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48"/>
  </p:notesMasterIdLst>
  <p:sldIdLst>
    <p:sldId id="265" r:id="rId5"/>
    <p:sldId id="266" r:id="rId6"/>
    <p:sldId id="2147483283" r:id="rId7"/>
    <p:sldId id="267" r:id="rId8"/>
    <p:sldId id="268" r:id="rId9"/>
    <p:sldId id="269" r:id="rId10"/>
    <p:sldId id="273" r:id="rId11"/>
    <p:sldId id="2147483267" r:id="rId12"/>
    <p:sldId id="272" r:id="rId13"/>
    <p:sldId id="2147483281" r:id="rId14"/>
    <p:sldId id="2147483280" r:id="rId15"/>
    <p:sldId id="2147483279" r:id="rId16"/>
    <p:sldId id="275" r:id="rId17"/>
    <p:sldId id="2147480646" r:id="rId18"/>
    <p:sldId id="2147480645" r:id="rId19"/>
    <p:sldId id="294" r:id="rId20"/>
    <p:sldId id="2147483284" r:id="rId21"/>
    <p:sldId id="277" r:id="rId22"/>
    <p:sldId id="295" r:id="rId23"/>
    <p:sldId id="296" r:id="rId24"/>
    <p:sldId id="297" r:id="rId25"/>
    <p:sldId id="298" r:id="rId26"/>
    <p:sldId id="299" r:id="rId27"/>
    <p:sldId id="300" r:id="rId28"/>
    <p:sldId id="2147483285" r:id="rId29"/>
    <p:sldId id="287" r:id="rId30"/>
    <p:sldId id="257" r:id="rId31"/>
    <p:sldId id="260" r:id="rId32"/>
    <p:sldId id="263" r:id="rId33"/>
    <p:sldId id="280" r:id="rId34"/>
    <p:sldId id="258" r:id="rId35"/>
    <p:sldId id="261" r:id="rId36"/>
    <p:sldId id="259" r:id="rId37"/>
    <p:sldId id="301" r:id="rId38"/>
    <p:sldId id="2147483274" r:id="rId39"/>
    <p:sldId id="286" r:id="rId40"/>
    <p:sldId id="2147483282" r:id="rId41"/>
    <p:sldId id="3224" r:id="rId42"/>
    <p:sldId id="3220" r:id="rId43"/>
    <p:sldId id="2147483286" r:id="rId44"/>
    <p:sldId id="2147483287" r:id="rId45"/>
    <p:sldId id="283" r:id="rId46"/>
    <p:sldId id="3070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son, Cameron" initials="RC" lastIdx="9" clrIdx="0">
    <p:extLst>
      <p:ext uri="{19B8F6BF-5375-455C-9EA6-DF929625EA0E}">
        <p15:presenceInfo xmlns:p15="http://schemas.microsoft.com/office/powerpoint/2012/main" userId="S-1-5-21-2052111302-1637723038-682003330-184382" providerId="AD"/>
      </p:ext>
    </p:extLst>
  </p:cmAuthor>
  <p:cmAuthor id="2" name="Manjit Dosanjh" initials="MD" lastIdx="2" clrIdx="1">
    <p:extLst>
      <p:ext uri="{19B8F6BF-5375-455C-9EA6-DF929625EA0E}">
        <p15:presenceInfo xmlns:p15="http://schemas.microsoft.com/office/powerpoint/2012/main" userId="S::phys2094@ox.ac.uk::83310837-e596-47c0-89d1-094c384610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73"/>
    <p:restoredTop sz="91445"/>
  </p:normalViewPr>
  <p:slideViewPr>
    <p:cSldViewPr snapToGrid="0">
      <p:cViewPr varScale="1">
        <p:scale>
          <a:sx n="113" d="100"/>
          <a:sy n="113" d="100"/>
        </p:scale>
        <p:origin x="1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6-04-08T10:33:17.546" idx="8">
    <p:pos x="7059" y="1065"/>
    <p:text>Is there a slightly nicer image we could use here (this is essentially just a less clear version of those shown in slide 1). Perhaps showing a visual of a scatterer in e.g. TOPAS. We could even just show RF-Track and TOPAS logos. Is it worth mentioning BDSIM? as verification??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6-04-08T11:02:27.330" idx="9">
    <p:pos x="10" y="10"/>
    <p:text>Add either a diagram of the setup here, or a closer view of the designed scatterers? Or both?</p:text>
    <p:extLst>
      <p:ext uri="{C676402C-5697-4E1C-873F-D02D1690AC5C}">
        <p15:threadingInfo xmlns:p15="http://schemas.microsoft.com/office/powerpoint/2012/main" timeZoneBias="-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FCE91C-E892-43E5-8D76-AA57C446618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3208FDA-6296-48DA-A162-B95020564BA5}">
      <dgm:prSet/>
      <dgm:spPr/>
      <dgm:t>
        <a:bodyPr/>
        <a:lstStyle/>
        <a:p>
          <a:r>
            <a:rPr lang="en-US" dirty="0"/>
            <a:t>1. Deploy Redmine software to track MLC faults and gather data from 3 sites (Accra, Kumasi and Pretoria) and Pretoria</a:t>
          </a:r>
        </a:p>
      </dgm:t>
    </dgm:pt>
    <dgm:pt modelId="{2D4BD3C9-0030-489F-B7F7-C2BF865C3C76}" type="parTrans" cxnId="{4AC0AC92-9D58-4E0F-9216-259777490A83}">
      <dgm:prSet/>
      <dgm:spPr/>
      <dgm:t>
        <a:bodyPr/>
        <a:lstStyle/>
        <a:p>
          <a:endParaRPr lang="en-US"/>
        </a:p>
      </dgm:t>
    </dgm:pt>
    <dgm:pt modelId="{2FAAAAA8-8FB4-44CC-939E-7E79B12BD188}" type="sibTrans" cxnId="{4AC0AC92-9D58-4E0F-9216-259777490A83}">
      <dgm:prSet/>
      <dgm:spPr/>
      <dgm:t>
        <a:bodyPr/>
        <a:lstStyle/>
        <a:p>
          <a:endParaRPr lang="en-US"/>
        </a:p>
      </dgm:t>
    </dgm:pt>
    <dgm:pt modelId="{7DF6A986-622C-4C36-A314-602DDABCB0A9}">
      <dgm:prSet/>
      <dgm:spPr/>
      <dgm:t>
        <a:bodyPr/>
        <a:lstStyle/>
        <a:p>
          <a:r>
            <a:rPr lang="en-US" dirty="0"/>
            <a:t>2. </a:t>
          </a:r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Analyze MLC mechanical faults and propose improved, more durable designs</a:t>
          </a:r>
          <a:endParaRPr lang="en-US" dirty="0"/>
        </a:p>
      </dgm:t>
    </dgm:pt>
    <dgm:pt modelId="{0DA3290F-B832-4D24-B628-3F3D7AAB5663}" type="parTrans" cxnId="{A7966A6D-7812-4712-ABB3-24B26617F55E}">
      <dgm:prSet/>
      <dgm:spPr/>
      <dgm:t>
        <a:bodyPr/>
        <a:lstStyle/>
        <a:p>
          <a:endParaRPr lang="en-US"/>
        </a:p>
      </dgm:t>
    </dgm:pt>
    <dgm:pt modelId="{BF238D3C-5B52-42FD-9DDE-AE020681680E}" type="sibTrans" cxnId="{A7966A6D-7812-4712-ABB3-24B26617F55E}">
      <dgm:prSet/>
      <dgm:spPr/>
      <dgm:t>
        <a:bodyPr/>
        <a:lstStyle/>
        <a:p>
          <a:endParaRPr lang="en-US"/>
        </a:p>
      </dgm:t>
    </dgm:pt>
    <dgm:pt modelId="{A3A33F72-7AF5-42C9-BBA6-5AC1CC2BA02D}">
      <dgm:prSet/>
      <dgm:spPr/>
      <dgm:t>
        <a:bodyPr/>
        <a:lstStyle/>
        <a:p>
          <a:r>
            <a:rPr lang="en-US" dirty="0"/>
            <a:t>3. Organize training workshops in Accra and Pretoria on failure modes and maintenance of LINACs</a:t>
          </a:r>
        </a:p>
      </dgm:t>
    </dgm:pt>
    <dgm:pt modelId="{67A76499-E267-46D7-8198-D7AD21ADA6E2}" type="parTrans" cxnId="{E0AEFBD0-F55A-47E3-A800-30D939AC69DB}">
      <dgm:prSet/>
      <dgm:spPr/>
      <dgm:t>
        <a:bodyPr/>
        <a:lstStyle/>
        <a:p>
          <a:endParaRPr lang="en-US"/>
        </a:p>
      </dgm:t>
    </dgm:pt>
    <dgm:pt modelId="{24757E2C-1BB4-4772-92AD-15310FCE8A9E}" type="sibTrans" cxnId="{E0AEFBD0-F55A-47E3-A800-30D939AC69DB}">
      <dgm:prSet/>
      <dgm:spPr/>
      <dgm:t>
        <a:bodyPr/>
        <a:lstStyle/>
        <a:p>
          <a:endParaRPr lang="en-US"/>
        </a:p>
      </dgm:t>
    </dgm:pt>
    <dgm:pt modelId="{CD8B1169-1E83-423F-8A6F-F0A5FA6EA911}" type="pres">
      <dgm:prSet presAssocID="{66FCE91C-E892-43E5-8D76-AA57C4466182}" presName="CompostProcess" presStyleCnt="0">
        <dgm:presLayoutVars>
          <dgm:dir/>
          <dgm:resizeHandles val="exact"/>
        </dgm:presLayoutVars>
      </dgm:prSet>
      <dgm:spPr/>
    </dgm:pt>
    <dgm:pt modelId="{A2E852C4-916D-441A-BB90-0370405E0554}" type="pres">
      <dgm:prSet presAssocID="{66FCE91C-E892-43E5-8D76-AA57C4466182}" presName="arrow" presStyleLbl="bgShp" presStyleIdx="0" presStyleCnt="1"/>
      <dgm:spPr/>
    </dgm:pt>
    <dgm:pt modelId="{90A22F67-ECC6-47BB-AACB-4BF2F184EC99}" type="pres">
      <dgm:prSet presAssocID="{66FCE91C-E892-43E5-8D76-AA57C4466182}" presName="linearProcess" presStyleCnt="0"/>
      <dgm:spPr/>
    </dgm:pt>
    <dgm:pt modelId="{81D428C5-3BA5-4555-957E-D9C419271BCB}" type="pres">
      <dgm:prSet presAssocID="{E3208FDA-6296-48DA-A162-B95020564BA5}" presName="textNode" presStyleLbl="node1" presStyleIdx="0" presStyleCnt="3">
        <dgm:presLayoutVars>
          <dgm:bulletEnabled val="1"/>
        </dgm:presLayoutVars>
      </dgm:prSet>
      <dgm:spPr/>
    </dgm:pt>
    <dgm:pt modelId="{AD4E75A9-FD16-4ED4-A857-DCE05FCC2223}" type="pres">
      <dgm:prSet presAssocID="{2FAAAAA8-8FB4-44CC-939E-7E79B12BD188}" presName="sibTrans" presStyleCnt="0"/>
      <dgm:spPr/>
    </dgm:pt>
    <dgm:pt modelId="{94ACBF81-CC51-4271-8A45-74308DE6F08C}" type="pres">
      <dgm:prSet presAssocID="{7DF6A986-622C-4C36-A314-602DDABCB0A9}" presName="textNode" presStyleLbl="node1" presStyleIdx="1" presStyleCnt="3">
        <dgm:presLayoutVars>
          <dgm:bulletEnabled val="1"/>
        </dgm:presLayoutVars>
      </dgm:prSet>
      <dgm:spPr/>
    </dgm:pt>
    <dgm:pt modelId="{FAF8B8E1-C7CC-49FE-B47E-07E324E004D0}" type="pres">
      <dgm:prSet presAssocID="{BF238D3C-5B52-42FD-9DDE-AE020681680E}" presName="sibTrans" presStyleCnt="0"/>
      <dgm:spPr/>
    </dgm:pt>
    <dgm:pt modelId="{D21E1D83-A415-4123-9BB8-E7535017F3BB}" type="pres">
      <dgm:prSet presAssocID="{A3A33F72-7AF5-42C9-BBA6-5AC1CC2BA02D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2B237457-8FF6-46EE-83BB-A70EC319E739}" type="presOf" srcId="{66FCE91C-E892-43E5-8D76-AA57C4466182}" destId="{CD8B1169-1E83-423F-8A6F-F0A5FA6EA911}" srcOrd="0" destOrd="0" presId="urn:microsoft.com/office/officeart/2005/8/layout/hProcess9"/>
    <dgm:cxn modelId="{A7966A6D-7812-4712-ABB3-24B26617F55E}" srcId="{66FCE91C-E892-43E5-8D76-AA57C4466182}" destId="{7DF6A986-622C-4C36-A314-602DDABCB0A9}" srcOrd="1" destOrd="0" parTransId="{0DA3290F-B832-4D24-B628-3F3D7AAB5663}" sibTransId="{BF238D3C-5B52-42FD-9DDE-AE020681680E}"/>
    <dgm:cxn modelId="{4AC0AC92-9D58-4E0F-9216-259777490A83}" srcId="{66FCE91C-E892-43E5-8D76-AA57C4466182}" destId="{E3208FDA-6296-48DA-A162-B95020564BA5}" srcOrd="0" destOrd="0" parTransId="{2D4BD3C9-0030-489F-B7F7-C2BF865C3C76}" sibTransId="{2FAAAAA8-8FB4-44CC-939E-7E79B12BD188}"/>
    <dgm:cxn modelId="{3AF7C997-255A-4943-B6FE-F211D0DDE2D0}" type="presOf" srcId="{7DF6A986-622C-4C36-A314-602DDABCB0A9}" destId="{94ACBF81-CC51-4271-8A45-74308DE6F08C}" srcOrd="0" destOrd="0" presId="urn:microsoft.com/office/officeart/2005/8/layout/hProcess9"/>
    <dgm:cxn modelId="{57C2D8A3-9425-4753-BCF3-AA1EDBD036B9}" type="presOf" srcId="{E3208FDA-6296-48DA-A162-B95020564BA5}" destId="{81D428C5-3BA5-4555-957E-D9C419271BCB}" srcOrd="0" destOrd="0" presId="urn:microsoft.com/office/officeart/2005/8/layout/hProcess9"/>
    <dgm:cxn modelId="{E0AEFBD0-F55A-47E3-A800-30D939AC69DB}" srcId="{66FCE91C-E892-43E5-8D76-AA57C4466182}" destId="{A3A33F72-7AF5-42C9-BBA6-5AC1CC2BA02D}" srcOrd="2" destOrd="0" parTransId="{67A76499-E267-46D7-8198-D7AD21ADA6E2}" sibTransId="{24757E2C-1BB4-4772-92AD-15310FCE8A9E}"/>
    <dgm:cxn modelId="{647A62F4-AFD2-4694-B5FF-D22D9B9A8005}" type="presOf" srcId="{A3A33F72-7AF5-42C9-BBA6-5AC1CC2BA02D}" destId="{D21E1D83-A415-4123-9BB8-E7535017F3BB}" srcOrd="0" destOrd="0" presId="urn:microsoft.com/office/officeart/2005/8/layout/hProcess9"/>
    <dgm:cxn modelId="{0FC5ECD2-9E1B-4CD9-B5FE-2509252FCB3E}" type="presParOf" srcId="{CD8B1169-1E83-423F-8A6F-F0A5FA6EA911}" destId="{A2E852C4-916D-441A-BB90-0370405E0554}" srcOrd="0" destOrd="0" presId="urn:microsoft.com/office/officeart/2005/8/layout/hProcess9"/>
    <dgm:cxn modelId="{C21C52DD-09C9-459A-A390-831D8B3E4E45}" type="presParOf" srcId="{CD8B1169-1E83-423F-8A6F-F0A5FA6EA911}" destId="{90A22F67-ECC6-47BB-AACB-4BF2F184EC99}" srcOrd="1" destOrd="0" presId="urn:microsoft.com/office/officeart/2005/8/layout/hProcess9"/>
    <dgm:cxn modelId="{F0103416-0D32-4B42-857A-407D47C06CE0}" type="presParOf" srcId="{90A22F67-ECC6-47BB-AACB-4BF2F184EC99}" destId="{81D428C5-3BA5-4555-957E-D9C419271BCB}" srcOrd="0" destOrd="0" presId="urn:microsoft.com/office/officeart/2005/8/layout/hProcess9"/>
    <dgm:cxn modelId="{0E0F185E-37C3-4EDC-B64B-35CD4A9D65FC}" type="presParOf" srcId="{90A22F67-ECC6-47BB-AACB-4BF2F184EC99}" destId="{AD4E75A9-FD16-4ED4-A857-DCE05FCC2223}" srcOrd="1" destOrd="0" presId="urn:microsoft.com/office/officeart/2005/8/layout/hProcess9"/>
    <dgm:cxn modelId="{B6F8D7FA-8A68-455B-BC6A-AD70FDEE0C23}" type="presParOf" srcId="{90A22F67-ECC6-47BB-AACB-4BF2F184EC99}" destId="{94ACBF81-CC51-4271-8A45-74308DE6F08C}" srcOrd="2" destOrd="0" presId="urn:microsoft.com/office/officeart/2005/8/layout/hProcess9"/>
    <dgm:cxn modelId="{6A0BE827-B665-49D4-BDFC-A58C63D1593F}" type="presParOf" srcId="{90A22F67-ECC6-47BB-AACB-4BF2F184EC99}" destId="{FAF8B8E1-C7CC-49FE-B47E-07E324E004D0}" srcOrd="3" destOrd="0" presId="urn:microsoft.com/office/officeart/2005/8/layout/hProcess9"/>
    <dgm:cxn modelId="{9B96C020-BE84-4F82-99F8-2E0345218B97}" type="presParOf" srcId="{90A22F67-ECC6-47BB-AACB-4BF2F184EC99}" destId="{D21E1D83-A415-4123-9BB8-E7535017F3B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E852C4-916D-441A-BB90-0370405E0554}">
      <dsp:nvSpPr>
        <dsp:cNvPr id="0" name=""/>
        <dsp:cNvSpPr/>
      </dsp:nvSpPr>
      <dsp:spPr>
        <a:xfrm>
          <a:off x="788669" y="0"/>
          <a:ext cx="8938259" cy="326482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D428C5-3BA5-4555-957E-D9C419271BCB}">
      <dsp:nvSpPr>
        <dsp:cNvPr id="0" name=""/>
        <dsp:cNvSpPr/>
      </dsp:nvSpPr>
      <dsp:spPr>
        <a:xfrm>
          <a:off x="11296" y="979446"/>
          <a:ext cx="3384708" cy="1305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1. Deploy Redmine software to track MLC faults and gather data from 3 sites (Accra, Kumasi and Pretoria) and Pretoria</a:t>
          </a:r>
        </a:p>
      </dsp:txBody>
      <dsp:txXfrm>
        <a:off x="75046" y="1043196"/>
        <a:ext cx="3257208" cy="1178428"/>
      </dsp:txXfrm>
    </dsp:sp>
    <dsp:sp modelId="{94ACBF81-CC51-4271-8A45-74308DE6F08C}">
      <dsp:nvSpPr>
        <dsp:cNvPr id="0" name=""/>
        <dsp:cNvSpPr/>
      </dsp:nvSpPr>
      <dsp:spPr>
        <a:xfrm>
          <a:off x="3565445" y="979446"/>
          <a:ext cx="3384708" cy="1305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2. </a:t>
          </a:r>
          <a:r>
            <a:rPr lang="en-US" sz="1700" kern="1200" dirty="0">
              <a:latin typeface="Calibri" panose="020F0502020204030204" pitchFamily="34" charset="0"/>
              <a:cs typeface="Calibri" panose="020F0502020204030204" pitchFamily="34" charset="0"/>
            </a:rPr>
            <a:t>Analyze MLC mechanical faults and propose improved, more durable designs</a:t>
          </a:r>
          <a:endParaRPr lang="en-US" sz="1700" kern="1200" dirty="0"/>
        </a:p>
      </dsp:txBody>
      <dsp:txXfrm>
        <a:off x="3629195" y="1043196"/>
        <a:ext cx="3257208" cy="1178428"/>
      </dsp:txXfrm>
    </dsp:sp>
    <dsp:sp modelId="{D21E1D83-A415-4123-9BB8-E7535017F3BB}">
      <dsp:nvSpPr>
        <dsp:cNvPr id="0" name=""/>
        <dsp:cNvSpPr/>
      </dsp:nvSpPr>
      <dsp:spPr>
        <a:xfrm>
          <a:off x="7119594" y="979446"/>
          <a:ext cx="3384708" cy="1305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3. Organize training workshops in Accra and Pretoria on failure modes and maintenance of LINACs</a:t>
          </a:r>
        </a:p>
      </dsp:txBody>
      <dsp:txXfrm>
        <a:off x="7183344" y="1043196"/>
        <a:ext cx="3257208" cy="1178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5E0AA-7348-A34B-81CC-B88179D666D3}" type="datetimeFigureOut">
              <a:rPr lang="en-US" smtClean="0"/>
              <a:t>4/16/26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51176-AC43-5A47-BF8E-AAD22510F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32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CA11E-8838-4BAF-9FF2-8854047D8E1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3042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1176-AC43-5A47-BF8E-AAD22510F21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29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78695-498B-4446-DAF9-F7CCD9E23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7051AA-D4DA-01C6-FA7E-5BDB8110AB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04F121-5200-BEDA-52D9-F4BC995DBF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04EC7A-DC1A-4B7F-D79D-AED3219253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7CA11E-8838-4BAF-9FF2-8854047D8E1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6457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78695-498B-4446-DAF9-F7CCD9E23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7051AA-D4DA-01C6-FA7E-5BDB8110AB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04F121-5200-BEDA-52D9-F4BC995DBF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04EC7A-DC1A-4B7F-D79D-AED3219253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7CA11E-8838-4BAF-9FF2-8854047D8E1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6457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CA11E-8838-4BAF-9FF2-8854047D8E1D}" type="slidenum">
              <a:rPr lang="en-US" altLang="en-US" smtClean="0"/>
              <a:pPr/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2415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4ADC9-FD02-0E64-933E-6F03ED4053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E09A1B-75D8-FC4D-F752-74E1A49C21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7F755-59A6-CFB3-C02B-37A689143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F065-6FE7-984A-BE89-117CF48BBD75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56083-5E2C-56FB-3268-CA3C324BE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92C45-53E8-34DD-018C-4E61AC11D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B0B1-8A5B-984E-BA96-F3133EE24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113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09E98-E5AD-425F-FFC9-B5B76DBC7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2F3831-3504-4720-7BC4-34B1E51764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B17246-572A-F440-0D9E-8564AE0ED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F065-6FE7-984A-BE89-117CF48BBD75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844FF1-DC17-2AED-36B2-11C1674C7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75A15-B522-774E-C484-8B34E9B87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B0B1-8A5B-984E-BA96-F3133EE24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596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735064-6E98-588F-313F-EDA7EBA50F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22CF97-C200-E8CF-374C-5343FC8CB6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C7CB19-16B3-67E0-6011-CCFFDAA12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F065-6FE7-984A-BE89-117CF48BBD75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1E86-5187-720C-B9A0-3B830A3F6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EA3636-7D91-2F4C-24B9-EF542D99A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B0B1-8A5B-984E-BA96-F3133EE24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015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ACC18-BF5E-FF92-C8EF-8B260847AB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3CA25B-298F-40D8-2088-CA488133A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13B74A-7700-FA7E-5C86-0476E9BCD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F01F-F230-4286-A084-E03B9036D6EB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13C806-0092-CE88-4B89-5C3C102A1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4DCA7B-6942-6108-66AD-D21C89813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A04-04FB-4AE5-9F86-523C087B78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345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1E862-294A-EF9A-BC10-86D8945AD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B2F95-E262-E7DE-CCE3-B40B571C1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A5537-DCDC-DC06-E6AB-2F7CBE632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F01F-F230-4286-A084-E03B9036D6EB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9480B7-4AA1-5138-51CE-E697AB7C0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5F3A90-E90F-0200-077E-CB727CF18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A04-04FB-4AE5-9F86-523C087B78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948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76376-CA9F-B308-8989-0327F45A7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9C006-5361-B45D-96A7-4230786BCD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26BD3-237D-F9C7-1FD0-E1F83561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F01F-F230-4286-A084-E03B9036D6EB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DE2A8D-2335-0E4F-1226-9AF326090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FE455-216C-63D6-63AE-6FC6F3B15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A04-04FB-4AE5-9F86-523C087B78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08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B260B-E609-E5D3-91D7-4A8C15DDF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80CD04-98BA-9EDD-98CA-7D40481D29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28FC3B-DD38-ABB6-03C7-655DC0C4E8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F25D01-9421-7FD8-B3F3-9AC478D24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F01F-F230-4286-A084-E03B9036D6EB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59C0DA-36A8-106A-95F5-CE6BE72E8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53FB5E-E93D-3D4D-4CA1-B7158F4A1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A04-04FB-4AE5-9F86-523C087B78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647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D91DC-89F5-7EF6-8C02-D1074CB0C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8543ED-8B7E-931C-3024-71743EE43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F2C8B5-BFEC-0666-0D5F-5F78EB9F22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18FCBD-83CA-A9E3-7C37-A0604458BA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A909CE-EE74-3E75-4210-F6E4002A1E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3A83EE-A210-0F9C-EFBE-5A73320BF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F01F-F230-4286-A084-E03B9036D6EB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EF40E4-465A-8760-FDD3-1794FB43C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86F591-7294-FFBF-0608-22F19FC9C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A04-04FB-4AE5-9F86-523C087B78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003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EC2C9-288A-E15A-DEF4-2EB6B3915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1BD66D-564B-9C47-6FFC-95FE4DF3F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F01F-F230-4286-A084-E03B9036D6EB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EE6B02-2A44-3394-4B5D-D6756AF8D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F44934-D8D3-4ED8-28D9-33E663D77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A04-04FB-4AE5-9F86-523C087B78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6109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0DEE69-B6C8-9D6E-21E3-C296B56D1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F01F-F230-4286-A084-E03B9036D6EB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695977-D05C-7EA2-5027-2282AD655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EDA6D0-704D-EEF5-C892-5C3314AF1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A04-04FB-4AE5-9F86-523C087B78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231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F365E-4988-4963-C482-BEB527104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1764D-215C-AC93-33EA-84B190494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627792-1626-0F17-D60E-D4483BD902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15DF9-DE40-1BA7-43FB-3DCD5E55A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F01F-F230-4286-A084-E03B9036D6EB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494C57-EB60-C3CC-FB0C-A92CC9DC9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730941-CD6A-E7CD-BFCE-B3D3EFEC6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A04-04FB-4AE5-9F86-523C087B78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671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36BBA-FEC0-E6C5-F847-798A27D12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1B0E1-2801-55E9-08D3-A1A8614D6D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ACDFE-4FD8-F075-7800-31EB6E10A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F065-6FE7-984A-BE89-117CF48BBD75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97DCFE-F3A4-744A-3600-3759B6139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D459FB-AA8E-3C42-0B38-7D1164656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B0B1-8A5B-984E-BA96-F3133EE24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1283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FC422-73BD-EF64-E55A-44DFB792A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BE6896-C88D-3776-8080-F35822AE16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EDBEF6-009F-F3F8-6857-978FAE58A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56F02A-414F-EDFF-1257-FDF88366F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F01F-F230-4286-A084-E03B9036D6EB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2F5C9D-5754-3BE5-9102-66C14A6B2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34C0E5-DE02-0234-F224-6D16289C8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A04-04FB-4AE5-9F86-523C087B78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6141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630E1-6B3E-F87D-A8C9-21E13F9EB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DF1409-1A52-1E23-E9D6-B4B822C46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0E2E4-F814-4D3F-3E1D-47AC9C95E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F01F-F230-4286-A084-E03B9036D6EB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27913-E123-44C1-7FB3-80042DAFC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4C9E7-C3F8-7EEF-51E2-FC465DE3D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A04-04FB-4AE5-9F86-523C087B78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811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6D1559-0A67-6390-447F-7B76834628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C11233-3E35-5181-49F3-F2AF0E3742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AD541-40D0-C062-DCBB-DBCFFD380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FF01F-F230-4286-A084-E03B9036D6EB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8A5D3-0A81-78BC-05E8-B248177A1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7753E-7901-1BC8-8738-DFE2C055E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EA04-04FB-4AE5-9F86-523C087B78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0480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C625A-151F-414D-9570-502534FFBA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DAC3AC-1D32-4212-8934-F34245345C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C04F58-4A3A-48E9-9D75-72972C150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D59C-6956-4B34-A604-C6D593200FA4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50F71-3566-4307-B856-67FA1A368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CC6886-6AA6-4378-8BAF-D22C508E3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EB27-9798-4691-8E47-69C1A9B01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78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5297-A1F0-41F1-9D48-2A32F3B05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BDC18-BAAB-45B3-ABF1-6DF4BBB949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EE386-471E-4FC7-9BE0-A5A5BC58B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D59C-6956-4B34-A604-C6D593200FA4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1C97B-B8EE-45E7-A67D-4900CB729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91432-F20B-4A41-AADA-66C4E3DF5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EB27-9798-4691-8E47-69C1A9B01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31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2AEBE-4C7C-4C8C-BED6-67D308864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2D54AB-C4FA-4C52-AD78-22231213E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29D6F-C1EF-4228-B32E-1728C6AB8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D59C-6956-4B34-A604-C6D593200FA4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156B7-93E9-4A64-BDDC-239108082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6540D-FC3C-4368-997E-E77C98DAF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EB27-9798-4691-8E47-69C1A9B01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59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4B6B0-BB54-4292-A2B0-BD74B7481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4E3294-8413-4193-853A-3D8B13A812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103667-7C15-4942-90C8-6EF653536E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CB079C-187D-4044-A745-7BBFD849B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D59C-6956-4B34-A604-C6D593200FA4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45A00A-D827-44C6-B1CE-0F2C31F75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574FC3-F6DE-4B89-BC82-1572CA366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EB27-9798-4691-8E47-69C1A9B01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58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56C82-2B46-47B0-95CB-63B731DA6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640A86-96F9-4DB0-9AC7-797A949439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DC3D9E-210D-41D3-ABC6-531B761C8D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EE8F35-091A-4890-94B4-45D01C0F29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84778A-3CA3-4DCD-ABA0-2411F231EC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609794-F1E9-4776-AFED-E53E6D4CD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D59C-6956-4B34-A604-C6D593200FA4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BA6001-FBA6-46BF-A5A5-E7F320A5D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75186E-EDAE-48A8-9780-A49912883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EB27-9798-4691-8E47-69C1A9B01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17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49EBA-D8B2-4D43-895A-0C539051C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DC5FD-03D5-4B20-8CC5-F8309FF74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D59C-6956-4B34-A604-C6D593200FA4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DAF404-5E8E-467D-B11F-FED8207A9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5C06D-814B-41A3-A4C5-BB26AB398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EB27-9798-4691-8E47-69C1A9B01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49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48FE5A-E6B8-44A2-9F56-CB62C22D1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D59C-6956-4B34-A604-C6D593200FA4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68DD17-DBC8-4DB1-AAC3-87467BE53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7D42DF-BA3F-4FA1-967E-6DA6048E7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EB27-9798-4691-8E47-69C1A9B01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73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BC605-813E-A5B9-D96F-F42C24ADF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BB09D5-FAB4-7D7B-A01A-96D0F6E05C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B5F52A-6090-37B0-7B6F-2F04878F6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F065-6FE7-984A-BE89-117CF48BBD75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7EA6D-910D-7A54-3A20-740B7766E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6FF4E-76B8-507F-3129-086F9B4F6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B0B1-8A5B-984E-BA96-F3133EE24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9077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BEEAE-9C27-4C9D-8B77-8CD9D30FC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14BB1-485B-4ADD-B1F4-7110AE746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2D2A75-AECC-4C29-97AF-FCF10251E1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59730F-3176-413D-B7B2-A2D232565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D59C-6956-4B34-A604-C6D593200FA4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5C2023-2FA0-46B5-B806-CA37A42EC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2984E-441F-4294-A0D3-41E51A79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EB27-9798-4691-8E47-69C1A9B01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27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67F8C-D062-401B-AE0D-941E4BDFB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F7071A-4DA1-4F7B-A932-3F73AF483B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E241CF-ACCF-445B-948C-30609A7A59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2D535-0C1D-464C-877D-2854F36D2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D59C-6956-4B34-A604-C6D593200FA4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9D40BB-0B5F-4B9C-9DA6-6D2751799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A0CF3B-3312-4A42-B797-07B6F71FE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EB27-9798-4691-8E47-69C1A9B01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70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D48F9-A28D-44F4-B827-BB092A839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9BFBB3-A60C-40D6-A3EE-04889C887D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4201FB-C93E-413A-800D-640E75496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D59C-6956-4B34-A604-C6D593200FA4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BF71A-7AB1-43D5-8931-A42C3CE32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DC69DF-D7EC-4A8A-913C-FBFB64192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EB27-9798-4691-8E47-69C1A9B01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8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BE8E3A-16B1-4E9C-8EF8-5D8D27BFAA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7331A6-8D4E-4427-AE79-AFDC2632F7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B8CBA0-1AB7-40BE-9802-26914FEFA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D59C-6956-4B34-A604-C6D593200FA4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2EF595-8E0E-4CE4-BA9A-F117980A9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A1F51C-80C5-4CFA-B462-6F7FDDE83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0EB27-9798-4691-8E47-69C1A9B01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33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DF540-BE3D-F14D-8BE8-52F18C4C26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672670-67FE-8D4F-81ED-15A66E4F58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D93C2-9E4A-5D49-B194-306BC6703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6CEE-A5E5-D943-85A6-33316A9F1008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812A9-559B-5640-9545-2F2FB3AA5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C159B-A8DD-8141-93F1-E9941E0E0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3461-6A16-1649-824B-7AAE18B4D9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4910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E2824-F757-4F4D-AF3F-6E0E43BF0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714F7E-87C1-DD4A-9EC2-22EE73626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AF14C-A4C4-E641-8781-25A72ADC8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6CEE-A5E5-D943-85A6-33316A9F1008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44F4A-0D0E-8E46-8C7A-80C5CFA59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ABBFF-DA70-FE48-8C21-BC3915B3E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3461-6A16-1649-824B-7AAE18B4D9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538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59424-FBE1-E74F-838A-3D0BA23F7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6EE8EA-E3EA-344D-8965-BCBFDFCF11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FDDDD-D68E-5545-A368-BCA3D427D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6CEE-A5E5-D943-85A6-33316A9F1008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F5FCC-0A74-184D-A062-C12A75345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19FA4-1482-8F49-98F8-FD95AAE49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3461-6A16-1649-824B-7AAE18B4D9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545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5BB06-BEE8-1E49-B7FB-38D60DF10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04D0E-8CA0-764F-984A-8C86588F0D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6AF74F-9A85-6B40-92A4-7C54C3B0FE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CCA72F-91F6-704F-95E7-FCD78D955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6CEE-A5E5-D943-85A6-33316A9F1008}" type="datetimeFigureOut">
              <a:rPr lang="en-US" smtClean="0"/>
              <a:t>4/16/26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DD23F-891C-6742-B071-E60343447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20A883-DEA1-B047-8C37-D9B7878E4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3461-6A16-1649-824B-7AAE18B4D9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0912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14036-5F67-934A-BE9C-4AF1D05B7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0B3A20-4351-B845-BA72-547CE6540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1D2C96-B3A5-2C4F-B429-953B18750E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0AB53D-7770-EE41-BF0D-B030B58A87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A98FC8-7FE3-A84D-9A20-AB73696083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ADDD12-2516-BD4A-9882-21AF5F99E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6CEE-A5E5-D943-85A6-33316A9F1008}" type="datetimeFigureOut">
              <a:rPr lang="en-US" smtClean="0"/>
              <a:t>4/16/26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82AF62-C648-C04F-B299-D063474F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67EBF3-CE91-9D48-85B3-8595305B4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3461-6A16-1649-824B-7AAE18B4D9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8431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4D366-8995-354E-ABF0-3EEA05D48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09E750-6D90-354F-84BD-B009242F0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6CEE-A5E5-D943-85A6-33316A9F1008}" type="datetimeFigureOut">
              <a:rPr lang="en-US" smtClean="0"/>
              <a:t>4/16/26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9E0E9F-E3BA-8B41-B42E-79A668DDC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41F64-4F77-D14A-86D7-8738271E7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3461-6A16-1649-824B-7AAE18B4D9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102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27604-7D4E-BBAE-B674-428F4F93E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50C504-2DEE-66BE-2567-FE82204F29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6CA2E-0EE5-7B9F-9E6D-B525E0FE2E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48CDFD-B81F-6836-1C14-818330184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F065-6FE7-984A-BE89-117CF48BBD75}" type="datetimeFigureOut">
              <a:rPr lang="en-US" smtClean="0"/>
              <a:t>4/16/26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DA065A-55BF-CC1D-FDDB-8D192A390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B3592E-7338-B5ED-C2DA-30C0489E1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B0B1-8A5B-984E-BA96-F3133EE24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5264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10ED5A-A1AC-F543-9197-B10917B95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6CEE-A5E5-D943-85A6-33316A9F1008}" type="datetimeFigureOut">
              <a:rPr lang="en-US" smtClean="0"/>
              <a:t>4/16/26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5AD4BD-2550-3C48-A6D5-1785AA38B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5FA7CA-F58C-454E-9D59-27798281E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3461-6A16-1649-824B-7AAE18B4D9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7063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8836B-9F6E-314D-B311-7180FF906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738EB-6D70-7947-A7CC-41C0BBCAEB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D3875D-3F86-0149-AA5B-217D83C0C3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08126E-BC28-154E-AA48-773BB784B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6CEE-A5E5-D943-85A6-33316A9F1008}" type="datetimeFigureOut">
              <a:rPr lang="en-US" smtClean="0"/>
              <a:t>4/16/26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8AD066-0A41-644B-BCF2-E46FC59D3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0FEE78-B1E5-B740-AF2F-D255B2E7E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3461-6A16-1649-824B-7AAE18B4D9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1082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A1FA2-823D-CA4A-954D-8D07628E7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972836-5B1B-E744-8EED-77A79F43DF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BB42EE-1298-6B4F-8FA1-3E31204D01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005B6D-0499-D749-A2EB-E8A1B3A3E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6CEE-A5E5-D943-85A6-33316A9F1008}" type="datetimeFigureOut">
              <a:rPr lang="en-US" smtClean="0"/>
              <a:t>4/16/26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7EE8E7-B177-1F49-9540-9C2E84256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689FFA-C174-E147-BA0F-6519FBE7C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3461-6A16-1649-824B-7AAE18B4D9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4427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92B02-31CB-E14D-BD8E-68273E8C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B753FC-BD01-B540-86C9-75C7A44076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E518E-FB62-EF45-8B7B-FF937CF3D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6CEE-A5E5-D943-85A6-33316A9F1008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1F479-39A1-644B-8DC5-A9FA72DA7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B0BF6-3BEF-A94C-9CD7-4987822A5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3461-6A16-1649-824B-7AAE18B4D9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160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4B933B-1D9F-ED4C-9746-4894FE1D29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6E0509-4455-084B-81A6-61EDEC91DD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177F4B-510C-5044-8EF3-BAC19B0A0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6CEE-A5E5-D943-85A6-33316A9F1008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308E7-C344-3245-B589-93715F313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0D32C-5620-7747-91D4-386D457DB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C3461-6A16-1649-824B-7AAE18B4D9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069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BBA70-81EF-7B13-4467-608B6CE49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CD7A01-4F71-140A-E853-931DA7127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B96F82-AE01-FCAD-4CF1-BED2F8B5F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86A51D-7C64-93D4-8946-EA72281C51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DFB5E2-ABDE-42D7-EBFC-F0178E0B3C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14B0B-61F2-6CB0-CE85-813B40067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F065-6FE7-984A-BE89-117CF48BBD75}" type="datetimeFigureOut">
              <a:rPr lang="en-US" smtClean="0"/>
              <a:t>4/16/26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0615E7-6319-BF84-3200-35800C9C9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3CA635-8C1B-F97C-2E2F-1968DD514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B0B1-8A5B-984E-BA96-F3133EE24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189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B34C2-88EC-8703-922B-099E7B56C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FF9FE8-497E-F091-5309-AA8203BE2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F065-6FE7-984A-BE89-117CF48BBD75}" type="datetimeFigureOut">
              <a:rPr lang="en-US" smtClean="0"/>
              <a:t>4/16/26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DD7FBA-E4F3-39B9-EB92-91EE3CF6E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093C18-A4E6-3DF4-93F2-553D24525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B0B1-8A5B-984E-BA96-F3133EE24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19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C91380-D36C-8F3E-343C-84169CBBF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F065-6FE7-984A-BE89-117CF48BBD75}" type="datetimeFigureOut">
              <a:rPr lang="en-US" smtClean="0"/>
              <a:t>4/16/26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89952F-65AD-33B8-1035-07F104D6B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0E8197-38B7-F84A-2C1D-765A7DD3B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B0B1-8A5B-984E-BA96-F3133EE24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06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1BC1E-732A-41C0-E4F6-EFAA0C224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D37FB-1F54-0439-5A31-A1B0FE80C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5C19F4-14D7-96A9-A658-94CBE731DF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2DBF5A-31C5-FD0C-79F8-6A4B30237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F065-6FE7-984A-BE89-117CF48BBD75}" type="datetimeFigureOut">
              <a:rPr lang="en-US" smtClean="0"/>
              <a:t>4/16/26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42DA5D-335A-7C6C-6E00-C292D3280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EEDCAB-62B7-A668-4C08-B59B3F9E4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B0B1-8A5B-984E-BA96-F3133EE24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00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C7C87-B163-63CF-A988-9DDE20389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BB4EF0-F8FF-BB70-E951-2BF290F249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384411-4F7D-DA89-54C8-D11FB50CA2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F12CF1-693D-4F8B-A5EA-758170F1E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F065-6FE7-984A-BE89-117CF48BBD75}" type="datetimeFigureOut">
              <a:rPr lang="en-US" smtClean="0"/>
              <a:t>4/16/26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9AF19F-4ED0-68F2-8521-48187A761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247AEF-FE63-526B-A0B1-3AFCF9D43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B0B1-8A5B-984E-BA96-F3133EE24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26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5430C0-F59F-1D98-E69D-24159BA98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4830AF-4B55-C0D9-13C3-DDF02B3DD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15463-3F97-0B95-C8AB-FABA7B87C2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093F065-6FE7-984A-BE89-117CF48BBD75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2CE72-7E3A-1AD6-BD21-51F43A4A8B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BC915-BB11-8A6F-BA0D-E667657180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CFB0B1-8A5B-984E-BA96-F3133EE24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247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8E9229-2B09-CA18-9B9F-6A02E85EE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955286-00AA-34A7-1A84-95C922110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0EFF89-6B18-20A7-E335-2F82BE7E5B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2FF01F-F230-4286-A084-E03B9036D6EB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94872-1A55-03EE-2966-5C5C4D8226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1B9B3-0786-6AEF-ACB5-F6221A27BB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85EA04-04FB-4AE5-9F86-523C087B78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281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AFEEA2-B023-4E89-A081-8780BF9C2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7DC731-98AE-41BD-8F05-8001539B72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F053C-25CE-498C-A270-3DF2D5FDFB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BD59C-6956-4B34-A604-C6D593200FA4}" type="datetimeFigureOut">
              <a:rPr lang="en-GB" smtClean="0"/>
              <a:t>16/04/2026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4C1093-215F-4C84-87AE-66EFBE1279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402DB8-D687-4095-862A-326101CB21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0EB27-9798-4691-8E47-69C1A9B01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324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C263E9-2E40-D84C-84FE-FAC7DC9C0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03231A-449E-424B-BC15-CD10F6E65C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9DAB4-3975-774F-BA1C-E8581794F4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A6CEE-A5E5-D943-85A6-33316A9F1008}" type="datetimeFigureOut">
              <a:rPr lang="en-US" smtClean="0"/>
              <a:t>4/16/26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98A419-24B5-0B4D-9DC9-62A4AAB8BE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F7170-BBEB-B94A-96EE-EFC7338A6B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C3461-6A16-1649-824B-7AAE18B4D9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51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jpg"/><Relationship Id="rId5" Type="http://schemas.openxmlformats.org/officeDocument/2006/relationships/image" Target="../media/image16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4.png"/><Relationship Id="rId7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jpg"/><Relationship Id="rId5" Type="http://schemas.openxmlformats.org/officeDocument/2006/relationships/image" Target="../media/image16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4.png"/><Relationship Id="rId7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jpg"/><Relationship Id="rId5" Type="http://schemas.openxmlformats.org/officeDocument/2006/relationships/image" Target="../media/image16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37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3.jpg"/><Relationship Id="rId12" Type="http://schemas.openxmlformats.org/officeDocument/2006/relationships/image" Target="../media/image36.png"/><Relationship Id="rId2" Type="http://schemas.openxmlformats.org/officeDocument/2006/relationships/diagramData" Target="../diagrams/data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35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jpeg"/><Relationship Id="rId1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18" Type="http://schemas.openxmlformats.org/officeDocument/2006/relationships/image" Target="../media/image35.png"/><Relationship Id="rId3" Type="http://schemas.openxmlformats.org/officeDocument/2006/relationships/image" Target="../media/image41.png"/><Relationship Id="rId21" Type="http://schemas.openxmlformats.org/officeDocument/2006/relationships/image" Target="../media/image38.jpe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17" Type="http://schemas.openxmlformats.org/officeDocument/2006/relationships/image" Target="../media/image34.png"/><Relationship Id="rId2" Type="http://schemas.openxmlformats.org/officeDocument/2006/relationships/image" Target="../media/image40.png"/><Relationship Id="rId16" Type="http://schemas.openxmlformats.org/officeDocument/2006/relationships/image" Target="../media/image6.jpe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5" Type="http://schemas.openxmlformats.org/officeDocument/2006/relationships/image" Target="../media/image14.png"/><Relationship Id="rId23" Type="http://schemas.openxmlformats.org/officeDocument/2006/relationships/image" Target="../media/image1.jpeg"/><Relationship Id="rId10" Type="http://schemas.openxmlformats.org/officeDocument/2006/relationships/image" Target="../media/image48.png"/><Relationship Id="rId19" Type="http://schemas.openxmlformats.org/officeDocument/2006/relationships/image" Target="../media/image36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Relationship Id="rId14" Type="http://schemas.openxmlformats.org/officeDocument/2006/relationships/image" Target="../media/image33.jpg"/><Relationship Id="rId22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38.jpeg"/><Relationship Id="rId3" Type="http://schemas.openxmlformats.org/officeDocument/2006/relationships/image" Target="../media/image55.png"/><Relationship Id="rId7" Type="http://schemas.openxmlformats.org/officeDocument/2006/relationships/image" Target="../media/image14.png"/><Relationship Id="rId12" Type="http://schemas.openxmlformats.org/officeDocument/2006/relationships/image" Target="../media/image37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g"/><Relationship Id="rId11" Type="http://schemas.openxmlformats.org/officeDocument/2006/relationships/image" Target="../media/image36.png"/><Relationship Id="rId5" Type="http://schemas.openxmlformats.org/officeDocument/2006/relationships/image" Target="../media/image57.png"/><Relationship Id="rId15" Type="http://schemas.openxmlformats.org/officeDocument/2006/relationships/image" Target="../media/image1.jpeg"/><Relationship Id="rId10" Type="http://schemas.openxmlformats.org/officeDocument/2006/relationships/image" Target="../media/image35.png"/><Relationship Id="rId4" Type="http://schemas.openxmlformats.org/officeDocument/2006/relationships/image" Target="../media/image56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38.jpeg"/><Relationship Id="rId3" Type="http://schemas.openxmlformats.org/officeDocument/2006/relationships/image" Target="../media/image59.jpeg"/><Relationship Id="rId7" Type="http://schemas.openxmlformats.org/officeDocument/2006/relationships/image" Target="../media/image14.png"/><Relationship Id="rId12" Type="http://schemas.openxmlformats.org/officeDocument/2006/relationships/image" Target="../media/image37.png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g"/><Relationship Id="rId11" Type="http://schemas.openxmlformats.org/officeDocument/2006/relationships/image" Target="../media/image36.png"/><Relationship Id="rId5" Type="http://schemas.openxmlformats.org/officeDocument/2006/relationships/image" Target="../media/image61.png"/><Relationship Id="rId15" Type="http://schemas.openxmlformats.org/officeDocument/2006/relationships/image" Target="../media/image1.jpeg"/><Relationship Id="rId10" Type="http://schemas.openxmlformats.org/officeDocument/2006/relationships/image" Target="../media/image35.png"/><Relationship Id="rId4" Type="http://schemas.openxmlformats.org/officeDocument/2006/relationships/image" Target="../media/image60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3.jpg"/><Relationship Id="rId7" Type="http://schemas.openxmlformats.org/officeDocument/2006/relationships/image" Target="../media/image35.png"/><Relationship Id="rId12" Type="http://schemas.openxmlformats.org/officeDocument/2006/relationships/image" Target="../media/image1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6.jpeg"/><Relationship Id="rId10" Type="http://schemas.openxmlformats.org/officeDocument/2006/relationships/image" Target="../media/image38.jpeg"/><Relationship Id="rId4" Type="http://schemas.openxmlformats.org/officeDocument/2006/relationships/image" Target="../media/image14.png"/><Relationship Id="rId9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jpeg"/><Relationship Id="rId4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2.xml"/><Relationship Id="rId5" Type="http://schemas.openxmlformats.org/officeDocument/2006/relationships/image" Target="../media/image1.jpeg"/><Relationship Id="rId4" Type="http://schemas.openxmlformats.org/officeDocument/2006/relationships/image" Target="../media/image7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1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1.jpeg"/><Relationship Id="rId7" Type="http://schemas.openxmlformats.org/officeDocument/2006/relationships/image" Target="../media/image8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86.jpeg"/><Relationship Id="rId5" Type="http://schemas.openxmlformats.org/officeDocument/2006/relationships/image" Target="../media/image13.jpg"/><Relationship Id="rId10" Type="http://schemas.openxmlformats.org/officeDocument/2006/relationships/image" Target="../media/image90.png"/><Relationship Id="rId4" Type="http://schemas.openxmlformats.org/officeDocument/2006/relationships/image" Target="../media/image83.jpeg"/><Relationship Id="rId9" Type="http://schemas.openxmlformats.org/officeDocument/2006/relationships/image" Target="../media/image89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1.jpeg"/><Relationship Id="rId7" Type="http://schemas.openxmlformats.org/officeDocument/2006/relationships/image" Target="../media/image9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4" Type="http://schemas.openxmlformats.org/officeDocument/2006/relationships/image" Target="../media/image13.jp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jpe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jpeg"/><Relationship Id="rId5" Type="http://schemas.openxmlformats.org/officeDocument/2006/relationships/image" Target="../media/image99.png"/><Relationship Id="rId4" Type="http://schemas.openxmlformats.org/officeDocument/2006/relationships/image" Target="../media/image98.png"/><Relationship Id="rId9" Type="http://schemas.openxmlformats.org/officeDocument/2006/relationships/image" Target="../media/image1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96.png"/><Relationship Id="rId7" Type="http://schemas.openxmlformats.org/officeDocument/2006/relationships/image" Target="../media/image10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openxmlformats.org/officeDocument/2006/relationships/image" Target="../media/image104.jpeg"/><Relationship Id="rId4" Type="http://schemas.openxmlformats.org/officeDocument/2006/relationships/image" Target="../media/image103.png"/><Relationship Id="rId9" Type="http://schemas.openxmlformats.org/officeDocument/2006/relationships/image" Target="../media/image10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8.png"/><Relationship Id="rId3" Type="http://schemas.openxmlformats.org/officeDocument/2006/relationships/image" Target="../media/image11.jpg"/><Relationship Id="rId7" Type="http://schemas.openxmlformats.org/officeDocument/2006/relationships/image" Target="../media/image14.png"/><Relationship Id="rId12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17.png"/><Relationship Id="rId5" Type="http://schemas.openxmlformats.org/officeDocument/2006/relationships/image" Target="../media/image13.jpg"/><Relationship Id="rId10" Type="http://schemas.openxmlformats.org/officeDocument/2006/relationships/image" Target="../media/image16.jpeg"/><Relationship Id="rId4" Type="http://schemas.openxmlformats.org/officeDocument/2006/relationships/image" Target="../media/image12.jpeg"/><Relationship Id="rId9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4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10" Type="http://schemas.openxmlformats.org/officeDocument/2006/relationships/image" Target="../media/image6.jpeg"/><Relationship Id="rId4" Type="http://schemas.openxmlformats.org/officeDocument/2006/relationships/image" Target="../media/image19.pn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AB245-4B87-4BDA-6AA4-9D28D1CB5F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STELLA and FLASH therapy</a:t>
            </a:r>
            <a:br>
              <a:rPr lang="en-US" dirty="0"/>
            </a:br>
            <a:r>
              <a:rPr lang="en-US" sz="4000" dirty="0"/>
              <a:t> Manjit Dosanjh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12217A77-B0B3-9784-410B-B0995AA9AB2D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887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+mn-lt"/>
              </a:rPr>
              <a:t>JAI Advisory Board Meeting</a:t>
            </a:r>
          </a:p>
          <a:p>
            <a:pPr algn="ctr"/>
            <a:r>
              <a:rPr lang="en-GB" sz="2400" dirty="0">
                <a:latin typeface="+mn-lt"/>
              </a:rPr>
              <a:t>16 April 2026</a:t>
            </a: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85E21B56-2C2E-18C2-3CF5-E7135C2AA6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-17012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>
            <a:extLst>
              <a:ext uri="{FF2B5EF4-FFF2-40B4-BE49-F238E27FC236}">
                <a16:creationId xmlns:a16="http://schemas.microsoft.com/office/drawing/2014/main" id="{096F1569-985E-1CDE-A670-8FCACD5063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"/>
          <a:stretch>
            <a:fillRect/>
          </a:stretch>
        </p:blipFill>
        <p:spPr bwMode="auto">
          <a:xfrm>
            <a:off x="47625" y="6013450"/>
            <a:ext cx="5438775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411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24491-2DB1-C2E3-A822-AAE644226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b="1" dirty="0"/>
              <a:t>Fault Prediction in Radiotherapy Linacs</a:t>
            </a:r>
            <a:br>
              <a:rPr lang="en-GB" sz="4000" b="1" dirty="0"/>
            </a:br>
            <a:r>
              <a:rPr lang="en-GB" sz="2800" dirty="0"/>
              <a:t>(Sam Leadley)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EC3F8-17C9-9D96-50D0-BA4E10248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7135"/>
            <a:ext cx="10515600" cy="4351338"/>
          </a:xfrm>
        </p:spPr>
        <p:txBody>
          <a:bodyPr>
            <a:normAutofit/>
          </a:bodyPr>
          <a:lstStyle/>
          <a:p>
            <a:r>
              <a:rPr lang="en-GB" sz="2400" dirty="0"/>
              <a:t>Variational Autoencoder machine learning model can take in radiotherapy machine data and predict future machine faults</a:t>
            </a:r>
          </a:p>
          <a:p>
            <a:endParaRPr lang="en-GB" sz="2400" dirty="0"/>
          </a:p>
          <a:p>
            <a:r>
              <a:rPr lang="en-GB" sz="2400" dirty="0"/>
              <a:t>Optimised dual-classifier model can distinguish upcoming faults with 86+% overall accuracy, including probabilistic predictions</a:t>
            </a:r>
          </a:p>
          <a:p>
            <a:endParaRPr lang="en-GB" sz="2400" dirty="0"/>
          </a:p>
          <a:p>
            <a:r>
              <a:rPr lang="en-GB" sz="2400" dirty="0"/>
              <a:t>Collaboration with Exeter, Oxford and Cambridge hospitals</a:t>
            </a:r>
          </a:p>
          <a:p>
            <a:endParaRPr lang="en-GB" sz="2400" dirty="0"/>
          </a:p>
          <a:p>
            <a:r>
              <a:rPr lang="en-GB" sz="2400" dirty="0"/>
              <a:t>Presented research at VHEE25’ conference in Daresbury, September 2025</a:t>
            </a: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75391137-D2A1-47C3-0D59-00B574BA94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550013" y="-23150"/>
            <a:ext cx="1641987" cy="731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C9F22C-8E6C-A974-68C4-8C72203EFF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50" y="6222875"/>
            <a:ext cx="1762435" cy="5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University of Cambridge Logo PNG vector ...">
            <a:extLst>
              <a:ext uri="{FF2B5EF4-FFF2-40B4-BE49-F238E27FC236}">
                <a16:creationId xmlns:a16="http://schemas.microsoft.com/office/drawing/2014/main" id="{4983F580-3420-9320-1056-756E1BC4E3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72" b="26128"/>
          <a:stretch/>
        </p:blipFill>
        <p:spPr bwMode="auto">
          <a:xfrm>
            <a:off x="2256226" y="6156545"/>
            <a:ext cx="1778290" cy="67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Royal Devon University Healthcare NHS Foundation Trust logo">
            <a:extLst>
              <a:ext uri="{FF2B5EF4-FFF2-40B4-BE49-F238E27FC236}">
                <a16:creationId xmlns:a16="http://schemas.microsoft.com/office/drawing/2014/main" id="{04EAD7D8-9E5F-A2B7-5ECA-BCBFE909EA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67" r="6449" b="27210"/>
          <a:stretch/>
        </p:blipFill>
        <p:spPr bwMode="auto">
          <a:xfrm>
            <a:off x="4404000" y="6115570"/>
            <a:ext cx="1692000" cy="75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oogle Shape;311;p69">
            <a:extLst>
              <a:ext uri="{FF2B5EF4-FFF2-40B4-BE49-F238E27FC236}">
                <a16:creationId xmlns:a16="http://schemas.microsoft.com/office/drawing/2014/main" id="{C57E1F58-4B4C-F6FD-3C14-83D55BFA3A10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65484" y="6186874"/>
            <a:ext cx="612000" cy="61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6177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>
            <a:extLst>
              <a:ext uri="{FF2B5EF4-FFF2-40B4-BE49-F238E27FC236}">
                <a16:creationId xmlns:a16="http://schemas.microsoft.com/office/drawing/2014/main" id="{09E06AF2-3043-077D-7CEB-010D22397E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550013" y="-23150"/>
            <a:ext cx="1641987" cy="731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F806DD-D8C4-CBB1-E2BE-875BE30A8F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50" y="6222875"/>
            <a:ext cx="1762435" cy="5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University of Cambridge Logo PNG vector ...">
            <a:extLst>
              <a:ext uri="{FF2B5EF4-FFF2-40B4-BE49-F238E27FC236}">
                <a16:creationId xmlns:a16="http://schemas.microsoft.com/office/drawing/2014/main" id="{CCBE243F-4C4E-2630-9B30-31AD50DE6C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72" b="26128"/>
          <a:stretch/>
        </p:blipFill>
        <p:spPr bwMode="auto">
          <a:xfrm>
            <a:off x="2256226" y="6156545"/>
            <a:ext cx="1778290" cy="67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Royal Devon University Healthcare NHS Foundation Trust logo">
            <a:extLst>
              <a:ext uri="{FF2B5EF4-FFF2-40B4-BE49-F238E27FC236}">
                <a16:creationId xmlns:a16="http://schemas.microsoft.com/office/drawing/2014/main" id="{83C0F04A-FF58-840B-5BEB-0DD1A42F8D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67" r="6449" b="27210"/>
          <a:stretch/>
        </p:blipFill>
        <p:spPr bwMode="auto">
          <a:xfrm>
            <a:off x="4404000" y="6115570"/>
            <a:ext cx="1692000" cy="75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oogle Shape;311;p69">
            <a:extLst>
              <a:ext uri="{FF2B5EF4-FFF2-40B4-BE49-F238E27FC236}">
                <a16:creationId xmlns:a16="http://schemas.microsoft.com/office/drawing/2014/main" id="{FBD7F9CE-2E62-A0E7-F198-F91065EE922F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65484" y="6186874"/>
            <a:ext cx="612000" cy="61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BAA0415-AD7A-3696-4B02-95BEED6C41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138" y="964032"/>
            <a:ext cx="5041538" cy="324966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F99BEBB-8280-89A2-F362-7BA81C99385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50" y="2588866"/>
            <a:ext cx="5041537" cy="350374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16F77B4-F2AA-02C7-43F3-EA00EB6B593D}"/>
              </a:ext>
            </a:extLst>
          </p:cNvPr>
          <p:cNvSpPr txBox="1"/>
          <p:nvPr/>
        </p:nvSpPr>
        <p:spPr>
          <a:xfrm>
            <a:off x="5726517" y="4340740"/>
            <a:ext cx="5693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Accuracy varies by fault mode, but remain generally high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Correct fault mode almost always in top-3 most likely predictions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9F3AD4-6496-F095-DD35-FFCF9F48EE25}"/>
              </a:ext>
            </a:extLst>
          </p:cNvPr>
          <p:cNvSpPr txBox="1"/>
          <p:nvPr/>
        </p:nvSpPr>
        <p:spPr>
          <a:xfrm>
            <a:off x="906126" y="964032"/>
            <a:ext cx="5693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Prediction with VAE model shows distinction between similar fault modes (right)</a:t>
            </a:r>
          </a:p>
        </p:txBody>
      </p:sp>
    </p:spTree>
    <p:extLst>
      <p:ext uri="{BB962C8B-B14F-4D97-AF65-F5344CB8AC3E}">
        <p14:creationId xmlns:p14="http://schemas.microsoft.com/office/powerpoint/2010/main" val="590379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5D9EC9E7-830A-5139-BA91-8B50D2A9E5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550013" y="-23150"/>
            <a:ext cx="1641987" cy="731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68C5CA3-E2F8-E961-7410-1333B9668A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50" y="6222875"/>
            <a:ext cx="1762435" cy="5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University of Cambridge Logo PNG vector ...">
            <a:extLst>
              <a:ext uri="{FF2B5EF4-FFF2-40B4-BE49-F238E27FC236}">
                <a16:creationId xmlns:a16="http://schemas.microsoft.com/office/drawing/2014/main" id="{87E62904-D926-F3C3-A8E5-92392D326D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72" b="26128"/>
          <a:stretch/>
        </p:blipFill>
        <p:spPr bwMode="auto">
          <a:xfrm>
            <a:off x="2256226" y="6156545"/>
            <a:ext cx="1778290" cy="67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Royal Devon University Healthcare NHS Foundation Trust logo">
            <a:extLst>
              <a:ext uri="{FF2B5EF4-FFF2-40B4-BE49-F238E27FC236}">
                <a16:creationId xmlns:a16="http://schemas.microsoft.com/office/drawing/2014/main" id="{F52B4A2D-0FA5-0B1A-6B1B-E7427CF092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67" r="6449" b="27210"/>
          <a:stretch/>
        </p:blipFill>
        <p:spPr bwMode="auto">
          <a:xfrm>
            <a:off x="4404000" y="6115570"/>
            <a:ext cx="1692000" cy="75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oogle Shape;311;p69">
            <a:extLst>
              <a:ext uri="{FF2B5EF4-FFF2-40B4-BE49-F238E27FC236}">
                <a16:creationId xmlns:a16="http://schemas.microsoft.com/office/drawing/2014/main" id="{17C58226-CB79-C5F4-5C25-8006A0E8A8A7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65484" y="6186874"/>
            <a:ext cx="612000" cy="61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0B6BBF-3E77-20D8-69D8-E59A811873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934" y="95125"/>
            <a:ext cx="5400908" cy="32178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26B4453-3B63-DE91-2BCE-752E54AA05AF}"/>
              </a:ext>
            </a:extLst>
          </p:cNvPr>
          <p:cNvSpPr txBox="1"/>
          <p:nvPr/>
        </p:nvSpPr>
        <p:spPr>
          <a:xfrm>
            <a:off x="5677678" y="1103862"/>
            <a:ext cx="5693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New transformer-based method can predict time-to-downtime of radiotherapy machines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B3253DA-CF35-8D98-76EF-0852799621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0755" y="2631630"/>
            <a:ext cx="5178337" cy="30851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3F2FEB2-9B11-B807-8F94-55B8A4AAA98C}"/>
              </a:ext>
            </a:extLst>
          </p:cNvPr>
          <p:cNvSpPr txBox="1"/>
          <p:nvPr/>
        </p:nvSpPr>
        <p:spPr>
          <a:xfrm>
            <a:off x="402672" y="3460268"/>
            <a:ext cx="56933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Current model accuracies are low-medium, but with significant scope for improvement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Focus is on prediction of downtime modes AND times.</a:t>
            </a:r>
          </a:p>
        </p:txBody>
      </p:sp>
    </p:spTree>
    <p:extLst>
      <p:ext uri="{BB962C8B-B14F-4D97-AF65-F5344CB8AC3E}">
        <p14:creationId xmlns:p14="http://schemas.microsoft.com/office/powerpoint/2010/main" val="1573533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4244B-AF48-F2B5-BFA7-E8218D126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909" y="1087212"/>
            <a:ext cx="13030200" cy="1128622"/>
          </a:xfrm>
        </p:spPr>
        <p:txBody>
          <a:bodyPr>
            <a:noAutofit/>
          </a:bodyPr>
          <a:lstStyle/>
          <a:p>
            <a:r>
              <a:rPr lang="en-US" sz="3600" b="1" dirty="0"/>
              <a:t>Leveraging vision-language models to accelerate RT planning</a:t>
            </a:r>
            <a:br>
              <a:rPr lang="en-US" sz="3600" dirty="0"/>
            </a:br>
            <a:r>
              <a:rPr lang="en-US" sz="3600" dirty="0"/>
              <a:t>Xin (Doris Du), Cambridge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136C87-2BEA-4783-E20D-8717F0AF37EC}"/>
              </a:ext>
            </a:extLst>
          </p:cNvPr>
          <p:cNvSpPr txBox="1"/>
          <p:nvPr/>
        </p:nvSpPr>
        <p:spPr>
          <a:xfrm>
            <a:off x="2058633" y="2109456"/>
            <a:ext cx="2891002" cy="300082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350" dirty="0">
                <a:solidFill>
                  <a:prstClr val="white"/>
                </a:solidFill>
                <a:latin typeface="Avenir Next LT Pro"/>
                <a:cs typeface="Calibri"/>
                <a:sym typeface="Arial"/>
              </a:rPr>
              <a:t>Current radiotherapy workflow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5D963E-4526-ED36-E59A-399044ED8170}"/>
              </a:ext>
            </a:extLst>
          </p:cNvPr>
          <p:cNvSpPr txBox="1"/>
          <p:nvPr/>
        </p:nvSpPr>
        <p:spPr>
          <a:xfrm>
            <a:off x="2114616" y="4226924"/>
            <a:ext cx="2891002" cy="300082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350" dirty="0">
                <a:solidFill>
                  <a:prstClr val="white"/>
                </a:solidFill>
                <a:latin typeface="Avenir Next LT Pro"/>
                <a:cs typeface="Calibri"/>
                <a:sym typeface="Arial"/>
              </a:rPr>
              <a:t>STELLA radiotherapy workflow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1E4E9B-7CB9-E921-BDF4-3BBD6ECEE29F}"/>
              </a:ext>
            </a:extLst>
          </p:cNvPr>
          <p:cNvSpPr txBox="1"/>
          <p:nvPr/>
        </p:nvSpPr>
        <p:spPr>
          <a:xfrm>
            <a:off x="2247819" y="2498975"/>
            <a:ext cx="1489842" cy="461665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050" dirty="0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Planning CT Scan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en-GB" sz="1350" dirty="0">
              <a:solidFill>
                <a:srgbClr val="000000"/>
              </a:solidFill>
              <a:latin typeface="Avenir Next LT Pro"/>
              <a:ea typeface="+mn-ea"/>
              <a:cs typeface="Calibri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AE0437-FCA6-CF10-F133-D1E6D59EBAA3}"/>
              </a:ext>
            </a:extLst>
          </p:cNvPr>
          <p:cNvSpPr txBox="1"/>
          <p:nvPr/>
        </p:nvSpPr>
        <p:spPr>
          <a:xfrm>
            <a:off x="4204713" y="2498955"/>
            <a:ext cx="1489842" cy="623248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050" dirty="0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AI </a:t>
            </a:r>
            <a:r>
              <a:rPr kumimoji="0" lang="en-US" sz="1050" dirty="0" err="1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Autosegmentation</a:t>
            </a:r>
            <a:r>
              <a:rPr kumimoji="0" lang="en-US" sz="1050" dirty="0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 of healthy anatomy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en-GB" sz="1350" dirty="0">
              <a:solidFill>
                <a:srgbClr val="000000"/>
              </a:solidFill>
              <a:latin typeface="Avenir Next LT Pro"/>
              <a:ea typeface="+mn-ea"/>
              <a:cs typeface="Calibri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7F0C67-59AD-EDE8-53CE-758D34BB48DC}"/>
              </a:ext>
            </a:extLst>
          </p:cNvPr>
          <p:cNvSpPr txBox="1"/>
          <p:nvPr/>
        </p:nvSpPr>
        <p:spPr>
          <a:xfrm>
            <a:off x="6151755" y="2498955"/>
            <a:ext cx="1489842" cy="623248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050" dirty="0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Oncologist segments </a:t>
            </a:r>
            <a:r>
              <a:rPr kumimoji="0" lang="en-US" sz="1050" dirty="0" err="1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tumour</a:t>
            </a:r>
            <a:r>
              <a:rPr kumimoji="0" lang="en-US" sz="1050" dirty="0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 target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en-GB" sz="1350" dirty="0">
              <a:solidFill>
                <a:srgbClr val="000000"/>
              </a:solidFill>
              <a:latin typeface="Avenir Next LT Pro"/>
              <a:ea typeface="+mn-ea"/>
              <a:cs typeface="Calibri"/>
              <a:sym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EDA7DB-1E5F-A374-65E2-09BFFF2C35B3}"/>
              </a:ext>
            </a:extLst>
          </p:cNvPr>
          <p:cNvSpPr txBox="1"/>
          <p:nvPr/>
        </p:nvSpPr>
        <p:spPr>
          <a:xfrm>
            <a:off x="8098797" y="2498954"/>
            <a:ext cx="1489842" cy="78483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050" dirty="0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Radiotherapy treatment plan design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en-GB" sz="1350" dirty="0">
              <a:solidFill>
                <a:srgbClr val="000000"/>
              </a:solidFill>
              <a:latin typeface="Avenir Next LT Pro"/>
              <a:ea typeface="+mn-ea"/>
              <a:cs typeface="Calibri"/>
              <a:sym typeface="Arial"/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2C241435-96E3-5BBA-A235-FB981E1FFC5E}"/>
              </a:ext>
            </a:extLst>
          </p:cNvPr>
          <p:cNvSpPr/>
          <p:nvPr/>
        </p:nvSpPr>
        <p:spPr>
          <a:xfrm>
            <a:off x="3763278" y="2566699"/>
            <a:ext cx="425669" cy="33107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en-GB" sz="1350">
              <a:solidFill>
                <a:prstClr val="white"/>
              </a:solidFill>
              <a:latin typeface="Avenir Next LT Pro"/>
              <a:cs typeface="Calibri"/>
              <a:sym typeface="Arial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56541657-6F3D-CCB3-CFA0-778ED3286F66}"/>
              </a:ext>
            </a:extLst>
          </p:cNvPr>
          <p:cNvSpPr/>
          <p:nvPr/>
        </p:nvSpPr>
        <p:spPr>
          <a:xfrm>
            <a:off x="5716234" y="2563457"/>
            <a:ext cx="425669" cy="33107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en-GB" sz="1350">
              <a:solidFill>
                <a:prstClr val="white"/>
              </a:solidFill>
              <a:latin typeface="Avenir Next LT Pro"/>
              <a:cs typeface="Calibri"/>
              <a:sym typeface="Arial"/>
            </a:endParaRP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BE1D2713-6EEA-E967-8917-FEC712B9A83A}"/>
              </a:ext>
            </a:extLst>
          </p:cNvPr>
          <p:cNvSpPr/>
          <p:nvPr/>
        </p:nvSpPr>
        <p:spPr>
          <a:xfrm>
            <a:off x="7669190" y="2560216"/>
            <a:ext cx="425669" cy="33107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en-GB" sz="1350">
              <a:solidFill>
                <a:prstClr val="white"/>
              </a:solidFill>
              <a:latin typeface="Avenir Next LT Pro"/>
              <a:cs typeface="Calibri"/>
              <a:sym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6C0329-13E8-71FB-7B70-B9D9069EF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6048" y="3199898"/>
            <a:ext cx="1207171" cy="60548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51ADB76-945F-D6C8-A847-99A61B9D03B8}"/>
              </a:ext>
            </a:extLst>
          </p:cNvPr>
          <p:cNvSpPr txBox="1"/>
          <p:nvPr/>
        </p:nvSpPr>
        <p:spPr>
          <a:xfrm>
            <a:off x="4429601" y="3897720"/>
            <a:ext cx="1063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200" dirty="0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U-net model</a:t>
            </a:r>
            <a:endParaRPr kumimoji="0" lang="en-GB" sz="1200" dirty="0">
              <a:solidFill>
                <a:srgbClr val="000000"/>
              </a:solidFill>
              <a:latin typeface="Avenir Next LT Pro"/>
              <a:ea typeface="+mn-ea"/>
              <a:cs typeface="Calibri"/>
              <a:sym typeface="Arial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EEA90BA-B459-90BC-3F5D-436F90345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086" y="4955631"/>
            <a:ext cx="1770923" cy="969580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6E0D291-C9C3-9947-41C7-FE87772CC4DE}"/>
              </a:ext>
            </a:extLst>
          </p:cNvPr>
          <p:cNvSpPr txBox="1"/>
          <p:nvPr/>
        </p:nvSpPr>
        <p:spPr>
          <a:xfrm>
            <a:off x="2114615" y="4933192"/>
            <a:ext cx="1489842" cy="461665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050" dirty="0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Planning CT Scan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en-GB" sz="1350" dirty="0">
              <a:solidFill>
                <a:srgbClr val="000000"/>
              </a:solidFill>
              <a:latin typeface="Avenir Next LT Pro"/>
              <a:ea typeface="+mn-ea"/>
              <a:cs typeface="Calibri"/>
              <a:sym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B286F9-73EC-F6F0-ABC8-8778AC4E46AC}"/>
              </a:ext>
            </a:extLst>
          </p:cNvPr>
          <p:cNvSpPr txBox="1"/>
          <p:nvPr/>
        </p:nvSpPr>
        <p:spPr>
          <a:xfrm>
            <a:off x="2114615" y="5801042"/>
            <a:ext cx="1489842" cy="623248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050" dirty="0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Diagnostic radiology report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en-GB" sz="1350" dirty="0">
              <a:solidFill>
                <a:srgbClr val="000000"/>
              </a:solidFill>
              <a:latin typeface="Avenir Next LT Pro"/>
              <a:ea typeface="+mn-ea"/>
              <a:cs typeface="Calibri"/>
              <a:sym typeface="Arial"/>
            </a:endParaRPr>
          </a:p>
        </p:txBody>
      </p:sp>
      <p:cxnSp>
        <p:nvCxnSpPr>
          <p:cNvPr id="18" name="Connector: Elbow 20">
            <a:extLst>
              <a:ext uri="{FF2B5EF4-FFF2-40B4-BE49-F238E27FC236}">
                <a16:creationId xmlns:a16="http://schemas.microsoft.com/office/drawing/2014/main" id="{9ED0F6E9-8DAE-AF5E-05ED-26EF2074949F}"/>
              </a:ext>
            </a:extLst>
          </p:cNvPr>
          <p:cNvCxnSpPr>
            <a:stCxn id="16" idx="3"/>
            <a:endCxn id="15" idx="1"/>
          </p:cNvCxnSpPr>
          <p:nvPr/>
        </p:nvCxnSpPr>
        <p:spPr>
          <a:xfrm>
            <a:off x="3604457" y="5164025"/>
            <a:ext cx="1461629" cy="276396"/>
          </a:xfrm>
          <a:prstGeom prst="bent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21">
            <a:extLst>
              <a:ext uri="{FF2B5EF4-FFF2-40B4-BE49-F238E27FC236}">
                <a16:creationId xmlns:a16="http://schemas.microsoft.com/office/drawing/2014/main" id="{7B571DE5-7F7C-B80F-B2C8-8310BEE30F13}"/>
              </a:ext>
            </a:extLst>
          </p:cNvPr>
          <p:cNvCxnSpPr>
            <a:cxnSpLocks/>
            <a:stCxn id="17" idx="3"/>
            <a:endCxn id="15" idx="1"/>
          </p:cNvCxnSpPr>
          <p:nvPr/>
        </p:nvCxnSpPr>
        <p:spPr>
          <a:xfrm flipV="1">
            <a:off x="3604457" y="5440421"/>
            <a:ext cx="1461629" cy="672245"/>
          </a:xfrm>
          <a:prstGeom prst="bent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56B3D03-9D52-1557-6D21-943E430A9743}"/>
              </a:ext>
            </a:extLst>
          </p:cNvPr>
          <p:cNvSpPr txBox="1"/>
          <p:nvPr/>
        </p:nvSpPr>
        <p:spPr>
          <a:xfrm>
            <a:off x="3812728" y="5939541"/>
            <a:ext cx="1016876" cy="4732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825" dirty="0">
                <a:solidFill>
                  <a:prstClr val="white"/>
                </a:solidFill>
                <a:latin typeface="Avenir Next LT Pro"/>
                <a:cs typeface="Calibri"/>
                <a:sym typeface="Arial"/>
              </a:rPr>
              <a:t>Natural language processing model</a:t>
            </a:r>
            <a:endParaRPr kumimoji="0" lang="en-GB" sz="825" dirty="0">
              <a:solidFill>
                <a:prstClr val="white"/>
              </a:solidFill>
              <a:latin typeface="Avenir Next LT Pro"/>
              <a:cs typeface="Calibri"/>
              <a:sym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FF9CED-86BC-CFA6-6A6E-540BB570AF28}"/>
              </a:ext>
            </a:extLst>
          </p:cNvPr>
          <p:cNvSpPr txBox="1"/>
          <p:nvPr/>
        </p:nvSpPr>
        <p:spPr>
          <a:xfrm>
            <a:off x="5051980" y="4379194"/>
            <a:ext cx="1785029" cy="577081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050" dirty="0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Joint </a:t>
            </a:r>
            <a:r>
              <a:rPr kumimoji="0" lang="en-US" sz="1050" dirty="0" err="1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autosegmentation</a:t>
            </a:r>
            <a:r>
              <a:rPr kumimoji="0" lang="en-US" sz="1050" dirty="0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 of </a:t>
            </a:r>
            <a:r>
              <a:rPr kumimoji="0" lang="en-US" sz="1050" dirty="0" err="1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tumour</a:t>
            </a:r>
            <a:r>
              <a:rPr kumimoji="0" lang="en-US" sz="1050" dirty="0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 and healthy  anatomy</a:t>
            </a:r>
            <a:endParaRPr kumimoji="0" lang="en-GB" sz="1050" dirty="0">
              <a:solidFill>
                <a:srgbClr val="000000"/>
              </a:solidFill>
              <a:latin typeface="Avenir Next LT Pro"/>
              <a:ea typeface="+mn-ea"/>
              <a:cs typeface="Calibri"/>
              <a:sym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23ADAD1-4ABF-A62E-BD11-4720F28B41C8}"/>
              </a:ext>
            </a:extLst>
          </p:cNvPr>
          <p:cNvSpPr txBox="1"/>
          <p:nvPr/>
        </p:nvSpPr>
        <p:spPr>
          <a:xfrm>
            <a:off x="7193087" y="5163421"/>
            <a:ext cx="1489842" cy="577081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050" dirty="0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Oncologist refines target with AI assistance</a:t>
            </a:r>
            <a:endParaRPr kumimoji="0" lang="en-GB" sz="1350" dirty="0">
              <a:solidFill>
                <a:srgbClr val="000000"/>
              </a:solidFill>
              <a:latin typeface="Avenir Next LT Pro"/>
              <a:ea typeface="+mn-ea"/>
              <a:cs typeface="Calibri"/>
              <a:sym typeface="Arial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B871C2-9063-86D9-DC41-C5C0FF1A47B8}"/>
              </a:ext>
            </a:extLst>
          </p:cNvPr>
          <p:cNvSpPr txBox="1"/>
          <p:nvPr/>
        </p:nvSpPr>
        <p:spPr>
          <a:xfrm>
            <a:off x="9039008" y="5163421"/>
            <a:ext cx="1489842" cy="577081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050" dirty="0">
                <a:solidFill>
                  <a:srgbClr val="000000"/>
                </a:solidFill>
                <a:latin typeface="Avenir Next LT Pro"/>
                <a:ea typeface="+mn-ea"/>
                <a:cs typeface="Calibri"/>
                <a:sym typeface="Arial"/>
              </a:rPr>
              <a:t>Radiotherapy treatment plan design</a:t>
            </a:r>
            <a:endParaRPr kumimoji="0" lang="en-GB" sz="1350" dirty="0">
              <a:solidFill>
                <a:srgbClr val="000000"/>
              </a:solidFill>
              <a:latin typeface="Avenir Next LT Pro"/>
              <a:ea typeface="+mn-ea"/>
              <a:cs typeface="Calibri"/>
              <a:sym typeface="Arial"/>
            </a:endParaRPr>
          </a:p>
        </p:txBody>
      </p:sp>
      <p:sp>
        <p:nvSpPr>
          <p:cNvPr id="24" name="Arrow: Right 30">
            <a:extLst>
              <a:ext uri="{FF2B5EF4-FFF2-40B4-BE49-F238E27FC236}">
                <a16:creationId xmlns:a16="http://schemas.microsoft.com/office/drawing/2014/main" id="{6D8F3901-E24A-8F48-3EBE-A5463B9D3891}"/>
              </a:ext>
            </a:extLst>
          </p:cNvPr>
          <p:cNvSpPr/>
          <p:nvPr/>
        </p:nvSpPr>
        <p:spPr>
          <a:xfrm>
            <a:off x="6802214" y="5259607"/>
            <a:ext cx="425669" cy="33107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en-GB" sz="1350">
              <a:solidFill>
                <a:prstClr val="white"/>
              </a:solidFill>
              <a:latin typeface="Avenir Next LT Pro"/>
              <a:cs typeface="Calibri"/>
              <a:sym typeface="Arial"/>
            </a:endParaRPr>
          </a:p>
        </p:txBody>
      </p:sp>
      <p:sp>
        <p:nvSpPr>
          <p:cNvPr id="25" name="Arrow: Right 31">
            <a:extLst>
              <a:ext uri="{FF2B5EF4-FFF2-40B4-BE49-F238E27FC236}">
                <a16:creationId xmlns:a16="http://schemas.microsoft.com/office/drawing/2014/main" id="{D8CDF951-1A0F-15E9-D14C-E7619727A441}"/>
              </a:ext>
            </a:extLst>
          </p:cNvPr>
          <p:cNvSpPr/>
          <p:nvPr/>
        </p:nvSpPr>
        <p:spPr>
          <a:xfrm>
            <a:off x="8648134" y="5259607"/>
            <a:ext cx="425669" cy="33107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en-GB" sz="1350">
              <a:solidFill>
                <a:prstClr val="white"/>
              </a:solidFill>
              <a:latin typeface="Avenir Next LT Pro"/>
              <a:cs typeface="Calibri"/>
              <a:sym typeface="Arial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171EF50-E6FB-0FB4-C4B7-AE9B394C153D}"/>
              </a:ext>
            </a:extLst>
          </p:cNvPr>
          <p:cNvSpPr txBox="1"/>
          <p:nvPr/>
        </p:nvSpPr>
        <p:spPr>
          <a:xfrm>
            <a:off x="7429570" y="5925211"/>
            <a:ext cx="1016876" cy="4732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825" dirty="0">
                <a:solidFill>
                  <a:prstClr val="white"/>
                </a:solidFill>
                <a:latin typeface="Avenir Next LT Pro"/>
                <a:cs typeface="Calibri"/>
                <a:sym typeface="Arial"/>
              </a:rPr>
              <a:t>Reinforcement learning from human feedback</a:t>
            </a:r>
            <a:endParaRPr kumimoji="0" lang="en-GB" sz="825" dirty="0">
              <a:solidFill>
                <a:prstClr val="white"/>
              </a:solidFill>
              <a:latin typeface="Avenir Next LT Pro"/>
              <a:cs typeface="Calibri"/>
              <a:sym typeface="Arial"/>
            </a:endParaRPr>
          </a:p>
        </p:txBody>
      </p:sp>
      <p:cxnSp>
        <p:nvCxnSpPr>
          <p:cNvPr id="27" name="Connector: Elbow 36">
            <a:extLst>
              <a:ext uri="{FF2B5EF4-FFF2-40B4-BE49-F238E27FC236}">
                <a16:creationId xmlns:a16="http://schemas.microsoft.com/office/drawing/2014/main" id="{CAC20CF3-5E00-F6CE-6077-9D6256FC7221}"/>
              </a:ext>
            </a:extLst>
          </p:cNvPr>
          <p:cNvCxnSpPr>
            <a:stCxn id="24" idx="2"/>
            <a:endCxn id="26" idx="1"/>
          </p:cNvCxnSpPr>
          <p:nvPr/>
        </p:nvCxnSpPr>
        <p:spPr>
          <a:xfrm rot="16200000" flipH="1">
            <a:off x="6960392" y="5692635"/>
            <a:ext cx="571131" cy="367225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37">
            <a:extLst>
              <a:ext uri="{FF2B5EF4-FFF2-40B4-BE49-F238E27FC236}">
                <a16:creationId xmlns:a16="http://schemas.microsoft.com/office/drawing/2014/main" id="{DE2B9F4F-132B-345E-415C-6EDA6FB9B2AC}"/>
              </a:ext>
            </a:extLst>
          </p:cNvPr>
          <p:cNvCxnSpPr>
            <a:cxnSpLocks/>
            <a:stCxn id="26" idx="3"/>
            <a:endCxn id="25" idx="2"/>
          </p:cNvCxnSpPr>
          <p:nvPr/>
        </p:nvCxnSpPr>
        <p:spPr>
          <a:xfrm flipV="1">
            <a:off x="8446446" y="5590683"/>
            <a:ext cx="461819" cy="571131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41">
            <a:extLst>
              <a:ext uri="{FF2B5EF4-FFF2-40B4-BE49-F238E27FC236}">
                <a16:creationId xmlns:a16="http://schemas.microsoft.com/office/drawing/2014/main" id="{1AE9B340-866B-5733-493A-C0780D2D1AC5}"/>
              </a:ext>
            </a:extLst>
          </p:cNvPr>
          <p:cNvCxnSpPr>
            <a:stCxn id="10" idx="2"/>
            <a:endCxn id="13" idx="1"/>
          </p:cNvCxnSpPr>
          <p:nvPr/>
        </p:nvCxnSpPr>
        <p:spPr>
          <a:xfrm rot="16200000" flipH="1">
            <a:off x="3882294" y="3038889"/>
            <a:ext cx="604868" cy="322639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Connector: Elbow 42">
            <a:extLst>
              <a:ext uri="{FF2B5EF4-FFF2-40B4-BE49-F238E27FC236}">
                <a16:creationId xmlns:a16="http://schemas.microsoft.com/office/drawing/2014/main" id="{53BC04EA-A5FB-1E12-C03A-D3A30831ECFF}"/>
              </a:ext>
            </a:extLst>
          </p:cNvPr>
          <p:cNvCxnSpPr>
            <a:cxnSpLocks/>
            <a:stCxn id="13" idx="3"/>
            <a:endCxn id="11" idx="2"/>
          </p:cNvCxnSpPr>
          <p:nvPr/>
        </p:nvCxnSpPr>
        <p:spPr>
          <a:xfrm flipV="1">
            <a:off x="5553219" y="2894533"/>
            <a:ext cx="423146" cy="608109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E8D9C1A3-E76F-DFF8-3329-8C85B2D720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3361" y="6176962"/>
            <a:ext cx="907256" cy="585788"/>
          </a:xfrm>
          <a:prstGeom prst="rect">
            <a:avLst/>
          </a:prstGeom>
        </p:spPr>
      </p:pic>
      <p:pic>
        <p:nvPicPr>
          <p:cNvPr id="33" name="Picture 1">
            <a:extLst>
              <a:ext uri="{FF2B5EF4-FFF2-40B4-BE49-F238E27FC236}">
                <a16:creationId xmlns:a16="http://schemas.microsoft.com/office/drawing/2014/main" id="{8AB80A25-3E93-BBA4-2735-6FDFC03BE5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83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E8943C-0A12-D15D-E88C-9261FC47A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B0E9427-E216-4F49-49B0-F8D705CBFF91}"/>
              </a:ext>
            </a:extLst>
          </p:cNvPr>
          <p:cNvSpPr txBox="1">
            <a:spLocks/>
          </p:cNvSpPr>
          <p:nvPr/>
        </p:nvSpPr>
        <p:spPr>
          <a:xfrm>
            <a:off x="108054" y="140247"/>
            <a:ext cx="11945401" cy="2387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latin typeface="Bahnschrift SemiBold" panose="020B0502040204020203" pitchFamily="34" charset="0"/>
              </a:rPr>
              <a:t>STELLA </a:t>
            </a:r>
            <a:r>
              <a:rPr lang="en-GB" sz="2800" dirty="0" err="1">
                <a:latin typeface="Bahnschrift SemiBold" panose="020B0502040204020203" pitchFamily="34" charset="0"/>
              </a:rPr>
              <a:t>RAGWort</a:t>
            </a:r>
            <a:r>
              <a:rPr lang="en-GB" sz="2800" dirty="0">
                <a:latin typeface="Bahnschrift SemiBold" panose="020B0502040204020203" pitchFamily="34" charset="0"/>
              </a:rPr>
              <a:t>: Retrieval Augmented Generation for Workflow Optimisation in radiotherapy</a:t>
            </a:r>
            <a:endParaRPr lang="en-GB" sz="2800" dirty="0">
              <a:latin typeface="Bahnschrift SemiBold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C42DF2-CD21-4260-93A9-2B817617F097}"/>
              </a:ext>
            </a:extLst>
          </p:cNvPr>
          <p:cNvSpPr txBox="1"/>
          <p:nvPr/>
        </p:nvSpPr>
        <p:spPr>
          <a:xfrm>
            <a:off x="267195" y="1258784"/>
            <a:ext cx="115665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Hypotheses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Can a large language model can be trained read a </a:t>
            </a:r>
            <a:r>
              <a:rPr lang="en-GB" sz="2400" b="1" dirty="0"/>
              <a:t>clinical referral letter </a:t>
            </a:r>
            <a:r>
              <a:rPr lang="en-GB" sz="2400" dirty="0"/>
              <a:t>for radiotherapy?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Can it apply knowledge from the letter to a clinical </a:t>
            </a:r>
            <a:r>
              <a:rPr lang="en-GB" sz="2400" b="1" dirty="0"/>
              <a:t>treatment protocol </a:t>
            </a:r>
            <a:r>
              <a:rPr lang="en-GB" sz="2400" dirty="0"/>
              <a:t>for radiotherapy?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Can it determine when key </a:t>
            </a:r>
            <a:r>
              <a:rPr lang="en-GB" sz="2400" b="1" dirty="0"/>
              <a:t>information is missing </a:t>
            </a:r>
            <a:r>
              <a:rPr lang="en-GB" sz="2400" dirty="0"/>
              <a:t>from the referral letter?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How well can it perform this task compared to </a:t>
            </a:r>
            <a:r>
              <a:rPr lang="en-GB" sz="2400" b="1" dirty="0"/>
              <a:t>trainee </a:t>
            </a:r>
            <a:r>
              <a:rPr lang="en-GB" sz="2400" dirty="0"/>
              <a:t>oncologists?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Can it be used as a ‘cross check’ in a physics department for </a:t>
            </a:r>
            <a:r>
              <a:rPr lang="en-GB" sz="2400" b="1" dirty="0"/>
              <a:t>quality assurance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RAGWORT works in breast and head and neck cancer protocols from UNC Chapel Hill (US) and Cambridge (UK)</a:t>
            </a:r>
          </a:p>
        </p:txBody>
      </p:sp>
    </p:spTree>
    <p:extLst>
      <p:ext uri="{BB962C8B-B14F-4D97-AF65-F5344CB8AC3E}">
        <p14:creationId xmlns:p14="http://schemas.microsoft.com/office/powerpoint/2010/main" val="911489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E8943C-0A12-D15D-E88C-9261FC47A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B0E9427-E216-4F49-49B0-F8D705CBFF91}"/>
              </a:ext>
            </a:extLst>
          </p:cNvPr>
          <p:cNvSpPr txBox="1">
            <a:spLocks/>
          </p:cNvSpPr>
          <p:nvPr/>
        </p:nvSpPr>
        <p:spPr>
          <a:xfrm>
            <a:off x="131805" y="6030408"/>
            <a:ext cx="9761839" cy="2387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ahnschrift SemiBold" panose="020B0502040204020203" pitchFamily="34" charset="0"/>
                <a:ea typeface="+mj-ea"/>
                <a:cs typeface="+mj-cs"/>
              </a:rPr>
              <a:t>RAGWort</a:t>
            </a:r>
            <a:endParaRPr kumimoji="0" lang="en-GB" sz="5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hnschrift SemiBold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BFFCF4-E5F3-8901-92B1-3B3A3BD9DB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4841"/>
          <a:stretch>
            <a:fillRect/>
          </a:stretch>
        </p:blipFill>
        <p:spPr>
          <a:xfrm>
            <a:off x="143587" y="1301918"/>
            <a:ext cx="2571815" cy="34671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9C76E2C-22BC-9631-2C8F-D6FA792F4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687" y="527853"/>
            <a:ext cx="4164872" cy="53979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ABDDAE3-84C4-F370-95EB-9483C1107A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3420" y="497373"/>
            <a:ext cx="3541941" cy="5456364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CE76BF7-D1BD-744A-4EA4-FFA17FB61FB6}"/>
              </a:ext>
            </a:extLst>
          </p:cNvPr>
          <p:cNvCxnSpPr/>
          <p:nvPr/>
        </p:nvCxnSpPr>
        <p:spPr>
          <a:xfrm>
            <a:off x="2759002" y="2798193"/>
            <a:ext cx="584058" cy="0"/>
          </a:xfrm>
          <a:prstGeom prst="straightConnector1">
            <a:avLst/>
          </a:prstGeom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C2824C6-CE2A-90E7-B984-C9375A5DE6CF}"/>
              </a:ext>
            </a:extLst>
          </p:cNvPr>
          <p:cNvCxnSpPr/>
          <p:nvPr/>
        </p:nvCxnSpPr>
        <p:spPr>
          <a:xfrm>
            <a:off x="7648796" y="2798193"/>
            <a:ext cx="584058" cy="0"/>
          </a:xfrm>
          <a:prstGeom prst="straightConnector1">
            <a:avLst/>
          </a:prstGeom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2A10139-946C-319B-CAC0-90411CFF112F}"/>
              </a:ext>
            </a:extLst>
          </p:cNvPr>
          <p:cNvSpPr txBox="1"/>
          <p:nvPr/>
        </p:nvSpPr>
        <p:spPr>
          <a:xfrm>
            <a:off x="463426" y="769371"/>
            <a:ext cx="2571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Coding snapshot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132CFE-5731-1398-C29F-666E3220F67E}"/>
              </a:ext>
            </a:extLst>
          </p:cNvPr>
          <p:cNvSpPr txBox="1"/>
          <p:nvPr/>
        </p:nvSpPr>
        <p:spPr>
          <a:xfrm>
            <a:off x="4473706" y="128041"/>
            <a:ext cx="211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Input clinic letter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1A48B3-C618-CD47-BC67-F353CADB7ADF}"/>
              </a:ext>
            </a:extLst>
          </p:cNvPr>
          <p:cNvSpPr txBox="1"/>
          <p:nvPr/>
        </p:nvSpPr>
        <p:spPr>
          <a:xfrm>
            <a:off x="8636694" y="51375"/>
            <a:ext cx="3411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Treatment recommendation</a:t>
            </a:r>
          </a:p>
        </p:txBody>
      </p:sp>
    </p:spTree>
    <p:extLst>
      <p:ext uri="{BB962C8B-B14F-4D97-AF65-F5344CB8AC3E}">
        <p14:creationId xmlns:p14="http://schemas.microsoft.com/office/powerpoint/2010/main" val="353408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6D6AD4-1570-4853-FF55-FAE27A08E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774" y="1714218"/>
            <a:ext cx="11583200" cy="509774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4300" kern="0" dirty="0">
                <a:ea typeface="Times New Roman" panose="02020603050405020304" pitchFamily="18" charset="0"/>
              </a:rPr>
              <a:t>Investigating scenarios where beam modulation is simplified: </a:t>
            </a:r>
          </a:p>
          <a:p>
            <a:endParaRPr lang="en-US" sz="4300" kern="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300" kern="0" dirty="0">
                <a:ea typeface="Times New Roman" panose="02020603050405020304" pitchFamily="18" charset="0"/>
              </a:rPr>
              <a:t>1) to reproduce the MLC used in their Linacs and reduce the number of movement steps they are allowed to make during treatment in a systematic fashion: generating  data on how reduction in MLC movement affects treatment plan quality. </a:t>
            </a:r>
          </a:p>
          <a:p>
            <a:pPr marL="0" indent="0">
              <a:buNone/>
            </a:pPr>
            <a:endParaRPr lang="en-US" sz="4300" kern="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300" kern="0" dirty="0">
                <a:ea typeface="Times New Roman" panose="02020603050405020304" pitchFamily="18" charset="0"/>
              </a:rPr>
              <a:t>2) to replace the existing MLC with a ‘virtual MLC’ which is a Python script. This will allow more complex modification of linac features including the number of leaves, maximum  </a:t>
            </a:r>
            <a:r>
              <a:rPr lang="en-US" sz="4300" dirty="0"/>
              <a:t>maximum acceleration, and the maximum travel distance permitted. </a:t>
            </a:r>
          </a:p>
          <a:p>
            <a:endParaRPr lang="en-US" sz="4300" dirty="0"/>
          </a:p>
          <a:p>
            <a:pPr marL="0" indent="0">
              <a:buNone/>
            </a:pPr>
            <a:r>
              <a:rPr lang="en-US" sz="4300" dirty="0"/>
              <a:t>These clinical studies should inform the design constraints of the mechatronics simulation for our research work specially for Armanc.</a:t>
            </a:r>
            <a:endParaRPr lang="en-CH" sz="4300" dirty="0"/>
          </a:p>
          <a:p>
            <a:endParaRPr lang="en-GB" sz="4000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C67D6C-9AD9-E997-970D-D0B7902E4E9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58958" y="398181"/>
            <a:ext cx="9536207" cy="64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rgbClr val="0070C0"/>
                </a:solidFill>
              </a:rPr>
              <a:t>Collaboration Oxford Churchill Hospital </a:t>
            </a: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C5766EFB-4BBF-8F7A-CAE4-E7525CF9A9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" name="Picture 1" descr="Oxford University Hospitals NHS Foundation Trust logo">
            <a:extLst>
              <a:ext uri="{FF2B5EF4-FFF2-40B4-BE49-F238E27FC236}">
                <a16:creationId xmlns:a16="http://schemas.microsoft.com/office/drawing/2014/main" id="{40582190-76D5-595B-3D3A-FF40ADA65A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37"/>
            <a:ext cx="127000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F6646D1B-F690-AC23-7AB7-6015B81283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8539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Oxford University Hospitals NHS Foundation Trust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alt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395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2ECC3F-3B97-DF6C-3530-8E948F54AC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85F67-0F85-1948-2EAB-22B5A7EE3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03722"/>
            <a:ext cx="10515600" cy="2852737"/>
          </a:xfrm>
        </p:spPr>
        <p:txBody>
          <a:bodyPr/>
          <a:lstStyle/>
          <a:p>
            <a:pPr algn="ctr"/>
            <a:r>
              <a:rPr lang="en-US" dirty="0"/>
              <a:t>Project SAPPHIRE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625C70-95D5-848F-087E-7F4A014F17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" y="4483447"/>
            <a:ext cx="12192000" cy="1500187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Supra-African Physics Partnership for Health Innovation and Radiotherapy Expansion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84D691E8-D93B-535E-B40A-C4A3C03947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15564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CF574A-16FD-D9D1-27A7-850D6AAB59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645"/>
            <a:ext cx="2268000" cy="100917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7560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AC5D7-9CF2-BC33-C91D-482D212F3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062" y="68557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About Project SAPPHIRE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729A6-92BF-C16A-4654-44478C1D1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061" y="1233996"/>
            <a:ext cx="11220563" cy="2713336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rgbClr val="0C0C0C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Funded by </a:t>
            </a:r>
            <a:r>
              <a:rPr lang="en-GB" dirty="0">
                <a:ea typeface="Times New Roman" panose="02020603050405020304" pitchFamily="18" charset="0"/>
                <a:cs typeface="Calibri" panose="020F0502020204030204" pitchFamily="34" charset="0"/>
              </a:rPr>
              <a:t>Africa-UK Physics Partnership programme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rgbClr val="0C0C0C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Goal is to train and network together young medical/physicists in state of art radiation therapy technologies 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rgbClr val="0C0C0C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Partnership </a:t>
            </a:r>
            <a:r>
              <a:rPr lang="en-GB" dirty="0" err="1">
                <a:solidFill>
                  <a:srgbClr val="0C0C0C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betrween</a:t>
            </a:r>
            <a:r>
              <a:rPr lang="en-GB" dirty="0">
                <a:solidFill>
                  <a:srgbClr val="0C0C0C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en-GB" dirty="0">
                <a:solidFill>
                  <a:srgbClr val="0070C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Pretoria, South Africa  </a:t>
            </a:r>
            <a:r>
              <a:rPr lang="en-GB" dirty="0">
                <a:ea typeface="Times New Roman" panose="02020603050405020304" pitchFamily="18" charset="0"/>
                <a:cs typeface="Calibri" panose="020F0502020204030204" pitchFamily="34" charset="0"/>
              </a:rPr>
              <a:t>(Nethwadzi) </a:t>
            </a:r>
            <a:r>
              <a:rPr lang="en-GB" dirty="0">
                <a:solidFill>
                  <a:srgbClr val="0070C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and Ghana RT centres </a:t>
            </a:r>
            <a:r>
              <a:rPr lang="en-GB" dirty="0">
                <a:ea typeface="Times New Roman" panose="02020603050405020304" pitchFamily="18" charset="0"/>
                <a:cs typeface="Calibri" panose="020F0502020204030204" pitchFamily="34" charset="0"/>
              </a:rPr>
              <a:t>(Hasford), </a:t>
            </a:r>
            <a:r>
              <a:rPr lang="en-GB" dirty="0">
                <a:solidFill>
                  <a:srgbClr val="0070C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Oxford  </a:t>
            </a:r>
            <a:r>
              <a:rPr lang="en-GB" dirty="0">
                <a:ea typeface="Times New Roman" panose="02020603050405020304" pitchFamily="18" charset="0"/>
                <a:cs typeface="Calibri" panose="020F0502020204030204" pitchFamily="34" charset="0"/>
              </a:rPr>
              <a:t>(Dosanjh)</a:t>
            </a:r>
            <a:r>
              <a:rPr lang="en-GB" dirty="0">
                <a:solidFill>
                  <a:srgbClr val="0070C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dirty="0">
                <a:ea typeface="Times New Roman" panose="02020603050405020304" pitchFamily="18" charset="0"/>
                <a:cs typeface="Calibri" panose="020F0502020204030204" pitchFamily="34" charset="0"/>
              </a:rPr>
              <a:t>with </a:t>
            </a:r>
            <a:r>
              <a:rPr lang="en-GB" dirty="0">
                <a:solidFill>
                  <a:srgbClr val="0070C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Cambridge</a:t>
            </a:r>
            <a:r>
              <a:rPr lang="en-GB" dirty="0">
                <a:ea typeface="Times New Roman" panose="02020603050405020304" pitchFamily="18" charset="0"/>
                <a:cs typeface="Calibri" panose="020F0502020204030204" pitchFamily="34" charset="0"/>
              </a:rPr>
              <a:t> (Jena) and  </a:t>
            </a:r>
            <a:r>
              <a:rPr lang="en-GB" dirty="0">
                <a:solidFill>
                  <a:srgbClr val="0070C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Lancaster</a:t>
            </a:r>
            <a:r>
              <a:rPr lang="en-GB" dirty="0">
                <a:ea typeface="Times New Roman" panose="02020603050405020304" pitchFamily="18" charset="0"/>
                <a:cs typeface="Calibri" panose="020F0502020204030204" pitchFamily="34" charset="0"/>
              </a:rPr>
              <a:t> (Burt)</a:t>
            </a:r>
            <a:endParaRPr lang="en-GB" kern="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graphicFrame>
        <p:nvGraphicFramePr>
          <p:cNvPr id="4" name="Content Placeholder 1">
            <a:extLst>
              <a:ext uri="{FF2B5EF4-FFF2-40B4-BE49-F238E27FC236}">
                <a16:creationId xmlns:a16="http://schemas.microsoft.com/office/drawing/2014/main" id="{1171BCE9-3689-383D-C04B-32B1AF0789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8044353"/>
              </p:ext>
            </p:extLst>
          </p:nvPr>
        </p:nvGraphicFramePr>
        <p:xfrm>
          <a:off x="792453" y="3211700"/>
          <a:ext cx="10515599" cy="3264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B5DB7B75-C559-CC0D-CC2A-C3AB8BB51A23}"/>
              </a:ext>
            </a:extLst>
          </p:cNvPr>
          <p:cNvGrpSpPr/>
          <p:nvPr/>
        </p:nvGrpSpPr>
        <p:grpSpPr>
          <a:xfrm>
            <a:off x="838200" y="6225703"/>
            <a:ext cx="8568196" cy="531816"/>
            <a:chOff x="258894" y="5399477"/>
            <a:chExt cx="8568196" cy="531816"/>
          </a:xfrm>
        </p:grpSpPr>
        <p:pic>
          <p:nvPicPr>
            <p:cNvPr id="6" name="Google Shape;314;p69" descr="Student Shipping To Lancaster University">
              <a:extLst>
                <a:ext uri="{FF2B5EF4-FFF2-40B4-BE49-F238E27FC236}">
                  <a16:creationId xmlns:a16="http://schemas.microsoft.com/office/drawing/2014/main" id="{7C6E4EC3-5730-9FFA-9D92-DA4CEF6924D3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7">
              <a:alphaModFix/>
            </a:blip>
            <a:srcRect t="17847" b="17525"/>
            <a:stretch/>
          </p:blipFill>
          <p:spPr>
            <a:xfrm>
              <a:off x="6857999" y="5521492"/>
              <a:ext cx="779080" cy="3104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6DDC165-057A-3279-D7A8-E562D5A0432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7042" y="5504619"/>
              <a:ext cx="900048" cy="2757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2" descr="University of Cambridge Logo PNG vector ...">
              <a:extLst>
                <a:ext uri="{FF2B5EF4-FFF2-40B4-BE49-F238E27FC236}">
                  <a16:creationId xmlns:a16="http://schemas.microsoft.com/office/drawing/2014/main" id="{51F33F7B-DEE0-79A3-4E8C-3B6A90560D3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72" b="26128"/>
            <a:stretch/>
          </p:blipFill>
          <p:spPr bwMode="auto">
            <a:xfrm>
              <a:off x="5566458" y="5491236"/>
              <a:ext cx="1038475" cy="392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A red and white logo with a red star and black text&#10;&#10;AI-generated content may be incorrect.">
              <a:extLst>
                <a:ext uri="{FF2B5EF4-FFF2-40B4-BE49-F238E27FC236}">
                  <a16:creationId xmlns:a16="http://schemas.microsoft.com/office/drawing/2014/main" id="{4312523D-628F-D052-4649-0E9475CE09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654921" y="5478559"/>
              <a:ext cx="390176" cy="390176"/>
            </a:xfrm>
            <a:prstGeom prst="rect">
              <a:avLst/>
            </a:prstGeom>
          </p:spPr>
        </p:pic>
        <p:pic>
          <p:nvPicPr>
            <p:cNvPr id="10" name="Picture 9" descr="A red and white circle with a symbol of a snake and text&#10;&#10;AI-generated content may be incorrect.">
              <a:extLst>
                <a:ext uri="{FF2B5EF4-FFF2-40B4-BE49-F238E27FC236}">
                  <a16:creationId xmlns:a16="http://schemas.microsoft.com/office/drawing/2014/main" id="{C3CF4BFF-082E-0642-7F66-500DECAC6BD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829363" y="5458388"/>
              <a:ext cx="807700" cy="403850"/>
            </a:xfrm>
            <a:prstGeom prst="rect">
              <a:avLst/>
            </a:prstGeom>
          </p:spPr>
        </p:pic>
        <p:pic>
          <p:nvPicPr>
            <p:cNvPr id="11" name="Picture 10" descr="A logo with text on it&#10;&#10;AI-generated content may be incorrect.">
              <a:extLst>
                <a:ext uri="{FF2B5EF4-FFF2-40B4-BE49-F238E27FC236}">
                  <a16:creationId xmlns:a16="http://schemas.microsoft.com/office/drawing/2014/main" id="{B27064E1-5D35-EE95-919C-1824865A43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318335" y="5469206"/>
              <a:ext cx="385460" cy="36752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2A63F6A-020D-0AFB-B6F6-9D4A2DB97B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329057" y="5399477"/>
              <a:ext cx="1057263" cy="531816"/>
            </a:xfrm>
            <a:prstGeom prst="rect">
              <a:avLst/>
            </a:prstGeom>
          </p:spPr>
        </p:pic>
        <p:pic>
          <p:nvPicPr>
            <p:cNvPr id="13" name="Picture 2" descr="KNUST Logo">
              <a:extLst>
                <a:ext uri="{FF2B5EF4-FFF2-40B4-BE49-F238E27FC236}">
                  <a16:creationId xmlns:a16="http://schemas.microsoft.com/office/drawing/2014/main" id="{2BA81BE7-71FE-4AF6-C311-B93736DB3B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0547" y="5469206"/>
              <a:ext cx="289693" cy="3897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52F4D46-4F5C-8D62-D951-0521FB21B6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 t="8835" b="15194"/>
            <a:stretch>
              <a:fillRect/>
            </a:stretch>
          </p:blipFill>
          <p:spPr>
            <a:xfrm>
              <a:off x="258894" y="5399477"/>
              <a:ext cx="1050031" cy="531816"/>
            </a:xfrm>
            <a:prstGeom prst="rect">
              <a:avLst/>
            </a:prstGeom>
          </p:spPr>
        </p:pic>
      </p:grpSp>
      <p:pic>
        <p:nvPicPr>
          <p:cNvPr id="15" name="Picture 1">
            <a:extLst>
              <a:ext uri="{FF2B5EF4-FFF2-40B4-BE49-F238E27FC236}">
                <a16:creationId xmlns:a16="http://schemas.microsoft.com/office/drawing/2014/main" id="{F645AFD8-9350-F89E-A35A-A1BF88761F8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8963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8A891-AFDD-14D9-FEAB-18B5D7B01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Collaborators &amp; Team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C72C22A-2FC3-0BA4-34BC-E2E845ACEDD4}"/>
              </a:ext>
            </a:extLst>
          </p:cNvPr>
          <p:cNvGrpSpPr/>
          <p:nvPr/>
        </p:nvGrpSpPr>
        <p:grpSpPr>
          <a:xfrm>
            <a:off x="536263" y="1366896"/>
            <a:ext cx="10817537" cy="4785693"/>
            <a:chOff x="207017" y="1159345"/>
            <a:chExt cx="11781910" cy="512000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81EB967-459C-1193-B419-2CC544873F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7017" y="1159345"/>
              <a:ext cx="3646833" cy="1989633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DEAADD2-C2F9-468E-D4BF-AF8C85A89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30883" y="1781801"/>
              <a:ext cx="3646833" cy="2585035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7E1C540-DA62-1028-BFAD-4CC88C7E7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54750" y="1844542"/>
              <a:ext cx="3334177" cy="140625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CBD566F-696E-D29E-86FF-786E03E46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3238" y="3235521"/>
              <a:ext cx="2314389" cy="171063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CFF8197-BA5D-53D1-C344-357601B06D6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36756" y="4946156"/>
              <a:ext cx="1197894" cy="131493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5F33459-E972-B364-DF8A-38D750B88A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12302" b="2648"/>
            <a:stretch/>
          </p:blipFill>
          <p:spPr>
            <a:xfrm>
              <a:off x="10868371" y="3299444"/>
              <a:ext cx="1025801" cy="291196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934B00A-C4FA-C911-D46F-D434E46B2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776337" y="3299444"/>
              <a:ext cx="2054087" cy="164671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CFD1D30-87FF-702D-CEC4-819C46334C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4095" t="-91" b="91"/>
            <a:stretch/>
          </p:blipFill>
          <p:spPr>
            <a:xfrm>
              <a:off x="9803380" y="4848759"/>
              <a:ext cx="1082478" cy="1314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32233F9-3165-87EB-36D3-D82CC42DB7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922245" y="5265905"/>
              <a:ext cx="643288" cy="1013449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6761203-9A8B-9181-1689-0216A732A8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3571" t="7156" r="3117" b="3269"/>
            <a:stretch/>
          </p:blipFill>
          <p:spPr>
            <a:xfrm>
              <a:off x="6922903" y="4242733"/>
              <a:ext cx="1215333" cy="102317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3A3A227-8C63-667E-5566-1D3EFDA2D3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6540" b="2019"/>
            <a:stretch/>
          </p:blipFill>
          <p:spPr>
            <a:xfrm>
              <a:off x="5607300" y="4256081"/>
              <a:ext cx="1287680" cy="181657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FFC47FC-53EB-1998-2452-68B31820FD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398504" y="4256081"/>
              <a:ext cx="1208796" cy="1864907"/>
            </a:xfrm>
            <a:prstGeom prst="rect">
              <a:avLst/>
            </a:prstGeom>
          </p:spPr>
        </p:pic>
      </p:grpSp>
      <p:pic>
        <p:nvPicPr>
          <p:cNvPr id="17" name="Google Shape;314;p69" descr="Student Shipping To Lancaster University">
            <a:extLst>
              <a:ext uri="{FF2B5EF4-FFF2-40B4-BE49-F238E27FC236}">
                <a16:creationId xmlns:a16="http://schemas.microsoft.com/office/drawing/2014/main" id="{460BC4B0-D10F-15C8-3E8F-0C9F06054089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4">
            <a:alphaModFix/>
          </a:blip>
          <a:srcRect t="17847" b="17525"/>
          <a:stretch/>
        </p:blipFill>
        <p:spPr>
          <a:xfrm>
            <a:off x="6857999" y="6470896"/>
            <a:ext cx="779080" cy="310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AB9C783-7FF3-5DA0-EB5D-98295B015710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042" y="6454023"/>
            <a:ext cx="900048" cy="275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2" descr="University of Cambridge Logo PNG vector ...">
            <a:extLst>
              <a:ext uri="{FF2B5EF4-FFF2-40B4-BE49-F238E27FC236}">
                <a16:creationId xmlns:a16="http://schemas.microsoft.com/office/drawing/2014/main" id="{760DD1F9-9B85-EB91-80E1-E8B2C1BE85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72" b="26128"/>
          <a:stretch/>
        </p:blipFill>
        <p:spPr bwMode="auto">
          <a:xfrm>
            <a:off x="5566458" y="6440640"/>
            <a:ext cx="1038475" cy="39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A red and white logo with a red star and black text&#10;&#10;AI-generated content may be incorrect.">
            <a:extLst>
              <a:ext uri="{FF2B5EF4-FFF2-40B4-BE49-F238E27FC236}">
                <a16:creationId xmlns:a16="http://schemas.microsoft.com/office/drawing/2014/main" id="{CCE5A919-9DE1-5822-E727-36EB4F704D9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54921" y="6427963"/>
            <a:ext cx="390176" cy="390176"/>
          </a:xfrm>
          <a:prstGeom prst="rect">
            <a:avLst/>
          </a:prstGeom>
        </p:spPr>
      </p:pic>
      <p:pic>
        <p:nvPicPr>
          <p:cNvPr id="21" name="Picture 20" descr="A red and white circle with a symbol of a snake and text&#10;&#10;AI-generated content may be incorrect.">
            <a:extLst>
              <a:ext uri="{FF2B5EF4-FFF2-40B4-BE49-F238E27FC236}">
                <a16:creationId xmlns:a16="http://schemas.microsoft.com/office/drawing/2014/main" id="{A86D1ADF-1B46-1991-75A6-A621297AE34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829363" y="6407792"/>
            <a:ext cx="807700" cy="403850"/>
          </a:xfrm>
          <a:prstGeom prst="rect">
            <a:avLst/>
          </a:prstGeom>
        </p:spPr>
      </p:pic>
      <p:pic>
        <p:nvPicPr>
          <p:cNvPr id="22" name="Picture 21" descr="A logo with text on it&#10;&#10;AI-generated content may be incorrect.">
            <a:extLst>
              <a:ext uri="{FF2B5EF4-FFF2-40B4-BE49-F238E27FC236}">
                <a16:creationId xmlns:a16="http://schemas.microsoft.com/office/drawing/2014/main" id="{56A81600-981D-9B47-5163-4752F8DEB31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318335" y="6418610"/>
            <a:ext cx="385460" cy="36752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C606418-0646-F380-DA53-98AC30371D3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329057" y="6348881"/>
            <a:ext cx="1057263" cy="531816"/>
          </a:xfrm>
          <a:prstGeom prst="rect">
            <a:avLst/>
          </a:prstGeom>
        </p:spPr>
      </p:pic>
      <p:pic>
        <p:nvPicPr>
          <p:cNvPr id="24" name="Picture 2" descr="KNUST Logo">
            <a:extLst>
              <a:ext uri="{FF2B5EF4-FFF2-40B4-BE49-F238E27FC236}">
                <a16:creationId xmlns:a16="http://schemas.microsoft.com/office/drawing/2014/main" id="{524ACCEC-0BA3-4D9B-6265-33B46B53E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547" y="6418610"/>
            <a:ext cx="289693" cy="38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55CDD35-9F80-64B8-8931-6947C8B485A8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t="8835" b="15194"/>
          <a:stretch>
            <a:fillRect/>
          </a:stretch>
        </p:blipFill>
        <p:spPr>
          <a:xfrm>
            <a:off x="258894" y="6348881"/>
            <a:ext cx="1050031" cy="531816"/>
          </a:xfrm>
          <a:prstGeom prst="rect">
            <a:avLst/>
          </a:prstGeom>
        </p:spPr>
      </p:pic>
      <p:pic>
        <p:nvPicPr>
          <p:cNvPr id="26" name="Picture 1">
            <a:extLst>
              <a:ext uri="{FF2B5EF4-FFF2-40B4-BE49-F238E27FC236}">
                <a16:creationId xmlns:a16="http://schemas.microsoft.com/office/drawing/2014/main" id="{845F4ED3-3045-322F-46BF-A60E73BBC130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797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AED1D-57CD-1C69-E6A3-FDC940A9B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129"/>
            <a:ext cx="10515600" cy="1325563"/>
          </a:xfrm>
        </p:spPr>
        <p:txBody>
          <a:bodyPr/>
          <a:lstStyle/>
          <a:p>
            <a:r>
              <a:rPr lang="en-US" dirty="0"/>
              <a:t>Update on STELLA  and VHEE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42B9E-18B3-4574-9620-E3AC9B59E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151500"/>
            <a:ext cx="11582400" cy="5360504"/>
          </a:xfrm>
        </p:spPr>
        <p:txBody>
          <a:bodyPr>
            <a:normAutofit fontScale="70000" lnSpcReduction="20000"/>
          </a:bodyPr>
          <a:lstStyle/>
          <a:p>
            <a:pPr marL="444500" lvl="1" indent="-217488">
              <a:defRPr/>
            </a:pPr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STELLA</a:t>
            </a:r>
            <a:r>
              <a:rPr lang="en-GB" sz="32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3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(Smart Technologies to Extend Lives with a Linear Accelerator)</a:t>
            </a:r>
          </a:p>
          <a:p>
            <a:pPr marL="787400" lvl="2" indent="-217488">
              <a:defRPr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Global multidisciplinary collaboration with CERN, Cambridge, Oxford, Lancaster, STFC, Europe, USA, Canada  and ART Study  (former  Soviet-Union Countries funded by NNSA-DOE)  under ICEC  (International Cancer Expert Corps) an NGO  in USA</a:t>
            </a:r>
          </a:p>
          <a:p>
            <a:pPr marL="787400" lvl="2" indent="-217488">
              <a:defRPr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One year  STELLA Status and Strategy </a:t>
            </a:r>
            <a:r>
              <a:rPr lang="en-GB" sz="2600" b="1" dirty="0">
                <a:latin typeface="Calibri" panose="020F0502020204030204" pitchFamily="34" charset="0"/>
                <a:cs typeface="Calibri" panose="020F0502020204030204" pitchFamily="34" charset="0"/>
              </a:rPr>
              <a:t>9-10 July, </a:t>
            </a: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CERN  </a:t>
            </a:r>
          </a:p>
          <a:p>
            <a:pPr marL="787400" lvl="2" indent="-217488">
              <a:defRPr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Linac and MLC fault analysis: Oxford, Exeter and Cambridge</a:t>
            </a:r>
          </a:p>
          <a:p>
            <a:pPr marL="787400" lvl="2" indent="-217488">
              <a:defRPr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ML and AI in  speeding up treatment (Cambridge, Lancaster, Oxford) grass-roots data  from Ghana and  Pretoria</a:t>
            </a:r>
          </a:p>
          <a:p>
            <a:pPr marL="787400" lvl="2" indent="-217488">
              <a:defRPr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30200" lvl="1" indent="-217488">
              <a:defRPr/>
            </a:pP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SAPPHIRE</a:t>
            </a:r>
            <a:r>
              <a:rPr lang="en-GB" sz="32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5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(Supra-African Physics Partnership for Health Innovation and Radiotherapy Expansion) </a:t>
            </a:r>
          </a:p>
          <a:p>
            <a:pPr marL="787400" lvl="2" indent="-217488">
              <a:defRPr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Funded  by STFC –UKRI a  training grant for 2 years lead by Oxford with Cambridge and Lancaster to  </a:t>
            </a:r>
            <a:r>
              <a:rPr lang="en-GB" sz="2300" b="1" dirty="0">
                <a:latin typeface="Calibri" panose="020F0502020204030204" pitchFamily="34" charset="0"/>
                <a:cs typeface="Calibri" panose="020F0502020204030204" pitchFamily="34" charset="0"/>
              </a:rPr>
              <a:t>train young medical/physicists in state of art radiation therapy technologies in Pretoria, South Africa and Ghana.</a:t>
            </a:r>
          </a:p>
          <a:p>
            <a:pPr marL="787400" lvl="2" indent="-217488">
              <a:defRPr/>
            </a:pPr>
            <a:r>
              <a:rPr lang="en-GB" sz="2300" b="1" dirty="0">
                <a:latin typeface="Calibri" panose="020F0502020204030204" pitchFamily="34" charset="0"/>
                <a:cs typeface="Calibri" panose="020F0502020204030204" pitchFamily="34" charset="0"/>
              </a:rPr>
              <a:t>Visit by CEOs of STFC, </a:t>
            </a:r>
            <a:r>
              <a:rPr lang="en-GB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IoP</a:t>
            </a:r>
            <a:r>
              <a:rPr lang="en-GB" sz="2300" b="1" dirty="0">
                <a:latin typeface="Calibri" panose="020F0502020204030204" pitchFamily="34" charset="0"/>
                <a:cs typeface="Calibri" panose="020F0502020204030204" pitchFamily="34" charset="0"/>
              </a:rPr>
              <a:t> and APS to discuss  SAPPHIRE in Accra, Ghana</a:t>
            </a:r>
          </a:p>
          <a:p>
            <a:pPr marL="787400" lvl="2" indent="-217488">
              <a:defRPr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First Training workshop on hardware in Accra 13-17 April lead  by Graeme Burt (Lancaster)</a:t>
            </a:r>
          </a:p>
          <a:p>
            <a:pPr marL="787400" lvl="2" indent="-217488">
              <a:defRPr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Second workshop on software in Pretoria, 7-11 September will be organised by Raj Jena (Cambridge)</a:t>
            </a:r>
          </a:p>
          <a:p>
            <a:pPr marL="378900" lvl="3" indent="0">
              <a:buNone/>
              <a:defRPr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684212" lvl="1" indent="-457200">
              <a:defRPr/>
            </a:pP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VHEE FLASH Activities </a:t>
            </a:r>
            <a:r>
              <a:rPr lang="en-GB" sz="23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(Very High Energy Electrons (50-250 MeV) </a:t>
            </a:r>
            <a:endParaRPr lang="en-GB" sz="23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2812" lvl="2" indent="-342900">
              <a:defRPr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CLEAR Collaborations with CERN, Geneva, CLARA, Daresbury (Roberto Corsini and  Deepa </a:t>
            </a:r>
            <a:r>
              <a:rPr lang="en-GB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Angal</a:t>
            </a: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-Kalinin groups)</a:t>
            </a:r>
          </a:p>
          <a:p>
            <a:pPr marL="912812" lvl="2" indent="-342900">
              <a:defRPr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VHEE UHDR Dosimetry and Beam Monitoring (CLEAR, UCL and Oxford </a:t>
            </a:r>
            <a:r>
              <a:rPr lang="en-US" sz="2300" dirty="0"/>
              <a:t>LWFA (Laser Wake Field Accelerator)</a:t>
            </a:r>
            <a:endParaRPr lang="en-GB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2812" lvl="2" indent="-342900">
              <a:defRPr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VHEE Dose Delivery (CERN, Oxford,  </a:t>
            </a:r>
            <a:r>
              <a:rPr lang="en-GB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UViC</a:t>
            </a: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, Canada,</a:t>
            </a:r>
            <a:r>
              <a:rPr lang="en-GB" sz="2300" dirty="0"/>
              <a:t> Magdalena </a:t>
            </a:r>
            <a:r>
              <a:rPr lang="en-GB" sz="2300" dirty="0" err="1"/>
              <a:t>Bazalova</a:t>
            </a:r>
            <a:r>
              <a:rPr lang="en-GB" sz="2300" dirty="0"/>
              <a:t>-Carter group</a:t>
            </a: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912812" lvl="2" indent="-342900">
              <a:defRPr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Biological effects (HUG-Marie-Catherine </a:t>
            </a:r>
            <a:r>
              <a:rPr lang="en-GB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Vozenin’s</a:t>
            </a: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 group)</a:t>
            </a: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8F8E0227-B128-11B3-DDE1-B725D863DE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37529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A597D97-203B-498B-95D3-E90DC961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86E7D0-A5CC-E5AC-A50C-FE19876A5D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8"/>
          <a:stretch>
            <a:fillRect/>
          </a:stretch>
        </p:blipFill>
        <p:spPr>
          <a:xfrm>
            <a:off x="4267200" y="-213351"/>
            <a:ext cx="7924800" cy="43573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C76DA5-EBA3-7CD0-59C5-8031DEB566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67" r="2" b="12841"/>
          <a:stretch>
            <a:fillRect/>
          </a:stretch>
        </p:blipFill>
        <p:spPr>
          <a:xfrm>
            <a:off x="4650916" y="4143982"/>
            <a:ext cx="7555832" cy="2714017"/>
          </a:xfrm>
          <a:prstGeom prst="rect">
            <a:avLst/>
          </a:prstGeom>
        </p:spPr>
      </p:pic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6A6EF10E-DF41-4BD3-8EB4-6F646531DC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44272" cy="6858000"/>
          </a:xfrm>
          <a:custGeom>
            <a:avLst/>
            <a:gdLst>
              <a:gd name="connsiteX0" fmla="*/ 0 w 6244272"/>
              <a:gd name="connsiteY0" fmla="*/ 0 h 6858000"/>
              <a:gd name="connsiteX1" fmla="*/ 732568 w 6244272"/>
              <a:gd name="connsiteY1" fmla="*/ 0 h 6858000"/>
              <a:gd name="connsiteX2" fmla="*/ 947849 w 6244272"/>
              <a:gd name="connsiteY2" fmla="*/ 0 h 6858000"/>
              <a:gd name="connsiteX3" fmla="*/ 1823619 w 6244272"/>
              <a:gd name="connsiteY3" fmla="*/ 0 h 6858000"/>
              <a:gd name="connsiteX4" fmla="*/ 5235673 w 6244272"/>
              <a:gd name="connsiteY4" fmla="*/ 0 h 6858000"/>
              <a:gd name="connsiteX5" fmla="*/ 4933297 w 6244272"/>
              <a:gd name="connsiteY5" fmla="*/ 110269 h 6858000"/>
              <a:gd name="connsiteX6" fmla="*/ 4976910 w 6244272"/>
              <a:gd name="connsiteY6" fmla="*/ 135168 h 6858000"/>
              <a:gd name="connsiteX7" fmla="*/ 5238580 w 6244272"/>
              <a:gd name="connsiteY7" fmla="*/ 71141 h 6858000"/>
              <a:gd name="connsiteX8" fmla="*/ 5290914 w 6244272"/>
              <a:gd name="connsiteY8" fmla="*/ 88927 h 6858000"/>
              <a:gd name="connsiteX9" fmla="*/ 5264747 w 6244272"/>
              <a:gd name="connsiteY9" fmla="*/ 163625 h 6858000"/>
              <a:gd name="connsiteX10" fmla="*/ 5151357 w 6244272"/>
              <a:gd name="connsiteY10" fmla="*/ 192082 h 6858000"/>
              <a:gd name="connsiteX11" fmla="*/ 4974002 w 6244272"/>
              <a:gd name="connsiteY11" fmla="*/ 373491 h 6858000"/>
              <a:gd name="connsiteX12" fmla="*/ 5241488 w 6244272"/>
              <a:gd name="connsiteY12" fmla="*/ 352148 h 6858000"/>
              <a:gd name="connsiteX13" fmla="*/ 5288007 w 6244272"/>
              <a:gd name="connsiteY13" fmla="*/ 394834 h 6858000"/>
              <a:gd name="connsiteX14" fmla="*/ 5305452 w 6244272"/>
              <a:gd name="connsiteY14" fmla="*/ 451747 h 6858000"/>
              <a:gd name="connsiteX15" fmla="*/ 5383953 w 6244272"/>
              <a:gd name="connsiteY15" fmla="*/ 359262 h 6858000"/>
              <a:gd name="connsiteX16" fmla="*/ 5450825 w 6244272"/>
              <a:gd name="connsiteY16" fmla="*/ 334364 h 6858000"/>
              <a:gd name="connsiteX17" fmla="*/ 5471177 w 6244272"/>
              <a:gd name="connsiteY17" fmla="*/ 416176 h 6858000"/>
              <a:gd name="connsiteX18" fmla="*/ 5410121 w 6244272"/>
              <a:gd name="connsiteY18" fmla="*/ 505101 h 6858000"/>
              <a:gd name="connsiteX19" fmla="*/ 5247303 w 6244272"/>
              <a:gd name="connsiteY19" fmla="*/ 558458 h 6858000"/>
              <a:gd name="connsiteX20" fmla="*/ 5421750 w 6244272"/>
              <a:gd name="connsiteY20" fmla="*/ 558458 h 6858000"/>
              <a:gd name="connsiteX21" fmla="*/ 5622364 w 6244272"/>
              <a:gd name="connsiteY21" fmla="*/ 522887 h 6858000"/>
              <a:gd name="connsiteX22" fmla="*/ 5834608 w 6244272"/>
              <a:gd name="connsiteY22" fmla="*/ 533558 h 6858000"/>
              <a:gd name="connsiteX23" fmla="*/ 6035223 w 6244272"/>
              <a:gd name="connsiteY23" fmla="*/ 462417 h 6858000"/>
              <a:gd name="connsiteX24" fmla="*/ 6238745 w 6244272"/>
              <a:gd name="connsiteY24" fmla="*/ 465975 h 6858000"/>
              <a:gd name="connsiteX25" fmla="*/ 5337434 w 6244272"/>
              <a:gd name="connsiteY25" fmla="*/ 910606 h 6858000"/>
              <a:gd name="connsiteX26" fmla="*/ 5381046 w 6244272"/>
              <a:gd name="connsiteY26" fmla="*/ 921277 h 6858000"/>
              <a:gd name="connsiteX27" fmla="*/ 5439195 w 6244272"/>
              <a:gd name="connsiteY27" fmla="*/ 949734 h 6858000"/>
              <a:gd name="connsiteX28" fmla="*/ 5395583 w 6244272"/>
              <a:gd name="connsiteY28" fmla="*/ 1006647 h 6858000"/>
              <a:gd name="connsiteX29" fmla="*/ 5160079 w 6244272"/>
              <a:gd name="connsiteY29" fmla="*/ 1113358 h 6858000"/>
              <a:gd name="connsiteX30" fmla="*/ 5101930 w 6244272"/>
              <a:gd name="connsiteY30" fmla="*/ 1220069 h 6858000"/>
              <a:gd name="connsiteX31" fmla="*/ 5174617 w 6244272"/>
              <a:gd name="connsiteY31" fmla="*/ 1209399 h 6858000"/>
              <a:gd name="connsiteX32" fmla="*/ 5238580 w 6244272"/>
              <a:gd name="connsiteY32" fmla="*/ 1230741 h 6858000"/>
              <a:gd name="connsiteX33" fmla="*/ 5212414 w 6244272"/>
              <a:gd name="connsiteY33" fmla="*/ 1365909 h 6858000"/>
              <a:gd name="connsiteX34" fmla="*/ 4878056 w 6244272"/>
              <a:gd name="connsiteY34" fmla="*/ 1540204 h 6858000"/>
              <a:gd name="connsiteX35" fmla="*/ 4848982 w 6244272"/>
              <a:gd name="connsiteY35" fmla="*/ 1597117 h 6858000"/>
              <a:gd name="connsiteX36" fmla="*/ 4889686 w 6244272"/>
              <a:gd name="connsiteY36" fmla="*/ 1636245 h 6858000"/>
              <a:gd name="connsiteX37" fmla="*/ 4997261 w 6244272"/>
              <a:gd name="connsiteY37" fmla="*/ 1657587 h 6858000"/>
              <a:gd name="connsiteX38" fmla="*/ 4846074 w 6244272"/>
              <a:gd name="connsiteY38" fmla="*/ 1849668 h 6858000"/>
              <a:gd name="connsiteX39" fmla="*/ 4790832 w 6244272"/>
              <a:gd name="connsiteY39" fmla="*/ 1903025 h 6858000"/>
              <a:gd name="connsiteX40" fmla="*/ 4694886 w 6244272"/>
              <a:gd name="connsiteY40" fmla="*/ 1984836 h 6858000"/>
              <a:gd name="connsiteX41" fmla="*/ 4694886 w 6244272"/>
              <a:gd name="connsiteY41" fmla="*/ 2013292 h 6858000"/>
              <a:gd name="connsiteX42" fmla="*/ 4822814 w 6244272"/>
              <a:gd name="connsiteY42" fmla="*/ 2102219 h 6858000"/>
              <a:gd name="connsiteX43" fmla="*/ 5055411 w 6244272"/>
              <a:gd name="connsiteY43" fmla="*/ 2077320 h 6858000"/>
              <a:gd name="connsiteX44" fmla="*/ 4712331 w 6244272"/>
              <a:gd name="connsiteY44" fmla="*/ 2208931 h 6858000"/>
              <a:gd name="connsiteX45" fmla="*/ 5822979 w 6244272"/>
              <a:gd name="connsiteY45" fmla="*/ 1892353 h 6858000"/>
              <a:gd name="connsiteX46" fmla="*/ 5753200 w 6244272"/>
              <a:gd name="connsiteY46" fmla="*/ 1974165 h 6858000"/>
              <a:gd name="connsiteX47" fmla="*/ 5363601 w 6244272"/>
              <a:gd name="connsiteY47" fmla="*/ 2191146 h 6858000"/>
              <a:gd name="connsiteX48" fmla="*/ 5253118 w 6244272"/>
              <a:gd name="connsiteY48" fmla="*/ 2326314 h 6858000"/>
              <a:gd name="connsiteX49" fmla="*/ 5136819 w 6244272"/>
              <a:gd name="connsiteY49" fmla="*/ 2401012 h 6858000"/>
              <a:gd name="connsiteX50" fmla="*/ 4974002 w 6244272"/>
              <a:gd name="connsiteY50" fmla="*/ 2401012 h 6858000"/>
              <a:gd name="connsiteX51" fmla="*/ 4857704 w 6244272"/>
              <a:gd name="connsiteY51" fmla="*/ 2518395 h 6858000"/>
              <a:gd name="connsiteX52" fmla="*/ 4976910 w 6244272"/>
              <a:gd name="connsiteY52" fmla="*/ 2543294 h 6858000"/>
              <a:gd name="connsiteX53" fmla="*/ 5116467 w 6244272"/>
              <a:gd name="connsiteY53" fmla="*/ 2525509 h 6858000"/>
              <a:gd name="connsiteX54" fmla="*/ 5273470 w 6244272"/>
              <a:gd name="connsiteY54" fmla="*/ 2564636 h 6858000"/>
              <a:gd name="connsiteX55" fmla="*/ 5418843 w 6244272"/>
              <a:gd name="connsiteY55" fmla="*/ 2532623 h 6858000"/>
              <a:gd name="connsiteX56" fmla="*/ 5593290 w 6244272"/>
              <a:gd name="connsiteY56" fmla="*/ 2553965 h 6858000"/>
              <a:gd name="connsiteX57" fmla="*/ 5648532 w 6244272"/>
              <a:gd name="connsiteY57" fmla="*/ 2692689 h 6858000"/>
              <a:gd name="connsiteX58" fmla="*/ 5665976 w 6244272"/>
              <a:gd name="connsiteY58" fmla="*/ 2703362 h 6858000"/>
              <a:gd name="connsiteX59" fmla="*/ 5988704 w 6244272"/>
              <a:gd name="connsiteY59" fmla="*/ 2923898 h 6858000"/>
              <a:gd name="connsiteX60" fmla="*/ 6078835 w 6244272"/>
              <a:gd name="connsiteY60" fmla="*/ 2941684 h 6858000"/>
              <a:gd name="connsiteX61" fmla="*/ 5546771 w 6244272"/>
              <a:gd name="connsiteY61" fmla="*/ 3329402 h 6858000"/>
              <a:gd name="connsiteX62" fmla="*/ 5904388 w 6244272"/>
              <a:gd name="connsiteY62" fmla="*/ 3229805 h 6858000"/>
              <a:gd name="connsiteX63" fmla="*/ 5953814 w 6244272"/>
              <a:gd name="connsiteY63" fmla="*/ 3393429 h 6858000"/>
              <a:gd name="connsiteX64" fmla="*/ 5785182 w 6244272"/>
              <a:gd name="connsiteY64" fmla="*/ 3539269 h 6858000"/>
              <a:gd name="connsiteX65" fmla="*/ 5724125 w 6244272"/>
              <a:gd name="connsiteY65" fmla="*/ 3827390 h 6858000"/>
              <a:gd name="connsiteX66" fmla="*/ 5753200 w 6244272"/>
              <a:gd name="connsiteY66" fmla="*/ 4090612 h 6858000"/>
              <a:gd name="connsiteX67" fmla="*/ 5825886 w 6244272"/>
              <a:gd name="connsiteY67" fmla="*/ 4172424 h 6858000"/>
              <a:gd name="connsiteX68" fmla="*/ 5930554 w 6244272"/>
              <a:gd name="connsiteY68" fmla="*/ 4321821 h 6858000"/>
              <a:gd name="connsiteX69" fmla="*/ 5994519 w 6244272"/>
              <a:gd name="connsiteY69" fmla="*/ 4414305 h 6858000"/>
              <a:gd name="connsiteX70" fmla="*/ 6218393 w 6244272"/>
              <a:gd name="connsiteY70" fmla="*/ 4378734 h 6858000"/>
              <a:gd name="connsiteX71" fmla="*/ 5918925 w 6244272"/>
              <a:gd name="connsiteY71" fmla="*/ 4613499 h 6858000"/>
              <a:gd name="connsiteX72" fmla="*/ 6160243 w 6244272"/>
              <a:gd name="connsiteY72" fmla="*/ 4585042 h 6858000"/>
              <a:gd name="connsiteX73" fmla="*/ 6238745 w 6244272"/>
              <a:gd name="connsiteY73" fmla="*/ 4602828 h 6858000"/>
              <a:gd name="connsiteX74" fmla="*/ 6195133 w 6244272"/>
              <a:gd name="connsiteY74" fmla="*/ 4677526 h 6858000"/>
              <a:gd name="connsiteX75" fmla="*/ 6017778 w 6244272"/>
              <a:gd name="connsiteY75" fmla="*/ 4805580 h 6858000"/>
              <a:gd name="connsiteX76" fmla="*/ 5651439 w 6244272"/>
              <a:gd name="connsiteY76" fmla="*/ 5154171 h 6858000"/>
              <a:gd name="connsiteX77" fmla="*/ 6006149 w 6244272"/>
              <a:gd name="connsiteY77" fmla="*/ 4994104 h 6858000"/>
              <a:gd name="connsiteX78" fmla="*/ 5633994 w 6244272"/>
              <a:gd name="connsiteY78" fmla="*/ 5353367 h 6858000"/>
              <a:gd name="connsiteX79" fmla="*/ 5552586 w 6244272"/>
              <a:gd name="connsiteY79" fmla="*/ 5474306 h 6858000"/>
              <a:gd name="connsiteX80" fmla="*/ 5383953 w 6244272"/>
              <a:gd name="connsiteY80" fmla="*/ 5769542 h 6858000"/>
              <a:gd name="connsiteX81" fmla="*/ 5392675 w 6244272"/>
              <a:gd name="connsiteY81" fmla="*/ 5801555 h 6858000"/>
              <a:gd name="connsiteX82" fmla="*/ 5584568 w 6244272"/>
              <a:gd name="connsiteY82" fmla="*/ 5755314 h 6858000"/>
              <a:gd name="connsiteX83" fmla="*/ 5334526 w 6244272"/>
              <a:gd name="connsiteY83" fmla="*/ 6004307 h 6858000"/>
              <a:gd name="connsiteX84" fmla="*/ 5075763 w 6244272"/>
              <a:gd name="connsiteY84" fmla="*/ 6196388 h 6858000"/>
              <a:gd name="connsiteX85" fmla="*/ 5258933 w 6244272"/>
              <a:gd name="connsiteY85" fmla="*/ 6167932 h 6858000"/>
              <a:gd name="connsiteX86" fmla="*/ 5511881 w 6244272"/>
              <a:gd name="connsiteY86" fmla="*/ 6057663 h 6858000"/>
              <a:gd name="connsiteX87" fmla="*/ 5599105 w 6244272"/>
              <a:gd name="connsiteY87" fmla="*/ 6100347 h 6858000"/>
              <a:gd name="connsiteX88" fmla="*/ 5360693 w 6244272"/>
              <a:gd name="connsiteY88" fmla="*/ 6281757 h 6858000"/>
              <a:gd name="connsiteX89" fmla="*/ 5224043 w 6244272"/>
              <a:gd name="connsiteY89" fmla="*/ 6367127 h 6858000"/>
              <a:gd name="connsiteX90" fmla="*/ 5168801 w 6244272"/>
              <a:gd name="connsiteY90" fmla="*/ 6431153 h 6858000"/>
              <a:gd name="connsiteX91" fmla="*/ 5011799 w 6244272"/>
              <a:gd name="connsiteY91" fmla="*/ 6658805 h 6858000"/>
              <a:gd name="connsiteX92" fmla="*/ 4651275 w 6244272"/>
              <a:gd name="connsiteY92" fmla="*/ 6858000 h 6858000"/>
              <a:gd name="connsiteX93" fmla="*/ 1823619 w 6244272"/>
              <a:gd name="connsiteY93" fmla="*/ 6858000 h 6858000"/>
              <a:gd name="connsiteX94" fmla="*/ 947849 w 6244272"/>
              <a:gd name="connsiteY94" fmla="*/ 6858000 h 6858000"/>
              <a:gd name="connsiteX95" fmla="*/ 732568 w 6244272"/>
              <a:gd name="connsiteY95" fmla="*/ 6858000 h 6858000"/>
              <a:gd name="connsiteX96" fmla="*/ 0 w 6244272"/>
              <a:gd name="connsiteY9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6244272" h="6858000">
                <a:moveTo>
                  <a:pt x="0" y="0"/>
                </a:moveTo>
                <a:lnTo>
                  <a:pt x="732568" y="0"/>
                </a:lnTo>
                <a:lnTo>
                  <a:pt x="947849" y="0"/>
                </a:lnTo>
                <a:lnTo>
                  <a:pt x="1823619" y="0"/>
                </a:lnTo>
                <a:lnTo>
                  <a:pt x="5235673" y="0"/>
                </a:lnTo>
                <a:cubicBezTo>
                  <a:pt x="5133912" y="35571"/>
                  <a:pt x="5035058" y="78255"/>
                  <a:pt x="4933297" y="110269"/>
                </a:cubicBezTo>
                <a:cubicBezTo>
                  <a:pt x="4947835" y="145839"/>
                  <a:pt x="4962372" y="138725"/>
                  <a:pt x="4976910" y="135168"/>
                </a:cubicBezTo>
                <a:cubicBezTo>
                  <a:pt x="5064133" y="120941"/>
                  <a:pt x="5154264" y="110269"/>
                  <a:pt x="5238580" y="71141"/>
                </a:cubicBezTo>
                <a:cubicBezTo>
                  <a:pt x="5258933" y="64027"/>
                  <a:pt x="5282192" y="64027"/>
                  <a:pt x="5290914" y="88927"/>
                </a:cubicBezTo>
                <a:cubicBezTo>
                  <a:pt x="5305452" y="124497"/>
                  <a:pt x="5285100" y="145839"/>
                  <a:pt x="5264747" y="163625"/>
                </a:cubicBezTo>
                <a:cubicBezTo>
                  <a:pt x="5229858" y="195638"/>
                  <a:pt x="5189154" y="188525"/>
                  <a:pt x="5151357" y="192082"/>
                </a:cubicBezTo>
                <a:cubicBezTo>
                  <a:pt x="5046689" y="209867"/>
                  <a:pt x="4997261" y="259665"/>
                  <a:pt x="4974002" y="373491"/>
                </a:cubicBezTo>
                <a:cubicBezTo>
                  <a:pt x="5064133" y="327250"/>
                  <a:pt x="5154264" y="384162"/>
                  <a:pt x="5241488" y="352148"/>
                </a:cubicBezTo>
                <a:cubicBezTo>
                  <a:pt x="5264747" y="345034"/>
                  <a:pt x="5299637" y="355706"/>
                  <a:pt x="5288007" y="394834"/>
                </a:cubicBezTo>
                <a:cubicBezTo>
                  <a:pt x="5276378" y="430405"/>
                  <a:pt x="5238580" y="458860"/>
                  <a:pt x="5305452" y="451747"/>
                </a:cubicBezTo>
                <a:cubicBezTo>
                  <a:pt x="5354879" y="448189"/>
                  <a:pt x="5369416" y="405504"/>
                  <a:pt x="5383953" y="359262"/>
                </a:cubicBezTo>
                <a:cubicBezTo>
                  <a:pt x="5395583" y="334364"/>
                  <a:pt x="5427565" y="320135"/>
                  <a:pt x="5450825" y="334364"/>
                </a:cubicBezTo>
                <a:cubicBezTo>
                  <a:pt x="5479899" y="348592"/>
                  <a:pt x="5471177" y="387720"/>
                  <a:pt x="5471177" y="416176"/>
                </a:cubicBezTo>
                <a:cubicBezTo>
                  <a:pt x="5474085" y="469532"/>
                  <a:pt x="5450825" y="494431"/>
                  <a:pt x="5410121" y="505101"/>
                </a:cubicBezTo>
                <a:cubicBezTo>
                  <a:pt x="5360693" y="519330"/>
                  <a:pt x="5311267" y="537116"/>
                  <a:pt x="5247303" y="558458"/>
                </a:cubicBezTo>
                <a:cubicBezTo>
                  <a:pt x="5317082" y="594028"/>
                  <a:pt x="5369416" y="586915"/>
                  <a:pt x="5421750" y="558458"/>
                </a:cubicBezTo>
                <a:cubicBezTo>
                  <a:pt x="5485714" y="526444"/>
                  <a:pt x="5570030" y="483759"/>
                  <a:pt x="5622364" y="522887"/>
                </a:cubicBezTo>
                <a:cubicBezTo>
                  <a:pt x="5700865" y="579800"/>
                  <a:pt x="5764829" y="544229"/>
                  <a:pt x="5834608" y="533558"/>
                </a:cubicBezTo>
                <a:cubicBezTo>
                  <a:pt x="5979982" y="512216"/>
                  <a:pt x="5889850" y="480203"/>
                  <a:pt x="6035223" y="462417"/>
                </a:cubicBezTo>
                <a:cubicBezTo>
                  <a:pt x="6093372" y="455303"/>
                  <a:pt x="6154429" y="426847"/>
                  <a:pt x="6238745" y="465975"/>
                </a:cubicBezTo>
                <a:cubicBezTo>
                  <a:pt x="5857868" y="672284"/>
                  <a:pt x="5677606" y="658055"/>
                  <a:pt x="5337434" y="910606"/>
                </a:cubicBezTo>
                <a:cubicBezTo>
                  <a:pt x="5351971" y="935506"/>
                  <a:pt x="5366508" y="924835"/>
                  <a:pt x="5381046" y="921277"/>
                </a:cubicBezTo>
                <a:cubicBezTo>
                  <a:pt x="5404305" y="917720"/>
                  <a:pt x="5433380" y="903491"/>
                  <a:pt x="5439195" y="949734"/>
                </a:cubicBezTo>
                <a:cubicBezTo>
                  <a:pt x="5442103" y="985305"/>
                  <a:pt x="5424657" y="1003089"/>
                  <a:pt x="5395583" y="1006647"/>
                </a:cubicBezTo>
                <a:cubicBezTo>
                  <a:pt x="5311267" y="1020875"/>
                  <a:pt x="5235673" y="1070674"/>
                  <a:pt x="5160079" y="1113358"/>
                </a:cubicBezTo>
                <a:cubicBezTo>
                  <a:pt x="5125190" y="1131144"/>
                  <a:pt x="5087393" y="1156043"/>
                  <a:pt x="5101930" y="1220069"/>
                </a:cubicBezTo>
                <a:cubicBezTo>
                  <a:pt x="5131004" y="1237855"/>
                  <a:pt x="5151357" y="1212955"/>
                  <a:pt x="5174617" y="1209399"/>
                </a:cubicBezTo>
                <a:cubicBezTo>
                  <a:pt x="5197876" y="1205842"/>
                  <a:pt x="5253118" y="1220069"/>
                  <a:pt x="5238580" y="1230741"/>
                </a:cubicBezTo>
                <a:cubicBezTo>
                  <a:pt x="5171709" y="1269868"/>
                  <a:pt x="5293822" y="1365909"/>
                  <a:pt x="5212414" y="1365909"/>
                </a:cubicBezTo>
                <a:cubicBezTo>
                  <a:pt x="5078671" y="1365909"/>
                  <a:pt x="5005984" y="1536647"/>
                  <a:pt x="4878056" y="1540204"/>
                </a:cubicBezTo>
                <a:cubicBezTo>
                  <a:pt x="4857704" y="1540204"/>
                  <a:pt x="4848982" y="1572219"/>
                  <a:pt x="4848982" y="1597117"/>
                </a:cubicBezTo>
                <a:cubicBezTo>
                  <a:pt x="4848982" y="1629132"/>
                  <a:pt x="4869333" y="1632688"/>
                  <a:pt x="4889686" y="1636245"/>
                </a:cubicBezTo>
                <a:cubicBezTo>
                  <a:pt x="4921668" y="1639802"/>
                  <a:pt x="4956557" y="1597117"/>
                  <a:pt x="4997261" y="1657587"/>
                </a:cubicBezTo>
                <a:cubicBezTo>
                  <a:pt x="4921668" y="1693158"/>
                  <a:pt x="4843167" y="1728729"/>
                  <a:pt x="4846074" y="1849668"/>
                </a:cubicBezTo>
                <a:cubicBezTo>
                  <a:pt x="4846074" y="1881683"/>
                  <a:pt x="4814092" y="1895910"/>
                  <a:pt x="4790832" y="1903025"/>
                </a:cubicBezTo>
                <a:cubicBezTo>
                  <a:pt x="4750128" y="1917252"/>
                  <a:pt x="4718146" y="1938595"/>
                  <a:pt x="4694886" y="1984836"/>
                </a:cubicBezTo>
                <a:cubicBezTo>
                  <a:pt x="4694886" y="1995507"/>
                  <a:pt x="4694886" y="2002622"/>
                  <a:pt x="4694886" y="2013292"/>
                </a:cubicBezTo>
                <a:cubicBezTo>
                  <a:pt x="4700701" y="2123562"/>
                  <a:pt x="4758850" y="2120004"/>
                  <a:pt x="4822814" y="2102219"/>
                </a:cubicBezTo>
                <a:cubicBezTo>
                  <a:pt x="4898408" y="2080877"/>
                  <a:pt x="4974002" y="2038192"/>
                  <a:pt x="5055411" y="2077320"/>
                </a:cubicBezTo>
                <a:cubicBezTo>
                  <a:pt x="4942020" y="2130676"/>
                  <a:pt x="4817000" y="2134233"/>
                  <a:pt x="4712331" y="2208931"/>
                </a:cubicBezTo>
                <a:cubicBezTo>
                  <a:pt x="5101930" y="2223159"/>
                  <a:pt x="5445010" y="1984836"/>
                  <a:pt x="5822979" y="1892353"/>
                </a:cubicBezTo>
                <a:cubicBezTo>
                  <a:pt x="5811349" y="1952823"/>
                  <a:pt x="5779367" y="1967051"/>
                  <a:pt x="5753200" y="1974165"/>
                </a:cubicBezTo>
                <a:cubicBezTo>
                  <a:pt x="5613642" y="2020407"/>
                  <a:pt x="5491529" y="2112891"/>
                  <a:pt x="5363601" y="2191146"/>
                </a:cubicBezTo>
                <a:cubicBezTo>
                  <a:pt x="5311267" y="2223159"/>
                  <a:pt x="5273470" y="2258731"/>
                  <a:pt x="5253118" y="2326314"/>
                </a:cubicBezTo>
                <a:cubicBezTo>
                  <a:pt x="5235673" y="2390340"/>
                  <a:pt x="5200783" y="2418796"/>
                  <a:pt x="5136819" y="2401012"/>
                </a:cubicBezTo>
                <a:cubicBezTo>
                  <a:pt x="5084485" y="2386784"/>
                  <a:pt x="5029243" y="2393898"/>
                  <a:pt x="4974002" y="2401012"/>
                </a:cubicBezTo>
                <a:cubicBezTo>
                  <a:pt x="4912946" y="2408126"/>
                  <a:pt x="4843167" y="2479267"/>
                  <a:pt x="4857704" y="2518395"/>
                </a:cubicBezTo>
                <a:cubicBezTo>
                  <a:pt x="4886778" y="2582422"/>
                  <a:pt x="4936205" y="2550408"/>
                  <a:pt x="4976910" y="2543294"/>
                </a:cubicBezTo>
                <a:cubicBezTo>
                  <a:pt x="5026336" y="2536181"/>
                  <a:pt x="5116467" y="2518395"/>
                  <a:pt x="5116467" y="2525509"/>
                </a:cubicBezTo>
                <a:cubicBezTo>
                  <a:pt x="5148450" y="2685576"/>
                  <a:pt x="5221136" y="2564636"/>
                  <a:pt x="5273470" y="2564636"/>
                </a:cubicBezTo>
                <a:cubicBezTo>
                  <a:pt x="5322897" y="2564636"/>
                  <a:pt x="5372323" y="2546851"/>
                  <a:pt x="5418843" y="2532623"/>
                </a:cubicBezTo>
                <a:cubicBezTo>
                  <a:pt x="5479899" y="2514837"/>
                  <a:pt x="5535140" y="2546851"/>
                  <a:pt x="5593290" y="2553965"/>
                </a:cubicBezTo>
                <a:cubicBezTo>
                  <a:pt x="5645624" y="2561080"/>
                  <a:pt x="5616550" y="2653563"/>
                  <a:pt x="5648532" y="2692689"/>
                </a:cubicBezTo>
                <a:cubicBezTo>
                  <a:pt x="5654346" y="2703362"/>
                  <a:pt x="5660161" y="2703362"/>
                  <a:pt x="5665976" y="2703362"/>
                </a:cubicBezTo>
                <a:cubicBezTo>
                  <a:pt x="5683421" y="2980812"/>
                  <a:pt x="5988704" y="2913227"/>
                  <a:pt x="5988704" y="2923898"/>
                </a:cubicBezTo>
                <a:cubicBezTo>
                  <a:pt x="6014871" y="2941684"/>
                  <a:pt x="6046853" y="2899000"/>
                  <a:pt x="6078835" y="2941684"/>
                </a:cubicBezTo>
                <a:cubicBezTo>
                  <a:pt x="5942185" y="3137322"/>
                  <a:pt x="5732847" y="3183563"/>
                  <a:pt x="5546771" y="3329402"/>
                </a:cubicBezTo>
                <a:cubicBezTo>
                  <a:pt x="5700865" y="3379202"/>
                  <a:pt x="5790997" y="3208463"/>
                  <a:pt x="5904388" y="3229805"/>
                </a:cubicBezTo>
                <a:cubicBezTo>
                  <a:pt x="5959629" y="3283162"/>
                  <a:pt x="5793904" y="3368530"/>
                  <a:pt x="5953814" y="3393429"/>
                </a:cubicBezTo>
                <a:cubicBezTo>
                  <a:pt x="5884036" y="3439672"/>
                  <a:pt x="5834608" y="3485914"/>
                  <a:pt x="5785182" y="3539269"/>
                </a:cubicBezTo>
                <a:cubicBezTo>
                  <a:pt x="5700865" y="3635309"/>
                  <a:pt x="5683421" y="3699337"/>
                  <a:pt x="5724125" y="3827390"/>
                </a:cubicBezTo>
                <a:cubicBezTo>
                  <a:pt x="5750293" y="3912759"/>
                  <a:pt x="5788089" y="3991015"/>
                  <a:pt x="5753200" y="4090612"/>
                </a:cubicBezTo>
                <a:cubicBezTo>
                  <a:pt x="5729940" y="4158196"/>
                  <a:pt x="5738663" y="4204438"/>
                  <a:pt x="5825886" y="4172424"/>
                </a:cubicBezTo>
                <a:cubicBezTo>
                  <a:pt x="5918925" y="4140411"/>
                  <a:pt x="5953814" y="4200882"/>
                  <a:pt x="5930554" y="4321821"/>
                </a:cubicBezTo>
                <a:cubicBezTo>
                  <a:pt x="5916018" y="4400076"/>
                  <a:pt x="5930554" y="4424975"/>
                  <a:pt x="5994519" y="4414305"/>
                </a:cubicBezTo>
                <a:cubicBezTo>
                  <a:pt x="6064297" y="4403633"/>
                  <a:pt x="6131169" y="4353835"/>
                  <a:pt x="6218393" y="4378734"/>
                </a:cubicBezTo>
                <a:cubicBezTo>
                  <a:pt x="6148614" y="4521016"/>
                  <a:pt x="6000333" y="4478331"/>
                  <a:pt x="5918925" y="4613499"/>
                </a:cubicBezTo>
                <a:cubicBezTo>
                  <a:pt x="6014871" y="4613499"/>
                  <a:pt x="6090465" y="4613499"/>
                  <a:pt x="6160243" y="4585042"/>
                </a:cubicBezTo>
                <a:cubicBezTo>
                  <a:pt x="6189318" y="4574373"/>
                  <a:pt x="6221300" y="4560144"/>
                  <a:pt x="6238745" y="4602828"/>
                </a:cubicBezTo>
                <a:cubicBezTo>
                  <a:pt x="6259098" y="4652628"/>
                  <a:pt x="6218393" y="4670412"/>
                  <a:pt x="6195133" y="4677526"/>
                </a:cubicBezTo>
                <a:cubicBezTo>
                  <a:pt x="6128261" y="4702425"/>
                  <a:pt x="6075928" y="4759339"/>
                  <a:pt x="6017778" y="4805580"/>
                </a:cubicBezTo>
                <a:cubicBezTo>
                  <a:pt x="5892758" y="4905177"/>
                  <a:pt x="5756107" y="4990547"/>
                  <a:pt x="5651439" y="5154171"/>
                </a:cubicBezTo>
                <a:cubicBezTo>
                  <a:pt x="5782275" y="5111487"/>
                  <a:pt x="5881128" y="5011889"/>
                  <a:pt x="6006149" y="4994104"/>
                </a:cubicBezTo>
                <a:cubicBezTo>
                  <a:pt x="5898572" y="5143500"/>
                  <a:pt x="5761922" y="5243097"/>
                  <a:pt x="5633994" y="5353367"/>
                </a:cubicBezTo>
                <a:cubicBezTo>
                  <a:pt x="5596197" y="5385379"/>
                  <a:pt x="5558400" y="5406721"/>
                  <a:pt x="5552586" y="5474306"/>
                </a:cubicBezTo>
                <a:cubicBezTo>
                  <a:pt x="5535140" y="5605917"/>
                  <a:pt x="5488622" y="5712629"/>
                  <a:pt x="5383953" y="5769542"/>
                </a:cubicBezTo>
                <a:cubicBezTo>
                  <a:pt x="5383953" y="5769542"/>
                  <a:pt x="5389768" y="5790884"/>
                  <a:pt x="5392675" y="5801555"/>
                </a:cubicBezTo>
                <a:cubicBezTo>
                  <a:pt x="5456640" y="5805112"/>
                  <a:pt x="5506066" y="5726858"/>
                  <a:pt x="5584568" y="5755314"/>
                </a:cubicBezTo>
                <a:cubicBezTo>
                  <a:pt x="5506066" y="5862025"/>
                  <a:pt x="5442103" y="5954508"/>
                  <a:pt x="5334526" y="6004307"/>
                </a:cubicBezTo>
                <a:cubicBezTo>
                  <a:pt x="5247303" y="6043434"/>
                  <a:pt x="5139727" y="6068335"/>
                  <a:pt x="5075763" y="6196388"/>
                </a:cubicBezTo>
                <a:cubicBezTo>
                  <a:pt x="5148450" y="6221287"/>
                  <a:pt x="5203691" y="6189274"/>
                  <a:pt x="5258933" y="6167932"/>
                </a:cubicBezTo>
                <a:cubicBezTo>
                  <a:pt x="5343249" y="6132361"/>
                  <a:pt x="5427565" y="6093234"/>
                  <a:pt x="5511881" y="6057663"/>
                </a:cubicBezTo>
                <a:cubicBezTo>
                  <a:pt x="5543864" y="6043434"/>
                  <a:pt x="5578753" y="6036320"/>
                  <a:pt x="5599105" y="6100347"/>
                </a:cubicBezTo>
                <a:cubicBezTo>
                  <a:pt x="5491529" y="6114575"/>
                  <a:pt x="5427565" y="6199945"/>
                  <a:pt x="5360693" y="6281757"/>
                </a:cubicBezTo>
                <a:cubicBezTo>
                  <a:pt x="5322897" y="6327999"/>
                  <a:pt x="5290914" y="6388469"/>
                  <a:pt x="5224043" y="6367127"/>
                </a:cubicBezTo>
                <a:cubicBezTo>
                  <a:pt x="5189154" y="6356456"/>
                  <a:pt x="5165894" y="6388469"/>
                  <a:pt x="5168801" y="6431153"/>
                </a:cubicBezTo>
                <a:cubicBezTo>
                  <a:pt x="5183339" y="6580550"/>
                  <a:pt x="5099022" y="6630349"/>
                  <a:pt x="5011799" y="6658805"/>
                </a:cubicBezTo>
                <a:cubicBezTo>
                  <a:pt x="4883871" y="6701489"/>
                  <a:pt x="4770480" y="6786859"/>
                  <a:pt x="4651275" y="6858000"/>
                </a:cubicBezTo>
                <a:lnTo>
                  <a:pt x="1823619" y="6858000"/>
                </a:lnTo>
                <a:lnTo>
                  <a:pt x="947849" y="6858000"/>
                </a:lnTo>
                <a:lnTo>
                  <a:pt x="732568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9AD663-FBD2-7C36-DCAC-1A9EA84F0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09600"/>
            <a:ext cx="3992700" cy="387719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Visit by STFC, IoP and APS to Ghana Atomic Energy Commission</a:t>
            </a: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4C0D23C4-7555-5E73-9D19-4D15FF88AC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549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85810-D00C-36DC-43D7-929D031DD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Electronic data capture and clinical tools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8BB4AA-8B21-9CC2-4707-84A9096DDADD}"/>
              </a:ext>
            </a:extLst>
          </p:cNvPr>
          <p:cNvSpPr txBox="1"/>
          <p:nvPr/>
        </p:nvSpPr>
        <p:spPr>
          <a:xfrm>
            <a:off x="1952958" y="1641857"/>
            <a:ext cx="411117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GB" sz="24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REDMINE – Electronic data capture for M-LINAC faults</a:t>
            </a:r>
            <a:endParaRPr kumimoji="0" lang="en-CH" sz="2400" dirty="0">
              <a:solidFill>
                <a:prstClr val="black"/>
              </a:solidFill>
              <a:latin typeface="Calibri" panose="020F0502020204030204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5" name="Picture 2" descr="issue tracking in Redmine">
            <a:extLst>
              <a:ext uri="{FF2B5EF4-FFF2-40B4-BE49-F238E27FC236}">
                <a16:creationId xmlns:a16="http://schemas.microsoft.com/office/drawing/2014/main" id="{04B1887A-95EE-E592-C8A1-0D1476F52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731" y="2547982"/>
            <a:ext cx="5208519" cy="272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evosoft s.r.o">
            <a:extLst>
              <a:ext uri="{FF2B5EF4-FFF2-40B4-BE49-F238E27FC236}">
                <a16:creationId xmlns:a16="http://schemas.microsoft.com/office/drawing/2014/main" id="{1525193C-8BCE-9152-B41E-F570C298D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936" y="1456771"/>
            <a:ext cx="1039022" cy="109121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E8BD9B-3779-3A67-2B0A-956EB98DFE38}"/>
              </a:ext>
            </a:extLst>
          </p:cNvPr>
          <p:cNvSpPr txBox="1"/>
          <p:nvPr/>
        </p:nvSpPr>
        <p:spPr>
          <a:xfrm>
            <a:off x="876730" y="5269230"/>
            <a:ext cx="52470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3" indent="-142883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GB" sz="16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Open-source system available to all project members</a:t>
            </a:r>
          </a:p>
          <a:p>
            <a:pPr marL="142883" indent="-142883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GB" sz="16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Electronic capture of faults via tickets allows issues to be tracked and analysed easily</a:t>
            </a:r>
          </a:p>
        </p:txBody>
      </p:sp>
      <p:pic>
        <p:nvPicPr>
          <p:cNvPr id="8" name="Picture 6" descr="Micro RayStation | RaySearch Laboratories">
            <a:extLst>
              <a:ext uri="{FF2B5EF4-FFF2-40B4-BE49-F238E27FC236}">
                <a16:creationId xmlns:a16="http://schemas.microsoft.com/office/drawing/2014/main" id="{30E2213D-C161-588D-3573-A02EE2A70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6790" y="2673660"/>
            <a:ext cx="3958180" cy="255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ftware in radiation therapy and oncology | RaySearch Laboratories">
            <a:extLst>
              <a:ext uri="{FF2B5EF4-FFF2-40B4-BE49-F238E27FC236}">
                <a16:creationId xmlns:a16="http://schemas.microsoft.com/office/drawing/2014/main" id="{70EF3C6E-6EF1-02BB-B753-D5EE017540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4389"/>
          <a:stretch/>
        </p:blipFill>
        <p:spPr bwMode="auto">
          <a:xfrm>
            <a:off x="6506615" y="1399472"/>
            <a:ext cx="1286408" cy="1118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93EFC3-FE1D-4BA8-6D53-345D5AA33120}"/>
              </a:ext>
            </a:extLst>
          </p:cNvPr>
          <p:cNvSpPr txBox="1"/>
          <p:nvPr/>
        </p:nvSpPr>
        <p:spPr>
          <a:xfrm>
            <a:off x="7367460" y="1708456"/>
            <a:ext cx="411117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GB" sz="24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Raystation</a:t>
            </a:r>
            <a:r>
              <a:rPr kumimoji="0" lang="en-GB" sz="24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– plan automation via scripting</a:t>
            </a:r>
            <a:endParaRPr kumimoji="0" lang="en-CH" sz="2400" dirty="0">
              <a:solidFill>
                <a:prstClr val="black"/>
              </a:solidFill>
              <a:latin typeface="Calibri" panose="020F0502020204030204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9EB231-BFCD-81D3-8860-9A3AB99A36EA}"/>
              </a:ext>
            </a:extLst>
          </p:cNvPr>
          <p:cNvSpPr txBox="1"/>
          <p:nvPr/>
        </p:nvSpPr>
        <p:spPr>
          <a:xfrm>
            <a:off x="7076790" y="5325746"/>
            <a:ext cx="4608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3" indent="-142883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GB" sz="16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Learn how palliative and VMAT plans are greatly accelerated through the use of scripting in </a:t>
            </a:r>
            <a:r>
              <a:rPr kumimoji="0" lang="en-GB" sz="16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Raystation</a:t>
            </a:r>
            <a:endParaRPr kumimoji="0" lang="en-GB" sz="16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Google Shape;314;p69" descr="Student Shipping To Lancaster University">
            <a:extLst>
              <a:ext uri="{FF2B5EF4-FFF2-40B4-BE49-F238E27FC236}">
                <a16:creationId xmlns:a16="http://schemas.microsoft.com/office/drawing/2014/main" id="{5F2231F9-8BDA-661F-B0AD-784D22145F1C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>
            <a:alphaModFix/>
          </a:blip>
          <a:srcRect t="17847" b="17525"/>
          <a:stretch/>
        </p:blipFill>
        <p:spPr>
          <a:xfrm>
            <a:off x="6836438" y="6396100"/>
            <a:ext cx="779080" cy="310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17C09BA-527D-807C-209C-3D50CC55BE3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481" y="6379227"/>
            <a:ext cx="900048" cy="275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2" descr="University of Cambridge Logo PNG vector ...">
            <a:extLst>
              <a:ext uri="{FF2B5EF4-FFF2-40B4-BE49-F238E27FC236}">
                <a16:creationId xmlns:a16="http://schemas.microsoft.com/office/drawing/2014/main" id="{72C9D3D6-EEE4-BFA7-C6A3-6D2275B333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72" b="26128"/>
          <a:stretch/>
        </p:blipFill>
        <p:spPr bwMode="auto">
          <a:xfrm>
            <a:off x="5544897" y="6365844"/>
            <a:ext cx="1038475" cy="39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red and white logo with a red star and black text&#10;&#10;AI-generated content may be incorrect.">
            <a:extLst>
              <a:ext uri="{FF2B5EF4-FFF2-40B4-BE49-F238E27FC236}">
                <a16:creationId xmlns:a16="http://schemas.microsoft.com/office/drawing/2014/main" id="{F6906AD1-437B-9295-070F-1EE7E7FF9B6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33360" y="6353167"/>
            <a:ext cx="390176" cy="390176"/>
          </a:xfrm>
          <a:prstGeom prst="rect">
            <a:avLst/>
          </a:prstGeom>
        </p:spPr>
      </p:pic>
      <p:pic>
        <p:nvPicPr>
          <p:cNvPr id="16" name="Picture 15" descr="A red and white circle with a symbol of a snake and text&#10;&#10;AI-generated content may be incorrect.">
            <a:extLst>
              <a:ext uri="{FF2B5EF4-FFF2-40B4-BE49-F238E27FC236}">
                <a16:creationId xmlns:a16="http://schemas.microsoft.com/office/drawing/2014/main" id="{E71BCFE6-73C2-8533-1E64-62EAD118EF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07802" y="6332996"/>
            <a:ext cx="807700" cy="403850"/>
          </a:xfrm>
          <a:prstGeom prst="rect">
            <a:avLst/>
          </a:prstGeom>
        </p:spPr>
      </p:pic>
      <p:pic>
        <p:nvPicPr>
          <p:cNvPr id="17" name="Picture 16" descr="A logo with text on it&#10;&#10;AI-generated content may be incorrect.">
            <a:extLst>
              <a:ext uri="{FF2B5EF4-FFF2-40B4-BE49-F238E27FC236}">
                <a16:creationId xmlns:a16="http://schemas.microsoft.com/office/drawing/2014/main" id="{A4E00C21-B053-2AF6-2C5F-3668F53DDF0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96774" y="6343814"/>
            <a:ext cx="385460" cy="36752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7FAD436-3B92-B4C0-EE29-CA12118A860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07496" y="6274085"/>
            <a:ext cx="1057263" cy="531816"/>
          </a:xfrm>
          <a:prstGeom prst="rect">
            <a:avLst/>
          </a:prstGeom>
        </p:spPr>
      </p:pic>
      <p:pic>
        <p:nvPicPr>
          <p:cNvPr id="19" name="Picture 2" descr="KNUST Logo">
            <a:extLst>
              <a:ext uri="{FF2B5EF4-FFF2-40B4-BE49-F238E27FC236}">
                <a16:creationId xmlns:a16="http://schemas.microsoft.com/office/drawing/2014/main" id="{7D0EAD1E-007B-4801-4E3B-57374EB2E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986" y="6343814"/>
            <a:ext cx="289693" cy="38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917328D-7F7F-6567-59A1-F4B993D29433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t="8835" b="15194"/>
          <a:stretch>
            <a:fillRect/>
          </a:stretch>
        </p:blipFill>
        <p:spPr>
          <a:xfrm>
            <a:off x="237333" y="6274085"/>
            <a:ext cx="1050031" cy="531816"/>
          </a:xfrm>
          <a:prstGeom prst="rect">
            <a:avLst/>
          </a:prstGeom>
        </p:spPr>
      </p:pic>
      <p:pic>
        <p:nvPicPr>
          <p:cNvPr id="21" name="Picture 1">
            <a:extLst>
              <a:ext uri="{FF2B5EF4-FFF2-40B4-BE49-F238E27FC236}">
                <a16:creationId xmlns:a16="http://schemas.microsoft.com/office/drawing/2014/main" id="{E6F7492B-8AB7-A2E0-B32A-805F81A56CF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16670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BC11E-7C28-A71C-F5F2-940DC1601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19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Innovative Simulation Tools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4A9AD7-8CC1-B63D-8F3F-CE4EA98DB561}"/>
              </a:ext>
            </a:extLst>
          </p:cNvPr>
          <p:cNvSpPr txBox="1"/>
          <p:nvPr/>
        </p:nvSpPr>
        <p:spPr>
          <a:xfrm>
            <a:off x="1520146" y="1681367"/>
            <a:ext cx="42417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GB" sz="24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Simac</a:t>
            </a:r>
            <a:r>
              <a:rPr kumimoji="0" lang="en-GB" sz="24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en-GB" sz="24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Linac</a:t>
            </a:r>
            <a:r>
              <a:rPr kumimoji="0" lang="en-GB" sz="24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simulation tool</a:t>
            </a:r>
            <a:endParaRPr kumimoji="0" lang="en-CH" sz="2400" dirty="0">
              <a:solidFill>
                <a:prstClr val="black"/>
              </a:solidFill>
              <a:latin typeface="Calibri" panose="020F0502020204030204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45467D-238E-3402-4AAD-FF7A1ADDAD44}"/>
              </a:ext>
            </a:extLst>
          </p:cNvPr>
          <p:cNvSpPr txBox="1"/>
          <p:nvPr/>
        </p:nvSpPr>
        <p:spPr>
          <a:xfrm>
            <a:off x="1265737" y="5512960"/>
            <a:ext cx="4112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3" indent="-142883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GB" sz="16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Simulate a wide range of M-LINAC faults</a:t>
            </a:r>
          </a:p>
          <a:p>
            <a:pPr marL="142883" indent="-142883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GB" sz="16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Web based simulation tool available to all project members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BDD211-42BB-BAA1-87CC-8B388065E2D6}"/>
              </a:ext>
            </a:extLst>
          </p:cNvPr>
          <p:cNvSpPr txBox="1"/>
          <p:nvPr/>
        </p:nvSpPr>
        <p:spPr>
          <a:xfrm>
            <a:off x="6895759" y="1517832"/>
            <a:ext cx="38129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GB" sz="24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VERT virtual radiotherapy machine simulation</a:t>
            </a:r>
            <a:endParaRPr kumimoji="0" lang="en-CH" sz="2400" dirty="0">
              <a:solidFill>
                <a:prstClr val="black"/>
              </a:solidFill>
              <a:latin typeface="Calibri" panose="020F0502020204030204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2F97C9-C7FB-13C1-5453-439D75E38EAD}"/>
              </a:ext>
            </a:extLst>
          </p:cNvPr>
          <p:cNvSpPr txBox="1"/>
          <p:nvPr/>
        </p:nvSpPr>
        <p:spPr>
          <a:xfrm>
            <a:off x="5987721" y="5512960"/>
            <a:ext cx="4273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3" indent="-142883" defTabSz="6858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GB" sz="16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Practice both QA and clinical setups for VMAT treatment</a:t>
            </a:r>
          </a:p>
        </p:txBody>
      </p:sp>
      <p:pic>
        <p:nvPicPr>
          <p:cNvPr id="8" name="Picture 2" descr="medphys #radiotherapy #oncology #cancerresearch #linac #training  #medphyseducation | Linax Technologies Ltd | 14 comments">
            <a:extLst>
              <a:ext uri="{FF2B5EF4-FFF2-40B4-BE49-F238E27FC236}">
                <a16:creationId xmlns:a16="http://schemas.microsoft.com/office/drawing/2014/main" id="{0398E3DA-8BE8-215F-6686-5E5EB4F80C9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8522" y="2380009"/>
            <a:ext cx="3569398" cy="299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Linax Technologies Ltd | LinkedIn">
            <a:extLst>
              <a:ext uri="{FF2B5EF4-FFF2-40B4-BE49-F238E27FC236}">
                <a16:creationId xmlns:a16="http://schemas.microsoft.com/office/drawing/2014/main" id="{65B65761-A111-80A2-9C27-0A735746D2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087" y="1617731"/>
            <a:ext cx="873211" cy="873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Vertual - alphaXRT">
            <a:extLst>
              <a:ext uri="{FF2B5EF4-FFF2-40B4-BE49-F238E27FC236}">
                <a16:creationId xmlns:a16="http://schemas.microsoft.com/office/drawing/2014/main" id="{4B8DF236-C3FE-3985-BD9E-E6D3A5CBF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9026" y="2650914"/>
            <a:ext cx="4359774" cy="245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D9B1CF-E558-23B5-A7CB-1EA8570E45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9026" y="1513079"/>
            <a:ext cx="925504" cy="875787"/>
          </a:xfrm>
          <a:prstGeom prst="rect">
            <a:avLst/>
          </a:prstGeom>
        </p:spPr>
      </p:pic>
      <p:pic>
        <p:nvPicPr>
          <p:cNvPr id="12" name="Google Shape;314;p69" descr="Student Shipping To Lancaster University">
            <a:extLst>
              <a:ext uri="{FF2B5EF4-FFF2-40B4-BE49-F238E27FC236}">
                <a16:creationId xmlns:a16="http://schemas.microsoft.com/office/drawing/2014/main" id="{F481D75D-C973-953E-391A-303B5AD8433D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>
            <a:alphaModFix/>
          </a:blip>
          <a:srcRect t="17847" b="17525"/>
          <a:stretch/>
        </p:blipFill>
        <p:spPr>
          <a:xfrm>
            <a:off x="6836438" y="6396100"/>
            <a:ext cx="779080" cy="310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E92DCA8-B2AE-3B0A-3559-6AD134E2DDA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481" y="6379227"/>
            <a:ext cx="900048" cy="275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2" descr="University of Cambridge Logo PNG vector ...">
            <a:extLst>
              <a:ext uri="{FF2B5EF4-FFF2-40B4-BE49-F238E27FC236}">
                <a16:creationId xmlns:a16="http://schemas.microsoft.com/office/drawing/2014/main" id="{4581E092-16CE-233F-A425-EC04BFCD59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72" b="26128"/>
          <a:stretch/>
        </p:blipFill>
        <p:spPr bwMode="auto">
          <a:xfrm>
            <a:off x="5544897" y="6365844"/>
            <a:ext cx="1038475" cy="39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red and white logo with a red star and black text&#10;&#10;AI-generated content may be incorrect.">
            <a:extLst>
              <a:ext uri="{FF2B5EF4-FFF2-40B4-BE49-F238E27FC236}">
                <a16:creationId xmlns:a16="http://schemas.microsoft.com/office/drawing/2014/main" id="{B202441C-67E7-D24C-A216-DD738F9E56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33360" y="6353167"/>
            <a:ext cx="390176" cy="390176"/>
          </a:xfrm>
          <a:prstGeom prst="rect">
            <a:avLst/>
          </a:prstGeom>
        </p:spPr>
      </p:pic>
      <p:pic>
        <p:nvPicPr>
          <p:cNvPr id="16" name="Picture 15" descr="A red and white circle with a symbol of a snake and text&#10;&#10;AI-generated content may be incorrect.">
            <a:extLst>
              <a:ext uri="{FF2B5EF4-FFF2-40B4-BE49-F238E27FC236}">
                <a16:creationId xmlns:a16="http://schemas.microsoft.com/office/drawing/2014/main" id="{4854BDE0-FABA-C2F8-BF49-193022CEDD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07802" y="6332996"/>
            <a:ext cx="807700" cy="403850"/>
          </a:xfrm>
          <a:prstGeom prst="rect">
            <a:avLst/>
          </a:prstGeom>
        </p:spPr>
      </p:pic>
      <p:pic>
        <p:nvPicPr>
          <p:cNvPr id="17" name="Picture 16" descr="A logo with text on it&#10;&#10;AI-generated content may be incorrect.">
            <a:extLst>
              <a:ext uri="{FF2B5EF4-FFF2-40B4-BE49-F238E27FC236}">
                <a16:creationId xmlns:a16="http://schemas.microsoft.com/office/drawing/2014/main" id="{6D0E1327-DDF3-331D-A7B4-497745792F1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96774" y="6343814"/>
            <a:ext cx="385460" cy="36752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14BA11D-B238-46CF-01D4-D6560A70B03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07496" y="6274085"/>
            <a:ext cx="1057263" cy="531816"/>
          </a:xfrm>
          <a:prstGeom prst="rect">
            <a:avLst/>
          </a:prstGeom>
        </p:spPr>
      </p:pic>
      <p:pic>
        <p:nvPicPr>
          <p:cNvPr id="19" name="Picture 2" descr="KNUST Logo">
            <a:extLst>
              <a:ext uri="{FF2B5EF4-FFF2-40B4-BE49-F238E27FC236}">
                <a16:creationId xmlns:a16="http://schemas.microsoft.com/office/drawing/2014/main" id="{C43D29B2-B994-0233-AB97-F0C19DBCD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986" y="6343814"/>
            <a:ext cx="289693" cy="38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23675A3-3803-75B5-B685-667D900B3B96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t="8835" b="15194"/>
          <a:stretch>
            <a:fillRect/>
          </a:stretch>
        </p:blipFill>
        <p:spPr>
          <a:xfrm>
            <a:off x="237333" y="6274085"/>
            <a:ext cx="1050031" cy="531816"/>
          </a:xfrm>
          <a:prstGeom prst="rect">
            <a:avLst/>
          </a:prstGeom>
        </p:spPr>
      </p:pic>
      <p:pic>
        <p:nvPicPr>
          <p:cNvPr id="21" name="Picture 1">
            <a:extLst>
              <a:ext uri="{FF2B5EF4-FFF2-40B4-BE49-F238E27FC236}">
                <a16:creationId xmlns:a16="http://schemas.microsoft.com/office/drawing/2014/main" id="{E5BBBDD7-06A4-4AF4-AEA0-64E45A1FA30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13846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FBD7F60-8C15-D81A-F34D-3814B50ACA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8163"/>
          <a:stretch>
            <a:fillRect/>
          </a:stretch>
        </p:blipFill>
        <p:spPr>
          <a:xfrm>
            <a:off x="672000" y="1212361"/>
            <a:ext cx="10080000" cy="56700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885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14807E-7C7C-CBC5-CF1E-0FB811968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195694"/>
            <a:ext cx="9868157" cy="71845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Co-design of hardware focused workshop in  Ghana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35069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24356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">
            <a:extLst>
              <a:ext uri="{FF2B5EF4-FFF2-40B4-BE49-F238E27FC236}">
                <a16:creationId xmlns:a16="http://schemas.microsoft.com/office/drawing/2014/main" id="{E6924D4E-E1FC-59DD-2747-0E598649B6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27634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E5CB3-D4A8-55A6-381D-7DDDCC2A6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Objectives for SAPPHIRE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94E541-A8E2-80AA-186A-B27FDAE37E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671553" cy="4351338"/>
          </a:xfrm>
        </p:spPr>
        <p:txBody>
          <a:bodyPr>
            <a:normAutofit fontScale="92500" lnSpcReduction="20000"/>
          </a:bodyPr>
          <a:lstStyle/>
          <a:p>
            <a:pPr marL="261938" indent="-261938">
              <a:lnSpc>
                <a:spcPct val="100000"/>
              </a:lnSpc>
              <a:spcBef>
                <a:spcPts val="900"/>
              </a:spcBef>
              <a:buFont typeface="+mj-lt"/>
              <a:buAutoNum type="arabicPeriod"/>
            </a:pPr>
            <a:r>
              <a:rPr lang="en-GB" dirty="0"/>
              <a:t>Increased availability of </a:t>
            </a:r>
            <a:r>
              <a:rPr lang="en-GB" dirty="0">
                <a:solidFill>
                  <a:srgbClr val="0070C0"/>
                </a:solidFill>
              </a:rPr>
              <a:t>well-trained RTTs and MPs </a:t>
            </a:r>
            <a:r>
              <a:rPr lang="en-GB" dirty="0"/>
              <a:t>in LMICs with sufficient technical expertise.</a:t>
            </a:r>
          </a:p>
          <a:p>
            <a:pPr marL="261938" indent="-261938">
              <a:lnSpc>
                <a:spcPct val="100000"/>
              </a:lnSpc>
              <a:spcBef>
                <a:spcPts val="900"/>
              </a:spcBef>
              <a:buFont typeface="+mj-lt"/>
              <a:buAutoNum type="arabicPeriod"/>
            </a:pPr>
            <a:r>
              <a:rPr lang="en-GB" dirty="0"/>
              <a:t>Collecting and analysing </a:t>
            </a:r>
            <a:r>
              <a:rPr lang="en-GB" dirty="0">
                <a:solidFill>
                  <a:srgbClr val="0070C0"/>
                </a:solidFill>
              </a:rPr>
              <a:t>real-world data </a:t>
            </a:r>
            <a:r>
              <a:rPr lang="en-GB" dirty="0"/>
              <a:t>from M-LINAC machines.</a:t>
            </a:r>
          </a:p>
          <a:p>
            <a:pPr marL="261938" indent="-261938">
              <a:lnSpc>
                <a:spcPct val="100000"/>
              </a:lnSpc>
              <a:spcBef>
                <a:spcPts val="900"/>
              </a:spcBef>
              <a:buFont typeface="+mj-lt"/>
              <a:buAutoNum type="arabicPeriod"/>
            </a:pPr>
            <a:r>
              <a:rPr lang="en-GB" dirty="0"/>
              <a:t>Improved designs of </a:t>
            </a:r>
            <a:r>
              <a:rPr lang="en-GB" dirty="0">
                <a:solidFill>
                  <a:srgbClr val="0070C0"/>
                </a:solidFill>
              </a:rPr>
              <a:t>LINAC hardware</a:t>
            </a:r>
            <a:r>
              <a:rPr lang="en-GB" dirty="0"/>
              <a:t>, where key components (e.g. MLCs) are more fault tolerant.</a:t>
            </a:r>
          </a:p>
          <a:p>
            <a:pPr marL="261938" indent="-261938">
              <a:lnSpc>
                <a:spcPct val="100000"/>
              </a:lnSpc>
              <a:spcBef>
                <a:spcPts val="900"/>
              </a:spcBef>
              <a:buFont typeface="+mj-lt"/>
              <a:buAutoNum type="arabicPeriod"/>
            </a:pPr>
            <a:r>
              <a:rPr lang="en-GB" dirty="0"/>
              <a:t>Developing </a:t>
            </a:r>
            <a:r>
              <a:rPr lang="en-GB" dirty="0">
                <a:solidFill>
                  <a:srgbClr val="0070C0"/>
                </a:solidFill>
              </a:rPr>
              <a:t>robust, smart LINAC systems </a:t>
            </a:r>
            <a:r>
              <a:rPr lang="en-GB" dirty="0"/>
              <a:t>suited for LMIC settings.</a:t>
            </a:r>
          </a:p>
          <a:p>
            <a:pPr marL="261938" indent="-261938">
              <a:lnSpc>
                <a:spcPct val="100000"/>
              </a:lnSpc>
              <a:spcBef>
                <a:spcPts val="900"/>
              </a:spcBef>
              <a:buFont typeface="+mj-lt"/>
              <a:buAutoNum type="arabicPeriod"/>
            </a:pPr>
            <a:r>
              <a:rPr lang="en-GB" dirty="0"/>
              <a:t>Maximizing </a:t>
            </a:r>
            <a:r>
              <a:rPr lang="en-GB" dirty="0">
                <a:solidFill>
                  <a:srgbClr val="0070C0"/>
                </a:solidFill>
              </a:rPr>
              <a:t>uptime</a:t>
            </a:r>
            <a:r>
              <a:rPr lang="en-GB" dirty="0"/>
              <a:t> of LINACs in LMICs.</a:t>
            </a:r>
          </a:p>
          <a:p>
            <a:endParaRPr lang="en-US" dirty="0"/>
          </a:p>
        </p:txBody>
      </p:sp>
      <p:sp>
        <p:nvSpPr>
          <p:cNvPr id="6" name="TextBox 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8B65A64-112A-4996-366B-51EEC9B265BD}"/>
              </a:ext>
            </a:extLst>
          </p:cNvPr>
          <p:cNvSpPr txBox="1"/>
          <p:nvPr/>
        </p:nvSpPr>
        <p:spPr>
          <a:xfrm>
            <a:off x="8430728" y="4627828"/>
            <a:ext cx="32151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https://project-sapphire.org</a:t>
            </a:r>
          </a:p>
        </p:txBody>
      </p:sp>
      <p:pic>
        <p:nvPicPr>
          <p:cNvPr id="7" name="Picture 6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0DD9706A-D7AE-0C64-487D-85AF1050E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0729" y="1690688"/>
            <a:ext cx="2483705" cy="2456486"/>
          </a:xfrm>
          <a:prstGeom prst="rect">
            <a:avLst/>
          </a:prstGeom>
        </p:spPr>
      </p:pic>
      <p:pic>
        <p:nvPicPr>
          <p:cNvPr id="8" name="Google Shape;314;p69" descr="Student Shipping To Lancaster University">
            <a:extLst>
              <a:ext uri="{FF2B5EF4-FFF2-40B4-BE49-F238E27FC236}">
                <a16:creationId xmlns:a16="http://schemas.microsoft.com/office/drawing/2014/main" id="{A1A21E9C-7209-E157-FD09-CB2F4EC1C12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t="17847" b="17525"/>
          <a:stretch/>
        </p:blipFill>
        <p:spPr>
          <a:xfrm>
            <a:off x="6836438" y="6396100"/>
            <a:ext cx="779080" cy="310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A55377-EB8B-C01F-FC00-D3FFEA30A3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481" y="6379227"/>
            <a:ext cx="900048" cy="275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University of Cambridge Logo PNG vector ...">
            <a:extLst>
              <a:ext uri="{FF2B5EF4-FFF2-40B4-BE49-F238E27FC236}">
                <a16:creationId xmlns:a16="http://schemas.microsoft.com/office/drawing/2014/main" id="{249A60CC-B4EB-BEAA-3107-71B0C6E7F4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72" b="26128"/>
          <a:stretch/>
        </p:blipFill>
        <p:spPr bwMode="auto">
          <a:xfrm>
            <a:off x="5544897" y="6365844"/>
            <a:ext cx="1038475" cy="39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red and white logo with a red star and black text&#10;&#10;AI-generated content may be incorrect.">
            <a:extLst>
              <a:ext uri="{FF2B5EF4-FFF2-40B4-BE49-F238E27FC236}">
                <a16:creationId xmlns:a16="http://schemas.microsoft.com/office/drawing/2014/main" id="{751DD60D-F9DA-67E8-3F63-1FFA819447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3360" y="6353167"/>
            <a:ext cx="390176" cy="390176"/>
          </a:xfrm>
          <a:prstGeom prst="rect">
            <a:avLst/>
          </a:prstGeom>
        </p:spPr>
      </p:pic>
      <p:pic>
        <p:nvPicPr>
          <p:cNvPr id="12" name="Picture 11" descr="A red and white circle with a symbol of a snake and text&#10;&#10;AI-generated content may be incorrect.">
            <a:extLst>
              <a:ext uri="{FF2B5EF4-FFF2-40B4-BE49-F238E27FC236}">
                <a16:creationId xmlns:a16="http://schemas.microsoft.com/office/drawing/2014/main" id="{29C4A15D-556D-702B-70BA-46339B67E5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07802" y="6332996"/>
            <a:ext cx="807700" cy="403850"/>
          </a:xfrm>
          <a:prstGeom prst="rect">
            <a:avLst/>
          </a:prstGeom>
        </p:spPr>
      </p:pic>
      <p:pic>
        <p:nvPicPr>
          <p:cNvPr id="13" name="Picture 12" descr="A logo with text on it&#10;&#10;AI-generated content may be incorrect.">
            <a:extLst>
              <a:ext uri="{FF2B5EF4-FFF2-40B4-BE49-F238E27FC236}">
                <a16:creationId xmlns:a16="http://schemas.microsoft.com/office/drawing/2014/main" id="{4638B6A2-00FE-1792-3982-723A2D26B1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96774" y="6343814"/>
            <a:ext cx="385460" cy="3675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8B4A148-1F09-1293-F2D5-E272C1DD3F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07496" y="6274085"/>
            <a:ext cx="1057263" cy="531816"/>
          </a:xfrm>
          <a:prstGeom prst="rect">
            <a:avLst/>
          </a:prstGeom>
        </p:spPr>
      </p:pic>
      <p:pic>
        <p:nvPicPr>
          <p:cNvPr id="15" name="Picture 2" descr="KNUST Logo">
            <a:extLst>
              <a:ext uri="{FF2B5EF4-FFF2-40B4-BE49-F238E27FC236}">
                <a16:creationId xmlns:a16="http://schemas.microsoft.com/office/drawing/2014/main" id="{C3F3C81F-4A29-6A38-20FA-EF8579508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986" y="6343814"/>
            <a:ext cx="289693" cy="38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CF60CCF-84FF-5118-7709-7AC111961929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8835" b="15194"/>
          <a:stretch>
            <a:fillRect/>
          </a:stretch>
        </p:blipFill>
        <p:spPr>
          <a:xfrm>
            <a:off x="237333" y="6274085"/>
            <a:ext cx="1050031" cy="531816"/>
          </a:xfrm>
          <a:prstGeom prst="rect">
            <a:avLst/>
          </a:prstGeom>
        </p:spPr>
      </p:pic>
      <p:pic>
        <p:nvPicPr>
          <p:cNvPr id="17" name="Picture 1">
            <a:extLst>
              <a:ext uri="{FF2B5EF4-FFF2-40B4-BE49-F238E27FC236}">
                <a16:creationId xmlns:a16="http://schemas.microsoft.com/office/drawing/2014/main" id="{F2D202BA-2258-36CC-5620-D1F7548FC66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39006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D8E46-EDAA-9748-0D26-195082BFB1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A4CF7-2C28-EC36-B256-F92522A9A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VHEE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102694-AAFC-972A-3AA3-98BDB68A8D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Progress towards FLASH radiotherapy in the clinic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02BCDEA2-419B-56CF-7EBD-46EA0E0FED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4447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10170-530E-4EED-DBAD-3FD4E4093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+mn-lt"/>
              </a:rPr>
              <a:t>VHEE Dual-Sca</a:t>
            </a:r>
            <a:r>
              <a:rPr lang="en-GB" dirty="0">
                <a:latin typeface="+mn-lt"/>
                <a:ea typeface="+mn-lt"/>
                <a:cs typeface="+mn-lt"/>
              </a:rPr>
              <a:t>ttering Systems (Cameron)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0C080-437F-7DAF-894A-7A4BEAC5D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6600" y="1984005"/>
            <a:ext cx="8124217" cy="3193847"/>
          </a:xfrm>
        </p:spPr>
        <p:txBody>
          <a:bodyPr>
            <a:normAutofit/>
          </a:bodyPr>
          <a:lstStyle/>
          <a:p>
            <a:pPr marL="570230" lvl="1" indent="-342900">
              <a:defRPr/>
            </a:pPr>
            <a:r>
              <a:rPr lang="en-GB" sz="2800" dirty="0"/>
              <a:t>Beam magnification and flattening for conformal VHEE Radiotherapy  - passive scattering</a:t>
            </a:r>
          </a:p>
          <a:p>
            <a:pPr marL="570230" lvl="1" indent="-342900">
              <a:defRPr/>
            </a:pPr>
            <a:r>
              <a:rPr lang="en-GB" sz="2800" dirty="0">
                <a:ea typeface="Calibri" panose="020F0502020204030204"/>
                <a:cs typeface="Calibri" panose="020F0502020204030204"/>
              </a:rPr>
              <a:t>Modelling of flattened beams with or without collimation</a:t>
            </a:r>
          </a:p>
          <a:p>
            <a:pPr marL="570230" lvl="1" indent="-342900">
              <a:defRPr/>
            </a:pPr>
            <a:r>
              <a:rPr lang="en-GB" sz="2800" dirty="0">
                <a:ea typeface="Calibri" panose="020F0502020204030204"/>
                <a:cs typeface="Calibri" panose="020F0502020204030204"/>
              </a:rPr>
              <a:t>Dual-scattering foil design and optimisation at 200MeV</a:t>
            </a:r>
          </a:p>
          <a:p>
            <a:endParaRPr lang="en-US" dirty="0"/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C729FB23-9587-F1F0-3202-E32AD394F4A2}"/>
              </a:ext>
            </a:extLst>
          </p:cNvPr>
          <p:cNvSpPr txBox="1"/>
          <p:nvPr/>
        </p:nvSpPr>
        <p:spPr>
          <a:xfrm>
            <a:off x="762000" y="3989962"/>
            <a:ext cx="2204600" cy="117724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2860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7432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2004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6576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Cameron Robertson,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JAI Oxford Graduate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(NHS Radiotherapy Physics Trainee)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C062E5-ABD7-4756-EB7B-4EC9E344D4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33" t="17778" r="29739" b="40000"/>
          <a:stretch/>
        </p:blipFill>
        <p:spPr>
          <a:xfrm>
            <a:off x="1112575" y="1984005"/>
            <a:ext cx="1503450" cy="1768066"/>
          </a:xfrm>
          <a:prstGeom prst="rect">
            <a:avLst/>
          </a:prstGeom>
        </p:spPr>
      </p:pic>
      <p:pic>
        <p:nvPicPr>
          <p:cNvPr id="14" name="Picture 1">
            <a:extLst>
              <a:ext uri="{FF2B5EF4-FFF2-40B4-BE49-F238E27FC236}">
                <a16:creationId xmlns:a16="http://schemas.microsoft.com/office/drawing/2014/main" id="{3380F3B1-46D4-F9C2-7006-F3A285E986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4054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D25A4-1073-2E14-6CBA-B98359E8A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18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4800" dirty="0">
                <a:solidFill>
                  <a:srgbClr val="0070C0"/>
                </a:solidFill>
              </a:rPr>
              <a:t>Sabrina Wang  </a:t>
            </a:r>
            <a:r>
              <a:rPr lang="en-US" dirty="0"/>
              <a:t>continuing  on from Cameron’s research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809FD-82D2-681F-5314-6401182534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7752"/>
            <a:ext cx="9913800" cy="1137271"/>
          </a:xfrm>
        </p:spPr>
        <p:txBody>
          <a:bodyPr>
            <a:normAutofit lnSpcReduction="10000"/>
          </a:bodyPr>
          <a:lstStyle/>
          <a:p>
            <a:pPr marL="214313" lvl="0" indent="-214313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GB" sz="24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Replacing the pre-scatterer in a dual-scattering system with quadrupoles to reduce photon contamination</a:t>
            </a:r>
          </a:p>
          <a:p>
            <a:pPr marL="214313" lvl="0" indent="-214313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GB" sz="24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TOPAS and RF-Track simulation of 4 quadrupole lattice + scatterer system</a:t>
            </a:r>
          </a:p>
          <a:p>
            <a:endParaRPr lang="en-US" dirty="0"/>
          </a:p>
        </p:txBody>
      </p:sp>
      <p:pic>
        <p:nvPicPr>
          <p:cNvPr id="4" name="Picture 3" descr="A diagram of a sun&#10;&#10;AI-generated content may be incorrect.">
            <a:extLst>
              <a:ext uri="{FF2B5EF4-FFF2-40B4-BE49-F238E27FC236}">
                <a16:creationId xmlns:a16="http://schemas.microsoft.com/office/drawing/2014/main" id="{CFB1B356-C677-071B-A054-BE09676EB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5459" y="2612460"/>
            <a:ext cx="4796224" cy="3836979"/>
          </a:xfrm>
          <a:prstGeom prst="rect">
            <a:avLst/>
          </a:prstGeom>
        </p:spPr>
      </p:pic>
      <p:pic>
        <p:nvPicPr>
          <p:cNvPr id="5" name="Picture 4" descr="A diagram of a graph&#10;&#10;AI-generated content may be incorrect.">
            <a:extLst>
              <a:ext uri="{FF2B5EF4-FFF2-40B4-BE49-F238E27FC236}">
                <a16:creationId xmlns:a16="http://schemas.microsoft.com/office/drawing/2014/main" id="{99CAAD3B-AB6B-BC43-893E-DA73FB26E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841" y="2612460"/>
            <a:ext cx="4796177" cy="38369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B817DE-E749-5622-26B2-52E6D14A251C}"/>
              </a:ext>
            </a:extLst>
          </p:cNvPr>
          <p:cNvSpPr txBox="1"/>
          <p:nvPr/>
        </p:nvSpPr>
        <p:spPr>
          <a:xfrm>
            <a:off x="1216717" y="2612460"/>
            <a:ext cx="2989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Dual-scattering</a:t>
            </a:r>
            <a:r>
              <a:rPr lang="zh-CN" altLang="en-US" dirty="0"/>
              <a:t> </a:t>
            </a:r>
            <a:r>
              <a:rPr lang="en-US" altLang="zh-CN" dirty="0"/>
              <a:t>system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8A0288-7EDF-2FDC-DDE0-C8E07BEA93E4}"/>
              </a:ext>
            </a:extLst>
          </p:cNvPr>
          <p:cNvSpPr txBox="1"/>
          <p:nvPr/>
        </p:nvSpPr>
        <p:spPr>
          <a:xfrm>
            <a:off x="5738055" y="2619134"/>
            <a:ext cx="2598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Quad-scattering</a:t>
            </a:r>
            <a:r>
              <a:rPr lang="zh-CN" altLang="en-US" dirty="0"/>
              <a:t> </a:t>
            </a:r>
            <a:r>
              <a:rPr lang="en-US" altLang="zh-CN" dirty="0"/>
              <a:t>system</a:t>
            </a:r>
            <a:endParaRPr lang="en-US" dirty="0"/>
          </a:p>
        </p:txBody>
      </p:sp>
      <p:sp>
        <p:nvSpPr>
          <p:cNvPr id="8" name="CustomShape 15">
            <a:extLst>
              <a:ext uri="{FF2B5EF4-FFF2-40B4-BE49-F238E27FC236}">
                <a16:creationId xmlns:a16="http://schemas.microsoft.com/office/drawing/2014/main" id="{C7A50312-FD9C-2A43-00FD-058F80F33207}"/>
              </a:ext>
            </a:extLst>
          </p:cNvPr>
          <p:cNvSpPr/>
          <p:nvPr/>
        </p:nvSpPr>
        <p:spPr>
          <a:xfrm>
            <a:off x="9993877" y="4894191"/>
            <a:ext cx="1738440" cy="9218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800" b="0" i="1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S. Wang</a:t>
            </a:r>
            <a:endParaRPr kumimoji="1" lang="en-GB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800" b="0" i="1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JAI Oxford 2nd year DPhil</a:t>
            </a:r>
            <a:endParaRPr kumimoji="1" lang="en-GB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F6DDDD7A-FC17-C489-3DB8-937A3E22A1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-17012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FF7BC0C-626A-4CB3-2D7E-060076B89160}"/>
              </a:ext>
            </a:extLst>
          </p:cNvPr>
          <p:cNvSpPr txBox="1"/>
          <p:nvPr/>
        </p:nvSpPr>
        <p:spPr>
          <a:xfrm>
            <a:off x="595524" y="6202598"/>
            <a:ext cx="8799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Awarded John Adams Prize </a:t>
            </a:r>
            <a:r>
              <a:rPr lang="en-US" dirty="0"/>
              <a:t>for her 1</a:t>
            </a:r>
            <a:r>
              <a:rPr lang="en-US" baseline="30000" dirty="0"/>
              <a:t>St</a:t>
            </a:r>
            <a:r>
              <a:rPr lang="en-US" dirty="0"/>
              <a:t> year work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D366884-3F65-1C77-C9EB-9013E1FB187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8430"/>
          <a:stretch>
            <a:fillRect/>
          </a:stretch>
        </p:blipFill>
        <p:spPr>
          <a:xfrm>
            <a:off x="9985369" y="2789560"/>
            <a:ext cx="1533261" cy="18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4996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DEC48-ED21-51F9-1298-3C9E725DC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9375843" cy="1325563"/>
          </a:xfrm>
        </p:spPr>
        <p:txBody>
          <a:bodyPr>
            <a:normAutofit/>
          </a:bodyPr>
          <a:lstStyle/>
          <a:p>
            <a:r>
              <a:rPr lang="en-GB" dirty="0"/>
              <a:t>Sabrina’s Project:  building on previous research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9720F-0CCB-D156-64BB-454F6D437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222" y="1877926"/>
            <a:ext cx="6107476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Homogeneous beam production for clinical translation of VHEE/FLASH</a:t>
            </a:r>
          </a:p>
          <a:p>
            <a:r>
              <a:rPr lang="en-GB" dirty="0"/>
              <a:t>Developing sophisticated simulation, modelling and design optimisation</a:t>
            </a:r>
          </a:p>
          <a:p>
            <a:pPr lvl="1"/>
            <a:r>
              <a:rPr lang="en-GB" dirty="0"/>
              <a:t>Building off previous JAI research on dual-scattering foils for VHEE,</a:t>
            </a:r>
          </a:p>
          <a:p>
            <a:r>
              <a:rPr lang="en-GB" dirty="0"/>
              <a:t>Studies on novel quadrupole-scattering systems for reducing photon production</a:t>
            </a:r>
          </a:p>
          <a:p>
            <a:r>
              <a:rPr lang="en-GB" dirty="0"/>
              <a:t>Experimental studies at CLEAR and CLARA facilities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FC70FB-07B2-6B27-EB84-428D3EDE4A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31" y="1877926"/>
            <a:ext cx="5653269" cy="4062588"/>
          </a:xfrm>
          <a:prstGeom prst="rect">
            <a:avLst/>
          </a:prstGeom>
        </p:spPr>
      </p:pic>
      <p:pic>
        <p:nvPicPr>
          <p:cNvPr id="4" name="Picture 1">
            <a:extLst>
              <a:ext uri="{FF2B5EF4-FFF2-40B4-BE49-F238E27FC236}">
                <a16:creationId xmlns:a16="http://schemas.microsoft.com/office/drawing/2014/main" id="{8778C3F3-FF0B-03EA-8AB2-B629CE1EE6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-17012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31625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AC4308-6440-F9B3-F07D-BDAB17812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1674D-2503-048F-792E-FFC615F00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LTA at CERN: CLEAR Facility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0525E8-82F3-AFEE-87A9-36E4E472A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277" y="1548301"/>
            <a:ext cx="4893187" cy="4944574"/>
          </a:xfrm>
        </p:spPr>
        <p:txBody>
          <a:bodyPr>
            <a:normAutofit/>
          </a:bodyPr>
          <a:lstStyle/>
          <a:p>
            <a:r>
              <a:rPr lang="en-GB" dirty="0"/>
              <a:t>Studies for optimisation of CLEAR dual-scattering foil</a:t>
            </a:r>
          </a:p>
          <a:p>
            <a:pPr lvl="1"/>
            <a:r>
              <a:rPr lang="en-GB" b="1" dirty="0"/>
              <a:t>Quadrupole scans </a:t>
            </a:r>
            <a:r>
              <a:rPr lang="en-GB" dirty="0"/>
              <a:t>for input to RF-Track/TOPAS simulations to study dependence on transverse parameters</a:t>
            </a:r>
          </a:p>
          <a:p>
            <a:r>
              <a:rPr lang="en-GB" dirty="0"/>
              <a:t>Design of scattering foils for CLEAR second beamline</a:t>
            </a:r>
          </a:p>
          <a:p>
            <a:pPr lvl="1"/>
            <a:r>
              <a:rPr lang="en-GB" dirty="0"/>
              <a:t>Coverage of larger samples for FLASH/UHDR studies</a:t>
            </a:r>
          </a:p>
          <a:p>
            <a:pPr lvl="1"/>
            <a:r>
              <a:rPr lang="en-GB" dirty="0"/>
              <a:t>Potential testbed for quad-scattering foil studies</a:t>
            </a:r>
          </a:p>
        </p:txBody>
      </p:sp>
      <p:pic>
        <p:nvPicPr>
          <p:cNvPr id="1026" name="Picture 2" descr="+ -OX &#10;Quad scan 2025-12-03 16:56:48 &#10;Scan of CA.QDD0355 using CA.BTV0390L. &#10;Twiss at CA.QFD0350: Ex = 158.+4.e+01 mm.mrad, Bx = 3.41+0.7 m, ax =2.34+0.7, Yx =1.90+0.6 m-1 &#10;1.5 &#10;Measurements &#10;7 &#10;1.0 &#10;- Fit &#10;E Mean estimate &#10;14 &#10;0.5 &#10;13 &#10;7 &#10;0.0 &#10;12 &#10;x' [mrad] &#10;0x [mm] &#10;1.1 &#10;-0.5 &#10;1.0 &#10;-1.0 &#10;0.5 &#10;1.0 &#10;1.5 &#10;0.9 &#10;-1.5 &#10;-1.0 &#10;-0.5 &#10;. Hh &#10;35 &#10;40 &#10;45 &#10;50 &#10;55 &#10;60 &#10;x [mm] &#10;30 &#10;Quad current [A] &#10;10 &#10;Alpha: &#10;0 &#10;Beta: &#10;Show reference Emittance: &#10;5 &#10;Twiss at CA.QFD0350: &amp;y = 5.08+0.2 mm .mrad, By = 13.4+0.6 m, @y =- 2.21+0.1, Vy = 0.439+0.02 m-1 &#10;0.10 &#10;Measurements &#10;0.30 &#10;Fit &#10;I Mean estimate &#10;0.05 &#10;0.25 &#10;020 &#10;0.00 &#10;y' [mrad] &#10;0y [mm] &#10;0.15 &#10;-0.05 &#10;0.10 &#10;* &#10;-0.10 &#10;0.6 &#10;0.05 &#10;-02 &#10;0.0 &#10;0.2 &#10;0.4 &#10;55 &#10;60 &#10;-0.6 &#10;-0.4 &#10;50 &#10;y [mm] &#10;30 &#10;35 &#10;40 &#10;Quad current [A] &#10;Beta y: &#10;10 &#10;Alpha y: &#10;0 &#10;Show reference Emittance y: &#10;5 &#10;&gt; &#10;Reference point: &#10;CA.QFD0350 &#10;mage lag correction: &#10;&lt; &#10;Energy &#10;199.7 ">
            <a:extLst>
              <a:ext uri="{FF2B5EF4-FFF2-40B4-BE49-F238E27FC236}">
                <a16:creationId xmlns:a16="http://schemas.microsoft.com/office/drawing/2014/main" id="{57A4787E-4B7E-6B94-2440-12DE2512D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464" y="1690688"/>
            <a:ext cx="6633255" cy="380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">
            <a:extLst>
              <a:ext uri="{FF2B5EF4-FFF2-40B4-BE49-F238E27FC236}">
                <a16:creationId xmlns:a16="http://schemas.microsoft.com/office/drawing/2014/main" id="{0668AD62-7DFC-AEF8-815B-B75CD8EEDD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-17012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6579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2B052-CDC3-F4A0-F4A8-EF3225563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STELLA project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321ABB-2387-4818-952D-E5831E7FF3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Smart Technologies to extend lives with linear accelerators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C529AB61-C636-2690-AC2E-8504C2B42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83187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9CBB6-06EB-F2BA-F41F-968944147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CLEAR Accelerator and Beam Parameters</a:t>
            </a:r>
            <a:br>
              <a:rPr lang="en-US" dirty="0"/>
            </a:br>
            <a:r>
              <a:rPr lang="en-US" dirty="0"/>
              <a:t>(</a:t>
            </a:r>
            <a:r>
              <a:rPr lang="en-US" u="sng" dirty="0"/>
              <a:t>C</a:t>
            </a:r>
            <a:r>
              <a:rPr lang="en-US" dirty="0"/>
              <a:t>ERN </a:t>
            </a:r>
            <a:r>
              <a:rPr lang="en-US" u="sng" dirty="0"/>
              <a:t>L</a:t>
            </a:r>
            <a:r>
              <a:rPr lang="en-US" dirty="0"/>
              <a:t>inear </a:t>
            </a:r>
            <a:r>
              <a:rPr lang="en-US" u="sng" dirty="0"/>
              <a:t>E</a:t>
            </a:r>
            <a:r>
              <a:rPr lang="en-US" dirty="0"/>
              <a:t>lectron </a:t>
            </a:r>
            <a:r>
              <a:rPr lang="en-US" u="sng" dirty="0"/>
              <a:t>A</a:t>
            </a:r>
            <a:r>
              <a:rPr lang="en-US" dirty="0"/>
              <a:t>ccelerator for </a:t>
            </a:r>
            <a:r>
              <a:rPr lang="en-US" u="sng" dirty="0"/>
              <a:t>R</a:t>
            </a:r>
            <a:r>
              <a:rPr lang="en-US" dirty="0"/>
              <a:t>esearch)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5684F7-D3FA-B2A3-EA1A-0E7DC5EC8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871" y="2409643"/>
            <a:ext cx="4156519" cy="3325214"/>
          </a:xfrm>
          <a:prstGeom prst="rect">
            <a:avLst/>
          </a:prstGeom>
        </p:spPr>
      </p:pic>
      <p:pic>
        <p:nvPicPr>
          <p:cNvPr id="5" name="Picture 4" descr="CLEAR | CLEAR">
            <a:extLst>
              <a:ext uri="{FF2B5EF4-FFF2-40B4-BE49-F238E27FC236}">
                <a16:creationId xmlns:a16="http://schemas.microsoft.com/office/drawing/2014/main" id="{2D5BC47B-6C9A-F885-9D92-44DEDA16D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255" y="1668656"/>
            <a:ext cx="1907320" cy="70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F6C4230F-44E9-252F-3D74-C58A7F1EB7D0}"/>
              </a:ext>
            </a:extLst>
          </p:cNvPr>
          <p:cNvGraphicFramePr>
            <a:graphicFrameLocks/>
          </p:cNvGraphicFramePr>
          <p:nvPr/>
        </p:nvGraphicFramePr>
        <p:xfrm>
          <a:off x="1089425" y="2374880"/>
          <a:ext cx="4267045" cy="3418372"/>
        </p:xfrm>
        <a:graphic>
          <a:graphicData uri="http://schemas.openxmlformats.org/drawingml/2006/table">
            <a:tbl>
              <a:tblPr/>
              <a:tblGrid>
                <a:gridCol w="23488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8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6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3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Parameter</a:t>
                      </a:r>
                      <a:endParaRPr lang="en-GB" sz="13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21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3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Value</a:t>
                      </a:r>
                      <a:endParaRPr lang="en-GB" sz="1300" b="0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21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5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300" b="0" strike="noStrike" spc="-1" dirty="0">
                          <a:solidFill>
                            <a:srgbClr val="002147"/>
                          </a:solidFill>
                          <a:latin typeface="Calibri"/>
                        </a:rPr>
                        <a:t>Energy</a:t>
                      </a:r>
                      <a:endParaRPr lang="en-GB" sz="1300" b="0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300" b="1" strike="noStrike" spc="-1" dirty="0">
                          <a:solidFill>
                            <a:srgbClr val="002147"/>
                          </a:solidFill>
                          <a:latin typeface="Calibri"/>
                        </a:rPr>
                        <a:t>60 – 220 MeV</a:t>
                      </a:r>
                      <a:endParaRPr lang="en-GB" sz="1300" b="1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909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3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Energy spread</a:t>
                      </a:r>
                      <a:endParaRPr lang="en-GB" sz="13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300" b="0" strike="noStrike" spc="-1" dirty="0">
                          <a:solidFill>
                            <a:srgbClr val="002147"/>
                          </a:solidFill>
                          <a:latin typeface="Calibri"/>
                        </a:rPr>
                        <a:t>&lt; 0.2 % rms (&lt; 1 MeV FWHM)</a:t>
                      </a:r>
                      <a:endParaRPr lang="en-GB" sz="1300" b="0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5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3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Bunch length</a:t>
                      </a:r>
                      <a:endParaRPr lang="en-GB" sz="13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300" b="1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0.1 – 10 ps RMS</a:t>
                      </a:r>
                      <a:endParaRPr lang="en-GB" sz="1300" b="1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5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3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Bunch charge</a:t>
                      </a:r>
                      <a:endParaRPr lang="en-GB" sz="13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3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10 pC – 1.5 nC</a:t>
                      </a:r>
                      <a:endParaRPr lang="en-GB" sz="13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3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Normalised emittance</a:t>
                      </a:r>
                      <a:endParaRPr lang="en-GB" sz="13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3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3 – 20 μm</a:t>
                      </a:r>
                      <a:endParaRPr lang="en-GB" sz="13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45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300" b="0" strike="noStrike" spc="-1" dirty="0">
                          <a:solidFill>
                            <a:srgbClr val="002147"/>
                          </a:solidFill>
                          <a:latin typeface="Calibri"/>
                        </a:rPr>
                        <a:t>Bunches per pulse</a:t>
                      </a:r>
                      <a:endParaRPr lang="en-GB" sz="1300" b="0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300" b="0" strike="noStrike" spc="-1" dirty="0">
                          <a:solidFill>
                            <a:srgbClr val="002147"/>
                          </a:solidFill>
                          <a:latin typeface="Calibri"/>
                        </a:rPr>
                        <a:t>1 – 200</a:t>
                      </a:r>
                      <a:endParaRPr lang="en-GB" sz="1300" b="0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3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Max. charge per pulse </a:t>
                      </a:r>
                      <a:endParaRPr lang="en-GB" sz="13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300" b="1" strike="noStrike" spc="-1" dirty="0">
                          <a:solidFill>
                            <a:srgbClr val="002147"/>
                          </a:solidFill>
                          <a:latin typeface="Calibri"/>
                        </a:rPr>
                        <a:t>86 </a:t>
                      </a:r>
                      <a:r>
                        <a:rPr lang="en-GB" sz="1300" b="1" strike="noStrike" spc="-1" dirty="0" err="1">
                          <a:solidFill>
                            <a:srgbClr val="002147"/>
                          </a:solidFill>
                          <a:latin typeface="Calibri"/>
                        </a:rPr>
                        <a:t>nC</a:t>
                      </a:r>
                      <a:endParaRPr lang="en-GB" sz="1300" b="1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45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300" b="0" strike="noStrike" spc="-1">
                          <a:solidFill>
                            <a:srgbClr val="002147"/>
                          </a:solidFill>
                          <a:latin typeface="Calibri"/>
                        </a:rPr>
                        <a:t>Repetition rate</a:t>
                      </a:r>
                      <a:endParaRPr lang="en-GB" sz="1300" b="0" strike="noStrike" spc="-1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300" b="1" strike="noStrike" spc="-1" dirty="0">
                          <a:solidFill>
                            <a:srgbClr val="002147"/>
                          </a:solidFill>
                          <a:latin typeface="Calibri"/>
                        </a:rPr>
                        <a:t>0.833 – 10 Hz</a:t>
                      </a:r>
                      <a:endParaRPr lang="en-GB" sz="1300" b="1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35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300" b="0" strike="noStrike" spc="-1" dirty="0">
                          <a:solidFill>
                            <a:srgbClr val="002147"/>
                          </a:solidFill>
                          <a:latin typeface="Calibri"/>
                        </a:rPr>
                        <a:t>Bunch spacing</a:t>
                      </a:r>
                      <a:endParaRPr lang="en-GB" sz="1300" b="0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300" b="0" strike="noStrike" spc="-1" dirty="0">
                          <a:solidFill>
                            <a:srgbClr val="002147"/>
                          </a:solidFill>
                          <a:latin typeface="Calibri"/>
                        </a:rPr>
                        <a:t>1.5 or 3.0 GHz</a:t>
                      </a:r>
                      <a:endParaRPr lang="en-GB" sz="1300" b="0" strike="noStrike" spc="-1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2944" marR="82944" marT="41472" marB="41472" anchor="ctr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3" name="Picture 1">
            <a:extLst>
              <a:ext uri="{FF2B5EF4-FFF2-40B4-BE49-F238E27FC236}">
                <a16:creationId xmlns:a16="http://schemas.microsoft.com/office/drawing/2014/main" id="{7940F661-AD3D-EBC5-D82C-34D2E721FC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71157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EB940-0307-28CC-8341-EBB70B538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376138" cy="1325563"/>
          </a:xfrm>
        </p:spPr>
        <p:txBody>
          <a:bodyPr/>
          <a:lstStyle/>
          <a:p>
            <a:r>
              <a:rPr lang="en-US" dirty="0"/>
              <a:t>Computational and Design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A319D5-33AD-1795-6B57-AA4CF1AF8A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415" y="1978025"/>
            <a:ext cx="4870938" cy="4351338"/>
          </a:xfrm>
        </p:spPr>
        <p:txBody>
          <a:bodyPr>
            <a:normAutofit/>
          </a:bodyPr>
          <a:lstStyle/>
          <a:p>
            <a:r>
              <a:rPr lang="en-US" dirty="0"/>
              <a:t>Development of </a:t>
            </a:r>
            <a:r>
              <a:rPr lang="en-US" dirty="0" err="1"/>
              <a:t>optimiser</a:t>
            </a:r>
            <a:r>
              <a:rPr lang="en-US" dirty="0"/>
              <a:t> for uniform beam production</a:t>
            </a:r>
          </a:p>
          <a:p>
            <a:pPr lvl="1"/>
            <a:r>
              <a:rPr lang="en-US" dirty="0"/>
              <a:t>Capable of rapid foil design for arbitrary initial beam, setup/facility constraints</a:t>
            </a:r>
          </a:p>
          <a:p>
            <a:r>
              <a:rPr lang="en-US" dirty="0"/>
              <a:t>RF-Track used for rapid simulations during automated optimisation</a:t>
            </a:r>
          </a:p>
          <a:p>
            <a:r>
              <a:rPr lang="en-US" dirty="0"/>
              <a:t>TOPAS Monte Carlo for verification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326700-5122-B254-DB79-ADC0D9D1FE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9383" y="2054193"/>
            <a:ext cx="3750887" cy="20995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015EAB-78E8-3C3F-3250-BCAAE697E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9326" y="4517199"/>
            <a:ext cx="6731000" cy="1600200"/>
          </a:xfrm>
          <a:prstGeom prst="rect">
            <a:avLst/>
          </a:prstGeom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E668DD72-553F-AE4A-071D-B9768E9136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-17012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56480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14377-CA44-1DE0-55EF-606412E2A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CLARA: FEBE Specifications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3A39C-B541-FC00-9660-14C797D2F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604" y="2192011"/>
            <a:ext cx="5136715" cy="3713489"/>
          </a:xfrm>
        </p:spPr>
        <p:txBody>
          <a:bodyPr>
            <a:normAutofit fontScale="92500"/>
          </a:bodyPr>
          <a:lstStyle/>
          <a:p>
            <a:r>
              <a:rPr lang="en-GB" dirty="0"/>
              <a:t>Capable of hosting a wide range of experimental programmes</a:t>
            </a:r>
          </a:p>
          <a:p>
            <a:r>
              <a:rPr lang="en-GB" dirty="0"/>
              <a:t>Beam energy up to </a:t>
            </a:r>
            <a:r>
              <a:rPr lang="en-GB" b="1" dirty="0"/>
              <a:t>250 MeV</a:t>
            </a:r>
          </a:p>
          <a:p>
            <a:r>
              <a:rPr lang="en-GB" dirty="0"/>
              <a:t>Flexibility in delivered beam parameters and charge structure</a:t>
            </a:r>
          </a:p>
          <a:p>
            <a:r>
              <a:rPr lang="en-GB" dirty="0"/>
              <a:t>In-air hutches for experiment installation (and additional diagnostics if required)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54015EED-D786-394D-1511-8E500F395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682" y="1835188"/>
            <a:ext cx="5247750" cy="145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027781-C3CD-1C18-7771-A3FFBD17A1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6813" y="3790949"/>
            <a:ext cx="5101692" cy="19585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91DD1D-D193-6B13-9F0A-F04EAC73C476}"/>
              </a:ext>
            </a:extLst>
          </p:cNvPr>
          <p:cNvSpPr txBox="1"/>
          <p:nvPr/>
        </p:nvSpPr>
        <p:spPr>
          <a:xfrm>
            <a:off x="6096000" y="6176963"/>
            <a:ext cx="59874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Figures from Snedden et al (2024), Phys. Rev. Accel. Beams </a:t>
            </a:r>
            <a:r>
              <a:rPr lang="en-GB" sz="1200" b="1" dirty="0"/>
              <a:t>27</a:t>
            </a:r>
            <a:r>
              <a:rPr lang="en-GB" sz="1200" dirty="0"/>
              <a:t>, 041602</a:t>
            </a: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070CA1B2-15B0-9521-AC1D-C148266865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-17012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45420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9B626AA-E080-BB72-DFF4-9C0E2F3981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810" r="2" b="3183"/>
          <a:stretch>
            <a:fillRect/>
          </a:stretch>
        </p:blipFill>
        <p:spPr>
          <a:xfrm>
            <a:off x="247043" y="3712660"/>
            <a:ext cx="5206462" cy="27245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B169BB-8A60-7843-53AF-327CCA3731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" t="-5430" r="2" b="11660"/>
          <a:stretch>
            <a:fillRect/>
          </a:stretch>
        </p:blipFill>
        <p:spPr>
          <a:xfrm>
            <a:off x="393860" y="362047"/>
            <a:ext cx="4622107" cy="31965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92F8151-31B6-2A02-37D8-729E94519D7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9650" r="2" b="19915"/>
          <a:stretch>
            <a:fillRect/>
          </a:stretch>
        </p:blipFill>
        <p:spPr>
          <a:xfrm>
            <a:off x="5691058" y="1248984"/>
            <a:ext cx="6105593" cy="230957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16585E-A114-D6CF-0650-761195142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0549" y="3832667"/>
            <a:ext cx="6095999" cy="2751229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Dual and quad-scattering systems designed and manufactured within FEC2</a:t>
            </a:r>
          </a:p>
          <a:p>
            <a:pPr lvl="1"/>
            <a:r>
              <a:rPr lang="en-US" sz="2000" dirty="0"/>
              <a:t>Flexibility of design space and operating team expertise to ensure installation accurate to simulations</a:t>
            </a:r>
          </a:p>
          <a:p>
            <a:r>
              <a:rPr lang="en-US" sz="2000" dirty="0"/>
              <a:t>Beam uniformity for all systems demonstrated at 250 Mev and 200 MeV</a:t>
            </a:r>
          </a:p>
          <a:p>
            <a:r>
              <a:rPr lang="en-US" sz="2000" dirty="0" err="1"/>
              <a:t>Radiochromic</a:t>
            </a:r>
            <a:r>
              <a:rPr lang="en-US" sz="2000" dirty="0"/>
              <a:t> film and YAG data acquired, with analysis in progress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540C9D-577E-D51B-31B8-133878A45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3242" y="0"/>
            <a:ext cx="7713306" cy="1675626"/>
          </a:xfrm>
        </p:spPr>
        <p:txBody>
          <a:bodyPr>
            <a:normAutofit/>
          </a:bodyPr>
          <a:lstStyle/>
          <a:p>
            <a:r>
              <a:rPr lang="en-US" sz="4000" dirty="0"/>
              <a:t>Experimental programme at CLARA</a:t>
            </a: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26F6C345-97FD-9129-D38D-75C4265084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-17012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22557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64884-CBF1-D0A8-35BE-BAEF9DBDC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8043" y="806643"/>
            <a:ext cx="9144000" cy="994172"/>
          </a:xfrm>
        </p:spPr>
        <p:txBody>
          <a:bodyPr>
            <a:normAutofit/>
          </a:bodyPr>
          <a:lstStyle/>
          <a:p>
            <a:r>
              <a:rPr lang="en-GB" sz="4800" dirty="0"/>
              <a:t>From CLEAR to CLARA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19A1E0-5357-A312-9D19-75317D474D2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953"/>
          <a:stretch>
            <a:fillRect/>
          </a:stretch>
        </p:blipFill>
        <p:spPr>
          <a:xfrm rot="5400000">
            <a:off x="990306" y="1798554"/>
            <a:ext cx="4065814" cy="40703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FFC364-C426-0F8F-BF90-F79F7549D1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325" t="7003"/>
          <a:stretch>
            <a:fillRect/>
          </a:stretch>
        </p:blipFill>
        <p:spPr>
          <a:xfrm>
            <a:off x="6344750" y="1800815"/>
            <a:ext cx="5110843" cy="4065815"/>
          </a:xfrm>
          <a:prstGeom prst="rect">
            <a:avLst/>
          </a:prstGeom>
        </p:spPr>
      </p:pic>
      <p:pic>
        <p:nvPicPr>
          <p:cNvPr id="3" name="Picture 1">
            <a:extLst>
              <a:ext uri="{FF2B5EF4-FFF2-40B4-BE49-F238E27FC236}">
                <a16:creationId xmlns:a16="http://schemas.microsoft.com/office/drawing/2014/main" id="{FA4DD620-A794-CBC8-F639-C389BD653E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16847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B5C37A3-956A-A533-C69A-087A4D3979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" t="17765" r="-37" b="29050"/>
          <a:stretch>
            <a:fillRect/>
          </a:stretch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2D0D0E-15D3-69B0-E15D-FDE23F639D82}"/>
              </a:ext>
            </a:extLst>
          </p:cNvPr>
          <p:cNvSpPr txBox="1"/>
          <p:nvPr/>
        </p:nvSpPr>
        <p:spPr>
          <a:xfrm>
            <a:off x="7531610" y="681037"/>
            <a:ext cx="3822189" cy="1899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dirty="0">
                <a:latin typeface="+mj-lt"/>
                <a:ea typeface="+mj-ea"/>
                <a:cs typeface="+mj-cs"/>
              </a:rPr>
              <a:t>VHEE UHDR (Ultra High Dose Rates) Beam Dosimetry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C49F8A-6148-2C59-8FB8-2C3CADE3F562}"/>
              </a:ext>
            </a:extLst>
          </p:cNvPr>
          <p:cNvSpPr txBox="1"/>
          <p:nvPr/>
        </p:nvSpPr>
        <p:spPr>
          <a:xfrm>
            <a:off x="7531610" y="2620373"/>
            <a:ext cx="3822189" cy="3742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b="1" dirty="0"/>
              <a:t>Dr Bateman won IOP Medical Physics Group PhD Prize</a:t>
            </a:r>
            <a:r>
              <a:rPr lang="en-US" sz="2000" dirty="0"/>
              <a:t> for his  work on developing new  dosimetry measurement techniques by creating a novel detector using silica </a:t>
            </a:r>
            <a:r>
              <a:rPr lang="en-US" sz="2000" dirty="0" err="1"/>
              <a:t>fibres</a:t>
            </a:r>
            <a:r>
              <a:rPr lang="en-US" sz="2000" dirty="0"/>
              <a:t> that can monitor the radiation beam pulse-by-pulse, at dose rates needed for FLASH. 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A5A897D4-A682-D744-84DB-440CB7DF6F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26560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1E3E2-90F6-59D2-DB30-200FF1D99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VHEE UHDR Beam Dosimetry @ Oxford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384BD3-2E22-875B-7133-AF9CF1C411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5974"/>
            <a:ext cx="10515600" cy="319384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Started collaboration with Simon Hooker’s group where we are using  the expertise and </a:t>
            </a:r>
            <a:r>
              <a:rPr lang="en-US" dirty="0" err="1"/>
              <a:t>fibre</a:t>
            </a:r>
            <a:r>
              <a:rPr lang="en-US" dirty="0"/>
              <a:t> optic monitor for VHEE UHDR dosimetry at CLEAR for initial </a:t>
            </a:r>
            <a:r>
              <a:rPr lang="en-US" dirty="0" err="1"/>
              <a:t>dosimetric</a:t>
            </a:r>
            <a:r>
              <a:rPr lang="en-US" dirty="0"/>
              <a:t> </a:t>
            </a:r>
            <a:r>
              <a:rPr lang="en-US" dirty="0" err="1"/>
              <a:t>characterisation</a:t>
            </a:r>
            <a:r>
              <a:rPr lang="en-US" dirty="0"/>
              <a:t> of Oxford LWFA (Laser Wake Field Accelerator) beam.</a:t>
            </a:r>
          </a:p>
          <a:p>
            <a:pPr>
              <a:lnSpc>
                <a:spcPct val="110000"/>
              </a:lnSpc>
            </a:pPr>
            <a:r>
              <a:rPr lang="en-US" dirty="0" err="1"/>
              <a:t>MPhys</a:t>
            </a:r>
            <a:r>
              <a:rPr lang="en-US" dirty="0"/>
              <a:t> student (Emma Stratford)   is working on </a:t>
            </a:r>
            <a:r>
              <a:rPr lang="en-US" dirty="0" err="1"/>
              <a:t>characterising</a:t>
            </a:r>
            <a:r>
              <a:rPr lang="en-US" dirty="0"/>
              <a:t> </a:t>
            </a:r>
            <a:r>
              <a:rPr lang="en-US" dirty="0" err="1"/>
              <a:t>fibre</a:t>
            </a:r>
            <a:r>
              <a:rPr lang="en-US" dirty="0"/>
              <a:t> array detector using Monte Carlo simulations and preparations for initial measurements at Oxford LWFA</a:t>
            </a:r>
          </a:p>
          <a:p>
            <a:pPr>
              <a:lnSpc>
                <a:spcPct val="110000"/>
              </a:lnSpc>
            </a:pPr>
            <a:r>
              <a:rPr lang="en-US" dirty="0"/>
              <a:t>Initial measurements planned to be taken soon.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08855-FC6E-40E5-4960-104913EF61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5" t="8426" r="23041" b="53366"/>
          <a:stretch/>
        </p:blipFill>
        <p:spPr>
          <a:xfrm>
            <a:off x="1640564" y="4495720"/>
            <a:ext cx="1265139" cy="1364552"/>
          </a:xfrm>
          <a:prstGeom prst="rect">
            <a:avLst/>
          </a:prstGeom>
        </p:spPr>
      </p:pic>
      <p:sp>
        <p:nvSpPr>
          <p:cNvPr id="5" name="CustomShape 15">
            <a:extLst>
              <a:ext uri="{FF2B5EF4-FFF2-40B4-BE49-F238E27FC236}">
                <a16:creationId xmlns:a16="http://schemas.microsoft.com/office/drawing/2014/main" id="{3AE24E18-CB3A-9F4B-B418-F135EDB7681B}"/>
              </a:ext>
            </a:extLst>
          </p:cNvPr>
          <p:cNvSpPr/>
          <p:nvPr/>
        </p:nvSpPr>
        <p:spPr>
          <a:xfrm>
            <a:off x="1107164" y="5943520"/>
            <a:ext cx="2057400" cy="9526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J. Bateman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JAI Oxford Graduate</a:t>
            </a:r>
          </a:p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(Now postdoc at UCL)</a:t>
            </a:r>
          </a:p>
          <a:p>
            <a:pPr algn="ctr">
              <a:lnSpc>
                <a:spcPct val="100000"/>
              </a:lnSpc>
            </a:pPr>
            <a:endParaRPr lang="en-GB" sz="1400" b="0" strike="noStrike" spc="-1" dirty="0">
              <a:latin typeface="Arial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0CA350A-F0F9-2198-F854-36971C4DE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805" y="4519728"/>
            <a:ext cx="1344711" cy="1344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stomShape 15">
            <a:extLst>
              <a:ext uri="{FF2B5EF4-FFF2-40B4-BE49-F238E27FC236}">
                <a16:creationId xmlns:a16="http://schemas.microsoft.com/office/drawing/2014/main" id="{34DBF403-AC21-3636-26C2-32FDCE0C5AF5}"/>
              </a:ext>
            </a:extLst>
          </p:cNvPr>
          <p:cNvSpPr/>
          <p:nvPr/>
        </p:nvSpPr>
        <p:spPr>
          <a:xfrm>
            <a:off x="6285521" y="5943519"/>
            <a:ext cx="2057400" cy="9526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L. Feder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Oxford PDRA</a:t>
            </a:r>
          </a:p>
          <a:p>
            <a:pPr algn="ctr">
              <a:lnSpc>
                <a:spcPct val="100000"/>
              </a:lnSpc>
            </a:pPr>
            <a:endParaRPr lang="en-GB" sz="1400" i="1" spc="-1" dirty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en-GB" sz="1400" b="0" strike="noStrike" spc="-1" dirty="0">
              <a:latin typeface="Arial"/>
            </a:endParaRPr>
          </a:p>
        </p:txBody>
      </p:sp>
      <p:pic>
        <p:nvPicPr>
          <p:cNvPr id="8" name="Picture 7" descr="A close-up of a machine&#10;&#10;AI-generated content may be incorrect.">
            <a:extLst>
              <a:ext uri="{FF2B5EF4-FFF2-40B4-BE49-F238E27FC236}">
                <a16:creationId xmlns:a16="http://schemas.microsoft.com/office/drawing/2014/main" id="{42633967-E082-8494-C7A0-C055378622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" t="1677"/>
          <a:stretch/>
        </p:blipFill>
        <p:spPr>
          <a:xfrm>
            <a:off x="9643018" y="4180794"/>
            <a:ext cx="2355850" cy="2561277"/>
          </a:xfrm>
          <a:prstGeom prst="rect">
            <a:avLst/>
          </a:prstGeom>
        </p:spPr>
      </p:pic>
      <p:sp>
        <p:nvSpPr>
          <p:cNvPr id="9" name="CustomShape 15">
            <a:extLst>
              <a:ext uri="{FF2B5EF4-FFF2-40B4-BE49-F238E27FC236}">
                <a16:creationId xmlns:a16="http://schemas.microsoft.com/office/drawing/2014/main" id="{46D01810-EAEC-9E94-8BFC-C57BDB6CF387}"/>
              </a:ext>
            </a:extLst>
          </p:cNvPr>
          <p:cNvSpPr/>
          <p:nvPr/>
        </p:nvSpPr>
        <p:spPr>
          <a:xfrm>
            <a:off x="3993036" y="5892110"/>
            <a:ext cx="1738440" cy="7372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400" b="0" i="1" strike="noStrike" spc="-1" dirty="0">
                <a:solidFill>
                  <a:srgbClr val="000000"/>
                </a:solidFill>
                <a:latin typeface="Calibri"/>
                <a:ea typeface="ヒラギノ角ゴ ProN W3"/>
              </a:rPr>
              <a:t>E. Stratford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Oxford </a:t>
            </a:r>
            <a:r>
              <a:rPr lang="en-GB" sz="1400" i="1" spc="-1" dirty="0" err="1">
                <a:solidFill>
                  <a:srgbClr val="000000"/>
                </a:solidFill>
                <a:latin typeface="Calibri"/>
              </a:rPr>
              <a:t>MPhys</a:t>
            </a: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 4</a:t>
            </a:r>
            <a:r>
              <a:rPr lang="en-GB" sz="1400" i="1" spc="-1" baseline="30000" dirty="0">
                <a:solidFill>
                  <a:srgbClr val="000000"/>
                </a:solidFill>
                <a:latin typeface="Calibri"/>
              </a:rPr>
              <a:t>th</a:t>
            </a: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 year</a:t>
            </a:r>
            <a:endParaRPr lang="en-GB" sz="1400" b="0" strike="noStrike" spc="-1" dirty="0">
              <a:latin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7D9861-592A-1E09-0238-DD8828F6CB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36838" y="4519729"/>
            <a:ext cx="1429715" cy="1408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">
            <a:extLst>
              <a:ext uri="{FF2B5EF4-FFF2-40B4-BE49-F238E27FC236}">
                <a16:creationId xmlns:a16="http://schemas.microsoft.com/office/drawing/2014/main" id="{FD904AAC-B7F3-3FE5-B306-F4294F40C9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56300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B0193-F060-A6E6-40C8-6DEC01A11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>
            <a:extLst>
              <a:ext uri="{FF2B5EF4-FFF2-40B4-BE49-F238E27FC236}">
                <a16:creationId xmlns:a16="http://schemas.microsoft.com/office/drawing/2014/main" id="{928835FD-9742-1B11-C3E4-2279E7394BE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40829" y="711966"/>
            <a:ext cx="9498583" cy="3170039"/>
          </a:xfrm>
        </p:spPr>
        <p:txBody>
          <a:bodyPr rtlCol="0">
            <a:normAutofit lnSpcReduction="10000"/>
          </a:bodyPr>
          <a:lstStyle/>
          <a:p>
            <a:pPr marL="227012" lvl="1" indent="0" algn="ctr">
              <a:buNone/>
              <a:defRPr/>
            </a:pP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  <a:p>
            <a:pPr marL="569912" lvl="1" indent="-342900">
              <a:defRPr/>
            </a:pPr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Continuing collaboration with Simon Hooker’s group for initial </a:t>
            </a:r>
            <a:r>
              <a:rPr lang="en-GB" sz="2200" dirty="0" err="1">
                <a:solidFill>
                  <a:schemeClr val="accent5">
                    <a:lumMod val="50000"/>
                  </a:schemeClr>
                </a:solidFill>
              </a:rPr>
              <a:t>dosimetric</a:t>
            </a:r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 characterisation VHEE beams from Oxford LWFA </a:t>
            </a:r>
            <a:r>
              <a:rPr lang="en-GB" sz="2200" dirty="0">
                <a:solidFill>
                  <a:schemeClr val="accent5">
                    <a:lumMod val="50000"/>
                  </a:schemeClr>
                </a:solidFill>
                <a:ea typeface="Times New Roman" panose="02020603050405020304" pitchFamily="18" charset="0"/>
              </a:rPr>
              <a:t>(Laser Wakefield Accelerator)</a:t>
            </a:r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 beam, using fibre array beam monitor (developed at Oxford + CLEAR) and film dosimetry.</a:t>
            </a:r>
          </a:p>
          <a:p>
            <a:pPr marL="569912" lvl="1" indent="-342900">
              <a:defRPr/>
            </a:pPr>
            <a:r>
              <a:rPr lang="en-GB" sz="2200" dirty="0" err="1">
                <a:solidFill>
                  <a:schemeClr val="accent5">
                    <a:lumMod val="50000"/>
                  </a:schemeClr>
                </a:solidFill>
              </a:rPr>
              <a:t>MPhys</a:t>
            </a:r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 student (Nimisha Bica) is using Monte Carlo simulations to characterise a fibre array detector (FOFM) for real-time beam profile and dose monitoring for VHEE beams, in preparation for the first experimental measurements at Oxford LWFA.</a:t>
            </a:r>
          </a:p>
          <a:p>
            <a:pPr marL="569912" lvl="1" indent="-342900">
              <a:defRPr/>
            </a:pPr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Initial measurements planned to be taken soon.</a:t>
            </a:r>
            <a:endParaRPr lang="en-GB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227012" lvl="1" indent="0" algn="ctr">
              <a:buNone/>
              <a:defRPr/>
            </a:pPr>
            <a:endParaRPr lang="en-GB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227012" lvl="1" indent="0">
              <a:buNone/>
              <a:defRPr/>
            </a:pPr>
            <a:endParaRPr lang="en-GB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7653" name="Picture 1">
            <a:extLst>
              <a:ext uri="{FF2B5EF4-FFF2-40B4-BE49-F238E27FC236}">
                <a16:creationId xmlns:a16="http://schemas.microsoft.com/office/drawing/2014/main" id="{268E5342-491D-54C6-EFDA-CC3C815FC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97262" y="78292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7EB30-9EB9-6AFE-D46B-1F211D158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BAF3A5-6CBF-46A9-BF1F-D20D2ACDC9EC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stomShape 15">
            <a:extLst>
              <a:ext uri="{FF2B5EF4-FFF2-40B4-BE49-F238E27FC236}">
                <a16:creationId xmlns:a16="http://schemas.microsoft.com/office/drawing/2014/main" id="{BDFC1F01-B4F2-FDDF-48CA-D41CC4CDEBD6}"/>
              </a:ext>
            </a:extLst>
          </p:cNvPr>
          <p:cNvSpPr/>
          <p:nvPr/>
        </p:nvSpPr>
        <p:spPr>
          <a:xfrm>
            <a:off x="10161992" y="2831916"/>
            <a:ext cx="1975758" cy="9526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J. Bateman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JAI Oxford Graduate,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postdoc at UCL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4D55DB9-49D6-C4D4-B596-27C3D8DB7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3745214"/>
            <a:ext cx="896500" cy="84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stomShape 15">
            <a:extLst>
              <a:ext uri="{FF2B5EF4-FFF2-40B4-BE49-F238E27FC236}">
                <a16:creationId xmlns:a16="http://schemas.microsoft.com/office/drawing/2014/main" id="{B143A318-63EE-1F4B-C738-EC1A050FE37A}"/>
              </a:ext>
            </a:extLst>
          </p:cNvPr>
          <p:cNvSpPr/>
          <p:nvPr/>
        </p:nvSpPr>
        <p:spPr>
          <a:xfrm>
            <a:off x="10326966" y="4556463"/>
            <a:ext cx="1566122" cy="9526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L. Feder</a:t>
            </a:r>
            <a:endParaRPr kumimoji="0" lang="en-GB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Oxford PDRA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1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962D8B-0B76-5FF7-2DC7-1C79CB7705B2}"/>
              </a:ext>
            </a:extLst>
          </p:cNvPr>
          <p:cNvSpPr txBox="1"/>
          <p:nvPr/>
        </p:nvSpPr>
        <p:spPr>
          <a:xfrm>
            <a:off x="1600200" y="152400"/>
            <a:ext cx="75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7012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VHEE UHDR Beam Dosimetry @ Oxford</a:t>
            </a:r>
          </a:p>
        </p:txBody>
      </p:sp>
      <p:pic>
        <p:nvPicPr>
          <p:cNvPr id="11" name="Picture 10" descr="A person smiling at the camera&#10;&#10;AI-generated content may be incorrect.">
            <a:extLst>
              <a:ext uri="{FF2B5EF4-FFF2-40B4-BE49-F238E27FC236}">
                <a16:creationId xmlns:a16="http://schemas.microsoft.com/office/drawing/2014/main" id="{CF487BCD-E971-7967-AC79-7AF6D369A4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26358" y="5326236"/>
            <a:ext cx="884055" cy="84795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2E4C777-E993-1EB6-7B6A-598065192FBA}"/>
              </a:ext>
            </a:extLst>
          </p:cNvPr>
          <p:cNvSpPr txBox="1"/>
          <p:nvPr/>
        </p:nvSpPr>
        <p:spPr>
          <a:xfrm>
            <a:off x="10622280" y="6142011"/>
            <a:ext cx="1114011" cy="304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Dosanjh</a:t>
            </a:r>
          </a:p>
        </p:txBody>
      </p:sp>
      <p:pic>
        <p:nvPicPr>
          <p:cNvPr id="15" name="Picture 14" descr="A person sitting at a table&#10;&#10;Description automatically generated">
            <a:extLst>
              <a:ext uri="{FF2B5EF4-FFF2-40B4-BE49-F238E27FC236}">
                <a16:creationId xmlns:a16="http://schemas.microsoft.com/office/drawing/2014/main" id="{CEDFE4B1-4F8E-1A65-6DD2-6EDBFC72E93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7441" t="19816" r="18238" b="34629"/>
          <a:stretch/>
        </p:blipFill>
        <p:spPr>
          <a:xfrm>
            <a:off x="10714469" y="196505"/>
            <a:ext cx="933200" cy="1044000"/>
          </a:xfrm>
          <a:prstGeom prst="rect">
            <a:avLst/>
          </a:prstGeom>
        </p:spPr>
      </p:pic>
      <p:pic>
        <p:nvPicPr>
          <p:cNvPr id="17" name="Picture 16" descr="A metal piece on a table&#10;&#10;Description automatically generated">
            <a:extLst>
              <a:ext uri="{FF2B5EF4-FFF2-40B4-BE49-F238E27FC236}">
                <a16:creationId xmlns:a16="http://schemas.microsoft.com/office/drawing/2014/main" id="{BD1DB0E7-DEF2-C0E3-2824-C1941FB9CEC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915" t="48293" r="18058" b="7315"/>
          <a:stretch/>
        </p:blipFill>
        <p:spPr>
          <a:xfrm>
            <a:off x="7207687" y="4016016"/>
            <a:ext cx="2939665" cy="2484735"/>
          </a:xfrm>
          <a:prstGeom prst="rect">
            <a:avLst/>
          </a:prstGeom>
        </p:spPr>
      </p:pic>
      <p:sp>
        <p:nvSpPr>
          <p:cNvPr id="18" name="CustomShape 15">
            <a:extLst>
              <a:ext uri="{FF2B5EF4-FFF2-40B4-BE49-F238E27FC236}">
                <a16:creationId xmlns:a16="http://schemas.microsoft.com/office/drawing/2014/main" id="{7A7D4428-E8AC-0872-A5A4-670B865EFE9D}"/>
              </a:ext>
            </a:extLst>
          </p:cNvPr>
          <p:cNvSpPr/>
          <p:nvPr/>
        </p:nvSpPr>
        <p:spPr>
          <a:xfrm>
            <a:off x="10246496" y="1262107"/>
            <a:ext cx="1933636" cy="7372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N. Bica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Oxford MPhys student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" name="Picture 19" descr="A graph of a beam profile&#10;&#10;Description automatically generated">
            <a:extLst>
              <a:ext uri="{FF2B5EF4-FFF2-40B4-BE49-F238E27FC236}">
                <a16:creationId xmlns:a16="http://schemas.microsoft.com/office/drawing/2014/main" id="{CC6A400C-7A68-AA75-DF6C-6AE363E464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30251" y="3959445"/>
            <a:ext cx="2925140" cy="2733582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F3302759-F787-8E87-9008-5D0454DD31EC}"/>
              </a:ext>
            </a:extLst>
          </p:cNvPr>
          <p:cNvGrpSpPr/>
          <p:nvPr/>
        </p:nvGrpSpPr>
        <p:grpSpPr>
          <a:xfrm>
            <a:off x="1320467" y="3977635"/>
            <a:ext cx="2657488" cy="2561277"/>
            <a:chOff x="1338147" y="3872513"/>
            <a:chExt cx="2657488" cy="2561277"/>
          </a:xfrm>
        </p:grpSpPr>
        <p:pic>
          <p:nvPicPr>
            <p:cNvPr id="22" name="Picture 21" descr="Close-up of a machine with a camera&#10;&#10;Description automatically generated">
              <a:extLst>
                <a:ext uri="{FF2B5EF4-FFF2-40B4-BE49-F238E27FC236}">
                  <a16:creationId xmlns:a16="http://schemas.microsoft.com/office/drawing/2014/main" id="{3228B572-4647-889B-7803-56BC5DBB14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26531" t="5507" r="884" b="1220"/>
            <a:stretch/>
          </p:blipFill>
          <p:spPr>
            <a:xfrm>
              <a:off x="1338147" y="3872513"/>
              <a:ext cx="2657488" cy="2561277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40F3924-17D4-C111-1546-F0643840DA80}"/>
                </a:ext>
              </a:extLst>
            </p:cNvPr>
            <p:cNvSpPr txBox="1"/>
            <p:nvPr/>
          </p:nvSpPr>
          <p:spPr>
            <a:xfrm>
              <a:off x="1450266" y="4695562"/>
              <a:ext cx="892080" cy="4001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Silica Optical Fibre Array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0F605D9-7E6C-F002-7F57-3A067E1146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36546" y="4293220"/>
              <a:ext cx="394781" cy="15020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1D6C17F-E20A-9E43-1821-EDEB57614833}"/>
                </a:ext>
              </a:extLst>
            </p:cNvPr>
            <p:cNvSpPr txBox="1"/>
            <p:nvPr/>
          </p:nvSpPr>
          <p:spPr>
            <a:xfrm>
              <a:off x="2590587" y="5956240"/>
              <a:ext cx="649880" cy="4001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CMOS Camera 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294A378C-DC71-A4C6-80EC-21EE31BA91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15062" y="1828919"/>
            <a:ext cx="973691" cy="97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08978"/>
      </p:ext>
    </p:extLst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B0193-F060-A6E6-40C8-6DEC01A11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>
            <a:extLst>
              <a:ext uri="{FF2B5EF4-FFF2-40B4-BE49-F238E27FC236}">
                <a16:creationId xmlns:a16="http://schemas.microsoft.com/office/drawing/2014/main" id="{928835FD-9742-1B11-C3E4-2279E7394BE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5970" y="948018"/>
            <a:ext cx="6213996" cy="4079603"/>
          </a:xfrm>
        </p:spPr>
        <p:txBody>
          <a:bodyPr rtlCol="0">
            <a:normAutofit/>
          </a:bodyPr>
          <a:lstStyle/>
          <a:p>
            <a:pPr marL="227012" lvl="1" indent="0" algn="ctr">
              <a:buNone/>
              <a:defRPr/>
            </a:pP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  <a:p>
            <a:pPr marL="569912" lvl="1" indent="-342900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TOPAS simulations of photon and electron beams in 20-200 MeV range for different target designs.</a:t>
            </a:r>
          </a:p>
          <a:p>
            <a:pPr marL="227012" lvl="1" indent="0">
              <a:buNone/>
              <a:defRPr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569912" lvl="1" indent="-342900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Evaluating dose characteristics before and after collimation for photon-only and dual-modality beams.</a:t>
            </a:r>
          </a:p>
          <a:p>
            <a:pPr marL="227012" lvl="1" indent="0">
              <a:buNone/>
              <a:defRPr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569912" lvl="1" indent="-342900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After setting FLASH requirements, assessing thermal loading on the bremsstrahlung target. </a:t>
            </a:r>
          </a:p>
          <a:p>
            <a:pPr marL="569912" lvl="1" indent="-342900">
              <a:defRPr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569912" lvl="1" indent="-342900">
              <a:defRPr/>
            </a:pPr>
            <a:endParaRPr lang="en-GB" sz="2200" dirty="0">
              <a:solidFill>
                <a:schemeClr val="accent5">
                  <a:lumMod val="50000"/>
                </a:schemeClr>
              </a:solidFill>
            </a:endParaRPr>
          </a:p>
          <a:p>
            <a:pPr marL="569912" lvl="1" indent="-342900">
              <a:defRPr/>
            </a:pPr>
            <a:endParaRPr lang="en-GB" sz="2200" dirty="0">
              <a:solidFill>
                <a:schemeClr val="accent5">
                  <a:lumMod val="50000"/>
                </a:schemeClr>
              </a:solidFill>
            </a:endParaRPr>
          </a:p>
          <a:p>
            <a:pPr marL="227012" lvl="1" indent="0" algn="ctr">
              <a:buNone/>
              <a:defRPr/>
            </a:pPr>
            <a:endParaRPr lang="en-GB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227012" lvl="1" indent="0">
              <a:buNone/>
              <a:defRPr/>
            </a:pPr>
            <a:endParaRPr lang="en-GB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7653" name="Picture 1">
            <a:extLst>
              <a:ext uri="{FF2B5EF4-FFF2-40B4-BE49-F238E27FC236}">
                <a16:creationId xmlns:a16="http://schemas.microsoft.com/office/drawing/2014/main" id="{268E5342-491D-54C6-EFDA-CC3C815FC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167506" y="0"/>
            <a:ext cx="2024494" cy="902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7EB30-9EB9-6AFE-D46B-1F211D158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BAF3A5-6CBF-46A9-BF1F-D20D2ACDC9EC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ustomShape 15">
            <a:extLst>
              <a:ext uri="{FF2B5EF4-FFF2-40B4-BE49-F238E27FC236}">
                <a16:creationId xmlns:a16="http://schemas.microsoft.com/office/drawing/2014/main" id="{B143A318-63EE-1F4B-C738-EC1A050FE37A}"/>
              </a:ext>
            </a:extLst>
          </p:cNvPr>
          <p:cNvSpPr/>
          <p:nvPr/>
        </p:nvSpPr>
        <p:spPr>
          <a:xfrm>
            <a:off x="10468609" y="2108576"/>
            <a:ext cx="1422288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A. </a:t>
            </a:r>
            <a:r>
              <a:rPr kumimoji="0" lang="en-GB" sz="1400" b="0" i="1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Gerbershagen</a:t>
            </a:r>
            <a:endParaRPr kumimoji="0" lang="en-GB" sz="1400" b="0" i="1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CustomShape 15">
            <a:extLst>
              <a:ext uri="{FF2B5EF4-FFF2-40B4-BE49-F238E27FC236}">
                <a16:creationId xmlns:a16="http://schemas.microsoft.com/office/drawing/2014/main" id="{C8F28145-095B-5FC9-C508-02D2D8B4078B}"/>
              </a:ext>
            </a:extLst>
          </p:cNvPr>
          <p:cNvSpPr/>
          <p:nvPr/>
        </p:nvSpPr>
        <p:spPr>
          <a:xfrm>
            <a:off x="7433804" y="2156717"/>
            <a:ext cx="1738440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S. Martin</a:t>
            </a:r>
            <a:endParaRPr kumimoji="0" lang="en-GB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Oxford </a:t>
            </a:r>
            <a:r>
              <a:rPr kumimoji="0" lang="en-GB" sz="1400" b="0" i="1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MPhys</a:t>
            </a:r>
            <a:r>
              <a:rPr kumimoji="0" lang="en-GB" sz="1400" b="0" i="1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GB" sz="14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962D8B-0B76-5FF7-2DC7-1C79CB7705B2}"/>
              </a:ext>
            </a:extLst>
          </p:cNvPr>
          <p:cNvSpPr txBox="1"/>
          <p:nvPr/>
        </p:nvSpPr>
        <p:spPr>
          <a:xfrm>
            <a:off x="88135" y="116478"/>
            <a:ext cx="95982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7012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Simulations for a Dual-Modality Beam Generation Device for FLASH-RT</a:t>
            </a:r>
          </a:p>
        </p:txBody>
      </p:sp>
      <p:pic>
        <p:nvPicPr>
          <p:cNvPr id="11" name="Picture 10" descr="A person smiling at the camera&#10;&#10;AI-generated content may be incorrect.">
            <a:extLst>
              <a:ext uri="{FF2B5EF4-FFF2-40B4-BE49-F238E27FC236}">
                <a16:creationId xmlns:a16="http://schemas.microsoft.com/office/drawing/2014/main" id="{CF487BCD-E971-7967-AC79-7AF6D369A4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4660" y="1128035"/>
            <a:ext cx="972093" cy="932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2E4C777-E993-1EB6-7B6A-598065192FBA}"/>
              </a:ext>
            </a:extLst>
          </p:cNvPr>
          <p:cNvSpPr txBox="1"/>
          <p:nvPr/>
        </p:nvSpPr>
        <p:spPr>
          <a:xfrm>
            <a:off x="9119848" y="2174483"/>
            <a:ext cx="1106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Dosanjh</a:t>
            </a:r>
          </a:p>
        </p:txBody>
      </p:sp>
      <p:pic>
        <p:nvPicPr>
          <p:cNvPr id="15" name="Picture 14" descr="A person with long hair in a stadium&#10;&#10;Description automatically generated">
            <a:extLst>
              <a:ext uri="{FF2B5EF4-FFF2-40B4-BE49-F238E27FC236}">
                <a16:creationId xmlns:a16="http://schemas.microsoft.com/office/drawing/2014/main" id="{A189FCD9-8A78-AE4C-BFF1-B554020946D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2010" t="11675" r="8989" b="30371"/>
          <a:stretch/>
        </p:blipFill>
        <p:spPr>
          <a:xfrm>
            <a:off x="7854252" y="1184841"/>
            <a:ext cx="946152" cy="932400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9D5D1FF9-4AB6-774C-A091-08EB4F46CA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0196" y="1070585"/>
            <a:ext cx="939114" cy="93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Diagram of a cylinder with a red dot&#10;&#10;Description automatically generated">
            <a:extLst>
              <a:ext uri="{FF2B5EF4-FFF2-40B4-BE49-F238E27FC236}">
                <a16:creationId xmlns:a16="http://schemas.microsoft.com/office/drawing/2014/main" id="{5DAE4359-EA71-A746-BA4A-4A65EBCD85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2871" y="3107091"/>
            <a:ext cx="4301169" cy="2396559"/>
          </a:xfrm>
          <a:prstGeom prst="rect">
            <a:avLst/>
          </a:prstGeom>
        </p:spPr>
      </p:pic>
      <p:pic>
        <p:nvPicPr>
          <p:cNvPr id="24" name="Picture 23" descr="A collage of graphs&#10;&#10;Description automatically generated">
            <a:extLst>
              <a:ext uri="{FF2B5EF4-FFF2-40B4-BE49-F238E27FC236}">
                <a16:creationId xmlns:a16="http://schemas.microsoft.com/office/drawing/2014/main" id="{DF222514-E180-B843-BBEA-FB2DFB70113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0000" t="54358" r="3249" b="8137"/>
          <a:stretch/>
        </p:blipFill>
        <p:spPr>
          <a:xfrm>
            <a:off x="385088" y="4445126"/>
            <a:ext cx="3495162" cy="1911224"/>
          </a:xfrm>
          <a:prstGeom prst="rect">
            <a:avLst/>
          </a:prstGeom>
        </p:spPr>
      </p:pic>
      <p:pic>
        <p:nvPicPr>
          <p:cNvPr id="28" name="Picture 27" descr="A collage of graphs&#10;&#10;Description automatically generated">
            <a:extLst>
              <a:ext uri="{FF2B5EF4-FFF2-40B4-BE49-F238E27FC236}">
                <a16:creationId xmlns:a16="http://schemas.microsoft.com/office/drawing/2014/main" id="{006C16F1-907E-B949-BC3F-682FDC5447F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012" t="-1" r="49683" b="62878"/>
          <a:stretch/>
        </p:blipFill>
        <p:spPr>
          <a:xfrm>
            <a:off x="3834879" y="4302319"/>
            <a:ext cx="3839945" cy="205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709871"/>
      </p:ext>
    </p:extLst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E128EB-AA3F-DADC-BD93-2C08A049D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FC1B-9FAF-482B-BCCA-33848F0500F0}" type="slidenum">
              <a:rPr lang="en-US" altLang="en-US" smtClean="0"/>
              <a:pPr/>
              <a:t>39</a:t>
            </a:fld>
            <a:endParaRPr lang="en-US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8F70C3-CC26-2872-9013-0D1E48373F82}"/>
              </a:ext>
            </a:extLst>
          </p:cNvPr>
          <p:cNvSpPr txBox="1"/>
          <p:nvPr/>
        </p:nvSpPr>
        <p:spPr>
          <a:xfrm>
            <a:off x="474216" y="1356572"/>
            <a:ext cx="3174507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400" b="1" dirty="0"/>
              <a:t>Training</a:t>
            </a:r>
          </a:p>
          <a:p>
            <a:pPr>
              <a:defRPr/>
            </a:pPr>
            <a:endParaRPr lang="en-US" sz="2400" b="1" dirty="0"/>
          </a:p>
          <a:p>
            <a:pPr algn="ctr">
              <a:defRPr/>
            </a:pPr>
            <a:r>
              <a:rPr lang="en-US" sz="2400" dirty="0"/>
              <a:t>Train the next generation of medical physicists and technologies in the Global South</a:t>
            </a:r>
          </a:p>
          <a:p>
            <a:pPr>
              <a:defRPr/>
            </a:pPr>
            <a:endParaRPr lang="en-US" sz="2400" dirty="0"/>
          </a:p>
          <a:p>
            <a:pPr algn="ctr">
              <a:defRPr/>
            </a:pPr>
            <a:r>
              <a:rPr lang="en-US" sz="2400" dirty="0"/>
              <a:t>SAPPHIRE</a:t>
            </a:r>
          </a:p>
          <a:p>
            <a:pPr algn="ctr">
              <a:defRPr/>
            </a:pPr>
            <a:r>
              <a:rPr lang="en-US" sz="2400" dirty="0"/>
              <a:t>(STELLA)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611252-93EF-8779-F00D-2EA27EE1B03B}"/>
              </a:ext>
            </a:extLst>
          </p:cNvPr>
          <p:cNvSpPr txBox="1"/>
          <p:nvPr/>
        </p:nvSpPr>
        <p:spPr>
          <a:xfrm>
            <a:off x="883595" y="320807"/>
            <a:ext cx="94056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latin typeface="+mj-lt"/>
              </a:rPr>
              <a:t>In summary</a:t>
            </a: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A0247CDA-52C8-9B69-B408-670050184D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3688EE0-DA68-8461-76C5-03E393EA9CBB}"/>
              </a:ext>
            </a:extLst>
          </p:cNvPr>
          <p:cNvSpPr txBox="1"/>
          <p:nvPr/>
        </p:nvSpPr>
        <p:spPr>
          <a:xfrm>
            <a:off x="4508746" y="1356572"/>
            <a:ext cx="3174507" cy="378565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400" b="1" dirty="0"/>
              <a:t>Access </a:t>
            </a:r>
          </a:p>
          <a:p>
            <a:pPr>
              <a:defRPr/>
            </a:pPr>
            <a:endParaRPr lang="en-US" sz="2400" b="1" dirty="0"/>
          </a:p>
          <a:p>
            <a:pPr algn="ctr">
              <a:defRPr/>
            </a:pPr>
            <a:r>
              <a:rPr lang="en-US" sz="2400" dirty="0"/>
              <a:t>Design and develop next generation hardware and software to make radiotherapy accessible</a:t>
            </a:r>
          </a:p>
          <a:p>
            <a:pPr>
              <a:defRPr/>
            </a:pPr>
            <a:endParaRPr lang="en-US" sz="2400" dirty="0"/>
          </a:p>
          <a:p>
            <a:pPr algn="ctr">
              <a:defRPr/>
            </a:pPr>
            <a:r>
              <a:rPr lang="en-US" sz="2400" dirty="0"/>
              <a:t>STELLA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54B340-81FE-3A8E-B33E-3A08E4708BFC}"/>
              </a:ext>
            </a:extLst>
          </p:cNvPr>
          <p:cNvSpPr txBox="1"/>
          <p:nvPr/>
        </p:nvSpPr>
        <p:spPr>
          <a:xfrm>
            <a:off x="8543277" y="1356572"/>
            <a:ext cx="3174507" cy="37856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400" b="1" dirty="0"/>
              <a:t>Innovate </a:t>
            </a:r>
          </a:p>
          <a:p>
            <a:pPr>
              <a:defRPr/>
            </a:pPr>
            <a:endParaRPr lang="en-US" sz="2400" b="1" dirty="0"/>
          </a:p>
          <a:p>
            <a:pPr algn="ctr">
              <a:defRPr/>
            </a:pPr>
            <a:r>
              <a:rPr lang="en-US" sz="2400" dirty="0"/>
              <a:t>Develop technology that makes FLASH radiotherapy a reality in the clinic</a:t>
            </a:r>
          </a:p>
          <a:p>
            <a:pPr>
              <a:defRPr/>
            </a:pPr>
            <a:endParaRPr lang="en-US" sz="2400" dirty="0"/>
          </a:p>
          <a:p>
            <a:pPr algn="ctr">
              <a:defRPr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VHEE</a:t>
            </a:r>
          </a:p>
          <a:p>
            <a:pPr algn="ctr">
              <a:defRPr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CLEAR</a:t>
            </a:r>
          </a:p>
          <a:p>
            <a:pPr algn="ctr">
              <a:defRPr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CLARA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743260-BCDF-D2EA-AF3B-A152D25F5D53}"/>
              </a:ext>
            </a:extLst>
          </p:cNvPr>
          <p:cNvSpPr txBox="1"/>
          <p:nvPr/>
        </p:nvSpPr>
        <p:spPr>
          <a:xfrm>
            <a:off x="474216" y="5557425"/>
            <a:ext cx="11243568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students and early career researchers are key</a:t>
            </a:r>
            <a:endParaRPr lang="en-GB" sz="2400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5B3BEA72-6FCC-BCFA-BE5E-8D66ACF283E8}"/>
              </a:ext>
            </a:extLst>
          </p:cNvPr>
          <p:cNvSpPr/>
          <p:nvPr/>
        </p:nvSpPr>
        <p:spPr>
          <a:xfrm rot="16200000">
            <a:off x="1777384" y="5122319"/>
            <a:ext cx="568171" cy="37286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AB87F6EA-8F1C-35A5-6DEE-FCD6201A4ADD}"/>
              </a:ext>
            </a:extLst>
          </p:cNvPr>
          <p:cNvSpPr/>
          <p:nvPr/>
        </p:nvSpPr>
        <p:spPr>
          <a:xfrm rot="16200000">
            <a:off x="5811914" y="5122319"/>
            <a:ext cx="568171" cy="37286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65D0EE53-A949-E25C-ED8F-79C57D3B052B}"/>
              </a:ext>
            </a:extLst>
          </p:cNvPr>
          <p:cNvSpPr/>
          <p:nvPr/>
        </p:nvSpPr>
        <p:spPr>
          <a:xfrm rot="16200000">
            <a:off x="9846444" y="5122319"/>
            <a:ext cx="568171" cy="37286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673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F43B3-1323-E739-64ED-EC04863CB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Project STELLA is dedicated to: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73F22F-9CA0-2287-E5A5-A7F604AA367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587086"/>
            <a:ext cx="10515600" cy="3819828"/>
          </a:xfrm>
          <a:prstGeom prst="rect">
            <a:avLst/>
          </a:prstGeom>
          <a:noFill/>
        </p:spPr>
        <p:txBody>
          <a:bodyPr wrap="square" lIns="137160" rIns="137160" rtlCol="0">
            <a:spAutoFit/>
          </a:bodyPr>
          <a:lstStyle/>
          <a:p>
            <a:pPr marL="11" lvl="1" indent="0" defTabSz="457223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en-US" sz="2400" dirty="0">
              <a:solidFill>
                <a:prstClr val="black"/>
              </a:solidFill>
              <a:ea typeface="+mn-ea"/>
              <a:cs typeface="Arial"/>
              <a:sym typeface="Arial"/>
            </a:endParaRPr>
          </a:p>
          <a:p>
            <a:pPr marL="257211" lvl="1" indent="-257188" defTabSz="457223">
              <a:spcBef>
                <a:spcPts val="0"/>
              </a:spcBef>
              <a:defRPr/>
            </a:pPr>
            <a:r>
              <a:rPr kumimoji="0" lang="en-US" sz="2800" dirty="0">
                <a:solidFill>
                  <a:prstClr val="black"/>
                </a:solidFill>
                <a:ea typeface="+mn-ea"/>
                <a:cs typeface="Arial"/>
                <a:sym typeface="Arial"/>
              </a:rPr>
              <a:t>Expanding access to high-quality cancer treatment globally</a:t>
            </a:r>
            <a:br>
              <a:rPr kumimoji="0" lang="en-US" sz="2800" dirty="0">
                <a:solidFill>
                  <a:prstClr val="black"/>
                </a:solidFill>
                <a:ea typeface="+mn-ea"/>
                <a:cs typeface="Arial"/>
                <a:sym typeface="Arial"/>
              </a:rPr>
            </a:br>
            <a:endParaRPr kumimoji="0" lang="en-US" sz="2800" dirty="0">
              <a:solidFill>
                <a:prstClr val="black"/>
              </a:solidFill>
              <a:ea typeface="+mn-ea"/>
              <a:cs typeface="Arial"/>
              <a:sym typeface="Arial"/>
            </a:endParaRPr>
          </a:p>
          <a:p>
            <a:pPr marL="257211" lvl="1" indent="-257188" defTabSz="457223">
              <a:spcBef>
                <a:spcPts val="0"/>
              </a:spcBef>
              <a:defRPr/>
            </a:pPr>
            <a:r>
              <a:rPr kumimoji="0" lang="en-US" sz="2800" dirty="0">
                <a:solidFill>
                  <a:prstClr val="black"/>
                </a:solidFill>
                <a:ea typeface="+mn-ea"/>
                <a:cs typeface="Arial"/>
                <a:sym typeface="Arial"/>
              </a:rPr>
              <a:t>Transforming LINAC radiotherapy with new hardware and AI</a:t>
            </a:r>
            <a:br>
              <a:rPr kumimoji="0" lang="en-US" sz="2800" dirty="0">
                <a:solidFill>
                  <a:prstClr val="black"/>
                </a:solidFill>
                <a:ea typeface="+mn-ea"/>
                <a:cs typeface="Arial"/>
                <a:sym typeface="Arial"/>
              </a:rPr>
            </a:br>
            <a:endParaRPr kumimoji="0" lang="en-US" sz="2800" dirty="0">
              <a:solidFill>
                <a:prstClr val="black"/>
              </a:solidFill>
              <a:ea typeface="+mn-ea"/>
              <a:cs typeface="Arial"/>
              <a:sym typeface="Arial"/>
            </a:endParaRPr>
          </a:p>
          <a:p>
            <a:pPr marL="257211" lvl="1" indent="-257188" defTabSz="457223">
              <a:spcBef>
                <a:spcPts val="0"/>
              </a:spcBef>
              <a:defRPr/>
            </a:pPr>
            <a:r>
              <a:rPr lang="en-US" sz="2800" dirty="0">
                <a:solidFill>
                  <a:prstClr val="black"/>
                </a:solidFill>
                <a:cs typeface="Arial"/>
                <a:sym typeface="Arial"/>
              </a:rPr>
              <a:t>Reducing </a:t>
            </a:r>
            <a:r>
              <a:rPr kumimoji="0" lang="en-US" sz="2800" dirty="0">
                <a:solidFill>
                  <a:prstClr val="black"/>
                </a:solidFill>
                <a:ea typeface="+mn-ea"/>
                <a:cs typeface="Arial"/>
                <a:sym typeface="Arial"/>
              </a:rPr>
              <a:t>the cost barrier of RT and cancer care</a:t>
            </a:r>
          </a:p>
          <a:p>
            <a:pPr marL="257211" lvl="1" indent="-257188" defTabSz="457223">
              <a:spcBef>
                <a:spcPts val="0"/>
              </a:spcBef>
              <a:defRPr/>
            </a:pPr>
            <a:endParaRPr kumimoji="0" lang="en-US" sz="2800" dirty="0">
              <a:solidFill>
                <a:prstClr val="black"/>
              </a:solidFill>
              <a:ea typeface="+mn-ea"/>
              <a:cs typeface="Arial"/>
              <a:sym typeface="Arial"/>
            </a:endParaRPr>
          </a:p>
          <a:p>
            <a:pPr marL="257211" lvl="1" indent="-257188" defTabSz="457223">
              <a:spcBef>
                <a:spcPts val="0"/>
              </a:spcBef>
              <a:defRPr/>
            </a:pPr>
            <a:r>
              <a:rPr kumimoji="0" lang="en-US" sz="2800" dirty="0">
                <a:solidFill>
                  <a:prstClr val="black"/>
                </a:solidFill>
                <a:ea typeface="+mn-ea"/>
                <a:cs typeface="Arial"/>
                <a:sym typeface="Arial"/>
              </a:rPr>
              <a:t>An enhanced training, education and mentoring program that </a:t>
            </a:r>
            <a:r>
              <a:rPr kumimoji="0" lang="en-US" sz="2800" dirty="0" err="1">
                <a:solidFill>
                  <a:prstClr val="black"/>
                </a:solidFill>
                <a:ea typeface="+mn-ea"/>
                <a:cs typeface="Arial"/>
                <a:sym typeface="Arial"/>
              </a:rPr>
              <a:t>catalyses</a:t>
            </a:r>
            <a:r>
              <a:rPr kumimoji="0" lang="en-US" sz="2800" dirty="0">
                <a:solidFill>
                  <a:prstClr val="black"/>
                </a:solidFill>
                <a:ea typeface="+mn-ea"/>
                <a:cs typeface="Arial"/>
                <a:sym typeface="Arial"/>
              </a:rPr>
              <a:t> RT implementation in the global context </a:t>
            </a:r>
            <a:endParaRPr kumimoji="0" lang="en-US" sz="2800" b="1" u="sng" dirty="0">
              <a:solidFill>
                <a:srgbClr val="C0504D">
                  <a:lumMod val="20000"/>
                  <a:lumOff val="80000"/>
                </a:srgbClr>
              </a:solidFill>
              <a:ea typeface="+mn-ea"/>
              <a:cs typeface="Arial"/>
              <a:sym typeface="Arial"/>
            </a:endParaRPr>
          </a:p>
          <a:p>
            <a:pPr defTabSz="45722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100" dirty="0">
                <a:solidFill>
                  <a:srgbClr val="C0504D">
                    <a:lumMod val="20000"/>
                    <a:lumOff val="80000"/>
                  </a:srgbClr>
                </a:solidFill>
                <a:ea typeface="+mn-ea"/>
                <a:cs typeface="Arial"/>
                <a:sym typeface="Arial"/>
              </a:rPr>
              <a:t> </a:t>
            </a:r>
            <a:r>
              <a:rPr kumimoji="0" lang="en-US" sz="2100" i="1" dirty="0">
                <a:solidFill>
                  <a:srgbClr val="C0504D">
                    <a:lumMod val="20000"/>
                    <a:lumOff val="80000"/>
                  </a:srgbClr>
                </a:solidFill>
                <a:ea typeface="+mn-ea"/>
                <a:cs typeface="Arial"/>
                <a:sym typeface="Arial"/>
              </a:rPr>
              <a:t> </a:t>
            </a:r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13E6E46C-2FE9-182A-766B-11771182C2FE}"/>
              </a:ext>
            </a:extLst>
          </p:cNvPr>
          <p:cNvSpPr>
            <a:spLocks noChangeAspect="1"/>
          </p:cNvSpPr>
          <p:nvPr/>
        </p:nvSpPr>
        <p:spPr>
          <a:xfrm>
            <a:off x="0" y="76423"/>
            <a:ext cx="864000" cy="577403"/>
          </a:xfrm>
          <a:custGeom>
            <a:avLst/>
            <a:gdLst/>
            <a:ahLst/>
            <a:cxnLst/>
            <a:rect l="l" t="t" r="r" b="b"/>
            <a:pathLst>
              <a:path w="1650891" h="1058567">
                <a:moveTo>
                  <a:pt x="0" y="0"/>
                </a:moveTo>
                <a:lnTo>
                  <a:pt x="1650892" y="0"/>
                </a:lnTo>
                <a:lnTo>
                  <a:pt x="1650892" y="1058567"/>
                </a:lnTo>
                <a:lnTo>
                  <a:pt x="0" y="10585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552" t="-60892" r="-27436" b="-54309"/>
            </a:stretch>
          </a:blipFill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kumimoji="0" lang="en-GB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4376C70-4C64-AADA-0A8A-DDE200235013}"/>
              </a:ext>
            </a:extLst>
          </p:cNvPr>
          <p:cNvGrpSpPr/>
          <p:nvPr/>
        </p:nvGrpSpPr>
        <p:grpSpPr>
          <a:xfrm>
            <a:off x="812633" y="6066458"/>
            <a:ext cx="8164017" cy="586196"/>
            <a:chOff x="639653" y="5086737"/>
            <a:chExt cx="10243170" cy="78159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2287FE9-E6F4-E9E5-BD90-9780C8B33A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9653" y="5086737"/>
              <a:ext cx="8333537" cy="764655"/>
            </a:xfrm>
            <a:prstGeom prst="rect">
              <a:avLst/>
            </a:prstGeom>
          </p:spPr>
        </p:pic>
        <p:pic>
          <p:nvPicPr>
            <p:cNvPr id="9" name="image7.png">
              <a:extLst>
                <a:ext uri="{FF2B5EF4-FFF2-40B4-BE49-F238E27FC236}">
                  <a16:creationId xmlns:a16="http://schemas.microsoft.com/office/drawing/2014/main" id="{CFFC3CCC-A6D8-9DF9-C0AE-3D75A82D02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0430" t="2320" r="8752" b="1584"/>
            <a:stretch/>
          </p:blipFill>
          <p:spPr>
            <a:xfrm>
              <a:off x="10306628" y="5184331"/>
              <a:ext cx="576195" cy="68400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10" name="Picture 2" descr="University of Cambridge Logo PNG vector ...">
            <a:extLst>
              <a:ext uri="{FF2B5EF4-FFF2-40B4-BE49-F238E27FC236}">
                <a16:creationId xmlns:a16="http://schemas.microsoft.com/office/drawing/2014/main" id="{2510AE41-D007-C72D-FFA9-DB23437C79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72" b="26128"/>
          <a:stretch/>
        </p:blipFill>
        <p:spPr bwMode="auto">
          <a:xfrm>
            <a:off x="7281392" y="6156324"/>
            <a:ext cx="1044000" cy="39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>
            <a:extLst>
              <a:ext uri="{FF2B5EF4-FFF2-40B4-BE49-F238E27FC236}">
                <a16:creationId xmlns:a16="http://schemas.microsoft.com/office/drawing/2014/main" id="{42DC426C-E889-75AF-7262-AD4A07E0C1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80730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2E7F47-490D-A04F-7CAA-A1EA83498E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" b="16666"/>
          <a:stretch>
            <a:fillRect/>
          </a:stretch>
        </p:blipFill>
        <p:spPr>
          <a:xfrm>
            <a:off x="48000" y="877583"/>
            <a:ext cx="12096000" cy="56687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B81670-C6D8-CABD-C492-3ADAEDBCCE27}"/>
              </a:ext>
            </a:extLst>
          </p:cNvPr>
          <p:cNvSpPr txBox="1"/>
          <p:nvPr/>
        </p:nvSpPr>
        <p:spPr>
          <a:xfrm>
            <a:off x="45180" y="184679"/>
            <a:ext cx="1209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+mj-lt"/>
              </a:rPr>
              <a:t>SAPPHIRE Accelerator Training  workshop in  Accra,13-16 April 2026  </a:t>
            </a:r>
          </a:p>
        </p:txBody>
      </p:sp>
    </p:spTree>
    <p:extLst>
      <p:ext uri="{BB962C8B-B14F-4D97-AF65-F5344CB8AC3E}">
        <p14:creationId xmlns:p14="http://schemas.microsoft.com/office/powerpoint/2010/main" val="54786397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37761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6765F-69D1-F5A3-2BFA-1C6E34FFC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0258"/>
            <a:ext cx="10515600" cy="1325563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4400" dirty="0" err="1">
                <a:latin typeface="+mj-lt"/>
              </a:rPr>
              <a:t>LiRR</a:t>
            </a:r>
            <a:r>
              <a:rPr lang="en-US" sz="4400" dirty="0">
                <a:latin typeface="+mj-lt"/>
              </a:rPr>
              <a:t> lab UNIGE Collaboration</a:t>
            </a: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VHEE FLASH Radiobiology and </a:t>
            </a:r>
            <a:r>
              <a:rPr lang="en-US" sz="2400" dirty="0" err="1">
                <a:latin typeface="+mj-lt"/>
              </a:rPr>
              <a:t>Physico</a:t>
            </a:r>
            <a:r>
              <a:rPr lang="en-US" sz="2400" dirty="0">
                <a:latin typeface="+mj-lt"/>
              </a:rPr>
              <a:t>-Chemistry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1B486-DDCA-34D0-8C23-97C690DC3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071073"/>
            <a:ext cx="10969211" cy="275110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VHEE FLASH Radiobiology Studies: Investigating Mechanisms Behind the FLASH Effect.</a:t>
            </a:r>
          </a:p>
          <a:p>
            <a:r>
              <a:rPr lang="en-US" dirty="0"/>
              <a:t>Water Radiolysis: Measurement of ROS generation in water following FLASH and CONV-RT.</a:t>
            </a:r>
          </a:p>
          <a:p>
            <a:r>
              <a:rPr lang="en-US" dirty="0"/>
              <a:t>DNA Damage Assessment: Plasmid irradiations to quantify radiation-induced DNA lesions.</a:t>
            </a:r>
          </a:p>
          <a:p>
            <a:r>
              <a:rPr lang="en-US" dirty="0"/>
              <a:t>Zebrafish Embryos as </a:t>
            </a:r>
            <a:r>
              <a:rPr lang="en-US" dirty="0" err="1"/>
              <a:t>Biodosimeters</a:t>
            </a:r>
            <a:r>
              <a:rPr lang="en-US" dirty="0"/>
              <a:t>: Modelling normal tissue sparing post-FLASH-RT.</a:t>
            </a:r>
          </a:p>
          <a:p>
            <a:r>
              <a:rPr lang="en-US" dirty="0"/>
              <a:t>Cell Irradiation Studies: Comparative analysis of normal and cancerous cell responses.</a:t>
            </a:r>
          </a:p>
          <a:p>
            <a:r>
              <a:rPr lang="en-US" dirty="0"/>
              <a:t>Manuscript currently under review.</a:t>
            </a:r>
          </a:p>
          <a:p>
            <a:endParaRPr lang="en-US" dirty="0"/>
          </a:p>
        </p:txBody>
      </p:sp>
      <p:pic>
        <p:nvPicPr>
          <p:cNvPr id="4" name="Picture 5" descr="Logo&#10;&#10;Description automatically generated">
            <a:extLst>
              <a:ext uri="{FF2B5EF4-FFF2-40B4-BE49-F238E27FC236}">
                <a16:creationId xmlns:a16="http://schemas.microsoft.com/office/drawing/2014/main" id="{3522D0D4-D566-DC64-3AC1-EE2DC72B05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2171" y="5294"/>
            <a:ext cx="1628630" cy="600218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AB53B2CD-1095-7CDA-DED8-73CCA5C7E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1388"/>
            <a:ext cx="2057400" cy="523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black and white logo with pink text&#10;&#10;Description automatically generated">
            <a:extLst>
              <a:ext uri="{FF2B5EF4-FFF2-40B4-BE49-F238E27FC236}">
                <a16:creationId xmlns:a16="http://schemas.microsoft.com/office/drawing/2014/main" id="{A5E900C7-3779-8A03-713E-43505FB28D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514" y="0"/>
            <a:ext cx="1492309" cy="879956"/>
          </a:xfrm>
          <a:prstGeom prst="rect">
            <a:avLst/>
          </a:prstGeom>
        </p:spPr>
      </p:pic>
      <p:pic>
        <p:nvPicPr>
          <p:cNvPr id="7" name="Picture 6" descr="A blue and pink spirals with a blue sphere&#10;&#10;Description automatically generated with medium confidence">
            <a:extLst>
              <a:ext uri="{FF2B5EF4-FFF2-40B4-BE49-F238E27FC236}">
                <a16:creationId xmlns:a16="http://schemas.microsoft.com/office/drawing/2014/main" id="{85DD8744-8D09-1979-97AB-7FB554BFBE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20" y="-11807"/>
            <a:ext cx="1492309" cy="974126"/>
          </a:xfrm>
          <a:prstGeom prst="rect">
            <a:avLst/>
          </a:prstGeom>
        </p:spPr>
      </p:pic>
      <p:pic>
        <p:nvPicPr>
          <p:cNvPr id="8" name="Picture 2" descr="Vozenin Marie-Catherine (@VozeninC) / X">
            <a:extLst>
              <a:ext uri="{FF2B5EF4-FFF2-40B4-BE49-F238E27FC236}">
                <a16:creationId xmlns:a16="http://schemas.microsoft.com/office/drawing/2014/main" id="{9AE9173A-30B8-C8E8-5189-1CFC961DFF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6648" y="4670649"/>
            <a:ext cx="1331280" cy="133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stomShape 15">
            <a:extLst>
              <a:ext uri="{FF2B5EF4-FFF2-40B4-BE49-F238E27FC236}">
                <a16:creationId xmlns:a16="http://schemas.microsoft.com/office/drawing/2014/main" id="{05BFF0AB-AB0A-1AD7-0FFE-0C27F0FDE02D}"/>
              </a:ext>
            </a:extLst>
          </p:cNvPr>
          <p:cNvSpPr/>
          <p:nvPr/>
        </p:nvSpPr>
        <p:spPr>
          <a:xfrm>
            <a:off x="9643653" y="6051340"/>
            <a:ext cx="2491474" cy="7372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Prof. M. C. </a:t>
            </a:r>
            <a:r>
              <a:rPr lang="en-GB" sz="1400" i="1" spc="-1" dirty="0" err="1">
                <a:solidFill>
                  <a:srgbClr val="000000"/>
                </a:solidFill>
                <a:latin typeface="Calibri"/>
              </a:rPr>
              <a:t>Vozenin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Head of Radiobiology and Radio-oncology, HUG, Geneva</a:t>
            </a:r>
            <a:endParaRPr lang="en-GB" sz="1400" b="0" strike="noStrike" spc="-1" dirty="0">
              <a:latin typeface="Arial"/>
            </a:endParaRPr>
          </a:p>
        </p:txBody>
      </p:sp>
      <p:pic>
        <p:nvPicPr>
          <p:cNvPr id="10" name="Image 7" descr="Une image contenant Bleu Majorelle, Bleu électrique, bleu, capture d’écran&#10;&#10;Description générée automatiquement">
            <a:extLst>
              <a:ext uri="{FF2B5EF4-FFF2-40B4-BE49-F238E27FC236}">
                <a16:creationId xmlns:a16="http://schemas.microsoft.com/office/drawing/2014/main" id="{7CFF594E-1869-EAB1-3751-042FADE17B1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486" y="4717756"/>
            <a:ext cx="3359914" cy="2093280"/>
          </a:xfrm>
          <a:prstGeom prst="rect">
            <a:avLst/>
          </a:prstGeom>
        </p:spPr>
      </p:pic>
      <p:pic>
        <p:nvPicPr>
          <p:cNvPr id="11" name="Image 10" descr="Une image contenant texte, intérieur, Appareils électroniques, machine&#10;&#10;Description générée automatiquement">
            <a:extLst>
              <a:ext uri="{FF2B5EF4-FFF2-40B4-BE49-F238E27FC236}">
                <a16:creationId xmlns:a16="http://schemas.microsoft.com/office/drawing/2014/main" id="{374B5308-B976-6264-DCDD-9DC97031A8E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38" b="8622"/>
          <a:stretch/>
        </p:blipFill>
        <p:spPr>
          <a:xfrm>
            <a:off x="1036673" y="4765510"/>
            <a:ext cx="1779169" cy="1997773"/>
          </a:xfrm>
          <a:prstGeom prst="rect">
            <a:avLst/>
          </a:prstGeom>
        </p:spPr>
      </p:pic>
      <p:pic>
        <p:nvPicPr>
          <p:cNvPr id="12" name="Picture 1">
            <a:extLst>
              <a:ext uri="{FF2B5EF4-FFF2-40B4-BE49-F238E27FC236}">
                <a16:creationId xmlns:a16="http://schemas.microsoft.com/office/drawing/2014/main" id="{6E2D1A8F-325B-55D4-C12E-BAF11D18CFB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131635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>
            <a:extLst>
              <a:ext uri="{FF2B5EF4-FFF2-40B4-BE49-F238E27FC236}">
                <a16:creationId xmlns:a16="http://schemas.microsoft.com/office/drawing/2014/main" id="{AB0441C5-B561-DE45-8EFC-8CEFFAB5ED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838200"/>
            <a:ext cx="9144000" cy="5441950"/>
          </a:xfrm>
        </p:spPr>
        <p:txBody>
          <a:bodyPr rtlCol="0">
            <a:normAutofit/>
          </a:bodyPr>
          <a:lstStyle/>
          <a:p>
            <a:pPr marL="227012" lvl="1" indent="0" algn="ctr">
              <a:buNone/>
              <a:defRPr/>
            </a:pPr>
            <a:r>
              <a:rPr lang="en-GB" sz="3200" b="1" dirty="0">
                <a:solidFill>
                  <a:schemeClr val="accent5">
                    <a:lumMod val="50000"/>
                  </a:schemeClr>
                </a:solidFill>
              </a:rPr>
              <a:t>University of Victoria Collaboration</a:t>
            </a:r>
          </a:p>
          <a:p>
            <a:pPr marL="227012" lvl="1" indent="0" algn="ctr">
              <a:buNone/>
              <a:defRPr/>
            </a:pPr>
            <a:r>
              <a:rPr lang="en-GB" sz="1800" b="1" i="1" dirty="0">
                <a:solidFill>
                  <a:schemeClr val="accent5">
                    <a:lumMod val="50000"/>
                  </a:schemeClr>
                </a:solidFill>
              </a:rPr>
              <a:t>VHEE Spatial Fractionation – Scintillator Dosimetry – Drosophilae </a:t>
            </a:r>
            <a:r>
              <a:rPr lang="en-GB" sz="1800" b="1" i="1" dirty="0" err="1">
                <a:solidFill>
                  <a:schemeClr val="accent5">
                    <a:lumMod val="50000"/>
                  </a:schemeClr>
                </a:solidFill>
              </a:rPr>
              <a:t>Biodosimeters</a:t>
            </a:r>
            <a:r>
              <a:rPr lang="en-GB" sz="1800" b="1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marL="227012" lvl="1" indent="0">
              <a:buNone/>
              <a:defRPr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VHEE Spatial Fractionation using tungsten GRID collimator.</a:t>
            </a:r>
          </a:p>
          <a:p>
            <a:pPr marL="569912" lvl="2" indent="0">
              <a:buNone/>
              <a:defRPr/>
            </a:pPr>
            <a:r>
              <a:rPr lang="en-GB" i="1" dirty="0">
                <a:solidFill>
                  <a:schemeClr val="accent5">
                    <a:lumMod val="50000"/>
                  </a:schemeClr>
                </a:solidFill>
              </a:rPr>
              <a:t>(paper published in Phys. Med. Bio.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) </a:t>
            </a:r>
            <a:endParaRPr lang="en-GB" i="1" dirty="0">
              <a:solidFill>
                <a:schemeClr val="accent5">
                  <a:lumMod val="50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VHEE UHDR Real-time dosimetry using plastic scintillator-coupled fibres at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</a:rPr>
              <a:t>MedScint</a:t>
            </a:r>
            <a:r>
              <a:rPr lang="en-GB" sz="2000" baseline="30000" dirty="0" err="1">
                <a:solidFill>
                  <a:schemeClr val="accent5">
                    <a:lumMod val="50000"/>
                  </a:schemeClr>
                </a:solidFill>
              </a:rPr>
              <a:t>TM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 CCD spectrometer.</a:t>
            </a:r>
          </a:p>
          <a:p>
            <a:pPr marL="227012" lvl="1" indent="0">
              <a:buNone/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2000" i="1" dirty="0">
                <a:solidFill>
                  <a:schemeClr val="accent5">
                    <a:lumMod val="50000"/>
                  </a:schemeClr>
                </a:solidFill>
              </a:rPr>
              <a:t>(paper published in IEEE Sensors)</a:t>
            </a: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US" sz="2000" i="1" spc="-1" dirty="0">
                <a:solidFill>
                  <a:schemeClr val="accent5">
                    <a:lumMod val="50000"/>
                  </a:schemeClr>
                </a:solidFill>
                <a:ea typeface="Century Gothic"/>
              </a:rPr>
              <a:t>In vivo 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ea typeface="Century Gothic"/>
              </a:rPr>
              <a:t>radiobiology studies on drosophila melanogaster larvae as </a:t>
            </a:r>
            <a:r>
              <a:rPr lang="en-US" sz="2000" spc="-1" dirty="0" err="1">
                <a:solidFill>
                  <a:schemeClr val="accent5">
                    <a:lumMod val="50000"/>
                  </a:schemeClr>
                </a:solidFill>
                <a:ea typeface="Century Gothic"/>
              </a:rPr>
              <a:t>biodosimeters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ea typeface="Century Gothic"/>
              </a:rPr>
              <a:t> to investigate VHEE RBE and FLASH mechanisms/parameter space.</a:t>
            </a: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444500" lvl="1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endParaRPr lang="en-GB" sz="23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92106-2857-DAA7-F6C2-26C4D83AC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F3A5-6CBF-46A9-BF1F-D20D2ACDC9EC}" type="slidenum">
              <a:rPr lang="en-US" altLang="en-US" smtClean="0"/>
              <a:pPr/>
              <a:t>43</a:t>
            </a:fld>
            <a:endParaRPr lang="en-US" altLang="en-US" dirty="0"/>
          </a:p>
        </p:txBody>
      </p:sp>
      <p:pic>
        <p:nvPicPr>
          <p:cNvPr id="3" name="Picture 5" descr="Logo&#10;&#10;Description automatically generated">
            <a:extLst>
              <a:ext uri="{FF2B5EF4-FFF2-40B4-BE49-F238E27FC236}">
                <a16:creationId xmlns:a16="http://schemas.microsoft.com/office/drawing/2014/main" id="{1E3D4FA2-275B-937F-662A-142389EFF6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5333" y="41395"/>
            <a:ext cx="1628630" cy="600218"/>
          </a:xfrm>
          <a:prstGeom prst="rect">
            <a:avLst/>
          </a:prstGeom>
        </p:spPr>
      </p:pic>
      <p:pic>
        <p:nvPicPr>
          <p:cNvPr id="14" name="Image 404">
            <a:extLst>
              <a:ext uri="{FF2B5EF4-FFF2-40B4-BE49-F238E27FC236}">
                <a16:creationId xmlns:a16="http://schemas.microsoft.com/office/drawing/2014/main" id="{3FFE5C84-459B-3045-8DFA-171C8C8353F4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4419600" y="-5468"/>
            <a:ext cx="1405906" cy="683008"/>
          </a:xfrm>
          <a:prstGeom prst="rect">
            <a:avLst/>
          </a:prstGeom>
          <a:ln w="0">
            <a:noFill/>
          </a:ln>
        </p:spPr>
      </p:pic>
      <p:pic>
        <p:nvPicPr>
          <p:cNvPr id="3076" name="Picture 4" descr="Magdalena BAZALOVA-CARTER | Professor ...">
            <a:extLst>
              <a:ext uri="{FF2B5EF4-FFF2-40B4-BE49-F238E27FC236}">
                <a16:creationId xmlns:a16="http://schemas.microsoft.com/office/drawing/2014/main" id="{ADFE08D6-D994-8849-0972-7BB399CA8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3916" y="4606243"/>
            <a:ext cx="1291101" cy="129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stomShape 15">
            <a:extLst>
              <a:ext uri="{FF2B5EF4-FFF2-40B4-BE49-F238E27FC236}">
                <a16:creationId xmlns:a16="http://schemas.microsoft.com/office/drawing/2014/main" id="{4AC0DD9A-5586-13C9-A2F2-C10284AC053E}"/>
              </a:ext>
            </a:extLst>
          </p:cNvPr>
          <p:cNvSpPr/>
          <p:nvPr/>
        </p:nvSpPr>
        <p:spPr>
          <a:xfrm>
            <a:off x="8461722" y="5978371"/>
            <a:ext cx="2015487" cy="7372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Prof. M. </a:t>
            </a:r>
            <a:r>
              <a:rPr lang="en-GB" sz="1400" i="1" spc="-1" dirty="0" err="1">
                <a:solidFill>
                  <a:srgbClr val="000000"/>
                </a:solidFill>
                <a:latin typeface="Calibri"/>
              </a:rPr>
              <a:t>Bazalova</a:t>
            </a: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-Carter</a:t>
            </a:r>
            <a:endParaRPr lang="en-GB" sz="1400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Head of XCITE Lab, UVic, Canada</a:t>
            </a:r>
            <a:endParaRPr lang="en-GB" sz="1400" spc="-1" dirty="0">
              <a:latin typeface="Arial"/>
            </a:endParaRPr>
          </a:p>
        </p:txBody>
      </p:sp>
      <p:pic>
        <p:nvPicPr>
          <p:cNvPr id="3078" name="Picture 6" descr="XCITE Lab">
            <a:extLst>
              <a:ext uri="{FF2B5EF4-FFF2-40B4-BE49-F238E27FC236}">
                <a16:creationId xmlns:a16="http://schemas.microsoft.com/office/drawing/2014/main" id="{061EA8C7-FB0F-4767-0823-35FAB9CFD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1" y="152128"/>
            <a:ext cx="1412151" cy="42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349">
            <a:extLst>
              <a:ext uri="{FF2B5EF4-FFF2-40B4-BE49-F238E27FC236}">
                <a16:creationId xmlns:a16="http://schemas.microsoft.com/office/drawing/2014/main" id="{E97AADBD-68B3-235E-9D9C-DB8DD9D4658D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1588691" y="4606242"/>
            <a:ext cx="1905120" cy="1807560"/>
          </a:xfrm>
          <a:prstGeom prst="rect">
            <a:avLst/>
          </a:prstGeom>
          <a:ln w="0">
            <a:noFill/>
          </a:ln>
        </p:spPr>
      </p:pic>
      <p:pic>
        <p:nvPicPr>
          <p:cNvPr id="19" name="Picture 10" descr="A picture containing text, device, screenshot&#10;&#10;Description automatically generated">
            <a:extLst>
              <a:ext uri="{FF2B5EF4-FFF2-40B4-BE49-F238E27FC236}">
                <a16:creationId xmlns:a16="http://schemas.microsoft.com/office/drawing/2014/main" id="{5C2D154A-894C-9EC7-ABD4-AAD8BAD06F65}"/>
              </a:ext>
            </a:extLst>
          </p:cNvPr>
          <p:cNvPicPr/>
          <p:nvPr/>
        </p:nvPicPr>
        <p:blipFill rotWithShape="1">
          <a:blip r:embed="rId8"/>
          <a:srcRect l="19029" r="8186"/>
          <a:stretch/>
        </p:blipFill>
        <p:spPr>
          <a:xfrm>
            <a:off x="3657600" y="4972235"/>
            <a:ext cx="2782602" cy="988775"/>
          </a:xfrm>
          <a:prstGeom prst="rect">
            <a:avLst/>
          </a:prstGeom>
          <a:ln w="0">
            <a:noFill/>
          </a:ln>
        </p:spPr>
      </p:pic>
      <p:pic>
        <p:nvPicPr>
          <p:cNvPr id="20" name="Image 5" descr="Une image contenant texte, capture d’écran&#10;&#10;Description générée automatiquement">
            <a:extLst>
              <a:ext uri="{FF2B5EF4-FFF2-40B4-BE49-F238E27FC236}">
                <a16:creationId xmlns:a16="http://schemas.microsoft.com/office/drawing/2014/main" id="{06D4AFFB-DDEF-B5F0-9B9A-437E2F1EDB3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6" r="42775" b="50503"/>
          <a:stretch/>
        </p:blipFill>
        <p:spPr>
          <a:xfrm>
            <a:off x="6440202" y="4465284"/>
            <a:ext cx="2094198" cy="2073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562014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D463E-21D6-4368-B5FF-3ECC4B758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STELLA – Current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0C233-2E40-367B-08D8-63A3DAEE85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8304"/>
            <a:ext cx="10515600" cy="4351338"/>
          </a:xfrm>
        </p:spPr>
        <p:txBody>
          <a:bodyPr>
            <a:normAutofit lnSpcReduction="10000"/>
          </a:bodyPr>
          <a:lstStyle/>
          <a:p>
            <a:pPr marL="343170" indent="-342900" defTabSz="685800">
              <a:spcBef>
                <a:spcPts val="0"/>
              </a:spcBef>
              <a:buClr>
                <a:srgbClr val="0C377B"/>
              </a:buClr>
              <a:tabLst>
                <a:tab pos="0" algn="l"/>
              </a:tabLst>
            </a:pPr>
            <a:r>
              <a:rPr lang="en-US" sz="2400" b="1" kern="0" spc="-1" dirty="0">
                <a:cs typeface="Calibri" panose="020F0502020204030204" pitchFamily="34" charset="0"/>
                <a:sym typeface="Arial"/>
              </a:rPr>
              <a:t>MD is </a:t>
            </a:r>
            <a:r>
              <a:rPr lang="en-US" sz="2400" kern="0" spc="-1" dirty="0">
                <a:cs typeface="Calibri" panose="020F0502020204030204" pitchFamily="34" charset="0"/>
                <a:sym typeface="Arial"/>
              </a:rPr>
              <a:t>the  STELLA  coordinator,  STELLA  global meeting at CERN, 9-10 </a:t>
            </a:r>
            <a:r>
              <a:rPr lang="en-US" sz="2400" b="1" kern="0" spc="-1" dirty="0">
                <a:cs typeface="Calibri" panose="020F0502020204030204" pitchFamily="34" charset="0"/>
                <a:sym typeface="Arial"/>
              </a:rPr>
              <a:t>July  2025</a:t>
            </a:r>
          </a:p>
          <a:p>
            <a:pPr marL="270" indent="0" defTabSz="685800">
              <a:spcBef>
                <a:spcPts val="0"/>
              </a:spcBef>
              <a:buClr>
                <a:srgbClr val="0C377B"/>
              </a:buClr>
              <a:buNone/>
              <a:tabLst>
                <a:tab pos="0" algn="l"/>
              </a:tabLst>
            </a:pPr>
            <a:endParaRPr lang="en-US" sz="2400" b="1" kern="0" spc="-1" dirty="0">
              <a:cs typeface="Calibri" panose="020F0502020204030204" pitchFamily="34" charset="0"/>
              <a:sym typeface="Arial"/>
            </a:endParaRPr>
          </a:p>
          <a:p>
            <a:pPr marL="343170" indent="-342900" defTabSz="685800">
              <a:spcBef>
                <a:spcPts val="0"/>
              </a:spcBef>
              <a:buClr>
                <a:srgbClr val="0C377B"/>
              </a:buClr>
              <a:tabLst>
                <a:tab pos="0" algn="l"/>
              </a:tabLst>
            </a:pPr>
            <a:r>
              <a:rPr lang="en-US" sz="2400" b="1" kern="0" spc="-1" dirty="0">
                <a:cs typeface="Calibri" panose="020F0502020204030204" pitchFamily="34" charset="0"/>
                <a:sym typeface="Arial"/>
              </a:rPr>
              <a:t>Work on-going  in Developing STELLA facility at UK Universities:</a:t>
            </a:r>
          </a:p>
          <a:p>
            <a:pPr marL="800370" lvl="1" indent="-342900" defTabSz="685800">
              <a:spcBef>
                <a:spcPts val="0"/>
              </a:spcBef>
              <a:buClr>
                <a:srgbClr val="0C377B"/>
              </a:buClr>
              <a:tabLst>
                <a:tab pos="0" algn="l"/>
              </a:tabLst>
            </a:pPr>
            <a:r>
              <a:rPr lang="en-US" kern="0" spc="-1" dirty="0">
                <a:cs typeface="Calibri" panose="020F0502020204030204" pitchFamily="34" charset="0"/>
                <a:sym typeface="Arial"/>
              </a:rPr>
              <a:t>Design specification of  the STELLA machine: hardware (accelerator, Collimator)</a:t>
            </a:r>
          </a:p>
          <a:p>
            <a:pPr marL="800370" lvl="1" indent="-342900" defTabSz="685800">
              <a:spcBef>
                <a:spcPts val="0"/>
              </a:spcBef>
              <a:buClr>
                <a:srgbClr val="0C377B"/>
              </a:buClr>
              <a:tabLst>
                <a:tab pos="0" algn="l"/>
              </a:tabLst>
            </a:pPr>
            <a:r>
              <a:rPr lang="en-GB" dirty="0">
                <a:solidFill>
                  <a:srgbClr val="000000"/>
                </a:solidFill>
              </a:rPr>
              <a:t>Designing an AI powered smarter radiotherapy machine: increase reliability and reduce the number of experts needed and improve uptime</a:t>
            </a:r>
          </a:p>
          <a:p>
            <a:pPr marL="457470" lvl="1" indent="0" defTabSz="685800">
              <a:spcBef>
                <a:spcPts val="0"/>
              </a:spcBef>
              <a:buClr>
                <a:srgbClr val="0C377B"/>
              </a:buClr>
              <a:buNone/>
              <a:tabLst>
                <a:tab pos="0" algn="l"/>
              </a:tabLst>
            </a:pPr>
            <a:endParaRPr lang="en-GB" dirty="0">
              <a:solidFill>
                <a:srgbClr val="000000"/>
              </a:solidFill>
            </a:endParaRPr>
          </a:p>
          <a:p>
            <a:pPr marL="270" defTabSz="685800">
              <a:spcBef>
                <a:spcPts val="0"/>
              </a:spcBef>
              <a:buClr>
                <a:srgbClr val="0C377B"/>
              </a:buClr>
              <a:tabLst>
                <a:tab pos="0" algn="l"/>
              </a:tabLst>
            </a:pPr>
            <a:r>
              <a:rPr lang="en-US" sz="2400" b="1" kern="0" spc="-1" dirty="0">
                <a:cs typeface="Calibri" panose="020F0502020204030204" pitchFamily="34" charset="0"/>
                <a:sym typeface="Arial"/>
              </a:rPr>
              <a:t>Impact opportunities for STELLA</a:t>
            </a:r>
          </a:p>
          <a:p>
            <a:pPr marL="800370" lvl="1" indent="-342900" defTabSz="685800">
              <a:spcBef>
                <a:spcPts val="0"/>
              </a:spcBef>
              <a:buClr>
                <a:srgbClr val="0C377B"/>
              </a:buClr>
              <a:tabLst>
                <a:tab pos="0" algn="l"/>
              </a:tabLst>
            </a:pPr>
            <a:r>
              <a:rPr lang="en-US" kern="0" spc="-1" dirty="0">
                <a:cs typeface="Calibri" panose="020F0502020204030204" pitchFamily="34" charset="0"/>
                <a:sym typeface="Arial"/>
              </a:rPr>
              <a:t>Presented at the Pontifical Academy in the Vatican</a:t>
            </a:r>
          </a:p>
          <a:p>
            <a:pPr marL="800370" lvl="1" indent="-342900" defTabSz="685800">
              <a:spcBef>
                <a:spcPts val="0"/>
              </a:spcBef>
              <a:buClr>
                <a:srgbClr val="0C377B"/>
              </a:buClr>
              <a:tabLst>
                <a:tab pos="0" algn="l"/>
              </a:tabLst>
            </a:pPr>
            <a:r>
              <a:rPr lang="en-US" kern="0" spc="-1" dirty="0">
                <a:cs typeface="Calibri" panose="020F0502020204030204" pitchFamily="34" charset="0"/>
                <a:sym typeface="Arial"/>
              </a:rPr>
              <a:t>Ugo Amaldi’s  90</a:t>
            </a:r>
            <a:r>
              <a:rPr lang="en-US" kern="0" spc="-1" baseline="30000" dirty="0">
                <a:cs typeface="Calibri" panose="020F0502020204030204" pitchFamily="34" charset="0"/>
                <a:sym typeface="Arial"/>
              </a:rPr>
              <a:t>th</a:t>
            </a:r>
            <a:r>
              <a:rPr lang="en-US" kern="0" spc="-1" dirty="0">
                <a:cs typeface="Calibri" panose="020F0502020204030204" pitchFamily="34" charset="0"/>
                <a:sym typeface="Arial"/>
              </a:rPr>
              <a:t> anniversary as one of the founders</a:t>
            </a:r>
          </a:p>
          <a:p>
            <a:pPr marL="457470" lvl="1" indent="0" defTabSz="685800">
              <a:spcBef>
                <a:spcPts val="0"/>
              </a:spcBef>
              <a:buClr>
                <a:srgbClr val="0C377B"/>
              </a:buClr>
              <a:buNone/>
              <a:tabLst>
                <a:tab pos="0" algn="l"/>
              </a:tabLst>
            </a:pPr>
            <a:endParaRPr lang="en-US" kern="0" spc="-1" dirty="0">
              <a:cs typeface="Calibri" panose="020F0502020204030204" pitchFamily="34" charset="0"/>
              <a:sym typeface="Arial"/>
            </a:endParaRPr>
          </a:p>
          <a:p>
            <a:pPr marL="343170" indent="-342900" defTabSz="685800">
              <a:spcBef>
                <a:spcPts val="0"/>
              </a:spcBef>
              <a:buClr>
                <a:srgbClr val="0C377B"/>
              </a:buClr>
              <a:tabLst>
                <a:tab pos="0" algn="l"/>
              </a:tabLst>
            </a:pPr>
            <a:r>
              <a:rPr lang="en-US" sz="2400" b="1" kern="0" spc="-1" dirty="0">
                <a:cs typeface="Calibri" panose="020F0502020204030204" pitchFamily="34" charset="0"/>
                <a:sym typeface="Arial"/>
              </a:rPr>
              <a:t>Armanc Karakoyun </a:t>
            </a:r>
            <a:r>
              <a:rPr lang="en-US" sz="2400" kern="0" spc="-1" dirty="0">
                <a:cs typeface="Calibri" panose="020F0502020204030204" pitchFamily="34" charset="0"/>
                <a:sym typeface="Arial"/>
              </a:rPr>
              <a:t>new PDRA for MLC work at Oxford</a:t>
            </a:r>
          </a:p>
          <a:p>
            <a:pPr>
              <a:lnSpc>
                <a:spcPct val="110000"/>
              </a:lnSpc>
            </a:pPr>
            <a:endParaRPr lang="en-US" dirty="0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8EEBABFD-9B2A-D2BA-AA6A-18AE2F3A54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578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1C7CD-85A6-320D-F29A-24811FCB3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571" y="254728"/>
            <a:ext cx="10515600" cy="1325563"/>
          </a:xfrm>
        </p:spPr>
        <p:txBody>
          <a:bodyPr/>
          <a:lstStyle/>
          <a:p>
            <a:r>
              <a:rPr lang="en-GB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STELLA at Vatican and CERN</a:t>
            </a:r>
            <a:endParaRPr lang="en-GB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D020CA4A-17C8-465A-9BA4-889442C11D34}"/>
              </a:ext>
            </a:extLst>
          </p:cNvPr>
          <p:cNvSpPr/>
          <p:nvPr/>
        </p:nvSpPr>
        <p:spPr>
          <a:xfrm>
            <a:off x="11225171" y="6311900"/>
            <a:ext cx="825446" cy="529284"/>
          </a:xfrm>
          <a:custGeom>
            <a:avLst/>
            <a:gdLst/>
            <a:ahLst/>
            <a:cxnLst/>
            <a:rect l="l" t="t" r="r" b="b"/>
            <a:pathLst>
              <a:path w="1650891" h="1058567">
                <a:moveTo>
                  <a:pt x="0" y="0"/>
                </a:moveTo>
                <a:lnTo>
                  <a:pt x="1650892" y="0"/>
                </a:lnTo>
                <a:lnTo>
                  <a:pt x="1650892" y="1058567"/>
                </a:lnTo>
                <a:lnTo>
                  <a:pt x="0" y="10585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552" t="-60892" r="-27436" b="-54309"/>
            </a:stretch>
          </a:blipFill>
        </p:spPr>
        <p:txBody>
          <a:bodyPr/>
          <a:lstStyle/>
          <a:p>
            <a:pPr defTabSz="685800">
              <a:buClr>
                <a:srgbClr val="000000"/>
              </a:buClr>
              <a:defRPr/>
            </a:pPr>
            <a:endParaRPr lang="en-GB" sz="7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7" name="Bildobjekt 2" descr="En bild som visar klädsel, person, person, byggnad&#10;&#10;AI-genererat innehåll kan vara felaktigt.">
            <a:extLst>
              <a:ext uri="{FF2B5EF4-FFF2-40B4-BE49-F238E27FC236}">
                <a16:creationId xmlns:a16="http://schemas.microsoft.com/office/drawing/2014/main" id="{E83D1647-CF0D-7A4E-1D6D-717B548F72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32" b="18919"/>
          <a:stretch>
            <a:fillRect/>
          </a:stretch>
        </p:blipFill>
        <p:spPr bwMode="auto">
          <a:xfrm>
            <a:off x="942061" y="1580291"/>
            <a:ext cx="7747632" cy="307671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4FFB52-B624-51DF-1208-DEBE52B456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15" b="26413"/>
          <a:stretch>
            <a:fillRect/>
          </a:stretch>
        </p:blipFill>
        <p:spPr>
          <a:xfrm>
            <a:off x="917293" y="3936272"/>
            <a:ext cx="7772400" cy="2667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FB6C2D-130A-193F-76C4-C383876E1C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04861" y="2019944"/>
            <a:ext cx="3517220" cy="2637915"/>
          </a:xfrm>
          <a:prstGeom prst="rect">
            <a:avLst/>
          </a:prstGeom>
        </p:spPr>
      </p:pic>
      <p:pic>
        <p:nvPicPr>
          <p:cNvPr id="10" name="Picture 1">
            <a:extLst>
              <a:ext uri="{FF2B5EF4-FFF2-40B4-BE49-F238E27FC236}">
                <a16:creationId xmlns:a16="http://schemas.microsoft.com/office/drawing/2014/main" id="{35426174-4979-B5CA-0D9F-84725A6DB4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8543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1D37E-E758-E79D-D0C9-99D53D903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69692"/>
          </a:xfrm>
        </p:spPr>
        <p:txBody>
          <a:bodyPr>
            <a:normAutofit fontScale="90000"/>
          </a:bodyPr>
          <a:lstStyle/>
          <a:p>
            <a:r>
              <a:rPr lang="en-US" dirty="0"/>
              <a:t>Examining role of AI and ML in cancer treatment</a:t>
            </a:r>
            <a:br>
              <a:rPr lang="en-US" dirty="0"/>
            </a:br>
            <a:r>
              <a:rPr lang="en-US" sz="2700" dirty="0"/>
              <a:t>STELLA  Collaboration between Cambridge, Exeter, Oxford and CERN </a:t>
            </a:r>
            <a:endParaRPr lang="en-US" dirty="0"/>
          </a:p>
        </p:txBody>
      </p:sp>
      <p:pic>
        <p:nvPicPr>
          <p:cNvPr id="6" name="Picture 5" descr="A person smiling at the camera&#10;&#10;AI-generated content may be incorrect.">
            <a:extLst>
              <a:ext uri="{FF2B5EF4-FFF2-40B4-BE49-F238E27FC236}">
                <a16:creationId xmlns:a16="http://schemas.microsoft.com/office/drawing/2014/main" id="{0DDC6940-D61F-EC32-ED37-EB7D1FE672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051" y="4078873"/>
            <a:ext cx="1412544" cy="1883390"/>
          </a:xfrm>
          <a:prstGeom prst="rect">
            <a:avLst/>
          </a:prstGeom>
        </p:spPr>
      </p:pic>
      <p:pic>
        <p:nvPicPr>
          <p:cNvPr id="7" name="Picture 6" descr="A person with long hair wearing glasses&#10;&#10;AI-generated content may be incorrect.">
            <a:extLst>
              <a:ext uri="{FF2B5EF4-FFF2-40B4-BE49-F238E27FC236}">
                <a16:creationId xmlns:a16="http://schemas.microsoft.com/office/drawing/2014/main" id="{6F2CA59A-539B-CCB5-D120-E3875A3BFD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109" y="1854193"/>
            <a:ext cx="1440429" cy="20185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ECBA2CD-9109-271D-894F-A2D5AD0E9605}"/>
              </a:ext>
            </a:extLst>
          </p:cNvPr>
          <p:cNvSpPr txBox="1"/>
          <p:nvPr/>
        </p:nvSpPr>
        <p:spPr>
          <a:xfrm>
            <a:off x="2857095" y="2622940"/>
            <a:ext cx="1276264" cy="5616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0" lang="en-GB" sz="1600" dirty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rPr>
              <a:t>Raj Jena, Cambridge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E5B13F-0246-0EC6-1F59-186EB83E0997}"/>
              </a:ext>
            </a:extLst>
          </p:cNvPr>
          <p:cNvSpPr txBox="1"/>
          <p:nvPr/>
        </p:nvSpPr>
        <p:spPr>
          <a:xfrm>
            <a:off x="6077333" y="2744675"/>
            <a:ext cx="1689974" cy="5616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0" lang="en-GB" sz="1600" dirty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rPr>
              <a:t>Xin (Doris) Du, Cambridge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5B37D7-B09E-7814-ABBB-7107C44BD589}"/>
              </a:ext>
            </a:extLst>
          </p:cNvPr>
          <p:cNvSpPr txBox="1"/>
          <p:nvPr/>
        </p:nvSpPr>
        <p:spPr>
          <a:xfrm>
            <a:off x="6049248" y="4555582"/>
            <a:ext cx="1974134" cy="5616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r>
              <a:rPr lang="en-GB" sz="1600" dirty="0">
                <a:latin typeface="+mn-lt"/>
              </a:rPr>
              <a:t>Samuel  Leadley, Oxford</a:t>
            </a:r>
          </a:p>
        </p:txBody>
      </p:sp>
      <p:pic>
        <p:nvPicPr>
          <p:cNvPr id="13" name="Picture 4" descr="Profile photo of Torsten Liebig">
            <a:extLst>
              <a:ext uri="{FF2B5EF4-FFF2-40B4-BE49-F238E27FC236}">
                <a16:creationId xmlns:a16="http://schemas.microsoft.com/office/drawing/2014/main" id="{E349DF3C-949A-6A93-3C2D-89E861028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843" y="1837541"/>
            <a:ext cx="1937937" cy="1937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EB0086B-D66E-C445-39A8-20841D11E7BE}"/>
              </a:ext>
            </a:extLst>
          </p:cNvPr>
          <p:cNvSpPr txBox="1"/>
          <p:nvPr/>
        </p:nvSpPr>
        <p:spPr>
          <a:xfrm>
            <a:off x="10192160" y="2744675"/>
            <a:ext cx="1649384" cy="8079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0" lang="en-GB" sz="1600" dirty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rPr>
              <a:t>Torsten Liebig, Royal Devon NHS, Exeter</a:t>
            </a:r>
          </a:p>
        </p:txBody>
      </p:sp>
      <p:pic>
        <p:nvPicPr>
          <p:cNvPr id="15" name="Picture 14" descr="A person smiling at the camera&#10;&#10;AI-generated content may be incorrect.">
            <a:extLst>
              <a:ext uri="{FF2B5EF4-FFF2-40B4-BE49-F238E27FC236}">
                <a16:creationId xmlns:a16="http://schemas.microsoft.com/office/drawing/2014/main" id="{DA0B7CF9-4E5D-D721-7521-DE7DC1B57F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584" y="4194571"/>
            <a:ext cx="1842943" cy="176769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6923BDA-DA10-2228-2869-9684AAC04B8A}"/>
              </a:ext>
            </a:extLst>
          </p:cNvPr>
          <p:cNvSpPr txBox="1"/>
          <p:nvPr/>
        </p:nvSpPr>
        <p:spPr>
          <a:xfrm>
            <a:off x="2810928" y="4642339"/>
            <a:ext cx="1649384" cy="5616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0" lang="en-GB" sz="1600" dirty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rPr>
              <a:t>Manjit Dosanjh, Oxford </a:t>
            </a:r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9E6BD30C-B62F-60FB-D292-9943D3351CAA}"/>
              </a:ext>
            </a:extLst>
          </p:cNvPr>
          <p:cNvSpPr>
            <a:spLocks noChangeAspect="1"/>
          </p:cNvSpPr>
          <p:nvPr/>
        </p:nvSpPr>
        <p:spPr>
          <a:xfrm>
            <a:off x="10856595" y="6138582"/>
            <a:ext cx="1185665" cy="684000"/>
          </a:xfrm>
          <a:custGeom>
            <a:avLst/>
            <a:gdLst/>
            <a:ahLst/>
            <a:cxnLst/>
            <a:rect l="l" t="t" r="r" b="b"/>
            <a:pathLst>
              <a:path w="1650891" h="1058567">
                <a:moveTo>
                  <a:pt x="0" y="0"/>
                </a:moveTo>
                <a:lnTo>
                  <a:pt x="1650892" y="0"/>
                </a:lnTo>
                <a:lnTo>
                  <a:pt x="1650892" y="1058567"/>
                </a:lnTo>
                <a:lnTo>
                  <a:pt x="0" y="105856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0552" t="-60892" r="-27436" b="-54309"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BDF5F77-9B10-84C5-977D-5A5397882E2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40" y="6275802"/>
            <a:ext cx="1762435" cy="5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2" descr="University of Cambridge Logo PNG vector ...">
            <a:extLst>
              <a:ext uri="{FF2B5EF4-FFF2-40B4-BE49-F238E27FC236}">
                <a16:creationId xmlns:a16="http://schemas.microsoft.com/office/drawing/2014/main" id="{3EA2A5A5-73CA-B3B6-1475-733537338A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72" b="26128"/>
          <a:stretch/>
        </p:blipFill>
        <p:spPr bwMode="auto">
          <a:xfrm>
            <a:off x="2857095" y="6148421"/>
            <a:ext cx="1778290" cy="67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Google Shape;311;p69">
            <a:extLst>
              <a:ext uri="{FF2B5EF4-FFF2-40B4-BE49-F238E27FC236}">
                <a16:creationId xmlns:a16="http://schemas.microsoft.com/office/drawing/2014/main" id="{EA05E543-3F3E-6788-E652-F16EF398181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882363" y="6154037"/>
            <a:ext cx="612000" cy="61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6" descr="Royal Devon University Healthcare NHS Foundation Trust logo">
            <a:extLst>
              <a:ext uri="{FF2B5EF4-FFF2-40B4-BE49-F238E27FC236}">
                <a16:creationId xmlns:a16="http://schemas.microsoft.com/office/drawing/2014/main" id="{C8D8A81B-82AC-6066-33FE-1315C77995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67" r="6449" b="27210"/>
          <a:stretch/>
        </p:blipFill>
        <p:spPr bwMode="auto">
          <a:xfrm>
            <a:off x="5720045" y="6115570"/>
            <a:ext cx="1692000" cy="75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Placeholder 5">
            <a:extLst>
              <a:ext uri="{FF2B5EF4-FFF2-40B4-BE49-F238E27FC236}">
                <a16:creationId xmlns:a16="http://schemas.microsoft.com/office/drawing/2014/main" id="{6F14BDD9-25E5-649F-B9FB-7F7766EAA2B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2" t="-57" r="10791" b="13033"/>
          <a:stretch>
            <a:fillRect/>
          </a:stretch>
        </p:blipFill>
        <p:spPr>
          <a:xfrm>
            <a:off x="8038162" y="3966679"/>
            <a:ext cx="1974134" cy="2101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6C27FCB-FCE6-1A0D-7E30-48A5C169ABFF}"/>
              </a:ext>
            </a:extLst>
          </p:cNvPr>
          <p:cNvSpPr txBox="1"/>
          <p:nvPr/>
        </p:nvSpPr>
        <p:spPr>
          <a:xfrm>
            <a:off x="10260408" y="4476977"/>
            <a:ext cx="1512887" cy="8079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0" lang="tr-TR" sz="1600" dirty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rPr>
              <a:t>Armanc Karakoyun</a:t>
            </a:r>
            <a:r>
              <a:rPr kumimoji="0" lang="en-GB" sz="1600" dirty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rPr>
              <a:t>, Oxford </a:t>
            </a:r>
          </a:p>
        </p:txBody>
      </p:sp>
      <p:pic>
        <p:nvPicPr>
          <p:cNvPr id="24" name="Picture 1">
            <a:extLst>
              <a:ext uri="{FF2B5EF4-FFF2-40B4-BE49-F238E27FC236}">
                <a16:creationId xmlns:a16="http://schemas.microsoft.com/office/drawing/2014/main" id="{BD6EE933-E6F0-DA90-1459-E4C4DD6D5C6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CFB8983-8B4F-20EC-D7C7-F63D5FD9CE3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7910" y="1859766"/>
            <a:ext cx="1778290" cy="201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433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60D90394-B81A-9D2F-D6F3-3538A7CFD408}"/>
              </a:ext>
            </a:extLst>
          </p:cNvPr>
          <p:cNvSpPr txBox="1"/>
          <p:nvPr/>
        </p:nvSpPr>
        <p:spPr>
          <a:xfrm>
            <a:off x="1638290" y="2779694"/>
            <a:ext cx="8930669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tr-TR" sz="2000" b="1" dirty="0"/>
              <a:t>R</a:t>
            </a:r>
            <a:r>
              <a:rPr lang="en-US" sz="2000" b="1" dirty="0"/>
              <a:t>ole at Oxford</a:t>
            </a:r>
            <a:endParaRPr lang="tr-TR" sz="2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66CE84-5E40-175B-E810-927C36C9F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04F1-D793-6A4F-968D-B986D057B85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EAB79C-17CB-F81E-C2A5-D9ED15CD2E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331" y="6268914"/>
            <a:ext cx="1762435" cy="5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6FD7F3-42F9-2D74-D7C6-F028BDA245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7414" y="6246020"/>
            <a:ext cx="907256" cy="58578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D4CD61F-E93B-5314-ECF1-DF71EEA4AFE1}"/>
              </a:ext>
            </a:extLst>
          </p:cNvPr>
          <p:cNvSpPr/>
          <p:nvPr/>
        </p:nvSpPr>
        <p:spPr>
          <a:xfrm>
            <a:off x="1577330" y="112299"/>
            <a:ext cx="9037340" cy="58477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 hangingPunct="0"/>
            <a:r>
              <a:rPr lang="en-US" sz="3200" dirty="0">
                <a:solidFill>
                  <a:srgbClr val="000000"/>
                </a:solidFill>
                <a:sym typeface="Calibri"/>
              </a:rPr>
              <a:t>Armanc Karakoyun</a:t>
            </a:r>
            <a:r>
              <a:rPr lang="tr-TR" sz="320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GB" sz="3200" dirty="0">
                <a:solidFill>
                  <a:srgbClr val="000000"/>
                </a:solidFill>
                <a:sym typeface="Calibri"/>
              </a:rPr>
              <a:t>| </a:t>
            </a:r>
            <a:r>
              <a:rPr lang="en-US" sz="3200" dirty="0">
                <a:solidFill>
                  <a:srgbClr val="000000"/>
                </a:solidFill>
                <a:sym typeface="Calibri"/>
              </a:rPr>
              <a:t>(PDRA, JAI, Oxford)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B074557-B6E1-C2A8-22D9-C6613BF351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290" y="1913250"/>
            <a:ext cx="1077141" cy="6065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D31092-4DCF-7D5F-01EC-C170EF533D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190" y="1085097"/>
            <a:ext cx="1153341" cy="57667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FA40ADC-2D20-0B68-8D1A-0D96CD64B82F}"/>
              </a:ext>
            </a:extLst>
          </p:cNvPr>
          <p:cNvSpPr txBox="1"/>
          <p:nvPr/>
        </p:nvSpPr>
        <p:spPr>
          <a:xfrm>
            <a:off x="2819401" y="1004100"/>
            <a:ext cx="7772410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400" b="1" dirty="0"/>
              <a:t>PhD in medical robotics at Heriot-Watt University</a:t>
            </a:r>
            <a:r>
              <a:rPr lang="tr-TR" sz="1400" dirty="0"/>
              <a:t> (</a:t>
            </a:r>
            <a:r>
              <a:rPr lang="en-GB" sz="1400" dirty="0"/>
              <a:t>Thesis Defence: 9 April 2026</a:t>
            </a:r>
            <a:r>
              <a:rPr lang="tr-TR" sz="1400" dirty="0"/>
              <a:t>)</a:t>
            </a:r>
            <a:endParaRPr lang="en-GB" sz="1400" dirty="0"/>
          </a:p>
          <a:p>
            <a:pPr algn="l"/>
            <a:r>
              <a:rPr lang="en-GB" sz="1400" b="1" dirty="0"/>
              <a:t>Thesis Topic: </a:t>
            </a:r>
            <a:r>
              <a:rPr lang="en-GB" sz="1400" dirty="0"/>
              <a:t>Design, Miniaturization, and Robotic Integration of a Spiral-scanning Endoscopic Probe for Laser Ablation</a:t>
            </a:r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5115BCE-68F5-9070-484C-DBB0AEC05D9C}"/>
              </a:ext>
            </a:extLst>
          </p:cNvPr>
          <p:cNvSpPr txBox="1"/>
          <p:nvPr/>
        </p:nvSpPr>
        <p:spPr>
          <a:xfrm>
            <a:off x="2819401" y="1852136"/>
            <a:ext cx="7772410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400" b="1" dirty="0"/>
              <a:t>MSc in AI &amp; Robotic</a:t>
            </a:r>
            <a:r>
              <a:rPr lang="tr-TR" sz="1400" b="1" dirty="0"/>
              <a:t>s</a:t>
            </a:r>
            <a:r>
              <a:rPr lang="en-US" sz="1400" b="1" dirty="0"/>
              <a:t> at Korea Institute of Science and Technology</a:t>
            </a:r>
          </a:p>
          <a:p>
            <a:r>
              <a:rPr lang="en-US" sz="1400" b="1" dirty="0"/>
              <a:t>Thesis Topic:</a:t>
            </a:r>
            <a:r>
              <a:rPr lang="en-US" sz="1400" dirty="0"/>
              <a:t> Design and Development of Surgical Instruments for Robot- Assisted Biportal Endoscopic Spine Surgery (BESS)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2F9C0E1-9F0F-EF70-1481-F08B6AC11ECD}"/>
              </a:ext>
            </a:extLst>
          </p:cNvPr>
          <p:cNvCxnSpPr>
            <a:cxnSpLocks/>
          </p:cNvCxnSpPr>
          <p:nvPr/>
        </p:nvCxnSpPr>
        <p:spPr>
          <a:xfrm>
            <a:off x="2827022" y="1066801"/>
            <a:ext cx="0" cy="657667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2BF9ADE-5D31-A199-156F-76348D30EDFF}"/>
              </a:ext>
            </a:extLst>
          </p:cNvPr>
          <p:cNvCxnSpPr>
            <a:cxnSpLocks/>
          </p:cNvCxnSpPr>
          <p:nvPr/>
        </p:nvCxnSpPr>
        <p:spPr>
          <a:xfrm>
            <a:off x="2827022" y="1933134"/>
            <a:ext cx="0" cy="657667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57B43CE-99D8-B794-D6A3-C1CE1D7D0C4F}"/>
              </a:ext>
            </a:extLst>
          </p:cNvPr>
          <p:cNvCxnSpPr>
            <a:cxnSpLocks/>
          </p:cNvCxnSpPr>
          <p:nvPr/>
        </p:nvCxnSpPr>
        <p:spPr>
          <a:xfrm>
            <a:off x="1638289" y="2743200"/>
            <a:ext cx="8953522" cy="0"/>
          </a:xfrm>
          <a:prstGeom prst="line">
            <a:avLst/>
          </a:prstGeom>
          <a:noFill/>
          <a:ln w="12700" cap="flat">
            <a:solidFill>
              <a:srgbClr val="002147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C0CE4DB-8E5A-0402-6DB4-AB2C6150AF8D}"/>
              </a:ext>
            </a:extLst>
          </p:cNvPr>
          <p:cNvCxnSpPr>
            <a:cxnSpLocks/>
          </p:cNvCxnSpPr>
          <p:nvPr/>
        </p:nvCxnSpPr>
        <p:spPr>
          <a:xfrm>
            <a:off x="1577330" y="6238400"/>
            <a:ext cx="8953522" cy="0"/>
          </a:xfrm>
          <a:prstGeom prst="line">
            <a:avLst/>
          </a:prstGeom>
          <a:noFill/>
          <a:ln w="12700" cap="flat">
            <a:solidFill>
              <a:srgbClr val="002147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EC01A566-C6E1-492F-76C8-AE48A74BF810}"/>
              </a:ext>
            </a:extLst>
          </p:cNvPr>
          <p:cNvSpPr txBox="1"/>
          <p:nvPr/>
        </p:nvSpPr>
        <p:spPr>
          <a:xfrm>
            <a:off x="1647814" y="3314701"/>
            <a:ext cx="8953522" cy="2862322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  <a:extLst>
              <a:ext uri="{C807C97D-BFC1-408E-A445-0C87EB9F89A2}">
                <ask:lineSketchStyleProps xmlns:ask="http://schemas.microsoft.com/office/drawing/2018/sketchyshapes" sd="262391217">
                  <a:custGeom>
                    <a:avLst/>
                    <a:gdLst>
                      <a:gd name="csX0" fmla="*/ 0 w 8953522"/>
                      <a:gd name="csY0" fmla="*/ 0 h 2308324"/>
                      <a:gd name="csX1" fmla="*/ 596901 w 8953522"/>
                      <a:gd name="csY1" fmla="*/ 0 h 2308324"/>
                      <a:gd name="csX2" fmla="*/ 1014732 w 8953522"/>
                      <a:gd name="csY2" fmla="*/ 0 h 2308324"/>
                      <a:gd name="csX3" fmla="*/ 1790704 w 8953522"/>
                      <a:gd name="csY3" fmla="*/ 0 h 2308324"/>
                      <a:gd name="csX4" fmla="*/ 2119000 w 8953522"/>
                      <a:gd name="csY4" fmla="*/ 0 h 2308324"/>
                      <a:gd name="csX5" fmla="*/ 2715902 w 8953522"/>
                      <a:gd name="csY5" fmla="*/ 0 h 2308324"/>
                      <a:gd name="csX6" fmla="*/ 3402338 w 8953522"/>
                      <a:gd name="csY6" fmla="*/ 0 h 2308324"/>
                      <a:gd name="csX7" fmla="*/ 3820169 w 8953522"/>
                      <a:gd name="csY7" fmla="*/ 0 h 2308324"/>
                      <a:gd name="csX8" fmla="*/ 4417071 w 8953522"/>
                      <a:gd name="csY8" fmla="*/ 0 h 2308324"/>
                      <a:gd name="csX9" fmla="*/ 4834902 w 8953522"/>
                      <a:gd name="csY9" fmla="*/ 0 h 2308324"/>
                      <a:gd name="csX10" fmla="*/ 5342268 w 8953522"/>
                      <a:gd name="csY10" fmla="*/ 0 h 2308324"/>
                      <a:gd name="csX11" fmla="*/ 6118240 w 8953522"/>
                      <a:gd name="csY11" fmla="*/ 0 h 2308324"/>
                      <a:gd name="csX12" fmla="*/ 6804677 w 8953522"/>
                      <a:gd name="csY12" fmla="*/ 0 h 2308324"/>
                      <a:gd name="csX13" fmla="*/ 7491113 w 8953522"/>
                      <a:gd name="csY13" fmla="*/ 0 h 2308324"/>
                      <a:gd name="csX14" fmla="*/ 7819409 w 8953522"/>
                      <a:gd name="csY14" fmla="*/ 0 h 2308324"/>
                      <a:gd name="csX15" fmla="*/ 8953522 w 8953522"/>
                      <a:gd name="csY15" fmla="*/ 0 h 2308324"/>
                      <a:gd name="csX16" fmla="*/ 8953522 w 8953522"/>
                      <a:gd name="csY16" fmla="*/ 530915 h 2308324"/>
                      <a:gd name="csX17" fmla="*/ 8953522 w 8953522"/>
                      <a:gd name="csY17" fmla="*/ 1084912 h 2308324"/>
                      <a:gd name="csX18" fmla="*/ 8953522 w 8953522"/>
                      <a:gd name="csY18" fmla="*/ 1592744 h 2308324"/>
                      <a:gd name="csX19" fmla="*/ 8953522 w 8953522"/>
                      <a:gd name="csY19" fmla="*/ 2308324 h 2308324"/>
                      <a:gd name="csX20" fmla="*/ 8267085 w 8953522"/>
                      <a:gd name="csY20" fmla="*/ 2308324 h 2308324"/>
                      <a:gd name="csX21" fmla="*/ 7491113 w 8953522"/>
                      <a:gd name="csY21" fmla="*/ 2308324 h 2308324"/>
                      <a:gd name="csX22" fmla="*/ 6804677 w 8953522"/>
                      <a:gd name="csY22" fmla="*/ 2308324 h 2308324"/>
                      <a:gd name="csX23" fmla="*/ 6207775 w 8953522"/>
                      <a:gd name="csY23" fmla="*/ 2308324 h 2308324"/>
                      <a:gd name="csX24" fmla="*/ 5700409 w 8953522"/>
                      <a:gd name="csY24" fmla="*/ 2308324 h 2308324"/>
                      <a:gd name="csX25" fmla="*/ 5013972 w 8953522"/>
                      <a:gd name="csY25" fmla="*/ 2308324 h 2308324"/>
                      <a:gd name="csX26" fmla="*/ 4596141 w 8953522"/>
                      <a:gd name="csY26" fmla="*/ 2308324 h 2308324"/>
                      <a:gd name="csX27" fmla="*/ 4267845 w 8953522"/>
                      <a:gd name="csY27" fmla="*/ 2308324 h 2308324"/>
                      <a:gd name="csX28" fmla="*/ 3850014 w 8953522"/>
                      <a:gd name="csY28" fmla="*/ 2308324 h 2308324"/>
                      <a:gd name="csX29" fmla="*/ 3074043 w 8953522"/>
                      <a:gd name="csY29" fmla="*/ 2308324 h 2308324"/>
                      <a:gd name="csX30" fmla="*/ 2745747 w 8953522"/>
                      <a:gd name="csY30" fmla="*/ 2308324 h 2308324"/>
                      <a:gd name="csX31" fmla="*/ 1969775 w 8953522"/>
                      <a:gd name="csY31" fmla="*/ 2308324 h 2308324"/>
                      <a:gd name="csX32" fmla="*/ 1641479 w 8953522"/>
                      <a:gd name="csY32" fmla="*/ 2308324 h 2308324"/>
                      <a:gd name="csX33" fmla="*/ 1044578 w 8953522"/>
                      <a:gd name="csY33" fmla="*/ 2308324 h 2308324"/>
                      <a:gd name="csX34" fmla="*/ 0 w 8953522"/>
                      <a:gd name="csY34" fmla="*/ 2308324 h 2308324"/>
                      <a:gd name="csX35" fmla="*/ 0 w 8953522"/>
                      <a:gd name="csY35" fmla="*/ 1708160 h 2308324"/>
                      <a:gd name="csX36" fmla="*/ 0 w 8953522"/>
                      <a:gd name="csY36" fmla="*/ 1107996 h 2308324"/>
                      <a:gd name="csX37" fmla="*/ 0 w 8953522"/>
                      <a:gd name="csY37" fmla="*/ 507831 h 2308324"/>
                      <a:gd name="csX38" fmla="*/ 0 w 8953522"/>
                      <a:gd name="csY38" fmla="*/ 0 h 2308324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  <a:cxn ang="0">
                        <a:pos x="csX18" y="csY18"/>
                      </a:cxn>
                      <a:cxn ang="0">
                        <a:pos x="csX19" y="csY19"/>
                      </a:cxn>
                      <a:cxn ang="0">
                        <a:pos x="csX20" y="csY20"/>
                      </a:cxn>
                      <a:cxn ang="0">
                        <a:pos x="csX21" y="csY21"/>
                      </a:cxn>
                      <a:cxn ang="0">
                        <a:pos x="csX22" y="csY22"/>
                      </a:cxn>
                      <a:cxn ang="0">
                        <a:pos x="csX23" y="csY23"/>
                      </a:cxn>
                      <a:cxn ang="0">
                        <a:pos x="csX24" y="csY24"/>
                      </a:cxn>
                      <a:cxn ang="0">
                        <a:pos x="csX25" y="csY25"/>
                      </a:cxn>
                      <a:cxn ang="0">
                        <a:pos x="csX26" y="csY26"/>
                      </a:cxn>
                      <a:cxn ang="0">
                        <a:pos x="csX27" y="csY27"/>
                      </a:cxn>
                      <a:cxn ang="0">
                        <a:pos x="csX28" y="csY28"/>
                      </a:cxn>
                      <a:cxn ang="0">
                        <a:pos x="csX29" y="csY29"/>
                      </a:cxn>
                      <a:cxn ang="0">
                        <a:pos x="csX30" y="csY30"/>
                      </a:cxn>
                      <a:cxn ang="0">
                        <a:pos x="csX31" y="csY31"/>
                      </a:cxn>
                      <a:cxn ang="0">
                        <a:pos x="csX32" y="csY32"/>
                      </a:cxn>
                      <a:cxn ang="0">
                        <a:pos x="csX33" y="csY33"/>
                      </a:cxn>
                      <a:cxn ang="0">
                        <a:pos x="csX34" y="csY34"/>
                      </a:cxn>
                      <a:cxn ang="0">
                        <a:pos x="csX35" y="csY35"/>
                      </a:cxn>
                      <a:cxn ang="0">
                        <a:pos x="csX36" y="csY36"/>
                      </a:cxn>
                      <a:cxn ang="0">
                        <a:pos x="csX37" y="csY37"/>
                      </a:cxn>
                      <a:cxn ang="0">
                        <a:pos x="csX38" y="csY38"/>
                      </a:cxn>
                    </a:cxnLst>
                    <a:rect l="l" t="t" r="r" b="b"/>
                    <a:pathLst>
                      <a:path w="8953522" h="2308324" extrusionOk="0">
                        <a:moveTo>
                          <a:pt x="0" y="0"/>
                        </a:moveTo>
                        <a:cubicBezTo>
                          <a:pt x="276178" y="-33957"/>
                          <a:pt x="468826" y="35762"/>
                          <a:pt x="596901" y="0"/>
                        </a:cubicBezTo>
                        <a:cubicBezTo>
                          <a:pt x="724976" y="-35762"/>
                          <a:pt x="918528" y="23248"/>
                          <a:pt x="1014732" y="0"/>
                        </a:cubicBezTo>
                        <a:cubicBezTo>
                          <a:pt x="1110936" y="-23248"/>
                          <a:pt x="1617283" y="76912"/>
                          <a:pt x="1790704" y="0"/>
                        </a:cubicBezTo>
                        <a:cubicBezTo>
                          <a:pt x="1964125" y="-76912"/>
                          <a:pt x="1958834" y="5875"/>
                          <a:pt x="2119000" y="0"/>
                        </a:cubicBezTo>
                        <a:cubicBezTo>
                          <a:pt x="2279166" y="-5875"/>
                          <a:pt x="2593642" y="70941"/>
                          <a:pt x="2715902" y="0"/>
                        </a:cubicBezTo>
                        <a:cubicBezTo>
                          <a:pt x="2838162" y="-70941"/>
                          <a:pt x="3156186" y="8834"/>
                          <a:pt x="3402338" y="0"/>
                        </a:cubicBezTo>
                        <a:cubicBezTo>
                          <a:pt x="3648490" y="-8834"/>
                          <a:pt x="3647257" y="35521"/>
                          <a:pt x="3820169" y="0"/>
                        </a:cubicBezTo>
                        <a:cubicBezTo>
                          <a:pt x="3993081" y="-35521"/>
                          <a:pt x="4151413" y="67037"/>
                          <a:pt x="4417071" y="0"/>
                        </a:cubicBezTo>
                        <a:cubicBezTo>
                          <a:pt x="4682729" y="-67037"/>
                          <a:pt x="4721812" y="44553"/>
                          <a:pt x="4834902" y="0"/>
                        </a:cubicBezTo>
                        <a:cubicBezTo>
                          <a:pt x="4947992" y="-44553"/>
                          <a:pt x="5198648" y="49974"/>
                          <a:pt x="5342268" y="0"/>
                        </a:cubicBezTo>
                        <a:cubicBezTo>
                          <a:pt x="5485888" y="-49974"/>
                          <a:pt x="5945308" y="2149"/>
                          <a:pt x="6118240" y="0"/>
                        </a:cubicBezTo>
                        <a:cubicBezTo>
                          <a:pt x="6291172" y="-2149"/>
                          <a:pt x="6592887" y="49859"/>
                          <a:pt x="6804677" y="0"/>
                        </a:cubicBezTo>
                        <a:cubicBezTo>
                          <a:pt x="7016467" y="-49859"/>
                          <a:pt x="7212061" y="38180"/>
                          <a:pt x="7491113" y="0"/>
                        </a:cubicBezTo>
                        <a:cubicBezTo>
                          <a:pt x="7770165" y="-38180"/>
                          <a:pt x="7694271" y="1752"/>
                          <a:pt x="7819409" y="0"/>
                        </a:cubicBezTo>
                        <a:cubicBezTo>
                          <a:pt x="7944547" y="-1752"/>
                          <a:pt x="8570640" y="38525"/>
                          <a:pt x="8953522" y="0"/>
                        </a:cubicBezTo>
                        <a:cubicBezTo>
                          <a:pt x="8959020" y="148221"/>
                          <a:pt x="8940251" y="304724"/>
                          <a:pt x="8953522" y="530915"/>
                        </a:cubicBezTo>
                        <a:cubicBezTo>
                          <a:pt x="8966793" y="757107"/>
                          <a:pt x="8933274" y="920807"/>
                          <a:pt x="8953522" y="1084912"/>
                        </a:cubicBezTo>
                        <a:cubicBezTo>
                          <a:pt x="8973770" y="1249017"/>
                          <a:pt x="8907009" y="1458916"/>
                          <a:pt x="8953522" y="1592744"/>
                        </a:cubicBezTo>
                        <a:cubicBezTo>
                          <a:pt x="9000035" y="1726572"/>
                          <a:pt x="8920405" y="1962045"/>
                          <a:pt x="8953522" y="2308324"/>
                        </a:cubicBezTo>
                        <a:cubicBezTo>
                          <a:pt x="8635791" y="2317006"/>
                          <a:pt x="8521909" y="2259643"/>
                          <a:pt x="8267085" y="2308324"/>
                        </a:cubicBezTo>
                        <a:cubicBezTo>
                          <a:pt x="8012261" y="2357005"/>
                          <a:pt x="7784215" y="2220992"/>
                          <a:pt x="7491113" y="2308324"/>
                        </a:cubicBezTo>
                        <a:cubicBezTo>
                          <a:pt x="7198011" y="2395656"/>
                          <a:pt x="6963673" y="2254470"/>
                          <a:pt x="6804677" y="2308324"/>
                        </a:cubicBezTo>
                        <a:cubicBezTo>
                          <a:pt x="6645681" y="2362178"/>
                          <a:pt x="6472119" y="2269877"/>
                          <a:pt x="6207775" y="2308324"/>
                        </a:cubicBezTo>
                        <a:cubicBezTo>
                          <a:pt x="5943431" y="2346771"/>
                          <a:pt x="5936814" y="2258236"/>
                          <a:pt x="5700409" y="2308324"/>
                        </a:cubicBezTo>
                        <a:cubicBezTo>
                          <a:pt x="5464004" y="2358412"/>
                          <a:pt x="5319217" y="2248305"/>
                          <a:pt x="5013972" y="2308324"/>
                        </a:cubicBezTo>
                        <a:cubicBezTo>
                          <a:pt x="4708727" y="2368343"/>
                          <a:pt x="4716548" y="2301837"/>
                          <a:pt x="4596141" y="2308324"/>
                        </a:cubicBezTo>
                        <a:cubicBezTo>
                          <a:pt x="4475734" y="2314811"/>
                          <a:pt x="4407724" y="2291378"/>
                          <a:pt x="4267845" y="2308324"/>
                        </a:cubicBezTo>
                        <a:cubicBezTo>
                          <a:pt x="4127966" y="2325270"/>
                          <a:pt x="3953792" y="2300267"/>
                          <a:pt x="3850014" y="2308324"/>
                        </a:cubicBezTo>
                        <a:cubicBezTo>
                          <a:pt x="3746236" y="2316381"/>
                          <a:pt x="3240105" y="2248715"/>
                          <a:pt x="3074043" y="2308324"/>
                        </a:cubicBezTo>
                        <a:cubicBezTo>
                          <a:pt x="2907981" y="2367933"/>
                          <a:pt x="2841583" y="2271851"/>
                          <a:pt x="2745747" y="2308324"/>
                        </a:cubicBezTo>
                        <a:cubicBezTo>
                          <a:pt x="2649911" y="2344797"/>
                          <a:pt x="2165121" y="2302562"/>
                          <a:pt x="1969775" y="2308324"/>
                        </a:cubicBezTo>
                        <a:cubicBezTo>
                          <a:pt x="1774429" y="2314086"/>
                          <a:pt x="1789120" y="2275124"/>
                          <a:pt x="1641479" y="2308324"/>
                        </a:cubicBezTo>
                        <a:cubicBezTo>
                          <a:pt x="1493838" y="2341524"/>
                          <a:pt x="1338353" y="2270779"/>
                          <a:pt x="1044578" y="2308324"/>
                        </a:cubicBezTo>
                        <a:cubicBezTo>
                          <a:pt x="750803" y="2345869"/>
                          <a:pt x="381535" y="2207998"/>
                          <a:pt x="0" y="2308324"/>
                        </a:cubicBezTo>
                        <a:cubicBezTo>
                          <a:pt x="-13293" y="2024448"/>
                          <a:pt x="55377" y="2006794"/>
                          <a:pt x="0" y="1708160"/>
                        </a:cubicBezTo>
                        <a:cubicBezTo>
                          <a:pt x="-55377" y="1409526"/>
                          <a:pt x="35142" y="1272574"/>
                          <a:pt x="0" y="1107996"/>
                        </a:cubicBezTo>
                        <a:cubicBezTo>
                          <a:pt x="-35142" y="943418"/>
                          <a:pt x="56078" y="658686"/>
                          <a:pt x="0" y="507831"/>
                        </a:cubicBezTo>
                        <a:cubicBezTo>
                          <a:pt x="-56078" y="356977"/>
                          <a:pt x="42019" y="15277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Designing and prototyping fault-resilient multileaf collimators (MLCs) tailored for medical linear accelerators in challenging environments.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tr-T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Performing computational simulations (e.g., Monte Carlo, CAD kinematic analysis) and mechanical stress tests to optimize leaf profiles and drive mechanisms, minimizing radiation leakage and ensuring long-term operational reliability</a:t>
            </a:r>
            <a:r>
              <a:rPr lang="tr-TR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tr-T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Collaborating with multidisciplinary international consortiums to define system requirements, integrate mechatronic components, and translate laboratory prototypes into viable, low-maintenance clinical solutions for low-resource settings</a:t>
            </a:r>
            <a:r>
              <a:rPr lang="tr-TR" dirty="0"/>
              <a:t>.</a:t>
            </a:r>
            <a:endParaRPr lang="en-US" dirty="0"/>
          </a:p>
        </p:txBody>
      </p:sp>
      <p:pic>
        <p:nvPicPr>
          <p:cNvPr id="54" name="Picture 1">
            <a:extLst>
              <a:ext uri="{FF2B5EF4-FFF2-40B4-BE49-F238E27FC236}">
                <a16:creationId xmlns:a16="http://schemas.microsoft.com/office/drawing/2014/main" id="{CE8D2EB7-008A-29B2-1304-A5D1136570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3429000" y="6263130"/>
            <a:ext cx="1295400" cy="57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oogle Shape;311;p69">
            <a:extLst>
              <a:ext uri="{FF2B5EF4-FFF2-40B4-BE49-F238E27FC236}">
                <a16:creationId xmlns:a16="http://schemas.microsoft.com/office/drawing/2014/main" id="{26D247A3-39B0-C373-476A-0A50D16C5DED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953000" y="6310654"/>
            <a:ext cx="482140" cy="482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Royal Devon University Healthcare NHS Foundation Trust logo">
            <a:extLst>
              <a:ext uri="{FF2B5EF4-FFF2-40B4-BE49-F238E27FC236}">
                <a16:creationId xmlns:a16="http://schemas.microsoft.com/office/drawing/2014/main" id="{F18F5B25-99A6-4EA0-9C46-03A9F4D236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67" r="6449" b="27210"/>
          <a:stretch/>
        </p:blipFill>
        <p:spPr bwMode="auto">
          <a:xfrm>
            <a:off x="5663740" y="6311290"/>
            <a:ext cx="1186200" cy="52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University of Cambridge Logo PNG vector ...">
            <a:extLst>
              <a:ext uri="{FF2B5EF4-FFF2-40B4-BE49-F238E27FC236}">
                <a16:creationId xmlns:a16="http://schemas.microsoft.com/office/drawing/2014/main" id="{25B7ACD1-F323-E27F-89D0-55D3B43A7B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72" b="26128"/>
          <a:stretch/>
        </p:blipFill>
        <p:spPr bwMode="auto">
          <a:xfrm>
            <a:off x="6983749" y="6274235"/>
            <a:ext cx="1399452" cy="52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281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22127-CE20-7505-07A0-41FA6FE1E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STELLA AI and Machine Learning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CD310-BC79-BE2C-B670-B2604C7D3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Large language models to </a:t>
            </a:r>
            <a:r>
              <a:rPr lang="en-US" b="1" dirty="0"/>
              <a:t>read medical reports </a:t>
            </a:r>
            <a:r>
              <a:rPr lang="en-US" dirty="0"/>
              <a:t>and predict optimum treatment pathway for each patient </a:t>
            </a:r>
            <a:endParaRPr lang="en-US" dirty="0">
              <a:solidFill>
                <a:srgbClr val="C00000"/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/>
              <a:t>Computer vision algorithms to process images and </a:t>
            </a:r>
            <a:r>
              <a:rPr lang="en-US" b="1" dirty="0"/>
              <a:t>automate production</a:t>
            </a:r>
            <a:r>
              <a:rPr lang="en-US" dirty="0"/>
              <a:t> of high-quality radiotherapy plans</a:t>
            </a:r>
          </a:p>
          <a:p>
            <a:pPr>
              <a:lnSpc>
                <a:spcPct val="100000"/>
              </a:lnSpc>
            </a:pPr>
            <a:r>
              <a:rPr lang="en-US" dirty="0"/>
              <a:t>Physics informed neural networks to </a:t>
            </a:r>
            <a:r>
              <a:rPr lang="en-US" b="1" dirty="0"/>
              <a:t>enhance quality of images </a:t>
            </a:r>
            <a:r>
              <a:rPr lang="en-US" dirty="0"/>
              <a:t>produced by linacs (cone beam CT)</a:t>
            </a:r>
          </a:p>
          <a:p>
            <a:pPr>
              <a:lnSpc>
                <a:spcPct val="100000"/>
              </a:lnSpc>
            </a:pPr>
            <a:r>
              <a:rPr lang="en-US" b="1" dirty="0"/>
              <a:t>Fault prediction </a:t>
            </a:r>
            <a:r>
              <a:rPr lang="en-US" dirty="0"/>
              <a:t>from radiotherapy linac telemetry to reduce unscheduled downtime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F0E5B830-E372-7B45-BBBA-F36EC80CC30A}"/>
              </a:ext>
            </a:extLst>
          </p:cNvPr>
          <p:cNvSpPr/>
          <p:nvPr/>
        </p:nvSpPr>
        <p:spPr>
          <a:xfrm>
            <a:off x="11353800" y="6311900"/>
            <a:ext cx="825446" cy="529283"/>
          </a:xfrm>
          <a:custGeom>
            <a:avLst/>
            <a:gdLst/>
            <a:ahLst/>
            <a:cxnLst/>
            <a:rect l="l" t="t" r="r" b="b"/>
            <a:pathLst>
              <a:path w="1650891" h="1058567">
                <a:moveTo>
                  <a:pt x="0" y="0"/>
                </a:moveTo>
                <a:lnTo>
                  <a:pt x="1650892" y="0"/>
                </a:lnTo>
                <a:lnTo>
                  <a:pt x="1650892" y="1058567"/>
                </a:lnTo>
                <a:lnTo>
                  <a:pt x="0" y="10585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552" t="-60892" r="-27436" b="-54309"/>
            </a:stretch>
          </a:blipFill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kumimoji="0" lang="en-GB" sz="7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91280E17-0AA7-4AD4-FEC8-FFE9B56845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10752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970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2492</Words>
  <Application>Microsoft Macintosh PowerPoint</Application>
  <PresentationFormat>Widescreen</PresentationFormat>
  <Paragraphs>311</Paragraphs>
  <Slides>43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43</vt:i4>
      </vt:variant>
    </vt:vector>
  </HeadingPairs>
  <TitlesOfParts>
    <vt:vector size="56" baseType="lpstr">
      <vt:lpstr>Aptos</vt:lpstr>
      <vt:lpstr>Aptos Display</vt:lpstr>
      <vt:lpstr>Arial</vt:lpstr>
      <vt:lpstr>Avenir Next LT Pro</vt:lpstr>
      <vt:lpstr>Bahnschrift SemiBold</vt:lpstr>
      <vt:lpstr>Calibri</vt:lpstr>
      <vt:lpstr>Calibri Light</vt:lpstr>
      <vt:lpstr>Century Gothic</vt:lpstr>
      <vt:lpstr>Times New Roman</vt:lpstr>
      <vt:lpstr>Office Theme</vt:lpstr>
      <vt:lpstr>1_Office Theme</vt:lpstr>
      <vt:lpstr>2_Office Theme</vt:lpstr>
      <vt:lpstr>3_Office Theme</vt:lpstr>
      <vt:lpstr>STELLA and FLASH therapy  Manjit Dosanjh</vt:lpstr>
      <vt:lpstr>Update on STELLA  and VHEE</vt:lpstr>
      <vt:lpstr>STELLA project</vt:lpstr>
      <vt:lpstr>The Project STELLA is dedicated to:</vt:lpstr>
      <vt:lpstr>STELLA – Current Status</vt:lpstr>
      <vt:lpstr>STELLA at Vatican and CERN</vt:lpstr>
      <vt:lpstr>Examining role of AI and ML in cancer treatment STELLA  Collaboration between Cambridge, Exeter, Oxford and CERN </vt:lpstr>
      <vt:lpstr>PowerPoint Presentation</vt:lpstr>
      <vt:lpstr>STELLA AI and Machine Learning </vt:lpstr>
      <vt:lpstr>Fault Prediction in Radiotherapy Linacs (Sam Leadley)</vt:lpstr>
      <vt:lpstr>PowerPoint Presentation</vt:lpstr>
      <vt:lpstr>PowerPoint Presentation</vt:lpstr>
      <vt:lpstr>Leveraging vision-language models to accelerate RT planning Xin (Doris Du), Cambridge </vt:lpstr>
      <vt:lpstr>PowerPoint Presentation</vt:lpstr>
      <vt:lpstr>PowerPoint Presentation</vt:lpstr>
      <vt:lpstr>Collaboration Oxford Churchill Hospital </vt:lpstr>
      <vt:lpstr>Project SAPPHIRE</vt:lpstr>
      <vt:lpstr>About Project SAPPHIRE</vt:lpstr>
      <vt:lpstr>Collaborators &amp; Team</vt:lpstr>
      <vt:lpstr>Visit by STFC, IoP and APS to Ghana Atomic Energy Commission</vt:lpstr>
      <vt:lpstr>Electronic data capture and clinical tools</vt:lpstr>
      <vt:lpstr>Innovative Simulation Tools</vt:lpstr>
      <vt:lpstr>Co-design of hardware focused workshop in  Ghana</vt:lpstr>
      <vt:lpstr>Key Objectives for SAPPHIRE </vt:lpstr>
      <vt:lpstr>VHEE</vt:lpstr>
      <vt:lpstr>VHEE Dual-Scattering Systems (Cameron)</vt:lpstr>
      <vt:lpstr>Sabrina Wang  continuing  on from Cameron’s research </vt:lpstr>
      <vt:lpstr>Sabrina’s Project:  building on previous research </vt:lpstr>
      <vt:lpstr>LTA at CERN: CLEAR Facility Studies</vt:lpstr>
      <vt:lpstr>CLEAR Accelerator and Beam Parameters (CERN Linear Electron Accelerator for Research)</vt:lpstr>
      <vt:lpstr>Computational and Design Studies</vt:lpstr>
      <vt:lpstr>CLARA: FEBE Specifications</vt:lpstr>
      <vt:lpstr>Experimental programme at CLARA</vt:lpstr>
      <vt:lpstr>From CLEAR to CLARA </vt:lpstr>
      <vt:lpstr>PowerPoint Presentation</vt:lpstr>
      <vt:lpstr>VHEE UHDR Beam Dosimetry @ Oxford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LiRR lab UNIGE Collaboration VHEE FLASH Radiobiology and Physico-Chemistry Experiments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Sabrina Wang</dc:creator>
  <cp:lastModifiedBy>Manjit Dosanjh</cp:lastModifiedBy>
  <cp:revision>25</cp:revision>
  <dcterms:created xsi:type="dcterms:W3CDTF">2026-04-07T07:09:56Z</dcterms:created>
  <dcterms:modified xsi:type="dcterms:W3CDTF">2026-04-16T12:17:32Z</dcterms:modified>
</cp:coreProperties>
</file>