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 saveSubsetFonts="1">
  <p:sldMasterIdLst>
    <p:sldMasterId id="2147483727" r:id="rId4"/>
    <p:sldMasterId id="2147483719" r:id="rId5"/>
    <p:sldMasterId id="2147483663" r:id="rId6"/>
    <p:sldMasterId id="2147483734" r:id="rId7"/>
  </p:sldMasterIdLst>
  <p:notesMasterIdLst>
    <p:notesMasterId r:id="rId25"/>
  </p:notesMasterIdLst>
  <p:handoutMasterIdLst>
    <p:handoutMasterId r:id="rId26"/>
  </p:handoutMasterIdLst>
  <p:sldIdLst>
    <p:sldId id="310" r:id="rId8"/>
    <p:sldId id="1368" r:id="rId9"/>
    <p:sldId id="1367" r:id="rId10"/>
    <p:sldId id="1366" r:id="rId11"/>
    <p:sldId id="1365" r:id="rId12"/>
    <p:sldId id="1364" r:id="rId13"/>
    <p:sldId id="1363" r:id="rId14"/>
    <p:sldId id="650" r:id="rId15"/>
    <p:sldId id="651" r:id="rId16"/>
    <p:sldId id="1362" r:id="rId17"/>
    <p:sldId id="1361" r:id="rId18"/>
    <p:sldId id="645" r:id="rId19"/>
    <p:sldId id="628" r:id="rId20"/>
    <p:sldId id="656" r:id="rId21"/>
    <p:sldId id="1360" r:id="rId22"/>
    <p:sldId id="1371" r:id="rId23"/>
    <p:sldId id="1369" r:id="rId24"/>
  </p:sldIdLst>
  <p:sldSz cx="12192000" cy="6858000"/>
  <p:notesSz cx="6858000" cy="9144000"/>
  <p:embeddedFontLst>
    <p:embeddedFont>
      <p:font typeface="Cambria Math" panose="02040503050406030204" pitchFamily="18" charset="0"/>
      <p:regular r:id="rId27"/>
    </p:embeddedFont>
    <p:embeddedFont>
      <p:font typeface="OpenSymbol" pitchFamily="2" charset="0"/>
      <p:regular r:id="rId28"/>
    </p:embeddedFont>
    <p:embeddedFont>
      <p:font typeface="Roboto" panose="02000000000000000000" pitchFamily="2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88"/>
    <a:srgbClr val="FF9D1B"/>
    <a:srgbClr val="676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5" autoAdjust="0"/>
    <p:restoredTop sz="95646"/>
  </p:normalViewPr>
  <p:slideViewPr>
    <p:cSldViewPr snapToGrid="0">
      <p:cViewPr>
        <p:scale>
          <a:sx n="125" d="100"/>
          <a:sy n="125" d="100"/>
        </p:scale>
        <p:origin x="432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notesMaster" Target="notesMasters/notesMaster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font" Target="fonts/font6.fntdata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font" Target="fonts/font2.fntdata"/><Relationship Id="rId36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theme" Target="theme/theme1.xml"/><Relationship Id="rId8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1C82ED0-7452-4354-A24E-35FB24BF9A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6969E9-2182-2FF9-A02F-A1842CE2A4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66A77-BC89-4E24-A414-B6543411FF58}" type="datetimeFigureOut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E84D48-5E89-47EA-5EE7-5780CF041D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69F5C8-55D8-4294-92FA-96C28702B9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A80C6-5E9B-493C-B5B8-6FAC8DE86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783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BD37D5-73F0-954B-AD2A-5C3C624362E4}" type="datetimeFigureOut">
              <a:rPr lang="en-US" smtClean="0"/>
              <a:t>4/13/26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A24D1B-B129-2B4E-B018-ECDBF2F20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28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502BD1-B459-AE2B-25B7-4CADF07AB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FDD847-CA31-02BA-C94B-69CBC008A0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76DB83-3B7A-6B22-FBF8-56C99424D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F6F76A28-14A3-239A-6506-90DB63823B5F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2452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AF4E62-3130-6C87-9A71-105080E82D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69E334-F15B-6103-9FAA-624AC42BBB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18CDB2-755F-65C6-C42A-C30B1B0491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37779850-9C28-AFE2-21E2-1E91FEE19E15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9896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8108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794072-145C-6ADD-714B-E4388BCCA2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0F3D009-A666-C180-0007-EF42992E68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1361E8A-43F0-83D2-D736-F09C5C1EEE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F1B4BF48-24B7-E23B-DF37-2B6E6C839EB3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4887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79AC51-8329-18B4-5450-1E4D82AD1F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794756-6851-A4BD-0731-76DE629DED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E34C53-4A34-1141-0456-62287827D0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BF2943B5-13AB-1381-1D02-F91F9D5DE1F3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183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70AFEC-6CF5-C37C-B7EC-33A6F68D7A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F780814-C08E-B569-F30F-AE7C994A30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1559C6-0D10-4E5A-2180-1F6C8285FD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72A530BC-6D84-9105-B508-F2897238BB5D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241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2340D3-9ED0-60D2-E4D2-6807C4C36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9FA7FE-7F78-6D92-73D2-82D33CCAAB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539CB2-BBD6-0EB7-D213-2FF376BC6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D3C589E3-E282-9988-257F-BC79C56C7EFD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067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1DC477-7A2A-651C-2577-1D07B0BE8E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EAEA2A-D70F-A901-7728-D9241880B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C60519-0978-6138-EE4B-487D593F85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6FB0DF30-83C4-9A18-B62E-B53347E8F7E5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462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595D14-BD72-908D-91CE-9DE3E0F4B9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AC4590-9F83-A209-4F8D-202EEFDD2E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FB127B-3FF4-E74B-B666-72729F1254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DD635EFF-6032-C3E0-AC8F-973914C1D6E4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8835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2A923-4B5D-2FF7-791D-4FFEC926A4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A19D2B6-FA42-588C-D49B-7CE3178B1F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4C7D57-2DC2-A2B3-4556-26578BD68F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882F007C-48CB-FAA7-9064-0BE1CE901986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4686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4A6293-0C5C-1910-6FF3-C5B81CBB7D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5DC2D6-0772-C3A8-8CD8-9273ADB68F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DD6720-017D-EC72-5E62-2C52352F73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BE493EB1-AC17-5850-A06F-13BD5FDF095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3171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83E558-87C6-40E4-8CCC-FED3C93228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AE17AF-6574-2FD0-588E-52AC92518C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D0B645-E2F7-A6ED-C8D9-F0E5BAD905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B488B037-8112-8108-A619-49B966E656A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280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B28851-9C0E-2EE9-7AE9-5E077CD9A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290D49-E2CC-4AFE-D202-45DE35ACCE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7EF3C7-1CCA-000A-4913-A59EA1AE34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622B3482-7B8F-995A-3B54-1F7A3B4972B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511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1361455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187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897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672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419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458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45495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9674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953054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9328763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92225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55372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2158665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7277783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6707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9000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1343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9794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63157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1503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90711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61991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0627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7808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2834799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1554707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9163027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7843107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473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504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0530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1619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86241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710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67594979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7743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480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623609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747815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3910029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264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12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30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" y="0"/>
            <a:ext cx="12190811" cy="6857998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16546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79682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62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" y="0"/>
            <a:ext cx="12190813" cy="6857998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16546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223255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6" r:id="rId3"/>
    <p:sldLayoutId id="2147483724" r:id="rId4"/>
    <p:sldLayoutId id="2147483725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5" y="0"/>
            <a:ext cx="12189289" cy="6857998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4AB4-12A7-2444-B999-E190C2D00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43241-55FA-000D-E911-88A86A203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6D9DA-6B18-0AEA-604C-ADB3F8C64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3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1" r:id="rId12"/>
    <p:sldLayoutId id="214748367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5" y="0"/>
            <a:ext cx="12189289" cy="6857999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4AB4-12A7-2444-B999-E190C2D00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43241-55FA-000D-E911-88A86A203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6D9DA-6B18-0AEA-604C-ADB3F8C64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7444" y="647544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57FA28-1CF5-1773-6E48-1D255493F509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2360242" y="6142729"/>
            <a:ext cx="1752600" cy="2794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7176D1-A516-7322-02DD-E7B04A0744BB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6664789" y="6052209"/>
            <a:ext cx="2530011" cy="72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387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2" r:id="rId12"/>
    <p:sldLayoutId id="2147483743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5.xml"/><Relationship Id="rId5" Type="http://schemas.openxmlformats.org/officeDocument/2006/relationships/hyperlink" Target="https://arxiv.org/abs/2511.17314" TargetMode="Externa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41.emf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42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42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9.png"/><Relationship Id="rId4" Type="http://schemas.openxmlformats.org/officeDocument/2006/relationships/image" Target="../media/image8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ow.elettra.eu/83/doi/jacow-hb2025-thcbc02/index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7" Type="http://schemas.openxmlformats.org/officeDocument/2006/relationships/image" Target="../media/image2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F3B483D-911F-C086-C133-080712DDE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Intense Hadron Beams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EE456C7-EA40-531A-99FC-8E2F62927E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200" y="3695701"/>
            <a:ext cx="8091714" cy="1061356"/>
          </a:xfrm>
        </p:spPr>
        <p:txBody>
          <a:bodyPr>
            <a:normAutofit fontScale="55000" lnSpcReduction="20000"/>
          </a:bodyPr>
          <a:lstStyle/>
          <a:p>
            <a:r>
              <a:rPr lang="en-US" sz="3200" dirty="0"/>
              <a:t>D. J. Kelliher</a:t>
            </a:r>
          </a:p>
          <a:p>
            <a:r>
              <a:rPr lang="en-US" sz="3200" dirty="0"/>
              <a:t>With contributions from </a:t>
            </a:r>
            <a:r>
              <a:rPr lang="en-GB" sz="3200" dirty="0"/>
              <a:t>J. Appleby, C. Jolly, T-J. Kuo, A. Oeftiger, D.W. Posthuma de Boer, C. Rogers, N. Steerenberg, F. Straniero, H. Wakeling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CE5A606-1490-0EEE-A65B-D311C8B4E2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3200" y="5144181"/>
            <a:ext cx="8648700" cy="26397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JAI Advisory Board Meeting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67B4FCE-0215-663F-457D-1751D1A2C3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3200" y="5464406"/>
            <a:ext cx="8648700" cy="26397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2026-04-16</a:t>
            </a:r>
          </a:p>
        </p:txBody>
      </p:sp>
    </p:spTree>
    <p:extLst>
      <p:ext uri="{BB962C8B-B14F-4D97-AF65-F5344CB8AC3E}">
        <p14:creationId xmlns:p14="http://schemas.microsoft.com/office/powerpoint/2010/main" val="386937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E13D9-F9B3-CA31-8F11-9B6D7BF5D1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ACF5FEF6-4DDA-5B82-0330-38F91E4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2070876" cy="941161"/>
          </a:xfrm>
        </p:spPr>
        <p:txBody>
          <a:bodyPr>
            <a:normAutofit/>
          </a:bodyPr>
          <a:lstStyle/>
          <a:p>
            <a:r>
              <a:rPr lang="en-GB" sz="3100" b="1" dirty="0"/>
              <a:t>Beam Stacking and RF Knockout</a:t>
            </a:r>
            <a:br>
              <a:rPr lang="en-GB" sz="3100" dirty="0"/>
            </a:br>
            <a:r>
              <a:rPr lang="en-GB" sz="2200" dirty="0">
                <a:solidFill>
                  <a:srgbClr val="FF9D1B"/>
                </a:solidFill>
              </a:rPr>
              <a:t>C. Jolly (JAI Student), </a:t>
            </a:r>
            <a:r>
              <a:rPr lang="en-GB" sz="2200" dirty="0">
                <a:solidFill>
                  <a:schemeClr val="accent6"/>
                </a:solidFill>
              </a:rPr>
              <a:t>P. Burrows(JAI), A. Oeftiger (JAI), C. Rogers (ISIS)</a:t>
            </a:r>
            <a:endParaRPr lang="en-GB" sz="2200" dirty="0">
              <a:solidFill>
                <a:srgbClr val="FF9D1B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90C132D-3F11-3BA0-CCF0-F4E107AB1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9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5F0F08-E8F0-0CB3-73F6-2AFF641D6F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99" y="1589315"/>
            <a:ext cx="5381191" cy="26285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18956D-F180-35DC-6934-2335FA398CD1}"/>
              </a:ext>
            </a:extLst>
          </p:cNvPr>
          <p:cNvSpPr txBox="1"/>
          <p:nvPr/>
        </p:nvSpPr>
        <p:spPr>
          <a:xfrm>
            <a:off x="599353" y="4244338"/>
            <a:ext cx="4965191" cy="2378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boto"/>
                <a:ea typeface="+mn-ea"/>
                <a:cs typeface="Arial" panose="020B0604020202020204" pitchFamily="34" charset="0"/>
              </a:rPr>
              <a:t>Beam stacking </a:t>
            </a:r>
            <a:r>
              <a:rPr lang="en-GB" sz="1600" b="1" dirty="0">
                <a:solidFill>
                  <a:schemeClr val="tx2"/>
                </a:solidFill>
                <a:latin typeface="Roboto"/>
                <a:cs typeface="Arial" panose="020B0604020202020204" pitchFamily="34" charset="0"/>
              </a:rPr>
              <a:t>allows an FFA to approach the space charge intensity limit at the </a:t>
            </a:r>
            <a:r>
              <a:rPr lang="en-GB" sz="1600" b="1" i="1" dirty="0">
                <a:solidFill>
                  <a:schemeClr val="tx2"/>
                </a:solidFill>
                <a:latin typeface="Roboto"/>
                <a:cs typeface="Arial" panose="020B0604020202020204" pitchFamily="34" charset="0"/>
              </a:rPr>
              <a:t>extraction energy.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dirty="0">
                <a:solidFill>
                  <a:schemeClr val="tx2"/>
                </a:solidFill>
                <a:latin typeface="Roboto"/>
                <a:cs typeface="Arial" panose="020B0604020202020204" pitchFamily="34" charset="0"/>
              </a:rPr>
              <a:t>Stacking of two beams already demonstrated at the KURNS FFA.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b="1" dirty="0">
                <a:solidFill>
                  <a:srgbClr val="FF0000"/>
                </a:solidFill>
                <a:latin typeface="Roboto"/>
                <a:cs typeface="Arial" panose="020B0604020202020204" pitchFamily="34" charset="0"/>
              </a:rPr>
              <a:t>RF knockout (RFKO) can cause beam loss during stacking.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600" b="1" dirty="0">
              <a:solidFill>
                <a:schemeClr val="tx2"/>
              </a:solidFill>
              <a:latin typeface="Roboto"/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b="1" dirty="0">
                <a:solidFill>
                  <a:schemeClr val="tx2"/>
                </a:solidFill>
                <a:latin typeface="Roboto"/>
                <a:cs typeface="Arial" panose="020B0604020202020204" pitchFamily="34" charset="0"/>
              </a:rPr>
              <a:t> </a:t>
            </a:r>
            <a:endParaRPr lang="en-GB" sz="1600" b="1" dirty="0">
              <a:solidFill>
                <a:srgbClr val="FF0000"/>
              </a:solidFill>
              <a:latin typeface="Roboto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B95527-CDEF-12D2-003A-FF3FE28565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746263"/>
            <a:ext cx="3353757" cy="248101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F228898-439A-298A-D244-3E855DBB6AC8}"/>
              </a:ext>
            </a:extLst>
          </p:cNvPr>
          <p:cNvSpPr txBox="1"/>
          <p:nvPr/>
        </p:nvSpPr>
        <p:spPr>
          <a:xfrm>
            <a:off x="9417871" y="1884349"/>
            <a:ext cx="2447238" cy="1771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b="1" dirty="0">
                <a:solidFill>
                  <a:schemeClr val="accent1"/>
                </a:solidFill>
                <a:latin typeface="Roboto"/>
                <a:cs typeface="Arial" panose="020B0604020202020204" pitchFamily="34" charset="0"/>
              </a:rPr>
              <a:t>By using symmetrically placed RF cavities, the loss caused by RF knockout can be mitigated.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b="1" dirty="0">
                <a:solidFill>
                  <a:schemeClr val="tx2"/>
                </a:solidFill>
                <a:latin typeface="Roboto"/>
                <a:cs typeface="Arial" panose="020B0604020202020204" pitchFamily="34" charset="0"/>
              </a:rPr>
              <a:t> </a:t>
            </a:r>
            <a:endParaRPr lang="en-GB" sz="1600" b="1" dirty="0">
              <a:solidFill>
                <a:srgbClr val="FF0000"/>
              </a:solidFill>
              <a:latin typeface="Roboto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68080D-AD3C-258A-2F34-45E0C35CE173}"/>
              </a:ext>
            </a:extLst>
          </p:cNvPr>
          <p:cNvSpPr txBox="1"/>
          <p:nvPr/>
        </p:nvSpPr>
        <p:spPr>
          <a:xfrm>
            <a:off x="6220133" y="4508689"/>
            <a:ext cx="5179206" cy="180664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boto"/>
                <a:ea typeface="+mn-ea"/>
                <a:cs typeface="Arial"/>
              </a:rPr>
              <a:t>Experimental demonstration of mitigation of RF knockout at ISIS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"/>
                <a:ea typeface="+mn-ea"/>
                <a:cs typeface="Arial"/>
                <a:sym typeface="Wingdings" panose="05000000000000000000" pitchFamily="2" charset="2"/>
              </a:rPr>
              <a:t> </a:t>
            </a:r>
            <a:r>
              <a:rPr lang="en-GB" sz="1600" b="1" dirty="0">
                <a:solidFill>
                  <a:srgbClr val="00B050"/>
                </a:solidFill>
                <a:latin typeface="Roboto"/>
                <a:cs typeface="Arial"/>
                <a:sym typeface="Wingdings" panose="05000000000000000000" pitchFamily="2" charset="2"/>
              </a:rPr>
              <a:t>Lossless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"/>
                <a:ea typeface="+mn-ea"/>
                <a:cs typeface="Arial"/>
                <a:sym typeface="Wingdings" panose="05000000000000000000" pitchFamily="2" charset="2"/>
              </a:rPr>
              <a:t> beam stacking is possible!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b="1" dirty="0">
                <a:solidFill>
                  <a:schemeClr val="tx2"/>
                </a:solidFill>
                <a:latin typeface="Roboto"/>
                <a:cs typeface="Arial"/>
                <a:sym typeface="Wingdings" panose="05000000000000000000" pitchFamily="2" charset="2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Paper submitted to PRAB!</a:t>
            </a:r>
            <a:endParaRPr lang="en-GB" sz="1600" b="1" dirty="0">
              <a:solidFill>
                <a:schemeClr val="tx2"/>
              </a:solidFill>
              <a:latin typeface="Roboto"/>
              <a:cs typeface="Arial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600" b="1" dirty="0">
              <a:solidFill>
                <a:schemeClr val="tx2"/>
              </a:solidFill>
              <a:latin typeface="Roboto"/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b="1" dirty="0">
                <a:solidFill>
                  <a:schemeClr val="tx2"/>
                </a:solidFill>
                <a:latin typeface="Roboto"/>
                <a:cs typeface="Arial" panose="020B0604020202020204" pitchFamily="34" charset="0"/>
              </a:rPr>
              <a:t> </a:t>
            </a:r>
            <a:endParaRPr lang="en-GB" sz="1600" b="1" dirty="0">
              <a:solidFill>
                <a:srgbClr val="FF0000"/>
              </a:solidFill>
              <a:latin typeface="Roboto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865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787013-66F0-D137-2D69-9AFB65FCE3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ED098AD-5327-125F-34F3-467FBAF81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2070876" cy="941161"/>
          </a:xfrm>
        </p:spPr>
        <p:txBody>
          <a:bodyPr>
            <a:normAutofit/>
          </a:bodyPr>
          <a:lstStyle/>
          <a:p>
            <a:r>
              <a:rPr lang="en-GB" sz="3100" b="1" dirty="0"/>
              <a:t>Space Charge in FFAs</a:t>
            </a:r>
            <a:br>
              <a:rPr lang="en-GB" sz="3100" dirty="0"/>
            </a:br>
            <a:r>
              <a:rPr lang="en-GB" sz="2000" dirty="0">
                <a:solidFill>
                  <a:srgbClr val="FF9D1B"/>
                </a:solidFill>
              </a:rPr>
              <a:t>C. Jolly (JAI Student), </a:t>
            </a:r>
            <a:r>
              <a:rPr lang="en-GB" sz="2000" dirty="0">
                <a:solidFill>
                  <a:schemeClr val="accent6"/>
                </a:solidFill>
              </a:rPr>
              <a:t>P. Burrows (JAI), A. Oeftiger (JAI), C. Rogers (ISIS)</a:t>
            </a:r>
            <a:endParaRPr lang="en-GB" sz="2000" dirty="0">
              <a:solidFill>
                <a:srgbClr val="FF9D1B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214C982-C1DF-2D24-C504-2C431EA23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10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907364-74C7-BCA1-AD8D-9548D7DA1D08}"/>
              </a:ext>
            </a:extLst>
          </p:cNvPr>
          <p:cNvSpPr txBox="1"/>
          <p:nvPr/>
        </p:nvSpPr>
        <p:spPr>
          <a:xfrm>
            <a:off x="535082" y="1371547"/>
            <a:ext cx="5866906" cy="1235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dirty="0">
                <a:solidFill>
                  <a:schemeClr val="tx2"/>
                </a:solidFill>
                <a:latin typeface="Roboto"/>
                <a:cs typeface="Arial" panose="020B0604020202020204" pitchFamily="34" charset="0"/>
              </a:rPr>
              <a:t>New approach using </a:t>
            </a:r>
            <a:r>
              <a:rPr lang="en-GB" sz="1600" b="1" dirty="0">
                <a:solidFill>
                  <a:schemeClr val="tx2"/>
                </a:solidFill>
                <a:latin typeface="Roboto"/>
                <a:cs typeface="Arial" panose="020B0604020202020204" pitchFamily="34" charset="0"/>
              </a:rPr>
              <a:t>differential algebra maps </a:t>
            </a:r>
            <a:r>
              <a:rPr lang="en-GB" sz="1600" dirty="0">
                <a:solidFill>
                  <a:schemeClr val="tx2"/>
                </a:solidFill>
                <a:latin typeface="Roboto"/>
                <a:cs typeface="Arial" panose="020B0604020202020204" pitchFamily="34" charset="0"/>
              </a:rPr>
              <a:t>and </a:t>
            </a:r>
            <a:r>
              <a:rPr lang="en-GB" sz="1600" b="1" dirty="0">
                <a:solidFill>
                  <a:schemeClr val="tx2"/>
                </a:solidFill>
                <a:latin typeface="Roboto"/>
                <a:cs typeface="Arial" panose="020B0604020202020204" pitchFamily="34" charset="0"/>
              </a:rPr>
              <a:t>harmonic analysis </a:t>
            </a:r>
            <a:r>
              <a:rPr lang="en-GB" sz="1600" dirty="0">
                <a:solidFill>
                  <a:schemeClr val="tx2"/>
                </a:solidFill>
                <a:latin typeface="Roboto"/>
                <a:cs typeface="Arial" panose="020B0604020202020204" pitchFamily="34" charset="0"/>
              </a:rPr>
              <a:t>could enable space-charge simulations of FFAs: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600" b="1" dirty="0">
              <a:solidFill>
                <a:schemeClr val="tx2"/>
              </a:solidFill>
              <a:latin typeface="Roboto"/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b="1" dirty="0">
                <a:solidFill>
                  <a:schemeClr val="tx2"/>
                </a:solidFill>
                <a:latin typeface="Roboto"/>
                <a:cs typeface="Arial" panose="020B0604020202020204" pitchFamily="34" charset="0"/>
              </a:rPr>
              <a:t> </a:t>
            </a:r>
            <a:endParaRPr lang="en-GB" sz="1600" b="1" dirty="0">
              <a:solidFill>
                <a:srgbClr val="FF0000"/>
              </a:solidFill>
              <a:latin typeface="Roboto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25FFD3-1C76-3B6C-2496-D3C221DD9643}"/>
              </a:ext>
            </a:extLst>
          </p:cNvPr>
          <p:cNvSpPr txBox="1"/>
          <p:nvPr/>
        </p:nvSpPr>
        <p:spPr>
          <a:xfrm>
            <a:off x="927910" y="2050858"/>
            <a:ext cx="46817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Complex combined function FFA field is decomposed into multipoles: </a:t>
            </a:r>
            <a:r>
              <a:rPr lang="en-GB" sz="1600" b="1" dirty="0" err="1"/>
              <a:t>e.g</a:t>
            </a:r>
            <a:r>
              <a:rPr lang="en-GB" sz="1600" b="1" dirty="0"/>
              <a:t>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CC3A8DC-DB78-8EBC-0443-76512CFFE3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837" y="2622388"/>
            <a:ext cx="1920000" cy="144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D7EAC97-69A8-73F8-6508-A03946CF08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45837" y="2640379"/>
            <a:ext cx="1920000" cy="144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A96EF28-6B6A-7D0F-E75F-025E451F3E29}"/>
              </a:ext>
            </a:extLst>
          </p:cNvPr>
          <p:cNvSpPr txBox="1"/>
          <p:nvPr/>
        </p:nvSpPr>
        <p:spPr>
          <a:xfrm rot="1604807">
            <a:off x="3619443" y="2853567"/>
            <a:ext cx="1353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Dipole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EB93ED1-9D6C-80B9-56B6-642F8E256E6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600" t="16815" r="26769" b="12797"/>
          <a:stretch>
            <a:fillRect/>
          </a:stretch>
        </p:blipFill>
        <p:spPr>
          <a:xfrm>
            <a:off x="266700" y="2635633"/>
            <a:ext cx="1416474" cy="1333636"/>
          </a:xfrm>
          <a:prstGeom prst="rect">
            <a:avLst/>
          </a:prstGeom>
        </p:spPr>
      </p:pic>
      <p:sp>
        <p:nvSpPr>
          <p:cNvPr id="13" name="Arrow: Right 32">
            <a:extLst>
              <a:ext uri="{FF2B5EF4-FFF2-40B4-BE49-F238E27FC236}">
                <a16:creationId xmlns:a16="http://schemas.microsoft.com/office/drawing/2014/main" id="{7B00894C-21FC-E6C6-FFAE-F942A714488F}"/>
              </a:ext>
            </a:extLst>
          </p:cNvPr>
          <p:cNvSpPr/>
          <p:nvPr/>
        </p:nvSpPr>
        <p:spPr>
          <a:xfrm>
            <a:off x="1916737" y="3080041"/>
            <a:ext cx="497910" cy="40353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DA85C1-1965-5A33-EB50-23198A643173}"/>
              </a:ext>
            </a:extLst>
          </p:cNvPr>
          <p:cNvSpPr txBox="1"/>
          <p:nvPr/>
        </p:nvSpPr>
        <p:spPr>
          <a:xfrm>
            <a:off x="7091854" y="1689405"/>
            <a:ext cx="4898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Use the code </a:t>
            </a:r>
            <a:r>
              <a:rPr lang="en-GB" sz="1600" b="1" i="1" dirty="0">
                <a:solidFill>
                  <a:schemeClr val="accent1"/>
                </a:solidFill>
              </a:rPr>
              <a:t>MAD-NG</a:t>
            </a:r>
            <a:r>
              <a:rPr lang="en-GB" sz="1600" b="1" dirty="0"/>
              <a:t> and the multipoles to generate a </a:t>
            </a:r>
            <a:r>
              <a:rPr lang="en-GB" sz="1600" b="1" dirty="0">
                <a:solidFill>
                  <a:schemeClr val="accent1"/>
                </a:solidFill>
              </a:rPr>
              <a:t>differential algebra map f</a:t>
            </a:r>
            <a:r>
              <a:rPr lang="en-GB" sz="1600" b="1" dirty="0"/>
              <a:t>or the FFA cell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09399D8-44F0-E990-277B-C9137A06C4A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899" t="-724" r="33141" b="424"/>
          <a:stretch>
            <a:fillRect/>
          </a:stretch>
        </p:blipFill>
        <p:spPr>
          <a:xfrm>
            <a:off x="7063198" y="2557740"/>
            <a:ext cx="2865809" cy="139733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874210D-A692-7438-57D2-EFA1203F7274}"/>
              </a:ext>
            </a:extLst>
          </p:cNvPr>
          <p:cNvSpPr txBox="1"/>
          <p:nvPr/>
        </p:nvSpPr>
        <p:spPr>
          <a:xfrm>
            <a:off x="7041981" y="4218433"/>
            <a:ext cx="49488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Tracking through the FFA in the beam-frame means that existing space-charge tools can be used. </a:t>
            </a:r>
          </a:p>
          <a:p>
            <a:r>
              <a:rPr lang="en-GB" sz="1600" b="1" dirty="0">
                <a:solidFill>
                  <a:srgbClr val="00B050"/>
                </a:solidFill>
              </a:rPr>
              <a:t>This the first time self-consistent space charge has been modelled in FFAs!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34F4E0B-E27E-D4CE-BE46-9ECFCD7C44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59607" y="2622388"/>
            <a:ext cx="1784036" cy="131332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F08F272-80C2-7324-46C9-6812019C5A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31399" y="4218434"/>
            <a:ext cx="1920000" cy="144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4E6619-6EDD-2D0E-2643-790047146A0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760" y="4218434"/>
            <a:ext cx="1920000" cy="1440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39F73BD-19BC-26D0-EAB7-50B6A056A4D8}"/>
              </a:ext>
            </a:extLst>
          </p:cNvPr>
          <p:cNvSpPr txBox="1"/>
          <p:nvPr/>
        </p:nvSpPr>
        <p:spPr>
          <a:xfrm rot="1604807">
            <a:off x="5547360" y="4308049"/>
            <a:ext cx="1353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Octupole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FF0951-0646-A0B3-75F3-37520809D30C}"/>
              </a:ext>
            </a:extLst>
          </p:cNvPr>
          <p:cNvSpPr txBox="1"/>
          <p:nvPr/>
        </p:nvSpPr>
        <p:spPr>
          <a:xfrm rot="1604807">
            <a:off x="5236402" y="2652267"/>
            <a:ext cx="1487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Quadrupole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AF0ACF6-69CD-65AD-121D-08A9BA30B180}"/>
              </a:ext>
            </a:extLst>
          </p:cNvPr>
          <p:cNvSpPr txBox="1"/>
          <p:nvPr/>
        </p:nvSpPr>
        <p:spPr>
          <a:xfrm rot="1604807">
            <a:off x="3527951" y="4217255"/>
            <a:ext cx="1353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Sextupole</a:t>
            </a:r>
          </a:p>
        </p:txBody>
      </p:sp>
    </p:spTree>
    <p:extLst>
      <p:ext uri="{BB962C8B-B14F-4D97-AF65-F5344CB8AC3E}">
        <p14:creationId xmlns:p14="http://schemas.microsoft.com/office/powerpoint/2010/main" val="584556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3E9A299-8D3A-D30E-499A-CA96B619259C}"/>
                  </a:ext>
                </a:extLst>
              </p:cNvPr>
              <p:cNvSpPr txBox="1"/>
              <p:nvPr/>
            </p:nvSpPr>
            <p:spPr>
              <a:xfrm>
                <a:off x="266700" y="1338943"/>
                <a:ext cx="5462714" cy="46522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Demonstrate feasibility of FFA for ISIS-II </a:t>
                </a:r>
              </a:p>
              <a:p>
                <a:r>
                  <a:rPr lang="en-GB" dirty="0"/>
                  <a:t>     upgrade</a:t>
                </a:r>
              </a:p>
              <a:p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Novel FD doublet spiral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Radially</a:t>
                </a:r>
                <a:r>
                  <a:rPr lang="en-GB" dirty="0"/>
                  <a:t> distributed trim coils </a:t>
                </a:r>
                <a:r>
                  <a:rPr lang="en-US" dirty="0"/>
                  <a:t>optimized</a:t>
                </a:r>
              </a:p>
              <a:p>
                <a:r>
                  <a:rPr lang="en-US" dirty="0"/>
                  <a:t>     together due to strong cross talk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Current optimized for different k value to</a:t>
                </a:r>
              </a:p>
              <a:p>
                <a:r>
                  <a:rPr lang="en-US" dirty="0"/>
                  <a:t>     explore 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𝐵𝐿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𝐵𝐿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𝑟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</m:e>
                    </m:nary>
                  </m:oMath>
                </a14:m>
                <a:r>
                  <a:rPr lang="en-US" dirty="0"/>
                  <a:t>    k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𝐵𝐿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𝑑𝐵𝐿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𝑑𝑟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−1</m:t>
                    </m:r>
                  </m:oMath>
                </a14:m>
                <a:r>
                  <a:rPr lang="en-US" dirty="0"/>
                  <a:t>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3E9A299-8D3A-D30E-499A-CA96B61925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" y="1338943"/>
                <a:ext cx="5462714" cy="4652299"/>
              </a:xfrm>
              <a:prstGeom prst="rect">
                <a:avLst/>
              </a:prstGeom>
              <a:blipFill>
                <a:blip r:embed="rId3"/>
                <a:stretch>
                  <a:fillRect l="-928" b="-2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 descr="A diagram of a seat&#10;&#10;AI-generated content may be incorrect.">
            <a:extLst>
              <a:ext uri="{FF2B5EF4-FFF2-40B4-BE49-F238E27FC236}">
                <a16:creationId xmlns:a16="http://schemas.microsoft.com/office/drawing/2014/main" id="{0F7601C3-BEDF-6D85-6F3B-93203BC62A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2865" y="1338943"/>
            <a:ext cx="3975652" cy="2170435"/>
          </a:xfrm>
          <a:prstGeom prst="rect">
            <a:avLst/>
          </a:prstGeom>
        </p:spPr>
      </p:pic>
      <p:pic>
        <p:nvPicPr>
          <p:cNvPr id="22" name="Picture 21" descr="A diagram of a heater&#10;&#10;AI-generated content may be incorrect.">
            <a:extLst>
              <a:ext uri="{FF2B5EF4-FFF2-40B4-BE49-F238E27FC236}">
                <a16:creationId xmlns:a16="http://schemas.microsoft.com/office/drawing/2014/main" id="{9EDCD1A4-9647-4DF2-3878-4B1DD60A07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17945" y="959294"/>
            <a:ext cx="2913601" cy="312171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8169A320-BAB3-8384-3B29-F9F36C44D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407006" cy="941161"/>
          </a:xfrm>
        </p:spPr>
        <p:txBody>
          <a:bodyPr>
            <a:normAutofit/>
          </a:bodyPr>
          <a:lstStyle/>
          <a:p>
            <a:r>
              <a:rPr lang="en-GB" b="1" dirty="0"/>
              <a:t>Design of magnet for FETS-FFA</a:t>
            </a:r>
            <a:br>
              <a:rPr lang="en-GB" dirty="0"/>
            </a:br>
            <a:r>
              <a:rPr lang="en-GB" sz="1800" dirty="0">
                <a:solidFill>
                  <a:srgbClr val="FF9D1B"/>
                </a:solidFill>
              </a:rPr>
              <a:t>T-J. Kuo (JAI Student), </a:t>
            </a:r>
            <a:r>
              <a:rPr lang="en-GB" sz="1800" dirty="0" err="1">
                <a:solidFill>
                  <a:schemeClr val="accent6"/>
                </a:solidFill>
              </a:rPr>
              <a:t>J.Pasternak</a:t>
            </a:r>
            <a:r>
              <a:rPr lang="en-GB" sz="1800" dirty="0">
                <a:solidFill>
                  <a:schemeClr val="accent6"/>
                </a:solidFill>
              </a:rPr>
              <a:t> (JAI/ISIS), J.-B. Lagrange (ISIS)</a:t>
            </a:r>
            <a:endParaRPr lang="en-GB" dirty="0">
              <a:solidFill>
                <a:srgbClr val="FF9D1B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0A7BD3-1569-807B-B443-B086052730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2592" y="3945046"/>
            <a:ext cx="2721612" cy="20426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C6A8857-EEDA-6F3C-86E6-D29BCDE09307}"/>
              </a:ext>
            </a:extLst>
          </p:cNvPr>
          <p:cNvSpPr txBox="1"/>
          <p:nvPr/>
        </p:nvSpPr>
        <p:spPr>
          <a:xfrm>
            <a:off x="8551504" y="4660556"/>
            <a:ext cx="3736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 cell tune variation achieved!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1467E60-A4C6-65FE-37C9-11FE9BC6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11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12C5E00-DB89-4582-6373-F3AB6DD955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5318" y="6050122"/>
            <a:ext cx="1954306" cy="51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563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E5794-9CEF-BECC-5AB7-566E002619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753EADCF-9293-EE97-2B10-60ADE0DEF55D}"/>
              </a:ext>
            </a:extLst>
          </p:cNvPr>
          <p:cNvSpPr txBox="1">
            <a:spLocks/>
          </p:cNvSpPr>
          <p:nvPr/>
        </p:nvSpPr>
        <p:spPr>
          <a:xfrm>
            <a:off x="1981200" y="958196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endParaRPr lang="en-US" sz="2400" dirty="0"/>
          </a:p>
        </p:txBody>
      </p:sp>
      <p:pic>
        <p:nvPicPr>
          <p:cNvPr id="2" name="Picture 1" descr="A blue machine with pipes and tubes&#10;&#10;AI-generated content may be incorrect.">
            <a:extLst>
              <a:ext uri="{FF2B5EF4-FFF2-40B4-BE49-F238E27FC236}">
                <a16:creationId xmlns:a16="http://schemas.microsoft.com/office/drawing/2014/main" id="{AB3A5DE4-2C52-248F-F9C3-E3DCF31BCC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7321" y="2559323"/>
            <a:ext cx="3472777" cy="3340481"/>
          </a:xfrm>
          <a:prstGeom prst="rect">
            <a:avLst/>
          </a:prstGeom>
        </p:spPr>
      </p:pic>
      <p:pic>
        <p:nvPicPr>
          <p:cNvPr id="8" name="Picture 7" descr="A green and red object&#10;&#10;AI-generated content may be incorrect.">
            <a:extLst>
              <a:ext uri="{FF2B5EF4-FFF2-40B4-BE49-F238E27FC236}">
                <a16:creationId xmlns:a16="http://schemas.microsoft.com/office/drawing/2014/main" id="{F41FBD25-FD16-F4F6-C675-BC6537B6DF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5172" y="2459390"/>
            <a:ext cx="2621519" cy="35511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5A4E77B-997F-E97B-1548-7F1E0CC3F3A2}"/>
              </a:ext>
            </a:extLst>
          </p:cNvPr>
          <p:cNvSpPr txBox="1"/>
          <p:nvPr/>
        </p:nvSpPr>
        <p:spPr>
          <a:xfrm>
            <a:off x="1111555" y="1529696"/>
            <a:ext cx="97415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Smaller in size, without the spiral angle. Coils are designed in the same way and will allow us to test the working principles of trim coils and correction schemes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Magnetic field measurements to commence imminently!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D5C0A3B-53AA-0878-8045-EDA6398E4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699" y="365125"/>
            <a:ext cx="11533415" cy="941161"/>
          </a:xfrm>
        </p:spPr>
        <p:txBody>
          <a:bodyPr>
            <a:normAutofit fontScale="90000"/>
          </a:bodyPr>
          <a:lstStyle/>
          <a:p>
            <a:r>
              <a:rPr lang="en-GB" sz="3100" b="1" dirty="0"/>
              <a:t>Design of magnet for FETS-FFA - </a:t>
            </a:r>
            <a:r>
              <a:rPr lang="en-US" sz="3100" b="1" dirty="0"/>
              <a:t>Prototype radial sector magnet</a:t>
            </a:r>
            <a:br>
              <a:rPr lang="en-GB" dirty="0"/>
            </a:br>
            <a:r>
              <a:rPr lang="en-GB" sz="2000" dirty="0">
                <a:solidFill>
                  <a:srgbClr val="FF9D1B"/>
                </a:solidFill>
              </a:rPr>
              <a:t>T-J. Kuo (JAI Student), </a:t>
            </a:r>
            <a:r>
              <a:rPr lang="en-GB" sz="2000" dirty="0" err="1">
                <a:solidFill>
                  <a:schemeClr val="accent6"/>
                </a:solidFill>
              </a:rPr>
              <a:t>J.Pasternak</a:t>
            </a:r>
            <a:r>
              <a:rPr lang="en-GB" sz="2000" dirty="0">
                <a:solidFill>
                  <a:schemeClr val="accent6"/>
                </a:solidFill>
              </a:rPr>
              <a:t> (JAI/ISIS), J.-B. Lagrange (ISIS)</a:t>
            </a:r>
            <a:endParaRPr lang="en-GB" sz="2000" dirty="0">
              <a:solidFill>
                <a:srgbClr val="FF9D1B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78C110-E372-2D8B-801F-DF96C6743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12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924643-5D5F-C1B0-847F-967D5D4FF3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5318" y="6050122"/>
            <a:ext cx="1954306" cy="51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837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52B0B6-2D3E-84C1-40BC-8C99E3EC6E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9BBB1B75-F147-E666-98A5-36DB9C1D3507}"/>
              </a:ext>
            </a:extLst>
          </p:cNvPr>
          <p:cNvSpPr txBox="1">
            <a:spLocks/>
          </p:cNvSpPr>
          <p:nvPr/>
        </p:nvSpPr>
        <p:spPr>
          <a:xfrm>
            <a:off x="1981200" y="958196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endParaRPr lang="en-US" sz="24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DC88357-4B2A-2173-D2EA-6F9D23AB1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699" y="365125"/>
            <a:ext cx="11784274" cy="941161"/>
          </a:xfrm>
        </p:spPr>
        <p:txBody>
          <a:bodyPr>
            <a:normAutofit fontScale="90000"/>
          </a:bodyPr>
          <a:lstStyle/>
          <a:p>
            <a:r>
              <a:rPr lang="en-GB" sz="3100" b="1" dirty="0"/>
              <a:t>JAI-ISIS collaboration on Muon Beams</a:t>
            </a:r>
            <a:br>
              <a:rPr lang="en-GB" dirty="0"/>
            </a:br>
            <a:r>
              <a:rPr lang="en-GB" sz="2200" dirty="0">
                <a:solidFill>
                  <a:srgbClr val="FF9D1B"/>
                </a:solidFill>
              </a:rPr>
              <a:t>P. Jurj (JAI Postdoc), R. Kamath (JAI Student), </a:t>
            </a:r>
            <a:r>
              <a:rPr lang="en-GB" sz="2200" dirty="0">
                <a:solidFill>
                  <a:schemeClr val="accent6"/>
                </a:solidFill>
              </a:rPr>
              <a:t>J.-B. Lagrange (ISIS), J. Pasternak (Imperial/ISIS), C. T. Rogers (ISIS)</a:t>
            </a:r>
            <a:endParaRPr lang="en-GB" sz="2200" dirty="0">
              <a:solidFill>
                <a:srgbClr val="FF9D1B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24D71C-F452-ED4B-F2B5-A6939F33D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13</a:t>
            </a:fld>
            <a:endParaRPr lang="en-GB"/>
          </a:p>
        </p:txBody>
      </p:sp>
      <p:sp>
        <p:nvSpPr>
          <p:cNvPr id="10" name="PlaceHolder 1">
            <a:extLst>
              <a:ext uri="{FF2B5EF4-FFF2-40B4-BE49-F238E27FC236}">
                <a16:creationId xmlns:a16="http://schemas.microsoft.com/office/drawing/2014/main" id="{62D584F5-8896-5DC2-D8BF-147C70C01215}"/>
              </a:ext>
            </a:extLst>
          </p:cNvPr>
          <p:cNvSpPr txBox="1">
            <a:spLocks/>
          </p:cNvSpPr>
          <p:nvPr/>
        </p:nvSpPr>
        <p:spPr>
          <a:xfrm>
            <a:off x="339137" y="1478214"/>
            <a:ext cx="7246080" cy="4390526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txBody>
          <a:bodyPr vert="horz" lIns="90000" tIns="46800" rIns="90000" bIns="4680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308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432000" indent="-324000">
              <a:spcBef>
                <a:spcPts val="499"/>
              </a:spcBef>
              <a:buClr>
                <a:srgbClr val="3465A4"/>
              </a:buClr>
              <a:buSzPct val="45000"/>
              <a:buFont typeface="Wingdings" charset="2"/>
              <a:buChar char=""/>
            </a:pPr>
            <a:r>
              <a:rPr lang="en-GB" sz="2400" spc="-1" dirty="0">
                <a:solidFill>
                  <a:srgbClr val="000000"/>
                </a:solidFill>
                <a:latin typeface="Arial"/>
              </a:rPr>
              <a:t>Studying possible low energy muon beam cooling system for ISIS</a:t>
            </a:r>
          </a:p>
          <a:p>
            <a:pPr marL="864000" lvl="1" indent="-324000">
              <a:spcBef>
                <a:spcPts val="1134"/>
              </a:spcBef>
              <a:buClr>
                <a:srgbClr val="5983B0"/>
              </a:buClr>
              <a:buSzPct val="45000"/>
              <a:buFont typeface="OpenSymbol"/>
              <a:buChar char="■"/>
            </a:pPr>
            <a:r>
              <a:rPr lang="en-GB" sz="2000" kern="0" spc="-1" dirty="0">
                <a:solidFill>
                  <a:srgbClr val="000000"/>
                </a:solidFill>
                <a:latin typeface="Arial"/>
              </a:rPr>
              <a:t>Aim to improve efficiency by order of magnitude compared to existing schemes</a:t>
            </a:r>
          </a:p>
          <a:p>
            <a:pPr marL="864000" lvl="1" indent="-324000">
              <a:spcBef>
                <a:spcPts val="1134"/>
              </a:spcBef>
              <a:buClr>
                <a:srgbClr val="5983B0"/>
              </a:buClr>
              <a:buSzPct val="45000"/>
              <a:buFont typeface="OpenSymbol"/>
              <a:buChar char="■"/>
            </a:pPr>
            <a:r>
              <a:rPr lang="en-GB" sz="2000" kern="0" spc="-1" dirty="0">
                <a:solidFill>
                  <a:srgbClr val="000000"/>
                </a:solidFill>
                <a:latin typeface="Arial"/>
              </a:rPr>
              <a:t>Studying bespoke low energy physics models to interface with Geant4</a:t>
            </a:r>
          </a:p>
          <a:p>
            <a:pPr marL="432000" indent="-324000">
              <a:spcBef>
                <a:spcPts val="1417"/>
              </a:spcBef>
              <a:buClr>
                <a:srgbClr val="3465A4"/>
              </a:buClr>
              <a:buSzPct val="45000"/>
              <a:buFont typeface="Wingdings" charset="2"/>
              <a:buChar char=""/>
            </a:pPr>
            <a:r>
              <a:rPr lang="en-GB" sz="2400" spc="-1" dirty="0">
                <a:solidFill>
                  <a:srgbClr val="000000"/>
                </a:solidFill>
                <a:latin typeface="Arial"/>
              </a:rPr>
              <a:t>Strong collaboration on muon collider </a:t>
            </a:r>
          </a:p>
          <a:p>
            <a:pPr marL="889200" lvl="1" indent="-324000">
              <a:spcBef>
                <a:spcPts val="1417"/>
              </a:spcBef>
              <a:buClr>
                <a:srgbClr val="3465A4"/>
              </a:buClr>
              <a:buSzPct val="45000"/>
              <a:buFont typeface="Wingdings" charset="2"/>
              <a:buChar char=""/>
            </a:pPr>
            <a:r>
              <a:rPr lang="en-GB" sz="2000" kern="0" spc="-1" dirty="0">
                <a:solidFill>
                  <a:srgbClr val="000000"/>
                </a:solidFill>
                <a:latin typeface="Arial"/>
              </a:rPr>
              <a:t>Coordinating muon cooling Demonstrator effort</a:t>
            </a:r>
          </a:p>
          <a:p>
            <a:pPr marL="864000" lvl="1" indent="-324000">
              <a:spcBef>
                <a:spcPts val="1134"/>
              </a:spcBef>
              <a:buClr>
                <a:srgbClr val="5983B0"/>
              </a:buClr>
              <a:buSzPct val="45000"/>
              <a:buFont typeface="OpenSymbol"/>
              <a:buChar char="■"/>
            </a:pPr>
            <a:r>
              <a:rPr lang="en-GB" sz="2000" kern="0" spc="-1" dirty="0">
                <a:solidFill>
                  <a:srgbClr val="000000"/>
                </a:solidFill>
                <a:latin typeface="Arial"/>
              </a:rPr>
              <a:t>Leveraging previous MICE collaboration	</a:t>
            </a:r>
          </a:p>
          <a:p>
            <a:pPr marL="406800" indent="-324000">
              <a:spcBef>
                <a:spcPts val="1134"/>
              </a:spcBef>
              <a:buClr>
                <a:srgbClr val="5983B0"/>
              </a:buClr>
              <a:buSzPct val="45000"/>
              <a:buFont typeface="OpenSymbol"/>
              <a:buChar char="■"/>
            </a:pPr>
            <a:r>
              <a:rPr lang="en-GB" sz="2400" kern="0" spc="-1" dirty="0">
                <a:solidFill>
                  <a:srgbClr val="000000"/>
                </a:solidFill>
                <a:latin typeface="Arial"/>
              </a:rPr>
              <a:t>Participation in the </a:t>
            </a:r>
            <a:r>
              <a:rPr lang="en-GB" sz="2400" kern="0" spc="-1" dirty="0" err="1">
                <a:solidFill>
                  <a:srgbClr val="000000"/>
                </a:solidFill>
                <a:latin typeface="Arial"/>
              </a:rPr>
              <a:t>NuSTORM</a:t>
            </a:r>
            <a:r>
              <a:rPr lang="en-GB" sz="2400" kern="0" spc="-1" dirty="0">
                <a:solidFill>
                  <a:srgbClr val="000000"/>
                </a:solidFill>
                <a:latin typeface="Arial"/>
              </a:rPr>
              <a:t> facility design.</a:t>
            </a:r>
          </a:p>
          <a:p>
            <a:pPr marL="864000" lvl="1" indent="-324000">
              <a:spcBef>
                <a:spcPts val="1134"/>
              </a:spcBef>
              <a:buClr>
                <a:srgbClr val="5983B0"/>
              </a:buClr>
              <a:buSzPct val="45000"/>
              <a:buFont typeface="OpenSymbol"/>
              <a:buChar char="■"/>
            </a:pPr>
            <a:endParaRPr lang="en-GB" sz="2000" kern="0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59B06B-2C32-E478-BDE3-EC4E25AF473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924222" y="1787215"/>
            <a:ext cx="2696400" cy="1955160"/>
          </a:xfrm>
          <a:prstGeom prst="rect">
            <a:avLst/>
          </a:prstGeom>
          <a:ln w="0"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749DCAC-5F84-E5CB-3C6D-45782598329A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585217" y="4204420"/>
            <a:ext cx="4173984" cy="1527840"/>
          </a:xfrm>
          <a:prstGeom prst="rect">
            <a:avLst/>
          </a:prstGeom>
          <a:ln w="0"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D5E3614-D9DE-97B2-56BF-85D3FEECDC01}"/>
              </a:ext>
            </a:extLst>
          </p:cNvPr>
          <p:cNvSpPr txBox="1"/>
          <p:nvPr/>
        </p:nvSpPr>
        <p:spPr>
          <a:xfrm>
            <a:off x="8936014" y="3633749"/>
            <a:ext cx="1602720" cy="2610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GB" sz="1200" b="0" strike="noStrike" spc="-1" dirty="0">
                <a:solidFill>
                  <a:srgbClr val="000000"/>
                </a:solidFill>
                <a:latin typeface="Arial"/>
              </a:rPr>
              <a:t>Time [ns]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124722-45B6-2326-81AB-AF9CDBFE2638}"/>
              </a:ext>
            </a:extLst>
          </p:cNvPr>
          <p:cNvSpPr txBox="1"/>
          <p:nvPr/>
        </p:nvSpPr>
        <p:spPr>
          <a:xfrm rot="16200000">
            <a:off x="7087248" y="2420480"/>
            <a:ext cx="1602720" cy="2610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GB" sz="1200" b="0" strike="noStrike" spc="-1" dirty="0">
                <a:solidFill>
                  <a:srgbClr val="000000"/>
                </a:solidFill>
                <a:latin typeface="Arial"/>
              </a:rPr>
              <a:t>Kinetic Energy [MeV]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1F905A-1F6E-63EA-B6DF-42D4A2B5BB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5318" y="6050122"/>
            <a:ext cx="1954306" cy="51196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DC6A23F-FC42-0A8A-4FF5-E2C2F8158488}"/>
              </a:ext>
            </a:extLst>
          </p:cNvPr>
          <p:cNvSpPr/>
          <p:nvPr/>
        </p:nvSpPr>
        <p:spPr>
          <a:xfrm>
            <a:off x="11013141" y="4204420"/>
            <a:ext cx="524435" cy="2196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143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28A2571-EF21-2223-C65D-9BA0312258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382"/>
            <a:ext cx="12196241" cy="68556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22F671-E12B-F8C9-9986-3A137BB02D75}"/>
              </a:ext>
            </a:extLst>
          </p:cNvPr>
          <p:cNvSpPr txBox="1"/>
          <p:nvPr/>
        </p:nvSpPr>
        <p:spPr>
          <a:xfrm>
            <a:off x="3251946" y="6486286"/>
            <a:ext cx="485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Presentation by Hannah Wakeling later today.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6AA0C4-A7F1-99E3-75C0-F1BA17224041}"/>
              </a:ext>
            </a:extLst>
          </p:cNvPr>
          <p:cNvSpPr txBox="1"/>
          <p:nvPr/>
        </p:nvSpPr>
        <p:spPr>
          <a:xfrm>
            <a:off x="-13446" y="6468033"/>
            <a:ext cx="44114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398243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C0B04F-E9C8-3876-2920-5AB37C9850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09A6676-6A83-3939-9321-18D0203BA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JAI Lectures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C4245E-0C62-3EF8-119F-11BC32FB5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81971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Several ISIS staff are lecturers on the JAI Graduate Accelerator Physics </a:t>
            </a:r>
            <a:r>
              <a:rPr lang="en-US" dirty="0" err="1">
                <a:solidFill>
                  <a:schemeClr val="tx1"/>
                </a:solidFill>
              </a:rPr>
              <a:t>Programme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r>
              <a:rPr lang="en-US" dirty="0">
                <a:solidFill>
                  <a:schemeClr val="tx1"/>
                </a:solidFill>
              </a:rPr>
              <a:t>Current ISIS lecturers are listed below:</a:t>
            </a:r>
          </a:p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5208FC8-C5B8-8B01-128F-F4B353093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15</a:t>
            </a:fld>
            <a:endParaRPr lang="en-GB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0333EBB-29BB-66E0-C5FA-B40EE5D619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6829909"/>
              </p:ext>
            </p:extLst>
          </p:nvPr>
        </p:nvGraphicFramePr>
        <p:xfrm>
          <a:off x="2030040" y="2316480"/>
          <a:ext cx="8128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70437179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155367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Lecturer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22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David Kelliher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Hamiltonian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674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Billy Kyle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Longitudinal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3505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Sunil Patel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Vacuum and Surface Science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9887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David Posthuma de Boer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Diagnostics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7961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Oli Tarvainen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Particle Sources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907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Rob Williamson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Instabilities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804135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3DBA207-C109-C9C5-28DE-0468D221DF06}"/>
              </a:ext>
            </a:extLst>
          </p:cNvPr>
          <p:cNvSpPr txBox="1"/>
          <p:nvPr/>
        </p:nvSpPr>
        <p:spPr>
          <a:xfrm>
            <a:off x="266699" y="5266050"/>
            <a:ext cx="4880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See presentation by Emmanuel </a:t>
            </a:r>
            <a:r>
              <a:rPr lang="en-US" dirty="0" err="1"/>
              <a:t>Tsesmelis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341637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F8AEDC0-4FC1-B2B6-C211-B9ACE07BD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Conclusion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CF08974-EC60-AF38-3381-741AB2DFA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 major focus of R&amp;D at ISIS is to increase the achievable beam intensity by understanding and mitigating sources of beam loss such as coherent instabilities and space charge.</a:t>
            </a:r>
          </a:p>
          <a:p>
            <a:r>
              <a:rPr lang="en-US" dirty="0">
                <a:solidFill>
                  <a:schemeClr val="tx1"/>
                </a:solidFill>
              </a:rPr>
              <a:t>JAI students and faculty make a very significant contribution to this task by tackling various aspects of the problem in detail.</a:t>
            </a:r>
          </a:p>
          <a:p>
            <a:r>
              <a:rPr lang="en-US" dirty="0">
                <a:solidFill>
                  <a:schemeClr val="tx1"/>
                </a:solidFill>
              </a:rPr>
              <a:t>JAI plays a critical role in R&amp;D relevant for future ISIS upgrades.</a:t>
            </a:r>
          </a:p>
          <a:p>
            <a:r>
              <a:rPr lang="en-US" dirty="0">
                <a:solidFill>
                  <a:schemeClr val="tx1"/>
                </a:solidFill>
              </a:rPr>
              <a:t>The JAI-ISIS collaboration spans hadron and muon beams, supporting next generation accelerator design and operation. </a:t>
            </a:r>
            <a:r>
              <a:rPr lang="en-GB" dirty="0">
                <a:solidFill>
                  <a:schemeClr val="tx1"/>
                </a:solidFill>
              </a:rPr>
              <a:t>The partnership serves as a vital pipeline training PhD students and early-career researchers in high intensity accelerator physics.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31214B4-CA38-71AB-9F7B-320C1D3A5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386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9BF17D-4885-0C9F-EDA6-96D756AF4C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C11B3F3-8F16-EECC-EDF9-9A5E5CBF1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2070876" cy="941161"/>
          </a:xfrm>
        </p:spPr>
        <p:txBody>
          <a:bodyPr>
            <a:normAutofit/>
          </a:bodyPr>
          <a:lstStyle/>
          <a:p>
            <a:r>
              <a:rPr lang="en-GB" b="1" dirty="0"/>
              <a:t>The ISIS Neutron and Muon Source</a:t>
            </a:r>
            <a:br>
              <a:rPr lang="en-GB" sz="3100" dirty="0"/>
            </a:br>
            <a:endParaRPr lang="en-GB" sz="2000" dirty="0">
              <a:solidFill>
                <a:srgbClr val="FF9D1B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730CC43-1B73-A793-ED69-85C2A616D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1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B367274-04E4-9362-C884-212F3D59D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0267" y="1121747"/>
            <a:ext cx="3269247" cy="4151425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717F39E-3D62-634A-9F91-142E8B41DA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33" t="6645" r="26729" b="5999"/>
          <a:stretch/>
        </p:blipFill>
        <p:spPr>
          <a:xfrm rot="5400000">
            <a:off x="367392" y="1342220"/>
            <a:ext cx="3606265" cy="348107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2E2E9CC-7317-CEB3-783C-7174D36DD076}"/>
              </a:ext>
            </a:extLst>
          </p:cNvPr>
          <p:cNvSpPr txBox="1"/>
          <p:nvPr/>
        </p:nvSpPr>
        <p:spPr>
          <a:xfrm>
            <a:off x="7592892" y="1197204"/>
            <a:ext cx="45991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intensity machine that comprises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70 MeV H- injector (RFQ+DTL)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800 MeV RCS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Two tungsten targets for neutron spallation + graphite target for muon production.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0274E5E-98E9-5570-2E60-7696983D66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056" y="3249338"/>
            <a:ext cx="3800021" cy="234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320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F0058F-0FC8-1CD6-E9F0-35095441EF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94B4B92-D721-A8E8-2265-046D5B2DC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2070876" cy="941161"/>
          </a:xfrm>
        </p:spPr>
        <p:txBody>
          <a:bodyPr>
            <a:normAutofit/>
          </a:bodyPr>
          <a:lstStyle/>
          <a:p>
            <a:r>
              <a:rPr lang="en-GB" b="1" dirty="0"/>
              <a:t>Intensity Effects in ISIS</a:t>
            </a:r>
            <a:br>
              <a:rPr lang="en-GB" sz="3100" dirty="0"/>
            </a:br>
            <a:endParaRPr lang="en-GB" sz="2000" dirty="0">
              <a:solidFill>
                <a:srgbClr val="FF9D1B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49B1D0B-8A0B-472F-2A5E-D6DE61877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26D295-ABF2-B093-666C-BFC94CCC5EC6}"/>
              </a:ext>
            </a:extLst>
          </p:cNvPr>
          <p:cNvSpPr txBox="1"/>
          <p:nvPr/>
        </p:nvSpPr>
        <p:spPr>
          <a:xfrm>
            <a:off x="379002" y="1045267"/>
            <a:ext cx="7180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Research focuses on reducing beam loss in the current machine.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2312D5-23E7-413A-25D3-A2CF827635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84" y="1566382"/>
            <a:ext cx="2817181" cy="36129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6F78254-82C2-64BC-0A92-C2C681E2D183}"/>
              </a:ext>
            </a:extLst>
          </p:cNvPr>
          <p:cNvSpPr txBox="1"/>
          <p:nvPr/>
        </p:nvSpPr>
        <p:spPr>
          <a:xfrm>
            <a:off x="3480180" y="1692322"/>
            <a:ext cx="87118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Losses early in the cycle are caused by factors such 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Longitudinal losses during non-adiabatic capture.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Crossing resonances with space charge tune spread	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Coherent vertical instability (head-tail)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Mitigating these sources of beam loss will allow the machine to run at higher intensities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 upgraded MEBT including an electrostatic chopper will allow clean injection.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program to reduce impedance sources that drive instabilities is underway.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detailed study space charge in the RCS and how to optimize the working point is underway.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A8CE44B-41F2-9FD1-DC54-83ED3E1992FC}"/>
              </a:ext>
            </a:extLst>
          </p:cNvPr>
          <p:cNvCxnSpPr>
            <a:cxnSpLocks/>
          </p:cNvCxnSpPr>
          <p:nvPr/>
        </p:nvCxnSpPr>
        <p:spPr>
          <a:xfrm flipH="1">
            <a:off x="1654629" y="1883391"/>
            <a:ext cx="1866493" cy="827152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8882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33AAFE-C7F2-B396-F220-235CCD4D5D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C9B974D-56F4-D8B8-846B-8754917D7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2070876" cy="941161"/>
          </a:xfrm>
        </p:spPr>
        <p:txBody>
          <a:bodyPr>
            <a:normAutofit/>
          </a:bodyPr>
          <a:lstStyle/>
          <a:p>
            <a:r>
              <a:rPr lang="en-GB" b="1" dirty="0"/>
              <a:t>ISIS-II</a:t>
            </a:r>
            <a:br>
              <a:rPr lang="en-GB" sz="3100" dirty="0"/>
            </a:br>
            <a:endParaRPr lang="en-GB" sz="2000" dirty="0">
              <a:solidFill>
                <a:srgbClr val="FF9D1B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741D421-75BB-B52B-5BA7-764E459E3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3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4A1BD2-8190-1061-63D8-34057137C98B}"/>
              </a:ext>
            </a:extLst>
          </p:cNvPr>
          <p:cNvSpPr txBox="1"/>
          <p:nvPr/>
        </p:nvSpPr>
        <p:spPr>
          <a:xfrm>
            <a:off x="121124" y="932321"/>
            <a:ext cx="120708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Research aims to ensure a sustainable future for ISIS, including a potential MW-class successor, ISIS-II.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Accumulator ring, RCS and Fixed Field Alternating Gradient accelerator (FFA) options for ISIS-II have been extensively studied.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 FFA offers potential advantages in terms of sustainability, operational flexibility and reliability.  The CDR for a prototype FFA ring, the 12MeV FETS-FFA, was completed in 2025.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155147-A483-CA55-C1E5-D164F59B98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778" y="2466211"/>
            <a:ext cx="3396713" cy="328129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35E68ED-55E6-5548-6F69-4B344282A8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74" y="2628371"/>
            <a:ext cx="2825946" cy="263863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8CC6519-655D-8CFD-07BE-CB0936F16F8A}"/>
              </a:ext>
            </a:extLst>
          </p:cNvPr>
          <p:cNvSpPr txBox="1"/>
          <p:nvPr/>
        </p:nvSpPr>
        <p:spPr>
          <a:xfrm>
            <a:off x="785651" y="5432608"/>
            <a:ext cx="3762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ISIS-II RCS in the existing ISIS hall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90A8C55-5F05-A322-92AF-BE05A9596C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3169" y="2368314"/>
            <a:ext cx="3499459" cy="315875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9FE2C4-D67A-6112-FBB8-DF86E15EB8C9}"/>
              </a:ext>
            </a:extLst>
          </p:cNvPr>
          <p:cNvSpPr txBox="1"/>
          <p:nvPr/>
        </p:nvSpPr>
        <p:spPr>
          <a:xfrm>
            <a:off x="5036583" y="5527065"/>
            <a:ext cx="2941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Greenfield ISIS-II AR/RCS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0FD5BD-CE86-93AD-3D7A-0E4FAAAAC6D4}"/>
              </a:ext>
            </a:extLst>
          </p:cNvPr>
          <p:cNvSpPr txBox="1"/>
          <p:nvPr/>
        </p:nvSpPr>
        <p:spPr>
          <a:xfrm>
            <a:off x="9828218" y="5825565"/>
            <a:ext cx="1326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FETS-FFA </a:t>
            </a:r>
          </a:p>
        </p:txBody>
      </p:sp>
    </p:spTree>
    <p:extLst>
      <p:ext uri="{BB962C8B-B14F-4D97-AF65-F5344CB8AC3E}">
        <p14:creationId xmlns:p14="http://schemas.microsoft.com/office/powerpoint/2010/main" val="577993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4A1400-6176-6522-A987-9362D449E5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4082D7F-65CC-4A69-EC25-9B6397664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668840" cy="1157448"/>
          </a:xfrm>
        </p:spPr>
        <p:txBody>
          <a:bodyPr>
            <a:normAutofit/>
          </a:bodyPr>
          <a:lstStyle/>
          <a:p>
            <a:r>
              <a:rPr lang="en-GB" b="1" dirty="0"/>
              <a:t>Coherent Instabilities on ISIS</a:t>
            </a:r>
            <a:br>
              <a:rPr lang="en-GB" sz="3100" dirty="0"/>
            </a:br>
            <a:r>
              <a:rPr lang="en-GB" sz="2000" dirty="0">
                <a:solidFill>
                  <a:schemeClr val="accent4"/>
                </a:solidFill>
              </a:rPr>
              <a:t>D. W. Posthuma de Boer (JAI Student/ISIS), </a:t>
            </a:r>
            <a:r>
              <a:rPr lang="en-GB" sz="2000" dirty="0">
                <a:solidFill>
                  <a:schemeClr val="accent6"/>
                </a:solidFill>
              </a:rPr>
              <a:t>B. Foster (JAI), C. M. Warsop (ISIS), A. Oeftiger (JAI)</a:t>
            </a:r>
            <a:endParaRPr lang="en-GB" sz="2000" dirty="0">
              <a:solidFill>
                <a:srgbClr val="FF9D1B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334E517-8B33-7553-D802-FB5F77538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4</a:t>
            </a:fld>
            <a:endParaRPr lang="en-GB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0831DC0-57C6-34DA-B78E-F48FA0D91D0F}"/>
              </a:ext>
            </a:extLst>
          </p:cNvPr>
          <p:cNvSpPr txBox="1">
            <a:spLocks/>
          </p:cNvSpPr>
          <p:nvPr/>
        </p:nvSpPr>
        <p:spPr>
          <a:xfrm>
            <a:off x="-3175" y="1522573"/>
            <a:ext cx="60991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 recent years, beam loss due to a coherent instability has limited the intensity of ISIS.</a:t>
            </a:r>
          </a:p>
          <a:p>
            <a:pPr lvl="1"/>
            <a:r>
              <a:rPr lang="en-GB" dirty="0"/>
              <a:t>First observed around 1988, it resembles a head-tail mode-1 with growth times of ~100 µs, but mode 2 or 3 are predicted with growth rates of </a:t>
            </a:r>
            <a:r>
              <a:rPr lang="en-GB" dirty="0" err="1"/>
              <a:t>ms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Simulations and lab measurements confirm large resonator impedances are present on RF screens.</a:t>
            </a:r>
          </a:p>
          <a:p>
            <a:pPr lvl="1"/>
            <a:r>
              <a:rPr lang="en-GB" dirty="0"/>
              <a:t>Developed impedance model based on CST simulations with adjustments for lower Q resonators observed in measurement. </a:t>
            </a:r>
            <a:br>
              <a:rPr lang="en-GB" dirty="0"/>
            </a:br>
            <a:endParaRPr lang="en-GB" dirty="0"/>
          </a:p>
          <a:p>
            <a:r>
              <a:rPr lang="en-GB" dirty="0"/>
              <a:t>Coasting beam impedance measurements agree with key predictions of the model.</a:t>
            </a:r>
          </a:p>
          <a:p>
            <a:pPr lvl="1"/>
            <a:r>
              <a:rPr lang="en-GB" dirty="0"/>
              <a:t>Two peaks </a:t>
            </a:r>
            <a:r>
              <a:rPr lang="en-GB" dirty="0" err="1"/>
              <a:t>centered</a:t>
            </a:r>
            <a:r>
              <a:rPr lang="en-GB" dirty="0"/>
              <a:t> around 85 and 200 kHz, with amplitude of ~ </a:t>
            </a:r>
            <a:r>
              <a:rPr lang="en-GB" dirty="0" err="1"/>
              <a:t>MOhm</a:t>
            </a:r>
            <a:r>
              <a:rPr lang="en-GB" dirty="0"/>
              <a:t>/m for β=1.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3B1D27-0E26-D1BD-A958-C29FB92C9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5540" y="47238"/>
            <a:ext cx="3754985" cy="22867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1A47AB-39D6-6E53-83B1-5B8301CAB9A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5607" y="2282021"/>
            <a:ext cx="1252902" cy="14930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76B5382-F154-CAA7-63D8-7630EFC4A96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8509" y="2289969"/>
            <a:ext cx="2304524" cy="14930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1830CD-ECFB-7DE0-5EE1-7CE29737C81A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7303" y="2289969"/>
            <a:ext cx="2404697" cy="15676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B20712-8F5A-B9F4-F2B1-E23786C1A5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0235" y="4014368"/>
            <a:ext cx="3485594" cy="232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960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06B5B-419A-A0AF-9676-9615316D34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79C644F-9840-993B-AD54-A41CE1E5D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2070876" cy="941161"/>
          </a:xfrm>
        </p:spPr>
        <p:txBody>
          <a:bodyPr>
            <a:normAutofit/>
          </a:bodyPr>
          <a:lstStyle/>
          <a:p>
            <a:r>
              <a:rPr lang="en-GB" sz="3100" b="1" dirty="0"/>
              <a:t>Coherent Instabilities on ISIS</a:t>
            </a:r>
            <a:br>
              <a:rPr lang="en-GB" sz="3100" dirty="0"/>
            </a:br>
            <a:r>
              <a:rPr lang="en-GB" sz="2000" dirty="0">
                <a:solidFill>
                  <a:schemeClr val="accent4"/>
                </a:solidFill>
              </a:rPr>
              <a:t>D. W. Posthuma de Boer (JAI Student/ISIS), </a:t>
            </a:r>
            <a:r>
              <a:rPr lang="en-GB" sz="2000" dirty="0">
                <a:solidFill>
                  <a:schemeClr val="accent6"/>
                </a:solidFill>
              </a:rPr>
              <a:t>B. Foster (JAI), C. M. Warsop (ISIS), A. Oeftiger (JAI)</a:t>
            </a:r>
            <a:endParaRPr lang="en-GB" sz="2000" dirty="0">
              <a:solidFill>
                <a:srgbClr val="FF9D1B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4ABEAE-59DE-0F69-C78F-FB7AA67C5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5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35DD2F2-6E82-41B1-2AB4-9F03F85BDE63}"/>
              </a:ext>
            </a:extLst>
          </p:cNvPr>
          <p:cNvSpPr txBox="1">
            <a:spLocks/>
          </p:cNvSpPr>
          <p:nvPr/>
        </p:nvSpPr>
        <p:spPr>
          <a:xfrm>
            <a:off x="0" y="1330325"/>
            <a:ext cx="6910388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Mitigation method demonstrated in the lab by optimising capacitances in the RF screen structures. </a:t>
            </a:r>
          </a:p>
          <a:p>
            <a:endParaRPr lang="en-GB" dirty="0"/>
          </a:p>
          <a:p>
            <a:r>
              <a:rPr lang="en-GB" dirty="0"/>
              <a:t>Modified RF screens with optimised capacitances have been installed on ~6% of screens at ISIS for a trial.</a:t>
            </a:r>
          </a:p>
          <a:p>
            <a:pPr lvl="1"/>
            <a:r>
              <a:rPr lang="en-GB" dirty="0"/>
              <a:t>Impact assessed with beam based impedance measurements.</a:t>
            </a:r>
          </a:p>
          <a:p>
            <a:pPr lvl="1"/>
            <a:r>
              <a:rPr lang="en-GB" dirty="0"/>
              <a:t>See early evidence of reduced impedance at the 90kHz peak.</a:t>
            </a:r>
          </a:p>
          <a:p>
            <a:pPr lvl="1"/>
            <a:r>
              <a:rPr lang="en-GB" dirty="0"/>
              <a:t>Further optimisation and measurements are required.</a:t>
            </a:r>
          </a:p>
          <a:p>
            <a:endParaRPr lang="en-GB" dirty="0"/>
          </a:p>
          <a:p>
            <a:r>
              <a:rPr lang="en-GB" dirty="0"/>
              <a:t>Most recent results presented at HB2025 (</a:t>
            </a:r>
            <a:r>
              <a:rPr lang="en-GB" dirty="0">
                <a:hlinkClick r:id="rId3"/>
              </a:rPr>
              <a:t>10.18429/JACoW-HB2025-THCBC02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Also invited to deliver plenary talk, with title</a:t>
            </a:r>
            <a:br>
              <a:rPr lang="en-GB" dirty="0"/>
            </a:br>
            <a:r>
              <a:rPr lang="en-GB" dirty="0"/>
              <a:t>”The Challenges of Instabilities and Impedances on High Intensity Hadron Machines.”</a:t>
            </a:r>
          </a:p>
          <a:p>
            <a:endParaRPr lang="en-GB" dirty="0"/>
          </a:p>
          <a:p>
            <a:r>
              <a:rPr lang="en-GB" dirty="0"/>
              <a:t>Thesis will be submitted in coming weeks.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9124D5-34AF-FC53-DE9D-2F62F10C3F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1102" y="1304925"/>
            <a:ext cx="4055962" cy="27631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DAB963-B6FE-5C5A-8556-4BA276043F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7418" y="4012257"/>
            <a:ext cx="3819646" cy="2536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894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BA9CE-2256-6ADE-1C68-639A114BA7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404D0A2B-01F8-D936-1C07-53032239A64D}"/>
              </a:ext>
            </a:extLst>
          </p:cNvPr>
          <p:cNvSpPr txBox="1">
            <a:spLocks/>
          </p:cNvSpPr>
          <p:nvPr/>
        </p:nvSpPr>
        <p:spPr>
          <a:xfrm>
            <a:off x="1981200" y="958196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endParaRPr lang="en-US" sz="24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BD11CA5-CC39-6B67-317C-0EAAA8BCF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699" y="365125"/>
            <a:ext cx="12280901" cy="941161"/>
          </a:xfrm>
        </p:spPr>
        <p:txBody>
          <a:bodyPr>
            <a:normAutofit/>
          </a:bodyPr>
          <a:lstStyle/>
          <a:p>
            <a:r>
              <a:rPr lang="en-GB" b="1" dirty="0"/>
              <a:t>Working points and Space Charge Limit</a:t>
            </a:r>
            <a:br>
              <a:rPr lang="en-GB" dirty="0"/>
            </a:br>
            <a:r>
              <a:rPr lang="en-GB" sz="2000" dirty="0">
                <a:solidFill>
                  <a:srgbClr val="FF9D1B"/>
                </a:solidFill>
              </a:rPr>
              <a:t>J. Appleby (JAI Student), </a:t>
            </a:r>
            <a:r>
              <a:rPr lang="en-GB" sz="2000" dirty="0">
                <a:solidFill>
                  <a:schemeClr val="accent6"/>
                </a:solidFill>
              </a:rPr>
              <a:t>A. Oeftiger (JAI), S. Machida (ISIS)</a:t>
            </a:r>
            <a:endParaRPr lang="en-GB" sz="2000" dirty="0">
              <a:solidFill>
                <a:srgbClr val="FF9D1B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2765B8-86D9-E9E6-036D-5CC0DFE48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6</a:t>
            </a:fld>
            <a:endParaRPr lang="en-GB"/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4D189E31-1754-AB9A-B81D-0DECD2B2A0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776505" y="1243783"/>
            <a:ext cx="5415495" cy="241625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E17BBB2-A573-77E1-9799-8F82D3FDC086}"/>
              </a:ext>
            </a:extLst>
          </p:cNvPr>
          <p:cNvSpPr txBox="1"/>
          <p:nvPr/>
        </p:nvSpPr>
        <p:spPr>
          <a:xfrm>
            <a:off x="6280149" y="4465607"/>
            <a:ext cx="27390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3088"/>
                </a:solidFill>
              </a:rPr>
              <a:t>Fig. 2 (Right): </a:t>
            </a:r>
            <a:r>
              <a:rPr lang="en-GB" sz="1400" dirty="0">
                <a:solidFill>
                  <a:srgbClr val="003088"/>
                </a:solidFill>
              </a:rPr>
              <a:t>The maximum absolute tracked vertical position over 10k turns as a function of set vertical tune </a:t>
            </a:r>
            <a:r>
              <a:rPr lang="en-GB" sz="1400" dirty="0" err="1">
                <a:solidFill>
                  <a:srgbClr val="003088"/>
                </a:solidFill>
              </a:rPr>
              <a:t>Qy</a:t>
            </a:r>
            <a:r>
              <a:rPr lang="en-GB" sz="1400" dirty="0">
                <a:solidFill>
                  <a:srgbClr val="003088"/>
                </a:solidFill>
              </a:rPr>
              <a:t> and a quadrupole gradient error K1L.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CA7928-B767-C3B3-7CE9-2B22A8844121}"/>
              </a:ext>
            </a:extLst>
          </p:cNvPr>
          <p:cNvSpPr txBox="1"/>
          <p:nvPr/>
        </p:nvSpPr>
        <p:spPr>
          <a:xfrm>
            <a:off x="266494" y="1252498"/>
            <a:ext cx="613869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Started DPhil in October 2024.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Finding the maximum achievable beam intensity and space charge limit for space-charge dominated accelerators e.g. ISIS, J-PARC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Resonance stopbands increase with intensity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Dependant on working point / </a:t>
            </a:r>
            <a:r>
              <a:rPr lang="en-GB" sz="1600" dirty="0" err="1"/>
              <a:t>betatron</a:t>
            </a:r>
            <a:r>
              <a:rPr lang="en-GB" sz="1600" dirty="0"/>
              <a:t> tune</a:t>
            </a:r>
          </a:p>
          <a:p>
            <a:pPr lvl="1"/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Ongoing studies to create a metric that can characterise this limit, to improve existing operations and inform future accelerators e.g. ISIS-II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Fig 2 shows initial work into this, showing the limits of ISIS operation due to a quadrupole gradient error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This metric can be used to test and compare new methods of increasing intensity, such as split-integer tunes or alternative beam distributions.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CFAD7AA-10DA-95A5-8D52-E413D43954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9229" y="4139127"/>
            <a:ext cx="2801450" cy="241625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A8E4E7B-9C63-EE0E-551A-915E9D936118}"/>
              </a:ext>
            </a:extLst>
          </p:cNvPr>
          <p:cNvSpPr txBox="1"/>
          <p:nvPr/>
        </p:nvSpPr>
        <p:spPr>
          <a:xfrm>
            <a:off x="6980451" y="3597531"/>
            <a:ext cx="4840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3088"/>
                </a:solidFill>
              </a:rPr>
              <a:t>Fig 1 (Top): </a:t>
            </a:r>
            <a:r>
              <a:rPr lang="en-GB" sz="1400" dirty="0">
                <a:solidFill>
                  <a:srgbClr val="003088"/>
                </a:solidFill>
              </a:rPr>
              <a:t>The k1 strengths for the trim quadrupoles required to achieve a specific tune in tune space on ISIS.</a:t>
            </a:r>
          </a:p>
        </p:txBody>
      </p:sp>
    </p:spTree>
    <p:extLst>
      <p:ext uri="{BB962C8B-B14F-4D97-AF65-F5344CB8AC3E}">
        <p14:creationId xmlns:p14="http://schemas.microsoft.com/office/powerpoint/2010/main" val="3037481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9120D5-9DAD-3551-0781-7D4E623C0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F5FAEF71-951D-CEEF-5D53-0270B1380E81}"/>
              </a:ext>
            </a:extLst>
          </p:cNvPr>
          <p:cNvSpPr txBox="1">
            <a:spLocks/>
          </p:cNvSpPr>
          <p:nvPr/>
        </p:nvSpPr>
        <p:spPr>
          <a:xfrm>
            <a:off x="1981200" y="958196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endParaRPr lang="en-US" sz="24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A86C832-F0C2-2229-7805-CEB9EB581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699" y="365125"/>
            <a:ext cx="7586745" cy="1324998"/>
          </a:xfrm>
        </p:spPr>
        <p:txBody>
          <a:bodyPr>
            <a:normAutofit/>
          </a:bodyPr>
          <a:lstStyle/>
          <a:p>
            <a:r>
              <a:rPr lang="en-GB" b="1" dirty="0"/>
              <a:t>Head-tail Instabilities at ISIS</a:t>
            </a:r>
            <a:br>
              <a:rPr lang="en-GB" dirty="0"/>
            </a:br>
            <a:r>
              <a:rPr lang="en-GB" sz="2000" dirty="0">
                <a:solidFill>
                  <a:srgbClr val="FF9D1B"/>
                </a:solidFill>
              </a:rPr>
              <a:t>N. Steerenberg (Visiting EPFL Masters Student), </a:t>
            </a:r>
            <a:r>
              <a:rPr lang="en-GB" sz="2000" dirty="0">
                <a:solidFill>
                  <a:schemeClr val="accent6"/>
                </a:solidFill>
              </a:rPr>
              <a:t>A. Oeftiger (JAI), D. W. Posthuma de Boer (ISIS), R. Williamson (ISIS)</a:t>
            </a:r>
            <a:endParaRPr lang="en-GB" sz="2000" dirty="0">
              <a:solidFill>
                <a:srgbClr val="FF9D1B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2B01CE-6515-4FB1-2BBC-FC2F45FB7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7</a:t>
            </a:fld>
            <a:endParaRPr lang="en-GB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27618EB-03CD-3A39-BFFE-B68DFEF7B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279" y="1566023"/>
            <a:ext cx="768736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/>
              <a:t>MSc thesis:</a:t>
            </a:r>
          </a:p>
          <a:p>
            <a:pPr lvl="1"/>
            <a:r>
              <a:rPr lang="en-GB" sz="1800" dirty="0"/>
              <a:t>Model head-tail instabilities with bunched &amp; coasting beams at ISIS RCS based on new impedance model (David </a:t>
            </a:r>
            <a:r>
              <a:rPr lang="en-GB" sz="1800" dirty="0" err="1"/>
              <a:t>PdB’s</a:t>
            </a:r>
            <a:r>
              <a:rPr lang="en-GB" sz="1800" dirty="0"/>
              <a:t> thesis) in Xsuite</a:t>
            </a:r>
          </a:p>
          <a:p>
            <a:pPr lvl="2"/>
            <a:r>
              <a:rPr lang="en-GB" sz="1400" dirty="0"/>
              <a:t>Challenges for modelling: </a:t>
            </a:r>
            <a:r>
              <a:rPr lang="en-GB" sz="1400" dirty="0" err="1"/>
              <a:t>wakefields</a:t>
            </a:r>
            <a:r>
              <a:rPr lang="en-GB" sz="1400" dirty="0"/>
              <a:t> oscillate for &gt;100 turns, non-</a:t>
            </a:r>
            <a:r>
              <a:rPr lang="en-GB" sz="1400" dirty="0" err="1"/>
              <a:t>ultrarelativistic</a:t>
            </a:r>
            <a:r>
              <a:rPr lang="en-GB" sz="1400" dirty="0"/>
              <a:t> regime at v&lt;c</a:t>
            </a:r>
          </a:p>
          <a:p>
            <a:pPr lvl="1"/>
            <a:r>
              <a:rPr lang="en-GB" sz="1800" dirty="0"/>
              <a:t>Identify main intensity limitation mechanisms in different beam dynamical regimes through parametric simulation scans</a:t>
            </a:r>
            <a:br>
              <a:rPr lang="en-GB" sz="1800" dirty="0"/>
            </a:br>
            <a:r>
              <a:rPr lang="en-GB" sz="1800" dirty="0"/>
              <a:t>(multi-turn rigid instability vs. transverse mode coupling instability vs. head-tail instability)</a:t>
            </a:r>
          </a:p>
          <a:p>
            <a:pPr lvl="1"/>
            <a:r>
              <a:rPr lang="en-GB" sz="1800" dirty="0"/>
              <a:t>Study semi-analytical results from Vlasov eigenfunction solver (DELPHI, developed for LHC) and compare to tracking results (newly established Xsuite model)</a:t>
            </a:r>
          </a:p>
          <a:p>
            <a:pPr lvl="1"/>
            <a:r>
              <a:rPr lang="en-GB" sz="1800" dirty="0"/>
              <a:t>Analyse experimental growth rate measurements of coasting</a:t>
            </a:r>
            <a:br>
              <a:rPr lang="en-GB" sz="1800" dirty="0"/>
            </a:br>
            <a:r>
              <a:rPr lang="en-GB" sz="1800" dirty="0"/>
              <a:t>beam instabilities at ISIS RCS and validate model predictions</a:t>
            </a:r>
          </a:p>
          <a:p>
            <a:r>
              <a:rPr lang="en-GB" sz="2000" dirty="0"/>
              <a:t>Successfully defended Master thesis in September 2025</a:t>
            </a:r>
          </a:p>
          <a:p>
            <a:pPr lvl="1"/>
            <a:r>
              <a:rPr lang="en-GB" sz="1600" dirty="0"/>
              <a:t>Noa is now at SLAC for a small research project on</a:t>
            </a:r>
            <a:br>
              <a:rPr lang="en-GB" sz="1600" dirty="0"/>
            </a:br>
            <a:r>
              <a:rPr lang="en-GB" sz="1600" dirty="0"/>
              <a:t>Bayesian Optimisation, starting a PhD project at PSI (CH) /</a:t>
            </a:r>
            <a:br>
              <a:rPr lang="en-GB" sz="1600" dirty="0"/>
            </a:br>
            <a:r>
              <a:rPr lang="en-GB" sz="1600" dirty="0"/>
              <a:t>University of Zurich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A52DCB-DEBD-4856-6F7F-84DF700078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2435" y="4233602"/>
            <a:ext cx="2234101" cy="16755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51FB52-5E1B-A3D4-6A9F-EAFCFFF61060}"/>
              </a:ext>
            </a:extLst>
          </p:cNvPr>
          <p:cNvSpPr txBox="1"/>
          <p:nvPr/>
        </p:nvSpPr>
        <p:spPr>
          <a:xfrm>
            <a:off x="10043953" y="5841736"/>
            <a:ext cx="23606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Growth rate measurements with coasting beams at ISIS RCS</a:t>
            </a:r>
          </a:p>
        </p:txBody>
      </p:sp>
      <p:pic>
        <p:nvPicPr>
          <p:cNvPr id="8" name="Picture 7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3AEF3BCB-974B-4AD2-4CFD-8473685EEF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3673" y="4166160"/>
            <a:ext cx="2234101" cy="16755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1EB1A8-187E-9301-9D8F-689B336C0467}"/>
              </a:ext>
            </a:extLst>
          </p:cNvPr>
          <p:cNvSpPr txBox="1"/>
          <p:nvPr/>
        </p:nvSpPr>
        <p:spPr>
          <a:xfrm>
            <a:off x="7583224" y="5841736"/>
            <a:ext cx="282084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Head-tail instabilities predicted by new Xsuite model compared to established model (Rob Williamson’s thesis)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E868F32-B600-2322-3801-60904D4E3E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3444" y="222414"/>
            <a:ext cx="4218173" cy="14881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204BA55-7A67-3F69-DF91-EDA4990F19A2}"/>
              </a:ext>
            </a:extLst>
          </p:cNvPr>
          <p:cNvSpPr txBox="1"/>
          <p:nvPr/>
        </p:nvSpPr>
        <p:spPr>
          <a:xfrm>
            <a:off x="7853444" y="1814856"/>
            <a:ext cx="395346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Growth rates (left) and mode spectrum (right) for various </a:t>
            </a:r>
            <a:r>
              <a:rPr lang="en-GB" sz="1050" dirty="0" err="1"/>
              <a:t>chromaticities</a:t>
            </a:r>
            <a:r>
              <a:rPr lang="en-GB" sz="1050" dirty="0"/>
              <a:t>, comparing tracking results (Xsuite) to semi-analytical Vlasov eigenfunction analysis (DELPHI)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B9C11FC-BE7D-9D9E-8BB8-3602EDFE4F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6176" y="2453141"/>
            <a:ext cx="2510741" cy="178046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D5E237E-1EA1-1E00-66D9-A9739D926D06}"/>
              </a:ext>
            </a:extLst>
          </p:cNvPr>
          <p:cNvSpPr txBox="1"/>
          <p:nvPr/>
        </p:nvSpPr>
        <p:spPr>
          <a:xfrm>
            <a:off x="10373283" y="2964454"/>
            <a:ext cx="179532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Travelling wave intra-bunch pattern seen in transverse mode coupling instability</a:t>
            </a:r>
          </a:p>
        </p:txBody>
      </p:sp>
    </p:spTree>
    <p:extLst>
      <p:ext uri="{BB962C8B-B14F-4D97-AF65-F5344CB8AC3E}">
        <p14:creationId xmlns:p14="http://schemas.microsoft.com/office/powerpoint/2010/main" val="3815920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213E0B-A1A2-D969-17F1-77071397C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63B56362-FF5B-2949-223B-CC56AAAB9F8E}"/>
              </a:ext>
            </a:extLst>
          </p:cNvPr>
          <p:cNvSpPr txBox="1">
            <a:spLocks/>
          </p:cNvSpPr>
          <p:nvPr/>
        </p:nvSpPr>
        <p:spPr>
          <a:xfrm>
            <a:off x="1981200" y="958196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endParaRPr lang="en-US" sz="24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FD433FD-F8EF-C818-B6B0-203BBCF42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699" y="365125"/>
            <a:ext cx="11533415" cy="941161"/>
          </a:xfrm>
        </p:spPr>
        <p:txBody>
          <a:bodyPr>
            <a:normAutofit/>
          </a:bodyPr>
          <a:lstStyle/>
          <a:p>
            <a:r>
              <a:rPr lang="en-GB" b="1" dirty="0"/>
              <a:t>Coherent Stability with Space Charge</a:t>
            </a:r>
            <a:br>
              <a:rPr lang="en-GB" dirty="0"/>
            </a:br>
            <a:r>
              <a:rPr lang="en-GB" sz="2000" dirty="0">
                <a:solidFill>
                  <a:srgbClr val="FF9D1B"/>
                </a:solidFill>
              </a:rPr>
              <a:t>F. Straniero (JAI Student), </a:t>
            </a:r>
            <a:r>
              <a:rPr lang="en-GB" sz="2000" dirty="0">
                <a:solidFill>
                  <a:schemeClr val="accent6"/>
                </a:solidFill>
              </a:rPr>
              <a:t>A. Oeftiger (JAI), R. Williamson (ISIS)</a:t>
            </a:r>
            <a:endParaRPr lang="en-GB" sz="2000" dirty="0">
              <a:solidFill>
                <a:srgbClr val="FF9D1B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C0AED1-3643-0209-4ADB-BEA1BCFE1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8</a:t>
            </a:fld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958BE15-350B-B3B5-FFC8-1208C0C68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31898"/>
            <a:ext cx="8605240" cy="4576763"/>
          </a:xfrm>
        </p:spPr>
        <p:txBody>
          <a:bodyPr>
            <a:normAutofit lnSpcReduction="10000"/>
          </a:bodyPr>
          <a:lstStyle/>
          <a:p>
            <a:r>
              <a:rPr lang="en-GB" sz="2000" dirty="0"/>
              <a:t>With push for ultimate beam intensity and beam brightness in circular accelerators, density (or space charge) effects are observed to alter well-studied instability dynamics (at times large beam losses)</a:t>
            </a:r>
          </a:p>
          <a:p>
            <a:r>
              <a:rPr lang="en-GB" sz="2000" dirty="0"/>
              <a:t>Francesco started DPhil in October 2025, project goals:</a:t>
            </a:r>
          </a:p>
          <a:p>
            <a:pPr lvl="1"/>
            <a:r>
              <a:rPr lang="en-GB" sz="1800" dirty="0"/>
              <a:t>Investigate and characterise the impact of direct space charge on head-tail instability predictions for ISIS RCS beams: intrinsic Landau damping vs. additional instability mechanisms </a:t>
            </a:r>
          </a:p>
          <a:p>
            <a:pPr lvl="1"/>
            <a:r>
              <a:rPr lang="en-GB" sz="1800" dirty="0"/>
              <a:t>Develop new mitigation techniques for existing accelerators like the ISIS RCS and identify optimal design strategies and parameter ranges (∆Q</a:t>
            </a:r>
            <a:r>
              <a:rPr lang="en-GB" sz="1800" baseline="-25000" dirty="0"/>
              <a:t>SC</a:t>
            </a:r>
            <a:r>
              <a:rPr lang="en-GB" sz="1800" dirty="0"/>
              <a:t>/Q</a:t>
            </a:r>
            <a:r>
              <a:rPr lang="en-GB" sz="1800" baseline="-25000" dirty="0"/>
              <a:t>s</a:t>
            </a:r>
            <a:r>
              <a:rPr lang="en-GB" sz="1800" dirty="0"/>
              <a:t>) for future high-intensity accelerators, aiming to exploit beneficial aspects of direct space charge</a:t>
            </a:r>
          </a:p>
          <a:p>
            <a:pPr lvl="1"/>
            <a:r>
              <a:rPr lang="en-GB" sz="1800" dirty="0"/>
              <a:t>Collaborate with Fermilab’s IOTA team which will study coherent stability during IOTA’s first Proton Run in 2027</a:t>
            </a:r>
          </a:p>
          <a:p>
            <a:r>
              <a:rPr lang="en-GB" sz="2200" dirty="0"/>
              <a:t>First steps: extend recently developed Xsuite model with space charge (Noa </a:t>
            </a:r>
            <a:r>
              <a:rPr lang="en-GB" sz="2200" dirty="0" err="1"/>
              <a:t>Steerenberg’s</a:t>
            </a:r>
            <a:r>
              <a:rPr lang="en-GB" sz="2200" dirty="0"/>
              <a:t> thesis) and investigate impact on ISIS coasting beam predictions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462A98-E646-2ED4-A119-91F5F06437A3}"/>
              </a:ext>
            </a:extLst>
          </p:cNvPr>
          <p:cNvSpPr txBox="1"/>
          <p:nvPr/>
        </p:nvSpPr>
        <p:spPr>
          <a:xfrm>
            <a:off x="8687009" y="863605"/>
            <a:ext cx="342392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CERN SPS Example: simulated intra-bunch motion for head-tail instability -- left without space charge effects, right same parameters but with space charge included. </a:t>
            </a:r>
          </a:p>
        </p:txBody>
      </p:sp>
      <p:pic>
        <p:nvPicPr>
          <p:cNvPr id="6" name="comparison_bpm_y.mp4">
            <a:hlinkClick r:id="" action="ppaction://media"/>
            <a:extLst>
              <a:ext uri="{FF2B5EF4-FFF2-40B4-BE49-F238E27FC236}">
                <a16:creationId xmlns:a16="http://schemas.microsoft.com/office/drawing/2014/main" id="{4DB0D73F-E429-AFE7-7973-C335E0BE909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3517" t="9094" r="5335"/>
          <a:stretch/>
        </p:blipFill>
        <p:spPr>
          <a:xfrm>
            <a:off x="8566896" y="1644505"/>
            <a:ext cx="3505689" cy="14710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06AFDF-8E8C-ACB1-7241-1CA4DCA8DE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5240" y="3241133"/>
            <a:ext cx="3505689" cy="13612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14685F-8259-D715-E50A-603EC1754B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143" y="4727967"/>
            <a:ext cx="3223841" cy="159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910497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 slide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riangles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Pattern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Blank Layouts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2453390EE4BA43A5D6133E94472E90" ma:contentTypeVersion="17" ma:contentTypeDescription="Create a new document." ma:contentTypeScope="" ma:versionID="a3dd40fe961babd590db7e6ab2b6c3cc">
  <xsd:schema xmlns:xsd="http://www.w3.org/2001/XMLSchema" xmlns:xs="http://www.w3.org/2001/XMLSchema" xmlns:p="http://schemas.microsoft.com/office/2006/metadata/properties" xmlns:ns2="7a6c5452-7205-4e2c-a322-0d36e47a4095" xmlns:ns3="4367b676-3231-4229-b246-27e36f6a6ea0" targetNamespace="http://schemas.microsoft.com/office/2006/metadata/properties" ma:root="true" ma:fieldsID="9c9a1b7cbcb1e6780652342e7736d883" ns2:_="" ns3:_="">
    <xsd:import namespace="7a6c5452-7205-4e2c-a322-0d36e47a4095"/>
    <xsd:import namespace="4367b676-3231-4229-b246-27e36f6a6e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6c5452-7205-4e2c-a322-0d36e47a40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7b676-3231-4229-b246-27e36f6a6ea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5bb8876-a7eb-42f8-850b-785a27f532ba}" ma:internalName="TaxCatchAll" ma:showField="CatchAllData" ma:web="4367b676-3231-4229-b246-27e36f6a6e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367b676-3231-4229-b246-27e36f6a6ea0" xsi:nil="true"/>
    <lcf76f155ced4ddcb4097134ff3c332f xmlns="7a6c5452-7205-4e2c-a322-0d36e47a409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9CAF4C5-C546-4E53-8B48-77E78F83DE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6c5452-7205-4e2c-a322-0d36e47a4095"/>
    <ds:schemaRef ds:uri="4367b676-3231-4229-b246-27e36f6a6e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79237DF-6E98-4AFD-A1AD-E1C9D616A34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DF670E-3DD2-40A0-8524-D0B4771A7312}">
  <ds:schemaRefs>
    <ds:schemaRef ds:uri="http://schemas.microsoft.com/office/2006/metadata/properties"/>
    <ds:schemaRef ds:uri="http://schemas.microsoft.com/office/infopath/2007/PartnerControls"/>
    <ds:schemaRef ds:uri="4367b676-3231-4229-b246-27e36f6a6ea0"/>
    <ds:schemaRef ds:uri="7a6c5452-7205-4e2c-a322-0d36e47a409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50719</TotalTime>
  <Words>1926</Words>
  <Application>Microsoft Macintosh PowerPoint</Application>
  <PresentationFormat>Widescreen</PresentationFormat>
  <Paragraphs>191</Paragraphs>
  <Slides>17</Slides>
  <Notes>13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Wingdings</vt:lpstr>
      <vt:lpstr>Aptos</vt:lpstr>
      <vt:lpstr>Cambria Math</vt:lpstr>
      <vt:lpstr>Calibri</vt:lpstr>
      <vt:lpstr>Arial</vt:lpstr>
      <vt:lpstr>Roboto</vt:lpstr>
      <vt:lpstr>OpenSymbol</vt:lpstr>
      <vt:lpstr>1_Title slide</vt:lpstr>
      <vt:lpstr>2_Triangles</vt:lpstr>
      <vt:lpstr>3_Pattern</vt:lpstr>
      <vt:lpstr>4_Blank Layouts</vt:lpstr>
      <vt:lpstr>Intense Hadron Beams</vt:lpstr>
      <vt:lpstr>The ISIS Neutron and Muon Source </vt:lpstr>
      <vt:lpstr>Intensity Effects in ISIS </vt:lpstr>
      <vt:lpstr>ISIS-II </vt:lpstr>
      <vt:lpstr>Coherent Instabilities on ISIS D. W. Posthuma de Boer (JAI Student/ISIS), B. Foster (JAI), C. M. Warsop (ISIS), A. Oeftiger (JAI)</vt:lpstr>
      <vt:lpstr>Coherent Instabilities on ISIS D. W. Posthuma de Boer (JAI Student/ISIS), B. Foster (JAI), C. M. Warsop (ISIS), A. Oeftiger (JAI)</vt:lpstr>
      <vt:lpstr>Working points and Space Charge Limit J. Appleby (JAI Student), A. Oeftiger (JAI), S. Machida (ISIS)</vt:lpstr>
      <vt:lpstr>Head-tail Instabilities at ISIS N. Steerenberg (Visiting EPFL Masters Student), A. Oeftiger (JAI), D. W. Posthuma de Boer (ISIS), R. Williamson (ISIS)</vt:lpstr>
      <vt:lpstr>Coherent Stability with Space Charge F. Straniero (JAI Student), A. Oeftiger (JAI), R. Williamson (ISIS)</vt:lpstr>
      <vt:lpstr>Beam Stacking and RF Knockout C. Jolly (JAI Student), P. Burrows(JAI), A. Oeftiger (JAI), C. Rogers (ISIS)</vt:lpstr>
      <vt:lpstr>Space Charge in FFAs C. Jolly (JAI Student), P. Burrows (JAI), A. Oeftiger (JAI), C. Rogers (ISIS)</vt:lpstr>
      <vt:lpstr>Design of magnet for FETS-FFA T-J. Kuo (JAI Student), J.Pasternak (JAI/ISIS), J.-B. Lagrange (ISIS)</vt:lpstr>
      <vt:lpstr>Design of magnet for FETS-FFA - Prototype radial sector magnet T-J. Kuo (JAI Student), J.Pasternak (JAI/ISIS), J.-B. Lagrange (ISIS)</vt:lpstr>
      <vt:lpstr>JAI-ISIS collaboration on Muon Beams P. Jurj (JAI Postdoc), R. Kamath (JAI Student), J.-B. Lagrange (ISIS), J. Pasternak (Imperial/ISIS), C. T. Rogers (ISIS)</vt:lpstr>
      <vt:lpstr>PowerPoint Presentation</vt:lpstr>
      <vt:lpstr>JAI Lectures</vt:lpstr>
      <vt:lpstr>Conclusion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Richardson, Stephanie (STFC,RAL,ISIS)</dc:creator>
  <cp:lastModifiedBy>Kelliher, David (STFC,RAL,ISIS)</cp:lastModifiedBy>
  <cp:revision>390</cp:revision>
  <dcterms:created xsi:type="dcterms:W3CDTF">2023-01-10T12:41:06Z</dcterms:created>
  <dcterms:modified xsi:type="dcterms:W3CDTF">2026-04-16T13:36:07Z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0x010100FC2453390EE4BA43A5D6133E94472E90</vt:lpwstr>
  </property>
  <property fmtid="{D5CDD505-2E9C-101B-9397-08002B2CF9AE}" pid="3" name="MediaServiceImageTags">
    <vt:lpwstr/>
  </property>
</Properties>
</file>