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6"/>
  </p:notesMasterIdLst>
  <p:sldIdLst>
    <p:sldId id="259" r:id="rId2"/>
    <p:sldId id="1163" r:id="rId3"/>
    <p:sldId id="260" r:id="rId4"/>
    <p:sldId id="1211" r:id="rId5"/>
    <p:sldId id="1201" r:id="rId6"/>
    <p:sldId id="1166" r:id="rId7"/>
    <p:sldId id="1212" r:id="rId8"/>
    <p:sldId id="1213" r:id="rId9"/>
    <p:sldId id="1214" r:id="rId10"/>
    <p:sldId id="1170" r:id="rId11"/>
    <p:sldId id="1215" r:id="rId12"/>
    <p:sldId id="1209" r:id="rId13"/>
    <p:sldId id="1210" r:id="rId14"/>
    <p:sldId id="1178" r:id="rId15"/>
    <p:sldId id="1216" r:id="rId16"/>
    <p:sldId id="1217" r:id="rId17"/>
    <p:sldId id="1218" r:id="rId18"/>
    <p:sldId id="1191" r:id="rId19"/>
    <p:sldId id="1192" r:id="rId20"/>
    <p:sldId id="1188" r:id="rId21"/>
    <p:sldId id="1190" r:id="rId22"/>
    <p:sldId id="1162" r:id="rId23"/>
    <p:sldId id="1183" r:id="rId24"/>
    <p:sldId id="1185" r:id="rId25"/>
    <p:sldId id="1161" r:id="rId26"/>
    <p:sldId id="1204" r:id="rId27"/>
    <p:sldId id="1219" r:id="rId28"/>
    <p:sldId id="1159" r:id="rId29"/>
    <p:sldId id="1197" r:id="rId30"/>
    <p:sldId id="1195" r:id="rId31"/>
    <p:sldId id="1199" r:id="rId32"/>
    <p:sldId id="1196" r:id="rId33"/>
    <p:sldId id="1187" r:id="rId34"/>
    <p:sldId id="1186" r:id="rId35"/>
  </p:sldIdLst>
  <p:sldSz cx="24384000" cy="13716000"/>
  <p:notesSz cx="6858000" cy="9144000"/>
  <p:embeddedFontLst>
    <p:embeddedFont>
      <p:font typeface="LM Roman 10" panose="020F0502020204030204" pitchFamily="34" charset="0"/>
      <p:regular r:id="rId37"/>
      <p:bold r:id="rId38"/>
      <p:italic r:id="rId39"/>
      <p:boldItalic r:id="rId40"/>
    </p:embeddedFont>
    <p:embeddedFont>
      <p:font typeface="Noto Serif" panose="02020600060500020200" pitchFamily="18" charset="0"/>
      <p:regular r:id="rId41"/>
      <p:bold r:id="rId42"/>
      <p:italic r:id="rId43"/>
      <p:boldItalic r:id="rId44"/>
    </p:embeddedFont>
    <p:embeddedFont>
      <p:font typeface="Roboto" panose="02000000000000000000" pitchFamily="2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47"/>
    <a:srgbClr val="F2F5F4"/>
    <a:srgbClr val="F1F4F4"/>
    <a:srgbClr val="F2F4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 autoAdjust="0"/>
    <p:restoredTop sz="93014" autoAdjust="0"/>
  </p:normalViewPr>
  <p:slideViewPr>
    <p:cSldViewPr snapToGrid="0" showGuides="1">
      <p:cViewPr varScale="1">
        <p:scale>
          <a:sx n="59" d="100"/>
          <a:sy n="59" d="100"/>
        </p:scale>
        <p:origin x="432" y="19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3580-73BA-2048-90D1-10AC01A57DDD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2C0A8-CBB8-844C-9E94-EB321B651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3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4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C046FE6-3716-CA9E-0E27-69068FA007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5890828"/>
            <a:ext cx="7794523" cy="3311524"/>
          </a:xfrm>
        </p:spPr>
        <p:txBody>
          <a:bodyPr anchor="b"/>
          <a:lstStyle>
            <a:lvl1pPr algn="l">
              <a:lnSpc>
                <a:spcPts val="73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948302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952C92-E75C-B3D3-AF16-BAFE402C42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30700" y="12877800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D16D39-27F4-9D94-E4C4-E5E8B95039BA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</p:spTree>
    <p:extLst>
      <p:ext uri="{BB962C8B-B14F-4D97-AF65-F5344CB8AC3E}">
        <p14:creationId xmlns:p14="http://schemas.microsoft.com/office/powerpoint/2010/main" val="31815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g object 16">
            <a:extLst>
              <a:ext uri="{FF2B5EF4-FFF2-40B4-BE49-F238E27FC236}">
                <a16:creationId xmlns:a16="http://schemas.microsoft.com/office/drawing/2014/main" id="{62E6FA56-37E7-1DBE-E80B-8981988B684F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5469C-044F-BADE-B901-02D3E07979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81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6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B8FBB10-D683-B306-CDEB-747B9FD7098B}"/>
              </a:ext>
            </a:extLst>
          </p:cNvPr>
          <p:cNvSpPr/>
          <p:nvPr userDrawn="1"/>
        </p:nvSpPr>
        <p:spPr>
          <a:xfrm>
            <a:off x="856" y="0"/>
            <a:ext cx="24382289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408A580-082A-27DA-12E6-DE37996440BD}"/>
              </a:ext>
            </a:extLst>
          </p:cNvPr>
          <p:cNvSpPr/>
          <p:nvPr userDrawn="1"/>
        </p:nvSpPr>
        <p:spPr>
          <a:xfrm>
            <a:off x="7086600" y="2137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rgbClr val="19375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5F660B6-D148-90DB-CF3B-DB69195E5F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393" y="2249833"/>
            <a:ext cx="6482957" cy="47625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CE7F083-F106-2184-8E19-937F0AE056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2393" y="2817989"/>
            <a:ext cx="6482957" cy="1517791"/>
          </a:xfrm>
        </p:spPr>
        <p:txBody>
          <a:bodyPr/>
          <a:lstStyle>
            <a:lvl1pPr>
              <a:lnSpc>
                <a:spcPts val="3900"/>
              </a:lnSpc>
              <a:spcBef>
                <a:spcPts val="180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0A8504B-1D7F-9B66-0D1D-39F705F155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2393" y="4564239"/>
            <a:ext cx="6482957" cy="1517791"/>
          </a:xfrm>
        </p:spPr>
        <p:txBody>
          <a:bodyPr/>
          <a:lstStyle>
            <a:lvl1pPr>
              <a:lnSpc>
                <a:spcPts val="42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Address/ Tel/ Website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EDD705A-8B6C-B212-2C42-4E2B7F1D0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88653" y="7442010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FF225E4-AF85-7680-1E1C-0774447CE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88653" y="8146044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7B49CBA-4158-8CE8-A260-27CC84A373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88653" y="8882473"/>
            <a:ext cx="3435910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67D08E7-4D29-35E0-342C-948FEBD2B4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2953" y="744201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46175BB-314E-6C73-5379-40257D7987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2953" y="814128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grpSp>
        <p:nvGrpSpPr>
          <p:cNvPr id="21" name="Graphic 18">
            <a:extLst>
              <a:ext uri="{FF2B5EF4-FFF2-40B4-BE49-F238E27FC236}">
                <a16:creationId xmlns:a16="http://schemas.microsoft.com/office/drawing/2014/main" id="{991DA92A-1EA4-4B71-D5C9-990A64F6AFDA}"/>
              </a:ext>
            </a:extLst>
          </p:cNvPr>
          <p:cNvGrpSpPr/>
          <p:nvPr/>
        </p:nvGrpSpPr>
        <p:grpSpPr>
          <a:xfrm>
            <a:off x="2038330" y="8250264"/>
            <a:ext cx="355074" cy="355074"/>
            <a:chOff x="2038330" y="8250264"/>
            <a:chExt cx="355074" cy="355074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28D4EAF-F6FE-AB9D-84DE-22C9F3C052FA}"/>
                </a:ext>
              </a:extLst>
            </p:cNvPr>
            <p:cNvSpPr/>
            <p:nvPr/>
          </p:nvSpPr>
          <p:spPr>
            <a:xfrm>
              <a:off x="2038330" y="8250264"/>
              <a:ext cx="355074" cy="355074"/>
            </a:xfrm>
            <a:custGeom>
              <a:avLst/>
              <a:gdLst>
                <a:gd name="connsiteX0" fmla="*/ 177537 w 355074"/>
                <a:gd name="connsiteY0" fmla="*/ 32048 h 355074"/>
                <a:gd name="connsiteX1" fmla="*/ 249392 w 355074"/>
                <a:gd name="connsiteY1" fmla="*/ 33066 h 355074"/>
                <a:gd name="connsiteX2" fmla="*/ 282330 w 355074"/>
                <a:gd name="connsiteY2" fmla="*/ 39170 h 355074"/>
                <a:gd name="connsiteX3" fmla="*/ 302805 w 355074"/>
                <a:gd name="connsiteY3" fmla="*/ 52524 h 355074"/>
                <a:gd name="connsiteX4" fmla="*/ 316159 w 355074"/>
                <a:gd name="connsiteY4" fmla="*/ 72999 h 355074"/>
                <a:gd name="connsiteX5" fmla="*/ 322263 w 355074"/>
                <a:gd name="connsiteY5" fmla="*/ 105937 h 355074"/>
                <a:gd name="connsiteX6" fmla="*/ 323281 w 355074"/>
                <a:gd name="connsiteY6" fmla="*/ 177792 h 355074"/>
                <a:gd name="connsiteX7" fmla="*/ 322263 w 355074"/>
                <a:gd name="connsiteY7" fmla="*/ 249646 h 355074"/>
                <a:gd name="connsiteX8" fmla="*/ 316159 w 355074"/>
                <a:gd name="connsiteY8" fmla="*/ 282584 h 355074"/>
                <a:gd name="connsiteX9" fmla="*/ 302805 w 355074"/>
                <a:gd name="connsiteY9" fmla="*/ 303060 h 355074"/>
                <a:gd name="connsiteX10" fmla="*/ 282330 w 355074"/>
                <a:gd name="connsiteY10" fmla="*/ 316413 h 355074"/>
                <a:gd name="connsiteX11" fmla="*/ 249392 w 355074"/>
                <a:gd name="connsiteY11" fmla="*/ 322518 h 355074"/>
                <a:gd name="connsiteX12" fmla="*/ 177537 w 355074"/>
                <a:gd name="connsiteY12" fmla="*/ 323535 h 355074"/>
                <a:gd name="connsiteX13" fmla="*/ 105683 w 355074"/>
                <a:gd name="connsiteY13" fmla="*/ 322518 h 355074"/>
                <a:gd name="connsiteX14" fmla="*/ 72745 w 355074"/>
                <a:gd name="connsiteY14" fmla="*/ 316413 h 355074"/>
                <a:gd name="connsiteX15" fmla="*/ 52269 w 355074"/>
                <a:gd name="connsiteY15" fmla="*/ 303060 h 355074"/>
                <a:gd name="connsiteX16" fmla="*/ 38916 w 355074"/>
                <a:gd name="connsiteY16" fmla="*/ 282584 h 355074"/>
                <a:gd name="connsiteX17" fmla="*/ 32811 w 355074"/>
                <a:gd name="connsiteY17" fmla="*/ 249646 h 355074"/>
                <a:gd name="connsiteX18" fmla="*/ 31794 w 355074"/>
                <a:gd name="connsiteY18" fmla="*/ 177792 h 355074"/>
                <a:gd name="connsiteX19" fmla="*/ 32811 w 355074"/>
                <a:gd name="connsiteY19" fmla="*/ 105937 h 355074"/>
                <a:gd name="connsiteX20" fmla="*/ 38916 w 355074"/>
                <a:gd name="connsiteY20" fmla="*/ 72999 h 355074"/>
                <a:gd name="connsiteX21" fmla="*/ 52269 w 355074"/>
                <a:gd name="connsiteY21" fmla="*/ 52524 h 355074"/>
                <a:gd name="connsiteX22" fmla="*/ 72745 w 355074"/>
                <a:gd name="connsiteY22" fmla="*/ 39170 h 355074"/>
                <a:gd name="connsiteX23" fmla="*/ 105683 w 355074"/>
                <a:gd name="connsiteY23" fmla="*/ 33066 h 355074"/>
                <a:gd name="connsiteX24" fmla="*/ 177537 w 355074"/>
                <a:gd name="connsiteY24" fmla="*/ 32048 h 355074"/>
                <a:gd name="connsiteX25" fmla="*/ 177537 w 355074"/>
                <a:gd name="connsiteY25" fmla="*/ 0 h 355074"/>
                <a:gd name="connsiteX26" fmla="*/ 104284 w 355074"/>
                <a:gd name="connsiteY26" fmla="*/ 1017 h 355074"/>
                <a:gd name="connsiteX27" fmla="*/ 61172 w 355074"/>
                <a:gd name="connsiteY27" fmla="*/ 9284 h 355074"/>
                <a:gd name="connsiteX28" fmla="*/ 29759 w 355074"/>
                <a:gd name="connsiteY28" fmla="*/ 29759 h 355074"/>
                <a:gd name="connsiteX29" fmla="*/ 9284 w 355074"/>
                <a:gd name="connsiteY29" fmla="*/ 61171 h 355074"/>
                <a:gd name="connsiteX30" fmla="*/ 1017 w 355074"/>
                <a:gd name="connsiteY30" fmla="*/ 104284 h 355074"/>
                <a:gd name="connsiteX31" fmla="*/ 0 w 355074"/>
                <a:gd name="connsiteY31" fmla="*/ 177537 h 355074"/>
                <a:gd name="connsiteX32" fmla="*/ 1017 w 355074"/>
                <a:gd name="connsiteY32" fmla="*/ 250791 h 355074"/>
                <a:gd name="connsiteX33" fmla="*/ 9284 w 355074"/>
                <a:gd name="connsiteY33" fmla="*/ 293903 h 355074"/>
                <a:gd name="connsiteX34" fmla="*/ 29759 w 355074"/>
                <a:gd name="connsiteY34" fmla="*/ 325316 h 355074"/>
                <a:gd name="connsiteX35" fmla="*/ 61172 w 355074"/>
                <a:gd name="connsiteY35" fmla="*/ 345791 h 355074"/>
                <a:gd name="connsiteX36" fmla="*/ 104284 w 355074"/>
                <a:gd name="connsiteY36" fmla="*/ 354057 h 355074"/>
                <a:gd name="connsiteX37" fmla="*/ 177537 w 355074"/>
                <a:gd name="connsiteY37" fmla="*/ 355075 h 355074"/>
                <a:gd name="connsiteX38" fmla="*/ 250791 w 355074"/>
                <a:gd name="connsiteY38" fmla="*/ 354057 h 355074"/>
                <a:gd name="connsiteX39" fmla="*/ 293903 w 355074"/>
                <a:gd name="connsiteY39" fmla="*/ 345791 h 355074"/>
                <a:gd name="connsiteX40" fmla="*/ 325316 w 355074"/>
                <a:gd name="connsiteY40" fmla="*/ 325316 h 355074"/>
                <a:gd name="connsiteX41" fmla="*/ 345791 w 355074"/>
                <a:gd name="connsiteY41" fmla="*/ 293903 h 355074"/>
                <a:gd name="connsiteX42" fmla="*/ 354057 w 355074"/>
                <a:gd name="connsiteY42" fmla="*/ 250791 h 355074"/>
                <a:gd name="connsiteX43" fmla="*/ 355075 w 355074"/>
                <a:gd name="connsiteY43" fmla="*/ 177537 h 355074"/>
                <a:gd name="connsiteX44" fmla="*/ 354057 w 355074"/>
                <a:gd name="connsiteY44" fmla="*/ 104284 h 355074"/>
                <a:gd name="connsiteX45" fmla="*/ 345791 w 355074"/>
                <a:gd name="connsiteY45" fmla="*/ 61171 h 355074"/>
                <a:gd name="connsiteX46" fmla="*/ 325316 w 355074"/>
                <a:gd name="connsiteY46" fmla="*/ 29759 h 355074"/>
                <a:gd name="connsiteX47" fmla="*/ 293903 w 355074"/>
                <a:gd name="connsiteY47" fmla="*/ 9284 h 355074"/>
                <a:gd name="connsiteX48" fmla="*/ 250791 w 355074"/>
                <a:gd name="connsiteY48" fmla="*/ 1017 h 355074"/>
                <a:gd name="connsiteX49" fmla="*/ 177537 w 355074"/>
                <a:gd name="connsiteY49" fmla="*/ 0 h 355074"/>
                <a:gd name="connsiteX50" fmla="*/ 177537 w 355074"/>
                <a:gd name="connsiteY50" fmla="*/ 0 h 35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55074" h="355074">
                  <a:moveTo>
                    <a:pt x="177537" y="32048"/>
                  </a:moveTo>
                  <a:cubicBezTo>
                    <a:pt x="224974" y="32048"/>
                    <a:pt x="230570" y="32175"/>
                    <a:pt x="249392" y="33066"/>
                  </a:cubicBezTo>
                  <a:cubicBezTo>
                    <a:pt x="266687" y="33829"/>
                    <a:pt x="276098" y="36754"/>
                    <a:pt x="282330" y="39170"/>
                  </a:cubicBezTo>
                  <a:cubicBezTo>
                    <a:pt x="290597" y="42350"/>
                    <a:pt x="296574" y="46292"/>
                    <a:pt x="302805" y="52524"/>
                  </a:cubicBezTo>
                  <a:cubicBezTo>
                    <a:pt x="309037" y="58755"/>
                    <a:pt x="312852" y="64605"/>
                    <a:pt x="316159" y="72999"/>
                  </a:cubicBezTo>
                  <a:cubicBezTo>
                    <a:pt x="318575" y="79231"/>
                    <a:pt x="321500" y="88641"/>
                    <a:pt x="322263" y="105937"/>
                  </a:cubicBezTo>
                  <a:cubicBezTo>
                    <a:pt x="323154" y="124632"/>
                    <a:pt x="323281" y="130228"/>
                    <a:pt x="323281" y="177792"/>
                  </a:cubicBezTo>
                  <a:cubicBezTo>
                    <a:pt x="323281" y="225355"/>
                    <a:pt x="323154" y="230824"/>
                    <a:pt x="322263" y="249646"/>
                  </a:cubicBezTo>
                  <a:cubicBezTo>
                    <a:pt x="321500" y="266942"/>
                    <a:pt x="318575" y="276353"/>
                    <a:pt x="316159" y="282584"/>
                  </a:cubicBezTo>
                  <a:cubicBezTo>
                    <a:pt x="312979" y="290851"/>
                    <a:pt x="309037" y="296828"/>
                    <a:pt x="302805" y="303060"/>
                  </a:cubicBezTo>
                  <a:cubicBezTo>
                    <a:pt x="296574" y="309291"/>
                    <a:pt x="290724" y="313107"/>
                    <a:pt x="282330" y="316413"/>
                  </a:cubicBezTo>
                  <a:cubicBezTo>
                    <a:pt x="276098" y="318830"/>
                    <a:pt x="266687" y="321755"/>
                    <a:pt x="249392" y="322518"/>
                  </a:cubicBezTo>
                  <a:cubicBezTo>
                    <a:pt x="230697" y="323408"/>
                    <a:pt x="225101" y="323535"/>
                    <a:pt x="177537" y="323535"/>
                  </a:cubicBezTo>
                  <a:cubicBezTo>
                    <a:pt x="129974" y="323535"/>
                    <a:pt x="124505" y="323408"/>
                    <a:pt x="105683" y="322518"/>
                  </a:cubicBezTo>
                  <a:cubicBezTo>
                    <a:pt x="88387" y="321755"/>
                    <a:pt x="78976" y="318830"/>
                    <a:pt x="72745" y="316413"/>
                  </a:cubicBezTo>
                  <a:cubicBezTo>
                    <a:pt x="64478" y="313234"/>
                    <a:pt x="58501" y="309291"/>
                    <a:pt x="52269" y="303060"/>
                  </a:cubicBezTo>
                  <a:cubicBezTo>
                    <a:pt x="46038" y="296828"/>
                    <a:pt x="42222" y="290978"/>
                    <a:pt x="38916" y="282584"/>
                  </a:cubicBezTo>
                  <a:cubicBezTo>
                    <a:pt x="36499" y="276353"/>
                    <a:pt x="33574" y="266942"/>
                    <a:pt x="32811" y="249646"/>
                  </a:cubicBezTo>
                  <a:cubicBezTo>
                    <a:pt x="31921" y="230951"/>
                    <a:pt x="31794" y="225355"/>
                    <a:pt x="31794" y="177792"/>
                  </a:cubicBezTo>
                  <a:cubicBezTo>
                    <a:pt x="31794" y="130228"/>
                    <a:pt x="31921" y="124759"/>
                    <a:pt x="32811" y="105937"/>
                  </a:cubicBezTo>
                  <a:cubicBezTo>
                    <a:pt x="33574" y="88641"/>
                    <a:pt x="36499" y="79231"/>
                    <a:pt x="38916" y="72999"/>
                  </a:cubicBezTo>
                  <a:cubicBezTo>
                    <a:pt x="42095" y="64732"/>
                    <a:pt x="46038" y="58755"/>
                    <a:pt x="52269" y="52524"/>
                  </a:cubicBezTo>
                  <a:cubicBezTo>
                    <a:pt x="58501" y="46292"/>
                    <a:pt x="64351" y="42477"/>
                    <a:pt x="72745" y="39170"/>
                  </a:cubicBezTo>
                  <a:cubicBezTo>
                    <a:pt x="78976" y="36754"/>
                    <a:pt x="88387" y="33829"/>
                    <a:pt x="105683" y="33066"/>
                  </a:cubicBezTo>
                  <a:cubicBezTo>
                    <a:pt x="124378" y="32175"/>
                    <a:pt x="129974" y="32048"/>
                    <a:pt x="177537" y="32048"/>
                  </a:cubicBezTo>
                  <a:moveTo>
                    <a:pt x="177537" y="0"/>
                  </a:moveTo>
                  <a:cubicBezTo>
                    <a:pt x="129338" y="0"/>
                    <a:pt x="123233" y="254"/>
                    <a:pt x="104284" y="1017"/>
                  </a:cubicBezTo>
                  <a:cubicBezTo>
                    <a:pt x="85335" y="1908"/>
                    <a:pt x="72490" y="4833"/>
                    <a:pt x="61172" y="9284"/>
                  </a:cubicBezTo>
                  <a:cubicBezTo>
                    <a:pt x="49471" y="13862"/>
                    <a:pt x="39552" y="19839"/>
                    <a:pt x="29759" y="29759"/>
                  </a:cubicBezTo>
                  <a:cubicBezTo>
                    <a:pt x="19839" y="39679"/>
                    <a:pt x="13862" y="49599"/>
                    <a:pt x="9284" y="61171"/>
                  </a:cubicBezTo>
                  <a:cubicBezTo>
                    <a:pt x="4833" y="72490"/>
                    <a:pt x="1908" y="85335"/>
                    <a:pt x="1017" y="104284"/>
                  </a:cubicBezTo>
                  <a:cubicBezTo>
                    <a:pt x="127" y="123233"/>
                    <a:pt x="0" y="129338"/>
                    <a:pt x="0" y="177537"/>
                  </a:cubicBezTo>
                  <a:cubicBezTo>
                    <a:pt x="0" y="225737"/>
                    <a:pt x="254" y="231841"/>
                    <a:pt x="1017" y="250791"/>
                  </a:cubicBezTo>
                  <a:cubicBezTo>
                    <a:pt x="1908" y="269740"/>
                    <a:pt x="4833" y="282584"/>
                    <a:pt x="9284" y="293903"/>
                  </a:cubicBezTo>
                  <a:cubicBezTo>
                    <a:pt x="13862" y="305603"/>
                    <a:pt x="19839" y="315523"/>
                    <a:pt x="29759" y="325316"/>
                  </a:cubicBezTo>
                  <a:cubicBezTo>
                    <a:pt x="39679" y="335235"/>
                    <a:pt x="49599" y="341212"/>
                    <a:pt x="61172" y="345791"/>
                  </a:cubicBezTo>
                  <a:cubicBezTo>
                    <a:pt x="72490" y="350242"/>
                    <a:pt x="85335" y="353167"/>
                    <a:pt x="104284" y="354057"/>
                  </a:cubicBezTo>
                  <a:cubicBezTo>
                    <a:pt x="123233" y="354947"/>
                    <a:pt x="129338" y="355075"/>
                    <a:pt x="177537" y="355075"/>
                  </a:cubicBezTo>
                  <a:cubicBezTo>
                    <a:pt x="225737" y="355075"/>
                    <a:pt x="231841" y="354820"/>
                    <a:pt x="250791" y="354057"/>
                  </a:cubicBezTo>
                  <a:cubicBezTo>
                    <a:pt x="269740" y="353167"/>
                    <a:pt x="282584" y="350242"/>
                    <a:pt x="293903" y="345791"/>
                  </a:cubicBezTo>
                  <a:cubicBezTo>
                    <a:pt x="305603" y="341212"/>
                    <a:pt x="315523" y="335235"/>
                    <a:pt x="325316" y="325316"/>
                  </a:cubicBezTo>
                  <a:cubicBezTo>
                    <a:pt x="335235" y="315396"/>
                    <a:pt x="341212" y="305476"/>
                    <a:pt x="345791" y="293903"/>
                  </a:cubicBezTo>
                  <a:cubicBezTo>
                    <a:pt x="350242" y="282584"/>
                    <a:pt x="353167" y="269740"/>
                    <a:pt x="354057" y="250791"/>
                  </a:cubicBezTo>
                  <a:cubicBezTo>
                    <a:pt x="354947" y="231841"/>
                    <a:pt x="355075" y="225737"/>
                    <a:pt x="355075" y="177537"/>
                  </a:cubicBezTo>
                  <a:cubicBezTo>
                    <a:pt x="355075" y="129338"/>
                    <a:pt x="354820" y="123233"/>
                    <a:pt x="354057" y="104284"/>
                  </a:cubicBezTo>
                  <a:cubicBezTo>
                    <a:pt x="353167" y="85335"/>
                    <a:pt x="350242" y="72490"/>
                    <a:pt x="345791" y="61171"/>
                  </a:cubicBezTo>
                  <a:cubicBezTo>
                    <a:pt x="341212" y="49471"/>
                    <a:pt x="335235" y="39552"/>
                    <a:pt x="325316" y="29759"/>
                  </a:cubicBezTo>
                  <a:cubicBezTo>
                    <a:pt x="315396" y="19839"/>
                    <a:pt x="305476" y="13862"/>
                    <a:pt x="293903" y="9284"/>
                  </a:cubicBezTo>
                  <a:cubicBezTo>
                    <a:pt x="282584" y="4833"/>
                    <a:pt x="269740" y="1908"/>
                    <a:pt x="250791" y="1017"/>
                  </a:cubicBezTo>
                  <a:cubicBezTo>
                    <a:pt x="231841" y="127"/>
                    <a:pt x="225737" y="0"/>
                    <a:pt x="177537" y="0"/>
                  </a:cubicBezTo>
                  <a:lnTo>
                    <a:pt x="177537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FE565B3-DB41-050E-116A-19EFCB6371CF}"/>
                </a:ext>
              </a:extLst>
            </p:cNvPr>
            <p:cNvSpPr/>
            <p:nvPr/>
          </p:nvSpPr>
          <p:spPr>
            <a:xfrm>
              <a:off x="2124682" y="8336743"/>
              <a:ext cx="182369" cy="182369"/>
            </a:xfrm>
            <a:custGeom>
              <a:avLst/>
              <a:gdLst>
                <a:gd name="connsiteX0" fmla="*/ 91185 w 182369"/>
                <a:gd name="connsiteY0" fmla="*/ 0 h 182369"/>
                <a:gd name="connsiteX1" fmla="*/ 0 w 182369"/>
                <a:gd name="connsiteY1" fmla="*/ 91185 h 182369"/>
                <a:gd name="connsiteX2" fmla="*/ 91185 w 182369"/>
                <a:gd name="connsiteY2" fmla="*/ 182370 h 182369"/>
                <a:gd name="connsiteX3" fmla="*/ 182370 w 182369"/>
                <a:gd name="connsiteY3" fmla="*/ 91185 h 182369"/>
                <a:gd name="connsiteX4" fmla="*/ 91185 w 182369"/>
                <a:gd name="connsiteY4" fmla="*/ 0 h 182369"/>
                <a:gd name="connsiteX5" fmla="*/ 91185 w 182369"/>
                <a:gd name="connsiteY5" fmla="*/ 150449 h 182369"/>
                <a:gd name="connsiteX6" fmla="*/ 31921 w 182369"/>
                <a:gd name="connsiteY6" fmla="*/ 91185 h 182369"/>
                <a:gd name="connsiteX7" fmla="*/ 91185 w 182369"/>
                <a:gd name="connsiteY7" fmla="*/ 31921 h 182369"/>
                <a:gd name="connsiteX8" fmla="*/ 150449 w 182369"/>
                <a:gd name="connsiteY8" fmla="*/ 91185 h 182369"/>
                <a:gd name="connsiteX9" fmla="*/ 91185 w 182369"/>
                <a:gd name="connsiteY9" fmla="*/ 150449 h 18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369" h="182369">
                  <a:moveTo>
                    <a:pt x="91185" y="0"/>
                  </a:moveTo>
                  <a:cubicBezTo>
                    <a:pt x="40823" y="0"/>
                    <a:pt x="0" y="40823"/>
                    <a:pt x="0" y="91185"/>
                  </a:cubicBezTo>
                  <a:cubicBezTo>
                    <a:pt x="0" y="141547"/>
                    <a:pt x="40823" y="182370"/>
                    <a:pt x="91185" y="182370"/>
                  </a:cubicBezTo>
                  <a:cubicBezTo>
                    <a:pt x="141547" y="182370"/>
                    <a:pt x="182370" y="141547"/>
                    <a:pt x="182370" y="91185"/>
                  </a:cubicBezTo>
                  <a:cubicBezTo>
                    <a:pt x="182370" y="40823"/>
                    <a:pt x="141547" y="0"/>
                    <a:pt x="91185" y="0"/>
                  </a:cubicBezTo>
                  <a:close/>
                  <a:moveTo>
                    <a:pt x="91185" y="150449"/>
                  </a:moveTo>
                  <a:cubicBezTo>
                    <a:pt x="58501" y="150449"/>
                    <a:pt x="31921" y="123996"/>
                    <a:pt x="31921" y="91185"/>
                  </a:cubicBezTo>
                  <a:cubicBezTo>
                    <a:pt x="31921" y="58374"/>
                    <a:pt x="58374" y="31921"/>
                    <a:pt x="91185" y="31921"/>
                  </a:cubicBezTo>
                  <a:cubicBezTo>
                    <a:pt x="123996" y="31921"/>
                    <a:pt x="150449" y="58374"/>
                    <a:pt x="150449" y="91185"/>
                  </a:cubicBezTo>
                  <a:cubicBezTo>
                    <a:pt x="150449" y="123996"/>
                    <a:pt x="123996" y="150449"/>
                    <a:pt x="91185" y="15044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2F6207D-A1FD-0581-F63F-18F3E3533A04}"/>
                </a:ext>
              </a:extLst>
            </p:cNvPr>
            <p:cNvSpPr/>
            <p:nvPr/>
          </p:nvSpPr>
          <p:spPr>
            <a:xfrm>
              <a:off x="2289248" y="8311817"/>
              <a:ext cx="42731" cy="42731"/>
            </a:xfrm>
            <a:custGeom>
              <a:avLst/>
              <a:gdLst>
                <a:gd name="connsiteX0" fmla="*/ 42731 w 42731"/>
                <a:gd name="connsiteY0" fmla="*/ 21366 h 42731"/>
                <a:gd name="connsiteX1" fmla="*/ 21366 w 42731"/>
                <a:gd name="connsiteY1" fmla="*/ 42731 h 42731"/>
                <a:gd name="connsiteX2" fmla="*/ 0 w 42731"/>
                <a:gd name="connsiteY2" fmla="*/ 21366 h 42731"/>
                <a:gd name="connsiteX3" fmla="*/ 21366 w 42731"/>
                <a:gd name="connsiteY3" fmla="*/ 0 h 42731"/>
                <a:gd name="connsiteX4" fmla="*/ 42731 w 42731"/>
                <a:gd name="connsiteY4" fmla="*/ 21366 h 4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31" h="42731">
                  <a:moveTo>
                    <a:pt x="42731" y="21366"/>
                  </a:moveTo>
                  <a:cubicBezTo>
                    <a:pt x="42731" y="33165"/>
                    <a:pt x="33165" y="42731"/>
                    <a:pt x="21366" y="42731"/>
                  </a:cubicBezTo>
                  <a:cubicBezTo>
                    <a:pt x="9566" y="42731"/>
                    <a:pt x="0" y="33165"/>
                    <a:pt x="0" y="21366"/>
                  </a:cubicBezTo>
                  <a:cubicBezTo>
                    <a:pt x="0" y="9566"/>
                    <a:pt x="9566" y="0"/>
                    <a:pt x="21366" y="0"/>
                  </a:cubicBezTo>
                  <a:cubicBezTo>
                    <a:pt x="33165" y="0"/>
                    <a:pt x="42731" y="9566"/>
                    <a:pt x="42731" y="213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D45B8A5-4786-1848-C260-345CA78267C4}"/>
              </a:ext>
            </a:extLst>
          </p:cNvPr>
          <p:cNvSpPr/>
          <p:nvPr/>
        </p:nvSpPr>
        <p:spPr>
          <a:xfrm>
            <a:off x="6025925" y="8174336"/>
            <a:ext cx="203099" cy="387889"/>
          </a:xfrm>
          <a:custGeom>
            <a:avLst/>
            <a:gdLst>
              <a:gd name="connsiteX0" fmla="*/ 162022 w 203099"/>
              <a:gd name="connsiteY0" fmla="*/ 64609 h 387889"/>
              <a:gd name="connsiteX1" fmla="*/ 203099 w 203099"/>
              <a:gd name="connsiteY1" fmla="*/ 64609 h 387889"/>
              <a:gd name="connsiteX2" fmla="*/ 203099 w 203099"/>
              <a:gd name="connsiteY2" fmla="*/ 4 h 387889"/>
              <a:gd name="connsiteX3" fmla="*/ 141419 w 203099"/>
              <a:gd name="connsiteY3" fmla="*/ 4 h 387889"/>
              <a:gd name="connsiteX4" fmla="*/ 77958 w 203099"/>
              <a:gd name="connsiteY4" fmla="*/ 31162 h 387889"/>
              <a:gd name="connsiteX5" fmla="*/ 60917 w 203099"/>
              <a:gd name="connsiteY5" fmla="*/ 93478 h 387889"/>
              <a:gd name="connsiteX6" fmla="*/ 60917 w 203099"/>
              <a:gd name="connsiteY6" fmla="*/ 93478 h 387889"/>
              <a:gd name="connsiteX7" fmla="*/ 60917 w 203099"/>
              <a:gd name="connsiteY7" fmla="*/ 141932 h 387889"/>
              <a:gd name="connsiteX8" fmla="*/ 0 w 203099"/>
              <a:gd name="connsiteY8" fmla="*/ 141932 h 387889"/>
              <a:gd name="connsiteX9" fmla="*/ 0 w 203099"/>
              <a:gd name="connsiteY9" fmla="*/ 210607 h 387889"/>
              <a:gd name="connsiteX10" fmla="*/ 60917 w 203099"/>
              <a:gd name="connsiteY10" fmla="*/ 210607 h 387889"/>
              <a:gd name="connsiteX11" fmla="*/ 60917 w 203099"/>
              <a:gd name="connsiteY11" fmla="*/ 387889 h 387889"/>
              <a:gd name="connsiteX12" fmla="*/ 131118 w 203099"/>
              <a:gd name="connsiteY12" fmla="*/ 387889 h 387889"/>
              <a:gd name="connsiteX13" fmla="*/ 131118 w 203099"/>
              <a:gd name="connsiteY13" fmla="*/ 210607 h 387889"/>
              <a:gd name="connsiteX14" fmla="*/ 191527 w 203099"/>
              <a:gd name="connsiteY14" fmla="*/ 210607 h 387889"/>
              <a:gd name="connsiteX15" fmla="*/ 199920 w 203099"/>
              <a:gd name="connsiteY15" fmla="*/ 141932 h 387889"/>
              <a:gd name="connsiteX16" fmla="*/ 131118 w 203099"/>
              <a:gd name="connsiteY16" fmla="*/ 141932 h 387889"/>
              <a:gd name="connsiteX17" fmla="*/ 131118 w 203099"/>
              <a:gd name="connsiteY17" fmla="*/ 93478 h 387889"/>
              <a:gd name="connsiteX18" fmla="*/ 131118 w 203099"/>
              <a:gd name="connsiteY18" fmla="*/ 93478 h 387889"/>
              <a:gd name="connsiteX19" fmla="*/ 161894 w 203099"/>
              <a:gd name="connsiteY19" fmla="*/ 64609 h 38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3099" h="387889">
                <a:moveTo>
                  <a:pt x="162022" y="64609"/>
                </a:moveTo>
                <a:lnTo>
                  <a:pt x="203099" y="64609"/>
                </a:lnTo>
                <a:lnTo>
                  <a:pt x="203099" y="4"/>
                </a:lnTo>
                <a:lnTo>
                  <a:pt x="141419" y="4"/>
                </a:lnTo>
                <a:cubicBezTo>
                  <a:pt x="141419" y="4"/>
                  <a:pt x="102631" y="-1014"/>
                  <a:pt x="77958" y="31162"/>
                </a:cubicBezTo>
                <a:cubicBezTo>
                  <a:pt x="77958" y="31162"/>
                  <a:pt x="61171" y="47059"/>
                  <a:pt x="60917" y="93478"/>
                </a:cubicBezTo>
                <a:lnTo>
                  <a:pt x="60917" y="93478"/>
                </a:lnTo>
                <a:lnTo>
                  <a:pt x="60917" y="141932"/>
                </a:lnTo>
                <a:lnTo>
                  <a:pt x="0" y="141932"/>
                </a:lnTo>
                <a:lnTo>
                  <a:pt x="0" y="210607"/>
                </a:lnTo>
                <a:lnTo>
                  <a:pt x="60917" y="210607"/>
                </a:lnTo>
                <a:lnTo>
                  <a:pt x="60917" y="387889"/>
                </a:lnTo>
                <a:lnTo>
                  <a:pt x="131118" y="387889"/>
                </a:lnTo>
                <a:lnTo>
                  <a:pt x="131118" y="210607"/>
                </a:lnTo>
                <a:lnTo>
                  <a:pt x="191527" y="210607"/>
                </a:lnTo>
                <a:lnTo>
                  <a:pt x="199920" y="141932"/>
                </a:lnTo>
                <a:lnTo>
                  <a:pt x="131118" y="141932"/>
                </a:lnTo>
                <a:lnTo>
                  <a:pt x="131118" y="93478"/>
                </a:lnTo>
                <a:lnTo>
                  <a:pt x="131118" y="93478"/>
                </a:lnTo>
                <a:cubicBezTo>
                  <a:pt x="131245" y="88009"/>
                  <a:pt x="133661" y="64227"/>
                  <a:pt x="161894" y="64609"/>
                </a:cubicBez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6" name="Graphic 18">
            <a:extLst>
              <a:ext uri="{FF2B5EF4-FFF2-40B4-BE49-F238E27FC236}">
                <a16:creationId xmlns:a16="http://schemas.microsoft.com/office/drawing/2014/main" id="{51BCE835-09FB-6402-DBB3-BB908039A744}"/>
              </a:ext>
            </a:extLst>
          </p:cNvPr>
          <p:cNvGrpSpPr/>
          <p:nvPr/>
        </p:nvGrpSpPr>
        <p:grpSpPr>
          <a:xfrm>
            <a:off x="5932451" y="7449566"/>
            <a:ext cx="389412" cy="387885"/>
            <a:chOff x="5932451" y="7449566"/>
            <a:chExt cx="389412" cy="387885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9DF0491-A28C-E70D-549E-FEB01BEFDBAF}"/>
                </a:ext>
              </a:extLst>
            </p:cNvPr>
            <p:cNvSpPr/>
            <p:nvPr/>
          </p:nvSpPr>
          <p:spPr>
            <a:xfrm>
              <a:off x="5932451" y="7449566"/>
              <a:ext cx="93601" cy="387885"/>
            </a:xfrm>
            <a:custGeom>
              <a:avLst/>
              <a:gdLst>
                <a:gd name="connsiteX0" fmla="*/ 6486 w 93601"/>
                <a:gd name="connsiteY0" fmla="*/ 128829 h 387885"/>
                <a:gd name="connsiteX1" fmla="*/ 87115 w 93601"/>
                <a:gd name="connsiteY1" fmla="*/ 128829 h 387885"/>
                <a:gd name="connsiteX2" fmla="*/ 87115 w 93601"/>
                <a:gd name="connsiteY2" fmla="*/ 387886 h 387885"/>
                <a:gd name="connsiteX3" fmla="*/ 6486 w 93601"/>
                <a:gd name="connsiteY3" fmla="*/ 387886 h 387885"/>
                <a:gd name="connsiteX4" fmla="*/ 6486 w 93601"/>
                <a:gd name="connsiteY4" fmla="*/ 128829 h 387885"/>
                <a:gd name="connsiteX5" fmla="*/ 46801 w 93601"/>
                <a:gd name="connsiteY5" fmla="*/ 0 h 387885"/>
                <a:gd name="connsiteX6" fmla="*/ 93601 w 93601"/>
                <a:gd name="connsiteY6" fmla="*/ 46673 h 387885"/>
                <a:gd name="connsiteX7" fmla="*/ 46801 w 93601"/>
                <a:gd name="connsiteY7" fmla="*/ 93347 h 387885"/>
                <a:gd name="connsiteX8" fmla="*/ 0 w 93601"/>
                <a:gd name="connsiteY8" fmla="*/ 46673 h 387885"/>
                <a:gd name="connsiteX9" fmla="*/ 46801 w 93601"/>
                <a:gd name="connsiteY9" fmla="*/ 0 h 38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01" h="387885">
                  <a:moveTo>
                    <a:pt x="6486" y="128829"/>
                  </a:moveTo>
                  <a:lnTo>
                    <a:pt x="87115" y="128829"/>
                  </a:lnTo>
                  <a:lnTo>
                    <a:pt x="87115" y="387886"/>
                  </a:lnTo>
                  <a:lnTo>
                    <a:pt x="6486" y="387886"/>
                  </a:lnTo>
                  <a:lnTo>
                    <a:pt x="6486" y="128829"/>
                  </a:lnTo>
                  <a:close/>
                  <a:moveTo>
                    <a:pt x="46801" y="0"/>
                  </a:moveTo>
                  <a:cubicBezTo>
                    <a:pt x="72617" y="0"/>
                    <a:pt x="93601" y="20984"/>
                    <a:pt x="93601" y="46673"/>
                  </a:cubicBezTo>
                  <a:cubicBezTo>
                    <a:pt x="93601" y="72363"/>
                    <a:pt x="72617" y="93347"/>
                    <a:pt x="46801" y="93347"/>
                  </a:cubicBezTo>
                  <a:cubicBezTo>
                    <a:pt x="20984" y="93347"/>
                    <a:pt x="0" y="72490"/>
                    <a:pt x="0" y="46673"/>
                  </a:cubicBezTo>
                  <a:cubicBezTo>
                    <a:pt x="0" y="20857"/>
                    <a:pt x="20857" y="0"/>
                    <a:pt x="46801" y="0"/>
                  </a:cubicBezTo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3641298-FB0D-3AAA-0CE0-D9AB1FDD135F}"/>
                </a:ext>
              </a:extLst>
            </p:cNvPr>
            <p:cNvSpPr/>
            <p:nvPr/>
          </p:nvSpPr>
          <p:spPr>
            <a:xfrm>
              <a:off x="6070182" y="7572036"/>
              <a:ext cx="251680" cy="265415"/>
            </a:xfrm>
            <a:custGeom>
              <a:avLst/>
              <a:gdLst>
                <a:gd name="connsiteX0" fmla="*/ 0 w 251680"/>
                <a:gd name="connsiteY0" fmla="*/ 6359 h 265415"/>
                <a:gd name="connsiteX1" fmla="*/ 77450 w 251680"/>
                <a:gd name="connsiteY1" fmla="*/ 6359 h 265415"/>
                <a:gd name="connsiteX2" fmla="*/ 77450 w 251680"/>
                <a:gd name="connsiteY2" fmla="*/ 41841 h 265415"/>
                <a:gd name="connsiteX3" fmla="*/ 78595 w 251680"/>
                <a:gd name="connsiteY3" fmla="*/ 41841 h 265415"/>
                <a:gd name="connsiteX4" fmla="*/ 154900 w 251680"/>
                <a:gd name="connsiteY4" fmla="*/ 0 h 265415"/>
                <a:gd name="connsiteX5" fmla="*/ 251681 w 251680"/>
                <a:gd name="connsiteY5" fmla="*/ 123360 h 265415"/>
                <a:gd name="connsiteX6" fmla="*/ 251681 w 251680"/>
                <a:gd name="connsiteY6" fmla="*/ 265416 h 265415"/>
                <a:gd name="connsiteX7" fmla="*/ 171052 w 251680"/>
                <a:gd name="connsiteY7" fmla="*/ 265416 h 265415"/>
                <a:gd name="connsiteX8" fmla="*/ 171052 w 251680"/>
                <a:gd name="connsiteY8" fmla="*/ 139385 h 265415"/>
                <a:gd name="connsiteX9" fmla="*/ 129083 w 251680"/>
                <a:gd name="connsiteY9" fmla="*/ 70710 h 265415"/>
                <a:gd name="connsiteX10" fmla="*/ 80757 w 251680"/>
                <a:gd name="connsiteY10" fmla="*/ 137223 h 265415"/>
                <a:gd name="connsiteX11" fmla="*/ 80757 w 251680"/>
                <a:gd name="connsiteY11" fmla="*/ 265416 h 265415"/>
                <a:gd name="connsiteX12" fmla="*/ 127 w 251680"/>
                <a:gd name="connsiteY12" fmla="*/ 265416 h 265415"/>
                <a:gd name="connsiteX13" fmla="*/ 127 w 251680"/>
                <a:gd name="connsiteY13" fmla="*/ 6359 h 26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680" h="265415">
                  <a:moveTo>
                    <a:pt x="0" y="6359"/>
                  </a:moveTo>
                  <a:lnTo>
                    <a:pt x="77450" y="6359"/>
                  </a:lnTo>
                  <a:lnTo>
                    <a:pt x="77450" y="41841"/>
                  </a:lnTo>
                  <a:lnTo>
                    <a:pt x="78595" y="41841"/>
                  </a:lnTo>
                  <a:cubicBezTo>
                    <a:pt x="89405" y="21493"/>
                    <a:pt x="115730" y="0"/>
                    <a:pt x="154900" y="0"/>
                  </a:cubicBezTo>
                  <a:cubicBezTo>
                    <a:pt x="236547" y="0"/>
                    <a:pt x="251681" y="53668"/>
                    <a:pt x="251681" y="123360"/>
                  </a:cubicBezTo>
                  <a:lnTo>
                    <a:pt x="251681" y="265416"/>
                  </a:lnTo>
                  <a:lnTo>
                    <a:pt x="171052" y="265416"/>
                  </a:lnTo>
                  <a:lnTo>
                    <a:pt x="171052" y="139385"/>
                  </a:lnTo>
                  <a:cubicBezTo>
                    <a:pt x="171052" y="109371"/>
                    <a:pt x="170543" y="70710"/>
                    <a:pt x="129083" y="70710"/>
                  </a:cubicBezTo>
                  <a:cubicBezTo>
                    <a:pt x="87624" y="70710"/>
                    <a:pt x="80757" y="103521"/>
                    <a:pt x="80757" y="137223"/>
                  </a:cubicBezTo>
                  <a:lnTo>
                    <a:pt x="80757" y="265416"/>
                  </a:lnTo>
                  <a:lnTo>
                    <a:pt x="127" y="265416"/>
                  </a:lnTo>
                  <a:lnTo>
                    <a:pt x="127" y="6359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8049C59-1D1D-DB09-DEAD-E3BAFABD2AAC}"/>
              </a:ext>
            </a:extLst>
          </p:cNvPr>
          <p:cNvSpPr/>
          <p:nvPr/>
        </p:nvSpPr>
        <p:spPr>
          <a:xfrm>
            <a:off x="2021670" y="9041805"/>
            <a:ext cx="388140" cy="271647"/>
          </a:xfrm>
          <a:custGeom>
            <a:avLst/>
            <a:gdLst>
              <a:gd name="connsiteX0" fmla="*/ 380001 w 388140"/>
              <a:gd name="connsiteY0" fmla="*/ 42477 h 271647"/>
              <a:gd name="connsiteX1" fmla="*/ 345664 w 388140"/>
              <a:gd name="connsiteY1" fmla="*/ 8139 h 271647"/>
              <a:gd name="connsiteX2" fmla="*/ 194070 w 388140"/>
              <a:gd name="connsiteY2" fmla="*/ 0 h 271647"/>
              <a:gd name="connsiteX3" fmla="*/ 42477 w 388140"/>
              <a:gd name="connsiteY3" fmla="*/ 8139 h 271647"/>
              <a:gd name="connsiteX4" fmla="*/ 8139 w 388140"/>
              <a:gd name="connsiteY4" fmla="*/ 42477 h 271647"/>
              <a:gd name="connsiteX5" fmla="*/ 0 w 388140"/>
              <a:gd name="connsiteY5" fmla="*/ 135824 h 271647"/>
              <a:gd name="connsiteX6" fmla="*/ 8139 w 388140"/>
              <a:gd name="connsiteY6" fmla="*/ 229171 h 271647"/>
              <a:gd name="connsiteX7" fmla="*/ 42477 w 388140"/>
              <a:gd name="connsiteY7" fmla="*/ 263508 h 271647"/>
              <a:gd name="connsiteX8" fmla="*/ 194070 w 388140"/>
              <a:gd name="connsiteY8" fmla="*/ 271647 h 271647"/>
              <a:gd name="connsiteX9" fmla="*/ 345664 w 388140"/>
              <a:gd name="connsiteY9" fmla="*/ 263508 h 271647"/>
              <a:gd name="connsiteX10" fmla="*/ 380001 w 388140"/>
              <a:gd name="connsiteY10" fmla="*/ 229171 h 271647"/>
              <a:gd name="connsiteX11" fmla="*/ 388140 w 388140"/>
              <a:gd name="connsiteY11" fmla="*/ 135824 h 271647"/>
              <a:gd name="connsiteX12" fmla="*/ 380001 w 388140"/>
              <a:gd name="connsiteY12" fmla="*/ 42477 h 271647"/>
              <a:gd name="connsiteX13" fmla="*/ 155409 w 388140"/>
              <a:gd name="connsiteY13" fmla="*/ 194070 h 271647"/>
              <a:gd name="connsiteX14" fmla="*/ 155409 w 388140"/>
              <a:gd name="connsiteY14" fmla="*/ 77704 h 271647"/>
              <a:gd name="connsiteX15" fmla="*/ 256132 w 388140"/>
              <a:gd name="connsiteY15" fmla="*/ 135951 h 271647"/>
              <a:gd name="connsiteX16" fmla="*/ 155409 w 388140"/>
              <a:gd name="connsiteY16" fmla="*/ 194070 h 2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8140" h="271647">
                <a:moveTo>
                  <a:pt x="380001" y="42477"/>
                </a:moveTo>
                <a:cubicBezTo>
                  <a:pt x="375550" y="25817"/>
                  <a:pt x="362451" y="12590"/>
                  <a:pt x="345664" y="8139"/>
                </a:cubicBezTo>
                <a:cubicBezTo>
                  <a:pt x="315396" y="0"/>
                  <a:pt x="194070" y="0"/>
                  <a:pt x="194070" y="0"/>
                </a:cubicBezTo>
                <a:cubicBezTo>
                  <a:pt x="194070" y="0"/>
                  <a:pt x="72745" y="0"/>
                  <a:pt x="42477" y="8139"/>
                </a:cubicBezTo>
                <a:cubicBezTo>
                  <a:pt x="25817" y="12590"/>
                  <a:pt x="12590" y="25690"/>
                  <a:pt x="8139" y="42477"/>
                </a:cubicBezTo>
                <a:cubicBezTo>
                  <a:pt x="0" y="72745"/>
                  <a:pt x="0" y="135824"/>
                  <a:pt x="0" y="135824"/>
                </a:cubicBezTo>
                <a:cubicBezTo>
                  <a:pt x="0" y="135824"/>
                  <a:pt x="0" y="198903"/>
                  <a:pt x="8139" y="229171"/>
                </a:cubicBezTo>
                <a:cubicBezTo>
                  <a:pt x="12590" y="245831"/>
                  <a:pt x="25689" y="259057"/>
                  <a:pt x="42477" y="263508"/>
                </a:cubicBezTo>
                <a:cubicBezTo>
                  <a:pt x="72745" y="271647"/>
                  <a:pt x="194070" y="271647"/>
                  <a:pt x="194070" y="271647"/>
                </a:cubicBezTo>
                <a:cubicBezTo>
                  <a:pt x="194070" y="271647"/>
                  <a:pt x="315396" y="271647"/>
                  <a:pt x="345664" y="263508"/>
                </a:cubicBezTo>
                <a:cubicBezTo>
                  <a:pt x="362324" y="259057"/>
                  <a:pt x="375550" y="245958"/>
                  <a:pt x="380001" y="229171"/>
                </a:cubicBezTo>
                <a:cubicBezTo>
                  <a:pt x="388140" y="198903"/>
                  <a:pt x="388140" y="135824"/>
                  <a:pt x="388140" y="135824"/>
                </a:cubicBezTo>
                <a:cubicBezTo>
                  <a:pt x="388140" y="135824"/>
                  <a:pt x="388140" y="72745"/>
                  <a:pt x="380001" y="42477"/>
                </a:cubicBezTo>
                <a:close/>
                <a:moveTo>
                  <a:pt x="155409" y="194070"/>
                </a:moveTo>
                <a:lnTo>
                  <a:pt x="155409" y="77704"/>
                </a:lnTo>
                <a:lnTo>
                  <a:pt x="256132" y="135951"/>
                </a:lnTo>
                <a:lnTo>
                  <a:pt x="155409" y="194070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31" name="object 4">
            <a:extLst>
              <a:ext uri="{FF2B5EF4-FFF2-40B4-BE49-F238E27FC236}">
                <a16:creationId xmlns:a16="http://schemas.microsoft.com/office/drawing/2014/main" id="{BAC76DB9-838D-14A6-5299-739E47102FAD}"/>
              </a:ext>
            </a:extLst>
          </p:cNvPr>
          <p:cNvGrpSpPr>
            <a:grpSpLocks/>
          </p:cNvGrpSpPr>
          <p:nvPr userDrawn="1"/>
        </p:nvGrpSpPr>
        <p:grpSpPr>
          <a:xfrm>
            <a:off x="2044700" y="10626725"/>
            <a:ext cx="1612900" cy="1612900"/>
            <a:chOff x="1675341" y="756689"/>
            <a:chExt cx="2275205" cy="2272030"/>
          </a:xfrm>
        </p:grpSpPr>
        <p:sp>
          <p:nvSpPr>
            <p:cNvPr id="32" name="object 5">
              <a:extLst>
                <a:ext uri="{FF2B5EF4-FFF2-40B4-BE49-F238E27FC236}">
                  <a16:creationId xmlns:a16="http://schemas.microsoft.com/office/drawing/2014/main" id="{1E8598E2-F853-5C3D-12BC-DFFC996AE6B6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6">
              <a:extLst>
                <a:ext uri="{FF2B5EF4-FFF2-40B4-BE49-F238E27FC236}">
                  <a16:creationId xmlns:a16="http://schemas.microsoft.com/office/drawing/2014/main" id="{0B4BBBCC-CBCC-D224-9AD8-63E197089BBA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7">
              <a:extLst>
                <a:ext uri="{FF2B5EF4-FFF2-40B4-BE49-F238E27FC236}">
                  <a16:creationId xmlns:a16="http://schemas.microsoft.com/office/drawing/2014/main" id="{45B0E4C2-39DD-8501-BA27-164933A33F8D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35" name="object 8">
              <a:extLst>
                <a:ext uri="{FF2B5EF4-FFF2-40B4-BE49-F238E27FC236}">
                  <a16:creationId xmlns:a16="http://schemas.microsoft.com/office/drawing/2014/main" id="{2578E418-AFA7-E325-4AB1-AFF9A13F5FA9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36" name="object 9">
              <a:extLst>
                <a:ext uri="{FF2B5EF4-FFF2-40B4-BE49-F238E27FC236}">
                  <a16:creationId xmlns:a16="http://schemas.microsoft.com/office/drawing/2014/main" id="{A8BCA7B2-567A-3F7C-21E7-183F9637828C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10">
              <a:extLst>
                <a:ext uri="{FF2B5EF4-FFF2-40B4-BE49-F238E27FC236}">
                  <a16:creationId xmlns:a16="http://schemas.microsoft.com/office/drawing/2014/main" id="{59AF7A2D-904D-E8CB-7090-DE61D29EA6E2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38" name="object 11">
              <a:extLst>
                <a:ext uri="{FF2B5EF4-FFF2-40B4-BE49-F238E27FC236}">
                  <a16:creationId xmlns:a16="http://schemas.microsoft.com/office/drawing/2014/main" id="{5A4DB065-8F37-2458-64BA-1DC3868FAFBC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12">
              <a:extLst>
                <a:ext uri="{FF2B5EF4-FFF2-40B4-BE49-F238E27FC236}">
                  <a16:creationId xmlns:a16="http://schemas.microsoft.com/office/drawing/2014/main" id="{99EB25EB-3E98-D766-B75C-FBD34D8564AD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40" name="object 13">
              <a:extLst>
                <a:ext uri="{FF2B5EF4-FFF2-40B4-BE49-F238E27FC236}">
                  <a16:creationId xmlns:a16="http://schemas.microsoft.com/office/drawing/2014/main" id="{CA9DF136-83B5-2071-D520-FFB25C3E5C41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41" name="object 14">
              <a:extLst>
                <a:ext uri="{FF2B5EF4-FFF2-40B4-BE49-F238E27FC236}">
                  <a16:creationId xmlns:a16="http://schemas.microsoft.com/office/drawing/2014/main" id="{BB443945-BF96-4597-17F8-025F89D1BC4C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15">
              <a:extLst>
                <a:ext uri="{FF2B5EF4-FFF2-40B4-BE49-F238E27FC236}">
                  <a16:creationId xmlns:a16="http://schemas.microsoft.com/office/drawing/2014/main" id="{07334217-5B08-4E42-D9B6-91FBCCF7EF3E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43" name="object 16">
              <a:extLst>
                <a:ext uri="{FF2B5EF4-FFF2-40B4-BE49-F238E27FC236}">
                  <a16:creationId xmlns:a16="http://schemas.microsoft.com/office/drawing/2014/main" id="{C8829674-D959-27B4-F693-6EA1DEA92E59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44" name="object 17">
              <a:extLst>
                <a:ext uri="{FF2B5EF4-FFF2-40B4-BE49-F238E27FC236}">
                  <a16:creationId xmlns:a16="http://schemas.microsoft.com/office/drawing/2014/main" id="{E7B5A2F7-1AF8-0B63-BF95-415A974E2B7F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45" name="object 18">
              <a:extLst>
                <a:ext uri="{FF2B5EF4-FFF2-40B4-BE49-F238E27FC236}">
                  <a16:creationId xmlns:a16="http://schemas.microsoft.com/office/drawing/2014/main" id="{EB0A5CBC-BE7E-1493-F52B-066C019DDD12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19">
              <a:extLst>
                <a:ext uri="{FF2B5EF4-FFF2-40B4-BE49-F238E27FC236}">
                  <a16:creationId xmlns:a16="http://schemas.microsoft.com/office/drawing/2014/main" id="{B2372EA1-8CC9-84A7-9C34-692FC3917B4D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pic>
        <p:nvPicPr>
          <p:cNvPr id="3" name="Picture 2" descr="A white x on a black background&#10;&#10;Description automatically generated">
            <a:extLst>
              <a:ext uri="{FF2B5EF4-FFF2-40B4-BE49-F238E27FC236}">
                <a16:creationId xmlns:a16="http://schemas.microsoft.com/office/drawing/2014/main" id="{6F5347C2-A66F-F500-E677-52E0F56B5A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1798" y="7521473"/>
            <a:ext cx="388139" cy="36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B8FBB10-D683-B306-CDEB-747B9FD7098B}"/>
              </a:ext>
            </a:extLst>
          </p:cNvPr>
          <p:cNvSpPr/>
          <p:nvPr userDrawn="1"/>
        </p:nvSpPr>
        <p:spPr>
          <a:xfrm>
            <a:off x="856" y="0"/>
            <a:ext cx="24382289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408A580-082A-27DA-12E6-DE37996440BD}"/>
              </a:ext>
            </a:extLst>
          </p:cNvPr>
          <p:cNvSpPr/>
          <p:nvPr userDrawn="1"/>
        </p:nvSpPr>
        <p:spPr>
          <a:xfrm>
            <a:off x="7086600" y="2137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rgbClr val="F1F4F4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C4F9636-13E4-43A0-8806-7B38CCEAC8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5F660B6-D148-90DB-CF3B-DB69195E5F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393" y="2249833"/>
            <a:ext cx="6482957" cy="47625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CE7F083-F106-2184-8E19-937F0AE056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2393" y="2817989"/>
            <a:ext cx="6482957" cy="1517791"/>
          </a:xfrm>
        </p:spPr>
        <p:txBody>
          <a:bodyPr/>
          <a:lstStyle>
            <a:lvl1pPr>
              <a:lnSpc>
                <a:spcPts val="3900"/>
              </a:lnSpc>
              <a:spcBef>
                <a:spcPts val="180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0A8504B-1D7F-9B66-0D1D-39F705F155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2393" y="4564239"/>
            <a:ext cx="6482957" cy="1517791"/>
          </a:xfrm>
        </p:spPr>
        <p:txBody>
          <a:bodyPr/>
          <a:lstStyle>
            <a:lvl1pPr>
              <a:lnSpc>
                <a:spcPts val="42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Address/ Tel/ Website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EDD705A-8B6C-B212-2C42-4E2B7F1D0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88653" y="7442010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FF225E4-AF85-7680-1E1C-0774447CE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88653" y="8146044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7B49CBA-4158-8CE8-A260-27CC84A373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88653" y="8882473"/>
            <a:ext cx="3435910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67D08E7-4D29-35E0-342C-948FEBD2B4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2953" y="744201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46175BB-314E-6C73-5379-40257D7987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2953" y="814128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grpSp>
        <p:nvGrpSpPr>
          <p:cNvPr id="21" name="Graphic 18">
            <a:extLst>
              <a:ext uri="{FF2B5EF4-FFF2-40B4-BE49-F238E27FC236}">
                <a16:creationId xmlns:a16="http://schemas.microsoft.com/office/drawing/2014/main" id="{991DA92A-1EA4-4B71-D5C9-990A64F6AFDA}"/>
              </a:ext>
            </a:extLst>
          </p:cNvPr>
          <p:cNvGrpSpPr/>
          <p:nvPr/>
        </p:nvGrpSpPr>
        <p:grpSpPr>
          <a:xfrm>
            <a:off x="2038330" y="8250264"/>
            <a:ext cx="355074" cy="355074"/>
            <a:chOff x="2038330" y="8250264"/>
            <a:chExt cx="355074" cy="355074"/>
          </a:xfrm>
          <a:solidFill>
            <a:schemeClr val="tx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28D4EAF-F6FE-AB9D-84DE-22C9F3C052FA}"/>
                </a:ext>
              </a:extLst>
            </p:cNvPr>
            <p:cNvSpPr/>
            <p:nvPr/>
          </p:nvSpPr>
          <p:spPr>
            <a:xfrm>
              <a:off x="2038330" y="8250264"/>
              <a:ext cx="355074" cy="355074"/>
            </a:xfrm>
            <a:custGeom>
              <a:avLst/>
              <a:gdLst>
                <a:gd name="connsiteX0" fmla="*/ 177537 w 355074"/>
                <a:gd name="connsiteY0" fmla="*/ 32048 h 355074"/>
                <a:gd name="connsiteX1" fmla="*/ 249392 w 355074"/>
                <a:gd name="connsiteY1" fmla="*/ 33066 h 355074"/>
                <a:gd name="connsiteX2" fmla="*/ 282330 w 355074"/>
                <a:gd name="connsiteY2" fmla="*/ 39170 h 355074"/>
                <a:gd name="connsiteX3" fmla="*/ 302805 w 355074"/>
                <a:gd name="connsiteY3" fmla="*/ 52524 h 355074"/>
                <a:gd name="connsiteX4" fmla="*/ 316159 w 355074"/>
                <a:gd name="connsiteY4" fmla="*/ 72999 h 355074"/>
                <a:gd name="connsiteX5" fmla="*/ 322263 w 355074"/>
                <a:gd name="connsiteY5" fmla="*/ 105937 h 355074"/>
                <a:gd name="connsiteX6" fmla="*/ 323281 w 355074"/>
                <a:gd name="connsiteY6" fmla="*/ 177792 h 355074"/>
                <a:gd name="connsiteX7" fmla="*/ 322263 w 355074"/>
                <a:gd name="connsiteY7" fmla="*/ 249646 h 355074"/>
                <a:gd name="connsiteX8" fmla="*/ 316159 w 355074"/>
                <a:gd name="connsiteY8" fmla="*/ 282584 h 355074"/>
                <a:gd name="connsiteX9" fmla="*/ 302805 w 355074"/>
                <a:gd name="connsiteY9" fmla="*/ 303060 h 355074"/>
                <a:gd name="connsiteX10" fmla="*/ 282330 w 355074"/>
                <a:gd name="connsiteY10" fmla="*/ 316413 h 355074"/>
                <a:gd name="connsiteX11" fmla="*/ 249392 w 355074"/>
                <a:gd name="connsiteY11" fmla="*/ 322518 h 355074"/>
                <a:gd name="connsiteX12" fmla="*/ 177537 w 355074"/>
                <a:gd name="connsiteY12" fmla="*/ 323535 h 355074"/>
                <a:gd name="connsiteX13" fmla="*/ 105683 w 355074"/>
                <a:gd name="connsiteY13" fmla="*/ 322518 h 355074"/>
                <a:gd name="connsiteX14" fmla="*/ 72745 w 355074"/>
                <a:gd name="connsiteY14" fmla="*/ 316413 h 355074"/>
                <a:gd name="connsiteX15" fmla="*/ 52269 w 355074"/>
                <a:gd name="connsiteY15" fmla="*/ 303060 h 355074"/>
                <a:gd name="connsiteX16" fmla="*/ 38916 w 355074"/>
                <a:gd name="connsiteY16" fmla="*/ 282584 h 355074"/>
                <a:gd name="connsiteX17" fmla="*/ 32811 w 355074"/>
                <a:gd name="connsiteY17" fmla="*/ 249646 h 355074"/>
                <a:gd name="connsiteX18" fmla="*/ 31794 w 355074"/>
                <a:gd name="connsiteY18" fmla="*/ 177792 h 355074"/>
                <a:gd name="connsiteX19" fmla="*/ 32811 w 355074"/>
                <a:gd name="connsiteY19" fmla="*/ 105937 h 355074"/>
                <a:gd name="connsiteX20" fmla="*/ 38916 w 355074"/>
                <a:gd name="connsiteY20" fmla="*/ 72999 h 355074"/>
                <a:gd name="connsiteX21" fmla="*/ 52269 w 355074"/>
                <a:gd name="connsiteY21" fmla="*/ 52524 h 355074"/>
                <a:gd name="connsiteX22" fmla="*/ 72745 w 355074"/>
                <a:gd name="connsiteY22" fmla="*/ 39170 h 355074"/>
                <a:gd name="connsiteX23" fmla="*/ 105683 w 355074"/>
                <a:gd name="connsiteY23" fmla="*/ 33066 h 355074"/>
                <a:gd name="connsiteX24" fmla="*/ 177537 w 355074"/>
                <a:gd name="connsiteY24" fmla="*/ 32048 h 355074"/>
                <a:gd name="connsiteX25" fmla="*/ 177537 w 355074"/>
                <a:gd name="connsiteY25" fmla="*/ 0 h 355074"/>
                <a:gd name="connsiteX26" fmla="*/ 104284 w 355074"/>
                <a:gd name="connsiteY26" fmla="*/ 1017 h 355074"/>
                <a:gd name="connsiteX27" fmla="*/ 61172 w 355074"/>
                <a:gd name="connsiteY27" fmla="*/ 9284 h 355074"/>
                <a:gd name="connsiteX28" fmla="*/ 29759 w 355074"/>
                <a:gd name="connsiteY28" fmla="*/ 29759 h 355074"/>
                <a:gd name="connsiteX29" fmla="*/ 9284 w 355074"/>
                <a:gd name="connsiteY29" fmla="*/ 61171 h 355074"/>
                <a:gd name="connsiteX30" fmla="*/ 1017 w 355074"/>
                <a:gd name="connsiteY30" fmla="*/ 104284 h 355074"/>
                <a:gd name="connsiteX31" fmla="*/ 0 w 355074"/>
                <a:gd name="connsiteY31" fmla="*/ 177537 h 355074"/>
                <a:gd name="connsiteX32" fmla="*/ 1017 w 355074"/>
                <a:gd name="connsiteY32" fmla="*/ 250791 h 355074"/>
                <a:gd name="connsiteX33" fmla="*/ 9284 w 355074"/>
                <a:gd name="connsiteY33" fmla="*/ 293903 h 355074"/>
                <a:gd name="connsiteX34" fmla="*/ 29759 w 355074"/>
                <a:gd name="connsiteY34" fmla="*/ 325316 h 355074"/>
                <a:gd name="connsiteX35" fmla="*/ 61172 w 355074"/>
                <a:gd name="connsiteY35" fmla="*/ 345791 h 355074"/>
                <a:gd name="connsiteX36" fmla="*/ 104284 w 355074"/>
                <a:gd name="connsiteY36" fmla="*/ 354057 h 355074"/>
                <a:gd name="connsiteX37" fmla="*/ 177537 w 355074"/>
                <a:gd name="connsiteY37" fmla="*/ 355075 h 355074"/>
                <a:gd name="connsiteX38" fmla="*/ 250791 w 355074"/>
                <a:gd name="connsiteY38" fmla="*/ 354057 h 355074"/>
                <a:gd name="connsiteX39" fmla="*/ 293903 w 355074"/>
                <a:gd name="connsiteY39" fmla="*/ 345791 h 355074"/>
                <a:gd name="connsiteX40" fmla="*/ 325316 w 355074"/>
                <a:gd name="connsiteY40" fmla="*/ 325316 h 355074"/>
                <a:gd name="connsiteX41" fmla="*/ 345791 w 355074"/>
                <a:gd name="connsiteY41" fmla="*/ 293903 h 355074"/>
                <a:gd name="connsiteX42" fmla="*/ 354057 w 355074"/>
                <a:gd name="connsiteY42" fmla="*/ 250791 h 355074"/>
                <a:gd name="connsiteX43" fmla="*/ 355075 w 355074"/>
                <a:gd name="connsiteY43" fmla="*/ 177537 h 355074"/>
                <a:gd name="connsiteX44" fmla="*/ 354057 w 355074"/>
                <a:gd name="connsiteY44" fmla="*/ 104284 h 355074"/>
                <a:gd name="connsiteX45" fmla="*/ 345791 w 355074"/>
                <a:gd name="connsiteY45" fmla="*/ 61171 h 355074"/>
                <a:gd name="connsiteX46" fmla="*/ 325316 w 355074"/>
                <a:gd name="connsiteY46" fmla="*/ 29759 h 355074"/>
                <a:gd name="connsiteX47" fmla="*/ 293903 w 355074"/>
                <a:gd name="connsiteY47" fmla="*/ 9284 h 355074"/>
                <a:gd name="connsiteX48" fmla="*/ 250791 w 355074"/>
                <a:gd name="connsiteY48" fmla="*/ 1017 h 355074"/>
                <a:gd name="connsiteX49" fmla="*/ 177537 w 355074"/>
                <a:gd name="connsiteY49" fmla="*/ 0 h 355074"/>
                <a:gd name="connsiteX50" fmla="*/ 177537 w 355074"/>
                <a:gd name="connsiteY50" fmla="*/ 0 h 35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55074" h="355074">
                  <a:moveTo>
                    <a:pt x="177537" y="32048"/>
                  </a:moveTo>
                  <a:cubicBezTo>
                    <a:pt x="224974" y="32048"/>
                    <a:pt x="230570" y="32175"/>
                    <a:pt x="249392" y="33066"/>
                  </a:cubicBezTo>
                  <a:cubicBezTo>
                    <a:pt x="266687" y="33829"/>
                    <a:pt x="276098" y="36754"/>
                    <a:pt x="282330" y="39170"/>
                  </a:cubicBezTo>
                  <a:cubicBezTo>
                    <a:pt x="290597" y="42350"/>
                    <a:pt x="296574" y="46292"/>
                    <a:pt x="302805" y="52524"/>
                  </a:cubicBezTo>
                  <a:cubicBezTo>
                    <a:pt x="309037" y="58755"/>
                    <a:pt x="312852" y="64605"/>
                    <a:pt x="316159" y="72999"/>
                  </a:cubicBezTo>
                  <a:cubicBezTo>
                    <a:pt x="318575" y="79231"/>
                    <a:pt x="321500" y="88641"/>
                    <a:pt x="322263" y="105937"/>
                  </a:cubicBezTo>
                  <a:cubicBezTo>
                    <a:pt x="323154" y="124632"/>
                    <a:pt x="323281" y="130228"/>
                    <a:pt x="323281" y="177792"/>
                  </a:cubicBezTo>
                  <a:cubicBezTo>
                    <a:pt x="323281" y="225355"/>
                    <a:pt x="323154" y="230824"/>
                    <a:pt x="322263" y="249646"/>
                  </a:cubicBezTo>
                  <a:cubicBezTo>
                    <a:pt x="321500" y="266942"/>
                    <a:pt x="318575" y="276353"/>
                    <a:pt x="316159" y="282584"/>
                  </a:cubicBezTo>
                  <a:cubicBezTo>
                    <a:pt x="312979" y="290851"/>
                    <a:pt x="309037" y="296828"/>
                    <a:pt x="302805" y="303060"/>
                  </a:cubicBezTo>
                  <a:cubicBezTo>
                    <a:pt x="296574" y="309291"/>
                    <a:pt x="290724" y="313107"/>
                    <a:pt x="282330" y="316413"/>
                  </a:cubicBezTo>
                  <a:cubicBezTo>
                    <a:pt x="276098" y="318830"/>
                    <a:pt x="266687" y="321755"/>
                    <a:pt x="249392" y="322518"/>
                  </a:cubicBezTo>
                  <a:cubicBezTo>
                    <a:pt x="230697" y="323408"/>
                    <a:pt x="225101" y="323535"/>
                    <a:pt x="177537" y="323535"/>
                  </a:cubicBezTo>
                  <a:cubicBezTo>
                    <a:pt x="129974" y="323535"/>
                    <a:pt x="124505" y="323408"/>
                    <a:pt x="105683" y="322518"/>
                  </a:cubicBezTo>
                  <a:cubicBezTo>
                    <a:pt x="88387" y="321755"/>
                    <a:pt x="78976" y="318830"/>
                    <a:pt x="72745" y="316413"/>
                  </a:cubicBezTo>
                  <a:cubicBezTo>
                    <a:pt x="64478" y="313234"/>
                    <a:pt x="58501" y="309291"/>
                    <a:pt x="52269" y="303060"/>
                  </a:cubicBezTo>
                  <a:cubicBezTo>
                    <a:pt x="46038" y="296828"/>
                    <a:pt x="42222" y="290978"/>
                    <a:pt x="38916" y="282584"/>
                  </a:cubicBezTo>
                  <a:cubicBezTo>
                    <a:pt x="36499" y="276353"/>
                    <a:pt x="33574" y="266942"/>
                    <a:pt x="32811" y="249646"/>
                  </a:cubicBezTo>
                  <a:cubicBezTo>
                    <a:pt x="31921" y="230951"/>
                    <a:pt x="31794" y="225355"/>
                    <a:pt x="31794" y="177792"/>
                  </a:cubicBezTo>
                  <a:cubicBezTo>
                    <a:pt x="31794" y="130228"/>
                    <a:pt x="31921" y="124759"/>
                    <a:pt x="32811" y="105937"/>
                  </a:cubicBezTo>
                  <a:cubicBezTo>
                    <a:pt x="33574" y="88641"/>
                    <a:pt x="36499" y="79231"/>
                    <a:pt x="38916" y="72999"/>
                  </a:cubicBezTo>
                  <a:cubicBezTo>
                    <a:pt x="42095" y="64732"/>
                    <a:pt x="46038" y="58755"/>
                    <a:pt x="52269" y="52524"/>
                  </a:cubicBezTo>
                  <a:cubicBezTo>
                    <a:pt x="58501" y="46292"/>
                    <a:pt x="64351" y="42477"/>
                    <a:pt x="72745" y="39170"/>
                  </a:cubicBezTo>
                  <a:cubicBezTo>
                    <a:pt x="78976" y="36754"/>
                    <a:pt x="88387" y="33829"/>
                    <a:pt x="105683" y="33066"/>
                  </a:cubicBezTo>
                  <a:cubicBezTo>
                    <a:pt x="124378" y="32175"/>
                    <a:pt x="129974" y="32048"/>
                    <a:pt x="177537" y="32048"/>
                  </a:cubicBezTo>
                  <a:moveTo>
                    <a:pt x="177537" y="0"/>
                  </a:moveTo>
                  <a:cubicBezTo>
                    <a:pt x="129338" y="0"/>
                    <a:pt x="123233" y="254"/>
                    <a:pt x="104284" y="1017"/>
                  </a:cubicBezTo>
                  <a:cubicBezTo>
                    <a:pt x="85335" y="1908"/>
                    <a:pt x="72490" y="4833"/>
                    <a:pt x="61172" y="9284"/>
                  </a:cubicBezTo>
                  <a:cubicBezTo>
                    <a:pt x="49471" y="13862"/>
                    <a:pt x="39552" y="19839"/>
                    <a:pt x="29759" y="29759"/>
                  </a:cubicBezTo>
                  <a:cubicBezTo>
                    <a:pt x="19839" y="39679"/>
                    <a:pt x="13862" y="49599"/>
                    <a:pt x="9284" y="61171"/>
                  </a:cubicBezTo>
                  <a:cubicBezTo>
                    <a:pt x="4833" y="72490"/>
                    <a:pt x="1908" y="85335"/>
                    <a:pt x="1017" y="104284"/>
                  </a:cubicBezTo>
                  <a:cubicBezTo>
                    <a:pt x="127" y="123233"/>
                    <a:pt x="0" y="129338"/>
                    <a:pt x="0" y="177537"/>
                  </a:cubicBezTo>
                  <a:cubicBezTo>
                    <a:pt x="0" y="225737"/>
                    <a:pt x="254" y="231841"/>
                    <a:pt x="1017" y="250791"/>
                  </a:cubicBezTo>
                  <a:cubicBezTo>
                    <a:pt x="1908" y="269740"/>
                    <a:pt x="4833" y="282584"/>
                    <a:pt x="9284" y="293903"/>
                  </a:cubicBezTo>
                  <a:cubicBezTo>
                    <a:pt x="13862" y="305603"/>
                    <a:pt x="19839" y="315523"/>
                    <a:pt x="29759" y="325316"/>
                  </a:cubicBezTo>
                  <a:cubicBezTo>
                    <a:pt x="39679" y="335235"/>
                    <a:pt x="49599" y="341212"/>
                    <a:pt x="61172" y="345791"/>
                  </a:cubicBezTo>
                  <a:cubicBezTo>
                    <a:pt x="72490" y="350242"/>
                    <a:pt x="85335" y="353167"/>
                    <a:pt x="104284" y="354057"/>
                  </a:cubicBezTo>
                  <a:cubicBezTo>
                    <a:pt x="123233" y="354947"/>
                    <a:pt x="129338" y="355075"/>
                    <a:pt x="177537" y="355075"/>
                  </a:cubicBezTo>
                  <a:cubicBezTo>
                    <a:pt x="225737" y="355075"/>
                    <a:pt x="231841" y="354820"/>
                    <a:pt x="250791" y="354057"/>
                  </a:cubicBezTo>
                  <a:cubicBezTo>
                    <a:pt x="269740" y="353167"/>
                    <a:pt x="282584" y="350242"/>
                    <a:pt x="293903" y="345791"/>
                  </a:cubicBezTo>
                  <a:cubicBezTo>
                    <a:pt x="305603" y="341212"/>
                    <a:pt x="315523" y="335235"/>
                    <a:pt x="325316" y="325316"/>
                  </a:cubicBezTo>
                  <a:cubicBezTo>
                    <a:pt x="335235" y="315396"/>
                    <a:pt x="341212" y="305476"/>
                    <a:pt x="345791" y="293903"/>
                  </a:cubicBezTo>
                  <a:cubicBezTo>
                    <a:pt x="350242" y="282584"/>
                    <a:pt x="353167" y="269740"/>
                    <a:pt x="354057" y="250791"/>
                  </a:cubicBezTo>
                  <a:cubicBezTo>
                    <a:pt x="354947" y="231841"/>
                    <a:pt x="355075" y="225737"/>
                    <a:pt x="355075" y="177537"/>
                  </a:cubicBezTo>
                  <a:cubicBezTo>
                    <a:pt x="355075" y="129338"/>
                    <a:pt x="354820" y="123233"/>
                    <a:pt x="354057" y="104284"/>
                  </a:cubicBezTo>
                  <a:cubicBezTo>
                    <a:pt x="353167" y="85335"/>
                    <a:pt x="350242" y="72490"/>
                    <a:pt x="345791" y="61171"/>
                  </a:cubicBezTo>
                  <a:cubicBezTo>
                    <a:pt x="341212" y="49471"/>
                    <a:pt x="335235" y="39552"/>
                    <a:pt x="325316" y="29759"/>
                  </a:cubicBezTo>
                  <a:cubicBezTo>
                    <a:pt x="315396" y="19839"/>
                    <a:pt x="305476" y="13862"/>
                    <a:pt x="293903" y="9284"/>
                  </a:cubicBezTo>
                  <a:cubicBezTo>
                    <a:pt x="282584" y="4833"/>
                    <a:pt x="269740" y="1908"/>
                    <a:pt x="250791" y="1017"/>
                  </a:cubicBezTo>
                  <a:cubicBezTo>
                    <a:pt x="231841" y="127"/>
                    <a:pt x="225737" y="0"/>
                    <a:pt x="177537" y="0"/>
                  </a:cubicBezTo>
                  <a:lnTo>
                    <a:pt x="177537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FE565B3-DB41-050E-116A-19EFCB6371CF}"/>
                </a:ext>
              </a:extLst>
            </p:cNvPr>
            <p:cNvSpPr/>
            <p:nvPr/>
          </p:nvSpPr>
          <p:spPr>
            <a:xfrm>
              <a:off x="2124682" y="8336743"/>
              <a:ext cx="182369" cy="182369"/>
            </a:xfrm>
            <a:custGeom>
              <a:avLst/>
              <a:gdLst>
                <a:gd name="connsiteX0" fmla="*/ 91185 w 182369"/>
                <a:gd name="connsiteY0" fmla="*/ 0 h 182369"/>
                <a:gd name="connsiteX1" fmla="*/ 0 w 182369"/>
                <a:gd name="connsiteY1" fmla="*/ 91185 h 182369"/>
                <a:gd name="connsiteX2" fmla="*/ 91185 w 182369"/>
                <a:gd name="connsiteY2" fmla="*/ 182370 h 182369"/>
                <a:gd name="connsiteX3" fmla="*/ 182370 w 182369"/>
                <a:gd name="connsiteY3" fmla="*/ 91185 h 182369"/>
                <a:gd name="connsiteX4" fmla="*/ 91185 w 182369"/>
                <a:gd name="connsiteY4" fmla="*/ 0 h 182369"/>
                <a:gd name="connsiteX5" fmla="*/ 91185 w 182369"/>
                <a:gd name="connsiteY5" fmla="*/ 150449 h 182369"/>
                <a:gd name="connsiteX6" fmla="*/ 31921 w 182369"/>
                <a:gd name="connsiteY6" fmla="*/ 91185 h 182369"/>
                <a:gd name="connsiteX7" fmla="*/ 91185 w 182369"/>
                <a:gd name="connsiteY7" fmla="*/ 31921 h 182369"/>
                <a:gd name="connsiteX8" fmla="*/ 150449 w 182369"/>
                <a:gd name="connsiteY8" fmla="*/ 91185 h 182369"/>
                <a:gd name="connsiteX9" fmla="*/ 91185 w 182369"/>
                <a:gd name="connsiteY9" fmla="*/ 150449 h 18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369" h="182369">
                  <a:moveTo>
                    <a:pt x="91185" y="0"/>
                  </a:moveTo>
                  <a:cubicBezTo>
                    <a:pt x="40823" y="0"/>
                    <a:pt x="0" y="40823"/>
                    <a:pt x="0" y="91185"/>
                  </a:cubicBezTo>
                  <a:cubicBezTo>
                    <a:pt x="0" y="141547"/>
                    <a:pt x="40823" y="182370"/>
                    <a:pt x="91185" y="182370"/>
                  </a:cubicBezTo>
                  <a:cubicBezTo>
                    <a:pt x="141547" y="182370"/>
                    <a:pt x="182370" y="141547"/>
                    <a:pt x="182370" y="91185"/>
                  </a:cubicBezTo>
                  <a:cubicBezTo>
                    <a:pt x="182370" y="40823"/>
                    <a:pt x="141547" y="0"/>
                    <a:pt x="91185" y="0"/>
                  </a:cubicBezTo>
                  <a:close/>
                  <a:moveTo>
                    <a:pt x="91185" y="150449"/>
                  </a:moveTo>
                  <a:cubicBezTo>
                    <a:pt x="58501" y="150449"/>
                    <a:pt x="31921" y="123996"/>
                    <a:pt x="31921" y="91185"/>
                  </a:cubicBezTo>
                  <a:cubicBezTo>
                    <a:pt x="31921" y="58374"/>
                    <a:pt x="58374" y="31921"/>
                    <a:pt x="91185" y="31921"/>
                  </a:cubicBezTo>
                  <a:cubicBezTo>
                    <a:pt x="123996" y="31921"/>
                    <a:pt x="150449" y="58374"/>
                    <a:pt x="150449" y="91185"/>
                  </a:cubicBezTo>
                  <a:cubicBezTo>
                    <a:pt x="150449" y="123996"/>
                    <a:pt x="123996" y="150449"/>
                    <a:pt x="91185" y="15044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2F6207D-A1FD-0581-F63F-18F3E3533A04}"/>
                </a:ext>
              </a:extLst>
            </p:cNvPr>
            <p:cNvSpPr/>
            <p:nvPr/>
          </p:nvSpPr>
          <p:spPr>
            <a:xfrm>
              <a:off x="2289248" y="8311817"/>
              <a:ext cx="42731" cy="42731"/>
            </a:xfrm>
            <a:custGeom>
              <a:avLst/>
              <a:gdLst>
                <a:gd name="connsiteX0" fmla="*/ 42731 w 42731"/>
                <a:gd name="connsiteY0" fmla="*/ 21366 h 42731"/>
                <a:gd name="connsiteX1" fmla="*/ 21366 w 42731"/>
                <a:gd name="connsiteY1" fmla="*/ 42731 h 42731"/>
                <a:gd name="connsiteX2" fmla="*/ 0 w 42731"/>
                <a:gd name="connsiteY2" fmla="*/ 21366 h 42731"/>
                <a:gd name="connsiteX3" fmla="*/ 21366 w 42731"/>
                <a:gd name="connsiteY3" fmla="*/ 0 h 42731"/>
                <a:gd name="connsiteX4" fmla="*/ 42731 w 42731"/>
                <a:gd name="connsiteY4" fmla="*/ 21366 h 4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31" h="42731">
                  <a:moveTo>
                    <a:pt x="42731" y="21366"/>
                  </a:moveTo>
                  <a:cubicBezTo>
                    <a:pt x="42731" y="33165"/>
                    <a:pt x="33165" y="42731"/>
                    <a:pt x="21366" y="42731"/>
                  </a:cubicBezTo>
                  <a:cubicBezTo>
                    <a:pt x="9566" y="42731"/>
                    <a:pt x="0" y="33165"/>
                    <a:pt x="0" y="21366"/>
                  </a:cubicBezTo>
                  <a:cubicBezTo>
                    <a:pt x="0" y="9566"/>
                    <a:pt x="9566" y="0"/>
                    <a:pt x="21366" y="0"/>
                  </a:cubicBezTo>
                  <a:cubicBezTo>
                    <a:pt x="33165" y="0"/>
                    <a:pt x="42731" y="9566"/>
                    <a:pt x="42731" y="213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D45B8A5-4786-1848-C260-345CA78267C4}"/>
              </a:ext>
            </a:extLst>
          </p:cNvPr>
          <p:cNvSpPr/>
          <p:nvPr/>
        </p:nvSpPr>
        <p:spPr>
          <a:xfrm>
            <a:off x="6025925" y="8174336"/>
            <a:ext cx="203099" cy="387889"/>
          </a:xfrm>
          <a:custGeom>
            <a:avLst/>
            <a:gdLst>
              <a:gd name="connsiteX0" fmla="*/ 162022 w 203099"/>
              <a:gd name="connsiteY0" fmla="*/ 64609 h 387889"/>
              <a:gd name="connsiteX1" fmla="*/ 203099 w 203099"/>
              <a:gd name="connsiteY1" fmla="*/ 64609 h 387889"/>
              <a:gd name="connsiteX2" fmla="*/ 203099 w 203099"/>
              <a:gd name="connsiteY2" fmla="*/ 4 h 387889"/>
              <a:gd name="connsiteX3" fmla="*/ 141419 w 203099"/>
              <a:gd name="connsiteY3" fmla="*/ 4 h 387889"/>
              <a:gd name="connsiteX4" fmla="*/ 77958 w 203099"/>
              <a:gd name="connsiteY4" fmla="*/ 31162 h 387889"/>
              <a:gd name="connsiteX5" fmla="*/ 60917 w 203099"/>
              <a:gd name="connsiteY5" fmla="*/ 93478 h 387889"/>
              <a:gd name="connsiteX6" fmla="*/ 60917 w 203099"/>
              <a:gd name="connsiteY6" fmla="*/ 93478 h 387889"/>
              <a:gd name="connsiteX7" fmla="*/ 60917 w 203099"/>
              <a:gd name="connsiteY7" fmla="*/ 141932 h 387889"/>
              <a:gd name="connsiteX8" fmla="*/ 0 w 203099"/>
              <a:gd name="connsiteY8" fmla="*/ 141932 h 387889"/>
              <a:gd name="connsiteX9" fmla="*/ 0 w 203099"/>
              <a:gd name="connsiteY9" fmla="*/ 210607 h 387889"/>
              <a:gd name="connsiteX10" fmla="*/ 60917 w 203099"/>
              <a:gd name="connsiteY10" fmla="*/ 210607 h 387889"/>
              <a:gd name="connsiteX11" fmla="*/ 60917 w 203099"/>
              <a:gd name="connsiteY11" fmla="*/ 387889 h 387889"/>
              <a:gd name="connsiteX12" fmla="*/ 131118 w 203099"/>
              <a:gd name="connsiteY12" fmla="*/ 387889 h 387889"/>
              <a:gd name="connsiteX13" fmla="*/ 131118 w 203099"/>
              <a:gd name="connsiteY13" fmla="*/ 210607 h 387889"/>
              <a:gd name="connsiteX14" fmla="*/ 191527 w 203099"/>
              <a:gd name="connsiteY14" fmla="*/ 210607 h 387889"/>
              <a:gd name="connsiteX15" fmla="*/ 199920 w 203099"/>
              <a:gd name="connsiteY15" fmla="*/ 141932 h 387889"/>
              <a:gd name="connsiteX16" fmla="*/ 131118 w 203099"/>
              <a:gd name="connsiteY16" fmla="*/ 141932 h 387889"/>
              <a:gd name="connsiteX17" fmla="*/ 131118 w 203099"/>
              <a:gd name="connsiteY17" fmla="*/ 93478 h 387889"/>
              <a:gd name="connsiteX18" fmla="*/ 131118 w 203099"/>
              <a:gd name="connsiteY18" fmla="*/ 93478 h 387889"/>
              <a:gd name="connsiteX19" fmla="*/ 161894 w 203099"/>
              <a:gd name="connsiteY19" fmla="*/ 64609 h 38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3099" h="387889">
                <a:moveTo>
                  <a:pt x="162022" y="64609"/>
                </a:moveTo>
                <a:lnTo>
                  <a:pt x="203099" y="64609"/>
                </a:lnTo>
                <a:lnTo>
                  <a:pt x="203099" y="4"/>
                </a:lnTo>
                <a:lnTo>
                  <a:pt x="141419" y="4"/>
                </a:lnTo>
                <a:cubicBezTo>
                  <a:pt x="141419" y="4"/>
                  <a:pt x="102631" y="-1014"/>
                  <a:pt x="77958" y="31162"/>
                </a:cubicBezTo>
                <a:cubicBezTo>
                  <a:pt x="77958" y="31162"/>
                  <a:pt x="61171" y="47059"/>
                  <a:pt x="60917" y="93478"/>
                </a:cubicBezTo>
                <a:lnTo>
                  <a:pt x="60917" y="93478"/>
                </a:lnTo>
                <a:lnTo>
                  <a:pt x="60917" y="141932"/>
                </a:lnTo>
                <a:lnTo>
                  <a:pt x="0" y="141932"/>
                </a:lnTo>
                <a:lnTo>
                  <a:pt x="0" y="210607"/>
                </a:lnTo>
                <a:lnTo>
                  <a:pt x="60917" y="210607"/>
                </a:lnTo>
                <a:lnTo>
                  <a:pt x="60917" y="387889"/>
                </a:lnTo>
                <a:lnTo>
                  <a:pt x="131118" y="387889"/>
                </a:lnTo>
                <a:lnTo>
                  <a:pt x="131118" y="210607"/>
                </a:lnTo>
                <a:lnTo>
                  <a:pt x="191527" y="210607"/>
                </a:lnTo>
                <a:lnTo>
                  <a:pt x="199920" y="141932"/>
                </a:lnTo>
                <a:lnTo>
                  <a:pt x="131118" y="141932"/>
                </a:lnTo>
                <a:lnTo>
                  <a:pt x="131118" y="93478"/>
                </a:lnTo>
                <a:lnTo>
                  <a:pt x="131118" y="93478"/>
                </a:lnTo>
                <a:cubicBezTo>
                  <a:pt x="131245" y="88009"/>
                  <a:pt x="133661" y="64227"/>
                  <a:pt x="161894" y="64609"/>
                </a:cubicBez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6" name="Graphic 18">
            <a:extLst>
              <a:ext uri="{FF2B5EF4-FFF2-40B4-BE49-F238E27FC236}">
                <a16:creationId xmlns:a16="http://schemas.microsoft.com/office/drawing/2014/main" id="{51BCE835-09FB-6402-DBB3-BB908039A744}"/>
              </a:ext>
            </a:extLst>
          </p:cNvPr>
          <p:cNvGrpSpPr/>
          <p:nvPr/>
        </p:nvGrpSpPr>
        <p:grpSpPr>
          <a:xfrm>
            <a:off x="5932451" y="7449566"/>
            <a:ext cx="389412" cy="387885"/>
            <a:chOff x="5932451" y="7449566"/>
            <a:chExt cx="389412" cy="387885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9DF0491-A28C-E70D-549E-FEB01BEFDBAF}"/>
                </a:ext>
              </a:extLst>
            </p:cNvPr>
            <p:cNvSpPr/>
            <p:nvPr/>
          </p:nvSpPr>
          <p:spPr>
            <a:xfrm>
              <a:off x="5932451" y="7449566"/>
              <a:ext cx="93601" cy="387885"/>
            </a:xfrm>
            <a:custGeom>
              <a:avLst/>
              <a:gdLst>
                <a:gd name="connsiteX0" fmla="*/ 6486 w 93601"/>
                <a:gd name="connsiteY0" fmla="*/ 128829 h 387885"/>
                <a:gd name="connsiteX1" fmla="*/ 87115 w 93601"/>
                <a:gd name="connsiteY1" fmla="*/ 128829 h 387885"/>
                <a:gd name="connsiteX2" fmla="*/ 87115 w 93601"/>
                <a:gd name="connsiteY2" fmla="*/ 387886 h 387885"/>
                <a:gd name="connsiteX3" fmla="*/ 6486 w 93601"/>
                <a:gd name="connsiteY3" fmla="*/ 387886 h 387885"/>
                <a:gd name="connsiteX4" fmla="*/ 6486 w 93601"/>
                <a:gd name="connsiteY4" fmla="*/ 128829 h 387885"/>
                <a:gd name="connsiteX5" fmla="*/ 46801 w 93601"/>
                <a:gd name="connsiteY5" fmla="*/ 0 h 387885"/>
                <a:gd name="connsiteX6" fmla="*/ 93601 w 93601"/>
                <a:gd name="connsiteY6" fmla="*/ 46673 h 387885"/>
                <a:gd name="connsiteX7" fmla="*/ 46801 w 93601"/>
                <a:gd name="connsiteY7" fmla="*/ 93347 h 387885"/>
                <a:gd name="connsiteX8" fmla="*/ 0 w 93601"/>
                <a:gd name="connsiteY8" fmla="*/ 46673 h 387885"/>
                <a:gd name="connsiteX9" fmla="*/ 46801 w 93601"/>
                <a:gd name="connsiteY9" fmla="*/ 0 h 38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01" h="387885">
                  <a:moveTo>
                    <a:pt x="6486" y="128829"/>
                  </a:moveTo>
                  <a:lnTo>
                    <a:pt x="87115" y="128829"/>
                  </a:lnTo>
                  <a:lnTo>
                    <a:pt x="87115" y="387886"/>
                  </a:lnTo>
                  <a:lnTo>
                    <a:pt x="6486" y="387886"/>
                  </a:lnTo>
                  <a:lnTo>
                    <a:pt x="6486" y="128829"/>
                  </a:lnTo>
                  <a:close/>
                  <a:moveTo>
                    <a:pt x="46801" y="0"/>
                  </a:moveTo>
                  <a:cubicBezTo>
                    <a:pt x="72617" y="0"/>
                    <a:pt x="93601" y="20984"/>
                    <a:pt x="93601" y="46673"/>
                  </a:cubicBezTo>
                  <a:cubicBezTo>
                    <a:pt x="93601" y="72363"/>
                    <a:pt x="72617" y="93347"/>
                    <a:pt x="46801" y="93347"/>
                  </a:cubicBezTo>
                  <a:cubicBezTo>
                    <a:pt x="20984" y="93347"/>
                    <a:pt x="0" y="72490"/>
                    <a:pt x="0" y="46673"/>
                  </a:cubicBezTo>
                  <a:cubicBezTo>
                    <a:pt x="0" y="20857"/>
                    <a:pt x="20857" y="0"/>
                    <a:pt x="46801" y="0"/>
                  </a:cubicBezTo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3641298-FB0D-3AAA-0CE0-D9AB1FDD135F}"/>
                </a:ext>
              </a:extLst>
            </p:cNvPr>
            <p:cNvSpPr/>
            <p:nvPr/>
          </p:nvSpPr>
          <p:spPr>
            <a:xfrm>
              <a:off x="6070182" y="7572036"/>
              <a:ext cx="251680" cy="265415"/>
            </a:xfrm>
            <a:custGeom>
              <a:avLst/>
              <a:gdLst>
                <a:gd name="connsiteX0" fmla="*/ 0 w 251680"/>
                <a:gd name="connsiteY0" fmla="*/ 6359 h 265415"/>
                <a:gd name="connsiteX1" fmla="*/ 77450 w 251680"/>
                <a:gd name="connsiteY1" fmla="*/ 6359 h 265415"/>
                <a:gd name="connsiteX2" fmla="*/ 77450 w 251680"/>
                <a:gd name="connsiteY2" fmla="*/ 41841 h 265415"/>
                <a:gd name="connsiteX3" fmla="*/ 78595 w 251680"/>
                <a:gd name="connsiteY3" fmla="*/ 41841 h 265415"/>
                <a:gd name="connsiteX4" fmla="*/ 154900 w 251680"/>
                <a:gd name="connsiteY4" fmla="*/ 0 h 265415"/>
                <a:gd name="connsiteX5" fmla="*/ 251681 w 251680"/>
                <a:gd name="connsiteY5" fmla="*/ 123360 h 265415"/>
                <a:gd name="connsiteX6" fmla="*/ 251681 w 251680"/>
                <a:gd name="connsiteY6" fmla="*/ 265416 h 265415"/>
                <a:gd name="connsiteX7" fmla="*/ 171052 w 251680"/>
                <a:gd name="connsiteY7" fmla="*/ 265416 h 265415"/>
                <a:gd name="connsiteX8" fmla="*/ 171052 w 251680"/>
                <a:gd name="connsiteY8" fmla="*/ 139385 h 265415"/>
                <a:gd name="connsiteX9" fmla="*/ 129083 w 251680"/>
                <a:gd name="connsiteY9" fmla="*/ 70710 h 265415"/>
                <a:gd name="connsiteX10" fmla="*/ 80757 w 251680"/>
                <a:gd name="connsiteY10" fmla="*/ 137223 h 265415"/>
                <a:gd name="connsiteX11" fmla="*/ 80757 w 251680"/>
                <a:gd name="connsiteY11" fmla="*/ 265416 h 265415"/>
                <a:gd name="connsiteX12" fmla="*/ 127 w 251680"/>
                <a:gd name="connsiteY12" fmla="*/ 265416 h 265415"/>
                <a:gd name="connsiteX13" fmla="*/ 127 w 251680"/>
                <a:gd name="connsiteY13" fmla="*/ 6359 h 26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680" h="265415">
                  <a:moveTo>
                    <a:pt x="0" y="6359"/>
                  </a:moveTo>
                  <a:lnTo>
                    <a:pt x="77450" y="6359"/>
                  </a:lnTo>
                  <a:lnTo>
                    <a:pt x="77450" y="41841"/>
                  </a:lnTo>
                  <a:lnTo>
                    <a:pt x="78595" y="41841"/>
                  </a:lnTo>
                  <a:cubicBezTo>
                    <a:pt x="89405" y="21493"/>
                    <a:pt x="115730" y="0"/>
                    <a:pt x="154900" y="0"/>
                  </a:cubicBezTo>
                  <a:cubicBezTo>
                    <a:pt x="236547" y="0"/>
                    <a:pt x="251681" y="53668"/>
                    <a:pt x="251681" y="123360"/>
                  </a:cubicBezTo>
                  <a:lnTo>
                    <a:pt x="251681" y="265416"/>
                  </a:lnTo>
                  <a:lnTo>
                    <a:pt x="171052" y="265416"/>
                  </a:lnTo>
                  <a:lnTo>
                    <a:pt x="171052" y="139385"/>
                  </a:lnTo>
                  <a:cubicBezTo>
                    <a:pt x="171052" y="109371"/>
                    <a:pt x="170543" y="70710"/>
                    <a:pt x="129083" y="70710"/>
                  </a:cubicBezTo>
                  <a:cubicBezTo>
                    <a:pt x="87624" y="70710"/>
                    <a:pt x="80757" y="103521"/>
                    <a:pt x="80757" y="137223"/>
                  </a:cubicBezTo>
                  <a:lnTo>
                    <a:pt x="80757" y="265416"/>
                  </a:lnTo>
                  <a:lnTo>
                    <a:pt x="127" y="265416"/>
                  </a:lnTo>
                  <a:lnTo>
                    <a:pt x="127" y="6359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8049C59-1D1D-DB09-DEAD-E3BAFABD2AAC}"/>
              </a:ext>
            </a:extLst>
          </p:cNvPr>
          <p:cNvSpPr/>
          <p:nvPr/>
        </p:nvSpPr>
        <p:spPr>
          <a:xfrm>
            <a:off x="2021670" y="9041805"/>
            <a:ext cx="388140" cy="271647"/>
          </a:xfrm>
          <a:custGeom>
            <a:avLst/>
            <a:gdLst>
              <a:gd name="connsiteX0" fmla="*/ 380001 w 388140"/>
              <a:gd name="connsiteY0" fmla="*/ 42477 h 271647"/>
              <a:gd name="connsiteX1" fmla="*/ 345664 w 388140"/>
              <a:gd name="connsiteY1" fmla="*/ 8139 h 271647"/>
              <a:gd name="connsiteX2" fmla="*/ 194070 w 388140"/>
              <a:gd name="connsiteY2" fmla="*/ 0 h 271647"/>
              <a:gd name="connsiteX3" fmla="*/ 42477 w 388140"/>
              <a:gd name="connsiteY3" fmla="*/ 8139 h 271647"/>
              <a:gd name="connsiteX4" fmla="*/ 8139 w 388140"/>
              <a:gd name="connsiteY4" fmla="*/ 42477 h 271647"/>
              <a:gd name="connsiteX5" fmla="*/ 0 w 388140"/>
              <a:gd name="connsiteY5" fmla="*/ 135824 h 271647"/>
              <a:gd name="connsiteX6" fmla="*/ 8139 w 388140"/>
              <a:gd name="connsiteY6" fmla="*/ 229171 h 271647"/>
              <a:gd name="connsiteX7" fmla="*/ 42477 w 388140"/>
              <a:gd name="connsiteY7" fmla="*/ 263508 h 271647"/>
              <a:gd name="connsiteX8" fmla="*/ 194070 w 388140"/>
              <a:gd name="connsiteY8" fmla="*/ 271647 h 271647"/>
              <a:gd name="connsiteX9" fmla="*/ 345664 w 388140"/>
              <a:gd name="connsiteY9" fmla="*/ 263508 h 271647"/>
              <a:gd name="connsiteX10" fmla="*/ 380001 w 388140"/>
              <a:gd name="connsiteY10" fmla="*/ 229171 h 271647"/>
              <a:gd name="connsiteX11" fmla="*/ 388140 w 388140"/>
              <a:gd name="connsiteY11" fmla="*/ 135824 h 271647"/>
              <a:gd name="connsiteX12" fmla="*/ 380001 w 388140"/>
              <a:gd name="connsiteY12" fmla="*/ 42477 h 271647"/>
              <a:gd name="connsiteX13" fmla="*/ 155409 w 388140"/>
              <a:gd name="connsiteY13" fmla="*/ 194070 h 271647"/>
              <a:gd name="connsiteX14" fmla="*/ 155409 w 388140"/>
              <a:gd name="connsiteY14" fmla="*/ 77704 h 271647"/>
              <a:gd name="connsiteX15" fmla="*/ 256132 w 388140"/>
              <a:gd name="connsiteY15" fmla="*/ 135951 h 271647"/>
              <a:gd name="connsiteX16" fmla="*/ 155409 w 388140"/>
              <a:gd name="connsiteY16" fmla="*/ 194070 h 2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8140" h="271647">
                <a:moveTo>
                  <a:pt x="380001" y="42477"/>
                </a:moveTo>
                <a:cubicBezTo>
                  <a:pt x="375550" y="25817"/>
                  <a:pt x="362451" y="12590"/>
                  <a:pt x="345664" y="8139"/>
                </a:cubicBezTo>
                <a:cubicBezTo>
                  <a:pt x="315396" y="0"/>
                  <a:pt x="194070" y="0"/>
                  <a:pt x="194070" y="0"/>
                </a:cubicBezTo>
                <a:cubicBezTo>
                  <a:pt x="194070" y="0"/>
                  <a:pt x="72745" y="0"/>
                  <a:pt x="42477" y="8139"/>
                </a:cubicBezTo>
                <a:cubicBezTo>
                  <a:pt x="25817" y="12590"/>
                  <a:pt x="12590" y="25690"/>
                  <a:pt x="8139" y="42477"/>
                </a:cubicBezTo>
                <a:cubicBezTo>
                  <a:pt x="0" y="72745"/>
                  <a:pt x="0" y="135824"/>
                  <a:pt x="0" y="135824"/>
                </a:cubicBezTo>
                <a:cubicBezTo>
                  <a:pt x="0" y="135824"/>
                  <a:pt x="0" y="198903"/>
                  <a:pt x="8139" y="229171"/>
                </a:cubicBezTo>
                <a:cubicBezTo>
                  <a:pt x="12590" y="245831"/>
                  <a:pt x="25689" y="259057"/>
                  <a:pt x="42477" y="263508"/>
                </a:cubicBezTo>
                <a:cubicBezTo>
                  <a:pt x="72745" y="271647"/>
                  <a:pt x="194070" y="271647"/>
                  <a:pt x="194070" y="271647"/>
                </a:cubicBezTo>
                <a:cubicBezTo>
                  <a:pt x="194070" y="271647"/>
                  <a:pt x="315396" y="271647"/>
                  <a:pt x="345664" y="263508"/>
                </a:cubicBezTo>
                <a:cubicBezTo>
                  <a:pt x="362324" y="259057"/>
                  <a:pt x="375550" y="245958"/>
                  <a:pt x="380001" y="229171"/>
                </a:cubicBezTo>
                <a:cubicBezTo>
                  <a:pt x="388140" y="198903"/>
                  <a:pt x="388140" y="135824"/>
                  <a:pt x="388140" y="135824"/>
                </a:cubicBezTo>
                <a:cubicBezTo>
                  <a:pt x="388140" y="135824"/>
                  <a:pt x="388140" y="72745"/>
                  <a:pt x="380001" y="42477"/>
                </a:cubicBezTo>
                <a:close/>
                <a:moveTo>
                  <a:pt x="155409" y="194070"/>
                </a:moveTo>
                <a:lnTo>
                  <a:pt x="155409" y="77704"/>
                </a:lnTo>
                <a:lnTo>
                  <a:pt x="256132" y="135951"/>
                </a:lnTo>
                <a:lnTo>
                  <a:pt x="155409" y="19407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" name="object 4">
            <a:extLst>
              <a:ext uri="{FF2B5EF4-FFF2-40B4-BE49-F238E27FC236}">
                <a16:creationId xmlns:a16="http://schemas.microsoft.com/office/drawing/2014/main" id="{6BDEDC9F-B664-1389-6BE6-D4F9A89011F1}"/>
              </a:ext>
            </a:extLst>
          </p:cNvPr>
          <p:cNvGrpSpPr>
            <a:grpSpLocks/>
          </p:cNvGrpSpPr>
          <p:nvPr userDrawn="1"/>
        </p:nvGrpSpPr>
        <p:grpSpPr>
          <a:xfrm>
            <a:off x="2044700" y="10626725"/>
            <a:ext cx="1612900" cy="1612900"/>
            <a:chOff x="1675341" y="756689"/>
            <a:chExt cx="2275205" cy="2272030"/>
          </a:xfrm>
        </p:grpSpPr>
        <p:sp>
          <p:nvSpPr>
            <p:cNvPr id="3" name="object 5">
              <a:extLst>
                <a:ext uri="{FF2B5EF4-FFF2-40B4-BE49-F238E27FC236}">
                  <a16:creationId xmlns:a16="http://schemas.microsoft.com/office/drawing/2014/main" id="{D3BF2969-A446-E114-3297-33F3F7801E1C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3A19D4AE-3FB9-B9FF-BCFD-DACEF079A18F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7">
              <a:extLst>
                <a:ext uri="{FF2B5EF4-FFF2-40B4-BE49-F238E27FC236}">
                  <a16:creationId xmlns:a16="http://schemas.microsoft.com/office/drawing/2014/main" id="{A13A303D-0069-79A5-D675-2B4A36803695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8" name="object 8">
              <a:extLst>
                <a:ext uri="{FF2B5EF4-FFF2-40B4-BE49-F238E27FC236}">
                  <a16:creationId xmlns:a16="http://schemas.microsoft.com/office/drawing/2014/main" id="{55E43E12-640E-E398-7352-B5537674D0DB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CF05C3ED-0838-4386-C40C-0E604BCB645D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10">
              <a:extLst>
                <a:ext uri="{FF2B5EF4-FFF2-40B4-BE49-F238E27FC236}">
                  <a16:creationId xmlns:a16="http://schemas.microsoft.com/office/drawing/2014/main" id="{6449F760-74B1-8520-25F7-D8F08EDE0B21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31" name="object 11">
              <a:extLst>
                <a:ext uri="{FF2B5EF4-FFF2-40B4-BE49-F238E27FC236}">
                  <a16:creationId xmlns:a16="http://schemas.microsoft.com/office/drawing/2014/main" id="{02D3BBD3-3383-F0E0-6427-4C7AECD0836E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2">
              <a:extLst>
                <a:ext uri="{FF2B5EF4-FFF2-40B4-BE49-F238E27FC236}">
                  <a16:creationId xmlns:a16="http://schemas.microsoft.com/office/drawing/2014/main" id="{F930F93F-CA85-13FF-EB8D-3A8C67E6ACCD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33" name="object 13">
              <a:extLst>
                <a:ext uri="{FF2B5EF4-FFF2-40B4-BE49-F238E27FC236}">
                  <a16:creationId xmlns:a16="http://schemas.microsoft.com/office/drawing/2014/main" id="{F34B2A3E-95C7-5810-EB8C-E66F669D044A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34" name="object 14">
              <a:extLst>
                <a:ext uri="{FF2B5EF4-FFF2-40B4-BE49-F238E27FC236}">
                  <a16:creationId xmlns:a16="http://schemas.microsoft.com/office/drawing/2014/main" id="{FA3B4BB8-436D-0D9A-4E01-9A407F25FDA2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15">
              <a:extLst>
                <a:ext uri="{FF2B5EF4-FFF2-40B4-BE49-F238E27FC236}">
                  <a16:creationId xmlns:a16="http://schemas.microsoft.com/office/drawing/2014/main" id="{B8258FA1-B8D8-C5C8-2F13-7481DC524E2A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36" name="object 16">
              <a:extLst>
                <a:ext uri="{FF2B5EF4-FFF2-40B4-BE49-F238E27FC236}">
                  <a16:creationId xmlns:a16="http://schemas.microsoft.com/office/drawing/2014/main" id="{ED815061-EFB0-9B0E-5A02-B0AF80EA59E2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37" name="object 17">
              <a:extLst>
                <a:ext uri="{FF2B5EF4-FFF2-40B4-BE49-F238E27FC236}">
                  <a16:creationId xmlns:a16="http://schemas.microsoft.com/office/drawing/2014/main" id="{0587118D-0124-85D8-B306-D112B912B5FF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5BCBC6D2-187A-410E-F8EA-CB392CC6255A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19">
              <a:extLst>
                <a:ext uri="{FF2B5EF4-FFF2-40B4-BE49-F238E27FC236}">
                  <a16:creationId xmlns:a16="http://schemas.microsoft.com/office/drawing/2014/main" id="{CCAF373E-E3E1-E8BB-A10C-2320FB36694E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pic>
        <p:nvPicPr>
          <p:cNvPr id="6" name="Picture 5" descr="A blue x on a black background&#10;&#10;Description automatically generated">
            <a:extLst>
              <a:ext uri="{FF2B5EF4-FFF2-40B4-BE49-F238E27FC236}">
                <a16:creationId xmlns:a16="http://schemas.microsoft.com/office/drawing/2014/main" id="{A4FF7DF3-6A7D-83B3-4CCA-3914006FEE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7561" y="7522714"/>
            <a:ext cx="384646" cy="36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2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9"/>
            <a:ext cx="10544400" cy="7621709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800" y="3745595"/>
            <a:ext cx="10728000" cy="566821"/>
          </a:xfrm>
        </p:spPr>
        <p:txBody>
          <a:bodyPr>
            <a:noAutofit/>
          </a:bodyPr>
          <a:lstStyle>
            <a:lvl1pPr>
              <a:defRPr sz="3733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4654800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480032" y="11646532"/>
            <a:ext cx="10728000" cy="556125"/>
          </a:xfrm>
        </p:spPr>
        <p:txBody>
          <a:bodyPr wrap="none">
            <a:noAutofit/>
          </a:bodyPr>
          <a:lstStyle>
            <a:lvl1pPr>
              <a:lnSpc>
                <a:spcPts val="2701"/>
              </a:lnSpc>
              <a:defRPr sz="2667" b="0"/>
            </a:lvl1pPr>
            <a:lvl2pPr marL="0" indent="0">
              <a:lnSpc>
                <a:spcPts val="2701"/>
              </a:lnSpc>
              <a:buFontTx/>
              <a:buNone/>
              <a:defRPr sz="2000" b="0"/>
            </a:lvl2pPr>
            <a:lvl3pPr marL="0" indent="0">
              <a:lnSpc>
                <a:spcPts val="2701"/>
              </a:lnSpc>
              <a:buFontTx/>
              <a:buNone/>
              <a:defRPr sz="2000" b="0"/>
            </a:lvl3pPr>
            <a:lvl4pPr marL="0" indent="0">
              <a:lnSpc>
                <a:spcPts val="2701"/>
              </a:lnSpc>
              <a:buFontTx/>
              <a:buNone/>
              <a:defRPr sz="2000" b="0"/>
            </a:lvl4pPr>
            <a:lvl5pPr marL="0" indent="0">
              <a:lnSpc>
                <a:spcPts val="2701"/>
              </a:lnSpc>
              <a:buFontTx/>
              <a:buNone/>
              <a:defRPr sz="2000" b="0"/>
            </a:lvl5pPr>
            <a:lvl6pPr marL="4572057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2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1"/>
              </a:lnSpc>
              <a:defRPr sz="2667"/>
            </a:lvl1pPr>
            <a:lvl2pPr marL="0" indent="0">
              <a:lnSpc>
                <a:spcPts val="2701"/>
              </a:lnSpc>
              <a:buNone/>
              <a:defRPr sz="2000"/>
            </a:lvl2pPr>
            <a:lvl3pPr marL="0" indent="0">
              <a:lnSpc>
                <a:spcPts val="2701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1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1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7184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C258-7261-4755-B453-356C06F19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B68DD-71AC-4991-AB1D-09D4EA85E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DE8D8-049D-4904-9CB7-53913E4DC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3979-3C8B-4A6F-B43F-B228DE06219A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7488-A522-4523-8DA0-0FBA1E54E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5CFA7-B921-4057-BF0C-1C36A3A2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6B5E-3FF3-4F3E-B8E0-13FF81102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648C25F-5F87-8627-60D6-91179D97EC45}"/>
              </a:ext>
            </a:extLst>
          </p:cNvPr>
          <p:cNvSpPr/>
          <p:nvPr userDrawn="1"/>
        </p:nvSpPr>
        <p:spPr>
          <a:xfrm>
            <a:off x="855" y="2286513"/>
            <a:ext cx="24384000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2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0F752A4-9620-D91E-7B32-C5781C400D2E}"/>
              </a:ext>
            </a:extLst>
          </p:cNvPr>
          <p:cNvSpPr/>
          <p:nvPr userDrawn="1"/>
        </p:nvSpPr>
        <p:spPr>
          <a:xfrm>
            <a:off x="7086601" y="2286513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rgbClr val="19375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5817802"/>
            <a:ext cx="12636500" cy="2581660"/>
          </a:xfrm>
        </p:spPr>
        <p:txBody>
          <a:bodyPr anchor="b"/>
          <a:lstStyle>
            <a:lvl1pPr algn="l">
              <a:lnSpc>
                <a:spcPts val="78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865117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  <p:pic>
        <p:nvPicPr>
          <p:cNvPr id="4" name="Picture 4" descr="JAI logo">
            <a:extLst>
              <a:ext uri="{FF2B5EF4-FFF2-40B4-BE49-F238E27FC236}">
                <a16:creationId xmlns:a16="http://schemas.microsoft.com/office/drawing/2014/main" id="{CE7B792D-26EF-DAEE-7691-875A9310EB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65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65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648C25F-5F87-8627-60D6-91179D97EC45}"/>
              </a:ext>
            </a:extLst>
          </p:cNvPr>
          <p:cNvSpPr/>
          <p:nvPr userDrawn="1"/>
        </p:nvSpPr>
        <p:spPr>
          <a:xfrm>
            <a:off x="855" y="2286513"/>
            <a:ext cx="24384000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4">
            <a:extLst>
              <a:ext uri="{FF2B5EF4-FFF2-40B4-BE49-F238E27FC236}">
                <a16:creationId xmlns:a16="http://schemas.microsoft.com/office/drawing/2014/main" id="{F24E19B8-C345-CDB2-4CD3-6222E8F87872}"/>
              </a:ext>
            </a:extLst>
          </p:cNvPr>
          <p:cNvGrpSpPr/>
          <p:nvPr userDrawn="1"/>
        </p:nvGrpSpPr>
        <p:grpSpPr>
          <a:xfrm>
            <a:off x="20698400" y="940022"/>
            <a:ext cx="2759373" cy="2755522"/>
            <a:chOff x="1675341" y="756689"/>
            <a:chExt cx="2275205" cy="2272030"/>
          </a:xfrm>
        </p:grpSpPr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F024CC0E-E5BE-B95C-3E91-4E3E2C9AF735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F76FE19D-1A72-53E6-F7EE-A0D4E58E5EF3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94F6E90F-308B-4F2B-462D-EF2E852E4DD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5DEB18E0-3AB0-58AD-14EB-F065BD386E0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432C503B-4A47-08C8-1D2E-5839870C88B2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0">
              <a:extLst>
                <a:ext uri="{FF2B5EF4-FFF2-40B4-BE49-F238E27FC236}">
                  <a16:creationId xmlns:a16="http://schemas.microsoft.com/office/drawing/2014/main" id="{5E72D531-95F7-9584-0C4B-76DD0D9E879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B7AD32C3-7060-19EA-8E28-96A8584FECD2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2">
              <a:extLst>
                <a:ext uri="{FF2B5EF4-FFF2-40B4-BE49-F238E27FC236}">
                  <a16:creationId xmlns:a16="http://schemas.microsoft.com/office/drawing/2014/main" id="{2A9BCCA0-3859-B1E5-BC88-14C631A83BF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19" name="object 13">
              <a:extLst>
                <a:ext uri="{FF2B5EF4-FFF2-40B4-BE49-F238E27FC236}">
                  <a16:creationId xmlns:a16="http://schemas.microsoft.com/office/drawing/2014/main" id="{A7B071CA-F115-775C-8872-D0A436F35DD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E214B573-C51F-BAE7-8C9F-E29EB64831BD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5">
              <a:extLst>
                <a:ext uri="{FF2B5EF4-FFF2-40B4-BE49-F238E27FC236}">
                  <a16:creationId xmlns:a16="http://schemas.microsoft.com/office/drawing/2014/main" id="{EAA3A2ED-57C4-926E-6F77-83256774647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2" name="object 16">
              <a:extLst>
                <a:ext uri="{FF2B5EF4-FFF2-40B4-BE49-F238E27FC236}">
                  <a16:creationId xmlns:a16="http://schemas.microsoft.com/office/drawing/2014/main" id="{770AA6EC-D832-6076-AFA6-91069EB63D1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3" name="object 17">
              <a:extLst>
                <a:ext uri="{FF2B5EF4-FFF2-40B4-BE49-F238E27FC236}">
                  <a16:creationId xmlns:a16="http://schemas.microsoft.com/office/drawing/2014/main" id="{6630B7C7-8568-CDA6-27F2-5B4D42F6083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150790B4-415C-BA92-5FD3-D30ABF741537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9">
              <a:extLst>
                <a:ext uri="{FF2B5EF4-FFF2-40B4-BE49-F238E27FC236}">
                  <a16:creationId xmlns:a16="http://schemas.microsoft.com/office/drawing/2014/main" id="{CD8C4E4E-CB4F-365F-8603-B114D6D47E9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5817802"/>
            <a:ext cx="12636500" cy="2581660"/>
          </a:xfrm>
        </p:spPr>
        <p:txBody>
          <a:bodyPr anchor="b"/>
          <a:lstStyle>
            <a:lvl1pPr algn="l">
              <a:lnSpc>
                <a:spcPts val="7800"/>
              </a:lnSpc>
              <a:defRPr sz="6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865117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  <p:pic>
        <p:nvPicPr>
          <p:cNvPr id="4" name="Picture 4" descr="JAI logo">
            <a:extLst>
              <a:ext uri="{FF2B5EF4-FFF2-40B4-BE49-F238E27FC236}">
                <a16:creationId xmlns:a16="http://schemas.microsoft.com/office/drawing/2014/main" id="{47F6BD42-22E0-691A-330F-1AB0A0F0EC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7" y="963869"/>
            <a:ext cx="5105385" cy="353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439FD1-6B9D-6DBE-5AAD-F58F7CDFA056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61475" y="10672337"/>
            <a:ext cx="7772400" cy="18976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715B6F5B-26FF-86B4-07F2-8D412F50CB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0164" y="5838463"/>
            <a:ext cx="5387609" cy="269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65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16">
            <a:extLst>
              <a:ext uri="{FF2B5EF4-FFF2-40B4-BE49-F238E27FC236}">
                <a16:creationId xmlns:a16="http://schemas.microsoft.com/office/drawing/2014/main" id="{1A0DDDB1-52DB-DC78-3C38-CA810AD340EC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13858" y="4953000"/>
            <a:ext cx="10134600" cy="2471638"/>
          </a:xfrm>
        </p:spPr>
        <p:txBody>
          <a:bodyPr anchor="b"/>
          <a:lstStyle>
            <a:lvl1pPr algn="l" defTabSz="1828800" rtl="0" eaLnBrk="1" latinLnBrk="0" hangingPunct="1">
              <a:lnSpc>
                <a:spcPts val="7800"/>
              </a:lnSpc>
              <a:spcBef>
                <a:spcPct val="0"/>
              </a:spcBef>
              <a:buNone/>
              <a:defRPr lang="en-US" sz="6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90A99-E5ED-64CB-EE5B-3D291181AA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4" descr="JAI logo">
            <a:extLst>
              <a:ext uri="{FF2B5EF4-FFF2-40B4-BE49-F238E27FC236}">
                <a16:creationId xmlns:a16="http://schemas.microsoft.com/office/drawing/2014/main" id="{3638F1B0-D2D6-875D-B964-494B8BD92E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17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886" y="6280458"/>
            <a:ext cx="16668750" cy="55591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JAI logo">
            <a:extLst>
              <a:ext uri="{FF2B5EF4-FFF2-40B4-BE49-F238E27FC236}">
                <a16:creationId xmlns:a16="http://schemas.microsoft.com/office/drawing/2014/main" id="{49E9CD17-51CB-3688-E4AD-3101D91F72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1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1330214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A0F2E8F-2141-68FD-8015-DFB91A7164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42886" y="6280458"/>
            <a:ext cx="11330214" cy="55591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144964E3-B384-B303-08F7-937C92095B50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4249399" y="2628901"/>
            <a:ext cx="7791451" cy="9715500"/>
          </a:xfrm>
          <a:noFill/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pic>
        <p:nvPicPr>
          <p:cNvPr id="3" name="Picture 4" descr="JAI logo">
            <a:extLst>
              <a:ext uri="{FF2B5EF4-FFF2-40B4-BE49-F238E27FC236}">
                <a16:creationId xmlns:a16="http://schemas.microsoft.com/office/drawing/2014/main" id="{B26EB90F-AEDE-CF6E-A4B2-AB32CBC2C2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4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0994746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516AE6-F68A-AADF-334A-460377C690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081894" y="1142919"/>
            <a:ext cx="10330619" cy="10285947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0B3F34-098C-4925-9D3E-7DE1CB9710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45195" y="10693305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7FA391-19E5-4757-22BD-B567A6EA7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2886" y="6280458"/>
            <a:ext cx="10994746" cy="5559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3" name="Picture 4" descr="JAI logo">
            <a:extLst>
              <a:ext uri="{FF2B5EF4-FFF2-40B4-BE49-F238E27FC236}">
                <a16:creationId xmlns:a16="http://schemas.microsoft.com/office/drawing/2014/main" id="{698929CF-59E1-CE3C-2629-7E6A959248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84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Text w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1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0994746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516AE6-F68A-AADF-334A-460377C690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081894" y="1142919"/>
            <a:ext cx="10330619" cy="10285947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0B3F34-098C-4925-9D3E-7DE1CB9710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45195" y="10693305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7FA391-19E5-4757-22BD-B567A6EA7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2886" y="6280458"/>
            <a:ext cx="5348514" cy="51198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09FC680-D1A2-AD5A-F895-A05D8EAEF6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17631" y="6280458"/>
            <a:ext cx="5348514" cy="51198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3" name="Picture 4" descr="JAI logo">
            <a:extLst>
              <a:ext uri="{FF2B5EF4-FFF2-40B4-BE49-F238E27FC236}">
                <a16:creationId xmlns:a16="http://schemas.microsoft.com/office/drawing/2014/main" id="{F56B8958-59DD-B92E-0F50-6BE86AEB70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08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2E52A3B0-B19D-5FD1-F356-E84CE81CB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5994" y="2285843"/>
            <a:ext cx="22352256" cy="10286614"/>
          </a:xfrm>
          <a:custGeom>
            <a:avLst/>
            <a:gdLst>
              <a:gd name="connsiteX0" fmla="*/ 0 w 22352256"/>
              <a:gd name="connsiteY0" fmla="*/ 0 h 10286614"/>
              <a:gd name="connsiteX1" fmla="*/ 1030292 w 22352256"/>
              <a:gd name="connsiteY1" fmla="*/ 0 h 10286614"/>
              <a:gd name="connsiteX2" fmla="*/ 1030292 w 22352256"/>
              <a:gd name="connsiteY2" fmla="*/ 812957 h 10286614"/>
              <a:gd name="connsiteX3" fmla="*/ 2648746 w 22352256"/>
              <a:gd name="connsiteY3" fmla="*/ 812957 h 10286614"/>
              <a:gd name="connsiteX4" fmla="*/ 2648746 w 22352256"/>
              <a:gd name="connsiteY4" fmla="*/ 0 h 10286614"/>
              <a:gd name="connsiteX5" fmla="*/ 22352256 w 22352256"/>
              <a:gd name="connsiteY5" fmla="*/ 0 h 10286614"/>
              <a:gd name="connsiteX6" fmla="*/ 22352256 w 22352256"/>
              <a:gd name="connsiteY6" fmla="*/ 10286614 h 10286614"/>
              <a:gd name="connsiteX7" fmla="*/ 0 w 22352256"/>
              <a:gd name="connsiteY7" fmla="*/ 10286614 h 10286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52256" h="10286614">
                <a:moveTo>
                  <a:pt x="0" y="0"/>
                </a:moveTo>
                <a:lnTo>
                  <a:pt x="1030292" y="0"/>
                </a:lnTo>
                <a:lnTo>
                  <a:pt x="1030292" y="812957"/>
                </a:lnTo>
                <a:lnTo>
                  <a:pt x="2648746" y="812957"/>
                </a:lnTo>
                <a:lnTo>
                  <a:pt x="2648746" y="0"/>
                </a:lnTo>
                <a:lnTo>
                  <a:pt x="22352256" y="0"/>
                </a:lnTo>
                <a:lnTo>
                  <a:pt x="22352256" y="10286614"/>
                </a:lnTo>
                <a:lnTo>
                  <a:pt x="0" y="10286614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557FFD2-5D83-DDFE-FE9F-AD56E1F584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19299" y="7953375"/>
            <a:ext cx="4067175" cy="4067175"/>
          </a:xfrm>
          <a:solidFill>
            <a:srgbClr val="002147"/>
          </a:solidFill>
        </p:spPr>
        <p:txBody>
          <a:bodyPr lIns="432000" tIns="540000" rIns="432000"/>
          <a:lstStyle>
            <a:lvl1pPr>
              <a:lnSpc>
                <a:spcPts val="3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53" name="Text Placeholder 9">
            <a:extLst>
              <a:ext uri="{FF2B5EF4-FFF2-40B4-BE49-F238E27FC236}">
                <a16:creationId xmlns:a16="http://schemas.microsoft.com/office/drawing/2014/main" id="{35D7331A-3127-E01B-F0C6-9AC97B930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102218" y="11813380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pic>
        <p:nvPicPr>
          <p:cNvPr id="2" name="Picture 4" descr="JAI logo">
            <a:extLst>
              <a:ext uri="{FF2B5EF4-FFF2-40B4-BE49-F238E27FC236}">
                <a16:creationId xmlns:a16="http://schemas.microsoft.com/office/drawing/2014/main" id="{7AFCC728-AEDF-1A36-4814-944EEA6831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48" y="1003625"/>
            <a:ext cx="3046792" cy="21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54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42886" y="3501570"/>
            <a:ext cx="16668750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2886" y="6309033"/>
            <a:ext cx="16668750" cy="55591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56826" y="12939326"/>
            <a:ext cx="561974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BC4F9636-13E4-43A0-8806-7B38CCEAC8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98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9" r:id="rId3"/>
    <p:sldLayoutId id="2147483663" r:id="rId4"/>
    <p:sldLayoutId id="2147483662" r:id="rId5"/>
    <p:sldLayoutId id="2147483673" r:id="rId6"/>
    <p:sldLayoutId id="2147483670" r:id="rId7"/>
    <p:sldLayoutId id="2147483671" r:id="rId8"/>
    <p:sldLayoutId id="2147483672" r:id="rId9"/>
    <p:sldLayoutId id="2147483666" r:id="rId10"/>
    <p:sldLayoutId id="2147483667" r:id="rId11"/>
    <p:sldLayoutId id="2147483674" r:id="rId12"/>
    <p:sldLayoutId id="2147483675" r:id="rId13"/>
    <p:sldLayoutId id="2147483677" r:id="rId14"/>
    <p:sldLayoutId id="2147483678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828800" rtl="0" eaLnBrk="1" latinLnBrk="0" hangingPunct="1">
        <a:lnSpc>
          <a:spcPts val="7700"/>
        </a:lnSpc>
        <a:spcBef>
          <a:spcPct val="0"/>
        </a:spcBef>
        <a:buNone/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723900" indent="-3683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14351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296" userDrawn="1">
          <p15:clr>
            <a:srgbClr val="F26B43"/>
          </p15:clr>
        </p15:guide>
        <p15:guide id="4" pos="147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hyperlink" Target="https://doi.org/10.1038/s41598-025-08786-6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2.jpeg"/><Relationship Id="rId7" Type="http://schemas.openxmlformats.org/officeDocument/2006/relationships/image" Target="../media/image5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roceedings.ihep.ac.cn/ibic2024/doi/jacow-ibic2024-tup46/index.html" TargetMode="External"/><Relationship Id="rId5" Type="http://schemas.openxmlformats.org/officeDocument/2006/relationships/image" Target="../media/image50.emf"/><Relationship Id="rId4" Type="http://schemas.openxmlformats.org/officeDocument/2006/relationships/image" Target="../media/image15.png"/><Relationship Id="rId9" Type="http://schemas.openxmlformats.org/officeDocument/2006/relationships/image" Target="../media/image5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42.jpeg"/><Relationship Id="rId7" Type="http://schemas.openxmlformats.org/officeDocument/2006/relationships/image" Target="../media/image5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15.png"/><Relationship Id="rId9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0.png"/><Relationship Id="rId7" Type="http://schemas.openxmlformats.org/officeDocument/2006/relationships/image" Target="../media/image42.jpeg"/><Relationship Id="rId12" Type="http://schemas.openxmlformats.org/officeDocument/2006/relationships/image" Target="../media/image66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jpeg"/><Relationship Id="rId11" Type="http://schemas.openxmlformats.org/officeDocument/2006/relationships/image" Target="../media/image65.jpeg"/><Relationship Id="rId5" Type="http://schemas.openxmlformats.org/officeDocument/2006/relationships/image" Target="../media/image62.png"/><Relationship Id="rId10" Type="http://schemas.openxmlformats.org/officeDocument/2006/relationships/image" Target="../media/image64.png"/><Relationship Id="rId4" Type="http://schemas.openxmlformats.org/officeDocument/2006/relationships/image" Target="../media/image61.png"/><Relationship Id="rId9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indico.cern.ch/event/1421594/contributions/6017978/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8.png"/><Relationship Id="rId4" Type="http://schemas.openxmlformats.org/officeDocument/2006/relationships/hyperlink" Target="https://indico.cern.ch/event/1421594/contributions/6017978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hyperlink" Target="https://indico.cern.ch/event/1421594/contributions/6017978/" TargetMode="External"/><Relationship Id="rId7" Type="http://schemas.openxmlformats.org/officeDocument/2006/relationships/image" Target="../media/image7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contributions/6017978/" TargetMode="External"/><Relationship Id="rId7" Type="http://schemas.openxmlformats.org/officeDocument/2006/relationships/image" Target="../media/image77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emf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4.emf"/><Relationship Id="rId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emf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jpeg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0.emf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hyperlink" Target="https://doi.org/10.18429/jacow-ipac2025-thps012" TargetMode="External"/><Relationship Id="rId7" Type="http://schemas.openxmlformats.org/officeDocument/2006/relationships/image" Target="../media/image106.png"/><Relationship Id="rId2" Type="http://schemas.openxmlformats.org/officeDocument/2006/relationships/hyperlink" Target="https://doi.org/10.18429/jacow-ipac2024-thpg3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hyperlink" Target="https://doi.org/10.18429/jacow-ipac2025-thps011" TargetMode="External"/><Relationship Id="rId9" Type="http://schemas.openxmlformats.org/officeDocument/2006/relationships/image" Target="../media/image8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4.emf"/><Relationship Id="rId4" Type="http://schemas.openxmlformats.org/officeDocument/2006/relationships/image" Target="../media/image112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14.png"/><Relationship Id="rId7" Type="http://schemas.openxmlformats.org/officeDocument/2006/relationships/image" Target="../media/image118.sv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7.png"/><Relationship Id="rId5" Type="http://schemas.openxmlformats.org/officeDocument/2006/relationships/image" Target="../media/image116.svg"/><Relationship Id="rId4" Type="http://schemas.openxmlformats.org/officeDocument/2006/relationships/image" Target="../media/image1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5.png"/><Relationship Id="rId7" Type="http://schemas.openxmlformats.org/officeDocument/2006/relationships/image" Target="../media/image128.jp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8429/jacow-ipac2025-than2" TargetMode="External"/><Relationship Id="rId11" Type="http://schemas.openxmlformats.org/officeDocument/2006/relationships/image" Target="../media/image84.emf"/><Relationship Id="rId5" Type="http://schemas.openxmlformats.org/officeDocument/2006/relationships/image" Target="../media/image127.png"/><Relationship Id="rId10" Type="http://schemas.openxmlformats.org/officeDocument/2006/relationships/image" Target="../media/image131.png"/><Relationship Id="rId4" Type="http://schemas.openxmlformats.org/officeDocument/2006/relationships/image" Target="../media/image126.png"/><Relationship Id="rId9" Type="http://schemas.openxmlformats.org/officeDocument/2006/relationships/image" Target="../media/image13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2" Type="http://schemas.openxmlformats.org/officeDocument/2006/relationships/hyperlink" Target="https://doi.org/10.18429/jacow-ipac2025-thpm017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10" Type="http://schemas.openxmlformats.org/officeDocument/2006/relationships/image" Target="../media/image84.emf"/><Relationship Id="rId4" Type="http://schemas.openxmlformats.org/officeDocument/2006/relationships/image" Target="../media/image133.png"/><Relationship Id="rId9" Type="http://schemas.openxmlformats.org/officeDocument/2006/relationships/image" Target="../media/image13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Relationship Id="rId9" Type="http://schemas.openxmlformats.org/officeDocument/2006/relationships/image" Target="../media/image8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7.emf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tiff"/><Relationship Id="rId7" Type="http://schemas.openxmlformats.org/officeDocument/2006/relationships/image" Target="../media/image152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1.png"/><Relationship Id="rId5" Type="http://schemas.openxmlformats.org/officeDocument/2006/relationships/image" Target="../media/image150.tiff"/><Relationship Id="rId4" Type="http://schemas.openxmlformats.org/officeDocument/2006/relationships/image" Target="../media/image14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8429/jacow-ipac2023-thpl089" TargetMode="External"/><Relationship Id="rId13" Type="http://schemas.openxmlformats.org/officeDocument/2006/relationships/image" Target="../media/image15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28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11" Type="http://schemas.openxmlformats.org/officeDocument/2006/relationships/hyperlink" Target="https://doi.org/10.18429/JACoW-IBIC2021-MOPP24" TargetMode="External"/><Relationship Id="rId5" Type="http://schemas.openxmlformats.org/officeDocument/2006/relationships/image" Target="../media/image25.png"/><Relationship Id="rId10" Type="http://schemas.openxmlformats.org/officeDocument/2006/relationships/hyperlink" Target="https://doi.org/10.18429/JACoW-IBIC2020-WEPP12" TargetMode="External"/><Relationship Id="rId4" Type="http://schemas.openxmlformats.org/officeDocument/2006/relationships/image" Target="../media/image24.tiff"/><Relationship Id="rId9" Type="http://schemas.openxmlformats.org/officeDocument/2006/relationships/hyperlink" Target="https://doi.org/10.18429/jacow-ipac2023-thpl119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30.jpeg"/><Relationship Id="rId7" Type="http://schemas.openxmlformats.org/officeDocument/2006/relationships/image" Target="../media/image3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jp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emf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95D93-978C-E4E3-76E7-3F1E339259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Physics Colliders</a:t>
            </a:r>
            <a:br>
              <a:rPr lang="en-GB" dirty="0"/>
            </a:br>
            <a:r>
              <a:rPr lang="en-GB" dirty="0"/>
              <a:t>and Beamlines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31358-F73C-7181-FEE7-314B1E24F0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Adrian Oeftiger &amp; Stephen Gibson </a:t>
            </a:r>
            <a:br>
              <a:rPr lang="en-GB" dirty="0"/>
            </a:br>
            <a:r>
              <a:rPr lang="en-GB" dirty="0"/>
              <a:t>JAI Advisory Board, 16 April 2026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93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Electro-Optic BPM principle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8" name="Image 6" descr="CERN-logo_outline.jpg">
            <a:extLst>
              <a:ext uri="{FF2B5EF4-FFF2-40B4-BE49-F238E27FC236}">
                <a16:creationId xmlns:a16="http://schemas.microsoft.com/office/drawing/2014/main" id="{75676CAC-781A-0DF9-8038-AD0BA62C211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9" name="Picture 8" descr="RGB_print_logo_large.jpeg">
            <a:extLst>
              <a:ext uri="{FF2B5EF4-FFF2-40B4-BE49-F238E27FC236}">
                <a16:creationId xmlns:a16="http://schemas.microsoft.com/office/drawing/2014/main" id="{6A6C62E5-B33D-1AAD-8832-CCCB1037E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9A32E047-E9F4-A3DA-E40F-2E6EDC12CC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55359139-B17D-4F30-5049-EE1BE149A30A}"/>
              </a:ext>
            </a:extLst>
          </p:cNvPr>
          <p:cNvSpPr txBox="1">
            <a:spLocks/>
          </p:cNvSpPr>
          <p:nvPr/>
        </p:nvSpPr>
        <p:spPr>
          <a:xfrm>
            <a:off x="848949" y="8739990"/>
            <a:ext cx="22686101" cy="30926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Encode the time-varying bunch signal onto a laser beam using an electro-optic crystal in the pickup: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 electric-field of the passing bunch modulates the refractive index that induces a linear phase shift in light passing through the crystal by the Pockels effect.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 fibre-coupled Mach-Zehnder interferometer around the crystal transforms the phase shift into an intensity modulation, which is measured by a fibre-coupled fast photodetector.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45D43AE2-E190-EE54-E579-612D5A1E5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34827" y="2657396"/>
            <a:ext cx="5980244" cy="468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id="{6E14FFA7-243E-1723-8CA8-1222407224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225" y="2009788"/>
            <a:ext cx="17391472" cy="6461747"/>
          </a:xfrm>
          <a:prstGeom prst="rect">
            <a:avLst/>
          </a:prstGeom>
        </p:spPr>
      </p:pic>
      <p:sp>
        <p:nvSpPr>
          <p:cNvPr id="151" name="TextBox 150">
            <a:extLst>
              <a:ext uri="{FF2B5EF4-FFF2-40B4-BE49-F238E27FC236}">
                <a16:creationId xmlns:a16="http://schemas.microsoft.com/office/drawing/2014/main" id="{9D18476B-F3BE-EE0C-4C59-51CCCB71D5F3}"/>
              </a:ext>
            </a:extLst>
          </p:cNvPr>
          <p:cNvSpPr txBox="1"/>
          <p:nvPr/>
        </p:nvSpPr>
        <p:spPr>
          <a:xfrm>
            <a:off x="17734827" y="7466187"/>
            <a:ext cx="2202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S = S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 + S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position =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D/S</a:t>
            </a:r>
            <a:endParaRPr kumimoji="0" lang="en-GB" sz="2400" b="0" i="0" u="none" strike="noStrike" kern="1200" cap="none" spc="0" normalizeH="0" baseline="-2500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2" name="Espace réservé du pied de page 3">
            <a:extLst>
              <a:ext uri="{FF2B5EF4-FFF2-40B4-BE49-F238E27FC236}">
                <a16:creationId xmlns:a16="http://schemas.microsoft.com/office/drawing/2014/main" id="{D5872B2D-BE4A-5EEB-C204-A0B883D85033}"/>
              </a:ext>
            </a:extLst>
          </p:cNvPr>
          <p:cNvSpPr txBox="1">
            <a:spLocks/>
          </p:cNvSpPr>
          <p:nvPr/>
        </p:nvSpPr>
        <p:spPr>
          <a:xfrm>
            <a:off x="8129726" y="12246856"/>
            <a:ext cx="4443274" cy="1049158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 Team: A.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Arteche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M. Bosman, D.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Harryman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S. Gibson,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Levens,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Lefevre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EF6E6-49D0-95E4-F9B0-9FB7D64D4485}"/>
              </a:ext>
            </a:extLst>
          </p:cNvPr>
          <p:cNvSpPr txBox="1"/>
          <p:nvPr/>
        </p:nvSpPr>
        <p:spPr>
          <a:xfrm>
            <a:off x="12379775" y="283561"/>
            <a:ext cx="11811000" cy="20621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highlight>
                  <a:srgbClr val="FFFF00"/>
                </a:highlight>
                <a:uLnTx/>
                <a:uFillTx/>
                <a:latin typeface="Roboto"/>
                <a:ea typeface="+mn-ea"/>
                <a:cs typeface="+mn-cs"/>
              </a:rPr>
              <a:t>First results published in Nature Scientific Reports: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Arteche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, A. 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et al.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First difference mode interferometer demonstration for a high-bandwidth Electro-Optic Beam Position Monitor.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Sci Rep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15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, 43410 (2025).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+mn-ea"/>
                <a:cs typeface="+mn-cs"/>
                <a:hlinkClick r:id="rId7"/>
              </a:rPr>
              <a:t>doi:10.1038/s41598-025-08786-6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9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Electro-Optic BPM development 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8" name="Image 6" descr="CERN-logo_outline.jpg">
            <a:extLst>
              <a:ext uri="{FF2B5EF4-FFF2-40B4-BE49-F238E27FC236}">
                <a16:creationId xmlns:a16="http://schemas.microsoft.com/office/drawing/2014/main" id="{75676CAC-781A-0DF9-8038-AD0BA62C211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9" name="Picture 8" descr="RGB_print_logo_large.jpeg">
            <a:extLst>
              <a:ext uri="{FF2B5EF4-FFF2-40B4-BE49-F238E27FC236}">
                <a16:creationId xmlns:a16="http://schemas.microsoft.com/office/drawing/2014/main" id="{6A6C62E5-B33D-1AAD-8832-CCCB1037E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9A32E047-E9F4-A3DA-E40F-2E6EDC12CC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55359139-B17D-4F30-5049-EE1BE149A30A}"/>
              </a:ext>
            </a:extLst>
          </p:cNvPr>
          <p:cNvSpPr txBox="1">
            <a:spLocks/>
          </p:cNvSpPr>
          <p:nvPr/>
        </p:nvSpPr>
        <p:spPr>
          <a:xfrm>
            <a:off x="451713" y="2067222"/>
            <a:ext cx="13504492" cy="43313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At the time of the technology review in January 2025: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EO-BPM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signals follow the fast evolution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of SPS bunch during injection: sensitive to both longitudinal shape and transverse position.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Known difference between left and right EO pickups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results in mixture of sum and difference signals in the interferometer difference signal.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Combination of HT sum and difference signals reproduces the EO signal.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2" name="Espace réservé du pied de page 3">
            <a:extLst>
              <a:ext uri="{FF2B5EF4-FFF2-40B4-BE49-F238E27FC236}">
                <a16:creationId xmlns:a16="http://schemas.microsoft.com/office/drawing/2014/main" id="{D5872B2D-BE4A-5EEB-C204-A0B883D85033}"/>
              </a:ext>
            </a:extLst>
          </p:cNvPr>
          <p:cNvSpPr txBox="1">
            <a:spLocks/>
          </p:cNvSpPr>
          <p:nvPr/>
        </p:nvSpPr>
        <p:spPr>
          <a:xfrm>
            <a:off x="8129726" y="12246856"/>
            <a:ext cx="4443274" cy="1049158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 Team: A.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Arteche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M. Bosman, D.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Harryman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S. Gibson,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Levens,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Lefevre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B7B44AB-93CD-440F-B6AC-F4A315658DC7}"/>
              </a:ext>
            </a:extLst>
          </p:cNvPr>
          <p:cNvGrpSpPr/>
          <p:nvPr/>
        </p:nvGrpSpPr>
        <p:grpSpPr>
          <a:xfrm>
            <a:off x="13956204" y="1853042"/>
            <a:ext cx="10193879" cy="4664867"/>
            <a:chOff x="678604" y="856253"/>
            <a:chExt cx="3748782" cy="171549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FAEB40-6F42-57FC-5F0C-F937826D8A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76256" b="28645"/>
            <a:stretch/>
          </p:blipFill>
          <p:spPr>
            <a:xfrm>
              <a:off x="678604" y="856253"/>
              <a:ext cx="1883430" cy="171549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9573EF4-46F5-1538-B512-280C96138E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5372" r="884" b="28645"/>
            <a:stretch/>
          </p:blipFill>
          <p:spPr>
            <a:xfrm>
              <a:off x="2543956" y="856253"/>
              <a:ext cx="1883430" cy="1715497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ACB1C8A-D5C7-678E-6A94-58B5F4DF4091}"/>
              </a:ext>
            </a:extLst>
          </p:cNvPr>
          <p:cNvSpPr txBox="1"/>
          <p:nvPr/>
        </p:nvSpPr>
        <p:spPr>
          <a:xfrm>
            <a:off x="14478551" y="1224177"/>
            <a:ext cx="8140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6"/>
              </a:rPr>
              <a:t>doi:10.18429/JACoW-IBIC2024-TUP46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780DE2-C332-C2D8-B1A2-DC6448FC6CB6}"/>
              </a:ext>
            </a:extLst>
          </p:cNvPr>
          <p:cNvGrpSpPr/>
          <p:nvPr/>
        </p:nvGrpSpPr>
        <p:grpSpPr>
          <a:xfrm>
            <a:off x="13356685" y="8109376"/>
            <a:ext cx="8730682" cy="3902783"/>
            <a:chOff x="15510423" y="8274459"/>
            <a:chExt cx="7655024" cy="315617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70137E5-749A-B949-498A-5012FE20776C}"/>
                </a:ext>
              </a:extLst>
            </p:cNvPr>
            <p:cNvGrpSpPr/>
            <p:nvPr/>
          </p:nvGrpSpPr>
          <p:grpSpPr>
            <a:xfrm>
              <a:off x="15510423" y="8436989"/>
              <a:ext cx="4552443" cy="2982787"/>
              <a:chOff x="2820670" y="2756004"/>
              <a:chExt cx="5148469" cy="3331866"/>
            </a:xfrm>
          </p:grpSpPr>
          <p:pic>
            <p:nvPicPr>
              <p:cNvPr id="15" name="Picture 14" descr="A graph of a normal distribution&#10;&#10;Description automatically generated">
                <a:extLst>
                  <a:ext uri="{FF2B5EF4-FFF2-40B4-BE49-F238E27FC236}">
                    <a16:creationId xmlns:a16="http://schemas.microsoft.com/office/drawing/2014/main" id="{5CFB9533-BDC7-8807-2179-DB8D2AB943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298"/>
              <a:stretch/>
            </p:blipFill>
            <p:spPr>
              <a:xfrm>
                <a:off x="2820670" y="2756004"/>
                <a:ext cx="5148469" cy="3331866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F4A00AE5-D441-19B6-7BF9-F16CA577D71B}"/>
                  </a:ext>
                </a:extLst>
              </p:cNvPr>
              <p:cNvCxnSpPr/>
              <p:nvPr/>
            </p:nvCxnSpPr>
            <p:spPr>
              <a:xfrm>
                <a:off x="5327794" y="2997058"/>
                <a:ext cx="0" cy="180077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37D6974-97F4-F749-9DE1-1A842A15E158}"/>
                  </a:ext>
                </a:extLst>
              </p:cNvPr>
              <p:cNvSpPr/>
              <p:nvPr/>
            </p:nvSpPr>
            <p:spPr>
              <a:xfrm>
                <a:off x="5394906" y="3771842"/>
                <a:ext cx="603257" cy="2872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3F94F35-581A-8A8C-48D9-57374ABEEACC}"/>
                  </a:ext>
                </a:extLst>
              </p:cNvPr>
              <p:cNvSpPr/>
              <p:nvPr/>
            </p:nvSpPr>
            <p:spPr>
              <a:xfrm>
                <a:off x="5205630" y="3771842"/>
                <a:ext cx="1529049" cy="28727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 dB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1903D65-15CC-7DF4-33E6-7368B2FD9B18}"/>
                </a:ext>
              </a:extLst>
            </p:cNvPr>
            <p:cNvGrpSpPr/>
            <p:nvPr/>
          </p:nvGrpSpPr>
          <p:grpSpPr>
            <a:xfrm>
              <a:off x="19409446" y="8274459"/>
              <a:ext cx="3756001" cy="3156175"/>
              <a:chOff x="6432274" y="2642794"/>
              <a:chExt cx="4122289" cy="3463968"/>
            </a:xfrm>
          </p:grpSpPr>
          <p:pic>
            <p:nvPicPr>
              <p:cNvPr id="20" name="Picture 19" descr="A diagram of a machine&#10;&#10;Description automatically generated">
                <a:extLst>
                  <a:ext uri="{FF2B5EF4-FFF2-40B4-BE49-F238E27FC236}">
                    <a16:creationId xmlns:a16="http://schemas.microsoft.com/office/drawing/2014/main" id="{431B799A-964F-3558-AA24-2C8D78876D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20136" y="2642794"/>
                <a:ext cx="3234427" cy="3463968"/>
              </a:xfrm>
              <a:prstGeom prst="rect">
                <a:avLst/>
              </a:prstGeom>
            </p:spPr>
          </p:pic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461F672D-AFDA-2787-47C6-2B4FDFF142D8}"/>
                  </a:ext>
                </a:extLst>
              </p:cNvPr>
              <p:cNvCxnSpPr/>
              <p:nvPr/>
            </p:nvCxnSpPr>
            <p:spPr>
              <a:xfrm flipH="1">
                <a:off x="7320136" y="5107553"/>
                <a:ext cx="161158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F113CFA-A23C-1FAE-F747-EED172B0D2C0}"/>
                  </a:ext>
                </a:extLst>
              </p:cNvPr>
              <p:cNvSpPr/>
              <p:nvPr/>
            </p:nvSpPr>
            <p:spPr>
              <a:xfrm>
                <a:off x="6432274" y="4953401"/>
                <a:ext cx="1067659" cy="28727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LNB</a:t>
                </a:r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70BD6BC-C210-0142-73C4-ADB6EF22685D}"/>
              </a:ext>
            </a:extLst>
          </p:cNvPr>
          <p:cNvSpPr txBox="1"/>
          <p:nvPr/>
        </p:nvSpPr>
        <p:spPr>
          <a:xfrm>
            <a:off x="16017839" y="7219823"/>
            <a:ext cx="790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Signal response sensitive to pickup assembly tolerances: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2ADA5B-5943-FED7-60C7-DD925DD8506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8848" t="9711" r="6069"/>
          <a:stretch>
            <a:fillRect/>
          </a:stretch>
        </p:blipFill>
        <p:spPr>
          <a:xfrm>
            <a:off x="22225875" y="8109377"/>
            <a:ext cx="2180757" cy="434672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5762131-6AE2-9D23-2EF1-2AA4A08EDC2A}"/>
              </a:ext>
            </a:extLst>
          </p:cNvPr>
          <p:cNvSpPr txBox="1">
            <a:spLocks/>
          </p:cNvSpPr>
          <p:nvPr/>
        </p:nvSpPr>
        <p:spPr>
          <a:xfrm>
            <a:off x="451711" y="6398555"/>
            <a:ext cx="13504492" cy="525022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EOBPM developments in 2025/26: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Adjustable pick-up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designed to tune and set the sensitivity of pick-up to beam field signal, installed in June 2025 Technical Stop. --&gt; Max Bosman, IBIC2025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Improved operations with EO-modulator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phase control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in all three interferometers + new IQ technique --&gt; Dan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Harryman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IBIC 2025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Fibre splitter tree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reconfiguration in January 2026 YETS, to correct fibre lengths for timing mis-match, and test IQ technique in situ.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361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EOBPM: Adjustable pickups, balanced in situ: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8" name="Image 6" descr="CERN-logo_outline.jpg">
            <a:extLst>
              <a:ext uri="{FF2B5EF4-FFF2-40B4-BE49-F238E27FC236}">
                <a16:creationId xmlns:a16="http://schemas.microsoft.com/office/drawing/2014/main" id="{75676CAC-781A-0DF9-8038-AD0BA62C211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9" name="Picture 8" descr="RGB_print_logo_large.jpeg">
            <a:extLst>
              <a:ext uri="{FF2B5EF4-FFF2-40B4-BE49-F238E27FC236}">
                <a16:creationId xmlns:a16="http://schemas.microsoft.com/office/drawing/2014/main" id="{6A6C62E5-B33D-1AAD-8832-CCCB1037E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9A32E047-E9F4-A3DA-E40F-2E6EDC12CC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55359139-B17D-4F30-5049-EE1BE149A30A}"/>
              </a:ext>
            </a:extLst>
          </p:cNvPr>
          <p:cNvSpPr txBox="1">
            <a:spLocks/>
          </p:cNvSpPr>
          <p:nvPr/>
        </p:nvSpPr>
        <p:spPr>
          <a:xfrm>
            <a:off x="255860" y="2067222"/>
            <a:ext cx="11767538" cy="43313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New adjustable EO pick-up design features: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Cylindrical housing with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improved impedance matching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Differential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micrometer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to set position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of top electrode</a:t>
            </a:r>
          </a:p>
          <a:p>
            <a:pPr marL="1005010" marR="0" lvl="1" indent="-762010" algn="l" defTabSz="18288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Retractable wire to inject calibration signals to beam electrode: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10 V pulse injected into both pickups separately, and at the same time, and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micrometers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adjusted to balance signal response: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2" name="Espace réservé du pied de page 3">
            <a:extLst>
              <a:ext uri="{FF2B5EF4-FFF2-40B4-BE49-F238E27FC236}">
                <a16:creationId xmlns:a16="http://schemas.microsoft.com/office/drawing/2014/main" id="{D5872B2D-BE4A-5EEB-C204-A0B883D85033}"/>
              </a:ext>
            </a:extLst>
          </p:cNvPr>
          <p:cNvSpPr txBox="1">
            <a:spLocks/>
          </p:cNvSpPr>
          <p:nvPr/>
        </p:nvSpPr>
        <p:spPr>
          <a:xfrm>
            <a:off x="8129726" y="12246856"/>
            <a:ext cx="4443274" cy="1049158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 Team: A.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Arteche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M. Bosman, D.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Harryman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S. Gibson,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Levens,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Lefevre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3" name="Picture 2" descr="A graph on a white sheet&#10;&#10;AI-generated content may be incorrect.">
            <a:extLst>
              <a:ext uri="{FF2B5EF4-FFF2-40B4-BE49-F238E27FC236}">
                <a16:creationId xmlns:a16="http://schemas.microsoft.com/office/drawing/2014/main" id="{C51ED04D-B00A-A0F9-5553-1E6B19A43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3" y="5911702"/>
            <a:ext cx="16538302" cy="61866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2148F7-20AA-BE88-2E70-1B595D01400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t="17710"/>
          <a:stretch>
            <a:fillRect/>
          </a:stretch>
        </p:blipFill>
        <p:spPr>
          <a:xfrm>
            <a:off x="18048314" y="4215549"/>
            <a:ext cx="5704822" cy="29895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FEF6E09-1107-A51E-A272-A43A4C3F74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7890" y="1910412"/>
            <a:ext cx="5353239" cy="369412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19B87D-783A-44FA-5F83-AFAE163983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5622" y="1910412"/>
            <a:ext cx="6128183" cy="232247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F7E72F6-574C-08A4-2A16-A92B7B49738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7677" y="7337730"/>
            <a:ext cx="6786128" cy="509277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2D26CFF-6620-0BA5-9517-144FEFBCF17D}"/>
              </a:ext>
            </a:extLst>
          </p:cNvPr>
          <p:cNvSpPr txBox="1"/>
          <p:nvPr/>
        </p:nvSpPr>
        <p:spPr>
          <a:xfrm>
            <a:off x="17953842" y="12563146"/>
            <a:ext cx="552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June 2025 installation of new adjustable EO pickups</a:t>
            </a:r>
          </a:p>
        </p:txBody>
      </p:sp>
    </p:spTree>
    <p:extLst>
      <p:ext uri="{BB962C8B-B14F-4D97-AF65-F5344CB8AC3E}">
        <p14:creationId xmlns:p14="http://schemas.microsoft.com/office/powerpoint/2010/main" val="3391745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F95F5D3-798F-D9B1-1E77-DDBD30F2E7C4}"/>
              </a:ext>
            </a:extLst>
          </p:cNvPr>
          <p:cNvGrpSpPr/>
          <p:nvPr/>
        </p:nvGrpSpPr>
        <p:grpSpPr>
          <a:xfrm>
            <a:off x="10057066" y="5754831"/>
            <a:ext cx="7274897" cy="6836827"/>
            <a:chOff x="7367350" y="1210243"/>
            <a:chExt cx="4398376" cy="4375833"/>
          </a:xfrm>
        </p:grpSpPr>
        <p:pic>
          <p:nvPicPr>
            <p:cNvPr id="16" name="Picture 15" descr="A group of diagrams showing different types of waves&#10;&#10;AI-generated content may be incorrect.">
              <a:extLst>
                <a:ext uri="{FF2B5EF4-FFF2-40B4-BE49-F238E27FC236}">
                  <a16:creationId xmlns:a16="http://schemas.microsoft.com/office/drawing/2014/main" id="{01007550-F15C-6E0D-5977-91D65AA27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7341758" y="1479660"/>
              <a:ext cx="4314152" cy="3898679"/>
            </a:xfrm>
            <a:prstGeom prst="rect">
              <a:avLst/>
            </a:prstGeom>
          </p:spPr>
        </p:pic>
        <p:pic>
          <p:nvPicPr>
            <p:cNvPr id="17" name="Picture 16" descr="A graph with a line&#10;&#10;AI-generated content may be incorrect.">
              <a:extLst>
                <a:ext uri="{FF2B5EF4-FFF2-40B4-BE49-F238E27FC236}">
                  <a16:creationId xmlns:a16="http://schemas.microsoft.com/office/drawing/2014/main" id="{CD7688DB-5748-3D0D-6224-F1CD6F0C0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7350" y="4160157"/>
              <a:ext cx="4398376" cy="1099594"/>
            </a:xfrm>
            <a:prstGeom prst="rect">
              <a:avLst/>
            </a:prstGeom>
          </p:spPr>
        </p:pic>
        <p:pic>
          <p:nvPicPr>
            <p:cNvPr id="18" name="Picture 17" descr="A graph with a line&#10;&#10;AI-generated content may be incorrect.">
              <a:extLst>
                <a:ext uri="{FF2B5EF4-FFF2-40B4-BE49-F238E27FC236}">
                  <a16:creationId xmlns:a16="http://schemas.microsoft.com/office/drawing/2014/main" id="{D638D4E1-1F5D-435B-0EA6-D68B148B4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7350" y="1210243"/>
              <a:ext cx="4398376" cy="1099594"/>
            </a:xfrm>
            <a:prstGeom prst="rect">
              <a:avLst/>
            </a:prstGeom>
          </p:spPr>
        </p:pic>
        <p:pic>
          <p:nvPicPr>
            <p:cNvPr id="19" name="Picture 18" descr="A graph with a line&#10;&#10;AI-generated content may be incorrect.">
              <a:extLst>
                <a:ext uri="{FF2B5EF4-FFF2-40B4-BE49-F238E27FC236}">
                  <a16:creationId xmlns:a16="http://schemas.microsoft.com/office/drawing/2014/main" id="{DB709781-A483-E534-B9B1-C1B8B06AD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7350" y="2635729"/>
              <a:ext cx="4398376" cy="1099594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EOBPM: balanced pickups, with phase control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8" name="Image 6" descr="CERN-logo_outline.jpg">
            <a:extLst>
              <a:ext uri="{FF2B5EF4-FFF2-40B4-BE49-F238E27FC236}">
                <a16:creationId xmlns:a16="http://schemas.microsoft.com/office/drawing/2014/main" id="{75676CAC-781A-0DF9-8038-AD0BA62C211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9" name="Picture 8" descr="RGB_print_logo_large.jpeg">
            <a:extLst>
              <a:ext uri="{FF2B5EF4-FFF2-40B4-BE49-F238E27FC236}">
                <a16:creationId xmlns:a16="http://schemas.microsoft.com/office/drawing/2014/main" id="{6A6C62E5-B33D-1AAD-8832-CCCB1037E4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9A32E047-E9F4-A3DA-E40F-2E6EDC12CCF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152" name="Espace réservé du pied de page 3">
            <a:extLst>
              <a:ext uri="{FF2B5EF4-FFF2-40B4-BE49-F238E27FC236}">
                <a16:creationId xmlns:a16="http://schemas.microsoft.com/office/drawing/2014/main" id="{D5872B2D-BE4A-5EEB-C204-A0B883D85033}"/>
              </a:ext>
            </a:extLst>
          </p:cNvPr>
          <p:cNvSpPr txBox="1">
            <a:spLocks/>
          </p:cNvSpPr>
          <p:nvPr/>
        </p:nvSpPr>
        <p:spPr>
          <a:xfrm>
            <a:off x="8129726" y="12246856"/>
            <a:ext cx="4443274" cy="1049158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 Team: A.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Arteche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M. Bosman, D.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Harryman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S. Gibson,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Levens,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Lefevre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55359139-B17D-4F30-5049-EE1BE149A30A}"/>
              </a:ext>
            </a:extLst>
          </p:cNvPr>
          <p:cNvSpPr txBox="1">
            <a:spLocks/>
          </p:cNvSpPr>
          <p:nvPr/>
        </p:nvSpPr>
        <p:spPr>
          <a:xfrm>
            <a:off x="821226" y="6328848"/>
            <a:ext cx="8874731" cy="53017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Addition of 3 phase modulators enables smooth control of interferometer phase: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For the first time, signal seen simultaneously on all three modes.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Further adjustments in September 2025: common mode more balanced, side modes stronger.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Common mode here shows timing mismatch in optical difference signal,  due to fibre length mis-match: corrected in YETS, Jan 2026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015D600-61FE-B977-F104-24DE12FB33C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77468" y="2046343"/>
            <a:ext cx="9806532" cy="35961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720D942-FD21-1332-3683-2E71CE46877C}"/>
              </a:ext>
            </a:extLst>
          </p:cNvPr>
          <p:cNvGrpSpPr>
            <a:grpSpLocks noChangeAspect="1"/>
          </p:cNvGrpSpPr>
          <p:nvPr/>
        </p:nvGrpSpPr>
        <p:grpSpPr>
          <a:xfrm>
            <a:off x="5616132" y="2324662"/>
            <a:ext cx="8160828" cy="3367054"/>
            <a:chOff x="950356" y="4058702"/>
            <a:chExt cx="4925568" cy="203222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1D3B9BB-BD43-0C12-AC5C-DA1D0491D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0356" y="4058702"/>
              <a:ext cx="4925568" cy="2032227"/>
            </a:xfrm>
            <a:prstGeom prst="rect">
              <a:avLst/>
            </a:prstGeom>
          </p:spPr>
        </p:pic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36B49DA-0B1A-B80B-2FE1-009EA66BE2CC}"/>
                </a:ext>
              </a:extLst>
            </p:cNvPr>
            <p:cNvSpPr/>
            <p:nvPr/>
          </p:nvSpPr>
          <p:spPr>
            <a:xfrm>
              <a:off x="4098712" y="4486845"/>
              <a:ext cx="1751384" cy="1111076"/>
            </a:xfrm>
            <a:prstGeom prst="round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A9E47E6-8213-134F-08A4-E338CA31AA1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52" y="2031561"/>
            <a:ext cx="5056670" cy="369569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D9CB8E6-EDFF-3A1F-B4A8-47CD4C957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31964" y="6463649"/>
            <a:ext cx="6409014" cy="507644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B1B9AFA-9254-4A2C-FA9C-53E15566FBBD}"/>
              </a:ext>
            </a:extLst>
          </p:cNvPr>
          <p:cNvSpPr txBox="1"/>
          <p:nvPr/>
        </p:nvSpPr>
        <p:spPr>
          <a:xfrm>
            <a:off x="16999384" y="11817328"/>
            <a:ext cx="71913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Max Bosman’s thesis analysis (preliminary):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shows much improved absolute offset</a:t>
            </a:r>
          </a:p>
        </p:txBody>
      </p:sp>
    </p:spTree>
    <p:extLst>
      <p:ext uri="{BB962C8B-B14F-4D97-AF65-F5344CB8AC3E}">
        <p14:creationId xmlns:p14="http://schemas.microsoft.com/office/powerpoint/2010/main" val="1403567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HL-LHC collimation challenges: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19" name="Image 6" descr="CERN-logo_outline.jpg">
            <a:extLst>
              <a:ext uri="{FF2B5EF4-FFF2-40B4-BE49-F238E27FC236}">
                <a16:creationId xmlns:a16="http://schemas.microsoft.com/office/drawing/2014/main" id="{3B3D73DA-EFE8-D94E-398E-BF8CC05C9B3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20" name="Picture 19" descr="RGB_print_logo_large.jpeg">
            <a:extLst>
              <a:ext uri="{FF2B5EF4-FFF2-40B4-BE49-F238E27FC236}">
                <a16:creationId xmlns:a16="http://schemas.microsoft.com/office/drawing/2014/main" id="{7C9ABB4C-8E58-65AA-29A4-E507E4FD8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11" descr="HLU-logoN-title.png">
            <a:extLst>
              <a:ext uri="{FF2B5EF4-FFF2-40B4-BE49-F238E27FC236}">
                <a16:creationId xmlns:a16="http://schemas.microsoft.com/office/drawing/2014/main" id="{1DF350D4-ACBC-2440-5FCE-2F648804A9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C87A81-695A-8EB3-0A7A-62B21D2F0832}"/>
              </a:ext>
            </a:extLst>
          </p:cNvPr>
          <p:cNvSpPr txBox="1"/>
          <p:nvPr/>
        </p:nvSpPr>
        <p:spPr>
          <a:xfrm>
            <a:off x="19379337" y="502719"/>
            <a:ext cx="41966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hlinkClick r:id="rId5"/>
              </a:rPr>
              <a:t>Björn Lindström</a:t>
            </a:r>
            <a:r>
              <a:rPr lang="en-GB" sz="3600" dirty="0"/>
              <a:t>,</a:t>
            </a:r>
          </a:p>
          <a:p>
            <a:r>
              <a:rPr lang="en-GB" sz="3600" dirty="0"/>
              <a:t>L. </a:t>
            </a:r>
            <a:r>
              <a:rPr lang="en-GB" sz="3600" dirty="0" err="1"/>
              <a:t>Bertolozzi</a:t>
            </a:r>
            <a:r>
              <a:rPr lang="en-GB" sz="3600" dirty="0"/>
              <a:t>  et 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45A5EA-CA5E-66DD-CEA5-43AC7013D731}"/>
              </a:ext>
            </a:extLst>
          </p:cNvPr>
          <p:cNvSpPr txBox="1">
            <a:spLocks/>
          </p:cNvSpPr>
          <p:nvPr/>
        </p:nvSpPr>
        <p:spPr>
          <a:xfrm>
            <a:off x="1331912" y="2234536"/>
            <a:ext cx="14334808" cy="94462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HL-LHC beam intensity and brightness produces </a:t>
            </a:r>
            <a:r>
              <a:rPr lang="en-GB" b="1" dirty="0">
                <a:solidFill>
                  <a:schemeClr val="tx1"/>
                </a:solidFill>
              </a:rPr>
              <a:t>significant challenges</a:t>
            </a:r>
          </a:p>
          <a:p>
            <a:pPr marL="812800" lvl="1" indent="-457200"/>
            <a:r>
              <a:rPr lang="en-GB" dirty="0">
                <a:effectLst/>
              </a:rPr>
              <a:t>Protons per bunch: 1.15e11 (design) → 1.6e11 (now) → 2.2e11 (HL)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effectLst/>
              </a:rPr>
              <a:t>Impedance </a:t>
            </a:r>
            <a:r>
              <a:rPr lang="en-GB" dirty="0">
                <a:effectLst/>
              </a:rPr>
              <a:t>scales with bunch charge and </a:t>
            </a:r>
            <a:r>
              <a:rPr lang="en-GB" dirty="0"/>
              <a:t>can </a:t>
            </a:r>
            <a:r>
              <a:rPr lang="en-GB" dirty="0">
                <a:effectLst/>
              </a:rPr>
              <a:t>cause </a:t>
            </a:r>
            <a:r>
              <a:rPr lang="en-GB" b="1" dirty="0">
                <a:effectLst/>
              </a:rPr>
              <a:t>beam instabilities:</a:t>
            </a:r>
          </a:p>
          <a:p>
            <a:pPr marL="812800" lvl="1" indent="-457200"/>
            <a:r>
              <a:rPr lang="en-GB" dirty="0">
                <a:effectLst/>
              </a:rPr>
              <a:t>Image charges induced, act back on beam </a:t>
            </a:r>
          </a:p>
          <a:p>
            <a:r>
              <a:rPr lang="en-GB" dirty="0"/>
              <a:t>         </a:t>
            </a:r>
            <a:r>
              <a:rPr lang="en-GB" dirty="0">
                <a:effectLst/>
              </a:rPr>
              <a:t>→ instabilities → increased octupoles → reduced beam lifetime</a:t>
            </a:r>
          </a:p>
          <a:p>
            <a:pPr marL="812800" lvl="1" indent="-457200"/>
            <a:r>
              <a:rPr lang="en-GB" dirty="0">
                <a:effectLst/>
              </a:rPr>
              <a:t>Collimators main source of impedance</a:t>
            </a:r>
          </a:p>
          <a:p>
            <a:pPr marL="812800" lvl="1" indent="-457200"/>
            <a:endParaRPr lang="en-GB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effectLst/>
              </a:rPr>
              <a:t>Collimator leakage</a:t>
            </a:r>
            <a:r>
              <a:rPr lang="en-GB" dirty="0">
                <a:effectLst/>
              </a:rPr>
              <a:t> (absolute) scales with beam intensity</a:t>
            </a:r>
          </a:p>
          <a:p>
            <a:pPr marL="812800" lvl="1" indent="-457200"/>
            <a:r>
              <a:rPr lang="en-GB" dirty="0">
                <a:effectLst/>
              </a:rPr>
              <a:t>→ increased quench risk, in IR7 DS</a:t>
            </a:r>
          </a:p>
          <a:p>
            <a:pPr marL="812800" lvl="1" indent="-457200"/>
            <a:r>
              <a:rPr lang="en-GB" dirty="0"/>
              <a:t>Mitigation with TCLDs collimators installed between 11T dipoles was de-scoped</a:t>
            </a:r>
          </a:p>
          <a:p>
            <a:endParaRPr lang="en-GB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Limitations mainly from </a:t>
            </a:r>
            <a:r>
              <a:rPr lang="en-GB" dirty="0" err="1">
                <a:effectLst/>
              </a:rPr>
              <a:t>Betatron</a:t>
            </a:r>
            <a:r>
              <a:rPr lang="en-GB" dirty="0">
                <a:effectLst/>
              </a:rPr>
              <a:t> Collimation (IR7)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8E1E3C-97AD-CD6B-D8F6-493C2C081E4B}"/>
              </a:ext>
            </a:extLst>
          </p:cNvPr>
          <p:cNvSpPr txBox="1"/>
          <p:nvPr/>
        </p:nvSpPr>
        <p:spPr>
          <a:xfrm>
            <a:off x="12234862" y="10746914"/>
            <a:ext cx="94949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highlight>
                  <a:srgbClr val="00FF00"/>
                </a:highlight>
              </a:rPr>
              <a:t>Change of IR7 Optics mitigates both!</a:t>
            </a:r>
          </a:p>
        </p:txBody>
      </p:sp>
    </p:spTree>
    <p:extLst>
      <p:ext uri="{BB962C8B-B14F-4D97-AF65-F5344CB8AC3E}">
        <p14:creationId xmlns:p14="http://schemas.microsoft.com/office/powerpoint/2010/main" val="525676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DC1A2A3-0906-A8FA-047D-62DEC7629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25" y="1890583"/>
            <a:ext cx="16927462" cy="1132574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Optics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21" name="Image 11" descr="HLU-logoN-title.png">
            <a:extLst>
              <a:ext uri="{FF2B5EF4-FFF2-40B4-BE49-F238E27FC236}">
                <a16:creationId xmlns:a16="http://schemas.microsoft.com/office/drawing/2014/main" id="{1DF350D4-ACBC-2440-5FCE-2F648804A9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C87A81-695A-8EB3-0A7A-62B21D2F0832}"/>
              </a:ext>
            </a:extLst>
          </p:cNvPr>
          <p:cNvSpPr txBox="1"/>
          <p:nvPr/>
        </p:nvSpPr>
        <p:spPr>
          <a:xfrm>
            <a:off x="19379337" y="502719"/>
            <a:ext cx="50046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hlinkClick r:id="rId4"/>
              </a:rPr>
              <a:t>Björn Lindström</a:t>
            </a:r>
            <a:r>
              <a:rPr lang="en-GB" sz="3600" dirty="0"/>
              <a:t>,</a:t>
            </a:r>
          </a:p>
          <a:p>
            <a:r>
              <a:rPr lang="en-GB" sz="3600" dirty="0"/>
              <a:t>L. </a:t>
            </a:r>
            <a:r>
              <a:rPr lang="en-GB" sz="3600" dirty="0" err="1"/>
              <a:t>Bertolozzi</a:t>
            </a:r>
            <a:r>
              <a:rPr lang="en-GB" sz="3600" dirty="0"/>
              <a:t>  et al</a:t>
            </a:r>
          </a:p>
          <a:p>
            <a:endParaRPr lang="en-GB" sz="3600" dirty="0"/>
          </a:p>
        </p:txBody>
      </p:sp>
      <p:pic>
        <p:nvPicPr>
          <p:cNvPr id="35" name="Immagine 6" descr="Immagine che contiene testo, diagramma, Carattere, numero&#10;&#10;Il contenuto generato dall'IA potrebbe non essere corretto.">
            <a:extLst>
              <a:ext uri="{FF2B5EF4-FFF2-40B4-BE49-F238E27FC236}">
                <a16:creationId xmlns:a16="http://schemas.microsoft.com/office/drawing/2014/main" id="{DAA6B42A-A7D2-8A10-8E5E-BFD569654A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643"/>
          <a:stretch/>
        </p:blipFill>
        <p:spPr>
          <a:xfrm>
            <a:off x="17550038" y="7571297"/>
            <a:ext cx="5306787" cy="536802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BA9B72A-AE54-5E62-FE1D-166101030AAC}"/>
              </a:ext>
            </a:extLst>
          </p:cNvPr>
          <p:cNvSpPr txBox="1"/>
          <p:nvPr/>
        </p:nvSpPr>
        <p:spPr>
          <a:xfrm>
            <a:off x="17719016" y="1954670"/>
            <a:ext cx="6284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Final optics for 2025/2026 LHC cycle:</a:t>
            </a:r>
          </a:p>
        </p:txBody>
      </p:sp>
      <p:pic>
        <p:nvPicPr>
          <p:cNvPr id="37" name="Immagine 6" descr="Immagine che contiene testo, diagramma, Carattere, numero&#10;&#10;Il contenuto generato dall'IA potrebbe non essere corretto.">
            <a:extLst>
              <a:ext uri="{FF2B5EF4-FFF2-40B4-BE49-F238E27FC236}">
                <a16:creationId xmlns:a16="http://schemas.microsoft.com/office/drawing/2014/main" id="{31422542-B11E-CC1D-966A-BD078E2EB6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379"/>
          <a:stretch/>
        </p:blipFill>
        <p:spPr>
          <a:xfrm>
            <a:off x="17513300" y="2515270"/>
            <a:ext cx="5343526" cy="517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72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Aperture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21" name="Image 11" descr="HLU-logoN-title.png">
            <a:extLst>
              <a:ext uri="{FF2B5EF4-FFF2-40B4-BE49-F238E27FC236}">
                <a16:creationId xmlns:a16="http://schemas.microsoft.com/office/drawing/2014/main" id="{1DF350D4-ACBC-2440-5FCE-2F648804A9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C87A81-695A-8EB3-0A7A-62B21D2F0832}"/>
              </a:ext>
            </a:extLst>
          </p:cNvPr>
          <p:cNvSpPr txBox="1"/>
          <p:nvPr/>
        </p:nvSpPr>
        <p:spPr>
          <a:xfrm>
            <a:off x="19379337" y="502719"/>
            <a:ext cx="50046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hlinkClick r:id="rId3"/>
              </a:rPr>
              <a:t>Björn Lindström</a:t>
            </a:r>
            <a:r>
              <a:rPr lang="en-GB" sz="3600" dirty="0"/>
              <a:t>,</a:t>
            </a:r>
          </a:p>
          <a:p>
            <a:r>
              <a:rPr lang="en-GB" sz="3600" dirty="0"/>
              <a:t>L. </a:t>
            </a:r>
            <a:r>
              <a:rPr lang="en-GB" sz="3600" dirty="0" err="1"/>
              <a:t>Bertolozzi</a:t>
            </a:r>
            <a:r>
              <a:rPr lang="en-GB" sz="3600" dirty="0"/>
              <a:t>  et al</a:t>
            </a:r>
          </a:p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2FE5B-B21B-D4BC-8E23-6F6A4314EDAD}"/>
              </a:ext>
            </a:extLst>
          </p:cNvPr>
          <p:cNvSpPr txBox="1">
            <a:spLocks/>
          </p:cNvSpPr>
          <p:nvPr/>
        </p:nvSpPr>
        <p:spPr>
          <a:xfrm>
            <a:off x="1057530" y="2694464"/>
            <a:ext cx="7196623" cy="2958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Large beta function and dispersion </a:t>
            </a:r>
            <a:r>
              <a:rPr lang="en-GB">
                <a:effectLst/>
              </a:rPr>
              <a:t>→ </a:t>
            </a:r>
            <a:r>
              <a:rPr lang="en-GB" sz="3200" b="1"/>
              <a:t>Not enough aperture </a:t>
            </a:r>
            <a:r>
              <a:rPr lang="en-GB" sz="3200"/>
              <a:t>at injection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Need optics in place before flat top: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070415-CFAC-1DEE-8EB8-FACB9FDB00A4}"/>
              </a:ext>
            </a:extLst>
          </p:cNvPr>
          <p:cNvGrpSpPr/>
          <p:nvPr/>
        </p:nvGrpSpPr>
        <p:grpSpPr>
          <a:xfrm>
            <a:off x="8254153" y="1489139"/>
            <a:ext cx="15566038" cy="6109046"/>
            <a:chOff x="324677" y="2780928"/>
            <a:chExt cx="8752076" cy="3434839"/>
          </a:xfrm>
        </p:grpSpPr>
        <p:pic>
          <p:nvPicPr>
            <p:cNvPr id="9" name="Immagine 7">
              <a:extLst>
                <a:ext uri="{FF2B5EF4-FFF2-40B4-BE49-F238E27FC236}">
                  <a16:creationId xmlns:a16="http://schemas.microsoft.com/office/drawing/2014/main" id="{5805522C-DAD0-489A-D592-20653B605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1994" y="3751781"/>
              <a:ext cx="3584759" cy="1316850"/>
            </a:xfrm>
            <a:prstGeom prst="rect">
              <a:avLst/>
            </a:prstGeom>
          </p:spPr>
        </p:pic>
        <p:pic>
          <p:nvPicPr>
            <p:cNvPr id="10" name="Immagine 9" descr="Immagine che contiene testo, Carattere, diagramm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B7C195E2-C002-A5B7-EEC1-3524FB4F8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45045"/>
            <a:stretch>
              <a:fillRect/>
            </a:stretch>
          </p:blipFill>
          <p:spPr>
            <a:xfrm>
              <a:off x="324677" y="2780928"/>
              <a:ext cx="4718992" cy="3434839"/>
            </a:xfrm>
            <a:prstGeom prst="rect">
              <a:avLst/>
            </a:prstGeom>
          </p:spPr>
        </p:pic>
        <p:pic>
          <p:nvPicPr>
            <p:cNvPr id="11" name="Immagine 6">
              <a:extLst>
                <a:ext uri="{FF2B5EF4-FFF2-40B4-BE49-F238E27FC236}">
                  <a16:creationId xmlns:a16="http://schemas.microsoft.com/office/drawing/2014/main" id="{BBE56405-6367-6BE4-5DA2-6AE256A85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7648" y="4012905"/>
              <a:ext cx="1030313" cy="762066"/>
            </a:xfrm>
            <a:prstGeom prst="rect">
              <a:avLst/>
            </a:prstGeom>
          </p:spPr>
        </p:pic>
      </p:grpSp>
      <p:pic>
        <p:nvPicPr>
          <p:cNvPr id="13" name="Immagine 6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AA1DE0FA-95D7-BA60-1CFB-1BC60D1D30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89344" y="7901354"/>
            <a:ext cx="5175987" cy="4151159"/>
          </a:xfrm>
          <a:prstGeom prst="rect">
            <a:avLst/>
          </a:prstGeom>
        </p:spPr>
      </p:pic>
      <p:pic>
        <p:nvPicPr>
          <p:cNvPr id="14" name="Immagine 9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E59FD233-90E8-27B2-AF05-19B8345635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06189" y="7857910"/>
            <a:ext cx="5284326" cy="4238046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86A2FA-8FDC-E758-A49F-42C2D92CB1CF}"/>
              </a:ext>
            </a:extLst>
          </p:cNvPr>
          <p:cNvSpPr txBox="1">
            <a:spLocks/>
          </p:cNvSpPr>
          <p:nvPr/>
        </p:nvSpPr>
        <p:spPr>
          <a:xfrm>
            <a:off x="2236101" y="8062785"/>
            <a:ext cx="9499197" cy="33512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>
                <a:solidFill>
                  <a:schemeClr val="tx1"/>
                </a:solidFill>
              </a:rPr>
              <a:t>Collimator jaw movement during ramp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>
                <a:solidFill>
                  <a:schemeClr val="tx1"/>
                </a:solidFill>
              </a:rPr>
              <a:t>Non-monotonic</a:t>
            </a:r>
            <a:r>
              <a:rPr lang="en-GB">
                <a:solidFill>
                  <a:schemeClr val="tx1"/>
                </a:solidFill>
              </a:rPr>
              <a:t> movement for some collimators  </a:t>
            </a:r>
            <a:r>
              <a:rPr lang="en-GB">
                <a:solidFill>
                  <a:schemeClr val="tx1"/>
                </a:solidFill>
                <a:sym typeface="Wingdings" panose="05000000000000000000" pitchFamily="2" charset="2"/>
              </a:rPr>
              <a:t> gap values at flat top are potentially affected by backlash</a:t>
            </a:r>
            <a:r>
              <a:rPr lang="en-GB"/>
              <a:t> creates backlash</a:t>
            </a:r>
            <a:endParaRPr lang="en-GB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/>
              <a:t>Monotonicity</a:t>
            </a:r>
            <a:r>
              <a:rPr lang="en-GB"/>
              <a:t> can be achieved by inserting the optics transition </a:t>
            </a:r>
            <a:r>
              <a:rPr lang="en-GB" b="1"/>
              <a:t>earlier in the ramp</a:t>
            </a:r>
            <a:endParaRPr lang="en-GB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7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Experimental MDs in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21" name="Image 11" descr="HLU-logoN-title.png">
            <a:extLst>
              <a:ext uri="{FF2B5EF4-FFF2-40B4-BE49-F238E27FC236}">
                <a16:creationId xmlns:a16="http://schemas.microsoft.com/office/drawing/2014/main" id="{1DF350D4-ACBC-2440-5FCE-2F648804A9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C87A81-695A-8EB3-0A7A-62B21D2F0832}"/>
              </a:ext>
            </a:extLst>
          </p:cNvPr>
          <p:cNvSpPr txBox="1"/>
          <p:nvPr/>
        </p:nvSpPr>
        <p:spPr>
          <a:xfrm>
            <a:off x="19379337" y="502719"/>
            <a:ext cx="50046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hlinkClick r:id="rId3"/>
              </a:rPr>
              <a:t>Björn Lindström</a:t>
            </a:r>
            <a:r>
              <a:rPr lang="en-GB" sz="3600" dirty="0"/>
              <a:t>,</a:t>
            </a:r>
          </a:p>
          <a:p>
            <a:r>
              <a:rPr lang="en-GB" sz="3600" dirty="0"/>
              <a:t>L. </a:t>
            </a:r>
            <a:r>
              <a:rPr lang="en-GB" sz="3600" dirty="0" err="1"/>
              <a:t>Bertolozzi</a:t>
            </a:r>
            <a:r>
              <a:rPr lang="en-GB" sz="3600" dirty="0"/>
              <a:t>  et al</a:t>
            </a:r>
          </a:p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2FE5B-B21B-D4BC-8E23-6F6A4314EDAD}"/>
              </a:ext>
            </a:extLst>
          </p:cNvPr>
          <p:cNvSpPr txBox="1">
            <a:spLocks/>
          </p:cNvSpPr>
          <p:nvPr/>
        </p:nvSpPr>
        <p:spPr>
          <a:xfrm>
            <a:off x="455739" y="2059553"/>
            <a:ext cx="13854224" cy="50881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MD15146 – ramp and </a:t>
            </a:r>
            <a:r>
              <a:rPr lang="en-GB" dirty="0" err="1">
                <a:solidFill>
                  <a:schemeClr val="tx1"/>
                </a:solidFill>
              </a:rPr>
              <a:t>desqueeze</a:t>
            </a:r>
            <a:r>
              <a:rPr lang="en-GB" dirty="0">
                <a:solidFill>
                  <a:schemeClr val="tx1"/>
                </a:solidFill>
              </a:rPr>
              <a:t> with high intensity beams ✓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MD17383 – squeezed </a:t>
            </a:r>
            <a:r>
              <a:rPr lang="el-GR" dirty="0">
                <a:solidFill>
                  <a:schemeClr val="tx1"/>
                </a:solidFill>
              </a:rPr>
              <a:t>β∗, </a:t>
            </a:r>
            <a:r>
              <a:rPr lang="en-GB" dirty="0">
                <a:solidFill>
                  <a:schemeClr val="tx1"/>
                </a:solidFill>
              </a:rPr>
              <a:t>TCT losses and experiment background ✓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6FF9AC-2A12-B630-019E-FE8E7E108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961" y="3413762"/>
            <a:ext cx="11337363" cy="5938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75AD4F-21A9-D91A-0845-0310E610A1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06080" y="1732900"/>
            <a:ext cx="9531733" cy="5938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5B9D27-C834-F0F3-6BCC-32E3344FC1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06080" y="7699419"/>
            <a:ext cx="9161862" cy="590211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61A79AE-6CC8-48EE-C0D5-04CDC008D9E1}"/>
              </a:ext>
            </a:extLst>
          </p:cNvPr>
          <p:cNvGrpSpPr/>
          <p:nvPr/>
        </p:nvGrpSpPr>
        <p:grpSpPr>
          <a:xfrm>
            <a:off x="2602523" y="9250498"/>
            <a:ext cx="12276995" cy="4351037"/>
            <a:chOff x="3090204" y="9753649"/>
            <a:chExt cx="11516750" cy="384788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23897C1-D461-6888-6294-1B03F0CC7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0204" y="9753649"/>
              <a:ext cx="11516750" cy="3847886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5F71B6-246E-E1D5-A506-7D1AB4F97661}"/>
                </a:ext>
              </a:extLst>
            </p:cNvPr>
            <p:cNvSpPr/>
            <p:nvPr/>
          </p:nvSpPr>
          <p:spPr>
            <a:xfrm>
              <a:off x="10574215" y="11703339"/>
              <a:ext cx="4032739" cy="109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27279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1570D14-BADF-7B32-8A39-EB8EE66DCB43}"/>
              </a:ext>
            </a:extLst>
          </p:cNvPr>
          <p:cNvSpPr txBox="1">
            <a:spLocks/>
          </p:cNvSpPr>
          <p:nvPr/>
        </p:nvSpPr>
        <p:spPr>
          <a:xfrm>
            <a:off x="2042886" y="3651558"/>
            <a:ext cx="16668750" cy="8188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ea typeface="Roboto"/>
                <a:cs typeface="Roboto"/>
              </a:rPr>
              <a:t>Resonance identification &amp; impact:</a:t>
            </a:r>
            <a:endParaRPr lang="en-US" dirty="0"/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Identification of sources, resonance driving terms (RDT)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Beta-beating and amplitude detuning analysis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Lifetime and dynamic aperture improvement</a:t>
            </a:r>
          </a:p>
          <a:p>
            <a:pPr marL="457200" indent="-457200"/>
            <a:r>
              <a:rPr lang="en-GB" dirty="0">
                <a:ea typeface="Roboto"/>
                <a:cs typeface="Roboto"/>
              </a:rPr>
              <a:t>Key achievements so far: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Identified &amp; corrected resonance at LHC injection, in operation since 2024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Measured </a:t>
            </a:r>
            <a:r>
              <a:rPr lang="en-GB" dirty="0" err="1">
                <a:ea typeface="Roboto"/>
                <a:cs typeface="Roboto"/>
              </a:rPr>
              <a:t>sextupole</a:t>
            </a:r>
            <a:r>
              <a:rPr lang="en-GB" dirty="0">
                <a:ea typeface="Roboto"/>
                <a:cs typeface="Roboto"/>
              </a:rPr>
              <a:t> RDT decay along LHC acceleration ramp for first time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Gravitational tides &amp; effect on LHC, HL-LHC, FCC</a:t>
            </a:r>
          </a:p>
          <a:p>
            <a:pPr marL="457200" indent="-457200"/>
            <a:r>
              <a:rPr lang="en-GB" dirty="0">
                <a:ea typeface="Roboto"/>
                <a:cs typeface="Roboto"/>
              </a:rPr>
              <a:t>New results on LHC since last AB: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Implemented first nonlinear RDT correction </a:t>
            </a:r>
            <a:r>
              <a:rPr lang="en-GB" i="1" dirty="0">
                <a:ea typeface="Roboto"/>
                <a:cs typeface="Roboto"/>
              </a:rPr>
              <a:t>including</a:t>
            </a:r>
            <a:br>
              <a:rPr lang="en-GB" i="1" dirty="0">
                <a:ea typeface="Roboto"/>
                <a:cs typeface="Roboto"/>
              </a:rPr>
            </a:br>
            <a:r>
              <a:rPr lang="en-GB" dirty="0">
                <a:ea typeface="Roboto"/>
                <a:cs typeface="Roboto"/>
              </a:rPr>
              <a:t>Long-Range Beam-Beam (LRBB)</a:t>
            </a:r>
          </a:p>
          <a:p>
            <a:pPr marL="812800" lvl="1" indent="-457200"/>
            <a:r>
              <a:rPr lang="en-GB" dirty="0">
                <a:ea typeface="Roboto"/>
                <a:cs typeface="Roboto"/>
              </a:rPr>
              <a:t>First benchmarking and correction of higher-order errors (via feed-down)</a:t>
            </a:r>
            <a:endParaRPr lang="en-US" dirty="0"/>
          </a:p>
          <a:p>
            <a:pPr marL="266700" indent="-685800">
              <a:buFont typeface="System Font Regular"/>
              <a:buChar char="⟹"/>
            </a:pPr>
            <a:r>
              <a:rPr lang="en-GB" dirty="0"/>
              <a:t>Thesis submitted in April 2026</a:t>
            </a:r>
            <a:endParaRPr lang="en-GB" dirty="0">
              <a:ea typeface="Roboto"/>
              <a:cs typeface="Roboto"/>
            </a:endParaRPr>
          </a:p>
        </p:txBody>
      </p:sp>
      <p:pic>
        <p:nvPicPr>
          <p:cNvPr id="19" name="Picture 18" descr="A diagram of a number of lines with blue and orange dots&#10;&#10;AI-generated content may be incorrect.">
            <a:extLst>
              <a:ext uri="{FF2B5EF4-FFF2-40B4-BE49-F238E27FC236}">
                <a16:creationId xmlns:a16="http://schemas.microsoft.com/office/drawing/2014/main" id="{B1B17BD4-16C5-447C-7AB0-CD0C1E1B7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0734" y="2186978"/>
            <a:ext cx="6038850" cy="23431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46EEC8-DBC5-F6E2-8C35-6C6138A5E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8670" y="5143913"/>
            <a:ext cx="5543550" cy="26985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56951C-6B92-DD39-752B-E9A696FEE613}"/>
              </a:ext>
            </a:extLst>
          </p:cNvPr>
          <p:cNvSpPr txBox="1"/>
          <p:nvPr/>
        </p:nvSpPr>
        <p:spPr>
          <a:xfrm>
            <a:off x="19680382" y="7904021"/>
            <a:ext cx="37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Measured </a:t>
            </a:r>
            <a:r>
              <a:rPr lang="en-US" dirty="0" err="1"/>
              <a:t>sextupole</a:t>
            </a:r>
            <a:r>
              <a:rPr lang="en-US" dirty="0"/>
              <a:t> RDT (red) and</a:t>
            </a:r>
          </a:p>
          <a:p>
            <a:pPr algn="ctr"/>
            <a:r>
              <a:rPr lang="en-US" dirty="0"/>
              <a:t>dipole current (blue) vs. time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B192C5-2C17-3D2F-07D9-789E192D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844" t="9362" r="8721" b="-6045"/>
          <a:stretch/>
        </p:blipFill>
        <p:spPr>
          <a:xfrm>
            <a:off x="13243411" y="2186978"/>
            <a:ext cx="4825873" cy="299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424A25-783C-AC2C-2FFF-69CC4B2D4F8F}"/>
              </a:ext>
            </a:extLst>
          </p:cNvPr>
          <p:cNvSpPr txBox="1"/>
          <p:nvPr/>
        </p:nvSpPr>
        <p:spPr>
          <a:xfrm>
            <a:off x="12941185" y="5117978"/>
            <a:ext cx="5424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 lifetime (red) and set tune (grey) vs. time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365872-2FD3-D6EB-020D-41B71BBFCB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8067" y="11431085"/>
            <a:ext cx="5158008" cy="2058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AF355D-0E71-2143-EA43-90AFB0944A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2510" y="11484506"/>
            <a:ext cx="3757208" cy="20585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BE973F-E071-8D70-4BB0-AF58918EDF45}"/>
              </a:ext>
            </a:extLst>
          </p:cNvPr>
          <p:cNvSpPr txBox="1"/>
          <p:nvPr/>
        </p:nvSpPr>
        <p:spPr>
          <a:xfrm>
            <a:off x="16896075" y="12657313"/>
            <a:ext cx="3631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correction of nonlinear RDTs</a:t>
            </a:r>
          </a:p>
          <a:p>
            <a:r>
              <a:rPr lang="en-GB" dirty="0"/>
              <a:t>and beta-beating including LRBB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80539-9CD4-701E-F5CA-A497BA17DF53}"/>
              </a:ext>
            </a:extLst>
          </p:cNvPr>
          <p:cNvSpPr txBox="1"/>
          <p:nvPr/>
        </p:nvSpPr>
        <p:spPr>
          <a:xfrm>
            <a:off x="18101219" y="4591690"/>
            <a:ext cx="634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Measured </a:t>
            </a:r>
            <a:r>
              <a:rPr lang="en-GB" dirty="0" err="1"/>
              <a:t>sextupole</a:t>
            </a:r>
            <a:r>
              <a:rPr lang="en-GB" dirty="0"/>
              <a:t> RDT vs. distance along LHC at injection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603B6CB-7141-39FC-2F07-7558AB344C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3600" y="8787487"/>
            <a:ext cx="3664818" cy="22169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C4C5012-2E74-CF2A-D441-01DDB77FABC2}"/>
              </a:ext>
            </a:extLst>
          </p:cNvPr>
          <p:cNvSpPr txBox="1"/>
          <p:nvPr/>
        </p:nvSpPr>
        <p:spPr>
          <a:xfrm>
            <a:off x="21260159" y="9609521"/>
            <a:ext cx="1994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</a:t>
            </a:r>
            <a:r>
              <a:rPr lang="en-GB" dirty="0" err="1"/>
              <a:t>dodecapole</a:t>
            </a:r>
            <a:endParaRPr lang="en-GB" dirty="0"/>
          </a:p>
          <a:p>
            <a:r>
              <a:rPr lang="en-GB" dirty="0"/>
              <a:t>order RDT control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E5FC08-F042-57CC-A471-98E68CACEEB6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445515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ea typeface="Noto Serif"/>
                <a:cs typeface="Noto Serif"/>
              </a:rPr>
              <a:t>Nonlinear Dynamics for LHC</a:t>
            </a:r>
            <a:endParaRPr lang="en-US" dirty="0"/>
          </a:p>
          <a:p>
            <a:r>
              <a:rPr lang="en-US" sz="4400" dirty="0">
                <a:solidFill>
                  <a:srgbClr val="FF0000"/>
                </a:solidFill>
              </a:rPr>
              <a:t>Sasha Horney </a:t>
            </a:r>
            <a:r>
              <a:rPr lang="en-US" sz="4400" dirty="0">
                <a:solidFill>
                  <a:srgbClr val="002147"/>
                </a:solidFill>
              </a:rPr>
              <a:t>PhD (</a:t>
            </a:r>
            <a:r>
              <a:rPr lang="en-US" sz="4400" dirty="0">
                <a:solidFill>
                  <a:srgbClr val="FF0000"/>
                </a:solidFill>
              </a:rPr>
              <a:t>Philip Burrows</a:t>
            </a:r>
            <a:r>
              <a:rPr lang="en-US" sz="4400" dirty="0">
                <a:solidFill>
                  <a:srgbClr val="002147"/>
                </a:solidFill>
              </a:rPr>
              <a:t>, Ewen Maclean)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8B765F-1E38-7B02-E850-4328DF9A01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2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209B61-40D5-57A4-9E52-629D0CBFBFA0}"/>
              </a:ext>
            </a:extLst>
          </p:cNvPr>
          <p:cNvSpPr txBox="1">
            <a:spLocks/>
          </p:cNvSpPr>
          <p:nvPr/>
        </p:nvSpPr>
        <p:spPr>
          <a:xfrm>
            <a:off x="2042885" y="3614057"/>
            <a:ext cx="21816882" cy="90786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Modelling &amp; correcting nonlinear optics in Collider Rings key to high performance:</a:t>
            </a:r>
          </a:p>
          <a:p>
            <a:pPr marL="1041400" lvl="1" indent="-685800"/>
            <a:r>
              <a:rPr lang="en-US" sz="4000" dirty="0"/>
              <a:t>CERN LHC experience: beam-based measurements + correction essential (Run 2+3)</a:t>
            </a:r>
          </a:p>
          <a:p>
            <a:pPr marL="1041400" lvl="1" indent="-685800"/>
            <a:r>
              <a:rPr lang="en-US" sz="4000" dirty="0"/>
              <a:t>Recently developed </a:t>
            </a:r>
            <a:r>
              <a:rPr lang="en-US" sz="4000" b="1" dirty="0"/>
              <a:t>data-driven </a:t>
            </a:r>
            <a:r>
              <a:rPr lang="en-US" sz="4000" dirty="0"/>
              <a:t>modelling approach: </a:t>
            </a:r>
            <a:br>
              <a:rPr lang="en-US" sz="4000" dirty="0"/>
            </a:br>
            <a:r>
              <a:rPr lang="en-US" sz="4000" b="1" dirty="0"/>
              <a:t>Deep Lie Map Networks</a:t>
            </a:r>
            <a:endParaRPr lang="en-US" sz="4000" dirty="0"/>
          </a:p>
          <a:p>
            <a:pPr marL="1409700" lvl="2" indent="-685800">
              <a:buFont typeface="System Font Regular"/>
              <a:buChar char="⟹"/>
            </a:pPr>
            <a:r>
              <a:rPr lang="en-US" sz="2800" dirty="0"/>
              <a:t>Differentiable simulations + measured turn-by-turn BPM data </a:t>
            </a:r>
            <a:br>
              <a:rPr lang="en-US" sz="2800" dirty="0"/>
            </a:br>
            <a:r>
              <a:rPr lang="en-US" sz="2800" dirty="0"/>
              <a:t>+ stochastic gradient descent = “learn” multipoles in lattice</a:t>
            </a:r>
            <a:endParaRPr lang="en-US" sz="800" dirty="0"/>
          </a:p>
          <a:p>
            <a:r>
              <a:rPr lang="en-US" sz="4000" dirty="0"/>
              <a:t>New results in collaboration with CERN</a:t>
            </a:r>
            <a:br>
              <a:rPr lang="en-US" sz="4000" dirty="0"/>
            </a:br>
            <a:r>
              <a:rPr lang="en-US" sz="4000" dirty="0"/>
              <a:t>(Joshua Gray, Kyriakos </a:t>
            </a:r>
            <a:r>
              <a:rPr lang="en-US" sz="4000" dirty="0" err="1"/>
              <a:t>Skoufaris</a:t>
            </a:r>
            <a:r>
              <a:rPr lang="en-US" sz="4000" dirty="0"/>
              <a:t>):</a:t>
            </a:r>
          </a:p>
          <a:p>
            <a:pPr marL="1041400" lvl="1" indent="-685800"/>
            <a:r>
              <a:rPr lang="en-US" sz="4000" dirty="0"/>
              <a:t>LHC: measuring </a:t>
            </a:r>
            <a:r>
              <a:rPr lang="en-US" sz="4000" b="1" dirty="0"/>
              <a:t>energy-induced optics distortions </a:t>
            </a:r>
            <a:r>
              <a:rPr lang="en-US" sz="4000" dirty="0"/>
              <a:t>(using DLMN via MAD-NG framework)</a:t>
            </a:r>
          </a:p>
          <a:p>
            <a:pPr marL="1409700" lvl="2" indent="-685800">
              <a:buFont typeface="System Font Regular"/>
              <a:buChar char="⟹"/>
            </a:pPr>
            <a:r>
              <a:rPr lang="en-US" sz="2800" dirty="0"/>
              <a:t>DLMN-based reconstruction outperforms state-of-the-art approach (global phase response matrix) ⟶ 2 IPAC’26 publications</a:t>
            </a:r>
            <a:endParaRPr lang="en-US" sz="800" dirty="0"/>
          </a:p>
          <a:p>
            <a:r>
              <a:rPr lang="en-US" sz="4000" dirty="0"/>
              <a:t>Plans:</a:t>
            </a:r>
          </a:p>
          <a:p>
            <a:pPr marL="1041400" lvl="1" indent="-685800"/>
            <a:r>
              <a:rPr lang="en-US" sz="4000" dirty="0"/>
              <a:t>PhD student R. Simpson to start at Oxford in 2026:</a:t>
            </a:r>
            <a:br>
              <a:rPr lang="en-US" sz="4000" dirty="0"/>
            </a:br>
            <a:r>
              <a:rPr lang="en-US" sz="4000" dirty="0"/>
              <a:t>include collective effects in DLMN (ISIS + GSI/FAIR funded)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8A9F61-3846-E1D2-B0FF-017C1678F353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445515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Modelling: Control Nonlinearities</a:t>
            </a:r>
          </a:p>
          <a:p>
            <a:r>
              <a:rPr lang="en-US" sz="4400" dirty="0">
                <a:solidFill>
                  <a:srgbClr val="FF0000"/>
                </a:solidFill>
              </a:rPr>
              <a:t>Adrian Oeftiger </a:t>
            </a:r>
            <a:r>
              <a:rPr lang="en-US" sz="4400" dirty="0">
                <a:solidFill>
                  <a:srgbClr val="002147"/>
                </a:solidFill>
              </a:rPr>
              <a:t>&amp; CERN collaborators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8B9E04-063D-DF4A-60F6-44792962C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8241" y="5476272"/>
            <a:ext cx="4758841" cy="10144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DE0C4C-9477-BD0F-3C58-C7E9B6926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8241" y="6625696"/>
            <a:ext cx="4758841" cy="1014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77D204-F2B7-ECB4-4E59-77151C7E1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2373" y="5196091"/>
            <a:ext cx="4330700" cy="2654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DBA289-16FE-838E-5075-EFB6AD120B05}"/>
              </a:ext>
            </a:extLst>
          </p:cNvPr>
          <p:cNvSpPr txBox="1"/>
          <p:nvPr/>
        </p:nvSpPr>
        <p:spPr>
          <a:xfrm>
            <a:off x="14983095" y="7985375"/>
            <a:ext cx="4769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DLMN training procedure, learn multipoles to</a:t>
            </a:r>
          </a:p>
          <a:p>
            <a:pPr algn="ctr"/>
            <a:r>
              <a:rPr lang="en-US" dirty="0"/>
              <a:t>fit predicted trajectory to measured one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AA5DB-FD16-9B2F-2567-2AF952B5E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46444" y="10126369"/>
            <a:ext cx="5813323" cy="3487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FF5B5B-E5B5-D1DE-0912-4DCE82D6A407}"/>
              </a:ext>
            </a:extLst>
          </p:cNvPr>
          <p:cNvSpPr txBox="1"/>
          <p:nvPr/>
        </p:nvSpPr>
        <p:spPr>
          <a:xfrm>
            <a:off x="12192000" y="12716380"/>
            <a:ext cx="5870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Arc-by-arc reconstruction of energy-induced</a:t>
            </a:r>
          </a:p>
          <a:p>
            <a:pPr algn="r"/>
            <a:r>
              <a:rPr lang="en-GB" dirty="0"/>
              <a:t>optics distortion in CERN’s LHC [IPAC’26]:</a:t>
            </a:r>
            <a:br>
              <a:rPr lang="en-GB" dirty="0"/>
            </a:br>
            <a:r>
              <a:rPr lang="en-GB" dirty="0"/>
              <a:t>more accurate energy offset measurements with DLMN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421524-C662-46ED-FC99-5DF0DA813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6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6207BC22-A587-C367-0FAF-49C5BD31F91E}"/>
              </a:ext>
            </a:extLst>
          </p:cNvPr>
          <p:cNvSpPr txBox="1">
            <a:spLocks/>
          </p:cNvSpPr>
          <p:nvPr/>
        </p:nvSpPr>
        <p:spPr>
          <a:xfrm>
            <a:off x="977041" y="2074066"/>
            <a:ext cx="14927868" cy="10460834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10" indent="-762010">
              <a:lnSpc>
                <a:spcPct val="150000"/>
              </a:lnSpc>
              <a:buFont typeface="+mj-lt"/>
              <a:buAutoNum type="arabicPeriod"/>
            </a:pPr>
            <a:r>
              <a:rPr lang="en-GB" sz="3200" b="1" dirty="0"/>
              <a:t>CERN’s High-Luminosity LHC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Machine protection &amp; diagnostics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Nonlinear dynamics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Data-driven modelling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Coherent stability</a:t>
            </a:r>
          </a:p>
          <a:p>
            <a:pPr marL="762010" indent="-762010">
              <a:lnSpc>
                <a:spcPct val="150000"/>
              </a:lnSpc>
              <a:buFont typeface="+mj-lt"/>
              <a:buAutoNum type="arabicPeriod"/>
            </a:pPr>
            <a:r>
              <a:rPr lang="en-GB" sz="3200" b="1" dirty="0"/>
              <a:t>Future electron-positron Higgs Factories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Linear colliders and leading contributions + ATF3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 err="1"/>
              <a:t>FCCee</a:t>
            </a:r>
            <a:r>
              <a:rPr lang="en-GB" sz="3200" dirty="0"/>
              <a:t> IP feedback + BPM diagnostics</a:t>
            </a:r>
          </a:p>
          <a:p>
            <a:pPr marL="762010" indent="-762010">
              <a:lnSpc>
                <a:spcPct val="150000"/>
              </a:lnSpc>
              <a:buFont typeface="+mj-lt"/>
              <a:buAutoNum type="arabicPeriod"/>
            </a:pPr>
            <a:r>
              <a:rPr lang="en-GB" sz="3200" b="1" dirty="0"/>
              <a:t>More Colliders and Fixed-Target Facilities</a:t>
            </a:r>
            <a:endParaRPr lang="en-GB" sz="3200" dirty="0"/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Facility for Antiproton and Ion Research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Electron-Ion Collider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Muon Collider &amp; </a:t>
            </a:r>
            <a:r>
              <a:rPr lang="en-GB" sz="3200" dirty="0" err="1"/>
              <a:t>NuSTORM</a:t>
            </a:r>
            <a:endParaRPr lang="en-GB" sz="3200" dirty="0"/>
          </a:p>
          <a:p>
            <a:pPr marL="1410018" lvl="1" indent="-762010">
              <a:lnSpc>
                <a:spcPct val="150000"/>
              </a:lnSpc>
            </a:pPr>
            <a:endParaRPr lang="en-GB" sz="3200" i="1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737FDF1A-E962-6B80-9AAB-96030AE67C3C}"/>
              </a:ext>
            </a:extLst>
          </p:cNvPr>
          <p:cNvSpPr txBox="1">
            <a:spLocks/>
          </p:cNvSpPr>
          <p:nvPr/>
        </p:nvSpPr>
        <p:spPr>
          <a:xfrm>
            <a:off x="821226" y="499675"/>
            <a:ext cx="22035600" cy="120532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Overview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67074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197F-913C-07FB-F9F1-5579C289A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8486" y="-243116"/>
            <a:ext cx="16668750" cy="2362510"/>
          </a:xfrm>
        </p:spPr>
        <p:txBody>
          <a:bodyPr/>
          <a:lstStyle/>
          <a:p>
            <a:r>
              <a:rPr lang="en-US" dirty="0"/>
              <a:t>Beam Stability vs. Beam Lifetime?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Adrian Oeftiger &amp; Hadron Beam Physics Group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AD82E-C5C7-8F40-091E-D6B9AA563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886" y="3614058"/>
            <a:ext cx="18901228" cy="4699059"/>
          </a:xfrm>
        </p:spPr>
        <p:txBody>
          <a:bodyPr/>
          <a:lstStyle/>
          <a:p>
            <a:r>
              <a:rPr lang="en-US" sz="4000" dirty="0"/>
              <a:t>Today, main strategy to mitigate instabilities in hadron Colliders:</a:t>
            </a:r>
          </a:p>
          <a:p>
            <a:pPr marL="812800" lvl="1" indent="-457200"/>
            <a:r>
              <a:rPr lang="en-US" sz="4000" dirty="0"/>
              <a:t>Passive: </a:t>
            </a:r>
            <a:r>
              <a:rPr lang="en-US" sz="4000" b="1" dirty="0"/>
              <a:t>Landau damping </a:t>
            </a:r>
            <a:r>
              <a:rPr lang="en-US" sz="4000" dirty="0"/>
              <a:t>via octupoles</a:t>
            </a:r>
            <a:br>
              <a:rPr lang="en-US" sz="4000" dirty="0"/>
            </a:br>
            <a:r>
              <a:rPr lang="en-US" sz="4000" dirty="0"/>
              <a:t>	         (+ high chromaticity)</a:t>
            </a:r>
          </a:p>
          <a:p>
            <a:pPr marL="812800" lvl="1" indent="-457200"/>
            <a:r>
              <a:rPr lang="en-US" sz="4000" dirty="0"/>
              <a:t>Active: </a:t>
            </a:r>
            <a:r>
              <a:rPr lang="en-US" sz="4000" b="1" dirty="0"/>
              <a:t>feedback </a:t>
            </a:r>
            <a:r>
              <a:rPr lang="en-US" sz="4000" dirty="0"/>
              <a:t>(only lower frequencies)</a:t>
            </a:r>
            <a:endParaRPr lang="en-US" sz="2400" b="1" dirty="0"/>
          </a:p>
          <a:p>
            <a:pPr marL="1409700" lvl="2" indent="-685800">
              <a:buFont typeface="System Font Regular"/>
              <a:buChar char="⟹"/>
            </a:pPr>
            <a:r>
              <a:rPr lang="en-US" dirty="0"/>
              <a:t>high frequencies of intra-bunch instabilities challenging for feedbacks</a:t>
            </a:r>
          </a:p>
          <a:p>
            <a:pPr marL="1409700" lvl="2" indent="-685800">
              <a:buFont typeface="System Font Regular"/>
              <a:buChar char="⟹"/>
            </a:pPr>
            <a:r>
              <a:rPr lang="en-US" dirty="0"/>
              <a:t>passive strategy for head-tail and e-cloud instabilities!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C5180-8415-086B-360C-F8DD28F84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1600" y="2141846"/>
            <a:ext cx="7772400" cy="24922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62E964-0C56-2C73-4436-6F215618CF98}"/>
              </a:ext>
            </a:extLst>
          </p:cNvPr>
          <p:cNvSpPr txBox="1"/>
          <p:nvPr/>
        </p:nvSpPr>
        <p:spPr>
          <a:xfrm>
            <a:off x="16731972" y="4767942"/>
            <a:ext cx="6660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Head-tail instability in LHC with feedback but without octupoles</a:t>
            </a:r>
          </a:p>
          <a:p>
            <a:pPr algn="ctr"/>
            <a:r>
              <a:rPr lang="en-US" dirty="0"/>
              <a:t>[Oeftiger, HL WP2 2018]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DB0E73-64CE-F749-63A4-71DC7E72E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499" y="8621486"/>
            <a:ext cx="6515100" cy="41148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401313A-9977-F83C-AF5C-254E7AE76C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/>
          <a:stretch/>
        </p:blipFill>
        <p:spPr bwMode="auto">
          <a:xfrm>
            <a:off x="18712542" y="5138649"/>
            <a:ext cx="3918857" cy="288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6D1A6B-EAC8-3537-A1C6-7F915B9DCCA9}"/>
              </a:ext>
            </a:extLst>
          </p:cNvPr>
          <p:cNvSpPr txBox="1"/>
          <p:nvPr/>
        </p:nvSpPr>
        <p:spPr>
          <a:xfrm rot="16200000">
            <a:off x="17604098" y="6440739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Measured offset [m]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C5D59A-A84A-E023-D787-541F295A0AEE}"/>
              </a:ext>
            </a:extLst>
          </p:cNvPr>
          <p:cNvSpPr txBox="1"/>
          <p:nvPr/>
        </p:nvSpPr>
        <p:spPr>
          <a:xfrm>
            <a:off x="7477856" y="8025178"/>
            <a:ext cx="16204645" cy="4390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Problematic: beam 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stabilisation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at the expense of beam lifetime</a:t>
            </a:r>
            <a:endParaRPr lang="en-US" sz="4000" dirty="0">
              <a:solidFill>
                <a:srgbClr val="002147"/>
              </a:solidFill>
              <a:latin typeface="Roboto"/>
            </a:endParaRPr>
          </a:p>
          <a:p>
            <a:pPr marL="1143000" lvl="1" indent="-685800" defTabSz="1828800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srgbClr val="002147"/>
                </a:solidFill>
                <a:latin typeface="Roboto"/>
              </a:rPr>
              <a:t>Octupoles provide detuning with increasing amplitude: tails!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1409700" marR="0" lvl="2" indent="-685800" algn="l" defTabSz="1828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stem Font Regular"/>
              <a:buChar char="⟹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Octupole nonlinearities affect dynamic aperture (DA)</a:t>
            </a:r>
          </a:p>
          <a:p>
            <a:pPr marL="1409700" marR="0" lvl="2" indent="-685800" algn="l" defTabSz="1828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stem Font Regular"/>
              <a:buChar char="⟹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CERN LHC Run 2: Landau octupoles provided key DA degradation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1143000" lvl="1" indent="-685800" defTabSz="1828800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In view of </a:t>
            </a:r>
            <a:r>
              <a:rPr lang="en-US" sz="4000" dirty="0">
                <a:solidFill>
                  <a:srgbClr val="002147"/>
                </a:solidFill>
                <a:latin typeface="Roboto"/>
              </a:rPr>
              <a:t>future colliders: a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lternative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stabilisation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approaches?</a:t>
            </a:r>
            <a:endParaRPr lang="en-US" sz="3200" dirty="0">
              <a:solidFill>
                <a:srgbClr val="002147"/>
              </a:solidFill>
            </a:endParaRPr>
          </a:p>
          <a:p>
            <a:pPr marL="1409700" lvl="2" indent="-685800" defTabSz="1828800">
              <a:spcBef>
                <a:spcPts val="1200"/>
              </a:spcBef>
              <a:buFont typeface="System Font Regular"/>
              <a:buChar char="⟹"/>
              <a:defRPr/>
            </a:pPr>
            <a:r>
              <a:rPr lang="en-US" sz="3600" b="1" dirty="0">
                <a:solidFill>
                  <a:srgbClr val="002147"/>
                </a:solidFill>
              </a:rPr>
              <a:t>New PDRA (STFC-funded)</a:t>
            </a:r>
            <a:r>
              <a:rPr lang="en-US" sz="3600" dirty="0">
                <a:solidFill>
                  <a:srgbClr val="002147"/>
                </a:solidFill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EA6E39-D390-D904-4B1D-EE28AFEAC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5CCA01D-C875-A839-D80E-268C4C8A9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885" y="3614058"/>
            <a:ext cx="20229285" cy="9035142"/>
          </a:xfrm>
        </p:spPr>
        <p:txBody>
          <a:bodyPr/>
          <a:lstStyle/>
          <a:p>
            <a:r>
              <a:rPr lang="en-US" sz="4000" dirty="0"/>
              <a:t>New PDRA, Max Topp-</a:t>
            </a:r>
            <a:r>
              <a:rPr lang="en-US" sz="4000" dirty="0" err="1"/>
              <a:t>Mugglestone</a:t>
            </a:r>
            <a:r>
              <a:rPr lang="en-US" sz="4000" dirty="0"/>
              <a:t>, started at Oxford in Feb 2026:</a:t>
            </a:r>
          </a:p>
          <a:p>
            <a:r>
              <a:rPr lang="en-US" sz="4000" dirty="0"/>
              <a:t>Investigate </a:t>
            </a:r>
            <a:r>
              <a:rPr lang="en-US" sz="4000" i="1" dirty="0"/>
              <a:t>alternative instability mitigation </a:t>
            </a:r>
            <a:r>
              <a:rPr lang="en-US" sz="4000" dirty="0"/>
              <a:t>approaches</a:t>
            </a:r>
          </a:p>
          <a:p>
            <a:pPr marL="1409700" lvl="2" indent="-685800"/>
            <a:r>
              <a:rPr lang="en-US" dirty="0"/>
              <a:t>Active: </a:t>
            </a:r>
            <a:r>
              <a:rPr lang="en-US" b="1" dirty="0"/>
              <a:t>Landau electron lenses </a:t>
            </a:r>
            <a:r>
              <a:rPr lang="en-US" dirty="0"/>
              <a:t>(e-lenses)</a:t>
            </a:r>
          </a:p>
          <a:p>
            <a:pPr marL="1765300" lvl="3" indent="-685800">
              <a:buFont typeface="System Font Regular"/>
              <a:buChar char="⟹"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Landau damping with one 2m-long e-lens = &gt;1000 octupoles!</a:t>
            </a:r>
          </a:p>
          <a:p>
            <a:pPr marL="1765300" lvl="3" indent="-685800">
              <a:buFont typeface="System Font Regular"/>
              <a:buChar char="⟹"/>
            </a:pPr>
            <a:r>
              <a:rPr lang="en-US" dirty="0"/>
              <a:t>No impact expected on DA! (Detuning through beam core, not tails!)</a:t>
            </a:r>
          </a:p>
          <a:p>
            <a:pPr marL="1765300" lvl="3" indent="-685800"/>
            <a:r>
              <a:rPr lang="en-US" dirty="0"/>
              <a:t>Dual use possible with 2 cathodes:</a:t>
            </a:r>
            <a:br>
              <a:rPr lang="en-US" dirty="0"/>
            </a:br>
            <a:r>
              <a:rPr lang="en-US" dirty="0"/>
              <a:t>active halo control (hollow e-beam) + Landau damping (Gaussian e-beam)</a:t>
            </a:r>
          </a:p>
          <a:p>
            <a:pPr marL="1409700" lvl="2" indent="-685800"/>
            <a:r>
              <a:rPr lang="en-US" dirty="0"/>
              <a:t>Passive: </a:t>
            </a:r>
            <a:r>
              <a:rPr lang="en-US" b="1" dirty="0"/>
              <a:t>Direct space charge</a:t>
            </a:r>
            <a:endParaRPr lang="en-US" sz="1400" b="1" dirty="0"/>
          </a:p>
          <a:p>
            <a:r>
              <a:rPr lang="en-US" sz="4000" dirty="0"/>
              <a:t>Plans: </a:t>
            </a:r>
          </a:p>
          <a:p>
            <a:pPr marL="927100" lvl="1" indent="-571500"/>
            <a:r>
              <a:rPr lang="en-US" sz="4000" dirty="0"/>
              <a:t>HL-LHC simulations: study DA for e-lens and </a:t>
            </a:r>
            <a:r>
              <a:rPr lang="en-US" sz="4000" dirty="0" err="1"/>
              <a:t>characterise</a:t>
            </a:r>
            <a:r>
              <a:rPr lang="en-US" sz="4000" dirty="0"/>
              <a:t> instabilities</a:t>
            </a:r>
          </a:p>
          <a:p>
            <a:pPr marL="927100" lvl="1" indent="-571500"/>
            <a:r>
              <a:rPr lang="en-US" sz="4000" dirty="0"/>
              <a:t>LHC experiments: drive space-charge-induced Landau Damping study</a:t>
            </a:r>
          </a:p>
          <a:p>
            <a:pPr marL="927100" lvl="1" indent="-571500"/>
            <a:r>
              <a:rPr lang="en-US" sz="4000" dirty="0"/>
              <a:t>Contribute to Fermilab’s IOTA experiments with Landau e-lens</a:t>
            </a:r>
          </a:p>
          <a:p>
            <a:pPr marL="927100" lvl="1" indent="-571500"/>
            <a:r>
              <a:rPr lang="en-US" sz="4000" dirty="0"/>
              <a:t>Design Landau e-lens proof-of-principle experiment for SPS/LHC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BE8E09-C7F7-FBA7-CD52-2C631F725746}"/>
              </a:ext>
            </a:extLst>
          </p:cNvPr>
          <p:cNvGrpSpPr/>
          <p:nvPr/>
        </p:nvGrpSpPr>
        <p:grpSpPr>
          <a:xfrm>
            <a:off x="18463634" y="6858000"/>
            <a:ext cx="4887685" cy="2816906"/>
            <a:chOff x="18496950" y="8166946"/>
            <a:chExt cx="4887685" cy="281690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3AE747D-1B9A-A251-4501-B0371A236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96950" y="8166946"/>
              <a:ext cx="4887685" cy="241971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BBD735-CC3A-D2EF-F42E-D0834A59B403}"/>
                </a:ext>
              </a:extLst>
            </p:cNvPr>
            <p:cNvSpPr txBox="1"/>
            <p:nvPr/>
          </p:nvSpPr>
          <p:spPr>
            <a:xfrm>
              <a:off x="18739953" y="10614520"/>
              <a:ext cx="4592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Landau electron lens to be studied at IOTA!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E364653-E4A2-521A-6C4F-12B77CB8C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9914" y="2254628"/>
            <a:ext cx="7772400" cy="11715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65D851-6654-64CD-D3DF-5CEDD4232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3273" y="3418500"/>
            <a:ext cx="4513289" cy="21327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032166-568B-2741-8C60-78D64949B645}"/>
              </a:ext>
            </a:extLst>
          </p:cNvPr>
          <p:cNvSpPr txBox="1"/>
          <p:nvPr/>
        </p:nvSpPr>
        <p:spPr>
          <a:xfrm>
            <a:off x="18490335" y="5551224"/>
            <a:ext cx="3446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 impact for HL-LHC: </a:t>
            </a:r>
            <a:br>
              <a:rPr lang="en-US" dirty="0"/>
            </a:br>
            <a:r>
              <a:rPr lang="en-US" dirty="0"/>
              <a:t>octupoles (left) vs. e-lens (right)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CAE3E-E64A-DEC7-A743-BFC98F96F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8486" y="-243116"/>
            <a:ext cx="16668750" cy="2362510"/>
          </a:xfrm>
        </p:spPr>
        <p:txBody>
          <a:bodyPr/>
          <a:lstStyle/>
          <a:p>
            <a:r>
              <a:rPr lang="en-US" dirty="0"/>
              <a:t>Beam Stability vs. Beam Lifetime!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Max Topp-</a:t>
            </a:r>
            <a:r>
              <a:rPr lang="en-US" sz="4400" dirty="0" err="1">
                <a:solidFill>
                  <a:srgbClr val="FF0000"/>
                </a:solidFill>
              </a:rPr>
              <a:t>Mugglestone</a:t>
            </a:r>
            <a:r>
              <a:rPr lang="en-US" sz="4400" dirty="0">
                <a:solidFill>
                  <a:srgbClr val="FF0000"/>
                </a:solidFill>
              </a:rPr>
              <a:t>, Adrian Oeftiger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60F45B-EC6A-CA7D-22F7-84F63A343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38678" y="9976207"/>
            <a:ext cx="5503636" cy="37397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4A948D0-2C1D-A195-A2F6-9F4979B7B905}"/>
              </a:ext>
            </a:extLst>
          </p:cNvPr>
          <p:cNvSpPr txBox="1"/>
          <p:nvPr/>
        </p:nvSpPr>
        <p:spPr>
          <a:xfrm>
            <a:off x="14642451" y="12911220"/>
            <a:ext cx="4038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First results, Dynamic Aperture</a:t>
            </a:r>
          </a:p>
          <a:p>
            <a:pPr algn="r"/>
            <a:r>
              <a:rPr lang="en-GB" dirty="0"/>
              <a:t>computations for HL-LHC (March ‘26)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7B90DE-DD40-41D3-16C4-6EA374C6F2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9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4C42C-A1C6-4DD9-BCC2-A9D220F5E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857" y="4953000"/>
            <a:ext cx="19641811" cy="2471638"/>
          </a:xfrm>
        </p:spPr>
        <p:txBody>
          <a:bodyPr/>
          <a:lstStyle/>
          <a:p>
            <a:r>
              <a:rPr lang="en-US" dirty="0"/>
              <a:t>2. Future electron-positron Higgs factories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4F0BADB-DC74-63FE-FF17-44B21437A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2650" y="2597518"/>
            <a:ext cx="6670676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E212AF48-C85F-314D-5AD3-48A569D92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1283" y="9569963"/>
            <a:ext cx="2682874" cy="1117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64228EBB-1308-BA81-2CDE-75CCBF49C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227" y="9204837"/>
            <a:ext cx="1479550" cy="148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3986C339-97F7-D111-52D1-7E212E4B7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7081" y="3292545"/>
            <a:ext cx="2530476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E5EF746E-4A14-AB6E-1467-C5EF29D34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4476" y="7782437"/>
            <a:ext cx="57785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00B25176-58C5-A51A-6E14-EECE26731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2851" y="7782436"/>
            <a:ext cx="7019319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F32B1-D4A4-A9C2-AAB6-1B7E7F3B3272}"/>
              </a:ext>
            </a:extLst>
          </p:cNvPr>
          <p:cNvSpPr>
            <a:spLocks noGrp="1"/>
          </p:cNvSpPr>
          <p:nvPr/>
        </p:nvSpPr>
        <p:spPr>
          <a:xfrm>
            <a:off x="5140865" y="-223783"/>
            <a:ext cx="17983200" cy="24387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ea typeface="Noto Serif"/>
                <a:cs typeface="Noto Serif"/>
              </a:rPr>
              <a:t>Overview: Future Higgs Factories</a:t>
            </a:r>
            <a:endParaRPr lang="en-GB" dirty="0"/>
          </a:p>
        </p:txBody>
      </p:sp>
      <p:sp>
        <p:nvSpPr>
          <p:cNvPr id="20483" name="Slide Number Placeholder 4">
            <a:extLst>
              <a:ext uri="{FF2B5EF4-FFF2-40B4-BE49-F238E27FC236}">
                <a16:creationId xmlns:a16="http://schemas.microsoft.com/office/drawing/2014/main" id="{FEAAF4C1-0391-0964-3E5A-1B72965AE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898989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9BE78EC-9220-7546-AA15-FC33761CDEB1}" type="slidenum">
              <a:rPr lang="en-US" altLang="en-US" smtClean="0"/>
              <a:pPr/>
              <a:t>23</a:t>
            </a:fld>
            <a:endParaRPr kumimoji="0" lang="en-GB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3">
            <a:extLst>
              <a:ext uri="{FF2B5EF4-FFF2-40B4-BE49-F238E27FC236}">
                <a16:creationId xmlns:a16="http://schemas.microsoft.com/office/drawing/2014/main" id="{4D808438-97EC-4EC6-ADB9-3D8FD818A8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01433" y="3239164"/>
            <a:ext cx="20279832" cy="10350500"/>
          </a:xfrm>
        </p:spPr>
        <p:txBody>
          <a:bodyPr/>
          <a:lstStyle/>
          <a:p>
            <a:pPr>
              <a:spcBef>
                <a:spcPts val="1500"/>
              </a:spcBef>
              <a:defRPr/>
            </a:pPr>
            <a:r>
              <a:rPr lang="en-GB" altLang="en-US" b="1" dirty="0">
                <a:latin typeface="Calibri"/>
                <a:ea typeface="Calibri"/>
                <a:cs typeface="Calibri"/>
              </a:rPr>
              <a:t>JAI has a very strong background in key technologies and systems for any collider:</a:t>
            </a:r>
          </a:p>
          <a:p>
            <a:pPr>
              <a:spcBef>
                <a:spcPts val="1500"/>
              </a:spcBef>
              <a:defRPr/>
            </a:pPr>
            <a:r>
              <a:rPr lang="en-GB" altLang="en-US" dirty="0">
                <a:latin typeface="Calibri"/>
                <a:ea typeface="Calibri"/>
                <a:cs typeface="Calibri"/>
              </a:rPr>
              <a:t>Beam delivery system, machine-detector interface, luminosity beam-collision feedback,</a:t>
            </a:r>
            <a:br>
              <a:rPr lang="en-GB" altLang="en-US" dirty="0">
                <a:latin typeface="Calibri"/>
                <a:ea typeface="Calibri"/>
                <a:cs typeface="Calibri"/>
              </a:rPr>
            </a:br>
            <a:r>
              <a:rPr lang="en-GB" altLang="en-US" dirty="0">
                <a:latin typeface="Calibri"/>
                <a:ea typeface="Calibri"/>
                <a:cs typeface="Calibri"/>
              </a:rPr>
              <a:t>beam dynamics, instrumentation, alignment systems …</a:t>
            </a:r>
          </a:p>
          <a:p>
            <a:pPr>
              <a:spcBef>
                <a:spcPts val="1500"/>
              </a:spcBef>
              <a:defRPr/>
            </a:pPr>
            <a:r>
              <a:rPr lang="en-GB" altLang="en-US" dirty="0">
                <a:latin typeface="Calibri"/>
                <a:ea typeface="Calibri"/>
                <a:cs typeface="Calibri"/>
              </a:rPr>
              <a:t>Maintaining a </a:t>
            </a:r>
            <a:r>
              <a:rPr lang="en-GB" altLang="en-US" b="1" dirty="0">
                <a:latin typeface="Calibri"/>
                <a:ea typeface="Calibri"/>
                <a:cs typeface="Calibri"/>
              </a:rPr>
              <a:t>strategic position </a:t>
            </a:r>
            <a:r>
              <a:rPr lang="en-GB" altLang="en-US" dirty="0">
                <a:latin typeface="Calibri"/>
                <a:ea typeface="Calibri"/>
                <a:cs typeface="Calibri"/>
              </a:rPr>
              <a:t>that covers options for the collider:</a:t>
            </a:r>
          </a:p>
          <a:p>
            <a:pPr marL="457200" indent="-457200">
              <a:spcBef>
                <a:spcPts val="15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ESPPU: 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 	</a:t>
            </a:r>
            <a: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co-convenor of Preparatory Group on Accelerator Science &amp; Technology,</a:t>
            </a:r>
            <a:b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		member of European Strategy Group, and</a:t>
            </a:r>
            <a:b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		co-convenor of ESG WG 2a – Assessment of Large-Scale Accelerator Projects at CERN</a:t>
            </a:r>
            <a:endParaRPr lang="en-GB" altLang="en-US" dirty="0">
              <a:latin typeface="Calibri"/>
              <a:ea typeface="Calibri"/>
              <a:cs typeface="Calibri"/>
            </a:endParaRPr>
          </a:p>
          <a:p>
            <a:pPr marL="457200" indent="-457200">
              <a:spcBef>
                <a:spcPts val="1500"/>
              </a:spcBef>
              <a:buChar char="•"/>
              <a:defRPr/>
            </a:pPr>
            <a:r>
              <a:rPr lang="en-GB" altLang="en-US" b="1" dirty="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FCCee</a:t>
            </a: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: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Emily Howling </a:t>
            </a:r>
            <a:r>
              <a:rPr lang="en-GB" altLang="en-US" dirty="0">
                <a:latin typeface="Calibri"/>
                <a:ea typeface="Calibri"/>
                <a:cs typeface="Calibri"/>
              </a:rPr>
              <a:t>PhD on </a:t>
            </a:r>
            <a:r>
              <a:rPr lang="en-GB" altLang="en-US" dirty="0" err="1">
                <a:latin typeface="Calibri"/>
                <a:ea typeface="Calibri"/>
                <a:cs typeface="Calibri"/>
              </a:rPr>
              <a:t>FCCee</a:t>
            </a:r>
            <a:r>
              <a:rPr lang="en-GB" altLang="en-US" dirty="0">
                <a:latin typeface="Calibri"/>
                <a:ea typeface="Calibri"/>
                <a:cs typeface="Calibri"/>
              </a:rPr>
              <a:t> main ring BPMs (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</a:t>
            </a:r>
            <a:r>
              <a:rPr lang="en-GB" altLang="en-US" dirty="0">
                <a:latin typeface="Calibri"/>
                <a:ea typeface="Calibri"/>
                <a:cs typeface="Calibri"/>
              </a:rPr>
              <a:t>/Gasior) </a:t>
            </a:r>
            <a:br>
              <a:rPr lang="en-GB" altLang="en-US" dirty="0">
                <a:latin typeface="Calibri"/>
                <a:ea typeface="Calibri"/>
                <a:cs typeface="Calibri"/>
              </a:rPr>
            </a:br>
            <a:r>
              <a:rPr lang="en-GB" altLang="en-US" sz="4000" dirty="0">
                <a:latin typeface="Calibri"/>
                <a:ea typeface="Calibri"/>
                <a:cs typeface="Calibri"/>
              </a:rPr>
              <a:t>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Jack Salvesen </a:t>
            </a:r>
            <a:r>
              <a:rPr lang="en-GB" altLang="en-US" dirty="0">
                <a:latin typeface="Calibri"/>
                <a:ea typeface="Calibri"/>
                <a:cs typeface="Calibri"/>
              </a:rPr>
              <a:t>PhD on IP feedback system (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</a:t>
            </a:r>
            <a:r>
              <a:rPr lang="en-GB" altLang="en-US" dirty="0">
                <a:latin typeface="Calibri"/>
                <a:ea typeface="Calibri"/>
                <a:cs typeface="Calibri"/>
              </a:rPr>
              <a:t>/Zimmermann)</a:t>
            </a:r>
          </a:p>
          <a:p>
            <a:pPr marL="457200" indent="-457200">
              <a:spcBef>
                <a:spcPts val="15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ILC: </a:t>
            </a:r>
            <a:r>
              <a:rPr lang="en-GB" altLang="en-US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JAI continues to play leading role in</a:t>
            </a: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International Development Team (IDT):</a:t>
            </a:r>
            <a:endParaRPr lang="en-GB" altLang="en-US" b="1" dirty="0">
              <a:latin typeface="Calibri"/>
              <a:ea typeface="Calibri"/>
              <a:cs typeface="Calibri"/>
            </a:endParaRPr>
          </a:p>
          <a:p>
            <a:pPr>
              <a:spcBef>
                <a:spcPts val="1500"/>
              </a:spcBef>
              <a:defRPr/>
            </a:pPr>
            <a:r>
              <a:rPr lang="en-GB" altLang="en-US" b="1" dirty="0">
                <a:latin typeface="Calibri"/>
                <a:ea typeface="Calibri"/>
                <a:cs typeface="Calibri"/>
              </a:rPr>
              <a:t>  	WG2: Accelerator: 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</a:t>
            </a:r>
            <a:r>
              <a:rPr lang="en-GB" altLang="en-US" dirty="0">
                <a:latin typeface="Calibri"/>
                <a:ea typeface="Calibri"/>
                <a:cs typeface="Calibri"/>
              </a:rPr>
              <a:t> UK lead</a:t>
            </a:r>
            <a:br>
              <a:rPr lang="en-GB" altLang="en-US" dirty="0">
                <a:latin typeface="Calibri"/>
                <a:ea typeface="Calibri"/>
                <a:cs typeface="Calibri"/>
              </a:rPr>
            </a:br>
            <a:r>
              <a:rPr lang="en-GB" altLang="en-US" b="1" dirty="0">
                <a:latin typeface="Calibri"/>
                <a:ea typeface="Calibri"/>
                <a:cs typeface="Calibri"/>
              </a:rPr>
              <a:t>	WG3: Physics/detectors: 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 </a:t>
            </a:r>
            <a:r>
              <a:rPr lang="en-GB" altLang="en-US" dirty="0">
                <a:latin typeface="Calibri"/>
                <a:ea typeface="Calibri"/>
                <a:cs typeface="Calibri"/>
              </a:rPr>
              <a:t>on Steering Group</a:t>
            </a:r>
            <a:br>
              <a:rPr lang="en-GB" altLang="en-US" dirty="0">
                <a:latin typeface="Calibri"/>
                <a:ea typeface="Calibri"/>
                <a:cs typeface="Calibri"/>
              </a:rPr>
            </a:br>
            <a:r>
              <a:rPr lang="en-GB" altLang="en-US" b="1" dirty="0">
                <a:latin typeface="Calibri"/>
                <a:ea typeface="Calibri"/>
                <a:cs typeface="Calibri"/>
              </a:rPr>
              <a:t>	ATF3: 	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Bett/Korysko </a:t>
            </a:r>
            <a:r>
              <a:rPr lang="en-GB" altLang="en-US" dirty="0">
                <a:latin typeface="Calibri"/>
                <a:ea typeface="Calibri"/>
                <a:cs typeface="Calibri"/>
              </a:rPr>
              <a:t>re-commissioning beamline</a:t>
            </a:r>
          </a:p>
          <a:p>
            <a:pPr marL="457200" indent="-457200" eaLnBrk="1" hangingPunct="1">
              <a:spcBef>
                <a:spcPts val="1500"/>
              </a:spcBef>
              <a:buChar char="•"/>
              <a:defRPr/>
            </a:pP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CLIC:</a:t>
            </a:r>
            <a:r>
              <a:rPr lang="en-GB" altLang="en-US" b="1" dirty="0">
                <a:latin typeface="Calibri"/>
                <a:ea typeface="Calibri"/>
                <a:cs typeface="Calibri"/>
              </a:rPr>
              <a:t> 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</a:t>
            </a:r>
            <a:r>
              <a:rPr lang="en-GB" altLang="en-US" dirty="0">
                <a:latin typeface="Calibri"/>
                <a:ea typeface="Calibri"/>
                <a:cs typeface="Calibri"/>
              </a:rPr>
              <a:t> (Spokesperson 2014-20) on Steering Committee</a:t>
            </a:r>
          </a:p>
          <a:p>
            <a:pPr marL="457200" indent="-457200" eaLnBrk="1" hangingPunct="1">
              <a:spcBef>
                <a:spcPts val="1500"/>
              </a:spcBef>
              <a:buChar char="•"/>
              <a:defRPr/>
            </a:pP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LC Vision: </a:t>
            </a:r>
            <a:r>
              <a:rPr lang="en-GB" altLang="en-US" b="1" dirty="0">
                <a:latin typeface="Calibri"/>
                <a:ea typeface="Calibri"/>
                <a:cs typeface="Calibri"/>
              </a:rPr>
              <a:t>	</a:t>
            </a:r>
            <a:r>
              <a:rPr lang="en-GB" altLang="en-US" dirty="0">
                <a:latin typeface="Calibri"/>
                <a:ea typeface="Calibri"/>
                <a:cs typeface="Calibri"/>
              </a:rPr>
              <a:t>Linear collider facility for CERN – 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Burrows</a:t>
            </a:r>
            <a:r>
              <a:rPr lang="en-GB" altLang="en-US" dirty="0">
                <a:latin typeface="Calibri"/>
                <a:ea typeface="Calibri"/>
                <a:cs typeface="Calibri"/>
              </a:rPr>
              <a:t> on Steering Group</a:t>
            </a:r>
          </a:p>
          <a:p>
            <a:pPr marL="457200" indent="-457200" eaLnBrk="1" hangingPunct="1">
              <a:spcBef>
                <a:spcPts val="1500"/>
              </a:spcBef>
              <a:buChar char="•"/>
              <a:defRPr/>
            </a:pP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CEPC: </a:t>
            </a:r>
            <a:r>
              <a:rPr lang="en-GB" altLang="en-US" b="1" dirty="0">
                <a:latin typeface="Calibri"/>
                <a:ea typeface="Calibri"/>
                <a:cs typeface="Calibri"/>
              </a:rPr>
              <a:t>		</a:t>
            </a:r>
            <a:r>
              <a:rPr lang="en-GB" altLang="en-US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Foster</a:t>
            </a:r>
            <a:r>
              <a:rPr lang="en-GB" altLang="en-US" dirty="0">
                <a:latin typeface="Calibri"/>
                <a:ea typeface="Calibri"/>
                <a:cs typeface="Calibri"/>
              </a:rPr>
              <a:t> chairs International Advisory Board</a:t>
            </a:r>
            <a:r>
              <a:rPr lang="en-GB" altLang="en-US" b="1" dirty="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		</a:t>
            </a:r>
          </a:p>
          <a:p>
            <a:pPr>
              <a:defRPr/>
            </a:pPr>
            <a:endParaRPr lang="en-GB" altLang="en-US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DF25713-BF31-3A84-DB99-95385301E388}"/>
              </a:ext>
            </a:extLst>
          </p:cNvPr>
          <p:cNvSpPr>
            <a:spLocks noGrp="1"/>
          </p:cNvSpPr>
          <p:nvPr/>
        </p:nvSpPr>
        <p:spPr>
          <a:xfrm>
            <a:off x="4934386" y="-312274"/>
            <a:ext cx="17983200" cy="24387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ea typeface="Noto Serif"/>
                <a:cs typeface="Noto Serif"/>
              </a:rPr>
              <a:t>Commissioning of Orbit Feedback at ATF3</a:t>
            </a:r>
            <a:endParaRPr lang="en-US" dirty="0">
              <a:ea typeface="Noto Serif"/>
              <a:cs typeface="Noto Serif"/>
            </a:endParaRPr>
          </a:p>
          <a:p>
            <a:r>
              <a:rPr lang="en-GB" sz="4400" dirty="0">
                <a:solidFill>
                  <a:srgbClr val="FF0000"/>
                </a:solidFill>
                <a:ea typeface="Noto Serif"/>
                <a:cs typeface="Noto Serif"/>
              </a:rPr>
              <a:t>Doug Bett, Philip Burrows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714393-5503-16BA-22CE-5F4586162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2400" y="8317625"/>
            <a:ext cx="5828516" cy="51559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6427BD-34A2-B274-A455-9C3647158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6072D4B5-2CB0-816F-F25B-4BEDB15C05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628" y="8401126"/>
            <a:ext cx="5441960" cy="40784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38B57A-DB93-D092-89AF-42D63BC8642F}"/>
              </a:ext>
            </a:extLst>
          </p:cNvPr>
          <p:cNvSpPr txBox="1"/>
          <p:nvPr/>
        </p:nvSpPr>
        <p:spPr>
          <a:xfrm>
            <a:off x="7979430" y="9311793"/>
            <a:ext cx="721324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Feedback performance increases as a function of charge, though the charges attained for this study are not significantly higher than observed in past studies</a:t>
            </a:r>
          </a:p>
          <a:p>
            <a:endParaRPr lang="en-GB" sz="2800" dirty="0"/>
          </a:p>
          <a:p>
            <a:r>
              <a:rPr lang="en-GB" sz="2800" dirty="0"/>
              <a:t>Bunch corrected to &lt;0.5 µm at both BPMs, consistent with a resolution of 350 nm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419092-A3A3-842C-919A-383F6300E5BD}"/>
              </a:ext>
            </a:extLst>
          </p:cNvPr>
          <p:cNvCxnSpPr>
            <a:cxnSpLocks/>
          </p:cNvCxnSpPr>
          <p:nvPr/>
        </p:nvCxnSpPr>
        <p:spPr>
          <a:xfrm>
            <a:off x="3506138" y="9673710"/>
            <a:ext cx="0" cy="13160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B06DDB3-A345-B8DC-7E80-2E36C694E077}"/>
              </a:ext>
            </a:extLst>
          </p:cNvPr>
          <p:cNvSpPr txBox="1"/>
          <p:nvPr/>
        </p:nvSpPr>
        <p:spPr>
          <a:xfrm>
            <a:off x="41308" y="8220545"/>
            <a:ext cx="247535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900" b="1" dirty="0"/>
              <a:t>beam size</a:t>
            </a:r>
          </a:p>
          <a:p>
            <a:pPr algn="r"/>
            <a:r>
              <a:rPr lang="en-GB" sz="3900" b="1" dirty="0"/>
              <a:t>[um]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E1996E-0E84-1ED2-B238-2C489AFD9F33}"/>
              </a:ext>
            </a:extLst>
          </p:cNvPr>
          <p:cNvSpPr txBox="1"/>
          <p:nvPr/>
        </p:nvSpPr>
        <p:spPr>
          <a:xfrm>
            <a:off x="4713408" y="12658991"/>
            <a:ext cx="156485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900" b="1" dirty="0"/>
              <a:t>charge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232F20D-79BF-9172-EECC-BA03C6685268}"/>
              </a:ext>
            </a:extLst>
          </p:cNvPr>
          <p:cNvCxnSpPr>
            <a:cxnSpLocks/>
          </p:cNvCxnSpPr>
          <p:nvPr/>
        </p:nvCxnSpPr>
        <p:spPr>
          <a:xfrm flipH="1">
            <a:off x="3649406" y="12948127"/>
            <a:ext cx="106400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4F4B45-8757-12D7-BD1A-7D74D43BC635}"/>
              </a:ext>
            </a:extLst>
          </p:cNvPr>
          <p:cNvCxnSpPr>
            <a:cxnSpLocks/>
          </p:cNvCxnSpPr>
          <p:nvPr/>
        </p:nvCxnSpPr>
        <p:spPr>
          <a:xfrm flipH="1" flipV="1">
            <a:off x="3649408" y="10331741"/>
            <a:ext cx="4255880" cy="3321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7A64286-89F5-A241-36C7-5E47E22221F8}"/>
              </a:ext>
            </a:extLst>
          </p:cNvPr>
          <p:cNvSpPr txBox="1"/>
          <p:nvPr/>
        </p:nvSpPr>
        <p:spPr>
          <a:xfrm>
            <a:off x="3102516" y="8866876"/>
            <a:ext cx="13949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900" b="1" dirty="0"/>
              <a:t>FB off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5B4742-A2FA-673B-D1F8-695FBB259B3C}"/>
              </a:ext>
            </a:extLst>
          </p:cNvPr>
          <p:cNvSpPr txBox="1"/>
          <p:nvPr/>
        </p:nvSpPr>
        <p:spPr>
          <a:xfrm>
            <a:off x="3042090" y="11326625"/>
            <a:ext cx="134524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900" b="1" dirty="0">
                <a:solidFill>
                  <a:srgbClr val="FF0000"/>
                </a:solidFill>
              </a:rPr>
              <a:t>FB on</a:t>
            </a:r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7B395169-A76F-4778-2AF5-7702E0A28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1" y="3137635"/>
            <a:ext cx="18307050" cy="5251450"/>
          </a:xfrm>
        </p:spPr>
        <p:txBody>
          <a:bodyPr/>
          <a:lstStyle/>
          <a:p>
            <a:r>
              <a:rPr lang="en-GB" sz="4800" b="1" dirty="0"/>
              <a:t>Nanobeam production at KEK/ATF3:</a:t>
            </a:r>
            <a:br>
              <a:rPr lang="en-GB" sz="4800" b="1" dirty="0"/>
            </a:br>
            <a:r>
              <a:rPr lang="en-GB" sz="4800" b="1" dirty="0"/>
              <a:t>FONT orbit feedback studies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/>
              <a:t>The ATF3 upgrade aims to deliver operation at higher charges with more stable beam conditions overall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/>
              <a:t>Recent studies have aimed to take advantage of the improved resolution and more highly correlated bunches to deliver improved performance of the </a:t>
            </a:r>
            <a:r>
              <a:rPr lang="en-GB" sz="4800" b="1" dirty="0"/>
              <a:t>bunch-by-bunch feedback system</a:t>
            </a:r>
            <a:endParaRPr lang="en-GB" altLang="en-US" sz="3600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06F707-7A39-BFC4-FC02-FACFEE3F02A3}"/>
              </a:ext>
            </a:extLst>
          </p:cNvPr>
          <p:cNvSpPr txBox="1"/>
          <p:nvPr/>
        </p:nvSpPr>
        <p:spPr>
          <a:xfrm>
            <a:off x="14688742" y="2525204"/>
            <a:ext cx="84353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4000" b="1" dirty="0">
                <a:solidFill>
                  <a:srgbClr val="FF0000"/>
                </a:solidFill>
              </a:rPr>
              <a:t>Visits to KEK supported via EAJADE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4">
            <a:extLst>
              <a:ext uri="{FF2B5EF4-FFF2-40B4-BE49-F238E27FC236}">
                <a16:creationId xmlns:a16="http://schemas.microsoft.com/office/drawing/2014/main" id="{E3B97A29-354E-8860-2AA4-91622D43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898989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9BE78EC-9220-7546-AA15-FC33761CDEB1}" type="slidenum">
              <a:rPr lang="en-US" altLang="en-US" smtClean="0"/>
              <a:pPr/>
              <a:t>25</a:t>
            </a:fld>
            <a:endParaRPr kumimoji="0" lang="en-GB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Box 3">
            <a:extLst>
              <a:ext uri="{FF2B5EF4-FFF2-40B4-BE49-F238E27FC236}">
                <a16:creationId xmlns:a16="http://schemas.microsoft.com/office/drawing/2014/main" id="{6FC34EFF-DE1B-F359-0A91-EF89D16BE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324" y="3325396"/>
            <a:ext cx="9929133" cy="1024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 sz="4000" dirty="0" err="1"/>
              <a:t>FCCee</a:t>
            </a:r>
            <a:r>
              <a:rPr lang="en-GB" altLang="en-US" sz="4000" dirty="0"/>
              <a:t> design being informed by extensive FONT design work for Linear Colliders,</a:t>
            </a:r>
          </a:p>
          <a:p>
            <a:r>
              <a:rPr lang="en-GB" altLang="en-US" sz="4000" dirty="0"/>
              <a:t>and by operating experience from </a:t>
            </a:r>
            <a:r>
              <a:rPr lang="en-GB" altLang="en-US" sz="4000" dirty="0" err="1"/>
              <a:t>SuperKEKb</a:t>
            </a:r>
            <a:r>
              <a:rPr lang="en-GB" altLang="en-US" sz="4000" dirty="0"/>
              <a:t> </a:t>
            </a:r>
            <a:r>
              <a:rPr lang="en-GB" altLang="en-US" sz="4000" i="1" dirty="0" err="1"/>
              <a:t>iBump</a:t>
            </a:r>
            <a:r>
              <a:rPr lang="en-GB" altLang="en-US" sz="4000" dirty="0"/>
              <a:t> FB system</a:t>
            </a:r>
          </a:p>
          <a:p>
            <a:endParaRPr lang="en-GB" altLang="en-US" sz="20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altLang="en-US" sz="4000" b="1" dirty="0"/>
              <a:t>FB input signals analysis:</a:t>
            </a:r>
            <a:br>
              <a:rPr lang="en-GB" altLang="en-US" sz="4000" dirty="0"/>
            </a:br>
            <a:r>
              <a:rPr lang="en-GB" altLang="en-US" sz="4000" dirty="0"/>
              <a:t>beam-beam deflection, luminosity degradation, </a:t>
            </a:r>
            <a:r>
              <a:rPr lang="en-GB" altLang="en-US" sz="4000" dirty="0" err="1"/>
              <a:t>beamstrahlung</a:t>
            </a:r>
            <a:r>
              <a:rPr lang="en-GB" altLang="en-US" sz="4000" dirty="0"/>
              <a:t>.</a:t>
            </a:r>
            <a:br>
              <a:rPr lang="en-GB" altLang="en-US" sz="4000" b="1" dirty="0"/>
            </a:br>
            <a:r>
              <a:rPr lang="en-GB" sz="4000" i="1" dirty="0">
                <a:hlinkClick r:id="rId2"/>
              </a:rPr>
              <a:t>10.18429/JACoW-IPAC2024-THPG31</a:t>
            </a:r>
            <a:endParaRPr lang="en-GB" sz="40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="1" dirty="0"/>
              <a:t>FB performance analysis:</a:t>
            </a:r>
            <a:br>
              <a:rPr lang="en-GB" sz="4000" dirty="0"/>
            </a:br>
            <a:r>
              <a:rPr lang="en-GB" sz="4000" dirty="0"/>
              <a:t>machine stability with offsets (IPAC’25)</a:t>
            </a:r>
            <a:br>
              <a:rPr lang="en-GB" sz="4000" dirty="0"/>
            </a:br>
            <a:r>
              <a:rPr lang="en-GB" sz="4000" i="1" dirty="0">
                <a:hlinkClick r:id="rId3"/>
              </a:rPr>
              <a:t>10.18429/JACoW-IPAC2025-THPS012</a:t>
            </a:r>
            <a:endParaRPr lang="en-GB" sz="40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="1" dirty="0" err="1"/>
              <a:t>SuperKEKB</a:t>
            </a:r>
            <a:r>
              <a:rPr lang="en-GB" sz="4000" b="1" dirty="0"/>
              <a:t> </a:t>
            </a:r>
            <a:r>
              <a:rPr lang="en-GB" sz="4000" b="1" dirty="0" err="1"/>
              <a:t>iBump</a:t>
            </a:r>
            <a:r>
              <a:rPr lang="en-GB" sz="4000" b="1" dirty="0"/>
              <a:t> FB in operation:</a:t>
            </a:r>
            <a:br>
              <a:rPr lang="en-GB" sz="4000" dirty="0"/>
            </a:br>
            <a:r>
              <a:rPr lang="en-GB" sz="4000" dirty="0"/>
              <a:t>two dedicated MD periods</a:t>
            </a:r>
            <a:br>
              <a:rPr lang="en-GB" sz="4000" dirty="0"/>
            </a:br>
            <a:r>
              <a:rPr lang="en-GB" sz="4000" i="1" dirty="0">
                <a:hlinkClick r:id="rId4"/>
              </a:rPr>
              <a:t>10.18429/JACoW-IPAC2025-THPS011</a:t>
            </a:r>
            <a:endParaRPr lang="en-GB" altLang="en-US" sz="4000" b="1" i="1" dirty="0"/>
          </a:p>
          <a:p>
            <a:endParaRPr lang="en-GB" altLang="en-US" sz="4000" b="1" dirty="0">
              <a:solidFill>
                <a:srgbClr val="FF0000"/>
              </a:solidFill>
            </a:endParaRPr>
          </a:p>
          <a:p>
            <a:r>
              <a:rPr lang="en-GB" altLang="en-US" sz="4000" b="1" dirty="0">
                <a:solidFill>
                  <a:srgbClr val="FF0000"/>
                </a:solidFill>
              </a:rPr>
              <a:t>Visits to KEK supported via EAJADE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210CDD-64AE-4B7E-3DD9-CB1D37260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64068" y="2601976"/>
            <a:ext cx="7772400" cy="28557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487AB0-2E96-6807-7C48-22D677808551}"/>
              </a:ext>
            </a:extLst>
          </p:cNvPr>
          <p:cNvSpPr txBox="1"/>
          <p:nvPr/>
        </p:nvSpPr>
        <p:spPr>
          <a:xfrm>
            <a:off x="15732080" y="5640240"/>
            <a:ext cx="5094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Schematic overview of </a:t>
            </a:r>
            <a:r>
              <a:rPr lang="en-US" dirty="0" err="1"/>
              <a:t>iBump</a:t>
            </a:r>
            <a:r>
              <a:rPr lang="en-US" dirty="0"/>
              <a:t> Feedback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2C793D-66B2-9B08-883B-94471BA3AB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94014" y="6356351"/>
            <a:ext cx="4670195" cy="32966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7215B6-1B48-36C1-F2A6-C30C47B7FD56}"/>
              </a:ext>
            </a:extLst>
          </p:cNvPr>
          <p:cNvSpPr txBox="1"/>
          <p:nvPr/>
        </p:nvSpPr>
        <p:spPr>
          <a:xfrm>
            <a:off x="12881274" y="9744273"/>
            <a:ext cx="5295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Luminosity as a function of incident beam offset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7108AA0-41D0-62ED-7C52-7C18DCCB30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7223" y="6356350"/>
            <a:ext cx="4761765" cy="32966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40A5BE-1C5D-1B87-CA05-AECE9C26508C}"/>
              </a:ext>
            </a:extLst>
          </p:cNvPr>
          <p:cNvSpPr txBox="1"/>
          <p:nvPr/>
        </p:nvSpPr>
        <p:spPr>
          <a:xfrm>
            <a:off x="18150268" y="9744273"/>
            <a:ext cx="52956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Outgoing centroid beam deflection as a function</a:t>
            </a:r>
          </a:p>
          <a:p>
            <a:pPr algn="ctr"/>
            <a:r>
              <a:rPr lang="en-US" dirty="0"/>
              <a:t>of incident beam offset</a:t>
            </a:r>
          </a:p>
        </p:txBody>
      </p:sp>
      <p:pic>
        <p:nvPicPr>
          <p:cNvPr id="9" name="Picture 8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E00798A2-E677-0F38-EE3A-BAF4E2AEA6E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3104" y="10460383"/>
            <a:ext cx="4550039" cy="24663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63394E-4B91-D8B2-AD4B-9B6F860552CA}"/>
              </a:ext>
            </a:extLst>
          </p:cNvPr>
          <p:cNvSpPr txBox="1"/>
          <p:nvPr/>
        </p:nvSpPr>
        <p:spPr>
          <a:xfrm>
            <a:off x="15410583" y="12951992"/>
            <a:ext cx="4035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Experimental results for calibration of</a:t>
            </a:r>
          </a:p>
          <a:p>
            <a:pPr algn="ctr"/>
            <a:r>
              <a:rPr lang="en-US" dirty="0" err="1"/>
              <a:t>SuperKEKB</a:t>
            </a:r>
            <a:r>
              <a:rPr lang="en-US" dirty="0"/>
              <a:t> </a:t>
            </a:r>
            <a:r>
              <a:rPr lang="en-US" dirty="0" err="1"/>
              <a:t>iBump</a:t>
            </a:r>
            <a:r>
              <a:rPr lang="en-US" dirty="0"/>
              <a:t> FB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3D50CE8-E56B-0729-9408-E0F3B7417637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IP Feedback Systems for </a:t>
            </a:r>
            <a:r>
              <a:rPr lang="en-GB" dirty="0" err="1"/>
              <a:t>FCCee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John Salvesen </a:t>
            </a:r>
            <a:r>
              <a:rPr lang="en-US" sz="4400" dirty="0">
                <a:solidFill>
                  <a:srgbClr val="002147"/>
                </a:solidFill>
              </a:rPr>
              <a:t>PhD (</a:t>
            </a:r>
            <a:r>
              <a:rPr lang="en-US" sz="4400" dirty="0">
                <a:solidFill>
                  <a:srgbClr val="FF0000"/>
                </a:solidFill>
              </a:rPr>
              <a:t>Philip Burrows</a:t>
            </a:r>
            <a:r>
              <a:rPr lang="en-US" sz="4400" dirty="0">
                <a:solidFill>
                  <a:srgbClr val="002147"/>
                </a:solidFill>
              </a:rPr>
              <a:t>, Frank Zimmermann)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11EEEA-2D8F-4B40-58CE-E01F571AEF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5CB9C-83F9-A728-DDEA-59B82015F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4">
            <a:extLst>
              <a:ext uri="{FF2B5EF4-FFF2-40B4-BE49-F238E27FC236}">
                <a16:creationId xmlns:a16="http://schemas.microsoft.com/office/drawing/2014/main" id="{7C24B110-E8F3-DC7B-D64E-7C8AEF3AF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898989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9BE78EC-9220-7546-AA15-FC33761CDEB1}" type="slidenum">
              <a:rPr lang="en-US" altLang="en-US" smtClean="0"/>
              <a:pPr/>
              <a:t>26</a:t>
            </a:fld>
            <a:endParaRPr kumimoji="0" lang="en-GB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34EAC56-AB54-E722-E564-F5EDF4A00253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IP Feedback Systems for </a:t>
            </a:r>
            <a:r>
              <a:rPr lang="en-GB" dirty="0" err="1"/>
              <a:t>FCCee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John Salvesen </a:t>
            </a:r>
            <a:r>
              <a:rPr lang="en-US" sz="4400" dirty="0">
                <a:solidFill>
                  <a:srgbClr val="002147"/>
                </a:solidFill>
              </a:rPr>
              <a:t>PhD (</a:t>
            </a:r>
            <a:r>
              <a:rPr lang="en-US" sz="4400" dirty="0">
                <a:solidFill>
                  <a:srgbClr val="FF0000"/>
                </a:solidFill>
              </a:rPr>
              <a:t>Philip Burrows</a:t>
            </a:r>
            <a:r>
              <a:rPr lang="en-US" sz="4400" dirty="0">
                <a:solidFill>
                  <a:srgbClr val="002147"/>
                </a:solidFill>
              </a:rPr>
              <a:t>, Frank Zimmermann)</a:t>
            </a:r>
            <a:endParaRPr lang="en-US" dirty="0">
              <a:solidFill>
                <a:srgbClr val="002147"/>
              </a:solidFill>
            </a:endParaRP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D19F029F-B5BD-2394-D06D-4E911F250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324" y="3325396"/>
            <a:ext cx="13009564" cy="1037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sz="4000" b="1" dirty="0"/>
              <a:t>Analytic IP Feedback Model derived</a:t>
            </a:r>
            <a:endParaRPr lang="en-GB" altLang="en-US" sz="4000" dirty="0"/>
          </a:p>
          <a:p>
            <a:endParaRPr lang="en-GB" altLang="en-US" sz="20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/>
              <a:t>Integral linear prediction feedback identified as a leading candidate for FCC-ee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/>
              <a:t>Issues identified regarding FCC-ee parameter sets (now revised)</a:t>
            </a:r>
          </a:p>
          <a:p>
            <a:endParaRPr lang="en-GB" sz="4000" dirty="0"/>
          </a:p>
          <a:p>
            <a:r>
              <a:rPr lang="en-GB" sz="4000" b="1" dirty="0"/>
              <a:t>Tracking simulations including IP feedback for both FCC-ee and </a:t>
            </a:r>
            <a:r>
              <a:rPr lang="en-GB" sz="4000" b="1" dirty="0" err="1"/>
              <a:t>SuperKEKB</a:t>
            </a:r>
            <a:r>
              <a:rPr lang="en-GB" sz="4000" b="1" dirty="0"/>
              <a:t> developed</a:t>
            </a:r>
            <a:endParaRPr lang="en-GB" altLang="en-US" sz="4000" dirty="0"/>
          </a:p>
          <a:p>
            <a:endParaRPr lang="en-GB" altLang="en-US" sz="20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altLang="en-US" sz="4000" dirty="0"/>
              <a:t>Models developed in Xsuite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/>
              <a:t>Including strong-strong beam-beam, quantum synchrotron radiation and full lattice tracking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/>
              <a:t>Performance of feedback evaluated</a:t>
            </a:r>
          </a:p>
          <a:p>
            <a:pPr marL="1409700" lvl="2" indent="-685800"/>
            <a:endParaRPr lang="en-US" dirty="0"/>
          </a:p>
          <a:p>
            <a:pPr marL="266700" indent="-685800">
              <a:buFont typeface="System Font Regular"/>
              <a:buChar char="⟹"/>
            </a:pPr>
            <a:r>
              <a:rPr lang="en-GB" sz="4000" dirty="0"/>
              <a:t>Thesis submitted in March 2026, CERN-QUEST starts in May 2026, named BELLE-II subgroup</a:t>
            </a:r>
            <a:br>
              <a:rPr lang="en-GB" sz="4000" dirty="0"/>
            </a:br>
            <a:r>
              <a:rPr lang="en-GB" sz="4000" dirty="0"/>
              <a:t>co-coordinator “Simulations and Modelling”</a:t>
            </a:r>
          </a:p>
        </p:txBody>
      </p:sp>
      <p:pic>
        <p:nvPicPr>
          <p:cNvPr id="14" name="Picture 13" descr="A group of graphs showing different types of waves&#10;&#10;AI-generated content may be incorrect.">
            <a:extLst>
              <a:ext uri="{FF2B5EF4-FFF2-40B4-BE49-F238E27FC236}">
                <a16:creationId xmlns:a16="http://schemas.microsoft.com/office/drawing/2014/main" id="{ADE5E60C-49AE-C540-19C9-416D00FBB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5900" y="2307795"/>
            <a:ext cx="6870086" cy="51682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884515-E602-F556-185A-84166B9FC329}"/>
              </a:ext>
            </a:extLst>
          </p:cNvPr>
          <p:cNvSpPr txBox="1"/>
          <p:nvPr/>
        </p:nvSpPr>
        <p:spPr>
          <a:xfrm>
            <a:off x="16596293" y="7670496"/>
            <a:ext cx="378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FCC-ee with driven sinusoidal error</a:t>
            </a:r>
          </a:p>
        </p:txBody>
      </p:sp>
      <p:pic>
        <p:nvPicPr>
          <p:cNvPr id="16" name="Picture 15" descr="A group of purple and blue lines&#10;&#10;AI-generated content may be incorrect.">
            <a:extLst>
              <a:ext uri="{FF2B5EF4-FFF2-40B4-BE49-F238E27FC236}">
                <a16:creationId xmlns:a16="http://schemas.microsoft.com/office/drawing/2014/main" id="{B09E1741-3646-2615-04DB-7CA86821B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5900" y="8172766"/>
            <a:ext cx="6870086" cy="506870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8DBE712-1473-0ED5-69CD-E0EBBDC3C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841DEA-DE83-2B7E-8976-ED786DB648F2}"/>
              </a:ext>
            </a:extLst>
          </p:cNvPr>
          <p:cNvSpPr txBox="1"/>
          <p:nvPr/>
        </p:nvSpPr>
        <p:spPr>
          <a:xfrm>
            <a:off x="20160943" y="7455053"/>
            <a:ext cx="3785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/>
              <a:t>Top: without IP feedback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Bottom: with IP feedback</a:t>
            </a:r>
          </a:p>
        </p:txBody>
      </p:sp>
    </p:spTree>
    <p:extLst>
      <p:ext uri="{BB962C8B-B14F-4D97-AF65-F5344CB8AC3E}">
        <p14:creationId xmlns:p14="http://schemas.microsoft.com/office/powerpoint/2010/main" val="385620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4">
            <a:extLst>
              <a:ext uri="{FF2B5EF4-FFF2-40B4-BE49-F238E27FC236}">
                <a16:creationId xmlns:a16="http://schemas.microsoft.com/office/drawing/2014/main" id="{5B8F4EB2-0E02-824F-F322-34DF5ED7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898989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9BE78EC-9220-7546-AA15-FC33761CDEB1}" type="slidenum">
              <a:rPr lang="en-US" altLang="en-US" smtClean="0"/>
              <a:pPr/>
              <a:t>27</a:t>
            </a:fld>
            <a:endParaRPr kumimoji="0" lang="en-GB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359C3AB7-2014-CFB1-8DDE-69D459A76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2152650"/>
            <a:ext cx="18288000" cy="10350500"/>
          </a:xfrm>
        </p:spPr>
        <p:txBody>
          <a:bodyPr/>
          <a:lstStyle/>
          <a:p>
            <a:r>
              <a:rPr lang="en-GB" altLang="en-US" sz="4800" b="1" dirty="0"/>
              <a:t>			</a:t>
            </a:r>
            <a:r>
              <a:rPr lang="en-GB" altLang="en-US" sz="4000" b="1" dirty="0">
                <a:solidFill>
                  <a:srgbClr val="000099"/>
                </a:solidFill>
              </a:rPr>
              <a:t>	</a:t>
            </a:r>
          </a:p>
          <a:p>
            <a:endParaRPr lang="en-GB" altLang="en-US" sz="4800" b="1" dirty="0">
              <a:solidFill>
                <a:srgbClr val="000099"/>
              </a:solidFill>
            </a:endParaRPr>
          </a:p>
        </p:txBody>
      </p:sp>
      <p:sp>
        <p:nvSpPr>
          <p:cNvPr id="24582" name="TextBox 3">
            <a:extLst>
              <a:ext uri="{FF2B5EF4-FFF2-40B4-BE49-F238E27FC236}">
                <a16:creationId xmlns:a16="http://schemas.microsoft.com/office/drawing/2014/main" id="{BB94E165-E66D-F57E-FD60-3791CD6A5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90" y="3154106"/>
            <a:ext cx="11678778" cy="852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 sz="4000" dirty="0"/>
              <a:t>~ 10,000 arc BPMs! ⟹ cost effectiveness</a:t>
            </a:r>
          </a:p>
          <a:p>
            <a:endParaRPr lang="en-GB" altLang="en-US" sz="4000" dirty="0"/>
          </a:p>
          <a:p>
            <a:r>
              <a:rPr lang="en-GB" altLang="en-US" sz="4000" dirty="0"/>
              <a:t>Design specs must take account of</a:t>
            </a:r>
            <a:br>
              <a:rPr lang="en-GB" altLang="en-US" sz="4000" dirty="0"/>
            </a:br>
            <a:r>
              <a:rPr lang="en-GB" altLang="en-US" sz="4000" dirty="0"/>
              <a:t>differing beam parameters vs. operating energy</a:t>
            </a:r>
          </a:p>
          <a:p>
            <a:endParaRPr lang="en-GB" altLang="en-US" sz="4000" dirty="0"/>
          </a:p>
          <a:p>
            <a:r>
              <a:rPr lang="en-GB" altLang="en-US" sz="4000" dirty="0"/>
              <a:t>Button BPM: optimising button geometry</a:t>
            </a:r>
          </a:p>
          <a:p>
            <a:endParaRPr lang="en-GB" altLang="en-US" sz="4000" dirty="0"/>
          </a:p>
          <a:p>
            <a:r>
              <a:rPr lang="en-GB" altLang="en-US" sz="4000" dirty="0"/>
              <a:t>Pickup layout must accommodate</a:t>
            </a:r>
            <a:br>
              <a:rPr lang="en-GB" altLang="en-US" sz="4000" dirty="0"/>
            </a:br>
            <a:r>
              <a:rPr lang="en-GB" altLang="en-US" sz="4000" dirty="0"/>
              <a:t>synchrotron radiation winglets in beampipe </a:t>
            </a:r>
          </a:p>
          <a:p>
            <a:endParaRPr lang="en-GB" altLang="en-US" sz="4000" dirty="0"/>
          </a:p>
          <a:p>
            <a:r>
              <a:rPr lang="en-GB" altLang="en-US" sz="4000" dirty="0"/>
              <a:t>CST simulated voltage output (time domain wake)</a:t>
            </a:r>
          </a:p>
          <a:p>
            <a:r>
              <a:rPr lang="en-GB" altLang="en-US" sz="4000" dirty="0"/>
              <a:t>+ impedance (frequency domain)</a:t>
            </a:r>
          </a:p>
          <a:p>
            <a:pPr marL="1409700" lvl="2" indent="-685800"/>
            <a:endParaRPr lang="en-US" dirty="0"/>
          </a:p>
          <a:p>
            <a:pPr marL="266700" indent="-685800">
              <a:buFont typeface="System Font Regular"/>
              <a:buChar char="⟹"/>
            </a:pPr>
            <a:r>
              <a:rPr lang="en-GB" sz="4000" dirty="0"/>
              <a:t>Thesis will be submitted in 2026</a:t>
            </a:r>
            <a:endParaRPr lang="en-GB" altLang="en-US" sz="5600" dirty="0"/>
          </a:p>
        </p:txBody>
      </p:sp>
      <p:pic>
        <p:nvPicPr>
          <p:cNvPr id="24584" name="Picture 5">
            <a:extLst>
              <a:ext uri="{FF2B5EF4-FFF2-40B4-BE49-F238E27FC236}">
                <a16:creationId xmlns:a16="http://schemas.microsoft.com/office/drawing/2014/main" id="{D8E222C4-529D-641F-1348-CC193C46F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65816" y="9725459"/>
            <a:ext cx="3849182" cy="206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8">
            <a:extLst>
              <a:ext uri="{FF2B5EF4-FFF2-40B4-BE49-F238E27FC236}">
                <a16:creationId xmlns:a16="http://schemas.microsoft.com/office/drawing/2014/main" id="{BDF41F07-BD6D-41A8-945F-9B9648492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0469" y="2602306"/>
            <a:ext cx="4093308" cy="210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9">
            <a:extLst>
              <a:ext uri="{FF2B5EF4-FFF2-40B4-BE49-F238E27FC236}">
                <a16:creationId xmlns:a16="http://schemas.microsoft.com/office/drawing/2014/main" id="{D67B1F79-DBA2-60E8-F05D-27B6E8881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0469" y="5538774"/>
            <a:ext cx="6633032" cy="306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468E2B1-7101-AA33-471A-CA9ED09FC4E8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FCCee</a:t>
            </a:r>
            <a:r>
              <a:rPr lang="en-GB" dirty="0"/>
              <a:t> Main Ring BPMs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Emily Howling </a:t>
            </a:r>
            <a:r>
              <a:rPr lang="en-US" sz="4400" dirty="0">
                <a:solidFill>
                  <a:srgbClr val="002147"/>
                </a:solidFill>
              </a:rPr>
              <a:t>PhD (</a:t>
            </a:r>
            <a:r>
              <a:rPr lang="en-US" sz="4400" dirty="0">
                <a:solidFill>
                  <a:srgbClr val="FF0000"/>
                </a:solidFill>
              </a:rPr>
              <a:t>Philip Burrows</a:t>
            </a:r>
            <a:r>
              <a:rPr lang="en-US" sz="4400" dirty="0">
                <a:solidFill>
                  <a:srgbClr val="002147"/>
                </a:solidFill>
              </a:rPr>
              <a:t>, Marek Gasior)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B328F3-54CA-9065-31A7-227B683C8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025D14E-4FE4-D14C-FE04-D41EE2BA96D4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FCCee</a:t>
            </a:r>
            <a:r>
              <a:rPr lang="en-GB" dirty="0"/>
              <a:t> Main Ring BPMs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Emily Howling </a:t>
            </a:r>
            <a:r>
              <a:rPr lang="en-US" sz="4400" dirty="0">
                <a:solidFill>
                  <a:srgbClr val="002147"/>
                </a:solidFill>
              </a:rPr>
              <a:t>PhD (</a:t>
            </a:r>
            <a:r>
              <a:rPr lang="en-US" sz="4400" dirty="0">
                <a:solidFill>
                  <a:srgbClr val="FF0000"/>
                </a:solidFill>
              </a:rPr>
              <a:t>Philip Burrows</a:t>
            </a:r>
            <a:r>
              <a:rPr lang="en-US" sz="4400" dirty="0">
                <a:solidFill>
                  <a:srgbClr val="002147"/>
                </a:solidFill>
              </a:rPr>
              <a:t>, Marek Gasior)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005669A-0B1D-5255-AFC4-35F0DBD6C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7614" y="7889569"/>
            <a:ext cx="5129172" cy="336049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51BFF5-C09F-C742-688C-9A06E67CA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4667" y="4740420"/>
            <a:ext cx="2092090" cy="209209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CD223B6-4A5B-9F38-0A8A-BCEDAC0474C8}"/>
              </a:ext>
            </a:extLst>
          </p:cNvPr>
          <p:cNvSpPr txBox="1"/>
          <p:nvPr/>
        </p:nvSpPr>
        <p:spPr>
          <a:xfrm>
            <a:off x="9660785" y="11301022"/>
            <a:ext cx="5987065" cy="11587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310" dirty="0">
                <a:solidFill>
                  <a:srgbClr val="68A3D8"/>
                </a:solidFill>
              </a:rPr>
              <a:t>Fig 4: Wake loss factors for different ratio elliptical buttons for two different </a:t>
            </a:r>
            <a:r>
              <a:rPr lang="en-GB" sz="2310" dirty="0" err="1">
                <a:solidFill>
                  <a:srgbClr val="68A3D8"/>
                </a:solidFill>
              </a:rPr>
              <a:t>FCCee</a:t>
            </a:r>
            <a:r>
              <a:rPr lang="en-GB" sz="2310" dirty="0">
                <a:solidFill>
                  <a:srgbClr val="68A3D8"/>
                </a:solidFill>
              </a:rPr>
              <a:t> operational modes, simulated in CST.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C35B42-E2CB-EBED-9953-858B7ED7A1B0}"/>
              </a:ext>
            </a:extLst>
          </p:cNvPr>
          <p:cNvSpPr txBox="1"/>
          <p:nvPr/>
        </p:nvSpPr>
        <p:spPr>
          <a:xfrm>
            <a:off x="9896462" y="6902418"/>
            <a:ext cx="5188500" cy="803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310" dirty="0">
                <a:solidFill>
                  <a:srgbClr val="68A3D8"/>
                </a:solidFill>
              </a:rPr>
              <a:t>Fig 3: Elliptical button with ratio 4 modelled in CST, sliced at z=0.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6AB05C3-4EF6-C31C-F834-79D68A7C90FF}"/>
              </a:ext>
            </a:extLst>
          </p:cNvPr>
          <p:cNvSpPr txBox="1"/>
          <p:nvPr/>
        </p:nvSpPr>
        <p:spPr>
          <a:xfrm>
            <a:off x="1996055" y="3198904"/>
            <a:ext cx="7501128" cy="1265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41" dirty="0"/>
              <a:t>Nominal design developed. Initial thermal studies show high heating ~200 C max – design iteration will continue to improve this.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AAE70EC-772A-7920-D0B8-ECE31468A17F}"/>
              </a:ext>
            </a:extLst>
          </p:cNvPr>
          <p:cNvSpPr txBox="1"/>
          <p:nvPr/>
        </p:nvSpPr>
        <p:spPr>
          <a:xfrm>
            <a:off x="9587616" y="3188449"/>
            <a:ext cx="5806201" cy="1265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41" dirty="0"/>
              <a:t>Non-standard geometries studied with CST simulation show promise, particularly elliptical button.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6557663-7ED6-9CEB-2D4A-EBE886C101CB}"/>
              </a:ext>
            </a:extLst>
          </p:cNvPr>
          <p:cNvSpPr txBox="1"/>
          <p:nvPr/>
        </p:nvSpPr>
        <p:spPr>
          <a:xfrm>
            <a:off x="15424341" y="3178006"/>
            <a:ext cx="6872720" cy="1656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41" dirty="0"/>
              <a:t>Benchmarking studies of existing BPMs at AWAKE, CLEAR and </a:t>
            </a:r>
            <a:r>
              <a:rPr lang="en-GB" sz="2541" dirty="0" err="1"/>
              <a:t>SwissFEL</a:t>
            </a:r>
            <a:r>
              <a:rPr lang="en-GB" sz="2541" dirty="0"/>
              <a:t> have informed estimates of performance in reality, given simulation results. 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A38912C7-C39C-F54E-E413-5E04F03BD7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7"/>
          <a:stretch/>
        </p:blipFill>
        <p:spPr>
          <a:xfrm>
            <a:off x="3282711" y="4282572"/>
            <a:ext cx="5625290" cy="365157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076E27B9-4D7C-F0B1-FFF1-9D2F45225A48}"/>
              </a:ext>
            </a:extLst>
          </p:cNvPr>
          <p:cNvSpPr txBox="1"/>
          <p:nvPr/>
        </p:nvSpPr>
        <p:spPr>
          <a:xfrm>
            <a:off x="2533690" y="7762583"/>
            <a:ext cx="6322763" cy="9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2772"/>
              </a:spcAft>
            </a:pPr>
            <a:r>
              <a:rPr lang="en-GB" sz="2310" kern="1400" dirty="0">
                <a:solidFill>
                  <a:srgbClr val="68A3D8"/>
                </a:solidFill>
              </a:rPr>
              <a:t>Fig 1: A cross-section of the CST model of the current nominal pickup design.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B84FA8-10C5-440B-5DC7-9EF7B7BE2E71}"/>
              </a:ext>
            </a:extLst>
          </p:cNvPr>
          <p:cNvSpPr txBox="1"/>
          <p:nvPr/>
        </p:nvSpPr>
        <p:spPr>
          <a:xfrm>
            <a:off x="15899380" y="11456990"/>
            <a:ext cx="5922642" cy="151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772"/>
              </a:spcAft>
            </a:pPr>
            <a:r>
              <a:rPr lang="en-GB" sz="2310" kern="1400" dirty="0">
                <a:solidFill>
                  <a:srgbClr val="68A3D8"/>
                </a:solidFill>
              </a:rPr>
              <a:t>Fig 5: Example benchmarking measurement and simulation results of LHC BPM at CLEAR (top) and PSI broadband pickup at </a:t>
            </a:r>
            <a:r>
              <a:rPr lang="en-GB" sz="2310" kern="1400" dirty="0" err="1">
                <a:solidFill>
                  <a:srgbClr val="68A3D8"/>
                </a:solidFill>
              </a:rPr>
              <a:t>SwissFEL</a:t>
            </a:r>
            <a:r>
              <a:rPr lang="en-GB" sz="2310" kern="1400" dirty="0">
                <a:solidFill>
                  <a:srgbClr val="68A3D8"/>
                </a:solidFill>
              </a:rPr>
              <a:t> (bottom). </a:t>
            </a: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55363EB0-BA21-7DD1-BBC4-931D5220F2F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04043" y="8212611"/>
            <a:ext cx="4913326" cy="315984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274566D-95F2-EE09-FE46-8820E54FAD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1734" y="5052771"/>
            <a:ext cx="4917945" cy="315984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1ED3C7E4-097E-DE1F-9AD4-D0C83AF8B29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83276" y="8664390"/>
            <a:ext cx="4402979" cy="306257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9993030E-A6EC-5CD5-DB01-ED15B3BB3FE8}"/>
              </a:ext>
            </a:extLst>
          </p:cNvPr>
          <p:cNvSpPr txBox="1"/>
          <p:nvPr/>
        </p:nvSpPr>
        <p:spPr>
          <a:xfrm>
            <a:off x="2585237" y="11692702"/>
            <a:ext cx="6322763" cy="9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2772"/>
              </a:spcAft>
            </a:pPr>
            <a:r>
              <a:rPr lang="en-GB" sz="2310" kern="1400" dirty="0">
                <a:solidFill>
                  <a:srgbClr val="68A3D8"/>
                </a:solidFill>
              </a:rPr>
              <a:t>Fig 2: Wake impedance spectrum for nominal design, simulated in CST.</a:t>
            </a: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754B676D-364B-7C0A-8823-4E2506F94362}"/>
              </a:ext>
            </a:extLst>
          </p:cNvPr>
          <p:cNvSpPr/>
          <p:nvPr/>
        </p:nvSpPr>
        <p:spPr>
          <a:xfrm>
            <a:off x="2021329" y="3174336"/>
            <a:ext cx="7347486" cy="9881456"/>
          </a:xfrm>
          <a:prstGeom prst="roundRect">
            <a:avLst>
              <a:gd name="adj" fmla="val 3782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315"/>
          </a:p>
        </p:txBody>
      </p:sp>
      <p:sp>
        <p:nvSpPr>
          <p:cNvPr id="62" name="Rectangle: Rounded Corners 28">
            <a:extLst>
              <a:ext uri="{FF2B5EF4-FFF2-40B4-BE49-F238E27FC236}">
                <a16:creationId xmlns:a16="http://schemas.microsoft.com/office/drawing/2014/main" id="{0FF4198D-144E-BD55-226D-DBE2550F6379}"/>
              </a:ext>
            </a:extLst>
          </p:cNvPr>
          <p:cNvSpPr/>
          <p:nvPr/>
        </p:nvSpPr>
        <p:spPr>
          <a:xfrm>
            <a:off x="9522456" y="3174336"/>
            <a:ext cx="5871360" cy="9881456"/>
          </a:xfrm>
          <a:prstGeom prst="roundRect">
            <a:avLst>
              <a:gd name="adj" fmla="val 3782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315"/>
          </a:p>
        </p:txBody>
      </p:sp>
      <p:sp>
        <p:nvSpPr>
          <p:cNvPr id="63" name="Rectangle: Rounded Corners 29">
            <a:extLst>
              <a:ext uri="{FF2B5EF4-FFF2-40B4-BE49-F238E27FC236}">
                <a16:creationId xmlns:a16="http://schemas.microsoft.com/office/drawing/2014/main" id="{8BC7B369-294A-3309-C9EB-04CFB8E1F6BA}"/>
              </a:ext>
            </a:extLst>
          </p:cNvPr>
          <p:cNvSpPr/>
          <p:nvPr/>
        </p:nvSpPr>
        <p:spPr>
          <a:xfrm>
            <a:off x="15590525" y="3174334"/>
            <a:ext cx="6706535" cy="9881456"/>
          </a:xfrm>
          <a:prstGeom prst="roundRect">
            <a:avLst>
              <a:gd name="adj" fmla="val 378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315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E96AAA-ECC5-AB1D-7675-FE1668C48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4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E9DE8-FB69-409A-E8C6-D288DF79D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4F1C419C-AA94-060C-A31B-16B7555C1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857" y="8866500"/>
            <a:ext cx="3461657" cy="346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18E542-A78D-7726-30DF-412E2083B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857" y="4953000"/>
            <a:ext cx="21325114" cy="2471638"/>
          </a:xfrm>
        </p:spPr>
        <p:txBody>
          <a:bodyPr/>
          <a:lstStyle/>
          <a:p>
            <a:r>
              <a:rPr lang="en-US" dirty="0"/>
              <a:t>3. More Colliders and Fixed-Target Facilities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4CF8264-A55E-E25C-CC57-FBC716FBF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70" y="9209314"/>
            <a:ext cx="8119927" cy="401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69F274-CF96-5D71-7CFE-661C75EE9635}"/>
              </a:ext>
            </a:extLst>
          </p:cNvPr>
          <p:cNvSpPr txBox="1"/>
          <p:nvPr/>
        </p:nvSpPr>
        <p:spPr>
          <a:xfrm>
            <a:off x="5656655" y="8052380"/>
            <a:ext cx="18950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latin typeface="Arial" panose="020B0604020202020204" pitchFamily="34" charset="0"/>
                <a:cs typeface="Arial" panose="020B0604020202020204" pitchFamily="34" charset="0"/>
              </a:rPr>
              <a:t>EIC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9CDF52B2-37BF-2317-156E-C8DB9190E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939" y="8218886"/>
            <a:ext cx="6382733" cy="358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7C79903-778A-786E-D3EB-2957F555615E}"/>
              </a:ext>
            </a:extLst>
          </p:cNvPr>
          <p:cNvGrpSpPr/>
          <p:nvPr/>
        </p:nvGrpSpPr>
        <p:grpSpPr>
          <a:xfrm>
            <a:off x="6977333" y="3168324"/>
            <a:ext cx="8330171" cy="2899637"/>
            <a:chOff x="650906" y="2255351"/>
            <a:chExt cx="7645805" cy="2661417"/>
          </a:xfrm>
        </p:grpSpPr>
        <p:pic>
          <p:nvPicPr>
            <p:cNvPr id="11" name="Image 2">
              <a:extLst>
                <a:ext uri="{FF2B5EF4-FFF2-40B4-BE49-F238E27FC236}">
                  <a16:creationId xmlns:a16="http://schemas.microsoft.com/office/drawing/2014/main" id="{AA64B6B6-98E5-F0EA-68CB-E338879AAC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650906" y="2255351"/>
              <a:ext cx="4994886" cy="2661417"/>
            </a:xfrm>
            <a:prstGeom prst="rect">
              <a:avLst/>
            </a:prstGeom>
          </p:spPr>
        </p:pic>
        <p:pic>
          <p:nvPicPr>
            <p:cNvPr id="12" name="Picture 11" descr="A blue flag with yellow stars&#10;&#10;Description automatically generated">
              <a:extLst>
                <a:ext uri="{FF2B5EF4-FFF2-40B4-BE49-F238E27FC236}">
                  <a16:creationId xmlns:a16="http://schemas.microsoft.com/office/drawing/2014/main" id="{EF7E9B66-5180-EF4D-7A73-116289DEC4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792" y="2339840"/>
              <a:ext cx="2499919" cy="2532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405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33159-729B-5BF8-BC92-D4A342BFB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858" y="5368337"/>
            <a:ext cx="11744672" cy="2471638"/>
          </a:xfrm>
        </p:spPr>
        <p:txBody>
          <a:bodyPr/>
          <a:lstStyle/>
          <a:p>
            <a:r>
              <a:rPr lang="en-GB" dirty="0"/>
              <a:t>1. CERN’s High Luminosity </a:t>
            </a:r>
            <a:br>
              <a:rPr lang="en-GB" dirty="0"/>
            </a:br>
            <a:r>
              <a:rPr lang="en-GB" dirty="0"/>
              <a:t>    Large Hadron Collider</a:t>
            </a:r>
          </a:p>
        </p:txBody>
      </p:sp>
      <p:pic>
        <p:nvPicPr>
          <p:cNvPr id="3" name="Image 11" descr="HLU-logoN-title.png">
            <a:extLst>
              <a:ext uri="{FF2B5EF4-FFF2-40B4-BE49-F238E27FC236}">
                <a16:creationId xmlns:a16="http://schemas.microsoft.com/office/drawing/2014/main" id="{CDE918B5-27D9-F480-8EDF-250DAD034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9987" y="5368337"/>
            <a:ext cx="6097571" cy="247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6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0D951C7-4C7B-5D34-F180-BAA1B855F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402" y="10184346"/>
            <a:ext cx="3714120" cy="30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2007F9-9347-ECE1-040C-2A75E7E71371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Coherent Stability + Beam Lifetime @GSI/FAIR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Adrian Oeftiger </a:t>
            </a:r>
            <a:r>
              <a:rPr lang="en-US" sz="4400" dirty="0">
                <a:solidFill>
                  <a:srgbClr val="002147"/>
                </a:solidFill>
              </a:rPr>
              <a:t>&amp; GSI/FAIR collaborators</a:t>
            </a:r>
            <a:endParaRPr lang="en-US" dirty="0">
              <a:solidFill>
                <a:srgbClr val="002147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260F3-2A1F-7BB5-6802-1D8073E56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4153" y="9896972"/>
            <a:ext cx="7772400" cy="1804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onference logo icon">
            <a:extLst>
              <a:ext uri="{FF2B5EF4-FFF2-40B4-BE49-F238E27FC236}">
                <a16:creationId xmlns:a16="http://schemas.microsoft.com/office/drawing/2014/main" id="{4B7ADC91-C681-0B17-C91A-EB158871D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395" y="11951588"/>
            <a:ext cx="2868954" cy="142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D00E1EE-C50A-73D4-254F-7C0B34E7C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86" y="10215584"/>
            <a:ext cx="4168428" cy="300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F58BEF-7673-C915-07F7-AF91D16C8424}"/>
              </a:ext>
            </a:extLst>
          </p:cNvPr>
          <p:cNvSpPr txBox="1">
            <a:spLocks/>
          </p:cNvSpPr>
          <p:nvPr/>
        </p:nvSpPr>
        <p:spPr>
          <a:xfrm>
            <a:off x="2042885" y="3614058"/>
            <a:ext cx="18976195" cy="59897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Facility for Antiproton and Ion Research @GSI campus (DE):</a:t>
            </a:r>
          </a:p>
          <a:p>
            <a:pPr marL="1041400" lvl="1" indent="-685800"/>
            <a:r>
              <a:rPr lang="en-US" sz="4000" dirty="0"/>
              <a:t>Soon to deliver p+ .. U28+ beams for fundamental physics</a:t>
            </a:r>
          </a:p>
          <a:p>
            <a:pPr marL="1041400" lvl="1" indent="-685800"/>
            <a:r>
              <a:rPr lang="en-US" sz="4000" dirty="0"/>
              <a:t>Collective effects ⟶ major limit for heavy-ion operation!</a:t>
            </a:r>
          </a:p>
          <a:p>
            <a:pPr marL="1041400" lvl="1" indent="-685800"/>
            <a:r>
              <a:rPr lang="en-US" sz="4000" dirty="0"/>
              <a:t>New: established single-bunch stability in FAIR SIS100</a:t>
            </a:r>
          </a:p>
          <a:p>
            <a:pPr marL="1409700" lvl="2" indent="-685800"/>
            <a:r>
              <a:rPr lang="en-US" sz="2800" dirty="0"/>
              <a:t>JAI presented talk at IPAC’25, Taipei (TW): </a:t>
            </a:r>
            <a:r>
              <a:rPr lang="en-GB" sz="2800" dirty="0">
                <a:hlinkClick r:id="rId6"/>
              </a:rPr>
              <a:t>10.18429/JACoW-IPAC2025-THAN2</a:t>
            </a:r>
            <a:endParaRPr lang="en-US" sz="2800" dirty="0"/>
          </a:p>
          <a:p>
            <a:pPr marL="1409700" lvl="2" indent="-685800">
              <a:buFont typeface="System Font Regular"/>
              <a:buChar char="⟹"/>
            </a:pPr>
            <a:r>
              <a:rPr lang="en-US" sz="2800" b="1" dirty="0"/>
              <a:t>Developed complete 6D high-fidelity simulation model</a:t>
            </a:r>
            <a:r>
              <a:rPr lang="en-US" sz="2800" dirty="0"/>
              <a:t> including the lattice, </a:t>
            </a:r>
            <a:br>
              <a:rPr lang="en-US" sz="2800" dirty="0"/>
            </a:br>
            <a:r>
              <a:rPr lang="en-US" sz="2800" dirty="0"/>
              <a:t>detailed apertures, self-consistent space charge and beam-coupling impedance</a:t>
            </a:r>
            <a:endParaRPr lang="en-US" sz="4000" dirty="0"/>
          </a:p>
          <a:p>
            <a:pPr marL="1041400" lvl="1" indent="-685800"/>
            <a:r>
              <a:rPr lang="en-US" sz="4000" dirty="0"/>
              <a:t>Developed octupole scheme for Landau damping of coupled-bunch</a:t>
            </a:r>
            <a:br>
              <a:rPr lang="en-US" sz="4000" dirty="0"/>
            </a:br>
            <a:r>
              <a:rPr lang="en-US" sz="4000" dirty="0"/>
              <a:t>instabilities with strong space charge at sufficient Dynamic Aperture</a:t>
            </a:r>
          </a:p>
          <a:p>
            <a:pPr marL="1409700" lvl="2" indent="-685800"/>
            <a:r>
              <a:rPr lang="en-US" sz="2800" dirty="0"/>
              <a:t>presented at IPAC’25 and HB’25, Huizhou (PCR)</a:t>
            </a:r>
            <a:endParaRPr lang="en-US" sz="4000" dirty="0"/>
          </a:p>
          <a:p>
            <a:endParaRPr lang="en-US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E06B61-E9D4-E7C8-D52C-24B5859AE094}"/>
              </a:ext>
            </a:extLst>
          </p:cNvPr>
          <p:cNvSpPr txBox="1"/>
          <p:nvPr/>
        </p:nvSpPr>
        <p:spPr>
          <a:xfrm>
            <a:off x="298248" y="13292204"/>
            <a:ext cx="570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Available low-loss tune areas, high-fidelity simulations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549634-BDDE-A6B7-5521-6D209B7C4143}"/>
              </a:ext>
            </a:extLst>
          </p:cNvPr>
          <p:cNvSpPr txBox="1"/>
          <p:nvPr/>
        </p:nvSpPr>
        <p:spPr>
          <a:xfrm>
            <a:off x="6219482" y="13292204"/>
            <a:ext cx="523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Effective Dynamic Aperture vs. octupole strength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C5A0F61-3FE3-3CB6-239C-93AFCD47F6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309" y="1579634"/>
            <a:ext cx="7772400" cy="62013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42F2DD-FDD2-E13F-3BFA-E0661D2DC4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25309" y="1805549"/>
            <a:ext cx="7958691" cy="57495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F9C471-13B0-C210-450F-4A2D77DF35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474835" y="7538614"/>
            <a:ext cx="4889500" cy="3695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0732B6B-7E1A-3B0C-D4D3-0C59F53F33C5}"/>
              </a:ext>
            </a:extLst>
          </p:cNvPr>
          <p:cNvSpPr txBox="1"/>
          <p:nvPr/>
        </p:nvSpPr>
        <p:spPr>
          <a:xfrm>
            <a:off x="19933770" y="11305257"/>
            <a:ext cx="3289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Original commissioning plans</a:t>
            </a:r>
          </a:p>
          <a:p>
            <a:pPr algn="ctr"/>
            <a:r>
              <a:rPr lang="en-GB" dirty="0"/>
              <a:t>(before fire incident Feb 2026)</a:t>
            </a:r>
          </a:p>
        </p:txBody>
      </p:sp>
      <p:pic>
        <p:nvPicPr>
          <p:cNvPr id="1028" name="Picture 4" descr="HB2025 - the 71st ICFA Advanced Beam Dynamics workshop on High-Intensity and High-Brightness Hadron Beams">
            <a:extLst>
              <a:ext uri="{FF2B5EF4-FFF2-40B4-BE49-F238E27FC236}">
                <a16:creationId xmlns:a16="http://schemas.microsoft.com/office/drawing/2014/main" id="{00758C39-262E-92DC-BE5F-75A65D5ED5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5" r="67440"/>
          <a:stretch>
            <a:fillRect/>
          </a:stretch>
        </p:blipFill>
        <p:spPr bwMode="auto">
          <a:xfrm>
            <a:off x="16476257" y="12204925"/>
            <a:ext cx="3928397" cy="98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43E6E0D-6748-0833-29D6-C7B7C431F7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1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3CA94-ED18-098C-C930-EB3DFD27E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C51A6E-3B32-25C3-BC89-AADFFC6172C2}"/>
              </a:ext>
            </a:extLst>
          </p:cNvPr>
          <p:cNvSpPr txBox="1">
            <a:spLocks/>
          </p:cNvSpPr>
          <p:nvPr/>
        </p:nvSpPr>
        <p:spPr>
          <a:xfrm>
            <a:off x="4938485" y="-243116"/>
            <a:ext cx="19259224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Modelling and Uncertainty</a:t>
            </a:r>
            <a:br>
              <a:rPr lang="en-US" dirty="0"/>
            </a:br>
            <a:r>
              <a:rPr lang="en-US" sz="4400" dirty="0">
                <a:solidFill>
                  <a:srgbClr val="FF0000"/>
                </a:solidFill>
              </a:rPr>
              <a:t>Adrian Oeftiger </a:t>
            </a:r>
            <a:r>
              <a:rPr lang="en-US" sz="4400" dirty="0">
                <a:solidFill>
                  <a:srgbClr val="002147"/>
                </a:solidFill>
              </a:rPr>
              <a:t>&amp; TU Darmstadt collaborators</a:t>
            </a:r>
            <a:endParaRPr lang="en-US" dirty="0">
              <a:solidFill>
                <a:srgbClr val="0021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9464D7-2D67-6824-37BA-0069DFE1BD1D}"/>
              </a:ext>
            </a:extLst>
          </p:cNvPr>
          <p:cNvSpPr txBox="1">
            <a:spLocks/>
          </p:cNvSpPr>
          <p:nvPr/>
        </p:nvSpPr>
        <p:spPr>
          <a:xfrm>
            <a:off x="2042885" y="3614058"/>
            <a:ext cx="19259224" cy="8754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Need for accelerator models with uncertainty quantification:</a:t>
            </a:r>
          </a:p>
          <a:p>
            <a:pPr marL="1041400" lvl="1" indent="-685800"/>
            <a:r>
              <a:rPr lang="en-US" sz="4000" dirty="0"/>
              <a:t>Important for Digital Twins, high-fidelity </a:t>
            </a:r>
            <a:r>
              <a:rPr lang="en-US" sz="4000" b="1" dirty="0"/>
              <a:t>simulation</a:t>
            </a:r>
            <a:r>
              <a:rPr lang="en-US" sz="4000" dirty="0"/>
              <a:t> models,</a:t>
            </a:r>
            <a:br>
              <a:rPr lang="en-US" sz="4000" dirty="0"/>
            </a:br>
            <a:r>
              <a:rPr lang="en-US" sz="4000" dirty="0"/>
              <a:t>accurate accelerator </a:t>
            </a:r>
            <a:r>
              <a:rPr lang="en-US" sz="4000" b="1" dirty="0"/>
              <a:t>control</a:t>
            </a:r>
            <a:r>
              <a:rPr lang="en-US" sz="4000" dirty="0"/>
              <a:t>, active-learning driven </a:t>
            </a:r>
            <a:r>
              <a:rPr lang="en-US" sz="4000" b="1" dirty="0"/>
              <a:t>design</a:t>
            </a:r>
            <a:r>
              <a:rPr lang="en-US" sz="4000" dirty="0"/>
              <a:t>, …</a:t>
            </a:r>
          </a:p>
          <a:p>
            <a:pPr marL="1041400" lvl="1" indent="-685800"/>
            <a:r>
              <a:rPr lang="en-US" sz="4000" dirty="0"/>
              <a:t>New results in collaboration with TU Darmstadt (Victoria Isensee):</a:t>
            </a:r>
            <a:br>
              <a:rPr lang="en-US" sz="4000" dirty="0"/>
            </a:br>
            <a:r>
              <a:rPr lang="en-US" sz="4000" dirty="0"/>
              <a:t>Development of </a:t>
            </a:r>
            <a:r>
              <a:rPr lang="en-US" sz="4000" b="1" dirty="0"/>
              <a:t>physics-informed Gaussian Process</a:t>
            </a:r>
            <a:r>
              <a:rPr lang="en-US" sz="4000" dirty="0"/>
              <a:t> kernel model</a:t>
            </a:r>
          </a:p>
          <a:p>
            <a:pPr marL="1409700" lvl="2" indent="-685800"/>
            <a:r>
              <a:rPr lang="en-US" sz="2800" dirty="0"/>
              <a:t>Presented at IPAC’25, Taipei (TW): </a:t>
            </a:r>
            <a:r>
              <a:rPr lang="en-GB" sz="2800" dirty="0">
                <a:hlinkClick r:id="rId2"/>
              </a:rPr>
              <a:t>10.18429/JACoW-IPAC2025-THPM017</a:t>
            </a:r>
            <a:endParaRPr lang="en-US" sz="2800" dirty="0"/>
          </a:p>
          <a:p>
            <a:pPr marL="1409700" lvl="2" indent="-685800">
              <a:buFont typeface="System Font Regular"/>
              <a:buChar char="⟹"/>
            </a:pPr>
            <a:r>
              <a:rPr lang="en-US" sz="2800" b="1" dirty="0"/>
              <a:t>Enables sample-efficient Bayesian </a:t>
            </a:r>
            <a:r>
              <a:rPr lang="en-US" sz="2800" b="1" dirty="0" err="1"/>
              <a:t>Optimisation</a:t>
            </a:r>
            <a:r>
              <a:rPr lang="en-US" sz="2800" b="1" dirty="0"/>
              <a:t> approaches </a:t>
            </a:r>
            <a:r>
              <a:rPr lang="en-US" sz="2800" dirty="0"/>
              <a:t>to establish accelerator models</a:t>
            </a:r>
            <a:endParaRPr lang="en-US" sz="800" dirty="0"/>
          </a:p>
          <a:p>
            <a:r>
              <a:rPr lang="en-US" sz="4000" dirty="0"/>
              <a:t>Plans: </a:t>
            </a:r>
          </a:p>
          <a:p>
            <a:pPr marL="927100" lvl="1" indent="-571500"/>
            <a:r>
              <a:rPr lang="en-US" sz="4000" dirty="0"/>
              <a:t>2027: Kick off EC-funded (10 MEur) </a:t>
            </a:r>
            <a:r>
              <a:rPr lang="en-US" sz="4000" b="1" dirty="0" err="1"/>
              <a:t>TwinRise</a:t>
            </a:r>
            <a:r>
              <a:rPr lang="en-US" sz="4000" dirty="0"/>
              <a:t> project on</a:t>
            </a:r>
            <a:br>
              <a:rPr lang="en-US" sz="4000" dirty="0"/>
            </a:br>
            <a:r>
              <a:rPr lang="en-US" sz="4000" dirty="0"/>
              <a:t>Digital Twins (from accelerators to medical applications)</a:t>
            </a:r>
          </a:p>
          <a:p>
            <a:pPr marL="927100" lvl="1" indent="-571500"/>
            <a:r>
              <a:rPr lang="en-US" sz="4000" dirty="0"/>
              <a:t>New JAI PDRA (</a:t>
            </a:r>
            <a:r>
              <a:rPr lang="en-US" sz="4000" dirty="0" err="1"/>
              <a:t>TwinRise</a:t>
            </a:r>
            <a:r>
              <a:rPr lang="en-US" sz="4000" dirty="0"/>
              <a:t>) to start in 2027:</a:t>
            </a:r>
            <a:br>
              <a:rPr lang="en-US" sz="4000" dirty="0"/>
            </a:br>
            <a:r>
              <a:rPr lang="en-US" sz="4000" dirty="0"/>
              <a:t>develop physics-informed beamline/accelerator twins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4DC751-CF53-6E68-B345-F5B634A4F68D}"/>
              </a:ext>
            </a:extLst>
          </p:cNvPr>
          <p:cNvSpPr txBox="1"/>
          <p:nvPr/>
        </p:nvSpPr>
        <p:spPr>
          <a:xfrm>
            <a:off x="17111967" y="10633441"/>
            <a:ext cx="6030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Bayesian Optimisation to establish uncertainty-quantified</a:t>
            </a:r>
          </a:p>
          <a:p>
            <a:pPr algn="ctr"/>
            <a:r>
              <a:rPr lang="en-GB" dirty="0"/>
              <a:t>accelerator model with high sample efficiency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CE2573-B31E-6A8E-6D9A-624D88336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6532" y="2404587"/>
            <a:ext cx="3848100" cy="2108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28798C-B435-B7FD-A26C-F496F07C2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81089" y="11517056"/>
            <a:ext cx="7772400" cy="20548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9A7353-C5A5-0117-8305-918AE751842E}"/>
              </a:ext>
            </a:extLst>
          </p:cNvPr>
          <p:cNvSpPr txBox="1"/>
          <p:nvPr/>
        </p:nvSpPr>
        <p:spPr>
          <a:xfrm>
            <a:off x="18419805" y="4612042"/>
            <a:ext cx="4501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Many accelerator setups: different global</a:t>
            </a:r>
            <a:br>
              <a:rPr lang="en-GB" dirty="0"/>
            </a:br>
            <a:r>
              <a:rPr lang="en-GB" dirty="0"/>
              <a:t>orbit distortions (blue), indistinguishable</a:t>
            </a:r>
            <a:br>
              <a:rPr lang="en-GB" dirty="0"/>
            </a:br>
            <a:r>
              <a:rPr lang="en-GB" dirty="0"/>
              <a:t>in measurements (zero orbit at red points)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9C400B-D31F-40B6-09C7-6894F80A4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46532" y="5663238"/>
            <a:ext cx="3848100" cy="18537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61700B-04C6-4234-ECE5-C32DA1AECA5E}"/>
              </a:ext>
            </a:extLst>
          </p:cNvPr>
          <p:cNvSpPr txBox="1"/>
          <p:nvPr/>
        </p:nvSpPr>
        <p:spPr>
          <a:xfrm>
            <a:off x="18046813" y="7582287"/>
            <a:ext cx="5304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Physics-informed Gaussian Process model</a:t>
            </a:r>
          </a:p>
          <a:p>
            <a:pPr algn="ctr"/>
            <a:r>
              <a:rPr lang="en-GB" dirty="0"/>
              <a:t>intrinsically includes uncertainty via distributed</a:t>
            </a:r>
          </a:p>
          <a:p>
            <a:pPr algn="ctr"/>
            <a:r>
              <a:rPr lang="en-GB" dirty="0"/>
              <a:t>degrees of freedom (e.g. misaligned quadrupoles)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5BAEF44-1568-004B-00A9-7152296FA2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56577" y="8680378"/>
            <a:ext cx="3822700" cy="1841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DCB4D97-C8C5-E387-8550-4AE06DE5E9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61300" y="8680378"/>
            <a:ext cx="3822700" cy="1841500"/>
          </a:xfrm>
          <a:prstGeom prst="rect">
            <a:avLst/>
          </a:prstGeom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284FF8A2-CF1F-78B6-337A-28198638DD28}"/>
              </a:ext>
            </a:extLst>
          </p:cNvPr>
          <p:cNvSpPr/>
          <p:nvPr/>
        </p:nvSpPr>
        <p:spPr>
          <a:xfrm>
            <a:off x="19823974" y="9225050"/>
            <a:ext cx="892629" cy="65057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" descr="conference logo icon">
            <a:extLst>
              <a:ext uri="{FF2B5EF4-FFF2-40B4-BE49-F238E27FC236}">
                <a16:creationId xmlns:a16="http://schemas.microsoft.com/office/drawing/2014/main" id="{D36724BC-2CCD-5824-BFEC-D4179457B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395" y="11951588"/>
            <a:ext cx="2868954" cy="142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B8B4FF89-EDCC-A3E7-4FB7-F0E37CEB4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23127"/>
            <a:ext cx="254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6CDA8E-034B-8506-8B05-AD32FBA9CB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73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>
            <a:extLst>
              <a:ext uri="{FF2B5EF4-FFF2-40B4-BE49-F238E27FC236}">
                <a16:creationId xmlns:a16="http://schemas.microsoft.com/office/drawing/2014/main" id="{7EE9CE1F-9197-4D47-8798-08F496F91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758" y="9794335"/>
            <a:ext cx="3516648" cy="280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1CC06980-A0C8-D5BE-9346-3108434C7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496" y="10489187"/>
            <a:ext cx="3727192" cy="280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0FD4C8B-B4E8-880F-A0C2-5B01022DA293}"/>
              </a:ext>
            </a:extLst>
          </p:cNvPr>
          <p:cNvSpPr txBox="1">
            <a:spLocks/>
          </p:cNvSpPr>
          <p:nvPr/>
        </p:nvSpPr>
        <p:spPr>
          <a:xfrm>
            <a:off x="4938486" y="-243116"/>
            <a:ext cx="16668750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828800" rtl="0" eaLnBrk="1" latinLnBrk="0" hangingPunct="1">
              <a:lnSpc>
                <a:spcPts val="7700"/>
              </a:lnSpc>
              <a:spcBef>
                <a:spcPct val="0"/>
              </a:spcBef>
              <a:buNone/>
              <a:defRPr sz="6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Coherent Stability @EIC</a:t>
            </a:r>
          </a:p>
          <a:p>
            <a:r>
              <a:rPr lang="en-US" sz="4400" dirty="0">
                <a:solidFill>
                  <a:srgbClr val="FF0000"/>
                </a:solidFill>
              </a:rPr>
              <a:t>Adrian Oeftiger </a:t>
            </a:r>
            <a:r>
              <a:rPr lang="en-US" sz="4400" dirty="0"/>
              <a:t>&amp; Mike Blaskiewicz (BNL)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1CFB79-E038-26BD-2957-4C7D16B12F93}"/>
              </a:ext>
            </a:extLst>
          </p:cNvPr>
          <p:cNvSpPr txBox="1">
            <a:spLocks/>
          </p:cNvSpPr>
          <p:nvPr/>
        </p:nvSpPr>
        <p:spPr>
          <a:xfrm>
            <a:off x="2042885" y="3614057"/>
            <a:ext cx="15031235" cy="90786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Electron-Ion Collider @BNL campus (US):</a:t>
            </a:r>
          </a:p>
          <a:p>
            <a:pPr marL="1041400" lvl="1" indent="-685800"/>
            <a:r>
              <a:rPr lang="en-US" sz="4000" dirty="0"/>
              <a:t>Deep inelastic scattering with proton/ion beams, </a:t>
            </a:r>
            <a:br>
              <a:rPr lang="en-US" sz="4000" dirty="0"/>
            </a:br>
            <a:r>
              <a:rPr lang="en-US" sz="4000" dirty="0"/>
              <a:t>currently under construction</a:t>
            </a:r>
          </a:p>
          <a:p>
            <a:pPr marL="1041400" lvl="1" indent="-685800"/>
            <a:r>
              <a:rPr lang="en-US" sz="4000" dirty="0"/>
              <a:t>Cooling </a:t>
            </a:r>
            <a:r>
              <a:rPr lang="en-US" sz="4000" dirty="0">
                <a:sym typeface="Wingdings" pitchFamily="2" charset="2"/>
              </a:rPr>
              <a:t>⟶ k</a:t>
            </a:r>
            <a:r>
              <a:rPr lang="en-US" sz="4000" dirty="0"/>
              <a:t>ey element for performance</a:t>
            </a:r>
          </a:p>
          <a:p>
            <a:pPr marL="1409700" lvl="2" indent="-685800"/>
            <a:r>
              <a:rPr lang="en-US" sz="2800" dirty="0"/>
              <a:t>Requires low momentum spread, low RF voltage ⇒ slow synchrotron motion</a:t>
            </a:r>
          </a:p>
          <a:p>
            <a:pPr marL="1409700" lvl="2" indent="-685800"/>
            <a:r>
              <a:rPr lang="en-US" sz="2800" dirty="0"/>
              <a:t>Small vertical beam size (10x smaller emittance than horizontal plane)</a:t>
            </a:r>
          </a:p>
          <a:p>
            <a:pPr marL="1409700" lvl="2" indent="-685800">
              <a:buFont typeface="System Font Regular"/>
              <a:buChar char="⟹"/>
            </a:pPr>
            <a:r>
              <a:rPr lang="en-US" sz="2800" b="1" dirty="0"/>
              <a:t>Coherent stability</a:t>
            </a:r>
            <a:r>
              <a:rPr lang="en-US" sz="2800" dirty="0"/>
              <a:t> with strong space charge becomes a central issue</a:t>
            </a:r>
            <a:endParaRPr lang="en-US" sz="4000" dirty="0"/>
          </a:p>
          <a:p>
            <a:pPr marL="1041400" lvl="1" indent="-685800"/>
            <a:r>
              <a:rPr lang="en-US" sz="4000" dirty="0"/>
              <a:t>JAI contributes detailed simulation studies to develop</a:t>
            </a:r>
            <a:br>
              <a:rPr lang="en-US" sz="4000" dirty="0"/>
            </a:br>
            <a:r>
              <a:rPr lang="en-US" sz="4000" dirty="0"/>
              <a:t>beam </a:t>
            </a:r>
            <a:r>
              <a:rPr lang="en-US" sz="4000" dirty="0" err="1"/>
              <a:t>stabilisation</a:t>
            </a:r>
            <a:r>
              <a:rPr lang="en-US" sz="4000" dirty="0"/>
              <a:t> schemes to mitigate emittance growth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78F85A-31EF-8A8C-1D52-F30B70B74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4762" y="11045036"/>
            <a:ext cx="3237334" cy="242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6689B72A-6E3B-D802-2A34-90D60CFEA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59" y="9794335"/>
            <a:ext cx="4017460" cy="330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2FAE575E-CBBF-66F1-46E5-4387DDA3B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292" y="9794335"/>
            <a:ext cx="4034848" cy="33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IC schematic">
            <a:extLst>
              <a:ext uri="{FF2B5EF4-FFF2-40B4-BE49-F238E27FC236}">
                <a16:creationId xmlns:a16="http://schemas.microsoft.com/office/drawing/2014/main" id="{015A3066-ABC5-C486-FB9C-908C06F37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120" y="227220"/>
            <a:ext cx="7017339" cy="7641771"/>
          </a:xfrm>
          <a:prstGeom prst="rect">
            <a:avLst/>
          </a:prstGeom>
          <a:solidFill>
            <a:schemeClr val="accent4">
              <a:lumMod val="50000"/>
            </a:schemeClr>
          </a:solidFill>
          <a:effectLst>
            <a:outerShdw blurRad="73371" dir="2700000" sx="100048" sy="100048" algn="tl" rotWithShape="0">
              <a:prstClr val="black"/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282EA1-86DC-D20B-AFC2-432061357AC2}"/>
              </a:ext>
            </a:extLst>
          </p:cNvPr>
          <p:cNvSpPr txBox="1"/>
          <p:nvPr/>
        </p:nvSpPr>
        <p:spPr>
          <a:xfrm>
            <a:off x="1391435" y="13191745"/>
            <a:ext cx="6944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Parameter scans characterising unstable behaviour in simulations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F356A76-8C90-ADD4-D5D8-2569BE9310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74119" y="7945811"/>
            <a:ext cx="7130639" cy="30992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0090A5-75AA-BFDD-FE6F-6BE6E128858E}"/>
              </a:ext>
            </a:extLst>
          </p:cNvPr>
          <p:cNvSpPr txBox="1"/>
          <p:nvPr/>
        </p:nvSpPr>
        <p:spPr>
          <a:xfrm>
            <a:off x="9608600" y="13225497"/>
            <a:ext cx="5166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of fast instability, 10x emittance growth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7FC04-D0D6-72BE-0B4E-DC15066242F7}"/>
              </a:ext>
            </a:extLst>
          </p:cNvPr>
          <p:cNvSpPr txBox="1"/>
          <p:nvPr/>
        </p:nvSpPr>
        <p:spPr>
          <a:xfrm>
            <a:off x="18509947" y="13191745"/>
            <a:ext cx="4964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Simulated intra-bunch motion during instability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FC8E8F-EEF3-25EF-7316-36C65D98E4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8284" y="1501688"/>
            <a:ext cx="1612215" cy="16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32849-968B-99FC-EF46-1E2A95E83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79AEB-E2F8-25EC-23CE-1FF61E703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741" y="1116391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Muon Collider developments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B5B7D-2490-AB7A-A077-7868430435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33</a:t>
            </a:fld>
            <a:endParaRPr lang="en-US" noProof="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A710878D-B837-2FCB-FF87-1DE6DE8A7757}"/>
              </a:ext>
            </a:extLst>
          </p:cNvPr>
          <p:cNvSpPr txBox="1">
            <a:spLocks/>
          </p:cNvSpPr>
          <p:nvPr/>
        </p:nvSpPr>
        <p:spPr>
          <a:xfrm>
            <a:off x="252400" y="2450573"/>
            <a:ext cx="13357514" cy="6763390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UK contributing to </a:t>
            </a:r>
            <a:r>
              <a:rPr lang="en-GB" sz="3600" dirty="0" err="1"/>
              <a:t>MuCol</a:t>
            </a:r>
            <a:r>
              <a:rPr lang="en-GB" sz="3600" dirty="0"/>
              <a:t> WP4 Muon Production &amp; Cooling (led by Chris Rogers, RAL) and WP8 Cooling cell Integration.</a:t>
            </a:r>
          </a:p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Paul Jurj and Rohan Kamath are applying BDSIM to model a baseline lattice design for 6D cooling.</a:t>
            </a:r>
          </a:p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New cooling lattice (Jurj et al) and cell</a:t>
            </a:r>
            <a:br>
              <a:rPr lang="en-GB" sz="3600" dirty="0"/>
            </a:br>
            <a:r>
              <a:rPr lang="en-GB" sz="3600" dirty="0"/>
              <a:t>design</a:t>
            </a:r>
          </a:p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E0FB7D-AE31-59C5-6A3E-80A45B5E25AA}"/>
              </a:ext>
            </a:extLst>
          </p:cNvPr>
          <p:cNvGrpSpPr/>
          <p:nvPr/>
        </p:nvGrpSpPr>
        <p:grpSpPr>
          <a:xfrm>
            <a:off x="15785458" y="57423"/>
            <a:ext cx="8330171" cy="2899637"/>
            <a:chOff x="650906" y="2255351"/>
            <a:chExt cx="7645805" cy="2661417"/>
          </a:xfrm>
        </p:grpSpPr>
        <p:pic>
          <p:nvPicPr>
            <p:cNvPr id="15" name="Image 2">
              <a:extLst>
                <a:ext uri="{FF2B5EF4-FFF2-40B4-BE49-F238E27FC236}">
                  <a16:creationId xmlns:a16="http://schemas.microsoft.com/office/drawing/2014/main" id="{152C283C-D865-B32F-388D-C7071C36D4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50906" y="2255351"/>
              <a:ext cx="4994886" cy="2661417"/>
            </a:xfrm>
            <a:prstGeom prst="rect">
              <a:avLst/>
            </a:prstGeom>
          </p:spPr>
        </p:pic>
        <p:pic>
          <p:nvPicPr>
            <p:cNvPr id="16" name="Picture 15" descr="A blue flag with yellow stars&#10;&#10;Description automatically generated">
              <a:extLst>
                <a:ext uri="{FF2B5EF4-FFF2-40B4-BE49-F238E27FC236}">
                  <a16:creationId xmlns:a16="http://schemas.microsoft.com/office/drawing/2014/main" id="{A2296A26-3D65-DA49-4D8B-FED289C25C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792" y="2339840"/>
              <a:ext cx="2499919" cy="2532885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A69E63B-D338-FC9C-FE23-FF7A4A0F9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8383" y="3062262"/>
            <a:ext cx="4395617" cy="87028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86816B5-EA1E-B6A2-A472-65B2DB012F1C}"/>
              </a:ext>
            </a:extLst>
          </p:cNvPr>
          <p:cNvSpPr txBox="1"/>
          <p:nvPr/>
        </p:nvSpPr>
        <p:spPr>
          <a:xfrm>
            <a:off x="336493" y="231955"/>
            <a:ext cx="6615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002147"/>
                </a:solidFill>
              </a:rPr>
              <a:t> Paul Jurj, Rohan Kamath (PhD)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7854F-79EC-516C-B59C-7041D0B25526}"/>
              </a:ext>
            </a:extLst>
          </p:cNvPr>
          <p:cNvSpPr txBox="1"/>
          <p:nvPr/>
        </p:nvSpPr>
        <p:spPr>
          <a:xfrm>
            <a:off x="13376668" y="4237244"/>
            <a:ext cx="652616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err="1">
                <a:effectLst/>
              </a:rPr>
              <a:t>nuSTORM</a:t>
            </a:r>
            <a:r>
              <a:rPr lang="en-GB" sz="2400" b="1" dirty="0">
                <a:effectLst/>
              </a:rPr>
              <a:t>:</a:t>
            </a:r>
          </a:p>
          <a:p>
            <a:pPr marL="357188"/>
            <a:r>
              <a:rPr lang="en-GB" sz="2400" dirty="0"/>
              <a:t>Preparation of realistic fluxes and synthetic </a:t>
            </a:r>
            <a:r>
              <a:rPr lang="en-GB" sz="2400" dirty="0">
                <a:effectLst/>
              </a:rPr>
              <a:t>beams will be in Kamath’s thesis.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7D8E12-06EB-5D42-7FC6-215B9CBE4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2918" y="5829018"/>
            <a:ext cx="10216663" cy="75973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B0B0A6-2D14-E11F-A0E1-E14260337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843" y="7556920"/>
            <a:ext cx="8612815" cy="586947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43276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AB761-D4C5-EED3-962D-917360DA7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4943" y="-201541"/>
            <a:ext cx="16668750" cy="2362510"/>
          </a:xfrm>
        </p:spPr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0F895-28C0-4F68-4C96-0271320F3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885" y="3374572"/>
            <a:ext cx="21288170" cy="826906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JAI active in technology pillars of EU accelerator strategy &amp; accelerator roadmaps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Major collaborative UK effort on HL-LHC project continues, with multiple contributions on beam diagnostics, machine protection, beam dynamics and</a:t>
            </a:r>
            <a:br>
              <a:rPr lang="en-US" sz="4400" dirty="0"/>
            </a:br>
            <a:r>
              <a:rPr lang="en-US" sz="4400" dirty="0"/>
              <a:t>data-driven modelling.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BDSIM is proving useful for mission critical studies of muon flux at FASER, and a growing Physics Beyond Colliders programme.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JAI expertise in beam dynamics &amp; diagnostics also applied on FCC developments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UK leading muon cooling channel design &amp; simulations, building on historic efforts.</a:t>
            </a:r>
          </a:p>
          <a:p>
            <a:endParaRPr lang="en-US" sz="4400" dirty="0"/>
          </a:p>
          <a:p>
            <a:pPr marL="622300" lvl="1" indent="-685800">
              <a:buFont typeface="System Font Regular"/>
              <a:buChar char="⟹"/>
            </a:pPr>
            <a:r>
              <a:rPr lang="en-US" sz="4000" i="1" dirty="0"/>
              <a:t>JAI is making key contributions to future colliders and beamlines!</a:t>
            </a:r>
            <a:endParaRPr lang="en-US" sz="4000" dirty="0"/>
          </a:p>
          <a:p>
            <a:endParaRPr lang="en-US" sz="4400" i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7316D0-8610-DDD2-44D3-37CD1D0381DD}"/>
              </a:ext>
            </a:extLst>
          </p:cNvPr>
          <p:cNvGrpSpPr/>
          <p:nvPr/>
        </p:nvGrpSpPr>
        <p:grpSpPr>
          <a:xfrm>
            <a:off x="3817256" y="12034396"/>
            <a:ext cx="14568715" cy="1616290"/>
            <a:chOff x="4894943" y="11922334"/>
            <a:chExt cx="11959220" cy="1326786"/>
          </a:xfrm>
        </p:grpSpPr>
        <p:pic>
          <p:nvPicPr>
            <p:cNvPr id="4" name="Image 11" descr="HLU-logoN-title.png">
              <a:extLst>
                <a:ext uri="{FF2B5EF4-FFF2-40B4-BE49-F238E27FC236}">
                  <a16:creationId xmlns:a16="http://schemas.microsoft.com/office/drawing/2014/main" id="{371AA1BD-1D2D-DCC3-6D56-9B2A3E44B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4943" y="11979869"/>
              <a:ext cx="2826285" cy="114562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AA3905-5D70-C15E-AD8D-82431985E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32044" y="11983673"/>
              <a:ext cx="1685731" cy="112177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8629B6-99C8-D22F-7C72-C0CB1E1D9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89176" y="11980582"/>
              <a:ext cx="1208135" cy="120813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C67C92F-2CC6-19A2-A438-6ABF1F455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25910" y="12189211"/>
              <a:ext cx="1816878" cy="790876"/>
            </a:xfrm>
            <a:prstGeom prst="rect">
              <a:avLst/>
            </a:prstGeom>
          </p:spPr>
        </p:pic>
        <p:pic>
          <p:nvPicPr>
            <p:cNvPr id="8" name="Picture 2" descr="home">
              <a:extLst>
                <a:ext uri="{FF2B5EF4-FFF2-40B4-BE49-F238E27FC236}">
                  <a16:creationId xmlns:a16="http://schemas.microsoft.com/office/drawing/2014/main" id="{65CD100A-0AD4-2EA1-8059-1F0416E92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44493" y="12007985"/>
              <a:ext cx="1209670" cy="1241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418EA17-7D06-55C5-4D26-3523DC985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86710" y="11922334"/>
              <a:ext cx="3101346" cy="12928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96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HL-LHC-UK Project &amp; funding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C8012C-2CE8-ABDE-7DFB-5BDDAC064F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433"/>
          <a:stretch/>
        </p:blipFill>
        <p:spPr>
          <a:xfrm>
            <a:off x="330347" y="8309391"/>
            <a:ext cx="17868606" cy="1117012"/>
          </a:xfrm>
          <a:prstGeom prst="rect">
            <a:avLst/>
          </a:prstGeom>
        </p:spPr>
      </p:pic>
      <p:pic>
        <p:nvPicPr>
          <p:cNvPr id="1026" name="Picture 2" descr="LHC/HL-LHC Plan January 2025">
            <a:extLst>
              <a:ext uri="{FF2B5EF4-FFF2-40B4-BE49-F238E27FC236}">
                <a16:creationId xmlns:a16="http://schemas.microsoft.com/office/drawing/2014/main" id="{739CE847-EA74-A144-91D4-D0616190B9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6" b="16903"/>
          <a:stretch/>
        </p:blipFill>
        <p:spPr bwMode="auto">
          <a:xfrm>
            <a:off x="0" y="1943955"/>
            <a:ext cx="18529300" cy="61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0A5CC36-3C57-4766-CC3B-E55F861C7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54255" y="738630"/>
            <a:ext cx="5460950" cy="2234025"/>
          </a:xfrm>
          <a:prstGeom prst="rect">
            <a:avLst/>
          </a:prstGeom>
        </p:spPr>
      </p:pic>
      <p:sp>
        <p:nvSpPr>
          <p:cNvPr id="3" name="Textplatzhalter 5">
            <a:extLst>
              <a:ext uri="{FF2B5EF4-FFF2-40B4-BE49-F238E27FC236}">
                <a16:creationId xmlns:a16="http://schemas.microsoft.com/office/drawing/2014/main" id="{9BC38990-12E5-EB38-79FC-69E86E9C6B27}"/>
              </a:ext>
            </a:extLst>
          </p:cNvPr>
          <p:cNvSpPr txBox="1">
            <a:spLocks/>
          </p:cNvSpPr>
          <p:nvPr/>
        </p:nvSpPr>
        <p:spPr>
          <a:xfrm>
            <a:off x="965200" y="9584679"/>
            <a:ext cx="23679690" cy="3784046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600" b="1" dirty="0"/>
              <a:t>UKRI PPAN prioritisation exercise: HL-LHC-UK phase 3 proforma submitted in March 2026:</a:t>
            </a:r>
          </a:p>
          <a:p>
            <a:pPr marL="1005010" lvl="1" indent="-762010">
              <a:lnSpc>
                <a:spcPct val="150000"/>
              </a:lnSpc>
            </a:pPr>
            <a:r>
              <a:rPr lang="en-GB" sz="3600" dirty="0"/>
              <a:t>Minimal programme: Manchester, Lancaster, STFC, Southampton</a:t>
            </a:r>
          </a:p>
          <a:p>
            <a:pPr marL="1005010" lvl="1" indent="-762010">
              <a:lnSpc>
                <a:spcPct val="150000"/>
              </a:lnSpc>
            </a:pPr>
            <a:r>
              <a:rPr lang="en-GB" sz="3600" dirty="0"/>
              <a:t>Full programme:+ Liverpool, Dundee, Royal Holloway, Oxford</a:t>
            </a:r>
          </a:p>
          <a:p>
            <a:pPr marL="762010" indent="-762010">
              <a:lnSpc>
                <a:spcPct val="150000"/>
              </a:lnSpc>
            </a:pPr>
            <a:r>
              <a:rPr lang="en-GB" sz="3600" b="1" dirty="0"/>
              <a:t>Without phase 3 STFC project grant, ongoing work can only continue with limited support of institute grants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6207BC22-A587-C367-0FAF-49C5BD31F91E}"/>
              </a:ext>
            </a:extLst>
          </p:cNvPr>
          <p:cNvSpPr txBox="1">
            <a:spLocks/>
          </p:cNvSpPr>
          <p:nvPr/>
        </p:nvSpPr>
        <p:spPr>
          <a:xfrm>
            <a:off x="17538725" y="2733700"/>
            <a:ext cx="6845275" cy="7492003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b="1" dirty="0"/>
              <a:t>Long history of UK contributions to HL-LHC</a:t>
            </a:r>
          </a:p>
          <a:p>
            <a:pPr marL="762010" indent="-76201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b="1" dirty="0"/>
              <a:t>Major collaborative project funded from multiple sources: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Accelerator Institute grants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CERN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STFC project grant</a:t>
            </a:r>
          </a:p>
          <a:p>
            <a:pPr marL="1410018" lvl="1" indent="-762010">
              <a:lnSpc>
                <a:spcPct val="150000"/>
              </a:lnSpc>
            </a:pPr>
            <a:r>
              <a:rPr lang="en-GB" sz="3200" dirty="0"/>
              <a:t>University contributions</a:t>
            </a:r>
          </a:p>
        </p:txBody>
      </p:sp>
    </p:spTree>
    <p:extLst>
      <p:ext uri="{BB962C8B-B14F-4D97-AF65-F5344CB8AC3E}">
        <p14:creationId xmlns:p14="http://schemas.microsoft.com/office/powerpoint/2010/main" val="49329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C731A4-EC26-46E6-8ED7-5D5F255DC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8462" y="46275"/>
            <a:ext cx="7285539" cy="43919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585DF9-E4EA-4578-8705-C83823601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3517" y="5302355"/>
            <a:ext cx="3751675" cy="35737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29DD91-DBEB-4469-BD2B-8D6BFE2F6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2007" y="8987595"/>
            <a:ext cx="6224558" cy="4651898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F0EDC667-8F8F-4C7F-96E9-92C08C2FB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542" y="388959"/>
            <a:ext cx="14962910" cy="225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Aptos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ptos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pto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6800" dirty="0">
                <a:solidFill>
                  <a:srgbClr val="FF0000"/>
                </a:solidFill>
                <a:latin typeface="+mj-lt"/>
              </a:rPr>
              <a:t>LHC BPM consolidation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4000" b="1" dirty="0" err="1">
                <a:solidFill>
                  <a:srgbClr val="002060"/>
                </a:solidFill>
                <a:latin typeface="+mj-lt"/>
              </a:rPr>
              <a:t>Weida</a:t>
            </a:r>
            <a:r>
              <a:rPr lang="en-GB" altLang="en-US" sz="4000" b="1" dirty="0">
                <a:solidFill>
                  <a:srgbClr val="002060"/>
                </a:solidFill>
                <a:latin typeface="+mj-lt"/>
              </a:rPr>
              <a:t> Zhang, Philip Burrows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EB8401-B472-4505-A444-DD28E69DFF93}"/>
              </a:ext>
            </a:extLst>
          </p:cNvPr>
          <p:cNvSpPr txBox="1"/>
          <p:nvPr/>
        </p:nvSpPr>
        <p:spPr>
          <a:xfrm>
            <a:off x="18366907" y="6786044"/>
            <a:ext cx="1709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Heat sink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514476-DF3C-4B3A-B17B-99C8DAF2C298}"/>
              </a:ext>
            </a:extLst>
          </p:cNvPr>
          <p:cNvSpPr txBox="1"/>
          <p:nvPr/>
        </p:nvSpPr>
        <p:spPr>
          <a:xfrm>
            <a:off x="19551354" y="4511339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Prototype combiner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3340A3-74CB-4ED7-B5D1-8E69D233907D}"/>
              </a:ext>
            </a:extLst>
          </p:cNvPr>
          <p:cNvSpPr txBox="1"/>
          <p:nvPr/>
        </p:nvSpPr>
        <p:spPr>
          <a:xfrm>
            <a:off x="14629125" y="12840877"/>
            <a:ext cx="350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Thermal simulations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424CD4-AFD9-7238-46E2-65CE96E182DD}"/>
              </a:ext>
            </a:extLst>
          </p:cNvPr>
          <p:cNvSpPr txBox="1">
            <a:spLocks/>
          </p:cNvSpPr>
          <p:nvPr/>
        </p:nvSpPr>
        <p:spPr>
          <a:xfrm>
            <a:off x="287799" y="3104654"/>
            <a:ext cx="16664215" cy="90786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/>
              <a:t>BPM prototype design in Oxford:</a:t>
            </a:r>
            <a:endParaRPr lang="en-US" sz="4000" dirty="0"/>
          </a:p>
          <a:p>
            <a:pPr marL="1041400" lvl="1" indent="-685800"/>
            <a:r>
              <a:rPr lang="en-GB" sz="4000" dirty="0"/>
              <a:t>BPM design requires combining pickup signals at very high strength</a:t>
            </a:r>
            <a:endParaRPr lang="en-US" sz="4000" dirty="0"/>
          </a:p>
          <a:p>
            <a:pPr marL="1041400" lvl="1" indent="-685800"/>
            <a:r>
              <a:rPr lang="en-US" sz="4000" dirty="0"/>
              <a:t>Bulk resistors (as large as 2512 package size) have to be used</a:t>
            </a:r>
          </a:p>
          <a:p>
            <a:pPr marL="1041400" lvl="1" indent="-685800"/>
            <a:r>
              <a:rPr lang="en-GB" sz="4000" dirty="0"/>
              <a:t>Wideband nature of the pulses requires careful design and simulation of the circuit EM property</a:t>
            </a:r>
          </a:p>
          <a:p>
            <a:pPr marL="1041400" lvl="1" indent="-685800"/>
            <a:r>
              <a:rPr lang="en-GB" sz="4000" dirty="0"/>
              <a:t>Thin PCB substrate is chosen for allowing heat transferring from resistive components to enclosure</a:t>
            </a:r>
          </a:p>
          <a:p>
            <a:pPr marL="1041400" lvl="1" indent="-685800"/>
            <a:r>
              <a:rPr lang="en-GB" sz="4000" dirty="0" err="1"/>
              <a:t>AlN</a:t>
            </a:r>
            <a:r>
              <a:rPr lang="en-GB" sz="4000" dirty="0"/>
              <a:t> (Aluminium Nitride) ceramic is used as intermedium heatsink for</a:t>
            </a:r>
          </a:p>
          <a:p>
            <a:pPr marL="1409700" lvl="2" indent="-685800"/>
            <a:r>
              <a:rPr lang="en-GB" sz="4000" dirty="0"/>
              <a:t>Avoiding non-all-ground bottom layer to have direct contact with metal heatsink, which maintains the EM property of the circuit</a:t>
            </a:r>
          </a:p>
          <a:p>
            <a:pPr marL="1409700" lvl="2" indent="-685800"/>
            <a:r>
              <a:rPr lang="en-GB" sz="4000" dirty="0"/>
              <a:t>Providing 170W/(</a:t>
            </a:r>
            <a:r>
              <a:rPr lang="en-GB" sz="4000" dirty="0" err="1"/>
              <a:t>mK</a:t>
            </a:r>
            <a:r>
              <a:rPr lang="en-GB" sz="4000" dirty="0"/>
              <a:t>) thermal conductivity to relay the heat to metal enclosure</a:t>
            </a:r>
          </a:p>
          <a:p>
            <a:pPr marL="1409700" lvl="2" indent="-685800">
              <a:buFont typeface="System Font Regular"/>
              <a:buChar char="⟹"/>
            </a:pPr>
            <a:r>
              <a:rPr lang="en-GB" sz="4000" b="1" dirty="0">
                <a:solidFill>
                  <a:srgbClr val="FF0000"/>
                </a:solidFill>
                <a:sym typeface="Wingdings" panose="05000000000000000000" pitchFamily="2" charset="2"/>
              </a:rPr>
              <a:t>close to final design:  &gt;2000 need to be manufactured!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46411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503556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HL-LHC Interaction Region BPMs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C637A4A-2941-2C05-7776-FAAECF0D5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954" y="12332389"/>
            <a:ext cx="11956901" cy="114764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9C2CCEC-E1AB-408F-C6BB-3457A149B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26" y="1823394"/>
            <a:ext cx="7547159" cy="964570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8413320-908E-57D3-E57F-D3B7900535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32376" y="7444271"/>
            <a:ext cx="6761099" cy="4105807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0AECF728-28F8-4171-65CE-7D05B0FE13ED}"/>
              </a:ext>
            </a:extLst>
          </p:cNvPr>
          <p:cNvGrpSpPr/>
          <p:nvPr/>
        </p:nvGrpSpPr>
        <p:grpSpPr>
          <a:xfrm>
            <a:off x="12862523" y="7444271"/>
            <a:ext cx="4169575" cy="4289890"/>
            <a:chOff x="4440879" y="2374897"/>
            <a:chExt cx="1790628" cy="176116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8E15C37-48E5-6A47-6EC3-612317DE19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40879" y="2374897"/>
              <a:ext cx="1790628" cy="176116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01FDF96-6E5F-72F6-864C-E34CF1DAB142}"/>
                </a:ext>
              </a:extLst>
            </p:cNvPr>
            <p:cNvSpPr txBox="1"/>
            <p:nvPr/>
          </p:nvSpPr>
          <p:spPr>
            <a:xfrm>
              <a:off x="5371740" y="2435909"/>
              <a:ext cx="6351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3E033C9-DFA4-BFF5-2F7C-D248E794BC0F}"/>
                </a:ext>
              </a:extLst>
            </p:cNvPr>
            <p:cNvSpPr txBox="1"/>
            <p:nvPr/>
          </p:nvSpPr>
          <p:spPr>
            <a:xfrm>
              <a:off x="5501126" y="2846293"/>
              <a:ext cx="6351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2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5641B5F-3BF9-0C1B-A40B-5BE5E7F976EC}"/>
                </a:ext>
              </a:extLst>
            </p:cNvPr>
            <p:cNvSpPr/>
            <p:nvPr/>
          </p:nvSpPr>
          <p:spPr>
            <a:xfrm rot="20733518">
              <a:off x="5056391" y="3109029"/>
              <a:ext cx="728916" cy="162018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FDD1BA-6236-376E-1FAC-F153FDBFE551}"/>
              </a:ext>
            </a:extLst>
          </p:cNvPr>
          <p:cNvGrpSpPr/>
          <p:nvPr/>
        </p:nvGrpSpPr>
        <p:grpSpPr>
          <a:xfrm>
            <a:off x="8532067" y="4864099"/>
            <a:ext cx="4034521" cy="6579687"/>
            <a:chOff x="8687841" y="4774047"/>
            <a:chExt cx="4034521" cy="6579687"/>
          </a:xfrm>
        </p:grpSpPr>
        <p:pic>
          <p:nvPicPr>
            <p:cNvPr id="36" name="Picture 35" descr="A picture containing indoor, kitchenware&#10;&#10;Description automatically generated">
              <a:extLst>
                <a:ext uri="{FF2B5EF4-FFF2-40B4-BE49-F238E27FC236}">
                  <a16:creationId xmlns:a16="http://schemas.microsoft.com/office/drawing/2014/main" id="{13F102FE-8AD8-C3AC-93F0-7C67407BB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7841" y="4774047"/>
              <a:ext cx="4034521" cy="537935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97525B-DF2F-2911-9D2E-81E67235B4DB}"/>
                </a:ext>
              </a:extLst>
            </p:cNvPr>
            <p:cNvSpPr txBox="1"/>
            <p:nvPr/>
          </p:nvSpPr>
          <p:spPr>
            <a:xfrm>
              <a:off x="8687841" y="10153405"/>
              <a:ext cx="4034521" cy="1200329"/>
            </a:xfrm>
            <a:prstGeom prst="rect">
              <a:avLst/>
            </a:prstGeom>
            <a:solidFill>
              <a:srgbClr val="0093BE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Coated pre-series body at CERN</a:t>
              </a:r>
              <a:endPara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7" name="Textplatzhalter 5">
            <a:extLst>
              <a:ext uri="{FF2B5EF4-FFF2-40B4-BE49-F238E27FC236}">
                <a16:creationId xmlns:a16="http://schemas.microsoft.com/office/drawing/2014/main" id="{EA27420E-E5C0-4EA6-367E-558B259B2A9C}"/>
              </a:ext>
            </a:extLst>
          </p:cNvPr>
          <p:cNvSpPr txBox="1">
            <a:spLocks/>
          </p:cNvSpPr>
          <p:nvPr/>
        </p:nvSpPr>
        <p:spPr>
          <a:xfrm>
            <a:off x="13099891" y="4146631"/>
            <a:ext cx="9816056" cy="3522689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Stripline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pickups sensitive to beam direction for the cryogenic combined beam sections</a:t>
            </a:r>
          </a:p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New electronics on state-of-the-art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RFSoC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chip</a:t>
            </a:r>
          </a:p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Counter beam compensation algorithm applied to two-beam waveforms: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C72F613F-6B1F-5496-39C4-54D628B3F146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9200915" y="1823394"/>
            <a:ext cx="13137225" cy="2558071"/>
          </a:xfrm>
          <a:prstGeom prst="rect">
            <a:avLst/>
          </a:prstGeom>
          <a:ln w="0">
            <a:noFill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1B7846B1-9E5C-DE4D-D7AC-4781A1DE5D3B}"/>
              </a:ext>
            </a:extLst>
          </p:cNvPr>
          <p:cNvSpPr txBox="1"/>
          <p:nvPr/>
        </p:nvSpPr>
        <p:spPr>
          <a:xfrm>
            <a:off x="16046703" y="11798515"/>
            <a:ext cx="74254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3C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Details in IPAC23: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8"/>
              </a:rPr>
              <a:t>THPL089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&amp;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9"/>
              </a:rPr>
              <a:t>THPL119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10"/>
              </a:rPr>
              <a:t>IBIC20 WEPP12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and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11"/>
              </a:rPr>
              <a:t>IBIC21 MOPP24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: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50" name="Image 6" descr="CERN-logo_outline.jpg">
            <a:extLst>
              <a:ext uri="{FF2B5EF4-FFF2-40B4-BE49-F238E27FC236}">
                <a16:creationId xmlns:a16="http://schemas.microsoft.com/office/drawing/2014/main" id="{893C8F37-1D29-5092-5983-C67696E1AC4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537" y="12362513"/>
            <a:ext cx="1000016" cy="1049158"/>
          </a:xfrm>
          <a:prstGeom prst="rect">
            <a:avLst/>
          </a:prstGeom>
        </p:spPr>
      </p:pic>
      <p:pic>
        <p:nvPicPr>
          <p:cNvPr id="51" name="Image 11" descr="HLU-logoN-title.png">
            <a:extLst>
              <a:ext uri="{FF2B5EF4-FFF2-40B4-BE49-F238E27FC236}">
                <a16:creationId xmlns:a16="http://schemas.microsoft.com/office/drawing/2014/main" id="{31925796-D57A-D31D-587B-CEDBD73D4D1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477" y="12362513"/>
            <a:ext cx="2588290" cy="10491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E0D2E2-20ED-2551-B064-CB95A9349176}"/>
              </a:ext>
            </a:extLst>
          </p:cNvPr>
          <p:cNvSpPr txBox="1"/>
          <p:nvPr/>
        </p:nvSpPr>
        <p:spPr>
          <a:xfrm>
            <a:off x="18209861" y="758113"/>
            <a:ext cx="5710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highlight>
                  <a:srgbClr val="FFFF00"/>
                </a:highlight>
                <a:uLnTx/>
                <a:uFillTx/>
                <a:latin typeface="Roboto"/>
                <a:ea typeface="+mn-ea"/>
                <a:cs typeface="+mn-cs"/>
              </a:rPr>
              <a:t>HL-LHC-UK Task 3.3 complete</a:t>
            </a:r>
          </a:p>
        </p:txBody>
      </p:sp>
    </p:spTree>
    <p:extLst>
      <p:ext uri="{BB962C8B-B14F-4D97-AF65-F5344CB8AC3E}">
        <p14:creationId xmlns:p14="http://schemas.microsoft.com/office/powerpoint/2010/main" val="294526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HL-LHC Crab Cavity BPMs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20" name="Picture 19" descr="A blue and orange train&#10;&#10;AI-generated content may be incorrect.">
            <a:extLst>
              <a:ext uri="{FF2B5EF4-FFF2-40B4-BE49-F238E27FC236}">
                <a16:creationId xmlns:a16="http://schemas.microsoft.com/office/drawing/2014/main" id="{5A7E9279-CBC9-E21B-B1C1-67AF2D5AE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2012" y="3840324"/>
            <a:ext cx="9575380" cy="3443443"/>
          </a:xfrm>
          <a:prstGeom prst="rect">
            <a:avLst/>
          </a:prstGeom>
        </p:spPr>
      </p:pic>
      <p:pic>
        <p:nvPicPr>
          <p:cNvPr id="21" name="Picture 20" descr="A person holding a black tube&#10;&#10;AI-generated content may be incorrect.">
            <a:extLst>
              <a:ext uri="{FF2B5EF4-FFF2-40B4-BE49-F238E27FC236}">
                <a16:creationId xmlns:a16="http://schemas.microsoft.com/office/drawing/2014/main" id="{74438430-02AD-F8B6-4E4A-F8049FE08C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33" t="54216" r="10835" b="27999"/>
          <a:stretch/>
        </p:blipFill>
        <p:spPr>
          <a:xfrm>
            <a:off x="12820674" y="8439756"/>
            <a:ext cx="8539956" cy="25590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12B6D8-B8A3-76B8-7C1D-2404228A1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0674" y="10688353"/>
            <a:ext cx="8940611" cy="307757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840B40C-C1B0-DE27-0564-2F774219C1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7243" y="0"/>
            <a:ext cx="11422148" cy="630443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BB4E025-B5E7-6EE6-53DB-ED175612FF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567" y="8651395"/>
            <a:ext cx="4438303" cy="376920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0C3556B-41C2-5C61-D7C6-E574D370D7B1}"/>
              </a:ext>
            </a:extLst>
          </p:cNvPr>
          <p:cNvSpPr txBox="1"/>
          <p:nvPr/>
        </p:nvSpPr>
        <p:spPr>
          <a:xfrm>
            <a:off x="965200" y="12602231"/>
            <a:ext cx="4138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HL-LHC stripline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36" name="Picture 35" descr="A circular metal object with a circular center&#10;&#10;Description automatically generated with medium confidence">
            <a:extLst>
              <a:ext uri="{FF2B5EF4-FFF2-40B4-BE49-F238E27FC236}">
                <a16:creationId xmlns:a16="http://schemas.microsoft.com/office/drawing/2014/main" id="{1375F447-DE0D-6E1E-A0F5-BBEC3EC2EC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5353314" y="8701520"/>
            <a:ext cx="6019740" cy="451480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056830B-DDFA-0AA3-A905-4CD43D87D115}"/>
              </a:ext>
            </a:extLst>
          </p:cNvPr>
          <p:cNvSpPr txBox="1"/>
          <p:nvPr/>
        </p:nvSpPr>
        <p:spPr>
          <a:xfrm>
            <a:off x="6721640" y="13230894"/>
            <a:ext cx="3671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RF lab measurements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CA772E0-C8C1-C371-AAE5-A428DA4BF15C}"/>
              </a:ext>
            </a:extLst>
          </p:cNvPr>
          <p:cNvSpPr txBox="1"/>
          <p:nvPr/>
        </p:nvSpPr>
        <p:spPr>
          <a:xfrm>
            <a:off x="821226" y="5332477"/>
            <a:ext cx="9827682" cy="2605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Elongate HT-like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stripline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:</a:t>
            </a:r>
          </a:p>
          <a:p>
            <a:pPr marL="1410018" marR="0" lvl="1" indent="-76201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	Same approach as the LHC HT pick-ups: use the latest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stripline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BPM design but make the electrode longer (400 mm). BW limited by hybrid.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9873A93-D3EA-54AC-D20E-94B3A7107C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6887047" y="6005606"/>
            <a:ext cx="6277364" cy="2066299"/>
          </a:xfrm>
          <a:prstGeom prst="rect">
            <a:avLst/>
          </a:prstGeom>
        </p:spPr>
      </p:pic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6207BC22-A587-C367-0FAF-49C5BD31F91E}"/>
              </a:ext>
            </a:extLst>
          </p:cNvPr>
          <p:cNvSpPr txBox="1">
            <a:spLocks/>
          </p:cNvSpPr>
          <p:nvPr/>
        </p:nvSpPr>
        <p:spPr>
          <a:xfrm>
            <a:off x="-67575" y="1705000"/>
            <a:ext cx="12888250" cy="3967652"/>
          </a:xfrm>
          <a:prstGeom prst="rect">
            <a:avLst/>
          </a:prstGeom>
        </p:spPr>
        <p:txBody>
          <a:bodyPr vert="horz" lIns="243840" tIns="121920" rIns="243840" bIns="1219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Multi-purpose pick-ups required for Crab Cavity diagnostics, placed at high beta functions and favourable phase advance </a:t>
            </a:r>
          </a:p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RHUL-CERN responsible for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high-bandwidth BPMs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for direct monitoring of residual crabbing and instabilities</a:t>
            </a:r>
          </a:p>
          <a:p>
            <a:pPr marL="762010" marR="0" lvl="0" indent="-76201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Stripline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BPMs now HLLHC baseline</a:t>
            </a:r>
          </a:p>
        </p:txBody>
      </p:sp>
    </p:spTree>
    <p:extLst>
      <p:ext uri="{BB962C8B-B14F-4D97-AF65-F5344CB8AC3E}">
        <p14:creationId xmlns:p14="http://schemas.microsoft.com/office/powerpoint/2010/main" val="3520168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2025 studies with LHC IP4 Head-Tail pickup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1D7C3C-77D0-5790-B2DA-B6B7A7123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1280" y="2229049"/>
            <a:ext cx="10422720" cy="41627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DFA46E-EBE3-0EB7-9EDA-7F7BAD3F5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620" y="7662010"/>
            <a:ext cx="7811417" cy="4686849"/>
          </a:xfrm>
          <a:prstGeom prst="rect">
            <a:avLst/>
          </a:prstGeom>
          <a:ln w="19050">
            <a:noFill/>
          </a:ln>
        </p:spPr>
      </p:pic>
      <p:pic>
        <p:nvPicPr>
          <p:cNvPr id="24" name="Picture 23" descr="A person in a white helmet working on a machine&#10;&#10;AI-generated content may be incorrect.">
            <a:extLst>
              <a:ext uri="{FF2B5EF4-FFF2-40B4-BE49-F238E27FC236}">
                <a16:creationId xmlns:a16="http://schemas.microsoft.com/office/drawing/2014/main" id="{8CCDFB97-9834-D443-9A48-D1D126CA0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10" y="7235780"/>
            <a:ext cx="6249164" cy="46868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77B7F6-7879-4858-4B30-B0742AFF2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10" y="2250476"/>
            <a:ext cx="6249165" cy="4686873"/>
          </a:xfrm>
          <a:prstGeom prst="rect">
            <a:avLst/>
          </a:prstGeom>
        </p:spPr>
      </p:pic>
      <p:sp>
        <p:nvSpPr>
          <p:cNvPr id="41" name="Content Placeholder 4">
            <a:extLst>
              <a:ext uri="{FF2B5EF4-FFF2-40B4-BE49-F238E27FC236}">
                <a16:creationId xmlns:a16="http://schemas.microsoft.com/office/drawing/2014/main" id="{207DADA3-54F3-651B-70CB-DFFF12D3AAFC}"/>
              </a:ext>
            </a:extLst>
          </p:cNvPr>
          <p:cNvSpPr txBox="1">
            <a:spLocks/>
          </p:cNvSpPr>
          <p:nvPr/>
        </p:nvSpPr>
        <p:spPr>
          <a:xfrm>
            <a:off x="6547575" y="2229050"/>
            <a:ext cx="7811418" cy="57674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RHUL-CERN PhD student: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Giusy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Passarelli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contributing to design studies with M. Krupa. </a:t>
            </a:r>
          </a:p>
          <a:p>
            <a:pPr marL="457200" marR="0" lvl="0" indent="-45720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Development of a new procedure for correction of imperfections of the front-end RF electronics</a:t>
            </a:r>
          </a:p>
          <a:p>
            <a:pPr marL="457200" marR="0" lvl="0" indent="-45720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All existing head-tail monitors, including front-ends, measured and modelled</a:t>
            </a:r>
          </a:p>
          <a:p>
            <a:pPr marL="457200" marR="0" lvl="0" indent="-45720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Technique validated offline using beam data, further computational optimization possible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60839F9-BC58-2FC3-DEF0-85C4C5AAD1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45082" y="6709969"/>
            <a:ext cx="9638918" cy="6229358"/>
          </a:xfrm>
          <a:prstGeom prst="rect">
            <a:avLst/>
          </a:prstGeom>
        </p:spPr>
      </p:pic>
      <p:pic>
        <p:nvPicPr>
          <p:cNvPr id="5" name="Image 6" descr="CERN-logo_outline.jpg">
            <a:extLst>
              <a:ext uri="{FF2B5EF4-FFF2-40B4-BE49-F238E27FC236}">
                <a16:creationId xmlns:a16="http://schemas.microsoft.com/office/drawing/2014/main" id="{8FF9ACA4-530B-D6BA-D49A-D584FF44ED6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220" y="12014544"/>
            <a:ext cx="1515632" cy="1490528"/>
          </a:xfrm>
          <a:prstGeom prst="rect">
            <a:avLst/>
          </a:prstGeom>
        </p:spPr>
      </p:pic>
      <p:pic>
        <p:nvPicPr>
          <p:cNvPr id="7" name="Picture 6" descr="RGB_print_logo_large.jpeg">
            <a:extLst>
              <a:ext uri="{FF2B5EF4-FFF2-40B4-BE49-F238E27FC236}">
                <a16:creationId xmlns:a16="http://schemas.microsoft.com/office/drawing/2014/main" id="{9C747617-5E7B-9CB3-5323-F1A9ACD428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75" y="12014544"/>
            <a:ext cx="3012081" cy="1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11" descr="HLU-logoN-title.png">
            <a:extLst>
              <a:ext uri="{FF2B5EF4-FFF2-40B4-BE49-F238E27FC236}">
                <a16:creationId xmlns:a16="http://schemas.microsoft.com/office/drawing/2014/main" id="{B38CFF00-E081-5DC6-42D2-108765D199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5" y="12375541"/>
            <a:ext cx="2588290" cy="104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9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0B312-72FF-7837-6227-9FECF0DAE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2B88-302D-60FE-6D93-84E09D495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26" y="499675"/>
            <a:ext cx="22035600" cy="12053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Expected performance</a:t>
            </a: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E539-1551-DF82-9308-935CF302E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1" name="Content Placeholder 4">
            <a:extLst>
              <a:ext uri="{FF2B5EF4-FFF2-40B4-BE49-F238E27FC236}">
                <a16:creationId xmlns:a16="http://schemas.microsoft.com/office/drawing/2014/main" id="{207DADA3-54F3-651B-70CB-DFFF12D3AAFC}"/>
              </a:ext>
            </a:extLst>
          </p:cNvPr>
          <p:cNvSpPr txBox="1">
            <a:spLocks/>
          </p:cNvSpPr>
          <p:nvPr/>
        </p:nvSpPr>
        <p:spPr>
          <a:xfrm>
            <a:off x="821226" y="2529603"/>
            <a:ext cx="13537767" cy="57674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Signal digitizer remains the bottleneck of the system</a:t>
            </a:r>
          </a:p>
          <a:p>
            <a:pPr marL="355600" marR="0" lvl="1" indent="-355600" algn="l" defTabSz="1828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Commercial high-end oscilloscopes used currently 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New digitizer will be procured as late as possible to leverage (slow) technology progress</a:t>
            </a:r>
          </a:p>
          <a:p>
            <a:pPr marL="355600" marR="0" lvl="1" indent="-355600" algn="l" defTabSz="1828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Current technologies do not fully meet the WP13 specification</a:t>
            </a: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Electro-optical time-stretching read-out techniques under consideration to replace the traditional RF front-end</a:t>
            </a:r>
          </a:p>
          <a:p>
            <a:pPr marL="457200" marR="0" lvl="0" indent="-457200" algn="l" defTabSz="18288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Promising results from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EO Modulator Time Stretch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prototype tests at CERN: see Andreas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Schlögelhofer’s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talk at HL-LHC annual meeting: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147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4AEADF-3BD6-05BC-4C3C-10141A13F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6519" y="333931"/>
            <a:ext cx="7811416" cy="783807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3CE30A4-D664-C9F1-9A22-6AB8FCE1F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112" y="8721157"/>
            <a:ext cx="11021485" cy="382169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FEF34783-1BD7-613A-9A04-86E53A03F832}"/>
              </a:ext>
            </a:extLst>
          </p:cNvPr>
          <p:cNvGrpSpPr/>
          <p:nvPr/>
        </p:nvGrpSpPr>
        <p:grpSpPr>
          <a:xfrm>
            <a:off x="11563683" y="8496482"/>
            <a:ext cx="11574130" cy="5366751"/>
            <a:chOff x="12450136" y="9128743"/>
            <a:chExt cx="7927566" cy="3675894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5CF1D9C-8C77-EC7F-B3B5-02CD35623547}"/>
                </a:ext>
              </a:extLst>
            </p:cNvPr>
            <p:cNvGrpSpPr/>
            <p:nvPr/>
          </p:nvGrpSpPr>
          <p:grpSpPr>
            <a:xfrm>
              <a:off x="12450136" y="9529099"/>
              <a:ext cx="3817714" cy="2514457"/>
              <a:chOff x="644229" y="1219252"/>
              <a:chExt cx="3817714" cy="2514457"/>
            </a:xfrm>
          </p:grpSpPr>
          <p:pic>
            <p:nvPicPr>
              <p:cNvPr id="49" name="Picture 48" descr="A blue and green background with white numbers&#10;&#10;AI-generated content may be incorrect.">
                <a:extLst>
                  <a:ext uri="{FF2B5EF4-FFF2-40B4-BE49-F238E27FC236}">
                    <a16:creationId xmlns:a16="http://schemas.microsoft.com/office/drawing/2014/main" id="{64077278-ED59-5846-9622-746324A498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229" y="1221084"/>
                <a:ext cx="3817714" cy="2512625"/>
              </a:xfrm>
              <a:prstGeom prst="rect">
                <a:avLst/>
              </a:prstGeom>
            </p:spPr>
          </p:pic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E76E5CF-58AB-473B-E0C4-FB809C353C60}"/>
                  </a:ext>
                </a:extLst>
              </p:cNvPr>
              <p:cNvSpPr/>
              <p:nvPr/>
            </p:nvSpPr>
            <p:spPr>
              <a:xfrm>
                <a:off x="928563" y="1219252"/>
                <a:ext cx="3531309" cy="1296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16BC828-626A-6254-B3FB-D931F952C928}"/>
                </a:ext>
              </a:extLst>
            </p:cNvPr>
            <p:cNvSpPr txBox="1"/>
            <p:nvPr/>
          </p:nvSpPr>
          <p:spPr>
            <a:xfrm>
              <a:off x="16809515" y="9128743"/>
              <a:ext cx="34274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6ABBD"/>
                </a:buClr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Analog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LM Roman 10" panose="00000500000000000000" pitchFamily="50" charset="0"/>
                  <a:ea typeface="+mn-ea"/>
                  <a:cs typeface="+mn-cs"/>
                </a:rPr>
                <a:t> 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LM Roman 10" panose="00000500000000000000" pitchFamily="50" charset="0"/>
                  <a:ea typeface="+mn-ea"/>
                  <a:cs typeface="+mn-cs"/>
                </a:rPr>
                <a:t>Σ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-signal from hy</a:t>
              </a:r>
              <a:r>
                <a:rPr kumimoji="0" lang="en-US" sz="13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brid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6EAC4D-033B-7DDB-7C0B-C0E484BD9D56}"/>
                </a:ext>
              </a:extLst>
            </p:cNvPr>
            <p:cNvSpPr txBox="1"/>
            <p:nvPr/>
          </p:nvSpPr>
          <p:spPr>
            <a:xfrm>
              <a:off x="12734470" y="9128744"/>
              <a:ext cx="34274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6ABBD"/>
                </a:buClr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Digital 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LM Roman 10" panose="00000500000000000000" pitchFamily="50" charset="0"/>
                  <a:ea typeface="+mn-ea"/>
                  <a:cs typeface="+mn-cs"/>
                </a:rPr>
                <a:t>Σ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01010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-signal from electrodes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2147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52F221A-1D11-A490-8790-2A9690A01225}"/>
                </a:ext>
              </a:extLst>
            </p:cNvPr>
            <p:cNvGrpSpPr/>
            <p:nvPr/>
          </p:nvGrpSpPr>
          <p:grpSpPr>
            <a:xfrm>
              <a:off x="16492427" y="9521834"/>
              <a:ext cx="3885275" cy="2518731"/>
              <a:chOff x="4686520" y="1211987"/>
              <a:chExt cx="3885275" cy="2518731"/>
            </a:xfrm>
          </p:grpSpPr>
          <p:pic>
            <p:nvPicPr>
              <p:cNvPr id="54" name="Picture 53" descr="A blue and green gradient with white numbers&#10;&#10;AI-generated content may be incorrect.">
                <a:extLst>
                  <a:ext uri="{FF2B5EF4-FFF2-40B4-BE49-F238E27FC236}">
                    <a16:creationId xmlns:a16="http://schemas.microsoft.com/office/drawing/2014/main" id="{6D7D2C4E-4013-1B99-C5EF-450B449AA5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6520" y="1211987"/>
                <a:ext cx="3885275" cy="2518731"/>
              </a:xfrm>
              <a:prstGeom prst="rect">
                <a:avLst/>
              </a:prstGeom>
            </p:spPr>
          </p:pic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51016A4-3F43-DCCE-8536-D6152848CD67}"/>
                  </a:ext>
                </a:extLst>
              </p:cNvPr>
              <p:cNvSpPr/>
              <p:nvPr/>
            </p:nvSpPr>
            <p:spPr>
              <a:xfrm>
                <a:off x="5040486" y="1216168"/>
                <a:ext cx="3531309" cy="1296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D0AFED5-CAF5-A4F4-8D5E-F72A963A0C54}"/>
                </a:ext>
              </a:extLst>
            </p:cNvPr>
            <p:cNvSpPr txBox="1"/>
            <p:nvPr/>
          </p:nvSpPr>
          <p:spPr>
            <a:xfrm>
              <a:off x="13641603" y="11363385"/>
              <a:ext cx="25202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bunch #1</a:t>
              </a:r>
              <a:b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in last train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2B205DA-F3D4-F780-52BA-5340FC53D8F2}"/>
                </a:ext>
              </a:extLst>
            </p:cNvPr>
            <p:cNvSpPr txBox="1"/>
            <p:nvPr/>
          </p:nvSpPr>
          <p:spPr>
            <a:xfrm>
              <a:off x="17759635" y="11364138"/>
              <a:ext cx="25202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bunch #1</a:t>
              </a:r>
              <a:b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in last train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041462A-937B-3B43-633B-796ECD5E8F35}"/>
                </a:ext>
              </a:extLst>
            </p:cNvPr>
            <p:cNvGrpSpPr/>
            <p:nvPr/>
          </p:nvGrpSpPr>
          <p:grpSpPr>
            <a:xfrm>
              <a:off x="12604189" y="9476386"/>
              <a:ext cx="1048763" cy="306103"/>
              <a:chOff x="3498233" y="1202550"/>
              <a:chExt cx="1048763" cy="306103"/>
            </a:xfrm>
          </p:grpSpPr>
          <p:sp>
            <p:nvSpPr>
              <p:cNvPr id="60" name="Rectangle: Rounded Corners 16">
                <a:extLst>
                  <a:ext uri="{FF2B5EF4-FFF2-40B4-BE49-F238E27FC236}">
                    <a16:creationId xmlns:a16="http://schemas.microsoft.com/office/drawing/2014/main" id="{FD038ACF-0835-0F9A-93FD-AF86620BEB96}"/>
                  </a:ext>
                </a:extLst>
              </p:cNvPr>
              <p:cNvSpPr/>
              <p:nvPr/>
            </p:nvSpPr>
            <p:spPr>
              <a:xfrm>
                <a:off x="3498233" y="1202550"/>
                <a:ext cx="1048763" cy="306103"/>
              </a:xfrm>
              <a:prstGeom prst="roundRect">
                <a:avLst/>
              </a:prstGeom>
              <a:solidFill>
                <a:srgbClr val="FB963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1F79E08-EE9E-15BA-B4EC-52DE3D963CFB}"/>
                  </a:ext>
                </a:extLst>
              </p:cNvPr>
              <p:cNvSpPr txBox="1"/>
              <p:nvPr/>
            </p:nvSpPr>
            <p:spPr>
              <a:xfrm>
                <a:off x="3498233" y="1280692"/>
                <a:ext cx="104876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147"/>
                    </a:solidFill>
                    <a:effectLst/>
                    <a:uLnTx/>
                    <a:uFillTx/>
                    <a:latin typeface="Roboto"/>
                    <a:ea typeface="+mn-ea"/>
                    <a:cs typeface="+mn-cs"/>
                  </a:rPr>
                  <a:t>EOMTS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D7BC023-28A2-4193-8576-18F8C3A44EF5}"/>
                </a:ext>
              </a:extLst>
            </p:cNvPr>
            <p:cNvGrpSpPr/>
            <p:nvPr/>
          </p:nvGrpSpPr>
          <p:grpSpPr>
            <a:xfrm>
              <a:off x="16684226" y="9494437"/>
              <a:ext cx="1048763" cy="306103"/>
              <a:chOff x="7747288" y="1202550"/>
              <a:chExt cx="1048763" cy="306103"/>
            </a:xfrm>
          </p:grpSpPr>
          <p:sp>
            <p:nvSpPr>
              <p:cNvPr id="63" name="Rectangle: Rounded Corners 27">
                <a:extLst>
                  <a:ext uri="{FF2B5EF4-FFF2-40B4-BE49-F238E27FC236}">
                    <a16:creationId xmlns:a16="http://schemas.microsoft.com/office/drawing/2014/main" id="{6F7BFD79-5D64-01F4-8A00-FAAF6F0459B1}"/>
                  </a:ext>
                </a:extLst>
              </p:cNvPr>
              <p:cNvSpPr/>
              <p:nvPr/>
            </p:nvSpPr>
            <p:spPr>
              <a:xfrm>
                <a:off x="7747288" y="1202550"/>
                <a:ext cx="1048763" cy="306103"/>
              </a:xfrm>
              <a:prstGeom prst="roundRect">
                <a:avLst/>
              </a:prstGeom>
              <a:solidFill>
                <a:srgbClr val="FB963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DC46022-F970-3BBA-9048-A061ECC6E5C5}"/>
                  </a:ext>
                </a:extLst>
              </p:cNvPr>
              <p:cNvSpPr txBox="1"/>
              <p:nvPr/>
            </p:nvSpPr>
            <p:spPr>
              <a:xfrm>
                <a:off x="7747288" y="1280692"/>
                <a:ext cx="104876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147"/>
                    </a:solidFill>
                    <a:effectLst/>
                    <a:uLnTx/>
                    <a:uFillTx/>
                    <a:latin typeface="Roboto"/>
                    <a:ea typeface="+mn-ea"/>
                    <a:cs typeface="+mn-cs"/>
                  </a:rPr>
                  <a:t>Head-Tail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46D40AC-98E1-C389-91AB-8F875D4A97EE}"/>
                </a:ext>
              </a:extLst>
            </p:cNvPr>
            <p:cNvSpPr txBox="1"/>
            <p:nvPr/>
          </p:nvSpPr>
          <p:spPr>
            <a:xfrm>
              <a:off x="16784934" y="12158305"/>
              <a:ext cx="3481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1463" marR="0" lvl="0" indent="-271463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6ABBD"/>
                </a:buClr>
                <a:buSzTx/>
                <a:buFont typeface="Courier New" panose="02070309020205020404" pitchFamily="49" charset="0"/>
                <a:buChar char="o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alignment on bunch profiles themselves 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816724C-F8DC-761F-72D5-50A8489DC4BE}"/>
                </a:ext>
              </a:extLst>
            </p:cNvPr>
            <p:cNvSpPr txBox="1"/>
            <p:nvPr/>
          </p:nvSpPr>
          <p:spPr>
            <a:xfrm>
              <a:off x="12734470" y="12158306"/>
              <a:ext cx="34274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1463" marR="0" lvl="0" indent="-271463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A6ABBD"/>
                </a:buClr>
                <a:buSzTx/>
                <a:buFont typeface="Courier New" panose="02070309020205020404" pitchFamily="49" charset="0"/>
                <a:buChar char="o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alignment on unmodulated laser pulses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  <a:sym typeface="Wingdings" panose="05000000000000000000" pitchFamily="2" charset="2"/>
                </a:rPr>
                <a:t>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2147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rPr>
                <a:t>relative timing between consecutive turns</a:t>
              </a:r>
            </a:p>
          </p:txBody>
        </p:sp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6ED1E2ED-BD24-93A1-C26B-2B7758F731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1682" y="12542847"/>
            <a:ext cx="60198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62532"/>
      </p:ext>
    </p:extLst>
  </p:cSld>
  <p:clrMapOvr>
    <a:masterClrMapping/>
  </p:clrMapOvr>
</p:sld>
</file>

<file path=ppt/theme/theme1.xml><?xml version="1.0" encoding="utf-8"?>
<a:theme xmlns:a="http://schemas.openxmlformats.org/drawingml/2006/main" name="OU_powerpoint-template (all blue) Theme">
  <a:themeElements>
    <a:clrScheme name="OU (all blue)">
      <a:dk1>
        <a:srgbClr val="002147"/>
      </a:dk1>
      <a:lt1>
        <a:sysClr val="window" lastClr="FFFFFF"/>
      </a:lt1>
      <a:dk2>
        <a:srgbClr val="44546A"/>
      </a:dk2>
      <a:lt2>
        <a:srgbClr val="F2F4F4"/>
      </a:lt2>
      <a:accent1>
        <a:srgbClr val="002147"/>
      </a:accent1>
      <a:accent2>
        <a:srgbClr val="344D6C"/>
      </a:accent2>
      <a:accent3>
        <a:srgbClr val="808FA2"/>
      </a:accent3>
      <a:accent4>
        <a:srgbClr val="FFFFFF"/>
      </a:accent4>
      <a:accent5>
        <a:srgbClr val="727687"/>
      </a:accent5>
      <a:accent6>
        <a:srgbClr val="A6ABBD"/>
      </a:accent6>
      <a:hlink>
        <a:srgbClr val="002147"/>
      </a:hlink>
      <a:folHlink>
        <a:srgbClr val="808FA2"/>
      </a:folHlink>
    </a:clrScheme>
    <a:fontScheme name="OU (colours)">
      <a:majorFont>
        <a:latin typeface="Noto Serif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12778</TotalTime>
  <Words>3463</Words>
  <Application>Microsoft Macintosh PowerPoint</Application>
  <PresentationFormat>Custom</PresentationFormat>
  <Paragraphs>379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Times New Roman</vt:lpstr>
      <vt:lpstr>Wingdings</vt:lpstr>
      <vt:lpstr>System Font Regular</vt:lpstr>
      <vt:lpstr>Roboto</vt:lpstr>
      <vt:lpstr>Noto Serif</vt:lpstr>
      <vt:lpstr>Courier New</vt:lpstr>
      <vt:lpstr>Arial</vt:lpstr>
      <vt:lpstr>-apple-system</vt:lpstr>
      <vt:lpstr>Symbol</vt:lpstr>
      <vt:lpstr>LM Roman 10</vt:lpstr>
      <vt:lpstr>Calibri</vt:lpstr>
      <vt:lpstr>OU_powerpoint-template (all blue) Theme</vt:lpstr>
      <vt:lpstr>Particle Physics Colliders and Beamlines</vt:lpstr>
      <vt:lpstr>PowerPoint Presentation</vt:lpstr>
      <vt:lpstr>1. CERN’s High Luminosity      Large Hadron Collider</vt:lpstr>
      <vt:lpstr>HL-LHC-UK Project &amp; funding</vt:lpstr>
      <vt:lpstr>PowerPoint Presentation</vt:lpstr>
      <vt:lpstr>HL-LHC Interaction Region BPMs</vt:lpstr>
      <vt:lpstr>HL-LHC Crab Cavity BPMs</vt:lpstr>
      <vt:lpstr>2025 studies with LHC IP4 Head-Tail pickup</vt:lpstr>
      <vt:lpstr>Expected performance</vt:lpstr>
      <vt:lpstr>Electro-Optic BPM principle</vt:lpstr>
      <vt:lpstr>Electro-Optic BPM development </vt:lpstr>
      <vt:lpstr>EOBPM: Adjustable pickups, balanced in situ:</vt:lpstr>
      <vt:lpstr>EOBPM: balanced pickups, with phase control</vt:lpstr>
      <vt:lpstr>HL-LHC collimation challenges:</vt:lpstr>
      <vt:lpstr>Optics Design</vt:lpstr>
      <vt:lpstr>Aperture</vt:lpstr>
      <vt:lpstr>Experimental MDs in 2025</vt:lpstr>
      <vt:lpstr>PowerPoint Presentation</vt:lpstr>
      <vt:lpstr>PowerPoint Presentation</vt:lpstr>
      <vt:lpstr>Beam Stability vs. Beam Lifetime? Adrian Oeftiger &amp; Hadron Beam Physics Group</vt:lpstr>
      <vt:lpstr>Beam Stability vs. Beam Lifetime! Max Topp-Mugglestone, Adrian Oeftiger</vt:lpstr>
      <vt:lpstr>2. Future electron-positron Higgs factories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More Colliders and Fixed-Target Facilities</vt:lpstr>
      <vt:lpstr>PowerPoint Presentation</vt:lpstr>
      <vt:lpstr>PowerPoint Presentation</vt:lpstr>
      <vt:lpstr>PowerPoint Presentation</vt:lpstr>
      <vt:lpstr>Muon Collider developments</vt:lpstr>
      <vt:lpstr>Summary &amp;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Startup</dc:creator>
  <cp:lastModifiedBy>Adrian Oeftiger</cp:lastModifiedBy>
  <cp:revision>195</cp:revision>
  <dcterms:created xsi:type="dcterms:W3CDTF">2023-10-11T17:12:51Z</dcterms:created>
  <dcterms:modified xsi:type="dcterms:W3CDTF">2026-04-16T08:05:11Z</dcterms:modified>
</cp:coreProperties>
</file>