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4" r:id="rId4"/>
    <p:sldId id="265" r:id="rId5"/>
    <p:sldId id="261" r:id="rId6"/>
    <p:sldId id="266" r:id="rId7"/>
    <p:sldId id="267" r:id="rId8"/>
    <p:sldId id="262" r:id="rId9"/>
    <p:sldId id="259" r:id="rId10"/>
    <p:sldId id="270" r:id="rId11"/>
    <p:sldId id="271" r:id="rId12"/>
    <p:sldId id="263" r:id="rId13"/>
    <p:sldId id="268" r:id="rId14"/>
    <p:sldId id="269" r:id="rId15"/>
    <p:sldId id="272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30101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2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0B69AF-3B9E-4D46-A735-7665070DF6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CA9D969-7842-49A5-805F-F3DA9F7C9C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3A7E734-740F-409D-B085-E895993C3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7343-6CD4-4A49-8314-EE073ACF09D2}" type="datetimeFigureOut">
              <a:rPr lang="zh-CN" altLang="en-US" smtClean="0"/>
              <a:t>2026/3/26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99631E-E16E-47DD-A4B1-C296E808D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F88964-441F-4F10-8528-6E71667CB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6B77-AEA6-49EB-B1E9-7690231DE2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927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A13FF0-A7A2-42D6-868E-C4002A71E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F893183-FA80-46E0-AA70-4EF30B3616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C2DF3A-20EC-44A0-8036-66373736E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7343-6CD4-4A49-8314-EE073ACF09D2}" type="datetimeFigureOut">
              <a:rPr lang="zh-CN" altLang="en-US" smtClean="0"/>
              <a:t>2026/3/26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D9A343B-9640-419D-A496-11BF830E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4926ECE-8722-45AD-92BE-5B3DD5842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6B77-AEA6-49EB-B1E9-7690231DE2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758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856037D-C0FC-46C8-89F5-2C0001D30A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E87C24C-B638-4C25-BEB5-525D30FCAA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E4AD052-202F-4616-8E6B-06FC66997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7343-6CD4-4A49-8314-EE073ACF09D2}" type="datetimeFigureOut">
              <a:rPr lang="zh-CN" altLang="en-US" smtClean="0"/>
              <a:t>2026/3/26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DC7C5D-77B8-4A17-97CE-47E213094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3144C3-7754-4299-9123-E718198C5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6B77-AEA6-49EB-B1E9-7690231DE2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462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2270D4-EE1A-4464-AAA9-56E18A413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8C18725-9FDA-4579-AF0E-FC70C30C00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0C65F6-9D32-4CB7-844B-983341A65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7343-6CD4-4A49-8314-EE073ACF09D2}" type="datetimeFigureOut">
              <a:rPr lang="zh-CN" altLang="en-US" smtClean="0"/>
              <a:t>2026/3/26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7D9968-2C2A-44E5-9365-8422C2489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6F5E294-9D3A-413C-91A2-B94AF7BC2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6B77-AEA6-49EB-B1E9-7690231DE2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60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3D4492-B408-4FEE-A3A7-B94F8BCC8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0BE51AD-3581-4AA5-B9DF-8CBDE5B13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EA01E74-F4AA-4F7C-91A0-E48795901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7343-6CD4-4A49-8314-EE073ACF09D2}" type="datetimeFigureOut">
              <a:rPr lang="zh-CN" altLang="en-US" smtClean="0"/>
              <a:t>2026/3/26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474BA8-EE96-4C1F-9696-4D4E3D790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0ED0FB9-ECC1-4947-AC5A-3D714108F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6B77-AEA6-49EB-B1E9-7690231DE2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3745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F9A63E-528F-47A9-B4B6-9934C5083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A83D21D-46AF-4643-A01C-BAC93A393C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AC51B3D-6530-4F4E-B8C7-46D969B4A4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A383277-DEF1-47C6-B601-2726A1D3A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7343-6CD4-4A49-8314-EE073ACF09D2}" type="datetimeFigureOut">
              <a:rPr lang="zh-CN" altLang="en-US" smtClean="0"/>
              <a:t>2026/3/26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532B7AD-C852-4FED-A045-2E51F566D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9373DF0-6AAE-45F2-B69B-162A18F6D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6B77-AEA6-49EB-B1E9-7690231DE2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647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19657C-B06D-462D-B029-573C0CA04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54344C2-990F-4984-9BFC-EC72B1B7F1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D4A8A75-47CB-4AA5-B70B-5779294F0F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572F7BD-46FF-4909-83DB-F84EF82C98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68DA58A-8249-4D60-9022-789B068ACA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EFE247F-1895-477D-9C17-82C4B8BDC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7343-6CD4-4A49-8314-EE073ACF09D2}" type="datetimeFigureOut">
              <a:rPr lang="zh-CN" altLang="en-US" smtClean="0"/>
              <a:t>2026/3/26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C1C538B-76BA-4839-9670-F9C1609DC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0D0EED1-EDAE-461A-B5E9-C49452756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6B77-AEA6-49EB-B1E9-7690231DE2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6591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B7DDF0-E26B-40F6-9A99-ECD10C504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18C2958-A574-4D7D-AFD1-CF3445E22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7343-6CD4-4A49-8314-EE073ACF09D2}" type="datetimeFigureOut">
              <a:rPr lang="zh-CN" altLang="en-US" smtClean="0"/>
              <a:t>2026/3/26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E9B1CFA-B07F-46AF-9A31-24A52B376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476E02F-A83C-4190-A0DB-62607537F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6B77-AEA6-49EB-B1E9-7690231DE2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6851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ADD2F9A-82A3-4314-9C03-91BEA38E2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7343-6CD4-4A49-8314-EE073ACF09D2}" type="datetimeFigureOut">
              <a:rPr lang="zh-CN" altLang="en-US" smtClean="0"/>
              <a:t>2026/3/26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9BE8327-C5E4-4D9E-A8EC-61F7A42A7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9FF13D4-9834-4AB7-AFCE-EFD6BAA1E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6B77-AEA6-49EB-B1E9-7690231DE2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059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03FAB4-2E1F-4DD1-827E-DD345852A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A1DF1F5-0EB3-47D4-B5F9-4EA99C9F8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09CD52E-FC81-4843-B211-BFF4B01281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4186864-10AA-4720-8FC5-7BCB0EFE0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7343-6CD4-4A49-8314-EE073ACF09D2}" type="datetimeFigureOut">
              <a:rPr lang="zh-CN" altLang="en-US" smtClean="0"/>
              <a:t>2026/3/26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EFFFDA-9673-441A-8FF0-BBF6A7628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91B067C-21FD-4B21-B97D-A15BFB599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6B77-AEA6-49EB-B1E9-7690231DE2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499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CD083C-D2A4-42FC-A374-611DC6E09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EC59ADC-1A4F-4128-B88A-870420F649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5F1C313-8BA0-4309-9785-8476D31508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08AECF7-E4C8-4AF5-BD17-751E90751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7343-6CD4-4A49-8314-EE073ACF09D2}" type="datetimeFigureOut">
              <a:rPr lang="zh-CN" altLang="en-US" smtClean="0"/>
              <a:t>2026/3/26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ABDB74D-D1FC-4788-97B1-2F0ECC0EF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51ED114-E304-4696-8345-D9ED056AB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6B77-AEA6-49EB-B1E9-7690231DE2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114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0921D8C-BA3D-446B-9B89-BFE763F42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BEF7BC0-38FF-45CA-93F3-1B3BE013E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27E23CA-8CA3-4B93-8B5B-F12C170551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27343-6CD4-4A49-8314-EE073ACF09D2}" type="datetimeFigureOut">
              <a:rPr lang="zh-CN" altLang="en-US" smtClean="0"/>
              <a:t>2026/3/26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7BE9D0-1461-429A-89B2-B4FF6DD4EA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37E1E67-C01C-4EAF-AFD5-EC6AD58032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56B77-AEA6-49EB-B1E9-7690231DE2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4806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microsoft.com/office/2007/relationships/hdphoto" Target="../media/hdphoto5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1.png"/><Relationship Id="rId3" Type="http://schemas.microsoft.com/office/2007/relationships/hdphoto" Target="../media/hdphoto6.wdp"/><Relationship Id="rId7" Type="http://schemas.openxmlformats.org/officeDocument/2006/relationships/image" Target="../media/image56.png"/><Relationship Id="rId12" Type="http://schemas.openxmlformats.org/officeDocument/2006/relationships/image" Target="../media/image60.png"/><Relationship Id="rId2" Type="http://schemas.openxmlformats.org/officeDocument/2006/relationships/image" Target="../media/image53.png"/><Relationship Id="rId16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11" Type="http://schemas.openxmlformats.org/officeDocument/2006/relationships/image" Target="../media/image59.png"/><Relationship Id="rId5" Type="http://schemas.openxmlformats.org/officeDocument/2006/relationships/image" Target="../media/image55.png"/><Relationship Id="rId15" Type="http://schemas.openxmlformats.org/officeDocument/2006/relationships/image" Target="../media/image63.png"/><Relationship Id="rId10" Type="http://schemas.openxmlformats.org/officeDocument/2006/relationships/image" Target="../media/image58.png"/><Relationship Id="rId4" Type="http://schemas.openxmlformats.org/officeDocument/2006/relationships/image" Target="../media/image54.png"/><Relationship Id="rId9" Type="http://schemas.microsoft.com/office/2007/relationships/hdphoto" Target="../media/hdphoto8.wdp"/><Relationship Id="rId14" Type="http://schemas.openxmlformats.org/officeDocument/2006/relationships/image" Target="../media/image6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microsoft.com/office/2007/relationships/hdphoto" Target="../media/hdphoto9.wdp"/><Relationship Id="rId7" Type="http://schemas.openxmlformats.org/officeDocument/2006/relationships/image" Target="../media/image69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3" Type="http://schemas.microsoft.com/office/2007/relationships/hdphoto" Target="../media/hdphoto10.wdp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microsoft.com/office/2007/relationships/hdphoto" Target="../media/hdphoto11.wdp"/><Relationship Id="rId10" Type="http://schemas.openxmlformats.org/officeDocument/2006/relationships/image" Target="../media/image77.png"/><Relationship Id="rId4" Type="http://schemas.openxmlformats.org/officeDocument/2006/relationships/image" Target="../media/image72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4.png"/><Relationship Id="rId7" Type="http://schemas.openxmlformats.org/officeDocument/2006/relationships/image" Target="../media/image86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Relationship Id="rId9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8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2.wdp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microsoft.com/office/2007/relationships/hdphoto" Target="../media/hdphoto4.wdp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EC9DEF9F-2F83-4C09-98C7-5022B625C6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F0AE99F9-CF9E-4AA9-96F4-2330A076832F}"/>
              </a:ext>
            </a:extLst>
          </p:cNvPr>
          <p:cNvSpPr/>
          <p:nvPr/>
        </p:nvSpPr>
        <p:spPr>
          <a:xfrm>
            <a:off x="0" y="1044142"/>
            <a:ext cx="121920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Novel Method to Probe Cosmic Neutrino Background</a:t>
            </a:r>
            <a:endParaRPr lang="zh-CN" altLang="en-US" sz="3000" dirty="0">
              <a:solidFill>
                <a:srgbClr val="FFFF00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EBD722D-686A-461C-90EA-E416BEF78017}"/>
              </a:ext>
            </a:extLst>
          </p:cNvPr>
          <p:cNvSpPr/>
          <p:nvPr/>
        </p:nvSpPr>
        <p:spPr>
          <a:xfrm>
            <a:off x="-3" y="4165451"/>
            <a:ext cx="1219200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Shun Zhou </a:t>
            </a:r>
          </a:p>
          <a:p>
            <a:pPr algn="ctr"/>
            <a:r>
              <a:rPr lang="en-US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Institute of High Energy Physics, Beijing</a:t>
            </a:r>
            <a:endParaRPr lang="zh-CN" altLang="en-US" sz="2400" dirty="0">
              <a:solidFill>
                <a:srgbClr val="FFFF00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12AEC066-F31D-4A20-8B41-BF8A9BBC0DA1}"/>
              </a:ext>
            </a:extLst>
          </p:cNvPr>
          <p:cNvSpPr/>
          <p:nvPr/>
        </p:nvSpPr>
        <p:spPr>
          <a:xfrm>
            <a:off x="-4" y="5835782"/>
            <a:ext cx="121920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Sydney-CPPC Zoom Seminar,  March 26, 2026</a:t>
            </a:r>
            <a:endParaRPr lang="zh-CN" altLang="en-US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37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D2DB991-0982-4FD1-B626-BB991E3B0EE8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Theoretical Framework</a:t>
            </a:r>
            <a:endParaRPr lang="zh-CN" altLang="en-US" sz="28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0F3C670-CA61-48C9-A933-3D04BC71CAB3}"/>
              </a:ext>
            </a:extLst>
          </p:cNvPr>
          <p:cNvSpPr txBox="1"/>
          <p:nvPr/>
        </p:nvSpPr>
        <p:spPr>
          <a:xfrm>
            <a:off x="9819167" y="696888"/>
            <a:ext cx="21371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Nonlinear Optics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64CEDA5-7395-4058-BCC3-350E5B1F3A97}"/>
              </a:ext>
            </a:extLst>
          </p:cNvPr>
          <p:cNvSpPr txBox="1"/>
          <p:nvPr/>
        </p:nvSpPr>
        <p:spPr>
          <a:xfrm>
            <a:off x="10140802" y="1075545"/>
            <a:ext cx="1493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Boyd, 2008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88A3FCF-6CC2-4DFA-AD3F-C7DF22AC36A4}"/>
              </a:ext>
            </a:extLst>
          </p:cNvPr>
          <p:cNvSpPr txBox="1"/>
          <p:nvPr/>
        </p:nvSpPr>
        <p:spPr>
          <a:xfrm>
            <a:off x="7333469" y="1529061"/>
            <a:ext cx="391577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Parametric fluorescence 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A4BAF37E-8AE0-4C0F-B414-775F709890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578" y="1209110"/>
            <a:ext cx="4764988" cy="471535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7D78B6B6-61A9-4BCB-9251-8032AF50018C}"/>
              </a:ext>
            </a:extLst>
          </p:cNvPr>
          <p:cNvSpPr txBox="1"/>
          <p:nvPr/>
        </p:nvSpPr>
        <p:spPr>
          <a:xfrm>
            <a:off x="69384" y="666110"/>
            <a:ext cx="87769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Response of the dielectric medium to the applied electric field </a:t>
            </a:r>
            <a:endParaRPr lang="zh-CN" altLang="en-US" sz="2000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3B28DFD9-D38F-433C-8B83-727D6C56FA6B}"/>
              </a:ext>
            </a:extLst>
          </p:cNvPr>
          <p:cNvSpPr txBox="1"/>
          <p:nvPr/>
        </p:nvSpPr>
        <p:spPr>
          <a:xfrm>
            <a:off x="69384" y="1908182"/>
            <a:ext cx="17384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polarization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7FCF8074-F3B3-4DEE-B7C9-12C95F3D9797}"/>
              </a:ext>
            </a:extLst>
          </p:cNvPr>
          <p:cNvSpPr txBox="1"/>
          <p:nvPr/>
        </p:nvSpPr>
        <p:spPr>
          <a:xfrm>
            <a:off x="1938941" y="1908182"/>
            <a:ext cx="51529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linear and nonlinear susceptibilities</a:t>
            </a:r>
            <a:endParaRPr lang="zh-CN" altLang="en-US" dirty="0"/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ABEF605F-B3C3-42A0-B1A4-3B33E64619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8954" y="2423015"/>
            <a:ext cx="6401334" cy="2452013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F778BECF-93F2-4E87-A5C4-E29C5585F10F}"/>
              </a:ext>
            </a:extLst>
          </p:cNvPr>
          <p:cNvSpPr txBox="1"/>
          <p:nvPr/>
        </p:nvSpPr>
        <p:spPr>
          <a:xfrm>
            <a:off x="69384" y="4971067"/>
            <a:ext cx="43378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Frequency-difference generation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3CC13EF0-A3F8-4DF5-B66F-5280D8D5B447}"/>
              </a:ext>
            </a:extLst>
          </p:cNvPr>
          <p:cNvSpPr txBox="1"/>
          <p:nvPr/>
        </p:nvSpPr>
        <p:spPr>
          <a:xfrm>
            <a:off x="69383" y="5464224"/>
            <a:ext cx="58901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Lower-frequency input photons are created 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optical parametric amplification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CBD5D5FA-E06F-4CD4-85D3-D5880B3B786D}"/>
              </a:ext>
            </a:extLst>
          </p:cNvPr>
          <p:cNvSpPr txBox="1"/>
          <p:nvPr/>
        </p:nvSpPr>
        <p:spPr>
          <a:xfrm>
            <a:off x="69383" y="6234380"/>
            <a:ext cx="58901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Occurs also without lower-frequency photons</a:t>
            </a:r>
            <a:endParaRPr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F53E709E-1707-494B-8316-D65B15D56AF9}"/>
              </a:ext>
            </a:extLst>
          </p:cNvPr>
          <p:cNvSpPr txBox="1"/>
          <p:nvPr/>
        </p:nvSpPr>
        <p:spPr>
          <a:xfrm>
            <a:off x="616689" y="2750144"/>
            <a:ext cx="33492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second-order susceptibility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F08248C8-67F7-43D3-90DC-2F9E0BC4A187}"/>
              </a:ext>
            </a:extLst>
          </p:cNvPr>
          <p:cNvSpPr txBox="1"/>
          <p:nvPr/>
        </p:nvSpPr>
        <p:spPr>
          <a:xfrm>
            <a:off x="7333469" y="2543743"/>
            <a:ext cx="43378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quantum state of the atom remains the same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76D86903-7CCB-409D-9038-CE42D066D1F7}"/>
              </a:ext>
            </a:extLst>
          </p:cNvPr>
          <p:cNvSpPr txBox="1"/>
          <p:nvPr/>
        </p:nvSpPr>
        <p:spPr>
          <a:xfrm>
            <a:off x="7333469" y="3376380"/>
            <a:ext cx="46995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virtual states are involved and no energy transfer to the media</a:t>
            </a:r>
            <a:endParaRPr lang="zh-CN" altLang="en-US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830C8F94-76A5-460D-AAA9-84DB97694851}"/>
              </a:ext>
            </a:extLst>
          </p:cNvPr>
          <p:cNvSpPr txBox="1"/>
          <p:nvPr/>
        </p:nvSpPr>
        <p:spPr>
          <a:xfrm>
            <a:off x="7333469" y="2000743"/>
            <a:ext cx="28176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Byer &amp; Harris, 1968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id="{79EF2338-DC7A-49F0-9090-8369C97BC8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7215" y="4700837"/>
            <a:ext cx="2529096" cy="2039083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FFEFC24C-41CA-4A38-9A79-6C29D9626B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5035" y="4763051"/>
            <a:ext cx="2504523" cy="1914654"/>
          </a:xfrm>
          <a:prstGeom prst="rect">
            <a:avLst/>
          </a:prstGeom>
        </p:spPr>
      </p:pic>
      <p:sp>
        <p:nvSpPr>
          <p:cNvPr id="38" name="箭头: 右 37">
            <a:extLst>
              <a:ext uri="{FF2B5EF4-FFF2-40B4-BE49-F238E27FC236}">
                <a16:creationId xmlns:a16="http://schemas.microsoft.com/office/drawing/2014/main" id="{CED32184-B8B3-4521-9294-931400BEDFD2}"/>
              </a:ext>
            </a:extLst>
          </p:cNvPr>
          <p:cNvSpPr/>
          <p:nvPr/>
        </p:nvSpPr>
        <p:spPr>
          <a:xfrm>
            <a:off x="8651834" y="5720378"/>
            <a:ext cx="593104" cy="323166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B5184242-E9A3-428D-B518-81D5821B0D04}"/>
              </a:ext>
            </a:extLst>
          </p:cNvPr>
          <p:cNvSpPr txBox="1"/>
          <p:nvPr/>
        </p:nvSpPr>
        <p:spPr>
          <a:xfrm>
            <a:off x="7636279" y="4461714"/>
            <a:ext cx="25045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linear susceptibility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40291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D2DB991-0982-4FD1-B626-BB991E3B0EE8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Theoretical Framework</a:t>
            </a:r>
            <a:endParaRPr lang="zh-CN" altLang="en-US" sz="28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9C5F7FC-F8A7-423D-A9C6-8B0901F5D79F}"/>
              </a:ext>
            </a:extLst>
          </p:cNvPr>
          <p:cNvSpPr txBox="1"/>
          <p:nvPr/>
        </p:nvSpPr>
        <p:spPr>
          <a:xfrm>
            <a:off x="69384" y="666110"/>
            <a:ext cx="87769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Calculating the susceptibilities in quantum mechanics</a:t>
            </a:r>
            <a:endParaRPr lang="zh-CN" altLang="en-US" sz="20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24247AD-98AF-439A-AB9D-728C19591F62}"/>
              </a:ext>
            </a:extLst>
          </p:cNvPr>
          <p:cNvSpPr txBox="1"/>
          <p:nvPr/>
        </p:nvSpPr>
        <p:spPr>
          <a:xfrm>
            <a:off x="9819167" y="696888"/>
            <a:ext cx="21371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Nonlinear Optics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A843333-7177-41E6-8067-8B2FDF161401}"/>
              </a:ext>
            </a:extLst>
          </p:cNvPr>
          <p:cNvSpPr txBox="1"/>
          <p:nvPr/>
        </p:nvSpPr>
        <p:spPr>
          <a:xfrm>
            <a:off x="10140802" y="1075545"/>
            <a:ext cx="1493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Boyd, 2008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95803975-3A86-408F-B63E-C0225C6B32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384" y="1209110"/>
            <a:ext cx="4193927" cy="83537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82B3A7BA-EAF6-4F73-951D-29D27B7E19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6573" y="1468205"/>
            <a:ext cx="1534212" cy="343258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0037F1C3-8F9C-4640-8863-F5702C1ACB55}"/>
              </a:ext>
            </a:extLst>
          </p:cNvPr>
          <p:cNvSpPr txBox="1"/>
          <p:nvPr/>
        </p:nvSpPr>
        <p:spPr>
          <a:xfrm>
            <a:off x="4565858" y="1442131"/>
            <a:ext cx="3216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electric-dipole interaction </a:t>
            </a:r>
            <a:endParaRPr lang="zh-CN" altLang="en-US" dirty="0"/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4996093C-F6DC-4A6B-BE03-C10834EE5C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26573" y="2011205"/>
            <a:ext cx="3842316" cy="385678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4F5A5E08-E5E8-4D57-9437-5301DC831F00}"/>
              </a:ext>
            </a:extLst>
          </p:cNvPr>
          <p:cNvSpPr txBox="1"/>
          <p:nvPr/>
        </p:nvSpPr>
        <p:spPr>
          <a:xfrm>
            <a:off x="69384" y="2312229"/>
            <a:ext cx="67514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first-order result for the transition coefficient </a:t>
            </a:r>
            <a:endParaRPr lang="zh-CN" altLang="en-US" dirty="0"/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F2C960ED-DE30-4063-BE47-C4D60F5159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5134" y="2821951"/>
            <a:ext cx="3931726" cy="778511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177CE331-3395-4612-BFF0-B7E5D05D0A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30453" y="2833153"/>
            <a:ext cx="3438163" cy="877609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B099BD87-6B30-414C-BCDB-42580228FF9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4748" y="4351068"/>
            <a:ext cx="5022112" cy="424481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id="{A11AB268-1F62-45FF-8333-87F0FE0CC8F9}"/>
              </a:ext>
            </a:extLst>
          </p:cNvPr>
          <p:cNvSpPr txBox="1"/>
          <p:nvPr/>
        </p:nvSpPr>
        <p:spPr>
          <a:xfrm>
            <a:off x="69384" y="3813662"/>
            <a:ext cx="67514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expected value of the electric-dipole operator</a:t>
            </a:r>
            <a:endParaRPr lang="zh-CN" altLang="en-US" dirty="0"/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id="{0796236D-624C-4ED6-B8A1-9EF6E874FE5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74032" y="4100089"/>
            <a:ext cx="5088612" cy="92379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1AA67128-E771-4B99-B165-6354AD188EE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4748" y="5565404"/>
            <a:ext cx="2281876" cy="466190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id="{DD491D74-34FB-4B90-8AB2-8C9AFD26865E}"/>
              </a:ext>
            </a:extLst>
          </p:cNvPr>
          <p:cNvSpPr txBox="1"/>
          <p:nvPr/>
        </p:nvSpPr>
        <p:spPr>
          <a:xfrm>
            <a:off x="69384" y="5072812"/>
            <a:ext cx="67514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polarization density</a:t>
            </a:r>
            <a:endParaRPr lang="zh-CN" altLang="en-US" dirty="0"/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id="{90205213-B2EB-493F-A390-9D6CB6D9CE7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4172" y="6240438"/>
            <a:ext cx="1819876" cy="370144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:a16="http://schemas.microsoft.com/office/drawing/2014/main" id="{236E32F0-FB33-4547-9CBB-D9DC76DD15F3}"/>
              </a:ext>
            </a:extLst>
          </p:cNvPr>
          <p:cNvSpPr txBox="1"/>
          <p:nvPr/>
        </p:nvSpPr>
        <p:spPr>
          <a:xfrm>
            <a:off x="2166347" y="6279929"/>
            <a:ext cx="61562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dipole density in the medium</a:t>
            </a:r>
            <a:endParaRPr lang="zh-CN" altLang="en-US" dirty="0"/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D746E36B-2105-4B8D-9E96-581DE86A64B0}"/>
              </a:ext>
            </a:extLst>
          </p:cNvPr>
          <p:cNvGrpSpPr/>
          <p:nvPr/>
        </p:nvGrpSpPr>
        <p:grpSpPr>
          <a:xfrm>
            <a:off x="5800852" y="5249987"/>
            <a:ext cx="6090871" cy="961279"/>
            <a:chOff x="6010244" y="5759798"/>
            <a:chExt cx="6090871" cy="961279"/>
          </a:xfrm>
        </p:grpSpPr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id="{BD880147-7B36-4BD0-9E7F-61B626DDB7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010244" y="5759798"/>
              <a:ext cx="5366869" cy="961279"/>
            </a:xfrm>
            <a:prstGeom prst="rect">
              <a:avLst/>
            </a:prstGeom>
          </p:spPr>
        </p:pic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id="{FD77A51D-1BB3-4AA8-81BC-4852E0DF58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1377113" y="6129889"/>
              <a:ext cx="724002" cy="300080"/>
            </a:xfrm>
            <a:prstGeom prst="rect">
              <a:avLst/>
            </a:prstGeom>
          </p:spPr>
        </p:pic>
      </p:grpSp>
      <p:sp>
        <p:nvSpPr>
          <p:cNvPr id="46" name="箭头: 右 45">
            <a:extLst>
              <a:ext uri="{FF2B5EF4-FFF2-40B4-BE49-F238E27FC236}">
                <a16:creationId xmlns:a16="http://schemas.microsoft.com/office/drawing/2014/main" id="{4B878C02-995B-4F71-A71E-BF11B2971B23}"/>
              </a:ext>
            </a:extLst>
          </p:cNvPr>
          <p:cNvSpPr/>
          <p:nvPr/>
        </p:nvSpPr>
        <p:spPr>
          <a:xfrm>
            <a:off x="3442305" y="5768356"/>
            <a:ext cx="1392865" cy="2330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>
            <a:extLst>
              <a:ext uri="{FF2B5EF4-FFF2-40B4-BE49-F238E27FC236}">
                <a16:creationId xmlns:a16="http://schemas.microsoft.com/office/drawing/2014/main" id="{BDB7D520-FB07-4B70-8A45-A50BCA4AC35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075771" y="5337399"/>
            <a:ext cx="2375079" cy="399465"/>
          </a:xfrm>
          <a:prstGeom prst="rect">
            <a:avLst/>
          </a:prstGeom>
        </p:spPr>
      </p:pic>
      <p:sp>
        <p:nvSpPr>
          <p:cNvPr id="49" name="文本框 48">
            <a:extLst>
              <a:ext uri="{FF2B5EF4-FFF2-40B4-BE49-F238E27FC236}">
                <a16:creationId xmlns:a16="http://schemas.microsoft.com/office/drawing/2014/main" id="{BAFEAEB7-B1DB-4280-AF2E-8A87F564FB89}"/>
              </a:ext>
            </a:extLst>
          </p:cNvPr>
          <p:cNvSpPr txBox="1"/>
          <p:nvPr/>
        </p:nvSpPr>
        <p:spPr>
          <a:xfrm>
            <a:off x="5957064" y="6279929"/>
            <a:ext cx="59346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Now take the perturbation to be 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neutrino fields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873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82D67830-F829-47AA-83C9-35C64A0875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25550" y="807054"/>
            <a:ext cx="4763164" cy="95263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C6E266D0-D083-4557-ACA0-4D13E63CA36A}"/>
              </a:ext>
            </a:extLst>
          </p:cNvPr>
          <p:cNvSpPr txBox="1"/>
          <p:nvPr/>
        </p:nvSpPr>
        <p:spPr>
          <a:xfrm>
            <a:off x="75812" y="1098705"/>
            <a:ext cx="21610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Weak interaction</a:t>
            </a:r>
            <a:endParaRPr lang="zh-CN" altLang="en-US" b="1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8E52A805-A85B-47C4-B097-F57DF42F71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5293" y="1077183"/>
            <a:ext cx="2406491" cy="41237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7BE1F128-1357-4438-A71B-314F42554EF3}"/>
              </a:ext>
            </a:extLst>
          </p:cNvPr>
          <p:cNvSpPr txBox="1"/>
          <p:nvPr/>
        </p:nvSpPr>
        <p:spPr>
          <a:xfrm>
            <a:off x="6315741" y="1878426"/>
            <a:ext cx="57787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Only charged-current interaction contributes to the off-diagonal transition</a:t>
            </a:r>
            <a:endParaRPr lang="zh-CN" altLang="en-US" b="1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0DAAFA76-940E-4447-A613-FCAEA9EC8F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232" y="3120188"/>
            <a:ext cx="11431772" cy="723126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55111508-0781-4480-A487-A679AEC34F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274" y="4577773"/>
            <a:ext cx="10823944" cy="626042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8534A8F0-5EFB-44D2-8DB8-694E006888A5}"/>
              </a:ext>
            </a:extLst>
          </p:cNvPr>
          <p:cNvSpPr txBox="1"/>
          <p:nvPr/>
        </p:nvSpPr>
        <p:spPr>
          <a:xfrm>
            <a:off x="75812" y="2709525"/>
            <a:ext cx="61429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E1-transition Hamiltonian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7381D61-279C-4F07-BF96-2FA20C939E48}"/>
              </a:ext>
            </a:extLst>
          </p:cNvPr>
          <p:cNvSpPr txBox="1"/>
          <p:nvPr/>
        </p:nvSpPr>
        <p:spPr>
          <a:xfrm>
            <a:off x="75812" y="4069413"/>
            <a:ext cx="61429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M1-transition Hamiltonian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F5A9B36-DDB9-4927-BA9D-64F321730533}"/>
              </a:ext>
            </a:extLst>
          </p:cNvPr>
          <p:cNvSpPr txBox="1"/>
          <p:nvPr/>
        </p:nvSpPr>
        <p:spPr>
          <a:xfrm>
            <a:off x="75812" y="5342843"/>
            <a:ext cx="61429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Neutrino current:</a:t>
            </a:r>
            <a:endParaRPr lang="zh-CN" altLang="en-US" dirty="0"/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91583201-8305-4B9F-8C21-4E04E2C166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8343" y="6050946"/>
            <a:ext cx="2535644" cy="451344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FF474A41-6434-4BA6-82E4-4DE7AEB118E2}"/>
              </a:ext>
            </a:extLst>
          </p:cNvPr>
          <p:cNvSpPr txBox="1"/>
          <p:nvPr/>
        </p:nvSpPr>
        <p:spPr>
          <a:xfrm>
            <a:off x="3244261" y="6091952"/>
            <a:ext cx="13862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Dirac case</a:t>
            </a:r>
            <a:endParaRPr lang="zh-CN" altLang="en-US" dirty="0"/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A8162217-FAE7-4404-81A8-3E3200A96F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94176" y="6072691"/>
            <a:ext cx="4619675" cy="462459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id="{99516D49-FDAD-4C4C-949A-AF1EFB571672}"/>
              </a:ext>
            </a:extLst>
          </p:cNvPr>
          <p:cNvSpPr txBox="1"/>
          <p:nvPr/>
        </p:nvSpPr>
        <p:spPr>
          <a:xfrm>
            <a:off x="10110953" y="6165818"/>
            <a:ext cx="1912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Majorana case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0D63EE74-05B3-4A91-8925-80A5E225D95A}"/>
              </a:ext>
            </a:extLst>
          </p:cNvPr>
          <p:cNvSpPr txBox="1"/>
          <p:nvPr/>
        </p:nvSpPr>
        <p:spPr>
          <a:xfrm>
            <a:off x="0" y="-16328"/>
            <a:ext cx="12192000" cy="52322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A. Emission Rate</a:t>
            </a:r>
            <a:endParaRPr lang="zh-CN" altLang="en-US" sz="28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5266FFCA-EF0D-4A54-AAE8-80B345AA2B04}"/>
              </a:ext>
            </a:extLst>
          </p:cNvPr>
          <p:cNvSpPr txBox="1"/>
          <p:nvPr/>
        </p:nvSpPr>
        <p:spPr>
          <a:xfrm>
            <a:off x="75812" y="2195765"/>
            <a:ext cx="6158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 the non-relativistic limit of electrons: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2858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D1A91C1C-A252-4AC9-8CCE-03DF7D168A30}"/>
              </a:ext>
            </a:extLst>
          </p:cNvPr>
          <p:cNvSpPr txBox="1"/>
          <p:nvPr/>
        </p:nvSpPr>
        <p:spPr>
          <a:xfrm>
            <a:off x="0" y="555410"/>
            <a:ext cx="46982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M1-transition: optimistic case</a:t>
            </a:r>
            <a:endParaRPr lang="zh-CN" altLang="en-US" b="1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E0EFFEB-911B-41E6-9F03-8B9B840BDA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3558" y="991974"/>
            <a:ext cx="5490403" cy="90354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2FC19803-59C8-4F49-935F-DAABCD21AA89}"/>
              </a:ext>
            </a:extLst>
          </p:cNvPr>
          <p:cNvSpPr txBox="1"/>
          <p:nvPr/>
        </p:nvSpPr>
        <p:spPr>
          <a:xfrm>
            <a:off x="6187382" y="1211555"/>
            <a:ext cx="57162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coefficient under the perturbation by neutrinos</a:t>
            </a:r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9F27453-EAD2-4216-9C23-45D4DEAD05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8970" y="2606710"/>
            <a:ext cx="4898571" cy="126743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7748979E-FA0B-4A79-92A5-B10712F58B81}"/>
              </a:ext>
            </a:extLst>
          </p:cNvPr>
          <p:cNvSpPr txBox="1"/>
          <p:nvPr/>
        </p:nvSpPr>
        <p:spPr>
          <a:xfrm>
            <a:off x="69610" y="2023386"/>
            <a:ext cx="46982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Effective Hamiltonian:</a:t>
            </a:r>
            <a:endParaRPr lang="zh-CN" altLang="en-US" b="1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75E8EDBC-6A79-496A-8CD6-09CC412D48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578" y="4536055"/>
            <a:ext cx="5693225" cy="90043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9E842D86-8A17-49BB-9BEB-296DA5C4B811}"/>
              </a:ext>
            </a:extLst>
          </p:cNvPr>
          <p:cNvSpPr txBox="1"/>
          <p:nvPr/>
        </p:nvSpPr>
        <p:spPr>
          <a:xfrm>
            <a:off x="107710" y="4095951"/>
            <a:ext cx="46982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Total rate:</a:t>
            </a:r>
            <a:endParaRPr lang="zh-CN" altLang="en-US" b="1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731620B8-6684-437D-BF97-BC3F5B9820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6625" y="2604972"/>
            <a:ext cx="4972747" cy="824028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DAAF4834-9BCF-4833-ACD0-ED0C39325186}"/>
              </a:ext>
            </a:extLst>
          </p:cNvPr>
          <p:cNvSpPr txBox="1"/>
          <p:nvPr/>
        </p:nvSpPr>
        <p:spPr>
          <a:xfrm>
            <a:off x="6187382" y="2023386"/>
            <a:ext cx="46982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Differential rate:</a:t>
            </a:r>
            <a:endParaRPr lang="zh-CN" altLang="en-US" b="1" dirty="0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CAE7E4D0-6D20-4465-BE4B-049B0EAF87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814" y="5601899"/>
            <a:ext cx="3129787" cy="320293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2F1ACF39-7CA9-4ED8-A281-04F442DDC10D}"/>
              </a:ext>
            </a:extLst>
          </p:cNvPr>
          <p:cNvSpPr txBox="1"/>
          <p:nvPr/>
        </p:nvSpPr>
        <p:spPr>
          <a:xfrm>
            <a:off x="69610" y="6063172"/>
            <a:ext cx="46982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depending on photon dispersion in media and neutrino masses</a:t>
            </a:r>
            <a:endParaRPr lang="zh-CN" altLang="en-US" b="1" dirty="0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9C6C4191-B8F1-46E0-A59D-875298BEF9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87869" y="5560887"/>
            <a:ext cx="1503198" cy="389718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BF8ADE71-5E9E-4FD0-80EC-896F761203A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91960" y="6041793"/>
            <a:ext cx="1278780" cy="381069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860CE805-8623-40D5-A227-AD1F539C4B23}"/>
              </a:ext>
            </a:extLst>
          </p:cNvPr>
          <p:cNvSpPr txBox="1"/>
          <p:nvPr/>
        </p:nvSpPr>
        <p:spPr>
          <a:xfrm>
            <a:off x="6760029" y="5626867"/>
            <a:ext cx="22152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damping rate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597AA967-5D6F-4A6B-A04A-CCE2C837A083}"/>
              </a:ext>
            </a:extLst>
          </p:cNvPr>
          <p:cNvSpPr txBox="1"/>
          <p:nvPr/>
        </p:nvSpPr>
        <p:spPr>
          <a:xfrm>
            <a:off x="4446815" y="6373344"/>
            <a:ext cx="2683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spontaneous decay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257A1BAD-35BF-4542-9CE1-120F52793529}"/>
              </a:ext>
            </a:extLst>
          </p:cNvPr>
          <p:cNvSpPr txBox="1"/>
          <p:nvPr/>
        </p:nvSpPr>
        <p:spPr>
          <a:xfrm>
            <a:off x="6955973" y="6373344"/>
            <a:ext cx="15389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dephasing</a:t>
            </a:r>
            <a:endParaRPr lang="zh-CN" altLang="en-US" dirty="0"/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id="{DDFFF482-B06F-4E08-98E1-D832DDFB33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59847" y="5730601"/>
            <a:ext cx="1512827" cy="349506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:a16="http://schemas.microsoft.com/office/drawing/2014/main" id="{472AD85F-FF96-4FBD-9A5A-05EDBC965079}"/>
              </a:ext>
            </a:extLst>
          </p:cNvPr>
          <p:cNvSpPr txBox="1"/>
          <p:nvPr/>
        </p:nvSpPr>
        <p:spPr>
          <a:xfrm>
            <a:off x="9372761" y="6386337"/>
            <a:ext cx="22152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Bohr magneton</a:t>
            </a:r>
            <a:endParaRPr lang="zh-CN" altLang="en-US" dirty="0"/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id="{EFF424D3-4237-4E56-80DA-248451DAAB7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96021" y="4535679"/>
            <a:ext cx="5676236" cy="88820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FAF2B0BD-D4E8-4A5E-A8E3-2DD4F3527F5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77593" y="4122045"/>
            <a:ext cx="1707956" cy="345131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51922033-1C18-4FD0-8F4B-F87AEAEF026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69303" y="4117335"/>
            <a:ext cx="2530591" cy="316852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1282D153-4C85-4B30-B593-6B604CCB197D}"/>
              </a:ext>
            </a:extLst>
          </p:cNvPr>
          <p:cNvSpPr txBox="1"/>
          <p:nvPr/>
        </p:nvSpPr>
        <p:spPr>
          <a:xfrm>
            <a:off x="0" y="-37594"/>
            <a:ext cx="12192000" cy="52322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A. Emission Rate</a:t>
            </a:r>
            <a:endParaRPr lang="zh-CN" altLang="en-US" sz="28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6793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7212262B-2534-426E-AD56-4DE2A5BE33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56" y="1151140"/>
            <a:ext cx="3795302" cy="35285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CB92FA7B-1853-4B37-BAB8-EBFEACF108A4}"/>
              </a:ext>
            </a:extLst>
          </p:cNvPr>
          <p:cNvSpPr txBox="1"/>
          <p:nvPr/>
        </p:nvSpPr>
        <p:spPr>
          <a:xfrm>
            <a:off x="64294" y="689000"/>
            <a:ext cx="46982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heaviest neutrino is not at rest</a:t>
            </a:r>
            <a:endParaRPr lang="zh-CN" altLang="en-US" b="1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B96E92F9-2E5D-4C20-9506-182F0D4AF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424" y="1165132"/>
            <a:ext cx="2800494" cy="701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F84DC83-AC3B-41E8-BA9C-CAB2560B99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0490" y="1527506"/>
            <a:ext cx="2557496" cy="33885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FD70D99B-670E-4FF0-A5BA-76E8D5CE8D2C}"/>
              </a:ext>
            </a:extLst>
          </p:cNvPr>
          <p:cNvSpPr txBox="1"/>
          <p:nvPr/>
        </p:nvSpPr>
        <p:spPr>
          <a:xfrm>
            <a:off x="8840490" y="1107361"/>
            <a:ext cx="28561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away from resonance</a:t>
            </a:r>
            <a:endParaRPr lang="zh-CN" altLang="en-US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EC5BAD05-2179-4B66-9E47-5F7DF9D5AF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8024" y="689000"/>
            <a:ext cx="1344219" cy="33886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B4D96F1-9443-4098-BB20-4DF36CE0D7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549" y="1907971"/>
            <a:ext cx="5046875" cy="4875601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9A6C74CE-0A21-4747-A81A-916F39F1F5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94720" y="2003637"/>
            <a:ext cx="5952781" cy="4460358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11F27280-8C27-4C67-AEBB-8C3EA529476D}"/>
              </a:ext>
            </a:extLst>
          </p:cNvPr>
          <p:cNvSpPr txBox="1"/>
          <p:nvPr/>
        </p:nvSpPr>
        <p:spPr>
          <a:xfrm>
            <a:off x="8314178" y="4673440"/>
            <a:ext cx="38012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Slow light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technique: reduce the impact of momentum dispersion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60B510D4-6711-4270-82B3-92F708CED727}"/>
              </a:ext>
            </a:extLst>
          </p:cNvPr>
          <p:cNvSpPr txBox="1"/>
          <p:nvPr/>
        </p:nvSpPr>
        <p:spPr>
          <a:xfrm>
            <a:off x="8369824" y="5750639"/>
            <a:ext cx="368998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Three-level system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:     transparency to reduce the attenuation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D1FBC41-E733-4314-8D45-4325DC838D96}"/>
              </a:ext>
            </a:extLst>
          </p:cNvPr>
          <p:cNvSpPr txBox="1"/>
          <p:nvPr/>
        </p:nvSpPr>
        <p:spPr>
          <a:xfrm>
            <a:off x="0" y="-37594"/>
            <a:ext cx="12192000" cy="52322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B. Momentum Dispersion 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480EC8E2-F4C7-49FA-B19F-745C269CD04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83773" y="720492"/>
            <a:ext cx="1870929" cy="38686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203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D2DB991-0982-4FD1-B626-BB991E3B0EE8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Summary and Outlook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8ECE659-AFCA-458A-AE2D-3BD273F54F2B}"/>
              </a:ext>
            </a:extLst>
          </p:cNvPr>
          <p:cNvSpPr txBox="1"/>
          <p:nvPr/>
        </p:nvSpPr>
        <p:spPr>
          <a:xfrm>
            <a:off x="0" y="800642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existence of C</a:t>
            </a:r>
            <a:r>
              <a:rPr lang="el-GR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ν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 receives robust evidence from the BBN, CMB and LSS observations, but a direct detection is still lacking </a:t>
            </a:r>
            <a:endParaRPr lang="zh-CN" altLang="en-US" sz="2000" b="1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5EBAA92-B9C8-4E7C-A3C9-71CBE0DC71A6}"/>
              </a:ext>
            </a:extLst>
          </p:cNvPr>
          <p:cNvSpPr txBox="1"/>
          <p:nvPr/>
        </p:nvSpPr>
        <p:spPr>
          <a:xfrm>
            <a:off x="0" y="1785950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All the existing ideas towards a real detection are facing difficulties, and new ones are being proposed and studied seriously</a:t>
            </a:r>
            <a:endParaRPr lang="zh-CN" altLang="en-US" sz="2000" b="1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127D722-4291-4549-936E-416F4C8BC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0487" y="2305243"/>
            <a:ext cx="3844743" cy="370122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80DE3AAA-A643-4E18-9A8B-BE3F68858734}"/>
              </a:ext>
            </a:extLst>
          </p:cNvPr>
          <p:cNvSpPr txBox="1"/>
          <p:nvPr/>
        </p:nvSpPr>
        <p:spPr>
          <a:xfrm>
            <a:off x="8410354" y="6158368"/>
            <a:ext cx="362570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Garcia del Castillo, </a:t>
            </a:r>
            <a:r>
              <a:rPr lang="en-US" altLang="zh-CN" sz="16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Pierobon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Sengupta &amp; Wong, PRD, 2026  </a:t>
            </a:r>
            <a:endParaRPr lang="zh-CN" altLang="en-US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F92A8DD6-1E93-4892-B5CA-655F54BF5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944" y="2907600"/>
            <a:ext cx="4259124" cy="283700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A4E6549D-92B3-41FF-84D1-2833D361D3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944" y="6201125"/>
            <a:ext cx="2339163" cy="385087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151002F5-18DE-4879-8B66-CA4D57017930}"/>
              </a:ext>
            </a:extLst>
          </p:cNvPr>
          <p:cNvSpPr txBox="1"/>
          <p:nvPr/>
        </p:nvSpPr>
        <p:spPr>
          <a:xfrm>
            <a:off x="155944" y="5744604"/>
            <a:ext cx="24680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Sasao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&amp; Yoshimura 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F168C1B9-7895-4821-A3D0-FE50017E04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5068" y="2829353"/>
            <a:ext cx="3576449" cy="2604476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327221EB-76F4-4B5B-A545-429A58B6D790}"/>
              </a:ext>
            </a:extLst>
          </p:cNvPr>
          <p:cNvSpPr txBox="1"/>
          <p:nvPr/>
        </p:nvSpPr>
        <p:spPr>
          <a:xfrm>
            <a:off x="3081487" y="5791020"/>
            <a:ext cx="53594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New technologies developed in the AMO may find applications to the detection of C</a:t>
            </a:r>
            <a:r>
              <a:rPr lang="el-GR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ν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 and dark matter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9585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2A83918E-9897-4877-BF72-69F75499795E}"/>
              </a:ext>
            </a:extLst>
          </p:cNvPr>
          <p:cNvSpPr/>
          <p:nvPr/>
        </p:nvSpPr>
        <p:spPr>
          <a:xfrm>
            <a:off x="0" y="74428"/>
            <a:ext cx="54128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Relic neutrinos from the Big Bang</a:t>
            </a:r>
            <a:endParaRPr lang="zh-CN" altLang="en-US" sz="2400" dirty="0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79B38D6B-50E9-4CEC-8A93-C49DDC539A2B}"/>
              </a:ext>
            </a:extLst>
          </p:cNvPr>
          <p:cNvGrpSpPr/>
          <p:nvPr/>
        </p:nvGrpSpPr>
        <p:grpSpPr>
          <a:xfrm>
            <a:off x="111406" y="622770"/>
            <a:ext cx="7695231" cy="6160802"/>
            <a:chOff x="251106" y="1627340"/>
            <a:chExt cx="7695231" cy="6160802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73C1198E-2B7F-472F-905A-A23DF5CF5B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106" y="1627340"/>
              <a:ext cx="7321497" cy="6160802"/>
            </a:xfrm>
            <a:prstGeom prst="rect">
              <a:avLst/>
            </a:prstGeom>
          </p:spPr>
        </p:pic>
        <p:cxnSp>
          <p:nvCxnSpPr>
            <p:cNvPr id="13" name="连接符: 肘形 12">
              <a:extLst>
                <a:ext uri="{FF2B5EF4-FFF2-40B4-BE49-F238E27FC236}">
                  <a16:creationId xmlns:a16="http://schemas.microsoft.com/office/drawing/2014/main" id="{2451C6EC-D546-4F45-BABC-8E71B22584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11854" y="1877060"/>
              <a:ext cx="3990086" cy="1230630"/>
            </a:xfrm>
            <a:prstGeom prst="bentConnector3">
              <a:avLst>
                <a:gd name="adj1" fmla="val 3593"/>
              </a:avLst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连接符: 肘形 16">
              <a:extLst>
                <a:ext uri="{FF2B5EF4-FFF2-40B4-BE49-F238E27FC236}">
                  <a16:creationId xmlns:a16="http://schemas.microsoft.com/office/drawing/2014/main" id="{631B1B44-1636-4EF7-916D-C500126E6D63}"/>
                </a:ext>
              </a:extLst>
            </p:cNvPr>
            <p:cNvCxnSpPr>
              <a:cxnSpLocks/>
              <a:endCxn id="24" idx="1"/>
            </p:cNvCxnSpPr>
            <p:nvPr/>
          </p:nvCxnSpPr>
          <p:spPr>
            <a:xfrm flipV="1">
              <a:off x="5231130" y="2587506"/>
              <a:ext cx="2715207" cy="802124"/>
            </a:xfrm>
            <a:prstGeom prst="bentConnector3">
              <a:avLst>
                <a:gd name="adj1" fmla="val 1122"/>
              </a:avLst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id="{358B4E9B-34D7-4476-BA6D-E30FA5A0AE4F}"/>
              </a:ext>
            </a:extLst>
          </p:cNvPr>
          <p:cNvSpPr txBox="1"/>
          <p:nvPr/>
        </p:nvSpPr>
        <p:spPr>
          <a:xfrm>
            <a:off x="7788910" y="685562"/>
            <a:ext cx="4606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eutrino decoupling@ t =1 second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6B93ED8C-18C2-45F1-8C39-E4D98880C69A}"/>
              </a:ext>
            </a:extLst>
          </p:cNvPr>
          <p:cNvSpPr txBox="1"/>
          <p:nvPr/>
        </p:nvSpPr>
        <p:spPr>
          <a:xfrm>
            <a:off x="7806637" y="1398270"/>
            <a:ext cx="4606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photon decoupling@ t =10</a:t>
            </a:r>
            <a:r>
              <a:rPr lang="en-US" altLang="zh-CN" sz="1800" b="1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years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AA2C264A-81E8-4B15-8238-8B55F1DFC268}"/>
              </a:ext>
            </a:extLst>
          </p:cNvPr>
          <p:cNvSpPr txBox="1"/>
          <p:nvPr/>
        </p:nvSpPr>
        <p:spPr>
          <a:xfrm>
            <a:off x="7415177" y="351427"/>
            <a:ext cx="4606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Cosmic </a:t>
            </a:r>
            <a:r>
              <a:rPr lang="el-GR" altLang="zh-CN" sz="1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ν</a:t>
            </a:r>
            <a:r>
              <a:rPr lang="en-US" altLang="zh-CN" sz="1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Background (C</a:t>
            </a:r>
            <a:r>
              <a:rPr lang="el-GR" altLang="zh-CN" sz="1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ν</a:t>
            </a:r>
            <a:r>
              <a:rPr lang="en-US" altLang="zh-CN" sz="1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 or CNB) 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48BF5F68-6AFC-49FB-8EB9-6474CD267EE3}"/>
              </a:ext>
            </a:extLst>
          </p:cNvPr>
          <p:cNvSpPr txBox="1"/>
          <p:nvPr/>
        </p:nvSpPr>
        <p:spPr>
          <a:xfrm>
            <a:off x="7415177" y="1096328"/>
            <a:ext cx="4776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Cosmic Microwave Background (C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</a:t>
            </a:r>
            <a:r>
              <a:rPr lang="en-US" altLang="zh-CN" sz="1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B)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57527895-128F-4CD8-AF52-63F74876BBD8}"/>
              </a:ext>
            </a:extLst>
          </p:cNvPr>
          <p:cNvSpPr txBox="1"/>
          <p:nvPr/>
        </p:nvSpPr>
        <p:spPr>
          <a:xfrm>
            <a:off x="7432903" y="2015728"/>
            <a:ext cx="4606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Why is the C</a:t>
            </a:r>
            <a:r>
              <a:rPr lang="el-GR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ν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 detection 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important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93E1C37D-07E5-419B-87EF-54177FCF443D}"/>
              </a:ext>
            </a:extLst>
          </p:cNvPr>
          <p:cNvSpPr txBox="1"/>
          <p:nvPr/>
        </p:nvSpPr>
        <p:spPr>
          <a:xfrm>
            <a:off x="7474304" y="2471737"/>
            <a:ext cx="4606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test standard model of cosmology</a:t>
            </a:r>
            <a:endParaRPr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05E9F3B8-1DB5-44E7-B6BA-1905C11B6AFE}"/>
              </a:ext>
            </a:extLst>
          </p:cNvPr>
          <p:cNvSpPr txBox="1"/>
          <p:nvPr/>
        </p:nvSpPr>
        <p:spPr>
          <a:xfrm>
            <a:off x="7474304" y="2858036"/>
            <a:ext cx="4606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 startAt="2"/>
            </a:pP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evolution of the early Universe (1s)</a:t>
            </a:r>
            <a:endParaRPr lang="zh-CN" altLang="en-US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34FDCA33-D2EE-4159-8258-8EC66D6F72B7}"/>
              </a:ext>
            </a:extLst>
          </p:cNvPr>
          <p:cNvSpPr txBox="1"/>
          <p:nvPr/>
        </p:nvSpPr>
        <p:spPr>
          <a:xfrm>
            <a:off x="7474304" y="3244334"/>
            <a:ext cx="4717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 startAt="3"/>
            </a:pP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probe </a:t>
            </a:r>
            <a:r>
              <a:rPr lang="el-GR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ν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masses &amp; Majorana nature</a:t>
            </a:r>
            <a:endParaRPr lang="zh-CN" altLang="en-US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B16BF5A7-7B35-470E-A0DA-BE068C4B0859}"/>
              </a:ext>
            </a:extLst>
          </p:cNvPr>
          <p:cNvSpPr txBox="1"/>
          <p:nvPr/>
        </p:nvSpPr>
        <p:spPr>
          <a:xfrm>
            <a:off x="7474304" y="3933044"/>
            <a:ext cx="4606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Why is the C</a:t>
            </a:r>
            <a:r>
              <a:rPr lang="el-GR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ν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 detection 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difficult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dirty="0"/>
          </a:p>
        </p:txBody>
      </p:sp>
      <p:sp>
        <p:nvSpPr>
          <p:cNvPr id="38" name="矩形 26">
            <a:extLst>
              <a:ext uri="{FF2B5EF4-FFF2-40B4-BE49-F238E27FC236}">
                <a16:creationId xmlns:a16="http://schemas.microsoft.com/office/drawing/2014/main" id="{CF994B24-B1CA-4502-9833-AE8C7AE68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4304" y="4357833"/>
            <a:ext cx="22143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Font typeface="Wingdings" panose="05000000000000000000" pitchFamily="2" charset="2"/>
              <a:buChar char="v"/>
              <a:defRPr kumimoji="1" sz="2400" b="1">
                <a:solidFill>
                  <a:srgbClr val="A5002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q"/>
              <a:defRPr kumimoji="1" sz="2400" b="1">
                <a:solidFill>
                  <a:srgbClr val="0099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US" altLang="zh-CN" sz="16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Temperature today </a:t>
            </a:r>
            <a:endParaRPr lang="zh-CN" altLang="en-US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9" name="Picture 2">
            <a:extLst>
              <a:ext uri="{FF2B5EF4-FFF2-40B4-BE49-F238E27FC236}">
                <a16:creationId xmlns:a16="http://schemas.microsoft.com/office/drawing/2014/main" id="{9CB54E29-E05E-4FFE-9868-59CDEC1399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851" y="4687186"/>
            <a:ext cx="2546350" cy="539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矩形 28">
            <a:extLst>
              <a:ext uri="{FF2B5EF4-FFF2-40B4-BE49-F238E27FC236}">
                <a16:creationId xmlns:a16="http://schemas.microsoft.com/office/drawing/2014/main" id="{FEFA61A6-0CCB-450E-A9E6-124925FD13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1202" y="5275064"/>
            <a:ext cx="27549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Font typeface="Wingdings" panose="05000000000000000000" pitchFamily="2" charset="2"/>
              <a:buChar char="v"/>
              <a:defRPr kumimoji="1" sz="2400" b="1">
                <a:solidFill>
                  <a:srgbClr val="A5002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q"/>
              <a:defRPr kumimoji="1" sz="2400" b="1">
                <a:solidFill>
                  <a:srgbClr val="0099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US" altLang="zh-CN" sz="16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Mean momentum today </a:t>
            </a:r>
            <a:endParaRPr lang="zh-CN" altLang="en-US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1" name="Picture 4">
            <a:extLst>
              <a:ext uri="{FF2B5EF4-FFF2-40B4-BE49-F238E27FC236}">
                <a16:creationId xmlns:a16="http://schemas.microsoft.com/office/drawing/2014/main" id="{00B9A685-877F-4401-AA8E-868E73CC31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850" y="5659874"/>
            <a:ext cx="2436595" cy="61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文本框 42">
            <a:extLst>
              <a:ext uri="{FF2B5EF4-FFF2-40B4-BE49-F238E27FC236}">
                <a16:creationId xmlns:a16="http://schemas.microsoft.com/office/drawing/2014/main" id="{319ECA37-2126-497A-AEF8-A0D227573223}"/>
              </a:ext>
            </a:extLst>
          </p:cNvPr>
          <p:cNvSpPr txBox="1"/>
          <p:nvPr/>
        </p:nvSpPr>
        <p:spPr>
          <a:xfrm>
            <a:off x="7521724" y="6401640"/>
            <a:ext cx="4606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US" altLang="zh-CN" b="1" dirty="0"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the only source of </a:t>
            </a:r>
            <a:r>
              <a:rPr lang="en-US" altLang="zh-CN" sz="1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non-relativistic </a:t>
            </a:r>
            <a:r>
              <a:rPr lang="el-GR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ν</a:t>
            </a:r>
            <a:r>
              <a:rPr lang="en-US" altLang="zh-CN" sz="18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’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r>
              <a:rPr lang="en-US" altLang="zh-CN" sz="18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  </a:t>
            </a:r>
            <a:endParaRPr lang="zh-CN" altLang="en-US" sz="18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1295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7A7D59B-02D1-46E2-B078-47E1ABF1A9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202" y="431367"/>
            <a:ext cx="10749455" cy="6352205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CFFDB3F7-75AD-426E-8442-C46A1FB482D3}"/>
              </a:ext>
            </a:extLst>
          </p:cNvPr>
          <p:cNvSpPr/>
          <p:nvPr/>
        </p:nvSpPr>
        <p:spPr>
          <a:xfrm>
            <a:off x="0" y="74428"/>
            <a:ext cx="54128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Relic neutrinos from the Big Bang</a:t>
            </a:r>
            <a:endParaRPr lang="zh-CN" altLang="en-US" sz="24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4940B0F-64AB-4392-BAE9-2E27DC630FBB}"/>
              </a:ext>
            </a:extLst>
          </p:cNvPr>
          <p:cNvSpPr txBox="1"/>
          <p:nvPr/>
        </p:nvSpPr>
        <p:spPr>
          <a:xfrm>
            <a:off x="7102549" y="750448"/>
            <a:ext cx="37798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Vitagliano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Tamborra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&amp; </a:t>
            </a:r>
            <a:r>
              <a:rPr lang="en-US" altLang="zh-CN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Raffelt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Rev. Mod. Phys, 2020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26">
            <a:extLst>
              <a:ext uri="{FF2B5EF4-FFF2-40B4-BE49-F238E27FC236}">
                <a16:creationId xmlns:a16="http://schemas.microsoft.com/office/drawing/2014/main" id="{6CA412E0-E1C0-4AFF-808B-DA1B46DC8F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3988" y="3879368"/>
            <a:ext cx="587551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Font typeface="Wingdings" panose="05000000000000000000" pitchFamily="2" charset="2"/>
              <a:buChar char="v"/>
              <a:defRPr kumimoji="1" sz="2400" b="1">
                <a:solidFill>
                  <a:srgbClr val="A5002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q"/>
              <a:defRPr kumimoji="1" sz="2400" b="1">
                <a:solidFill>
                  <a:srgbClr val="0099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US" altLang="zh-CN" sz="20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number density: </a:t>
            </a:r>
          </a:p>
          <a:p>
            <a:pPr>
              <a:spcBef>
                <a:spcPct val="0"/>
              </a:spcBef>
              <a:buFont typeface="Symbol" panose="05050102010706020507" pitchFamily="18" charset="2"/>
              <a:buNone/>
            </a:pPr>
            <a:endParaRPr lang="en-US" altLang="zh-CN" sz="20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  <a:sym typeface="Symbol" panose="05050102010706020507" pitchFamily="18" charset="2"/>
            </a:endParaRPr>
          </a:p>
          <a:p>
            <a:pPr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112</a:t>
            </a:r>
            <a:r>
              <a:rPr lang="en-US" altLang="zh-CN" sz="20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 </a:t>
            </a:r>
            <a:r>
              <a:rPr lang="en-US" altLang="zh-CN" sz="2000" dirty="0" err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neutrinos+antineutrinos</a:t>
            </a:r>
            <a:r>
              <a:rPr lang="en-US" altLang="zh-CN" sz="20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 cm</a:t>
            </a:r>
            <a:r>
              <a:rPr lang="en-US" altLang="zh-CN" sz="2000" baseline="300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-3</a:t>
            </a:r>
            <a:r>
              <a:rPr lang="en-US" altLang="zh-CN" sz="20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 per flavor</a:t>
            </a:r>
            <a:endParaRPr lang="zh-CN" altLang="en-US" sz="20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DE9B212B-FB18-44F3-B04A-9338DE8D1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9674" y="4895031"/>
            <a:ext cx="4535911" cy="79918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1498D0C3-B7C1-46CD-AE1A-881EB64AA0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3916" y="3680312"/>
            <a:ext cx="2417823" cy="70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658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51C8D18B-93B9-419A-A426-C72712ED3311}"/>
              </a:ext>
            </a:extLst>
          </p:cNvPr>
          <p:cNvSpPr/>
          <p:nvPr/>
        </p:nvSpPr>
        <p:spPr>
          <a:xfrm>
            <a:off x="0" y="74428"/>
            <a:ext cx="92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Big Bang Nucleosynthesis (BBN): indirect evidence for </a:t>
            </a: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l-GR" altLang="zh-CN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ν</a:t>
            </a: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24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D786573-919F-4A91-9870-4E290BCEF2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796"/>
            <a:ext cx="7880376" cy="5692413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F6FEA6C5-177E-4306-B1FA-755A2ED15B79}"/>
              </a:ext>
            </a:extLst>
          </p:cNvPr>
          <p:cNvSpPr txBox="1"/>
          <p:nvPr/>
        </p:nvSpPr>
        <p:spPr>
          <a:xfrm>
            <a:off x="57150" y="6278525"/>
            <a:ext cx="61429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Effective number </a:t>
            </a:r>
            <a:r>
              <a:rPr lang="en-US" altLang="zh-CN" sz="1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of neutrino generations:</a:t>
            </a:r>
            <a:endParaRPr lang="zh-CN" altLang="en-US" dirty="0"/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914FE6A3-859F-4279-8854-DE3C64F29FC8}"/>
              </a:ext>
            </a:extLst>
          </p:cNvPr>
          <p:cNvGrpSpPr/>
          <p:nvPr/>
        </p:nvGrpSpPr>
        <p:grpSpPr>
          <a:xfrm>
            <a:off x="7705801" y="730988"/>
            <a:ext cx="4411771" cy="5289698"/>
            <a:chOff x="7705801" y="730988"/>
            <a:chExt cx="4411771" cy="5289698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DBFEDA93-459D-47E6-BE59-FBDFCD7446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05801" y="730988"/>
              <a:ext cx="4411771" cy="5289698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70691A34-3A3E-42A6-8EEA-577559448C95}"/>
                </a:ext>
              </a:extLst>
            </p:cNvPr>
            <p:cNvSpPr/>
            <p:nvPr/>
          </p:nvSpPr>
          <p:spPr>
            <a:xfrm>
              <a:off x="11015330" y="1164265"/>
              <a:ext cx="148856" cy="4412512"/>
            </a:xfrm>
            <a:prstGeom prst="rect">
              <a:avLst/>
            </a:prstGeom>
            <a:solidFill>
              <a:srgbClr val="92D050">
                <a:alpha val="28000"/>
              </a:srgb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70E3FBE1-4670-4F30-BFE5-9C13A4F01CA4}"/>
                </a:ext>
              </a:extLst>
            </p:cNvPr>
            <p:cNvSpPr/>
            <p:nvPr/>
          </p:nvSpPr>
          <p:spPr>
            <a:xfrm>
              <a:off x="9670312" y="1605516"/>
              <a:ext cx="2142460" cy="32429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60993422-DEA4-4E3D-9FDA-C337B245F552}"/>
                </a:ext>
              </a:extLst>
            </p:cNvPr>
            <p:cNvSpPr/>
            <p:nvPr/>
          </p:nvSpPr>
          <p:spPr>
            <a:xfrm>
              <a:off x="10940143" y="3546566"/>
              <a:ext cx="313508" cy="45719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id="{EC2F9993-6501-462E-A922-BBCC0FEF9899}"/>
              </a:ext>
            </a:extLst>
          </p:cNvPr>
          <p:cNvSpPr txBox="1"/>
          <p:nvPr/>
        </p:nvSpPr>
        <p:spPr>
          <a:xfrm>
            <a:off x="6246627" y="538751"/>
            <a:ext cx="32012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Fields </a:t>
            </a:r>
            <a:r>
              <a:rPr lang="en-US" altLang="zh-CN" b="1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 al.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JCAP, 2020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41A6AFF0-C38E-4C24-91FC-1E5C8503DD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4120" y="6057555"/>
            <a:ext cx="3174658" cy="73169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587431AE-54F3-407E-A002-D4D0ECD7DB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9911" y="6129669"/>
            <a:ext cx="1288550" cy="281763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77ECB0D6-CE62-4823-AEFA-9EC5C9BFF518}"/>
              </a:ext>
            </a:extLst>
          </p:cNvPr>
          <p:cNvSpPr txBox="1"/>
          <p:nvPr/>
        </p:nvSpPr>
        <p:spPr>
          <a:xfrm>
            <a:off x="8528016" y="6107148"/>
            <a:ext cx="19918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Standard value: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73C69E1C-9816-4C39-9296-5CEC713FD77F}"/>
                  </a:ext>
                </a:extLst>
              </p:cNvPr>
              <p:cNvSpPr txBox="1"/>
              <p:nvPr/>
            </p:nvSpPr>
            <p:spPr>
              <a:xfrm>
                <a:off x="8800967" y="1360735"/>
                <a:ext cx="923266" cy="2973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73C69E1C-9816-4C39-9296-5CEC713FD7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0967" y="1360735"/>
                <a:ext cx="923266" cy="297325"/>
              </a:xfrm>
              <a:prstGeom prst="rect">
                <a:avLst/>
              </a:prstGeom>
              <a:blipFill>
                <a:blip r:embed="rId7"/>
                <a:stretch>
                  <a:fillRect l="-5298" r="-5298" b="-26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38B5B31D-B7FC-497D-8918-517540B17785}"/>
                  </a:ext>
                </a:extLst>
              </p:cNvPr>
              <p:cNvSpPr txBox="1"/>
              <p:nvPr/>
            </p:nvSpPr>
            <p:spPr>
              <a:xfrm>
                <a:off x="9999606" y="1983547"/>
                <a:ext cx="19075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38B5B31D-B7FC-497D-8918-517540B177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9606" y="1983547"/>
                <a:ext cx="190758" cy="276999"/>
              </a:xfrm>
              <a:prstGeom prst="rect">
                <a:avLst/>
              </a:prstGeom>
              <a:blipFill>
                <a:blip r:embed="rId8"/>
                <a:stretch>
                  <a:fillRect l="-25000" r="-25000" b="-6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EB7F0925-F647-49E2-B207-B0809ECA9623}"/>
                  </a:ext>
                </a:extLst>
              </p:cNvPr>
              <p:cNvSpPr txBox="1"/>
              <p:nvPr/>
            </p:nvSpPr>
            <p:spPr>
              <a:xfrm>
                <a:off x="10530543" y="2371061"/>
                <a:ext cx="19075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EB7F0925-F647-49E2-B207-B0809ECA96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0543" y="2371061"/>
                <a:ext cx="190758" cy="276999"/>
              </a:xfrm>
              <a:prstGeom prst="rect">
                <a:avLst/>
              </a:prstGeom>
              <a:blipFill>
                <a:blip r:embed="rId9"/>
                <a:stretch>
                  <a:fillRect l="-25000" r="-25000" b="-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18">
            <a:extLst>
              <a:ext uri="{FF2B5EF4-FFF2-40B4-BE49-F238E27FC236}">
                <a16:creationId xmlns:a16="http://schemas.microsoft.com/office/drawing/2014/main" id="{BA654395-9890-4D24-8C35-D85AD89414CE}"/>
              </a:ext>
            </a:extLst>
          </p:cNvPr>
          <p:cNvSpPr txBox="1"/>
          <p:nvPr/>
        </p:nvSpPr>
        <p:spPr>
          <a:xfrm>
            <a:off x="8663326" y="6457877"/>
            <a:ext cx="3454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Drewes et al., 2402.18481</a:t>
            </a:r>
          </a:p>
        </p:txBody>
      </p:sp>
    </p:spTree>
    <p:extLst>
      <p:ext uri="{BB962C8B-B14F-4D97-AF65-F5344CB8AC3E}">
        <p14:creationId xmlns:p14="http://schemas.microsoft.com/office/powerpoint/2010/main" val="1718991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A6A46F1D-4681-4D5F-A141-BD6664B1691A}"/>
              </a:ext>
            </a:extLst>
          </p:cNvPr>
          <p:cNvSpPr/>
          <p:nvPr/>
        </p:nvSpPr>
        <p:spPr>
          <a:xfrm>
            <a:off x="0" y="74428"/>
            <a:ext cx="50787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CMB: indirect evidence for </a:t>
            </a: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l-GR" altLang="zh-CN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ν</a:t>
            </a: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B1E1FC4-5DBA-47C9-947E-8E90828EB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21704" y="707565"/>
            <a:ext cx="5430448" cy="537957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A158D89-6120-4B12-9096-323887BA3C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21" y="707565"/>
            <a:ext cx="6601765" cy="473148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70475470-8054-4C50-A150-ACAA12B415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8640" y="5774727"/>
            <a:ext cx="3212938" cy="751413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6468B7C0-7D68-4373-9F7A-739273B4FBB3}"/>
              </a:ext>
            </a:extLst>
          </p:cNvPr>
          <p:cNvSpPr txBox="1"/>
          <p:nvPr/>
        </p:nvSpPr>
        <p:spPr>
          <a:xfrm>
            <a:off x="55321" y="5965768"/>
            <a:ext cx="27197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Energy density fraction:</a:t>
            </a:r>
            <a:endParaRPr lang="zh-CN" altLang="en-US" dirty="0"/>
          </a:p>
        </p:txBody>
      </p:sp>
      <p:sp>
        <p:nvSpPr>
          <p:cNvPr id="13" name="箭头: 右 12">
            <a:extLst>
              <a:ext uri="{FF2B5EF4-FFF2-40B4-BE49-F238E27FC236}">
                <a16:creationId xmlns:a16="http://schemas.microsoft.com/office/drawing/2014/main" id="{783C4034-97FF-49B4-A6AB-44539A76470D}"/>
              </a:ext>
            </a:extLst>
          </p:cNvPr>
          <p:cNvSpPr/>
          <p:nvPr/>
        </p:nvSpPr>
        <p:spPr>
          <a:xfrm rot="10800000">
            <a:off x="4501080" y="1278316"/>
            <a:ext cx="547576" cy="194294"/>
          </a:xfrm>
          <a:prstGeom prst="rightArrow">
            <a:avLst>
              <a:gd name="adj1" fmla="val 49999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6B216EF-1931-40D6-B52F-A41771B894A5}"/>
              </a:ext>
            </a:extLst>
          </p:cNvPr>
          <p:cNvSpPr txBox="1"/>
          <p:nvPr/>
        </p:nvSpPr>
        <p:spPr>
          <a:xfrm>
            <a:off x="2035397" y="1190796"/>
            <a:ext cx="25747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3 massless neutrinos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231F0A5-B87B-4146-8FCF-02A8432DDD3B}"/>
              </a:ext>
            </a:extLst>
          </p:cNvPr>
          <p:cNvSpPr txBox="1"/>
          <p:nvPr/>
        </p:nvSpPr>
        <p:spPr>
          <a:xfrm>
            <a:off x="3126408" y="2152390"/>
            <a:ext cx="32012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Lesgourgues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&amp; Pastor, Phys. Rept., 2006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8DCAB9E-D08B-48D0-9629-147EE23A0F26}"/>
              </a:ext>
            </a:extLst>
          </p:cNvPr>
          <p:cNvSpPr txBox="1"/>
          <p:nvPr/>
        </p:nvSpPr>
        <p:spPr>
          <a:xfrm>
            <a:off x="8798441" y="1093649"/>
            <a:ext cx="32012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Fields </a:t>
            </a:r>
            <a:r>
              <a:rPr lang="en-US" altLang="zh-CN" b="1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 al.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JCAP, 2020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3B26E0BB-2E71-49A2-8C58-37663EB2A224}"/>
              </a:ext>
            </a:extLst>
          </p:cNvPr>
          <p:cNvSpPr txBox="1"/>
          <p:nvPr/>
        </p:nvSpPr>
        <p:spPr>
          <a:xfrm>
            <a:off x="6265448" y="6331733"/>
            <a:ext cx="57867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sensitive to effective number 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  <a:sym typeface="Symbol" panose="05050102010706020507" pitchFamily="18" charset="2"/>
              </a:rPr>
              <a:t>&amp; neutrino masses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7964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5296B06-1C16-4611-9383-30697AD50553}"/>
              </a:ext>
            </a:extLst>
          </p:cNvPr>
          <p:cNvSpPr/>
          <p:nvPr/>
        </p:nvSpPr>
        <p:spPr>
          <a:xfrm>
            <a:off x="0" y="74428"/>
            <a:ext cx="62613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Summary of Direct-detection Methods </a:t>
            </a:r>
            <a:endParaRPr lang="zh-CN" altLang="en-US" sz="2400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E731C28A-C6D1-4EC3-B738-61B1E1D8BC44}"/>
              </a:ext>
            </a:extLst>
          </p:cNvPr>
          <p:cNvSpPr/>
          <p:nvPr/>
        </p:nvSpPr>
        <p:spPr>
          <a:xfrm>
            <a:off x="40293" y="536093"/>
            <a:ext cx="44797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Capture on tritium</a:t>
            </a:r>
            <a:endParaRPr lang="zh-CN" altLang="en-US" sz="2400" dirty="0"/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EE363406-C78E-4113-9BB3-52AFF490A636}"/>
              </a:ext>
            </a:extLst>
          </p:cNvPr>
          <p:cNvGrpSpPr/>
          <p:nvPr/>
        </p:nvGrpSpPr>
        <p:grpSpPr>
          <a:xfrm>
            <a:off x="88137" y="958623"/>
            <a:ext cx="6402007" cy="3960440"/>
            <a:chOff x="40293" y="1181907"/>
            <a:chExt cx="6402007" cy="3960440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7337CB2C-C7E7-468D-9A7D-B3B9E00720D2}"/>
                </a:ext>
              </a:extLst>
            </p:cNvPr>
            <p:cNvGrpSpPr/>
            <p:nvPr/>
          </p:nvGrpSpPr>
          <p:grpSpPr>
            <a:xfrm>
              <a:off x="40293" y="1181907"/>
              <a:ext cx="6402007" cy="3960440"/>
              <a:chOff x="2627784" y="2780928"/>
              <a:chExt cx="6402007" cy="3960440"/>
            </a:xfrm>
          </p:grpSpPr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id="{541606AE-C9F7-43C8-9499-2ADD4E964D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627784" y="2780928"/>
                <a:ext cx="6402007" cy="3960440"/>
              </a:xfrm>
              <a:prstGeom prst="rect">
                <a:avLst/>
              </a:prstGeom>
            </p:spPr>
          </p:pic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4E604A6B-8CED-4E6F-8E10-FE2F7E165074}"/>
                  </a:ext>
                </a:extLst>
              </p:cNvPr>
              <p:cNvSpPr/>
              <p:nvPr/>
            </p:nvSpPr>
            <p:spPr>
              <a:xfrm>
                <a:off x="4906282" y="3135702"/>
                <a:ext cx="3024336" cy="2880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A6829AB2-B6C2-4D0E-A082-7FDA8F248033}"/>
                  </a:ext>
                </a:extLst>
              </p:cNvPr>
              <p:cNvSpPr/>
              <p:nvPr/>
            </p:nvSpPr>
            <p:spPr>
              <a:xfrm>
                <a:off x="7262054" y="4594007"/>
                <a:ext cx="1440160" cy="1800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13">
              <a:extLst>
                <a:ext uri="{FF2B5EF4-FFF2-40B4-BE49-F238E27FC236}">
                  <a16:creationId xmlns:a16="http://schemas.microsoft.com/office/drawing/2014/main" id="{041BC593-DEAC-476F-AA32-6D55C9E38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2706" y="1687953"/>
              <a:ext cx="29784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50000"/>
                </a:spcBef>
                <a:buFont typeface="Wingdings" panose="05000000000000000000" pitchFamily="2" charset="2"/>
                <a:buChar char="v"/>
                <a:defRPr kumimoji="1" sz="2400" b="1">
                  <a:solidFill>
                    <a:srgbClr val="A5002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Wingdings" panose="05000000000000000000" pitchFamily="2" charset="2"/>
                <a:buChar char="q"/>
                <a:defRPr kumimoji="1" sz="2400" b="1">
                  <a:solidFill>
                    <a:srgbClr val="0099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 typeface="Symbol" panose="05050102010706020507" pitchFamily="18" charset="2"/>
                <a:buNone/>
              </a:pPr>
              <a:r>
                <a:rPr lang="en-US" altLang="zh-CN" sz="1800" dirty="0">
                  <a:solidFill>
                    <a:srgbClr val="0000FF"/>
                  </a:solidFill>
                  <a:latin typeface="微软雅黑" pitchFamily="34" charset="-122"/>
                  <a:ea typeface="微软雅黑" pitchFamily="34" charset="-122"/>
                </a:rPr>
                <a:t>Irvine &amp; Humphreys, 83</a:t>
              </a:r>
              <a:endParaRPr lang="zh-CN" altLang="en-US" sz="180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文本框 8">
                  <a:extLst>
                    <a:ext uri="{FF2B5EF4-FFF2-40B4-BE49-F238E27FC236}">
                      <a16:creationId xmlns:a16="http://schemas.microsoft.com/office/drawing/2014/main" id="{DE48B9B0-D421-48AF-A738-2E11FBB5C76D}"/>
                    </a:ext>
                  </a:extLst>
                </p:cNvPr>
                <p:cNvSpPr txBox="1"/>
                <p:nvPr/>
              </p:nvSpPr>
              <p:spPr>
                <a:xfrm rot="4756612">
                  <a:off x="-328836" y="3137726"/>
                  <a:ext cx="2648283" cy="400110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baseline="30000" dirty="0">
                      <a:solidFill>
                        <a:srgbClr val="FF66F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3</a:t>
                  </a:r>
                  <a:r>
                    <a:rPr lang="en-US" altLang="zh-CN" sz="2000" b="1" dirty="0">
                      <a:solidFill>
                        <a:srgbClr val="FF66F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H → </a:t>
                  </a:r>
                  <a:r>
                    <a:rPr lang="en-US" altLang="zh-CN" sz="2000" b="1" baseline="30000" dirty="0">
                      <a:solidFill>
                        <a:srgbClr val="FF66F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3</a:t>
                  </a:r>
                  <a:r>
                    <a:rPr lang="en-US" altLang="zh-CN" sz="2000" b="1" dirty="0">
                      <a:solidFill>
                        <a:srgbClr val="FF66F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He + e</a:t>
                  </a:r>
                  <a:r>
                    <a:rPr lang="en-US" altLang="zh-CN" sz="2000" b="1" baseline="30000" dirty="0">
                      <a:solidFill>
                        <a:srgbClr val="FF66F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- </a:t>
                  </a:r>
                  <a:r>
                    <a:rPr lang="en-US" altLang="zh-CN" sz="2000" b="1" dirty="0">
                      <a:solidFill>
                        <a:srgbClr val="FF66F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+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 smtClean="0">
                              <a:solidFill>
                                <a:srgbClr val="FF66FF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000" b="1" i="1" smtClean="0">
                                  <a:solidFill>
                                    <a:srgbClr val="FF66FF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</a:rPr>
                              </m:ctrlPr>
                            </m:accPr>
                            <m:e>
                              <m:r>
                                <m:rPr>
                                  <m:nor/>
                                </m:rPr>
                                <a:rPr lang="zh-CN" altLang="en-US" sz="2000" b="1" i="0" smtClean="0">
                                  <a:solidFill>
                                    <a:srgbClr val="FF66FF"/>
                                  </a:solidFill>
                                  <a:latin typeface="微软雅黑" panose="020B0503020204020204" pitchFamily="34" charset="-122"/>
                                  <a:ea typeface="微软雅黑" panose="020B0503020204020204" pitchFamily="34" charset="-122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nor/>
                            </m:rPr>
                            <a:rPr lang="en-US" altLang="zh-CN" sz="2000" b="1" i="0" smtClean="0">
                              <a:solidFill>
                                <a:srgbClr val="FF66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m:t>e</m:t>
                          </m:r>
                        </m:sub>
                      </m:sSub>
                    </m:oMath>
                  </a14:m>
                  <a:endParaRPr lang="zh-CN" altLang="en-US" sz="2000" b="1" dirty="0">
                    <a:solidFill>
                      <a:srgbClr val="FF66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10" name="文本框 8">
                  <a:extLst>
                    <a:ext uri="{FF2B5EF4-FFF2-40B4-BE49-F238E27FC236}">
                      <a16:creationId xmlns:a16="http://schemas.microsoft.com/office/drawing/2014/main" id="{DE48B9B0-D421-48AF-A738-2E11FBB5C7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4756612">
                  <a:off x="-328836" y="3137726"/>
                  <a:ext cx="2648283" cy="400110"/>
                </a:xfrm>
                <a:prstGeom prst="rect">
                  <a:avLst/>
                </a:prstGeom>
                <a:blipFill>
                  <a:blip r:embed="rId3"/>
                  <a:stretch>
                    <a:fillRect l="-10274" t="-455" b="-272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文本框 8">
              <a:extLst>
                <a:ext uri="{FF2B5EF4-FFF2-40B4-BE49-F238E27FC236}">
                  <a16:creationId xmlns:a16="http://schemas.microsoft.com/office/drawing/2014/main" id="{FCB2334A-EF3F-4C43-8394-EF5E9EE85FFD}"/>
                </a:ext>
              </a:extLst>
            </p:cNvPr>
            <p:cNvSpPr txBox="1"/>
            <p:nvPr/>
          </p:nvSpPr>
          <p:spPr>
            <a:xfrm>
              <a:off x="3353862" y="2582755"/>
              <a:ext cx="2558575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l-GR" altLang="zh-CN" sz="200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ν</a:t>
              </a:r>
              <a:r>
                <a:rPr lang="en-US" altLang="zh-CN" sz="2000" b="1" baseline="-250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</a:t>
              </a:r>
              <a:r>
                <a:rPr lang="en-US" altLang="zh-CN" sz="200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+ </a:t>
              </a:r>
              <a:r>
                <a:rPr lang="en-US" altLang="zh-CN" sz="2000" b="1" baseline="300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en-US" altLang="zh-CN" sz="200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 → </a:t>
              </a:r>
              <a:r>
                <a:rPr lang="en-US" altLang="zh-CN" sz="2000" b="1" baseline="300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en-US" altLang="zh-CN" sz="200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He + e</a:t>
              </a:r>
              <a:r>
                <a:rPr lang="en-US" altLang="zh-CN" sz="2000" b="1" baseline="300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endParaRPr lang="zh-CN" altLang="en-US" sz="2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3">
              <a:extLst>
                <a:ext uri="{FF2B5EF4-FFF2-40B4-BE49-F238E27FC236}">
                  <a16:creationId xmlns:a16="http://schemas.microsoft.com/office/drawing/2014/main" id="{5B030F0F-3E8C-40D5-A73D-08182F7D4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162" y="1392431"/>
              <a:ext cx="174927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50000"/>
                </a:spcBef>
                <a:buFont typeface="Wingdings" panose="05000000000000000000" pitchFamily="2" charset="2"/>
                <a:buChar char="v"/>
                <a:defRPr kumimoji="1" sz="2400" b="1">
                  <a:solidFill>
                    <a:srgbClr val="A5002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Wingdings" panose="05000000000000000000" pitchFamily="2" charset="2"/>
                <a:buChar char="q"/>
                <a:defRPr kumimoji="1" sz="2400" b="1">
                  <a:solidFill>
                    <a:srgbClr val="0099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 typeface="Symbol" panose="05050102010706020507" pitchFamily="18" charset="2"/>
                <a:buNone/>
              </a:pPr>
              <a:r>
                <a:rPr lang="en-US" altLang="zh-CN" sz="1800" dirty="0">
                  <a:solidFill>
                    <a:srgbClr val="0000FF"/>
                  </a:solidFill>
                  <a:latin typeface="微软雅黑" pitchFamily="34" charset="-122"/>
                  <a:ea typeface="微软雅黑" pitchFamily="34" charset="-122"/>
                </a:rPr>
                <a:t>Weinberg, 62</a:t>
              </a:r>
              <a:endParaRPr lang="zh-CN" altLang="en-US" sz="180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6673E514-1B71-491C-9778-254746904F3C}"/>
                </a:ext>
              </a:extLst>
            </p:cNvPr>
            <p:cNvSpPr/>
            <p:nvPr/>
          </p:nvSpPr>
          <p:spPr>
            <a:xfrm>
              <a:off x="3353862" y="4262477"/>
              <a:ext cx="3004349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  <a:sym typeface="Symbol" panose="05050102010706020507" pitchFamily="18" charset="2"/>
                </a:rPr>
                <a:t>Betts et al, arXiv:1307.4738</a:t>
              </a:r>
              <a:endParaRPr lang="zh-CN" altLang="en-US" sz="1600" b="1" dirty="0">
                <a:solidFill>
                  <a:srgbClr val="0000FF"/>
                </a:solidFill>
              </a:endParaRPr>
            </a:p>
          </p:txBody>
        </p:sp>
        <p:sp>
          <p:nvSpPr>
            <p:cNvPr id="15" name="矩形 7">
              <a:extLst>
                <a:ext uri="{FF2B5EF4-FFF2-40B4-BE49-F238E27FC236}">
                  <a16:creationId xmlns:a16="http://schemas.microsoft.com/office/drawing/2014/main" id="{1CEDC0FD-74D3-475C-86AC-3F77853620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5875" y="3811126"/>
              <a:ext cx="1440161" cy="4001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50000"/>
                </a:spcBef>
                <a:buFont typeface="Wingdings" panose="05000000000000000000" pitchFamily="2" charset="2"/>
                <a:buChar char="v"/>
                <a:defRPr kumimoji="1" sz="2400" b="1">
                  <a:solidFill>
                    <a:srgbClr val="A5002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Wingdings" panose="05000000000000000000" pitchFamily="2" charset="2"/>
                <a:buChar char="q"/>
                <a:defRPr kumimoji="1" sz="2400" b="1">
                  <a:solidFill>
                    <a:srgbClr val="0099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 typeface="Symbol" panose="05050102010706020507" pitchFamily="18" charset="2"/>
                <a:buNone/>
              </a:pPr>
              <a:r>
                <a:rPr lang="en-US" altLang="zh-CN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  <a:sym typeface="Symbol" panose="05050102010706020507" pitchFamily="18" charset="2"/>
                </a:rPr>
                <a:t>PTOLEMY</a:t>
              </a:r>
              <a:endPara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B584DFAA-7507-4840-8077-4A7DC6DF776D}"/>
                </a:ext>
              </a:extLst>
            </p:cNvPr>
            <p:cNvSpPr txBox="1"/>
            <p:nvPr/>
          </p:nvSpPr>
          <p:spPr>
            <a:xfrm>
              <a:off x="3296014" y="3040779"/>
              <a:ext cx="255857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no energy threshold</a:t>
              </a:r>
              <a:endParaRPr lang="zh-CN" altLang="en-US" dirty="0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F004C3FD-7937-4313-AE60-152031A3F1E2}"/>
              </a:ext>
            </a:extLst>
          </p:cNvPr>
          <p:cNvGrpSpPr/>
          <p:nvPr/>
        </p:nvGrpSpPr>
        <p:grpSpPr>
          <a:xfrm>
            <a:off x="3021794" y="4954571"/>
            <a:ext cx="4266489" cy="1277273"/>
            <a:chOff x="-1303316" y="4519568"/>
            <a:chExt cx="4266489" cy="1277273"/>
          </a:xfrm>
        </p:grpSpPr>
        <p:sp>
          <p:nvSpPr>
            <p:cNvPr id="18" name="矩形 13">
              <a:extLst>
                <a:ext uri="{FF2B5EF4-FFF2-40B4-BE49-F238E27FC236}">
                  <a16:creationId xmlns:a16="http://schemas.microsoft.com/office/drawing/2014/main" id="{E50592B2-4483-417B-A334-C78DD8D71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03316" y="4519568"/>
              <a:ext cx="2592735" cy="1277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50000"/>
                </a:spcBef>
                <a:buFont typeface="Wingdings" panose="05000000000000000000" pitchFamily="2" charset="2"/>
                <a:buChar char="v"/>
                <a:defRPr kumimoji="1" sz="2400" b="1">
                  <a:solidFill>
                    <a:srgbClr val="A5002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Wingdings" panose="05000000000000000000" pitchFamily="2" charset="2"/>
                <a:buChar char="q"/>
                <a:defRPr kumimoji="1" sz="2400" b="1">
                  <a:solidFill>
                    <a:srgbClr val="0099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 typeface="Symbol" panose="05050102010706020507" pitchFamily="18" charset="2"/>
                <a:buNone/>
              </a:pPr>
              <a:r>
                <a:rPr lang="en-US" altLang="zh-CN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★</a:t>
              </a:r>
              <a:r>
                <a:rPr lang="en-US" altLang="zh-CN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dirty="0" err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C</a:t>
              </a:r>
              <a:r>
                <a:rPr lang="en-US" altLang="zh-CN" sz="2000" dirty="0" err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  <a:sym typeface="Symbol" panose="05050102010706020507" pitchFamily="18" charset="2"/>
                </a:rPr>
                <a:t>νB</a:t>
              </a:r>
              <a:r>
                <a:rPr lang="en-US" altLang="zh-CN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  <a:sym typeface="Symbol" panose="05050102010706020507" pitchFamily="18" charset="2"/>
                </a:rPr>
                <a:t> c</a:t>
              </a:r>
              <a:r>
                <a:rPr lang="en-US" altLang="zh-CN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apture rate</a:t>
              </a:r>
            </a:p>
            <a:p>
              <a:pPr algn="ctr">
                <a:spcBef>
                  <a:spcPct val="0"/>
                </a:spcBef>
                <a:buFont typeface="Symbol" panose="05050102010706020507" pitchFamily="18" charset="2"/>
                <a:buNone/>
              </a:pPr>
              <a:endParaRPr lang="en-US" altLang="zh-CN" sz="800" dirty="0">
                <a:solidFill>
                  <a:srgbClr val="0000FF"/>
                </a:solidFill>
                <a:latin typeface="Tahoma" panose="020B0604030504040204" pitchFamily="34" charset="0"/>
                <a:ea typeface="微软雅黑" panose="020B0503020204020204" pitchFamily="34" charset="-122"/>
              </a:endParaRPr>
            </a:p>
            <a:p>
              <a:pPr algn="ctr">
                <a:spcBef>
                  <a:spcPct val="0"/>
                </a:spcBef>
                <a:buFont typeface="Symbol" panose="05050102010706020507" pitchFamily="18" charset="2"/>
                <a:buNone/>
              </a:pPr>
              <a:r>
                <a:rPr lang="en-US" altLang="zh-CN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r>
                <a:rPr lang="en-US" altLang="zh-CN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= Dirac </a:t>
              </a:r>
            </a:p>
            <a:p>
              <a:pPr>
                <a:spcBef>
                  <a:spcPct val="0"/>
                </a:spcBef>
                <a:buFont typeface="Symbol" panose="05050102010706020507" pitchFamily="18" charset="2"/>
                <a:buNone/>
              </a:pPr>
              <a:endParaRPr lang="en-US" altLang="zh-CN" sz="9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spcBef>
                  <a:spcPct val="0"/>
                </a:spcBef>
                <a:buFont typeface="Symbol" panose="05050102010706020507" pitchFamily="18" charset="2"/>
                <a:buNone/>
              </a:pPr>
              <a:r>
                <a:rPr lang="en-US" altLang="zh-CN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</a:t>
              </a:r>
              <a:r>
                <a:rPr lang="en-US" altLang="zh-CN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= </a:t>
              </a:r>
              <a:r>
                <a:rPr lang="en-US" altLang="zh-CN" sz="2000" dirty="0" err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Majorana</a:t>
              </a:r>
              <a:endPara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9" name="Picture 8">
              <a:extLst>
                <a:ext uri="{FF2B5EF4-FFF2-40B4-BE49-F238E27FC236}">
                  <a16:creationId xmlns:a16="http://schemas.microsoft.com/office/drawing/2014/main" id="{3C62C3B1-B6D0-449A-93EA-BC5A6E7D43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8760" y="5021631"/>
              <a:ext cx="1674413" cy="743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矩形 13">
            <a:extLst>
              <a:ext uri="{FF2B5EF4-FFF2-40B4-BE49-F238E27FC236}">
                <a16:creationId xmlns:a16="http://schemas.microsoft.com/office/drawing/2014/main" id="{1A6FB90B-FECA-4795-934B-E02639E940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37" y="4805074"/>
            <a:ext cx="5162439" cy="1932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50000"/>
              </a:spcBef>
              <a:buFont typeface="Wingdings" panose="05000000000000000000" pitchFamily="2" charset="2"/>
              <a:buChar char="v"/>
              <a:defRPr kumimoji="1" sz="2400" b="1">
                <a:solidFill>
                  <a:srgbClr val="A5002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q"/>
              <a:defRPr kumimoji="1" sz="2400" b="1">
                <a:solidFill>
                  <a:srgbClr val="0099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700"/>
              </a:lnSpc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first experiment</a:t>
            </a:r>
          </a:p>
          <a:p>
            <a:pPr>
              <a:lnSpc>
                <a:spcPts val="3700"/>
              </a:lnSpc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 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 g of tritium</a:t>
            </a:r>
          </a:p>
          <a:p>
            <a:pPr>
              <a:lnSpc>
                <a:spcPts val="3700"/>
              </a:lnSpc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graphene target </a:t>
            </a:r>
          </a:p>
          <a:p>
            <a:pPr>
              <a:lnSpc>
                <a:spcPts val="3700"/>
              </a:lnSpc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planned energy resolution 0.15 eV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2BFC0092-E19A-407F-AD4A-1B89150F9D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1077" y="1010892"/>
            <a:ext cx="5740923" cy="3696686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id="{3D1D5C0E-1C32-4232-84F3-A870E3537B94}"/>
              </a:ext>
            </a:extLst>
          </p:cNvPr>
          <p:cNvSpPr/>
          <p:nvPr/>
        </p:nvSpPr>
        <p:spPr>
          <a:xfrm>
            <a:off x="7100064" y="766925"/>
            <a:ext cx="29883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Symbol" panose="05050102010706020507" pitchFamily="18" charset="2"/>
              </a:rPr>
              <a:t>Long </a:t>
            </a:r>
            <a:r>
              <a:rPr lang="en-US" altLang="zh-CN" sz="1600" b="1" i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Symbol" panose="05050102010706020507" pitchFamily="18" charset="2"/>
              </a:rPr>
              <a:t>et al</a:t>
            </a:r>
            <a:r>
              <a:rPr lang="en-US" altLang="zh-CN" sz="16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Symbol" panose="05050102010706020507" pitchFamily="18" charset="2"/>
              </a:rPr>
              <a:t>, arXiv:1405.7654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5ED7C9C7-5612-427C-81C3-CD661B0C31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5185" y="5503538"/>
            <a:ext cx="3849836" cy="53578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id="{ACE45C95-EAC7-4B8F-AAAD-BC9EE2D16A51}"/>
              </a:ext>
            </a:extLst>
          </p:cNvPr>
          <p:cNvSpPr txBox="1"/>
          <p:nvPr/>
        </p:nvSpPr>
        <p:spPr>
          <a:xfrm>
            <a:off x="7655440" y="4875817"/>
            <a:ext cx="42065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signal-to-background ratio:</a:t>
            </a:r>
            <a:endParaRPr lang="zh-CN" altLang="en-US" b="1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7537CF77-67C4-4C2C-83DD-4C3FBE2EBF19}"/>
              </a:ext>
            </a:extLst>
          </p:cNvPr>
          <p:cNvSpPr txBox="1"/>
          <p:nvPr/>
        </p:nvSpPr>
        <p:spPr>
          <a:xfrm>
            <a:off x="7655440" y="6311854"/>
            <a:ext cx="44484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sz="1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f. only 60 </a:t>
            </a:r>
            <a:r>
              <a:rPr lang="el-GR" altLang="zh-CN" sz="1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μ</a:t>
            </a:r>
            <a:r>
              <a:rPr lang="en-US" altLang="zh-CN" sz="1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 tritium in KATRIN 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265122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60248971-6053-419D-A9E8-49661D41C121}"/>
              </a:ext>
            </a:extLst>
          </p:cNvPr>
          <p:cNvSpPr/>
          <p:nvPr/>
        </p:nvSpPr>
        <p:spPr>
          <a:xfrm>
            <a:off x="0" y="68955"/>
            <a:ext cx="44797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Challenges for PTOLEMY</a:t>
            </a:r>
            <a:endParaRPr lang="zh-CN" altLang="en-US" sz="24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8485669-5185-4603-BD6A-67BD7D537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36" y="2294555"/>
            <a:ext cx="5498823" cy="435403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561B280-4088-4759-86FB-A4381A4214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2916" y="3192023"/>
            <a:ext cx="1578771" cy="22178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A04DE071-3CDF-46C1-BB7B-5958202968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7942" y="2148937"/>
            <a:ext cx="5551967" cy="4315662"/>
          </a:xfrm>
          <a:prstGeom prst="rect">
            <a:avLst/>
          </a:prstGeom>
        </p:spPr>
      </p:pic>
      <p:sp>
        <p:nvSpPr>
          <p:cNvPr id="11" name="箭头: 右 10">
            <a:extLst>
              <a:ext uri="{FF2B5EF4-FFF2-40B4-BE49-F238E27FC236}">
                <a16:creationId xmlns:a16="http://schemas.microsoft.com/office/drawing/2014/main" id="{7CFC765F-FB46-4427-9477-82E4DBDD92B5}"/>
              </a:ext>
            </a:extLst>
          </p:cNvPr>
          <p:cNvSpPr/>
          <p:nvPr/>
        </p:nvSpPr>
        <p:spPr>
          <a:xfrm>
            <a:off x="5879804" y="2490681"/>
            <a:ext cx="1164265" cy="31366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87BDEA94-591D-4608-9FE2-AB4D755142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7426" y="595853"/>
            <a:ext cx="2466935" cy="378794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E64A0BAF-9BCF-4413-B70F-5F567661E2F7}"/>
              </a:ext>
            </a:extLst>
          </p:cNvPr>
          <p:cNvSpPr txBox="1"/>
          <p:nvPr/>
        </p:nvSpPr>
        <p:spPr>
          <a:xfrm>
            <a:off x="39615" y="607083"/>
            <a:ext cx="56100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Potential perpendicular to the graphene </a:t>
            </a:r>
            <a:endParaRPr lang="zh-CN" altLang="en-US" b="1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86724FC-58AC-41D5-9049-F0E565373C78}"/>
              </a:ext>
            </a:extLst>
          </p:cNvPr>
          <p:cNvSpPr txBox="1"/>
          <p:nvPr/>
        </p:nvSpPr>
        <p:spPr>
          <a:xfrm>
            <a:off x="8196998" y="608817"/>
            <a:ext cx="39529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localized nuclei cannot be at rest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98BE435F-212B-4733-8C17-721D6DF7A7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0225" y="1248504"/>
            <a:ext cx="1536406" cy="70013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05157444-E220-44D9-967A-91F888B7C7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7942" y="1101523"/>
            <a:ext cx="2098993" cy="847115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A70E7CF0-3C0F-49AE-88F1-14F07AB34B66}"/>
              </a:ext>
            </a:extLst>
          </p:cNvPr>
          <p:cNvSpPr txBox="1"/>
          <p:nvPr/>
        </p:nvSpPr>
        <p:spPr>
          <a:xfrm>
            <a:off x="8533678" y="1432290"/>
            <a:ext cx="36239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uncertainty in electron energy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CBE72A7D-FC94-413B-8777-B2075E122D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6228" y="1044623"/>
            <a:ext cx="4813005" cy="1140940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id="{C66ADA40-95A2-4410-82E6-711FCE10228B}"/>
              </a:ext>
            </a:extLst>
          </p:cNvPr>
          <p:cNvSpPr/>
          <p:nvPr/>
        </p:nvSpPr>
        <p:spPr>
          <a:xfrm>
            <a:off x="5051953" y="6295322"/>
            <a:ext cx="354135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600" b="1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Symbol" panose="05050102010706020507" pitchFamily="18" charset="2"/>
              </a:rPr>
              <a:t>Cheipesh</a:t>
            </a:r>
            <a:r>
              <a:rPr lang="en-US" altLang="zh-CN" sz="16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600" b="1" i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Symbol" panose="05050102010706020507" pitchFamily="18" charset="2"/>
              </a:rPr>
              <a:t>et al</a:t>
            </a:r>
            <a:r>
              <a:rPr lang="en-US" altLang="zh-CN" sz="16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Symbol" panose="05050102010706020507" pitchFamily="18" charset="2"/>
              </a:rPr>
              <a:t>, arXiv:2101.10069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676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E731C28A-C6D1-4EC3-B738-61B1E1D8BC44}"/>
              </a:ext>
            </a:extLst>
          </p:cNvPr>
          <p:cNvSpPr/>
          <p:nvPr/>
        </p:nvSpPr>
        <p:spPr>
          <a:xfrm>
            <a:off x="81585" y="263581"/>
            <a:ext cx="4479713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Laser Interferometers</a:t>
            </a:r>
            <a:endParaRPr lang="zh-CN" altLang="en-US" sz="24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3885A90-2D87-4282-A900-A0FA28034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5" y="798832"/>
            <a:ext cx="7205734" cy="3571748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208561EF-26C7-45EE-B507-DBCFF9CCDAD1}"/>
              </a:ext>
            </a:extLst>
          </p:cNvPr>
          <p:cNvSpPr/>
          <p:nvPr/>
        </p:nvSpPr>
        <p:spPr>
          <a:xfrm>
            <a:off x="4642599" y="349478"/>
            <a:ext cx="412164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600" b="1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Symbol" panose="05050102010706020507" pitchFamily="18" charset="2"/>
              </a:rPr>
              <a:t>Domcke</a:t>
            </a:r>
            <a:r>
              <a:rPr lang="en-US" altLang="zh-CN" sz="16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Symbol" panose="05050102010706020507" pitchFamily="18" charset="2"/>
              </a:rPr>
              <a:t> &amp; </a:t>
            </a:r>
            <a:r>
              <a:rPr lang="en-US" altLang="zh-CN" sz="1600" b="1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Symbol" panose="05050102010706020507" pitchFamily="18" charset="2"/>
              </a:rPr>
              <a:t>Spinrath</a:t>
            </a:r>
            <a:r>
              <a:rPr lang="en-US" altLang="zh-CN" sz="16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Symbol" panose="05050102010706020507" pitchFamily="18" charset="2"/>
              </a:rPr>
              <a:t>, arXiv:1703.08629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A592BFD-A377-4513-A15F-31C1375589B0}"/>
              </a:ext>
            </a:extLst>
          </p:cNvPr>
          <p:cNvSpPr txBox="1"/>
          <p:nvPr/>
        </p:nvSpPr>
        <p:spPr>
          <a:xfrm>
            <a:off x="7071702" y="987137"/>
            <a:ext cx="36239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Acceleration of the test mass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35FB7814-0571-4790-94D4-35ED2F261E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85" y="4661710"/>
            <a:ext cx="8466992" cy="1932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50000"/>
              </a:spcBef>
              <a:buFont typeface="Wingdings" panose="05000000000000000000" pitchFamily="2" charset="2"/>
              <a:buChar char="v"/>
              <a:defRPr kumimoji="1" sz="2400" b="1">
                <a:solidFill>
                  <a:srgbClr val="A5002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q"/>
              <a:defRPr kumimoji="1" sz="2400" b="1">
                <a:solidFill>
                  <a:srgbClr val="0099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700"/>
              </a:lnSpc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Coherent scattering of C</a:t>
            </a:r>
            <a:r>
              <a:rPr lang="el-GR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ν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B with nuclei: 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enhancement</a:t>
            </a:r>
          </a:p>
          <a:p>
            <a:pPr>
              <a:lnSpc>
                <a:spcPts val="3700"/>
              </a:lnSpc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 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Cross section of 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weak interactions 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suppressed by G</a:t>
            </a:r>
            <a:r>
              <a:rPr lang="en-US" altLang="zh-CN" sz="2000" baseline="-25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*G</a:t>
            </a:r>
            <a:r>
              <a:rPr lang="en-US" altLang="zh-CN" sz="2000" baseline="-25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</a:p>
          <a:p>
            <a:pPr>
              <a:lnSpc>
                <a:spcPts val="3700"/>
              </a:lnSpc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Average momentum transfer from 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C</a:t>
            </a:r>
            <a:r>
              <a:rPr lang="el-GR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ν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B to the test mass</a:t>
            </a:r>
            <a:endParaRPr lang="en-US" alt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700"/>
              </a:lnSpc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Current sensitivity 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altLang="zh-CN" sz="2000" baseline="-25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min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= 10</a:t>
            </a:r>
            <a:r>
              <a:rPr lang="en-US" altLang="zh-CN" sz="2000" baseline="30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-16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cm s</a:t>
            </a:r>
            <a:r>
              <a:rPr lang="en-US" altLang="zh-CN" sz="2000" baseline="30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-2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&amp; future 10</a:t>
            </a:r>
            <a:r>
              <a:rPr lang="en-US" altLang="zh-CN" sz="2000" baseline="30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-18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cm s</a:t>
            </a:r>
            <a:r>
              <a:rPr lang="en-US" altLang="zh-CN" sz="2000" baseline="30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-2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B309B256-871B-415F-9496-CA966683CB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3182" y="1358727"/>
            <a:ext cx="4914014" cy="807934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BE80161E-0DD4-4221-8FBF-29FE0B7528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4415" y="2269429"/>
            <a:ext cx="6096000" cy="1025615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32" name="组合 31">
            <a:extLst>
              <a:ext uri="{FF2B5EF4-FFF2-40B4-BE49-F238E27FC236}">
                <a16:creationId xmlns:a16="http://schemas.microsoft.com/office/drawing/2014/main" id="{B23580E8-DDC6-442D-9730-A8CB05C96FF6}"/>
              </a:ext>
            </a:extLst>
          </p:cNvPr>
          <p:cNvGrpSpPr/>
          <p:nvPr/>
        </p:nvGrpSpPr>
        <p:grpSpPr>
          <a:xfrm>
            <a:off x="7446559" y="3533327"/>
            <a:ext cx="4374259" cy="782061"/>
            <a:chOff x="7449846" y="3710118"/>
            <a:chExt cx="4374259" cy="782061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2723AA14-D5CE-4198-BB8A-9B51D8D727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94843" y="4164215"/>
              <a:ext cx="1907468" cy="327964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49B7168E-0781-4C66-BFB0-1B31B51F69C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725329" y="4164215"/>
              <a:ext cx="1095786" cy="327964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id="{955D674C-787F-4BE0-88CB-E647EF848DC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044133" y="4183970"/>
              <a:ext cx="779972" cy="269848"/>
            </a:xfrm>
            <a:prstGeom prst="rect">
              <a:avLst/>
            </a:prstGeom>
          </p:spPr>
        </p:pic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9ABFB8D7-9F84-4897-9CC5-3BA43AE6955A}"/>
                </a:ext>
              </a:extLst>
            </p:cNvPr>
            <p:cNvSpPr txBox="1"/>
            <p:nvPr/>
          </p:nvSpPr>
          <p:spPr>
            <a:xfrm>
              <a:off x="7449846" y="3710118"/>
              <a:ext cx="362393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relevant parameters for lead: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id="{5B450389-3C6F-4F6E-BC1F-AF58B847BED7}"/>
              </a:ext>
            </a:extLst>
          </p:cNvPr>
          <p:cNvSpPr txBox="1"/>
          <p:nvPr/>
        </p:nvSpPr>
        <p:spPr>
          <a:xfrm>
            <a:off x="7446559" y="4515189"/>
            <a:ext cx="42545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smaller by more than 10 orders of magnitude</a:t>
            </a:r>
            <a:endParaRPr lang="zh-CN" altLang="en-US" b="1" baseline="30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27589851-C99D-454B-9162-44A179791FC6}"/>
              </a:ext>
            </a:extLst>
          </p:cNvPr>
          <p:cNvSpPr/>
          <p:nvPr/>
        </p:nvSpPr>
        <p:spPr>
          <a:xfrm>
            <a:off x="7942589" y="5312385"/>
            <a:ext cx="4167826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Z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-burst: EHE neutrinos</a:t>
            </a:r>
            <a:endParaRPr lang="zh-CN" altLang="en-US" sz="2400" dirty="0"/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id="{FAE767F9-4FC9-444C-9522-C1B6CB673E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00241" y="5870863"/>
            <a:ext cx="3249225" cy="53848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3698FFE2-74AE-470A-A4DB-FA8B59344C4E}"/>
              </a:ext>
            </a:extLst>
          </p:cNvPr>
          <p:cNvSpPr/>
          <p:nvPr/>
        </p:nvSpPr>
        <p:spPr>
          <a:xfrm>
            <a:off x="9814733" y="6440500"/>
            <a:ext cx="200619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600" b="1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Weiler</a:t>
            </a:r>
            <a:r>
              <a:rPr lang="en-US" altLang="zh-CN" sz="16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PRD, 1982</a:t>
            </a:r>
            <a:endParaRPr lang="zh-CN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6910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id="{C5C5DBAC-B003-4BAB-8F79-3498C4251AF5}"/>
              </a:ext>
            </a:extLst>
          </p:cNvPr>
          <p:cNvGrpSpPr/>
          <p:nvPr/>
        </p:nvGrpSpPr>
        <p:grpSpPr>
          <a:xfrm>
            <a:off x="199485" y="625168"/>
            <a:ext cx="3810744" cy="5927652"/>
            <a:chOff x="407066" y="813391"/>
            <a:chExt cx="3810744" cy="5927652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93FC9CC7-9FD6-4C58-BC91-484D94BB7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066" y="813391"/>
              <a:ext cx="3810744" cy="2775097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6AAA61A6-3E51-4299-8718-CF131E2A8B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8577" y="4088219"/>
              <a:ext cx="3033834" cy="2652824"/>
            </a:xfrm>
            <a:prstGeom prst="rect">
              <a:avLst/>
            </a:prstGeom>
          </p:spPr>
        </p:pic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60087755-AFFA-4208-B288-02052DC22C0B}"/>
                </a:ext>
              </a:extLst>
            </p:cNvPr>
            <p:cNvSpPr/>
            <p:nvPr/>
          </p:nvSpPr>
          <p:spPr>
            <a:xfrm>
              <a:off x="1892595" y="2477386"/>
              <a:ext cx="313660" cy="292396"/>
            </a:xfrm>
            <a:prstGeom prst="ellipse">
              <a:avLst/>
            </a:prstGeom>
            <a:noFill/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06B7BF8F-7B1F-4B7B-8656-D2A5D9639372}"/>
                </a:ext>
              </a:extLst>
            </p:cNvPr>
            <p:cNvCxnSpPr>
              <a:cxnSpLocks/>
            </p:cNvCxnSpPr>
            <p:nvPr/>
          </p:nvCxnSpPr>
          <p:spPr>
            <a:xfrm>
              <a:off x="2049425" y="2769782"/>
              <a:ext cx="156830" cy="1499190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id="{FD149685-35AD-4BC4-882D-3D78F4A8356F}"/>
              </a:ext>
            </a:extLst>
          </p:cNvPr>
          <p:cNvSpPr/>
          <p:nvPr/>
        </p:nvSpPr>
        <p:spPr>
          <a:xfrm>
            <a:off x="8215990" y="718665"/>
            <a:ext cx="3725507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Symbol" panose="05050102010706020507" pitchFamily="18" charset="2"/>
              </a:rPr>
              <a:t>G.Y. Huang &amp; S. Zhou, 2507.10868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sp>
        <p:nvSpPr>
          <p:cNvPr id="12" name="矩形 13">
            <a:extLst>
              <a:ext uri="{FF2B5EF4-FFF2-40B4-BE49-F238E27FC236}">
                <a16:creationId xmlns:a16="http://schemas.microsoft.com/office/drawing/2014/main" id="{3B09302C-A852-44B4-9AF3-4D4253BDB5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8715" y="670447"/>
            <a:ext cx="44468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50000"/>
              </a:spcBef>
              <a:buFont typeface="Wingdings" panose="05000000000000000000" pitchFamily="2" charset="2"/>
              <a:buChar char="v"/>
              <a:defRPr kumimoji="1" sz="2400" b="1">
                <a:solidFill>
                  <a:srgbClr val="A5002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q"/>
              <a:defRPr kumimoji="1" sz="2400" b="1">
                <a:solidFill>
                  <a:srgbClr val="0099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 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Coherent scattering</a:t>
            </a:r>
            <a:endParaRPr lang="zh-CN" altLang="en-US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F0028722-690D-4C8D-95BE-1C19252784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137" y="1232696"/>
            <a:ext cx="232741" cy="27683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AAC0100-7608-45A2-8747-767D0A133B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844" y="2289163"/>
            <a:ext cx="290152" cy="38686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3EBFAAE-4910-4D3C-B4ED-C47E0541B8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0828" y="2245168"/>
            <a:ext cx="196918" cy="27408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FFACE730-72C6-4411-A031-8DDA6743C2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82189" y="2215897"/>
            <a:ext cx="1870929" cy="38686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EB1634D3-8F08-442B-8D6E-FD3C0C69A499}"/>
              </a:ext>
            </a:extLst>
          </p:cNvPr>
          <p:cNvSpPr txBox="1"/>
          <p:nvPr/>
        </p:nvSpPr>
        <p:spPr>
          <a:xfrm>
            <a:off x="5652588" y="2222912"/>
            <a:ext cx="21610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phase matching</a:t>
            </a:r>
            <a:endParaRPr lang="zh-CN" altLang="en-US" b="1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D019996-55B9-4D1D-8F21-A00B3E5210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08056" y="1090797"/>
            <a:ext cx="3995181" cy="1091522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97BB9513-C9A6-4C63-8FD0-D5AEB6B81A93}"/>
              </a:ext>
            </a:extLst>
          </p:cNvPr>
          <p:cNvSpPr txBox="1"/>
          <p:nvPr/>
        </p:nvSpPr>
        <p:spPr>
          <a:xfrm>
            <a:off x="4713513" y="2779691"/>
            <a:ext cx="70049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amplitudes for each radiant added coherently, leading to the enhancement by a factor of </a:t>
            </a:r>
            <a:r>
              <a:rPr lang="en-US" altLang="zh-CN" sz="1800" b="1" i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en-US" altLang="zh-CN" sz="1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(number of </a:t>
            </a:r>
            <a:r>
              <a:rPr lang="en-US" altLang="zh-CN" sz="1800" b="1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radiants</a:t>
            </a:r>
            <a:r>
              <a:rPr lang="en-US" altLang="zh-CN" sz="1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b="1" dirty="0"/>
          </a:p>
        </p:txBody>
      </p:sp>
      <p:sp>
        <p:nvSpPr>
          <p:cNvPr id="19" name="矩形 13">
            <a:extLst>
              <a:ext uri="{FF2B5EF4-FFF2-40B4-BE49-F238E27FC236}">
                <a16:creationId xmlns:a16="http://schemas.microsoft.com/office/drawing/2014/main" id="{FEE073E6-2FDB-4CDE-9C2B-0387119EE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9729" y="3623284"/>
            <a:ext cx="23198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50000"/>
              </a:spcBef>
              <a:buFont typeface="Wingdings" panose="05000000000000000000" pitchFamily="2" charset="2"/>
              <a:buChar char="v"/>
              <a:defRPr kumimoji="1" sz="2400" b="1">
                <a:solidFill>
                  <a:srgbClr val="A5002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q"/>
              <a:defRPr kumimoji="1" sz="2400" b="1">
                <a:solidFill>
                  <a:srgbClr val="0099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 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 resonance</a:t>
            </a:r>
            <a:endParaRPr lang="zh-CN" altLang="en-US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927EC7C3-0ABA-45CD-90EA-9A21C2A306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17702" y="3637615"/>
            <a:ext cx="1684195" cy="35595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CECDE9F7-8F9C-4C01-9260-4AA338A74F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42958" y="4810050"/>
            <a:ext cx="5949042" cy="2022819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BB0C46EC-126F-4DE6-A162-EC6479627207}"/>
              </a:ext>
            </a:extLst>
          </p:cNvPr>
          <p:cNvSpPr txBox="1"/>
          <p:nvPr/>
        </p:nvSpPr>
        <p:spPr>
          <a:xfrm>
            <a:off x="4747621" y="4157750"/>
            <a:ext cx="69367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further resonant enhancement of the emission rate</a:t>
            </a:r>
            <a:endParaRPr lang="zh-CN" altLang="en-US" b="1" dirty="0"/>
          </a:p>
        </p:txBody>
      </p:sp>
      <p:sp>
        <p:nvSpPr>
          <p:cNvPr id="24" name="矩形 13">
            <a:extLst>
              <a:ext uri="{FF2B5EF4-FFF2-40B4-BE49-F238E27FC236}">
                <a16:creationId xmlns:a16="http://schemas.microsoft.com/office/drawing/2014/main" id="{70E49802-8D64-4761-9B2D-EA9C4F5239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9728" y="5029540"/>
            <a:ext cx="23198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50000"/>
              </a:spcBef>
              <a:buFont typeface="Wingdings" panose="05000000000000000000" pitchFamily="2" charset="2"/>
              <a:buChar char="v"/>
              <a:defRPr kumimoji="1" sz="2400" b="1">
                <a:solidFill>
                  <a:srgbClr val="A5002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q"/>
              <a:defRPr kumimoji="1" sz="2400" b="1">
                <a:solidFill>
                  <a:srgbClr val="0099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 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Detection</a:t>
            </a:r>
            <a:endParaRPr lang="zh-CN" altLang="en-US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7B7E881E-14D2-4742-85F9-D4E43F0F963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43249" y="5601898"/>
            <a:ext cx="2064807" cy="53985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BD078872-D23D-4311-9A24-5E30D56753F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65723" y="6322607"/>
            <a:ext cx="1321448" cy="448433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BE1C0DAF-12BD-46BF-A1B9-CE455B4E4D6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75115" y="6372228"/>
            <a:ext cx="1280503" cy="362407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id="{A726A489-8789-45FD-A517-333D936A2FDA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New Method: parametric fluorescence</a:t>
            </a:r>
          </a:p>
        </p:txBody>
      </p:sp>
    </p:spTree>
    <p:extLst>
      <p:ext uri="{BB962C8B-B14F-4D97-AF65-F5344CB8AC3E}">
        <p14:creationId xmlns:p14="http://schemas.microsoft.com/office/powerpoint/2010/main" val="149625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2472</TotalTime>
  <Words>764</Words>
  <Application>Microsoft Office PowerPoint</Application>
  <PresentationFormat>宽屏</PresentationFormat>
  <Paragraphs>137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等线</vt:lpstr>
      <vt:lpstr>等线 Light</vt:lpstr>
      <vt:lpstr>微软雅黑</vt:lpstr>
      <vt:lpstr>Arial</vt:lpstr>
      <vt:lpstr>Cambria Math</vt:lpstr>
      <vt:lpstr>Symbol</vt:lpstr>
      <vt:lpstr>Tahoma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shun zhou</dc:creator>
  <cp:lastModifiedBy>shun zhou</cp:lastModifiedBy>
  <cp:revision>103</cp:revision>
  <dcterms:created xsi:type="dcterms:W3CDTF">2026-02-26T15:08:20Z</dcterms:created>
  <dcterms:modified xsi:type="dcterms:W3CDTF">2026-03-25T23:47:34Z</dcterms:modified>
</cp:coreProperties>
</file>