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1"/>
    <p:sldMasterId id="2147483700" r:id="rId2"/>
  </p:sldMasterIdLst>
  <p:notesMasterIdLst>
    <p:notesMasterId r:id="rId34"/>
  </p:notesMasterIdLst>
  <p:sldIdLst>
    <p:sldId id="269" r:id="rId3"/>
    <p:sldId id="555" r:id="rId4"/>
    <p:sldId id="557" r:id="rId5"/>
    <p:sldId id="556" r:id="rId6"/>
    <p:sldId id="475" r:id="rId7"/>
    <p:sldId id="559" r:id="rId8"/>
    <p:sldId id="561" r:id="rId9"/>
    <p:sldId id="520" r:id="rId10"/>
    <p:sldId id="562" r:id="rId11"/>
    <p:sldId id="560" r:id="rId12"/>
    <p:sldId id="563" r:id="rId13"/>
    <p:sldId id="564" r:id="rId14"/>
    <p:sldId id="566" r:id="rId15"/>
    <p:sldId id="567" r:id="rId16"/>
    <p:sldId id="565" r:id="rId17"/>
    <p:sldId id="569" r:id="rId18"/>
    <p:sldId id="568" r:id="rId19"/>
    <p:sldId id="571" r:id="rId20"/>
    <p:sldId id="570" r:id="rId21"/>
    <p:sldId id="572" r:id="rId22"/>
    <p:sldId id="573" r:id="rId23"/>
    <p:sldId id="574" r:id="rId24"/>
    <p:sldId id="575" r:id="rId25"/>
    <p:sldId id="545" r:id="rId26"/>
    <p:sldId id="542" r:id="rId27"/>
    <p:sldId id="543" r:id="rId28"/>
    <p:sldId id="547" r:id="rId29"/>
    <p:sldId id="553" r:id="rId30"/>
    <p:sldId id="550" r:id="rId31"/>
    <p:sldId id="552" r:id="rId32"/>
    <p:sldId id="551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347" userDrawn="1">
          <p15:clr>
            <a:srgbClr val="A4A3A4"/>
          </p15:clr>
        </p15:guide>
        <p15:guide id="3" orient="horz" pos="3861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orient="horz" pos="709" userDrawn="1">
          <p15:clr>
            <a:srgbClr val="A4A3A4"/>
          </p15:clr>
        </p15:guide>
        <p15:guide id="8" pos="8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4141"/>
    <a:srgbClr val="1E5DF8"/>
    <a:srgbClr val="626262"/>
    <a:srgbClr val="FF6900"/>
    <a:srgbClr val="7E7BA9"/>
    <a:srgbClr val="827FAE"/>
    <a:srgbClr val="7C7CA9"/>
    <a:srgbClr val="EFDED1"/>
    <a:srgbClr val="EFC5B5"/>
    <a:srgbClr val="0030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97" autoAdjust="0"/>
    <p:restoredTop sz="89845"/>
  </p:normalViewPr>
  <p:slideViewPr>
    <p:cSldViewPr snapToGrid="0" snapToObjects="1">
      <p:cViewPr varScale="1">
        <p:scale>
          <a:sx n="98" d="100"/>
          <a:sy n="98" d="100"/>
        </p:scale>
        <p:origin x="224" y="216"/>
      </p:cViewPr>
      <p:guideLst>
        <p:guide orient="horz" pos="323"/>
        <p:guide pos="347"/>
        <p:guide orient="horz" pos="3861"/>
        <p:guide pos="7355"/>
        <p:guide pos="3840"/>
        <p:guide orient="horz" pos="709"/>
        <p:guide pos="86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48FE9A4A-3203-D544-A0F2-9B4A7A1B021E}" type="datetimeFigureOut">
              <a:rPr lang="en-US" smtClean="0"/>
              <a:pPr/>
              <a:t>3/11/24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C0F3BA1D-A00F-DB41-84DA-BE26C4853B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20F3C5-9160-8F2F-7EA9-CBDC1B3249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9DF270C-0288-D9CA-F767-EE83CF54D02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5AF1B04-8E2D-C61A-63BD-1ABBCF730F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13BFBE-84D7-8C6A-6BA9-CEC04DB383D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6990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E514CA-4A56-6424-40D7-7FA6A93E71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56F81DA-AD65-B36F-93E3-1F8DE81ED6F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ACB14EF-DBE9-818F-4B1E-C4FA9292AE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6E801B-E136-7779-2569-2CF345A7A9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25092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620FC6-1B43-5256-1A2E-74D03A4A6A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67E09C6-FB9A-5F47-F707-3C620E0F084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3658398-3E94-969F-D801-3CF30BC192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5051BE-EC31-B3A6-B569-E28B9C8C36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35371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B91930-993F-59F7-9BED-6C95D24783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9ED6A11-7317-FF28-37F6-EA33E84146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34A17F7-3791-7EB4-C662-794A454EDB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F1B9D0-2F90-B010-1B1D-4396274038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94075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72E870-BD8D-5943-B5D4-E7D24EEDA9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27AAB49-C4C1-EAFB-6290-AAC46C9BB9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E8F5625-FFB9-8C62-E0FB-9143753303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62B43D-C21F-9500-6EA8-47F06E15098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52514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77E8D7-9C28-ACAB-4A96-4C999AA82C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04025A0-A795-2878-440D-04BFE1E143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DE64B3B-C59E-05C4-68F9-80EDFD5682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1B9C2D-D90D-F034-41A2-21FCA0D80C9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7593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9885D8-D53D-CFF1-2286-487873EBBD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47187FC-7B4B-BF81-6486-16A1D327554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3C89232-A732-7C74-B10E-E2EBE74BB2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52541B-99DF-DC0F-8389-CC6B2CBE06B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9161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61AD40-9A10-33FD-8DAC-86D6CA7A06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68EA034-C226-4BFB-143A-6B9A9D80770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14E85CD-4D7E-6A2E-9522-C3D6CA86CE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E178D7-117D-AF73-6785-83B83644625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823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690B33-2B47-2EC9-8AB1-D9DC429EFA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4A1E95A-848A-FA82-DFB8-D632BF34D18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3EA3968-56DD-8F0E-7950-3AE40520E6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D2F72D-0E9E-1A68-E0F2-1C010DD277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5448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4B0C91-2B6B-CCEB-8E4F-406CC078AF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24A248F-E04E-09AF-CFE2-15682834382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6069243-7F90-4EA8-A636-DDF2240460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55DD04-A58A-EAD2-5972-732E9612C02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93719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72958E-EC8B-56D5-BC71-29016B09BC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27E3E20-5D75-9AE0-EA02-2C47A321B2B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525FA79-59BB-38FE-6962-D62411637C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B3E6C8-9362-E6F0-261A-98EDF7328F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78558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F7E946-89A9-02B6-FE90-2F23A5F670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4AE87D4-624A-9876-B700-4DC23D946A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A13DF4A-2A79-DDA1-97EB-DD5C98BC89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273406-A0D1-102F-F53E-9769DB076A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963187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85B670-F221-43EE-3391-F4184C2D69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7910184-1803-61C3-6B02-C3E524AAA3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249E275-BD71-BD33-9C56-6D0565DD6F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5FDE9A-FEF5-89C3-3E99-574FA19CCC3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691529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6E6205-7BD4-50A8-D9C3-321A5D7E3E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F7DF191-3ED8-C704-F2D3-AC9458CA2A7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043EA3E-25DB-8577-D86F-8A23EE1DAC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B21EFA-F866-DFD3-EB0D-976BEC5ACC0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4186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F9255F-F375-C2C9-25DE-00D4AAF03D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49B2A26-86EB-5584-073A-19FC89D3E31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E1B51BF-B9FD-5AF3-675B-8623239CF5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AA144B-F714-5962-6D5A-C8E25CCF1F2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23163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742213-9CA7-95D4-FDE9-841C998465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D422839-F4A9-D1DC-0A70-6276C4F81F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CD5146F-59F1-848D-24DC-81F9AD0CA6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2FCE04-0A7A-FA5D-2A83-6B0316B6865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3951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FE8244-B0CC-E0A8-9231-45D367933B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88DD729-AC43-6AC7-EEE8-11A10233B7D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D8CC662-562E-4374-B51D-A39E08BC2B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733EB1-994A-6A20-D61A-12F999917A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95602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87225E-25CF-3A8F-96E4-F6681DFE33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00A5726-E43B-D949-A57C-6E566DF862F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7F9454E-2D59-C78A-BD65-F72C4112EF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958BE5-673D-5909-4F93-1B73E58AC3D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967450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67026F-6317-56DB-5115-0B4584ED6B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9D4B4A4-9DD8-2E6B-1B13-7E7AF23B013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A8396D3-72AA-C42E-108D-C2C2CD3561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F8A93D-C4B6-E9BD-A39F-7D8897163FA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828874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1C32A0-5CCD-4AB6-0B2D-B06FFF58AA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BCD1901-D9AD-6F4F-F417-F6924C72A69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41446D1-D6C3-AC5C-0EE9-4425309126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202CCB-EF10-8044-90D7-DE68EC73265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28615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2E189D-5E82-5069-DFC7-13913C2790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C9DAD9C-3AEF-CA2F-E098-D255B7B09C8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44654ED-9E98-DA09-4317-3050EFFA87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4D256C-C983-6C09-80B1-A8070D2C414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12391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74D252-AD5F-F4E9-EBC3-C6A92B792C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B3CAD80-0D36-7BDB-FD4E-4230BB28E20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23E6176-F807-97B6-6BC2-8F8583C9B8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DFAF89-EA37-4F1E-9130-B6F6071E5D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6032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51A022-1EBF-94E8-19CE-CA6BE9E27A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C38389B-DC0D-E315-4347-92BCD6CF24D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1AEC7D3-D82C-DB37-568F-E82E6E0F7E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800DBC-1283-C081-3255-C636892BC5D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108143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F173E7-86EA-95F4-B4B0-9656291905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B6A1A86-42EB-0F63-FF00-57FFE092578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BB61FBD-4121-50A3-F530-1D5C33304E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E55CBD-0981-AC6D-C44F-AFEE6D7C7B8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0342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74767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8DDDF4-247B-3CF0-0DAF-09F31F291D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45519A0-D256-D8EE-33E9-90EFB9E0B20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BF7D42C-71CD-5FC9-E82D-14670823B8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8E3C33-0BC3-F9DE-48F4-3E9D57A22F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36289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4BEED5-330E-DC84-CD3C-5805304BE0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1B57100-7FFD-2D41-E0E5-14911C62E33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ECBE3CB-5193-4B1A-FBC9-85C3EF58DB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AA9496-CF36-FD5A-FDCB-6E70A40D9F9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70557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1793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3B6998-B045-3480-9C77-054ECC866E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F0B4EE8-4C6E-C33D-43C8-85F7FD36336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A8EA422-7BC2-7174-1A27-57D7F9EAD0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3302F2-C951-963E-D9B6-9D546C807EA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04477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DC6491-02DA-1711-F90B-A68DBCFA60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8A23497-7BB6-2578-78BE-16DE1C8FFA9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5B80E5B-231B-3A62-6F8B-9133FBA842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B27CAE-0AC7-24C4-0EB2-37195FB2A90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16988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3/11/24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39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9362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4729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538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61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881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163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706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009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078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32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32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3/11/24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6078369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99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325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9.jpeg"/><Relationship Id="rId5" Type="http://schemas.openxmlformats.org/officeDocument/2006/relationships/image" Target="../media/image38.jpeg"/><Relationship Id="rId4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1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804200" y="657875"/>
            <a:ext cx="254743" cy="254743"/>
          </a:xfrm>
          <a:custGeom>
            <a:avLst/>
            <a:gdLst/>
            <a:ahLst/>
            <a:cxnLst/>
            <a:rect l="l" t="t" r="r" b="b"/>
            <a:pathLst>
              <a:path w="382115" h="382115">
                <a:moveTo>
                  <a:pt x="0" y="0"/>
                </a:moveTo>
                <a:lnTo>
                  <a:pt x="382115" y="0"/>
                </a:lnTo>
                <a:lnTo>
                  <a:pt x="382115" y="382115"/>
                </a:lnTo>
                <a:lnTo>
                  <a:pt x="0" y="3821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 defTabSz="609630"/>
            <a:endParaRPr lang="en-US"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1152179" y="685800"/>
            <a:ext cx="1738384" cy="248313"/>
          </a:xfrm>
          <a:custGeom>
            <a:avLst/>
            <a:gdLst/>
            <a:ahLst/>
            <a:cxnLst/>
            <a:rect l="l" t="t" r="r" b="b"/>
            <a:pathLst>
              <a:path w="2607576" h="372470">
                <a:moveTo>
                  <a:pt x="0" y="0"/>
                </a:moveTo>
                <a:lnTo>
                  <a:pt x="2607576" y="0"/>
                </a:lnTo>
                <a:lnTo>
                  <a:pt x="2607576" y="372470"/>
                </a:lnTo>
                <a:lnTo>
                  <a:pt x="0" y="37247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pPr defTabSz="609630"/>
            <a:endParaRPr lang="en-US"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632563" y="1517594"/>
            <a:ext cx="6441338" cy="487524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 defTabSz="609630">
              <a:lnSpc>
                <a:spcPts val="5027"/>
              </a:lnSpc>
            </a:pPr>
            <a:r>
              <a:rPr lang="en-US" sz="4734" dirty="0">
                <a:solidFill>
                  <a:srgbClr val="FFFFFF"/>
                </a:solidFill>
                <a:latin typeface="Roboto"/>
              </a:rPr>
              <a:t>Proton Decay and </a:t>
            </a:r>
          </a:p>
          <a:p>
            <a:pPr algn="just" defTabSz="609630">
              <a:lnSpc>
                <a:spcPts val="5027"/>
              </a:lnSpc>
            </a:pPr>
            <a:r>
              <a:rPr lang="en-US" sz="4734" dirty="0">
                <a:solidFill>
                  <a:srgbClr val="FFFFFF"/>
                </a:solidFill>
                <a:latin typeface="Roboto"/>
              </a:rPr>
              <a:t>much more</a:t>
            </a:r>
          </a:p>
          <a:p>
            <a:pPr algn="just" defTabSz="609630">
              <a:lnSpc>
                <a:spcPts val="6627"/>
              </a:lnSpc>
            </a:pPr>
            <a:endParaRPr lang="en-US" sz="4734" dirty="0">
              <a:solidFill>
                <a:srgbClr val="FFFFFF"/>
              </a:solidFill>
              <a:latin typeface="Roboto"/>
            </a:endParaRPr>
          </a:p>
          <a:p>
            <a:pPr algn="just" defTabSz="609630">
              <a:lnSpc>
                <a:spcPts val="3360"/>
              </a:lnSpc>
            </a:pPr>
            <a:r>
              <a:rPr lang="en-US" sz="2800" dirty="0">
                <a:solidFill>
                  <a:srgbClr val="FFFFFF"/>
                </a:solidFill>
                <a:latin typeface="Roboto Bold"/>
              </a:rPr>
              <a:t>Professor Mark Thomson</a:t>
            </a:r>
          </a:p>
          <a:p>
            <a:pPr algn="just" defTabSz="609630">
              <a:lnSpc>
                <a:spcPts val="2613"/>
              </a:lnSpc>
            </a:pPr>
            <a:r>
              <a:rPr lang="en-US" sz="1866" dirty="0">
                <a:solidFill>
                  <a:srgbClr val="FFFFFF"/>
                </a:solidFill>
                <a:latin typeface="Roboto"/>
              </a:rPr>
              <a:t>Professor of Experimental Particle Physics</a:t>
            </a:r>
          </a:p>
          <a:p>
            <a:pPr algn="just" defTabSz="609630">
              <a:lnSpc>
                <a:spcPts val="2613"/>
              </a:lnSpc>
            </a:pPr>
            <a:r>
              <a:rPr lang="en-US" sz="1866" dirty="0">
                <a:solidFill>
                  <a:srgbClr val="FFFFFF"/>
                </a:solidFill>
                <a:latin typeface="Roboto"/>
              </a:rPr>
              <a:t>University of Cambridge</a:t>
            </a:r>
          </a:p>
          <a:p>
            <a:pPr algn="just" defTabSz="609630">
              <a:lnSpc>
                <a:spcPts val="2613"/>
              </a:lnSpc>
            </a:pPr>
            <a:r>
              <a:rPr lang="en-US" sz="1866" dirty="0">
                <a:solidFill>
                  <a:srgbClr val="FFFFFF"/>
                </a:solidFill>
                <a:latin typeface="Roboto"/>
              </a:rPr>
              <a:t>Executive Chair of STFC</a:t>
            </a:r>
          </a:p>
          <a:p>
            <a:pPr algn="just" defTabSz="609630">
              <a:lnSpc>
                <a:spcPts val="2613"/>
              </a:lnSpc>
            </a:pPr>
            <a:endParaRPr lang="en-US" sz="1866" dirty="0">
              <a:solidFill>
                <a:srgbClr val="FFFFFF"/>
              </a:solidFill>
              <a:latin typeface="Roboto"/>
            </a:endParaRPr>
          </a:p>
          <a:p>
            <a:pPr algn="just" defTabSz="609630">
              <a:lnSpc>
                <a:spcPts val="2613"/>
              </a:lnSpc>
            </a:pPr>
            <a:r>
              <a:rPr lang="en-US" sz="1866" dirty="0" err="1">
                <a:solidFill>
                  <a:srgbClr val="FFFFFF"/>
                </a:solidFill>
                <a:latin typeface="Roboto"/>
              </a:rPr>
              <a:t>thomson@hep.phy.cam.ac.uk</a:t>
            </a:r>
            <a:endParaRPr lang="en-US" sz="1866" dirty="0">
              <a:solidFill>
                <a:srgbClr val="FFFFFF"/>
              </a:solidFill>
              <a:latin typeface="Roboto"/>
            </a:endParaRPr>
          </a:p>
          <a:p>
            <a:pPr algn="just" defTabSz="609630">
              <a:lnSpc>
                <a:spcPts val="2613"/>
              </a:lnSpc>
            </a:pPr>
            <a:r>
              <a:rPr lang="en-US" sz="1866" dirty="0" err="1">
                <a:solidFill>
                  <a:srgbClr val="FFFFFF"/>
                </a:solidFill>
                <a:latin typeface="Roboto"/>
              </a:rPr>
              <a:t>mark.thomson@stfc.ukri.org</a:t>
            </a:r>
            <a:endParaRPr lang="en-US" sz="1866" dirty="0">
              <a:solidFill>
                <a:srgbClr val="FFFFFF"/>
              </a:solidFill>
              <a:latin typeface="Roboto"/>
            </a:endParaRPr>
          </a:p>
          <a:p>
            <a:pPr algn="just" defTabSz="609630">
              <a:lnSpc>
                <a:spcPts val="2613"/>
              </a:lnSpc>
            </a:pPr>
            <a:endParaRPr lang="en-US" sz="1866" dirty="0">
              <a:solidFill>
                <a:srgbClr val="FFFFFF"/>
              </a:solidFill>
              <a:latin typeface="Roboto"/>
            </a:endParaRPr>
          </a:p>
        </p:txBody>
      </p:sp>
      <p:sp>
        <p:nvSpPr>
          <p:cNvPr id="5" name="Freeform 5"/>
          <p:cNvSpPr/>
          <p:nvPr/>
        </p:nvSpPr>
        <p:spPr>
          <a:xfrm>
            <a:off x="9283035" y="3147367"/>
            <a:ext cx="1791747" cy="2687621"/>
          </a:xfrm>
          <a:custGeom>
            <a:avLst/>
            <a:gdLst/>
            <a:ahLst/>
            <a:cxnLst/>
            <a:rect l="l" t="t" r="r" b="b"/>
            <a:pathLst>
              <a:path w="2687621" h="4031432">
                <a:moveTo>
                  <a:pt x="0" y="0"/>
                </a:moveTo>
                <a:lnTo>
                  <a:pt x="2687621" y="0"/>
                </a:lnTo>
                <a:lnTo>
                  <a:pt x="2687621" y="4031432"/>
                </a:lnTo>
                <a:lnTo>
                  <a:pt x="0" y="403143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pPr defTabSz="609630"/>
            <a:endParaRPr lang="en-US"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3175000" y="685801"/>
            <a:ext cx="4521582" cy="16671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defTabSz="609630">
              <a:lnSpc>
                <a:spcPts val="1400"/>
              </a:lnSpc>
            </a:pPr>
            <a:r>
              <a:rPr lang="en-US" sz="1000" dirty="0">
                <a:solidFill>
                  <a:srgbClr val="FFFFFF"/>
                </a:solidFill>
                <a:latin typeface="Roboto"/>
              </a:rPr>
              <a:t>‘Physics then and now – the life and work of Don Perkins’ - 14 March 2024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F3803CC0-6EE7-A0B6-0F75-BF2649826D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4762"/>
            <a:ext cx="4445000" cy="6829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D0D989-0CFD-66A7-2924-736C20B6BE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iagram of a nail&#10;&#10;Description automatically generated">
            <a:extLst>
              <a:ext uri="{FF2B5EF4-FFF2-40B4-BE49-F238E27FC236}">
                <a16:creationId xmlns:a16="http://schemas.microsoft.com/office/drawing/2014/main" id="{974460CB-1E78-BD2A-5EE5-54B19B55C4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0424" y="1689102"/>
            <a:ext cx="4689282" cy="241907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12B6C4C-BF9A-2274-4F3B-909428A52D64}"/>
              </a:ext>
            </a:extLst>
          </p:cNvPr>
          <p:cNvSpPr/>
          <p:nvPr/>
        </p:nvSpPr>
        <p:spPr>
          <a:xfrm>
            <a:off x="550401" y="1126393"/>
            <a:ext cx="11138914" cy="48463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Proton decay</a:t>
            </a:r>
          </a:p>
          <a:p>
            <a:pPr marL="576000" marR="0" lvl="0" indent="-2880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vanilla SU(5) Grand Unified Theory the underlying process is:</a:t>
            </a:r>
          </a:p>
          <a:p>
            <a:pPr marL="1033200" lvl="1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u d </a:t>
            </a:r>
            <a:r>
              <a:rPr lang="en-GB" altLang="en-US" sz="2400" b="0" dirty="0">
                <a:sym typeface="Wingdings 3" pitchFamily="2" charset="2"/>
              </a:rPr>
              <a:t> X  e</a:t>
            </a:r>
            <a:r>
              <a:rPr lang="en-GB" altLang="en-US" sz="2400" b="0" baseline="30000" dirty="0">
                <a:sym typeface="Wingdings 3" pitchFamily="2" charset="2"/>
              </a:rPr>
              <a:t>+ </a:t>
            </a:r>
            <a:r>
              <a:rPr lang="en-GB" altLang="en-US" sz="2400" b="0" dirty="0">
                <a:sym typeface="Wingdings 3" pitchFamily="2" charset="2"/>
              </a:rPr>
              <a:t>u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1E5DF8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400" b="1" dirty="0">
              <a:solidFill>
                <a:srgbClr val="1E5DF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1E5DF8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6000" marR="0" lvl="0" indent="-2880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Resulting proton process with a final state of a positron and a neutral meson, e.g.</a:t>
            </a:r>
          </a:p>
          <a:p>
            <a:pPr marL="1033200" lvl="1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GB" altLang="en-US" sz="2400" b="1" dirty="0">
                <a:sym typeface="Wingdings 3" pitchFamily="2" charset="2"/>
              </a:rPr>
              <a:t> e</a:t>
            </a:r>
            <a:r>
              <a:rPr lang="en-GB" altLang="en-US" sz="2400" b="1" baseline="30000" dirty="0">
                <a:sym typeface="Wingdings 3" pitchFamily="2" charset="2"/>
              </a:rPr>
              <a:t>+ </a:t>
            </a:r>
            <a:r>
              <a:rPr lang="en-GB" altLang="en-US" sz="2400" b="1" dirty="0">
                <a:latin typeface="Symbol" pitchFamily="2" charset="2"/>
                <a:sym typeface="Wingdings 3" pitchFamily="2" charset="2"/>
              </a:rPr>
              <a:t>p</a:t>
            </a:r>
            <a:r>
              <a:rPr lang="en-GB" altLang="en-US" sz="2400" b="1" baseline="30000" dirty="0">
                <a:sym typeface="Wingdings 3" pitchFamily="2" charset="2"/>
              </a:rPr>
              <a:t>0</a:t>
            </a:r>
            <a:r>
              <a:rPr lang="en-GB" altLang="en-US" sz="2400" b="1" dirty="0">
                <a:sym typeface="Wingdings 3" pitchFamily="2" charset="2"/>
              </a:rPr>
              <a:t> 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6000" marR="0" lvl="0" indent="-2880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models were (and still are) available, Supersymmetric GUTs generally predict the final state lepton to be a neutrino, e.g.</a:t>
            </a:r>
          </a:p>
          <a:p>
            <a:pPr marL="1033200" lvl="1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GB" altLang="en-US" sz="2400" b="1" dirty="0">
                <a:sym typeface="Wingdings 3" pitchFamily="2" charset="2"/>
              </a:rPr>
              <a:t> K</a:t>
            </a:r>
            <a:r>
              <a:rPr lang="en-GB" altLang="en-US" sz="2400" b="1" baseline="30000" dirty="0">
                <a:sym typeface="Wingdings 3" pitchFamily="2" charset="2"/>
              </a:rPr>
              <a:t>+ </a:t>
            </a:r>
            <a:r>
              <a:rPr lang="en-GB" altLang="en-US" sz="2400" b="1" dirty="0" err="1">
                <a:latin typeface="Symbol" pitchFamily="2" charset="2"/>
                <a:sym typeface="Wingdings 3" pitchFamily="2" charset="2"/>
              </a:rPr>
              <a:t>n</a:t>
            </a:r>
            <a:r>
              <a:rPr lang="en-GB" altLang="en-US" sz="2400" b="1" baseline="-25000" dirty="0" err="1">
                <a:latin typeface="Symbol" pitchFamily="2" charset="2"/>
                <a:sym typeface="Wingdings 3" pitchFamily="2" charset="2"/>
              </a:rPr>
              <a:t>t</a:t>
            </a:r>
            <a:r>
              <a:rPr lang="en-GB" altLang="en-US" sz="2400" b="1" dirty="0">
                <a:sym typeface="Wingdings 3" pitchFamily="2" charset="2"/>
              </a:rPr>
              <a:t> 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8F1874-E1D6-6AEE-90D8-830BB9F9782A}"/>
              </a:ext>
            </a:extLst>
          </p:cNvPr>
          <p:cNvSpPr txBox="1"/>
          <p:nvPr/>
        </p:nvSpPr>
        <p:spPr>
          <a:xfrm>
            <a:off x="452112" y="335232"/>
            <a:ext cx="11095364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altLang="en-US" sz="4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Proton decay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60C325E-4316-56E4-9AC8-227176EB4006}"/>
              </a:ext>
            </a:extLst>
          </p:cNvPr>
          <p:cNvCxnSpPr/>
          <p:nvPr/>
        </p:nvCxnSpPr>
        <p:spPr>
          <a:xfrm>
            <a:off x="3564834" y="2067339"/>
            <a:ext cx="106017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45374F7-55EC-5337-99BF-237465989008}"/>
              </a:ext>
            </a:extLst>
          </p:cNvPr>
          <p:cNvCxnSpPr/>
          <p:nvPr/>
        </p:nvCxnSpPr>
        <p:spPr>
          <a:xfrm>
            <a:off x="2736573" y="5599049"/>
            <a:ext cx="106017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18118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0396F1-EBFA-3474-FE48-8F754B65F3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math equation with numbers and symbols&#10;&#10;Description automatically generated">
            <a:extLst>
              <a:ext uri="{FF2B5EF4-FFF2-40B4-BE49-F238E27FC236}">
                <a16:creationId xmlns:a16="http://schemas.microsoft.com/office/drawing/2014/main" id="{AF47D651-936F-18A7-2AE1-EB95DEB304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2747" y="1853649"/>
            <a:ext cx="2580983" cy="134012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611758B-C244-9136-DF73-655AE1D72E81}"/>
              </a:ext>
            </a:extLst>
          </p:cNvPr>
          <p:cNvSpPr/>
          <p:nvPr/>
        </p:nvSpPr>
        <p:spPr>
          <a:xfrm>
            <a:off x="550401" y="1126393"/>
            <a:ext cx="11138914" cy="3087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Proton decay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1E5DF8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6000" marR="0" lvl="0" indent="-2880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Simple dimensional arguments give</a:t>
            </a:r>
          </a:p>
          <a:p>
            <a:pPr marL="576000" marR="0" lvl="0" indent="-2880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2200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8000" marR="0" lvl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tabLst/>
              <a:defRPr/>
            </a:pPr>
            <a:endParaRPr lang="en-GB" sz="2200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8000" marR="0" lvl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tabLst/>
              <a:defRPr/>
            </a:pPr>
            <a:endParaRPr lang="en-GB" sz="2200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6000" marR="0" lvl="0" indent="-2880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Taking, A~1, </a:t>
            </a:r>
            <a:r>
              <a:rPr lang="en-GB" sz="2400" dirty="0">
                <a:latin typeface="Symbol" pitchFamily="2" charset="2"/>
                <a:cs typeface="Arial" panose="020B0604020202020204" pitchFamily="34" charset="0"/>
              </a:rPr>
              <a:t>a</a:t>
            </a:r>
            <a:r>
              <a:rPr lang="en-GB" sz="2400" baseline="-25000" dirty="0">
                <a:latin typeface="+mj-lt"/>
                <a:cs typeface="Arial" panose="020B0604020202020204" pitchFamily="34" charset="0"/>
              </a:rPr>
              <a:t>g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~ 1/40 and M</a:t>
            </a:r>
            <a:r>
              <a:rPr lang="en-GB" sz="2400" baseline="-25000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~ 10</a:t>
            </a:r>
            <a:r>
              <a:rPr lang="en-GB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GeV suggests a proton lifetime of </a:t>
            </a:r>
          </a:p>
          <a:p>
            <a:pPr marL="1033200" lvl="1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3200" dirty="0" err="1">
                <a:solidFill>
                  <a:srgbClr val="0070C0"/>
                </a:solidFill>
                <a:latin typeface="Symbol" pitchFamily="2" charset="2"/>
                <a:cs typeface="Arial" panose="020B0604020202020204" pitchFamily="34" charset="0"/>
              </a:rPr>
              <a:t>t</a:t>
            </a:r>
            <a:r>
              <a:rPr lang="en-GB" sz="3200" baseline="-250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~ 10</a:t>
            </a:r>
            <a:r>
              <a:rPr lang="en-GB" sz="3200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31</a:t>
            </a:r>
            <a:r>
              <a:rPr lang="en-GB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years </a:t>
            </a:r>
            <a:r>
              <a:rPr lang="en-GB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ED52F9-BB66-B65E-24D4-75466992CCCC}"/>
              </a:ext>
            </a:extLst>
          </p:cNvPr>
          <p:cNvSpPr txBox="1"/>
          <p:nvPr/>
        </p:nvSpPr>
        <p:spPr>
          <a:xfrm>
            <a:off x="452112" y="335232"/>
            <a:ext cx="11095364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altLang="en-US" sz="4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Proton lifetime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B1255F0-A059-678B-06D2-5B2B860158A4}"/>
              </a:ext>
            </a:extLst>
          </p:cNvPr>
          <p:cNvCxnSpPr/>
          <p:nvPr/>
        </p:nvCxnSpPr>
        <p:spPr>
          <a:xfrm>
            <a:off x="2736573" y="5599049"/>
            <a:ext cx="106017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32212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0502E5-25EF-2957-227B-36BD6D46D2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337F32-BB33-7BAD-71CE-0101BE77B46B}"/>
              </a:ext>
            </a:extLst>
          </p:cNvPr>
          <p:cNvSpPr/>
          <p:nvPr/>
        </p:nvSpPr>
        <p:spPr>
          <a:xfrm>
            <a:off x="550401" y="1126393"/>
            <a:ext cx="11138914" cy="13195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he experimental challenge</a:t>
            </a:r>
            <a:endParaRPr lang="en-GB" sz="2200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Looking for signatures such as 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GB" altLang="en-US" sz="2400" b="1" dirty="0">
                <a:sym typeface="Wingdings 3" pitchFamily="2" charset="2"/>
              </a:rPr>
              <a:t> e</a:t>
            </a:r>
            <a:r>
              <a:rPr lang="en-GB" altLang="en-US" sz="2400" b="1" baseline="30000" dirty="0">
                <a:sym typeface="Wingdings 3" pitchFamily="2" charset="2"/>
              </a:rPr>
              <a:t>+ </a:t>
            </a:r>
            <a:r>
              <a:rPr lang="en-GB" altLang="en-US" sz="2400" b="1" dirty="0">
                <a:latin typeface="Symbol" pitchFamily="2" charset="2"/>
                <a:sym typeface="Wingdings 3" pitchFamily="2" charset="2"/>
              </a:rPr>
              <a:t>p</a:t>
            </a:r>
            <a:r>
              <a:rPr lang="en-GB" altLang="en-US" sz="2400" b="1" baseline="30000" dirty="0">
                <a:sym typeface="Wingdings 3" pitchFamily="2" charset="2"/>
              </a:rPr>
              <a:t>0</a:t>
            </a:r>
            <a:r>
              <a:rPr lang="en-GB" altLang="en-US" sz="2400" b="1" dirty="0">
                <a:sym typeface="Wingdings 3" pitchFamily="2" charset="2"/>
              </a:rPr>
              <a:t> </a:t>
            </a:r>
            <a:r>
              <a:rPr lang="en-GB" altLang="en-US" sz="2400" dirty="0">
                <a:sym typeface="Wingdings 3" pitchFamily="2" charset="2"/>
              </a:rPr>
              <a:t>and 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GB" altLang="en-US" sz="2400" b="1" dirty="0">
                <a:sym typeface="Wingdings 3" pitchFamily="2" charset="2"/>
              </a:rPr>
              <a:t> K</a:t>
            </a:r>
            <a:r>
              <a:rPr lang="en-GB" altLang="en-US" sz="2400" b="1" baseline="30000" dirty="0">
                <a:sym typeface="Wingdings 3" pitchFamily="2" charset="2"/>
              </a:rPr>
              <a:t>+ </a:t>
            </a:r>
            <a:r>
              <a:rPr lang="en-GB" altLang="en-US" sz="2400" b="1" dirty="0" err="1">
                <a:latin typeface="Symbol" pitchFamily="2" charset="2"/>
                <a:sym typeface="Wingdings 3" pitchFamily="2" charset="2"/>
              </a:rPr>
              <a:t>n</a:t>
            </a:r>
            <a:r>
              <a:rPr lang="en-GB" altLang="en-US" sz="2400" b="1" baseline="-25000" dirty="0" err="1">
                <a:latin typeface="Symbol" pitchFamily="2" charset="2"/>
                <a:sym typeface="Wingdings 3" pitchFamily="2" charset="2"/>
              </a:rPr>
              <a:t>t</a:t>
            </a:r>
            <a:r>
              <a:rPr lang="en-GB" altLang="en-US" sz="2400" b="1" dirty="0">
                <a:sym typeface="Wingdings 3" pitchFamily="2" charset="2"/>
              </a:rPr>
              <a:t> 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6000" marR="0" lvl="0" indent="-2880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with a proton lifetime of &gt;10</a:t>
            </a:r>
            <a:r>
              <a:rPr lang="en-GB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31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years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29C1D99-62EC-52ED-A5D0-9C9D471F6D0E}"/>
              </a:ext>
            </a:extLst>
          </p:cNvPr>
          <p:cNvSpPr txBox="1"/>
          <p:nvPr/>
        </p:nvSpPr>
        <p:spPr>
          <a:xfrm>
            <a:off x="452112" y="335232"/>
            <a:ext cx="11095364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altLang="en-US" sz="4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experimental challenge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DDA622F-B82F-8C1E-769C-8012324E9328}"/>
              </a:ext>
            </a:extLst>
          </p:cNvPr>
          <p:cNvCxnSpPr/>
          <p:nvPr/>
        </p:nvCxnSpPr>
        <p:spPr>
          <a:xfrm>
            <a:off x="8441645" y="1656519"/>
            <a:ext cx="106017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34012ACD-F555-83A6-FF08-35BB9FBBE0F8}"/>
              </a:ext>
            </a:extLst>
          </p:cNvPr>
          <p:cNvSpPr/>
          <p:nvPr/>
        </p:nvSpPr>
        <p:spPr>
          <a:xfrm>
            <a:off x="570281" y="2537749"/>
            <a:ext cx="11138914" cy="3504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he experimental </a:t>
            </a: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strategy</a:t>
            </a:r>
            <a:endParaRPr lang="en-GB" sz="2200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a) watch one proton for 10</a:t>
            </a:r>
            <a:r>
              <a:rPr lang="en-GB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31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years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  <a:sym typeface="Wingdings 3" pitchFamily="2" charset="2"/>
              </a:rPr>
              <a:t> – neither very practical not interesting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6000" marR="0" lvl="0" indent="-2880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b) watch &gt; 10</a:t>
            </a:r>
            <a:r>
              <a:rPr lang="en-GB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31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protons for a few years</a:t>
            </a:r>
          </a:p>
          <a:p>
            <a:pPr marL="1033200" lvl="1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this case the challenge is being able to see a single decay within a mass of ~1000 tons</a:t>
            </a:r>
          </a:p>
          <a:p>
            <a:pPr marL="576000" marR="0" lvl="0" indent="-2880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solidFill>
                  <a:srgbClr val="2E2C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Looking for two distinct signatures</a:t>
            </a:r>
            <a:r>
              <a:rPr lang="en-GB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1033200" lvl="1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GB" altLang="en-US" sz="2400" b="1" dirty="0">
                <a:sym typeface="Wingdings 3" pitchFamily="2" charset="2"/>
              </a:rPr>
              <a:t> e</a:t>
            </a:r>
            <a:r>
              <a:rPr lang="en-GB" altLang="en-US" sz="2400" b="1" baseline="30000" dirty="0">
                <a:sym typeface="Wingdings 3" pitchFamily="2" charset="2"/>
              </a:rPr>
              <a:t>+ </a:t>
            </a:r>
            <a:r>
              <a:rPr lang="en-GB" altLang="en-US" sz="2400" b="1" dirty="0">
                <a:latin typeface="Symbol" pitchFamily="2" charset="2"/>
                <a:sym typeface="Wingdings 3" pitchFamily="2" charset="2"/>
              </a:rPr>
              <a:t>p</a:t>
            </a:r>
            <a:r>
              <a:rPr lang="en-GB" altLang="en-US" sz="2400" b="1" baseline="30000" dirty="0">
                <a:sym typeface="Wingdings 3" pitchFamily="2" charset="2"/>
              </a:rPr>
              <a:t>0 </a:t>
            </a:r>
            <a:r>
              <a:rPr lang="en-GB" altLang="en-US" sz="2400" b="1" dirty="0">
                <a:sym typeface="Wingdings 3" pitchFamily="2" charset="2"/>
              </a:rPr>
              <a:t> </a:t>
            </a:r>
            <a:r>
              <a:rPr lang="en-GB" altLang="en-US" sz="2400" b="1" dirty="0" err="1">
                <a:sym typeface="Wingdings 3" pitchFamily="2" charset="2"/>
              </a:rPr>
              <a:t>e</a:t>
            </a:r>
            <a:r>
              <a:rPr lang="en-GB" altLang="en-US" sz="2400" b="1" baseline="30000" dirty="0" err="1">
                <a:sym typeface="Wingdings 3" pitchFamily="2" charset="2"/>
              </a:rPr>
              <a:t>+</a:t>
            </a:r>
            <a:r>
              <a:rPr lang="en-GB" altLang="en-US" sz="2400" b="1" dirty="0" err="1">
                <a:latin typeface="Symbol" pitchFamily="2" charset="2"/>
                <a:sym typeface="Wingdings 3" pitchFamily="2" charset="2"/>
              </a:rPr>
              <a:t>gg</a:t>
            </a:r>
            <a:r>
              <a:rPr lang="en-GB" altLang="en-US" sz="2400" b="1" dirty="0">
                <a:latin typeface="Symbol" pitchFamily="2" charset="2"/>
                <a:sym typeface="Wingdings 3" pitchFamily="2" charset="2"/>
              </a:rPr>
              <a:t> 	: </a:t>
            </a:r>
            <a:r>
              <a:rPr lang="en-GB" altLang="en-US" sz="2400" dirty="0">
                <a:sym typeface="Wingdings 3" pitchFamily="2" charset="2"/>
              </a:rPr>
              <a:t>relativistic electromagnetically interacting particles</a:t>
            </a:r>
          </a:p>
          <a:p>
            <a:pPr marL="1033200" lvl="1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GB" altLang="en-US" sz="2400" b="1" dirty="0">
                <a:sym typeface="Wingdings 3" pitchFamily="2" charset="2"/>
              </a:rPr>
              <a:t> K</a:t>
            </a:r>
            <a:r>
              <a:rPr lang="en-GB" altLang="en-US" sz="2400" b="1" baseline="30000" dirty="0">
                <a:sym typeface="Wingdings 3" pitchFamily="2" charset="2"/>
              </a:rPr>
              <a:t>+ </a:t>
            </a:r>
            <a:r>
              <a:rPr lang="en-GB" altLang="en-US" sz="2400" b="1" dirty="0" err="1">
                <a:latin typeface="Symbol" pitchFamily="2" charset="2"/>
                <a:sym typeface="Wingdings 3" pitchFamily="2" charset="2"/>
              </a:rPr>
              <a:t>n</a:t>
            </a:r>
            <a:r>
              <a:rPr lang="en-GB" altLang="en-US" sz="2400" b="1" baseline="-25000" dirty="0" err="1">
                <a:latin typeface="Symbol" pitchFamily="2" charset="2"/>
                <a:sym typeface="Wingdings 3" pitchFamily="2" charset="2"/>
              </a:rPr>
              <a:t>t</a:t>
            </a:r>
            <a:r>
              <a:rPr lang="en-GB" altLang="en-US" sz="2400" b="1" baseline="-25000" dirty="0">
                <a:latin typeface="Symbol" pitchFamily="2" charset="2"/>
                <a:sym typeface="Wingdings 3" pitchFamily="2" charset="2"/>
              </a:rPr>
              <a:t> 		</a:t>
            </a:r>
            <a:r>
              <a:rPr lang="en-GB" altLang="en-US" sz="2400" b="1" dirty="0">
                <a:latin typeface="Symbol" pitchFamily="2" charset="2"/>
                <a:sym typeface="Wingdings 3" pitchFamily="2" charset="2"/>
              </a:rPr>
              <a:t>: </a:t>
            </a:r>
            <a:r>
              <a:rPr lang="en-GB" altLang="en-US" sz="2400" dirty="0">
                <a:sym typeface="Wingdings 3" pitchFamily="2" charset="2"/>
              </a:rPr>
              <a:t>“slow” kaon, which decays </a:t>
            </a:r>
            <a:endParaRPr kumimoji="0" lang="en-GB" sz="2400" i="0" u="none" strike="noStrike" kern="1200" cap="none" spc="0" normalizeH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D9AA0AF-1522-FD3C-AED0-4B411DDAB99C}"/>
              </a:ext>
            </a:extLst>
          </p:cNvPr>
          <p:cNvCxnSpPr/>
          <p:nvPr/>
        </p:nvCxnSpPr>
        <p:spPr>
          <a:xfrm>
            <a:off x="2744403" y="5679453"/>
            <a:ext cx="106017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63370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D6DC30-668C-8B4E-1F06-647ECB99EB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41108A0-1637-2C46-7BA0-54F90CAFA33D}"/>
              </a:ext>
            </a:extLst>
          </p:cNvPr>
          <p:cNvSpPr txBox="1"/>
          <p:nvPr/>
        </p:nvSpPr>
        <p:spPr>
          <a:xfrm>
            <a:off x="452112" y="335232"/>
            <a:ext cx="11095364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altLang="en-US" sz="4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experimental approach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6B294F3-F35C-182D-5016-AFF50A1BD9F5}"/>
              </a:ext>
            </a:extLst>
          </p:cNvPr>
          <p:cNvSpPr/>
          <p:nvPr/>
        </p:nvSpPr>
        <p:spPr>
          <a:xfrm>
            <a:off x="570281" y="1122311"/>
            <a:ext cx="11138914" cy="1763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main experimental approaches</a:t>
            </a:r>
            <a:endParaRPr lang="en-GB" sz="2200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2E2C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look for </a:t>
            </a:r>
            <a:r>
              <a:rPr lang="en-GB" sz="2400" dirty="0" err="1">
                <a:solidFill>
                  <a:srgbClr val="2E2C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pdk</a:t>
            </a:r>
            <a:r>
              <a:rPr lang="en-GB" sz="2400" dirty="0">
                <a:solidFill>
                  <a:srgbClr val="2E2C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signatures in a large volume</a:t>
            </a:r>
            <a:r>
              <a:rPr lang="en-GB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1033200" lvl="1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GB" altLang="en-US" sz="2400" b="1" dirty="0">
                <a:sym typeface="Wingdings 3" pitchFamily="2" charset="2"/>
              </a:rPr>
              <a:t> e</a:t>
            </a:r>
            <a:r>
              <a:rPr lang="en-GB" altLang="en-US" sz="2400" b="1" baseline="30000" dirty="0">
                <a:sym typeface="Wingdings 3" pitchFamily="2" charset="2"/>
              </a:rPr>
              <a:t>+ </a:t>
            </a:r>
            <a:r>
              <a:rPr lang="en-GB" altLang="en-US" sz="2400" b="1" dirty="0">
                <a:latin typeface="Symbol" pitchFamily="2" charset="2"/>
                <a:sym typeface="Wingdings 3" pitchFamily="2" charset="2"/>
              </a:rPr>
              <a:t>p</a:t>
            </a:r>
            <a:r>
              <a:rPr lang="en-GB" altLang="en-US" sz="2400" b="1" baseline="30000" dirty="0">
                <a:sym typeface="Wingdings 3" pitchFamily="2" charset="2"/>
              </a:rPr>
              <a:t>0 </a:t>
            </a:r>
            <a:r>
              <a:rPr lang="en-GB" altLang="en-US" sz="2400" b="1" dirty="0">
                <a:sym typeface="Wingdings 3" pitchFamily="2" charset="2"/>
              </a:rPr>
              <a:t> </a:t>
            </a:r>
            <a:r>
              <a:rPr lang="en-GB" altLang="en-US" sz="2400" b="1" dirty="0" err="1">
                <a:sym typeface="Wingdings 3" pitchFamily="2" charset="2"/>
              </a:rPr>
              <a:t>e</a:t>
            </a:r>
            <a:r>
              <a:rPr lang="en-GB" altLang="en-US" sz="2400" b="1" baseline="30000" dirty="0" err="1">
                <a:sym typeface="Wingdings 3" pitchFamily="2" charset="2"/>
              </a:rPr>
              <a:t>+</a:t>
            </a:r>
            <a:r>
              <a:rPr lang="en-GB" altLang="en-US" sz="2400" b="1" dirty="0" err="1">
                <a:latin typeface="Symbol" pitchFamily="2" charset="2"/>
                <a:sym typeface="Wingdings 3" pitchFamily="2" charset="2"/>
              </a:rPr>
              <a:t>gg</a:t>
            </a:r>
            <a:r>
              <a:rPr lang="en-GB" altLang="en-US" sz="2400" b="1" dirty="0">
                <a:latin typeface="Symbol" pitchFamily="2" charset="2"/>
                <a:sym typeface="Wingdings 3" pitchFamily="2" charset="2"/>
              </a:rPr>
              <a:t> 	: </a:t>
            </a:r>
            <a:r>
              <a:rPr lang="en-GB" altLang="en-US" sz="2400" dirty="0">
                <a:sym typeface="Wingdings 3" pitchFamily="2" charset="2"/>
              </a:rPr>
              <a:t>relativistic electromagnetically interacting particles</a:t>
            </a:r>
          </a:p>
          <a:p>
            <a:pPr marL="1033200" lvl="1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GB" altLang="en-US" sz="2400" b="1" dirty="0">
                <a:sym typeface="Wingdings 3" pitchFamily="2" charset="2"/>
              </a:rPr>
              <a:t> K</a:t>
            </a:r>
            <a:r>
              <a:rPr lang="en-GB" altLang="en-US" sz="2400" b="1" baseline="30000" dirty="0">
                <a:sym typeface="Wingdings 3" pitchFamily="2" charset="2"/>
              </a:rPr>
              <a:t>+ </a:t>
            </a:r>
            <a:r>
              <a:rPr lang="en-GB" altLang="en-US" sz="2400" b="1" dirty="0" err="1">
                <a:latin typeface="Symbol" pitchFamily="2" charset="2"/>
                <a:sym typeface="Wingdings 3" pitchFamily="2" charset="2"/>
              </a:rPr>
              <a:t>n</a:t>
            </a:r>
            <a:r>
              <a:rPr lang="en-GB" altLang="en-US" sz="2400" b="1" baseline="-25000" dirty="0" err="1">
                <a:latin typeface="Symbol" pitchFamily="2" charset="2"/>
                <a:sym typeface="Wingdings 3" pitchFamily="2" charset="2"/>
              </a:rPr>
              <a:t>t</a:t>
            </a:r>
            <a:r>
              <a:rPr lang="en-GB" altLang="en-US" sz="2400" b="1" baseline="-25000" dirty="0">
                <a:latin typeface="Symbol" pitchFamily="2" charset="2"/>
                <a:sym typeface="Wingdings 3" pitchFamily="2" charset="2"/>
              </a:rPr>
              <a:t> 		</a:t>
            </a:r>
            <a:r>
              <a:rPr lang="en-GB" altLang="en-US" sz="2400" b="1" dirty="0">
                <a:latin typeface="Symbol" pitchFamily="2" charset="2"/>
                <a:sym typeface="Wingdings 3" pitchFamily="2" charset="2"/>
              </a:rPr>
              <a:t>: </a:t>
            </a:r>
            <a:r>
              <a:rPr lang="en-GB" altLang="en-US" sz="2400" dirty="0">
                <a:sym typeface="Wingdings 3" pitchFamily="2" charset="2"/>
              </a:rPr>
              <a:t>“slow” kaon, which decays </a:t>
            </a:r>
            <a:endParaRPr kumimoji="0" lang="en-GB" sz="2400" i="0" u="none" strike="noStrike" kern="1200" cap="none" spc="0" normalizeH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59342B8-EAE3-19B3-756E-DD2142DA0B3C}"/>
              </a:ext>
            </a:extLst>
          </p:cNvPr>
          <p:cNvSpPr/>
          <p:nvPr/>
        </p:nvSpPr>
        <p:spPr>
          <a:xfrm>
            <a:off x="559843" y="2965721"/>
            <a:ext cx="7707335" cy="17258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Water Cherenkov detectors, e.g.</a:t>
            </a:r>
            <a:endParaRPr lang="en-GB" sz="2200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2E2C6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3" pitchFamily="2" charset="2"/>
              </a:rPr>
              <a:t>the IMB detector in the US</a:t>
            </a: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2E2C6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3" pitchFamily="2" charset="2"/>
              </a:rPr>
              <a:t>and the </a:t>
            </a:r>
            <a:r>
              <a:rPr lang="en-GB" sz="2400" dirty="0" err="1">
                <a:solidFill>
                  <a:srgbClr val="2E2C6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3" pitchFamily="2" charset="2"/>
              </a:rPr>
              <a:t>Kamioka</a:t>
            </a:r>
            <a:r>
              <a:rPr lang="en-GB" sz="2400" dirty="0">
                <a:solidFill>
                  <a:srgbClr val="2E2C6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3" pitchFamily="2" charset="2"/>
              </a:rPr>
              <a:t> nucleon decay experiment, </a:t>
            </a:r>
            <a:r>
              <a:rPr lang="en-GB" sz="2400" dirty="0" err="1">
                <a:solidFill>
                  <a:srgbClr val="2E2C6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3" pitchFamily="2" charset="2"/>
              </a:rPr>
              <a:t>Kamioka</a:t>
            </a:r>
            <a:r>
              <a:rPr lang="en-GB" sz="2400" dirty="0" err="1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3" pitchFamily="2" charset="2"/>
              </a:rPr>
              <a:t>nde</a:t>
            </a:r>
            <a:r>
              <a:rPr lang="en-GB" sz="2400" dirty="0">
                <a:solidFill>
                  <a:srgbClr val="2E2C6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3" pitchFamily="2" charset="2"/>
              </a:rPr>
              <a:t>, in Japan</a:t>
            </a:r>
            <a:endParaRPr lang="en-GB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 descr="A drawing of a rectangular object with text and numbers&#10;&#10;Description automatically generated">
            <a:extLst>
              <a:ext uri="{FF2B5EF4-FFF2-40B4-BE49-F238E27FC236}">
                <a16:creationId xmlns:a16="http://schemas.microsoft.com/office/drawing/2014/main" id="{1DF3AF40-2E01-D87E-006C-CD4CF5C42B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4929" y="2485092"/>
            <a:ext cx="3711870" cy="387426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B20CAF0-48CA-7EDF-9122-1366FC27016E}"/>
              </a:ext>
            </a:extLst>
          </p:cNvPr>
          <p:cNvSpPr/>
          <p:nvPr/>
        </p:nvSpPr>
        <p:spPr>
          <a:xfrm>
            <a:off x="561931" y="4771553"/>
            <a:ext cx="7707335" cy="13195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Tracking calorimeters, e.g. </a:t>
            </a:r>
            <a:endParaRPr lang="en-GB" sz="2200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2E2C6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3" pitchFamily="2" charset="2"/>
              </a:rPr>
              <a:t>FREJUS and NUSEX in Europe</a:t>
            </a: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2E2C6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3" pitchFamily="2" charset="2"/>
              </a:rPr>
              <a:t>and Soudan-1 in the US</a:t>
            </a:r>
            <a:endParaRPr lang="en-GB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24552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AB41A6-4E56-01EF-35D5-1954956536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FB26BD1-7434-9CA1-7688-C9A1FB130C95}"/>
              </a:ext>
            </a:extLst>
          </p:cNvPr>
          <p:cNvSpPr txBox="1"/>
          <p:nvPr/>
        </p:nvSpPr>
        <p:spPr>
          <a:xfrm>
            <a:off x="427060" y="335232"/>
            <a:ext cx="11095364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altLang="en-US" sz="4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Backgrounds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DF9C9A4-8676-3B23-37E0-DB496200A875}"/>
              </a:ext>
            </a:extLst>
          </p:cNvPr>
          <p:cNvSpPr/>
          <p:nvPr/>
        </p:nvSpPr>
        <p:spPr>
          <a:xfrm>
            <a:off x="557755" y="1122311"/>
            <a:ext cx="7596689" cy="2539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Searching for a “single proton decay” in a very large detector is a challenge </a:t>
            </a:r>
            <a:endParaRPr lang="en-GB" sz="2200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2E2C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Cosmic-ray induced background, e.g. spallation neutrons, can fake a signal</a:t>
            </a:r>
          </a:p>
          <a:p>
            <a:pPr marL="288000">
              <a:lnSpc>
                <a:spcPct val="110000"/>
              </a:lnSpc>
              <a:spcAft>
                <a:spcPts val="300"/>
              </a:spcAft>
              <a:defRPr/>
            </a:pPr>
            <a:r>
              <a:rPr lang="en-GB" sz="2400" dirty="0">
                <a:solidFill>
                  <a:srgbClr val="2E2C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lang="en-GB" sz="2400" b="1" dirty="0">
                <a:solidFill>
                  <a:srgbClr val="2E2C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 to go deep underground</a:t>
            </a:r>
            <a:endParaRPr lang="en-GB" sz="2400" dirty="0">
              <a:solidFill>
                <a:srgbClr val="2E2C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2E2C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 always left with atmospheric neutrinos</a:t>
            </a:r>
            <a:endParaRPr lang="en-GB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A diagram of the solar system&#10;&#10;Description automatically generated">
            <a:extLst>
              <a:ext uri="{FF2B5EF4-FFF2-40B4-BE49-F238E27FC236}">
                <a16:creationId xmlns:a16="http://schemas.microsoft.com/office/drawing/2014/main" id="{9222201E-9612-B8CB-DACF-FCB3480814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9496" y="1129314"/>
            <a:ext cx="3494752" cy="504797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707640E-873B-6D46-8ECB-860CD4A54900}"/>
              </a:ext>
            </a:extLst>
          </p:cNvPr>
          <p:cNvSpPr/>
          <p:nvPr/>
        </p:nvSpPr>
        <p:spPr>
          <a:xfrm>
            <a:off x="547317" y="3830015"/>
            <a:ext cx="7596689" cy="17258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 err="1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pdk</a:t>
            </a: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searches changed particle physics </a:t>
            </a:r>
            <a:endParaRPr lang="en-GB" sz="2200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2E2C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 underground experiments</a:t>
            </a: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2E2C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sensitive to (otherwise not very interesting) neutrino-induced backgrounds  </a:t>
            </a:r>
            <a:endParaRPr lang="en-GB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5580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630FB5-94A6-7A69-7198-CAB8885056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EB4895B7-CF40-E258-C2A9-580766328CFF}"/>
              </a:ext>
            </a:extLst>
          </p:cNvPr>
          <p:cNvSpPr txBox="1"/>
          <p:nvPr/>
        </p:nvSpPr>
        <p:spPr>
          <a:xfrm>
            <a:off x="466191" y="337259"/>
            <a:ext cx="11261387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altLang="en-US" sz="4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Stepping forward to 1986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91DFA4D-A5A0-0215-A3BA-7290EB120280}"/>
              </a:ext>
            </a:extLst>
          </p:cNvPr>
          <p:cNvSpPr/>
          <p:nvPr/>
        </p:nvSpPr>
        <p:spPr>
          <a:xfrm>
            <a:off x="550401" y="1126393"/>
            <a:ext cx="11138914" cy="33509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he experimental situation in 1986</a:t>
            </a:r>
            <a:endParaRPr lang="en-GB" sz="2200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400" b="0" i="0" u="none" strike="noStrike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GB" sz="2400" b="0" i="0" u="none" strike="noStrike" dirty="0">
                <a:solidFill>
                  <a:srgbClr val="333333"/>
                </a:solidFill>
                <a:effectLst/>
                <a:latin typeface="-apple-system"/>
              </a:rPr>
              <a:t>At the time of this conference five experiments (</a:t>
            </a:r>
            <a:r>
              <a:rPr lang="en-GB" sz="2400" b="0" i="0" u="none" strike="noStrike" dirty="0">
                <a:solidFill>
                  <a:srgbClr val="FF0000"/>
                </a:solidFill>
                <a:effectLst/>
                <a:latin typeface="-apple-system"/>
              </a:rPr>
              <a:t>KOLAR</a:t>
            </a:r>
            <a:r>
              <a:rPr lang="en-GB" sz="2400" b="0" i="0" u="none" strike="noStrike" dirty="0">
                <a:solidFill>
                  <a:srgbClr val="333333"/>
                </a:solidFill>
                <a:effectLst/>
                <a:latin typeface="-apple-system"/>
              </a:rPr>
              <a:t>, </a:t>
            </a:r>
            <a:r>
              <a:rPr lang="en-GB" sz="2400" b="0" i="0" u="none" strike="noStrike" dirty="0">
                <a:solidFill>
                  <a:srgbClr val="FF0000"/>
                </a:solidFill>
                <a:effectLst/>
                <a:latin typeface="-apple-system"/>
              </a:rPr>
              <a:t>NUSEX</a:t>
            </a:r>
            <a:r>
              <a:rPr lang="en-GB" sz="2400" b="0" i="0" u="none" strike="noStrike" dirty="0">
                <a:solidFill>
                  <a:srgbClr val="333333"/>
                </a:solidFill>
                <a:effectLst/>
                <a:latin typeface="-apple-system"/>
              </a:rPr>
              <a:t>, </a:t>
            </a:r>
            <a:r>
              <a:rPr lang="en-GB" sz="2400" b="0" i="0" u="none" strike="noStrike" dirty="0">
                <a:solidFill>
                  <a:srgbClr val="FF0000"/>
                </a:solidFill>
                <a:effectLst/>
                <a:latin typeface="-apple-system"/>
              </a:rPr>
              <a:t>FREJUS</a:t>
            </a:r>
            <a:r>
              <a:rPr lang="en-GB" sz="2400" b="0" i="0" u="none" strike="noStrike" dirty="0">
                <a:solidFill>
                  <a:srgbClr val="333333"/>
                </a:solidFill>
                <a:effectLst/>
                <a:latin typeface="-apple-system"/>
              </a:rPr>
              <a:t>, </a:t>
            </a:r>
            <a:r>
              <a:rPr lang="en-GB" sz="2400" b="0" i="0" u="none" strike="noStrike" dirty="0">
                <a:solidFill>
                  <a:srgbClr val="1E5DF8"/>
                </a:solidFill>
                <a:effectLst/>
                <a:latin typeface="-apple-system"/>
              </a:rPr>
              <a:t>IMB </a:t>
            </a:r>
            <a:r>
              <a:rPr lang="en-GB" sz="2400" b="0" i="0" u="none" strike="noStrike" dirty="0">
                <a:solidFill>
                  <a:srgbClr val="333333"/>
                </a:solidFill>
                <a:effectLst/>
                <a:latin typeface="-apple-system"/>
              </a:rPr>
              <a:t>and </a:t>
            </a:r>
            <a:r>
              <a:rPr lang="en-GB" sz="2400" b="0" i="0" u="none" strike="noStrike" dirty="0">
                <a:solidFill>
                  <a:srgbClr val="1E5DF8"/>
                </a:solidFill>
                <a:effectLst/>
                <a:latin typeface="-apple-system"/>
              </a:rPr>
              <a:t>KAMIOKANDE</a:t>
            </a:r>
            <a:r>
              <a:rPr lang="en-GB" sz="2400" b="0" i="0" u="none" strike="noStrike" dirty="0">
                <a:solidFill>
                  <a:srgbClr val="333333"/>
                </a:solidFill>
                <a:effectLst/>
                <a:latin typeface="-apple-system"/>
              </a:rPr>
              <a:t> designed to discover nucleon decay take data, located all around the world but only in the northern hemisphere. One more experiment is being constructed (</a:t>
            </a:r>
            <a:r>
              <a:rPr lang="en-GB" sz="2400" b="0" i="0" u="none" strike="noStrike" dirty="0">
                <a:solidFill>
                  <a:srgbClr val="FF0000"/>
                </a:solidFill>
                <a:effectLst/>
                <a:latin typeface="-apple-system"/>
              </a:rPr>
              <a:t>SOUDAN 2</a:t>
            </a:r>
            <a:r>
              <a:rPr lang="en-GB" sz="2400" b="0" i="0" u="none" strike="noStrike" dirty="0">
                <a:solidFill>
                  <a:srgbClr val="333333"/>
                </a:solidFill>
                <a:effectLst/>
                <a:latin typeface="-apple-system"/>
              </a:rPr>
              <a:t>) and two projects are under serious discussions (</a:t>
            </a:r>
            <a:r>
              <a:rPr lang="en-GB" sz="2400" b="0" i="0" u="none" strike="noStrike" dirty="0">
                <a:solidFill>
                  <a:srgbClr val="FF0000"/>
                </a:solidFill>
                <a:effectLst/>
                <a:latin typeface="-apple-system"/>
              </a:rPr>
              <a:t>SUPERKAMIOKANDE</a:t>
            </a:r>
            <a:r>
              <a:rPr lang="en-GB" sz="2400" b="0" i="0" u="none" strike="noStrike" dirty="0">
                <a:solidFill>
                  <a:srgbClr val="333333"/>
                </a:solidFill>
                <a:effectLst/>
                <a:latin typeface="-apple-system"/>
              </a:rPr>
              <a:t>, </a:t>
            </a:r>
            <a:r>
              <a:rPr lang="en-GB" sz="2400" b="0" i="0" u="none" strike="noStrike" dirty="0">
                <a:solidFill>
                  <a:srgbClr val="00B050"/>
                </a:solidFill>
                <a:effectLst/>
                <a:latin typeface="-apple-system"/>
              </a:rPr>
              <a:t>ICARUS</a:t>
            </a:r>
            <a:r>
              <a:rPr lang="en-GB" sz="2400" b="0" i="0" u="none" strike="noStrike" dirty="0">
                <a:solidFill>
                  <a:srgbClr val="333333"/>
                </a:solidFill>
                <a:effectLst/>
                <a:latin typeface="-apple-system"/>
              </a:rPr>
              <a:t>), however nucleon decay has not been </a:t>
            </a:r>
            <a:r>
              <a:rPr lang="en-GB" sz="2400" b="0" i="0" u="none" strike="noStrike" dirty="0" err="1">
                <a:solidFill>
                  <a:srgbClr val="333333"/>
                </a:solidFill>
                <a:effectLst/>
                <a:latin typeface="-apple-system"/>
              </a:rPr>
              <a:t>dicovered</a:t>
            </a:r>
            <a:r>
              <a:rPr lang="en-GB" sz="2400" b="0" i="0" u="none" strike="noStrike" dirty="0">
                <a:solidFill>
                  <a:srgbClr val="333333"/>
                </a:solidFill>
                <a:effectLst/>
                <a:latin typeface="-apple-system"/>
              </a:rPr>
              <a:t> yet.” </a:t>
            </a:r>
            <a:r>
              <a:rPr lang="en-GB" sz="2400" b="0" i="0" u="none" strike="noStrike" dirty="0">
                <a:solidFill>
                  <a:srgbClr val="0070C0"/>
                </a:solidFill>
                <a:effectLst/>
                <a:latin typeface="-apple-system"/>
              </a:rPr>
              <a:t>H. </a:t>
            </a:r>
            <a:r>
              <a:rPr lang="en-GB" sz="2400" dirty="0">
                <a:solidFill>
                  <a:srgbClr val="0070C0"/>
                </a:solidFill>
                <a:latin typeface="-apple-system"/>
              </a:rPr>
              <a:t>Meyer (from the FREJUS collaboration)</a:t>
            </a:r>
            <a:endParaRPr lang="en-GB" sz="2400" dirty="0">
              <a:solidFill>
                <a:srgbClr val="0070C0"/>
              </a:solidFill>
            </a:endParaRP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895D30C-E1C8-BA40-71B7-1D5A732F1E9A}"/>
              </a:ext>
            </a:extLst>
          </p:cNvPr>
          <p:cNvSpPr/>
          <p:nvPr/>
        </p:nvSpPr>
        <p:spPr>
          <a:xfrm>
            <a:off x="552489" y="4122195"/>
            <a:ext cx="11138914" cy="1773178"/>
          </a:xfrm>
          <a:prstGeom prst="rect">
            <a:avLst/>
          </a:prstGeom>
          <a:ln w="38100">
            <a:solidFill>
              <a:srgbClr val="41414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hree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now familiar experimental techniques </a:t>
            </a:r>
            <a:endParaRPr lang="en-GB" sz="2200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FF0000"/>
                </a:solidFill>
                <a:latin typeface="-apple-system"/>
              </a:rPr>
              <a:t>Tracking calorimeters …………………… MINOS</a:t>
            </a: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1E5DF8"/>
                </a:solidFill>
                <a:latin typeface="-apple-system"/>
              </a:rPr>
              <a:t>Water Cherenkov detectors</a:t>
            </a:r>
            <a:r>
              <a:rPr lang="en-GB" sz="2400" b="0" i="0" u="none" strike="noStrike" dirty="0">
                <a:solidFill>
                  <a:srgbClr val="1E5DF8"/>
                </a:solidFill>
                <a:effectLst/>
                <a:latin typeface="-apple-system"/>
              </a:rPr>
              <a:t> ………….  Super-</a:t>
            </a:r>
            <a:r>
              <a:rPr lang="en-GB" sz="2400" b="0" i="0" u="none" strike="noStrike" dirty="0" err="1">
                <a:solidFill>
                  <a:srgbClr val="1E5DF8"/>
                </a:solidFill>
                <a:effectLst/>
                <a:latin typeface="-apple-system"/>
              </a:rPr>
              <a:t>Kamiokande</a:t>
            </a:r>
            <a:r>
              <a:rPr lang="en-GB" sz="2400" b="0" i="0" u="none" strike="noStrike" dirty="0">
                <a:solidFill>
                  <a:srgbClr val="1E5DF8"/>
                </a:solidFill>
                <a:effectLst/>
                <a:latin typeface="-apple-system"/>
              </a:rPr>
              <a:t> ……….. Hyper-</a:t>
            </a:r>
            <a:r>
              <a:rPr lang="en-GB" sz="2400" b="0" i="0" u="none" strike="noStrike" dirty="0" err="1">
                <a:solidFill>
                  <a:srgbClr val="1E5DF8"/>
                </a:solidFill>
                <a:effectLst/>
                <a:latin typeface="-apple-system"/>
              </a:rPr>
              <a:t>Kamiokande</a:t>
            </a:r>
            <a:endParaRPr lang="en-GB" sz="2400" b="0" i="0" u="none" strike="noStrike" dirty="0">
              <a:solidFill>
                <a:srgbClr val="1E5DF8"/>
              </a:solidFill>
              <a:effectLst/>
              <a:latin typeface="-apple-system"/>
            </a:endParaRP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400" b="0" i="0" u="none" strike="noStrike" dirty="0">
                <a:solidFill>
                  <a:srgbClr val="00B050"/>
                </a:solidFill>
                <a:effectLst/>
                <a:latin typeface="-apple-system"/>
              </a:rPr>
              <a:t>Liquid Argon TPC …………………………………………………………………… DUNE</a:t>
            </a:r>
            <a:endParaRPr lang="en-GB" sz="24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37406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60FC0E-989F-6724-22F7-6D4E73CE15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4AF56E1B-7899-5B41-A874-92FDA5543E11}"/>
              </a:ext>
            </a:extLst>
          </p:cNvPr>
          <p:cNvSpPr txBox="1"/>
          <p:nvPr/>
        </p:nvSpPr>
        <p:spPr>
          <a:xfrm>
            <a:off x="466191" y="337259"/>
            <a:ext cx="11261387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altLang="en-US" sz="4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Soudan-2: my D.Phil. 1989-1991 </a:t>
            </a:r>
          </a:p>
        </p:txBody>
      </p:sp>
      <p:pic>
        <p:nvPicPr>
          <p:cNvPr id="4" name="Picture 21">
            <a:extLst>
              <a:ext uri="{FF2B5EF4-FFF2-40B4-BE49-F238E27FC236}">
                <a16:creationId xmlns:a16="http://schemas.microsoft.com/office/drawing/2014/main" id="{1CBB21B3-5119-AE31-19F8-ABA32A86BB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43"/>
          <a:stretch>
            <a:fillRect/>
          </a:stretch>
        </p:blipFill>
        <p:spPr bwMode="auto">
          <a:xfrm>
            <a:off x="8375375" y="1852371"/>
            <a:ext cx="3300687" cy="4645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22">
            <a:extLst>
              <a:ext uri="{FF2B5EF4-FFF2-40B4-BE49-F238E27FC236}">
                <a16:creationId xmlns:a16="http://schemas.microsoft.com/office/drawing/2014/main" id="{D7014AEC-B6E2-E4A8-8C84-873F10082C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1652" y="6100590"/>
            <a:ext cx="2129373" cy="244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n-US" altLang="en-US" sz="1000" b="0" dirty="0">
                <a:solidFill>
                  <a:schemeClr val="bg1"/>
                </a:solidFill>
                <a:latin typeface="Times New Roman" panose="02020603050405020304" pitchFamily="18" charset="0"/>
              </a:rPr>
              <a:t>Photo by Jerry Meier</a:t>
            </a:r>
          </a:p>
        </p:txBody>
      </p:sp>
      <p:pic>
        <p:nvPicPr>
          <p:cNvPr id="13" name="Picture 29">
            <a:extLst>
              <a:ext uri="{FF2B5EF4-FFF2-40B4-BE49-F238E27FC236}">
                <a16:creationId xmlns:a16="http://schemas.microsoft.com/office/drawing/2014/main" id="{29690420-9333-51EB-710B-CEE97F62CC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2954" y="1089479"/>
            <a:ext cx="3312215" cy="962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117DFB2-4DA0-E449-C07E-8BE30084A2A3}"/>
              </a:ext>
            </a:extLst>
          </p:cNvPr>
          <p:cNvSpPr/>
          <p:nvPr/>
        </p:nvSpPr>
        <p:spPr>
          <a:xfrm>
            <a:off x="570281" y="1122311"/>
            <a:ext cx="7725580" cy="874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Located in deepest darkest Minnesota…</a:t>
            </a:r>
            <a:endParaRPr lang="en-GB" sz="2200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2400" dirty="0">
                <a:solidFill>
                  <a:srgbClr val="2E2C61"/>
                </a:solidFill>
                <a:latin typeface="+mj-lt"/>
                <a:cs typeface="Arial" panose="020B0604020202020204" pitchFamily="34" charset="0"/>
                <a:sym typeface="Wingdings 3" pitchFamily="2" charset="2"/>
              </a:rPr>
              <a:t>nearest large town, Ely, Mn</a:t>
            </a:r>
            <a:r>
              <a:rPr lang="en-GB" altLang="en-US" sz="2400" dirty="0">
                <a:latin typeface="+mj-lt"/>
                <a:sym typeface="Wingdings 3" pitchFamily="2" charset="2"/>
              </a:rPr>
              <a:t> </a:t>
            </a:r>
            <a:endParaRPr kumimoji="0" lang="en-GB" sz="2400" i="0" u="none" strike="noStrike" kern="1200" cap="none" spc="0" normalizeH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9D23607-CDF8-EF00-CB38-1A94ABFA48C8}"/>
              </a:ext>
            </a:extLst>
          </p:cNvPr>
          <p:cNvSpPr/>
          <p:nvPr/>
        </p:nvSpPr>
        <p:spPr>
          <a:xfrm>
            <a:off x="563657" y="2056591"/>
            <a:ext cx="7725580" cy="36996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an aside… main options for projects were</a:t>
            </a:r>
            <a:endParaRPr lang="en-GB" sz="2200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2400" dirty="0">
                <a:solidFill>
                  <a:srgbClr val="2E2C61"/>
                </a:solidFill>
                <a:latin typeface="+mj-lt"/>
                <a:cs typeface="Arial" panose="020B0604020202020204" pitchFamily="34" charset="0"/>
                <a:sym typeface="Wingdings 3" pitchFamily="2" charset="2"/>
              </a:rPr>
              <a:t>ZEUS at DESY </a:t>
            </a:r>
          </a:p>
          <a:p>
            <a:pPr marL="1033200" lvl="1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2100" dirty="0">
                <a:solidFill>
                  <a:srgbClr val="0070C0"/>
                </a:solidFill>
                <a:latin typeface="+mj-lt"/>
                <a:cs typeface="Arial" panose="020B0604020202020204" pitchFamily="34" charset="0"/>
                <a:sym typeface="Wingdings 3" pitchFamily="2" charset="2"/>
              </a:rPr>
              <a:t>Hamburg nightlife</a:t>
            </a: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2400" dirty="0">
                <a:solidFill>
                  <a:srgbClr val="2E2C61"/>
                </a:solidFill>
                <a:latin typeface="+mj-lt"/>
                <a:cs typeface="Arial" panose="020B0604020202020204" pitchFamily="34" charset="0"/>
                <a:sym typeface="Wingdings 3" pitchFamily="2" charset="2"/>
              </a:rPr>
              <a:t>Delphi at CERN</a:t>
            </a:r>
            <a:r>
              <a:rPr lang="en-GB" altLang="en-US" sz="2400" dirty="0">
                <a:latin typeface="+mj-lt"/>
                <a:sym typeface="Wingdings 3" pitchFamily="2" charset="2"/>
              </a:rPr>
              <a:t> </a:t>
            </a:r>
          </a:p>
          <a:p>
            <a:pPr marL="1033200" lvl="1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2100" dirty="0">
                <a:solidFill>
                  <a:srgbClr val="0070C0"/>
                </a:solidFill>
                <a:latin typeface="+mj-lt"/>
                <a:sym typeface="Wingdings 3" pitchFamily="2" charset="2"/>
              </a:rPr>
              <a:t>mountains and skiing </a:t>
            </a: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kumimoji="0" lang="en-GB" sz="2400" i="0" u="none" strike="noStrike" kern="1200" cap="none" spc="0" normalizeH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+mj-lt"/>
                <a:cs typeface="Arial" panose="020B0604020202020204" pitchFamily="34" charset="0"/>
                <a:sym typeface="Wingdings 3" pitchFamily="2" charset="2"/>
              </a:rPr>
              <a:t>S</a:t>
            </a:r>
            <a:r>
              <a:rPr lang="en-GB" sz="2400" dirty="0">
                <a:solidFill>
                  <a:srgbClr val="2E2C61"/>
                </a:solidFill>
                <a:latin typeface="+mj-lt"/>
                <a:cs typeface="Arial" panose="020B0604020202020204" pitchFamily="34" charset="0"/>
                <a:sym typeface="Wingdings 3" pitchFamily="2" charset="2"/>
              </a:rPr>
              <a:t>oudan-2 in Minnesota </a:t>
            </a:r>
          </a:p>
          <a:p>
            <a:pPr marL="1033200" lvl="1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100" dirty="0">
                <a:solidFill>
                  <a:srgbClr val="0070C0"/>
                </a:solidFill>
                <a:latin typeface="+mj-lt"/>
                <a:cs typeface="Arial" panose="020B0604020202020204" pitchFamily="34" charset="0"/>
                <a:sym typeface="Wingdings 3" pitchFamily="2" charset="2"/>
              </a:rPr>
              <a:t>snow (but no mountains), 3.2 beer</a:t>
            </a:r>
          </a:p>
          <a:p>
            <a:pPr marL="1033200" lvl="1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100" dirty="0">
                <a:solidFill>
                  <a:srgbClr val="0070C0"/>
                </a:solidFill>
                <a:latin typeface="+mj-lt"/>
                <a:cs typeface="Arial" panose="020B0604020202020204" pitchFamily="34" charset="0"/>
                <a:sym typeface="Wingdings 3" pitchFamily="2" charset="2"/>
              </a:rPr>
              <a:t>A great and interesting group of scientists, including Don</a:t>
            </a:r>
            <a:r>
              <a:rPr kumimoji="0" lang="en-GB" sz="2100" i="0" u="none" strike="noStrike" kern="1200" cap="none" spc="0" normalizeH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cs typeface="Arial" panose="020B0604020202020204" pitchFamily="34" charset="0"/>
                <a:sym typeface="Wingdings 3" pitchFamily="2" charset="2"/>
              </a:rPr>
              <a:t> </a:t>
            </a:r>
            <a:endParaRPr kumimoji="0" lang="en-GB" sz="2100" i="0" u="none" strike="noStrike" kern="1200" cap="none" spc="0" normalizeH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32061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B651BD-17E1-2BD9-94FD-0A0DFFDFE9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65327F42-2AE3-AD1E-691E-29AD0E902FE4}"/>
              </a:ext>
            </a:extLst>
          </p:cNvPr>
          <p:cNvSpPr txBox="1"/>
          <p:nvPr/>
        </p:nvSpPr>
        <p:spPr>
          <a:xfrm>
            <a:off x="466191" y="337259"/>
            <a:ext cx="11261387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altLang="en-US" sz="4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Soudan-2: the detector </a:t>
            </a:r>
          </a:p>
        </p:txBody>
      </p:sp>
      <p:sp>
        <p:nvSpPr>
          <p:cNvPr id="5" name="Text Box 22">
            <a:extLst>
              <a:ext uri="{FF2B5EF4-FFF2-40B4-BE49-F238E27FC236}">
                <a16:creationId xmlns:a16="http://schemas.microsoft.com/office/drawing/2014/main" id="{15BD432A-035A-AA3A-61CA-4D5A038DCE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1652" y="6100590"/>
            <a:ext cx="2129373" cy="244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n-US" altLang="en-US" sz="1000" b="0" dirty="0">
                <a:solidFill>
                  <a:schemeClr val="bg1"/>
                </a:solidFill>
                <a:latin typeface="Times New Roman" panose="02020603050405020304" pitchFamily="18" charset="0"/>
              </a:rPr>
              <a:t>Photo by Jerry Meier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83A7FE3-A3EF-D749-3E13-A16058A4AB18}"/>
              </a:ext>
            </a:extLst>
          </p:cNvPr>
          <p:cNvSpPr/>
          <p:nvPr/>
        </p:nvSpPr>
        <p:spPr>
          <a:xfrm>
            <a:off x="570281" y="1122311"/>
            <a:ext cx="77255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Half a mile underground in a former Iron mine</a:t>
            </a:r>
            <a:endParaRPr lang="en-GB" sz="2200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3EFA9B4-BB76-BC0C-E17D-F4ABAC7866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193" y="1691860"/>
            <a:ext cx="5903208" cy="3964199"/>
          </a:xfrm>
          <a:prstGeom prst="rect">
            <a:avLst/>
          </a:prstGeom>
        </p:spPr>
      </p:pic>
      <p:pic>
        <p:nvPicPr>
          <p:cNvPr id="7" name="Picture 21">
            <a:extLst>
              <a:ext uri="{FF2B5EF4-FFF2-40B4-BE49-F238E27FC236}">
                <a16:creationId xmlns:a16="http://schemas.microsoft.com/office/drawing/2014/main" id="{D5235907-2192-F0F6-E87B-DC0A6DCAEB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43"/>
          <a:stretch>
            <a:fillRect/>
          </a:stretch>
        </p:blipFill>
        <p:spPr bwMode="auto">
          <a:xfrm>
            <a:off x="8375375" y="1852371"/>
            <a:ext cx="3300687" cy="4645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9">
            <a:extLst>
              <a:ext uri="{FF2B5EF4-FFF2-40B4-BE49-F238E27FC236}">
                <a16:creationId xmlns:a16="http://schemas.microsoft.com/office/drawing/2014/main" id="{AACA65D6-AB92-8754-3FC0-D7CA6EA9FB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2954" y="1089479"/>
            <a:ext cx="3312215" cy="962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42020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64218D-AAA6-75A4-7863-7C78F3C8A5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4D850CF-EDFF-B6E5-9A52-84285AFA4FF1}"/>
              </a:ext>
            </a:extLst>
          </p:cNvPr>
          <p:cNvSpPr txBox="1"/>
          <p:nvPr/>
        </p:nvSpPr>
        <p:spPr>
          <a:xfrm>
            <a:off x="466191" y="337259"/>
            <a:ext cx="11261387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altLang="en-US" sz="4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Soudan-2: the detector </a:t>
            </a:r>
          </a:p>
        </p:txBody>
      </p:sp>
      <p:sp>
        <p:nvSpPr>
          <p:cNvPr id="5" name="Text Box 22">
            <a:extLst>
              <a:ext uri="{FF2B5EF4-FFF2-40B4-BE49-F238E27FC236}">
                <a16:creationId xmlns:a16="http://schemas.microsoft.com/office/drawing/2014/main" id="{C3CD85C9-B52A-BF89-7177-547068D8AF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1652" y="6100590"/>
            <a:ext cx="2129373" cy="244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n-US" altLang="en-US" sz="1000" b="0" dirty="0">
                <a:solidFill>
                  <a:schemeClr val="bg1"/>
                </a:solidFill>
                <a:latin typeface="Times New Roman" panose="02020603050405020304" pitchFamily="18" charset="0"/>
              </a:rPr>
              <a:t>Photo by Jerry Meier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5A43B57-A83A-24EA-8A04-DAFF85214F69}"/>
              </a:ext>
            </a:extLst>
          </p:cNvPr>
          <p:cNvSpPr/>
          <p:nvPr/>
        </p:nvSpPr>
        <p:spPr>
          <a:xfrm>
            <a:off x="570280" y="1122311"/>
            <a:ext cx="88785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“Slow-drift (</a:t>
            </a:r>
            <a:r>
              <a:rPr lang="en-GB" sz="24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0.6 cm s</a:t>
            </a:r>
            <a:r>
              <a:rPr lang="en-GB" sz="2400" baseline="300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)” Time Projection Chamber</a:t>
            </a:r>
            <a:endParaRPr lang="en-GB" sz="2200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88A76EE-D1A4-9AF7-7B2F-2E703FC55CA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09" t="23269" r="6551" b="20306"/>
          <a:stretch/>
        </p:blipFill>
        <p:spPr>
          <a:xfrm>
            <a:off x="7315198" y="1563759"/>
            <a:ext cx="4373217" cy="2148497"/>
          </a:xfrm>
          <a:prstGeom prst="rect">
            <a:avLst/>
          </a:prstGeom>
        </p:spPr>
      </p:pic>
      <p:pic>
        <p:nvPicPr>
          <p:cNvPr id="2" name="Picture 1" descr="A close-up of a bandoler&#10;&#10;Description automatically generated">
            <a:extLst>
              <a:ext uri="{FF2B5EF4-FFF2-40B4-BE49-F238E27FC236}">
                <a16:creationId xmlns:a16="http://schemas.microsoft.com/office/drawing/2014/main" id="{CBAD045E-9714-F290-87CB-764F3B9BA18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0708" r="5665" b="14770"/>
          <a:stretch/>
        </p:blipFill>
        <p:spPr>
          <a:xfrm>
            <a:off x="7315201" y="3763618"/>
            <a:ext cx="4359966" cy="273916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33859BC-A59C-5C4A-2EA9-D313EFEA5B5C}"/>
              </a:ext>
            </a:extLst>
          </p:cNvPr>
          <p:cNvSpPr/>
          <p:nvPr/>
        </p:nvSpPr>
        <p:spPr>
          <a:xfrm>
            <a:off x="563655" y="1592764"/>
            <a:ext cx="6088935" cy="43157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kumimoji="0" lang="en-GB" sz="2400" i="0" u="none" strike="noStrike" kern="1200" cap="none" spc="0" normalizeH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+mj-lt"/>
                <a:cs typeface="Arial" panose="020B0604020202020204" pitchFamily="34" charset="0"/>
                <a:sym typeface="Wingdings 3" pitchFamily="2" charset="2"/>
              </a:rPr>
              <a:t>Basic detector element was a 1.5cm resistive drift tube</a:t>
            </a: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endParaRPr lang="en-GB" sz="2400" dirty="0">
              <a:solidFill>
                <a:srgbClr val="2E2C61"/>
              </a:solidFill>
              <a:latin typeface="+mj-lt"/>
              <a:cs typeface="Arial" panose="020B0604020202020204" pitchFamily="34" charset="0"/>
              <a:sym typeface="Wingdings 3" pitchFamily="2" charset="2"/>
            </a:endParaRP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endParaRPr kumimoji="0" lang="en-GB" sz="2400" i="0" u="none" strike="noStrike" kern="1200" cap="none" spc="0" normalizeH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+mj-lt"/>
              <a:cs typeface="Arial" panose="020B0604020202020204" pitchFamily="34" charset="0"/>
              <a:sym typeface="Wingdings 3" pitchFamily="2" charset="2"/>
            </a:endParaRP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endParaRPr kumimoji="0" lang="en-GB" sz="2400" i="0" u="none" strike="noStrike" kern="1200" cap="none" spc="0" normalizeH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+mj-lt"/>
              <a:cs typeface="Arial" panose="020B0604020202020204" pitchFamily="34" charset="0"/>
              <a:sym typeface="Wingdings 3" pitchFamily="2" charset="2"/>
            </a:endParaRP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2E2C61"/>
                </a:solidFill>
                <a:latin typeface="+mj-lt"/>
                <a:cs typeface="Arial" panose="020B0604020202020204" pitchFamily="34" charset="0"/>
                <a:sym typeface="Wingdings 3" pitchFamily="2" charset="2"/>
              </a:rPr>
              <a:t>The tubes were sandwiched in a  corrugated honeycomb structure made from 1.5mm steel plates</a:t>
            </a:r>
          </a:p>
          <a:p>
            <a:pPr marL="1033200" lvl="1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0070C0"/>
                </a:solidFill>
                <a:latin typeface="+mj-lt"/>
                <a:cs typeface="Arial" panose="020B0604020202020204" pitchFamily="34" charset="0"/>
                <a:sym typeface="Wingdings 3" pitchFamily="2" charset="2"/>
              </a:rPr>
              <a:t>providing the bulk of the mass of the detector </a:t>
            </a:r>
          </a:p>
        </p:txBody>
      </p:sp>
    </p:spTree>
    <p:extLst>
      <p:ext uri="{BB962C8B-B14F-4D97-AF65-F5344CB8AC3E}">
        <p14:creationId xmlns:p14="http://schemas.microsoft.com/office/powerpoint/2010/main" val="7318334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911D3F-55BF-278F-5F44-43A9CD78AB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62664205-71BC-DC35-C40A-8003D5542DF6}"/>
              </a:ext>
            </a:extLst>
          </p:cNvPr>
          <p:cNvSpPr txBox="1"/>
          <p:nvPr/>
        </p:nvSpPr>
        <p:spPr>
          <a:xfrm>
            <a:off x="466191" y="337259"/>
            <a:ext cx="11261387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altLang="en-US" sz="4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Soudan-2: the detector </a:t>
            </a:r>
          </a:p>
        </p:txBody>
      </p:sp>
      <p:sp>
        <p:nvSpPr>
          <p:cNvPr id="5" name="Text Box 22">
            <a:extLst>
              <a:ext uri="{FF2B5EF4-FFF2-40B4-BE49-F238E27FC236}">
                <a16:creationId xmlns:a16="http://schemas.microsoft.com/office/drawing/2014/main" id="{8FD9362C-EF5A-6816-9EB5-70B0834CB9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1652" y="6100590"/>
            <a:ext cx="2129373" cy="244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n-US" altLang="en-US" sz="1000" b="0" dirty="0">
                <a:solidFill>
                  <a:schemeClr val="bg1"/>
                </a:solidFill>
                <a:latin typeface="Times New Roman" panose="02020603050405020304" pitchFamily="18" charset="0"/>
              </a:rPr>
              <a:t>Photo by Jerry Meier</a:t>
            </a:r>
          </a:p>
        </p:txBody>
      </p:sp>
      <p:pic>
        <p:nvPicPr>
          <p:cNvPr id="3" name="Picture 2" descr="A diagram of a nuclear reactor&#10;&#10;Description automatically generated">
            <a:extLst>
              <a:ext uri="{FF2B5EF4-FFF2-40B4-BE49-F238E27FC236}">
                <a16:creationId xmlns:a16="http://schemas.microsoft.com/office/drawing/2014/main" id="{81E7B9C8-1646-D436-A45C-0EC09DF99ED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989" t="9925" r="1367" b="3195"/>
          <a:stretch/>
        </p:blipFill>
        <p:spPr>
          <a:xfrm>
            <a:off x="1378223" y="1975057"/>
            <a:ext cx="5552660" cy="424021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CCE2324-0239-72ED-8086-3CFE82FA4FAB}"/>
              </a:ext>
            </a:extLst>
          </p:cNvPr>
          <p:cNvSpPr/>
          <p:nvPr/>
        </p:nvSpPr>
        <p:spPr>
          <a:xfrm>
            <a:off x="570280" y="1122311"/>
            <a:ext cx="8878519" cy="874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“Slow-drift (</a:t>
            </a:r>
            <a:r>
              <a:rPr lang="en-GB" sz="24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0.6 cm s</a:t>
            </a:r>
            <a:r>
              <a:rPr lang="en-GB" sz="2400" baseline="300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)” Time Projection Chamber</a:t>
            </a:r>
            <a:endParaRPr lang="en-GB" sz="2200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2E2C61"/>
                </a:solidFill>
                <a:latin typeface="+mj-lt"/>
                <a:cs typeface="Arial" panose="020B0604020202020204" pitchFamily="34" charset="0"/>
                <a:sym typeface="Wingdings 3" pitchFamily="2" charset="2"/>
              </a:rPr>
              <a:t>256 modules, each of a mass of 4.3 tons</a:t>
            </a:r>
            <a:endParaRPr kumimoji="0" lang="en-GB" sz="2400" i="0" u="none" strike="noStrike" kern="1200" cap="none" spc="0" normalizeH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+mj-lt"/>
              <a:cs typeface="Arial" panose="020B0604020202020204" pitchFamily="34" charset="0"/>
            </a:endParaRPr>
          </a:p>
        </p:txBody>
      </p:sp>
      <p:pic>
        <p:nvPicPr>
          <p:cNvPr id="11" name="Picture 10" descr="A large metal container in a warehouse&#10;&#10;Description automatically generated">
            <a:extLst>
              <a:ext uri="{FF2B5EF4-FFF2-40B4-BE49-F238E27FC236}">
                <a16:creationId xmlns:a16="http://schemas.microsoft.com/office/drawing/2014/main" id="{0346714C-5206-79EF-F5AA-35D36C4A991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1888" r="4314" b="19938"/>
          <a:stretch/>
        </p:blipFill>
        <p:spPr>
          <a:xfrm>
            <a:off x="7143477" y="1736036"/>
            <a:ext cx="4403532" cy="4267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678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9FF022-A3AB-5352-B54D-3750FCE452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F5CA697-96E4-013A-7B53-128A704CD7F3}"/>
              </a:ext>
            </a:extLst>
          </p:cNvPr>
          <p:cNvSpPr txBox="1"/>
          <p:nvPr/>
        </p:nvSpPr>
        <p:spPr>
          <a:xfrm>
            <a:off x="478891" y="349611"/>
            <a:ext cx="11261387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altLang="en-US" sz="4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short presentation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7530D1E-AC64-8A44-7F60-9A267C18475B}"/>
              </a:ext>
            </a:extLst>
          </p:cNvPr>
          <p:cNvSpPr/>
          <p:nvPr/>
        </p:nvSpPr>
        <p:spPr>
          <a:xfrm>
            <a:off x="550207" y="1133556"/>
            <a:ext cx="11125855" cy="913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</a:pPr>
            <a:r>
              <a:rPr lang="en-US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Very much a personal reflection rather than a deeper scientific exploration </a:t>
            </a:r>
          </a:p>
          <a:p>
            <a:pPr marL="576000" lvl="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but the scientific story is really interesting, particularly looking back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1A28B38-1965-44A7-57A6-BBC919C413AD}"/>
              </a:ext>
            </a:extLst>
          </p:cNvPr>
          <p:cNvSpPr/>
          <p:nvPr/>
        </p:nvSpPr>
        <p:spPr>
          <a:xfrm>
            <a:off x="564821" y="2205436"/>
            <a:ext cx="11125855" cy="1251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</a:pPr>
            <a:r>
              <a:rPr lang="en-US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will try to give a historical perspective on how the search for proton decay shaped neutrino physics today</a:t>
            </a:r>
          </a:p>
          <a:p>
            <a:pPr marL="576000" lvl="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and of course, Don Perkins was a leading figure in this area </a:t>
            </a:r>
          </a:p>
        </p:txBody>
      </p:sp>
    </p:spTree>
    <p:extLst>
      <p:ext uri="{BB962C8B-B14F-4D97-AF65-F5344CB8AC3E}">
        <p14:creationId xmlns:p14="http://schemas.microsoft.com/office/powerpoint/2010/main" val="33905371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995A58-37A9-81EB-02BE-D9892C6BFA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9837246F-2D10-CA46-3648-F6626B503281}"/>
              </a:ext>
            </a:extLst>
          </p:cNvPr>
          <p:cNvSpPr txBox="1"/>
          <p:nvPr/>
        </p:nvSpPr>
        <p:spPr>
          <a:xfrm>
            <a:off x="466191" y="337259"/>
            <a:ext cx="11261387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altLang="en-US" sz="4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Soudan 2: 1989 - 2001 </a:t>
            </a:r>
          </a:p>
        </p:txBody>
      </p:sp>
      <p:sp>
        <p:nvSpPr>
          <p:cNvPr id="5" name="Text Box 22">
            <a:extLst>
              <a:ext uri="{FF2B5EF4-FFF2-40B4-BE49-F238E27FC236}">
                <a16:creationId xmlns:a16="http://schemas.microsoft.com/office/drawing/2014/main" id="{8D4F76C9-623A-2BA8-38A3-F04B60320A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1652" y="6100590"/>
            <a:ext cx="2129373" cy="244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n-US" altLang="en-US" sz="1000" b="0" dirty="0">
                <a:solidFill>
                  <a:schemeClr val="bg1"/>
                </a:solidFill>
                <a:latin typeface="Times New Roman" panose="02020603050405020304" pitchFamily="18" charset="0"/>
              </a:rPr>
              <a:t>Photo by Jerry Meier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5256C81-2A84-D77B-C23E-4BC628BACB87}"/>
              </a:ext>
            </a:extLst>
          </p:cNvPr>
          <p:cNvSpPr/>
          <p:nvPr/>
        </p:nvSpPr>
        <p:spPr>
          <a:xfrm>
            <a:off x="570280" y="1122311"/>
            <a:ext cx="8533963" cy="1251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Soudan 2 was designed to study proton decay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endParaRPr lang="en-GB" sz="2200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endParaRPr kumimoji="0" lang="en-GB" sz="2400" i="0" u="none" strike="noStrike" kern="1200" cap="none" spc="0" normalizeH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+mj-lt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4E2475D-4467-9C1C-F9E2-3BDCE5FBA5F8}"/>
              </a:ext>
            </a:extLst>
          </p:cNvPr>
          <p:cNvSpPr/>
          <p:nvPr/>
        </p:nvSpPr>
        <p:spPr>
          <a:xfrm>
            <a:off x="563655" y="1592764"/>
            <a:ext cx="5532345" cy="3503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2E2C61"/>
                </a:solidFill>
                <a:latin typeface="+mj-lt"/>
                <a:cs typeface="Arial" panose="020B0604020202020204" pitchFamily="34" charset="0"/>
                <a:sym typeface="Wingdings 3" pitchFamily="2" charset="2"/>
              </a:rPr>
              <a:t>Fine granularity tracking calorimeter with ~1 cm</a:t>
            </a:r>
            <a:r>
              <a:rPr lang="en-GB" sz="2400" baseline="30000" dirty="0">
                <a:solidFill>
                  <a:srgbClr val="2E2C61"/>
                </a:solidFill>
                <a:latin typeface="+mj-lt"/>
                <a:cs typeface="Arial" panose="020B0604020202020204" pitchFamily="34" charset="0"/>
                <a:sym typeface="Wingdings 3" pitchFamily="2" charset="2"/>
              </a:rPr>
              <a:t>3</a:t>
            </a:r>
            <a:r>
              <a:rPr lang="en-GB" sz="2400" dirty="0">
                <a:solidFill>
                  <a:srgbClr val="2E2C61"/>
                </a:solidFill>
                <a:latin typeface="+mj-lt"/>
                <a:cs typeface="Arial" panose="020B0604020202020204" pitchFamily="34" charset="0"/>
                <a:sym typeface="Wingdings 3" pitchFamily="2" charset="2"/>
              </a:rPr>
              <a:t> voxels</a:t>
            </a: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kumimoji="0" lang="en-GB" sz="2400" i="0" u="none" strike="noStrike" kern="1200" cap="none" spc="0" normalizeH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+mj-lt"/>
                <a:cs typeface="Arial" panose="020B0604020202020204" pitchFamily="34" charset="0"/>
                <a:sym typeface="Wingdings 3" pitchFamily="2" charset="2"/>
              </a:rPr>
              <a:t>Low thresholds (gas detection)</a:t>
            </a: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2E2C61"/>
                </a:solidFill>
                <a:latin typeface="+mj-lt"/>
                <a:cs typeface="Arial" panose="020B0604020202020204" pitchFamily="34" charset="0"/>
                <a:sym typeface="Wingdings 3" pitchFamily="2" charset="2"/>
              </a:rPr>
              <a:t>Good particle ID and two track resolution</a:t>
            </a: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2E2C61"/>
                </a:solidFill>
                <a:latin typeface="+mj-lt"/>
                <a:cs typeface="Arial" panose="020B0604020202020204" pitchFamily="34" charset="0"/>
                <a:sym typeface="Wingdings 3" pitchFamily="2" charset="2"/>
              </a:rPr>
              <a:t>Projective 3D imaging</a:t>
            </a:r>
            <a:endParaRPr kumimoji="0" lang="en-GB" sz="2400" i="0" u="none" strike="noStrike" kern="1200" cap="none" spc="0" normalizeH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+mj-lt"/>
              <a:cs typeface="Arial" panose="020B0604020202020204" pitchFamily="34" charset="0"/>
              <a:sym typeface="Wingdings 3" pitchFamily="2" charset="2"/>
            </a:endParaRP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endParaRPr lang="en-GB" sz="2400" dirty="0">
              <a:solidFill>
                <a:srgbClr val="2E2C61"/>
              </a:solidFill>
              <a:latin typeface="+mj-lt"/>
              <a:cs typeface="Arial" panose="020B0604020202020204" pitchFamily="34" charset="0"/>
              <a:sym typeface="Wingdings 3" pitchFamily="2" charset="2"/>
            </a:endParaRP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endParaRPr kumimoji="0" lang="en-GB" sz="2400" i="0" u="none" strike="noStrike" kern="1200" cap="none" spc="0" normalizeH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+mj-lt"/>
              <a:cs typeface="Arial" panose="020B0604020202020204" pitchFamily="34" charset="0"/>
              <a:sym typeface="Wingdings 3" pitchFamily="2" charset="2"/>
            </a:endParaRPr>
          </a:p>
        </p:txBody>
      </p:sp>
      <p:pic>
        <p:nvPicPr>
          <p:cNvPr id="7" name="Picture 6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3C90EE3-53C9-E4AB-F14C-C0E9DDDD475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497" b="9056"/>
          <a:stretch/>
        </p:blipFill>
        <p:spPr>
          <a:xfrm rot="16200000">
            <a:off x="6598608" y="1137899"/>
            <a:ext cx="4560702" cy="5486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2976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D4ACD3-36D6-040A-111A-FFF9F40284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6C5E743-963D-4115-89F7-93BE0CDEAB66}"/>
              </a:ext>
            </a:extLst>
          </p:cNvPr>
          <p:cNvSpPr txBox="1"/>
          <p:nvPr/>
        </p:nvSpPr>
        <p:spPr>
          <a:xfrm>
            <a:off x="466191" y="337259"/>
            <a:ext cx="11261387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altLang="en-US" sz="4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Soudan 2 – proton decay results </a:t>
            </a:r>
          </a:p>
        </p:txBody>
      </p:sp>
      <p:sp>
        <p:nvSpPr>
          <p:cNvPr id="5" name="Text Box 22">
            <a:extLst>
              <a:ext uri="{FF2B5EF4-FFF2-40B4-BE49-F238E27FC236}">
                <a16:creationId xmlns:a16="http://schemas.microsoft.com/office/drawing/2014/main" id="{104C100F-8985-C21D-D60E-9BF035FA0D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1652" y="6100590"/>
            <a:ext cx="2129373" cy="244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n-US" altLang="en-US" sz="1000" b="0" dirty="0">
                <a:solidFill>
                  <a:schemeClr val="bg1"/>
                </a:solidFill>
                <a:latin typeface="Times New Roman" panose="02020603050405020304" pitchFamily="18" charset="0"/>
              </a:rPr>
              <a:t>Photo by Jerry Meier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CFC0AC3-524A-6482-183D-A0337EAEA614}"/>
              </a:ext>
            </a:extLst>
          </p:cNvPr>
          <p:cNvSpPr/>
          <p:nvPr/>
        </p:nvSpPr>
        <p:spPr>
          <a:xfrm>
            <a:off x="570280" y="1122311"/>
            <a:ext cx="8533963" cy="1251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Multiple decay topologies explored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endParaRPr lang="en-GB" sz="2200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endParaRPr kumimoji="0" lang="en-GB" sz="2400" i="0" u="none" strike="noStrike" kern="1200" cap="none" spc="0" normalizeH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+mj-lt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A82083E-4EA0-142B-C6FA-7FDCED2E05E3}"/>
              </a:ext>
            </a:extLst>
          </p:cNvPr>
          <p:cNvSpPr/>
          <p:nvPr/>
        </p:nvSpPr>
        <p:spPr>
          <a:xfrm>
            <a:off x="563655" y="1592764"/>
            <a:ext cx="6234710" cy="33293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200" dirty="0">
                <a:solidFill>
                  <a:srgbClr val="2E2C61"/>
                </a:solidFill>
                <a:latin typeface="+mj-lt"/>
                <a:cs typeface="Arial" panose="020B0604020202020204" pitchFamily="34" charset="0"/>
                <a:sym typeface="Wingdings 3" pitchFamily="2" charset="2"/>
              </a:rPr>
              <a:t>All channels had some level of expected neutrino background</a:t>
            </a: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200" dirty="0">
                <a:solidFill>
                  <a:srgbClr val="2E2C61"/>
                </a:solidFill>
                <a:latin typeface="+mj-lt"/>
                <a:cs typeface="Arial" panose="020B0604020202020204" pitchFamily="34" charset="0"/>
                <a:sym typeface="Wingdings 3" pitchFamily="2" charset="2"/>
              </a:rPr>
              <a:t>Observed candidates were consistent with the background</a:t>
            </a: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200" dirty="0">
                <a:solidFill>
                  <a:srgbClr val="2E2C61"/>
                </a:solidFill>
                <a:latin typeface="+mj-lt"/>
                <a:cs typeface="Arial" panose="020B0604020202020204" pitchFamily="34" charset="0"/>
                <a:sym typeface="Wingdings 3" pitchFamily="2" charset="2"/>
              </a:rPr>
              <a:t>Most stringent lifetime limit (channel-dependent):</a:t>
            </a:r>
          </a:p>
          <a:p>
            <a:pPr marL="1033200" lvl="1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800" dirty="0" err="1">
                <a:solidFill>
                  <a:srgbClr val="2E2C61"/>
                </a:solidFill>
                <a:latin typeface="Symbol" pitchFamily="2" charset="2"/>
                <a:cs typeface="Arial" panose="020B0604020202020204" pitchFamily="34" charset="0"/>
                <a:sym typeface="Wingdings 3" pitchFamily="2" charset="2"/>
              </a:rPr>
              <a:t>t</a:t>
            </a:r>
            <a:r>
              <a:rPr lang="en-GB" sz="2400" baseline="-25000" dirty="0" err="1">
                <a:solidFill>
                  <a:srgbClr val="2E2C61"/>
                </a:solidFill>
                <a:latin typeface="+mj-lt"/>
                <a:cs typeface="Arial" panose="020B0604020202020204" pitchFamily="34" charset="0"/>
                <a:sym typeface="Wingdings 3" pitchFamily="2" charset="2"/>
              </a:rPr>
              <a:t>p</a:t>
            </a:r>
            <a:r>
              <a:rPr lang="en-GB" sz="2400" dirty="0">
                <a:solidFill>
                  <a:srgbClr val="2E2C61"/>
                </a:solidFill>
                <a:latin typeface="+mj-lt"/>
                <a:cs typeface="Arial" panose="020B0604020202020204" pitchFamily="34" charset="0"/>
                <a:sym typeface="Wingdings 3" pitchFamily="2" charset="2"/>
              </a:rPr>
              <a:t> &gt; 6x10</a:t>
            </a:r>
            <a:r>
              <a:rPr lang="en-GB" sz="2400" baseline="30000" dirty="0">
                <a:solidFill>
                  <a:srgbClr val="2E2C61"/>
                </a:solidFill>
                <a:latin typeface="+mj-lt"/>
                <a:cs typeface="Arial" panose="020B0604020202020204" pitchFamily="34" charset="0"/>
                <a:sym typeface="Wingdings 3" pitchFamily="2" charset="2"/>
              </a:rPr>
              <a:t>32</a:t>
            </a:r>
            <a:r>
              <a:rPr lang="en-GB" sz="2400" dirty="0">
                <a:solidFill>
                  <a:srgbClr val="2E2C61"/>
                </a:solidFill>
                <a:latin typeface="+mj-lt"/>
                <a:cs typeface="Arial" panose="020B0604020202020204" pitchFamily="34" charset="0"/>
                <a:sym typeface="Wingdings 3" pitchFamily="2" charset="2"/>
              </a:rPr>
              <a:t> years</a:t>
            </a: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endParaRPr kumimoji="0" lang="en-GB" sz="2400" i="0" u="none" strike="noStrike" kern="1200" cap="none" spc="0" normalizeH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+mj-lt"/>
              <a:cs typeface="Arial" panose="020B0604020202020204" pitchFamily="34" charset="0"/>
              <a:sym typeface="Wingdings 3" pitchFamily="2" charset="2"/>
            </a:endParaRPr>
          </a:p>
        </p:txBody>
      </p:sp>
      <p:pic>
        <p:nvPicPr>
          <p:cNvPr id="2" name="Picture 1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1037EB6C-F21B-2D7B-97E2-537676FB4E3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4032" r="4196"/>
          <a:stretch/>
        </p:blipFill>
        <p:spPr>
          <a:xfrm>
            <a:off x="7341704" y="927654"/>
            <a:ext cx="4333462" cy="383644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C71A109-CEEF-D86D-4771-430BBEDA527D}"/>
              </a:ext>
            </a:extLst>
          </p:cNvPr>
          <p:cNvSpPr/>
          <p:nvPr/>
        </p:nvSpPr>
        <p:spPr>
          <a:xfrm>
            <a:off x="550402" y="4640763"/>
            <a:ext cx="11125661" cy="1308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Today the best limits come from Super-</a:t>
            </a:r>
            <a:r>
              <a:rPr lang="en-GB" sz="2400" b="1" dirty="0" err="1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Kamiokande</a:t>
            </a:r>
            <a:endParaRPr lang="en-GB" sz="2400" b="1" dirty="0">
              <a:solidFill>
                <a:srgbClr val="1E5DF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6000" indent="-28800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200" dirty="0">
                <a:solidFill>
                  <a:srgbClr val="2E2C61"/>
                </a:solidFill>
                <a:latin typeface="+mj-lt"/>
                <a:cs typeface="Arial" panose="020B0604020202020204" pitchFamily="34" charset="0"/>
                <a:sym typeface="Wingdings 3" pitchFamily="2" charset="2"/>
              </a:rPr>
              <a:t>More scalable technology leading to a 22 </a:t>
            </a:r>
            <a:r>
              <a:rPr lang="en-GB" sz="2200" dirty="0" err="1">
                <a:solidFill>
                  <a:srgbClr val="2E2C61"/>
                </a:solidFill>
                <a:latin typeface="+mj-lt"/>
                <a:cs typeface="Arial" panose="020B0604020202020204" pitchFamily="34" charset="0"/>
                <a:sym typeface="Wingdings 3" pitchFamily="2" charset="2"/>
              </a:rPr>
              <a:t>kton</a:t>
            </a:r>
            <a:r>
              <a:rPr lang="en-GB" sz="2200" dirty="0">
                <a:solidFill>
                  <a:srgbClr val="2E2C61"/>
                </a:solidFill>
                <a:latin typeface="+mj-lt"/>
                <a:cs typeface="Arial" panose="020B0604020202020204" pitchFamily="34" charset="0"/>
                <a:sym typeface="Wingdings 3" pitchFamily="2" charset="2"/>
              </a:rPr>
              <a:t> fiducial mass</a:t>
            </a:r>
          </a:p>
          <a:p>
            <a:pPr marL="576000" indent="-28800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800" dirty="0" err="1">
                <a:solidFill>
                  <a:srgbClr val="2E2C61"/>
                </a:solidFill>
                <a:latin typeface="Symbol" pitchFamily="2" charset="2"/>
                <a:cs typeface="Arial" panose="020B0604020202020204" pitchFamily="34" charset="0"/>
                <a:sym typeface="Wingdings 3" pitchFamily="2" charset="2"/>
              </a:rPr>
              <a:t>t</a:t>
            </a:r>
            <a:r>
              <a:rPr lang="en-GB" sz="2400" baseline="-25000" dirty="0" err="1">
                <a:solidFill>
                  <a:srgbClr val="2E2C61"/>
                </a:solidFill>
                <a:latin typeface="+mj-lt"/>
                <a:cs typeface="Arial" panose="020B0604020202020204" pitchFamily="34" charset="0"/>
                <a:sym typeface="Wingdings 3" pitchFamily="2" charset="2"/>
              </a:rPr>
              <a:t>p</a:t>
            </a:r>
            <a:r>
              <a:rPr lang="en-GB" sz="2400" dirty="0">
                <a:solidFill>
                  <a:srgbClr val="2E2C61"/>
                </a:solidFill>
                <a:latin typeface="+mj-lt"/>
                <a:cs typeface="Arial" panose="020B0604020202020204" pitchFamily="34" charset="0"/>
                <a:sym typeface="Wingdings 3" pitchFamily="2" charset="2"/>
              </a:rPr>
              <a:t> &gt; ~10</a:t>
            </a:r>
            <a:r>
              <a:rPr lang="en-GB" sz="2400" baseline="30000" dirty="0">
                <a:solidFill>
                  <a:srgbClr val="2E2C61"/>
                </a:solidFill>
                <a:latin typeface="+mj-lt"/>
                <a:cs typeface="Arial" panose="020B0604020202020204" pitchFamily="34" charset="0"/>
                <a:sym typeface="Wingdings 3" pitchFamily="2" charset="2"/>
              </a:rPr>
              <a:t>34</a:t>
            </a:r>
            <a:r>
              <a:rPr lang="en-GB" sz="2400" dirty="0">
                <a:solidFill>
                  <a:srgbClr val="2E2C61"/>
                </a:solidFill>
                <a:latin typeface="+mj-lt"/>
                <a:cs typeface="Arial" panose="020B0604020202020204" pitchFamily="34" charset="0"/>
                <a:sym typeface="Wingdings 3" pitchFamily="2" charset="2"/>
              </a:rPr>
              <a:t> years</a:t>
            </a:r>
          </a:p>
        </p:txBody>
      </p:sp>
    </p:spTree>
    <p:extLst>
      <p:ext uri="{BB962C8B-B14F-4D97-AF65-F5344CB8AC3E}">
        <p14:creationId xmlns:p14="http://schemas.microsoft.com/office/powerpoint/2010/main" val="13966888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1D0E25-1AF8-DD74-B65F-C99C4C207E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7E2820C-849A-A2D3-977B-67B71F281F1D}"/>
              </a:ext>
            </a:extLst>
          </p:cNvPr>
          <p:cNvSpPr txBox="1"/>
          <p:nvPr/>
        </p:nvSpPr>
        <p:spPr>
          <a:xfrm>
            <a:off x="466191" y="337259"/>
            <a:ext cx="11261387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altLang="en-US" sz="4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Proton decay – the legacy </a:t>
            </a:r>
          </a:p>
        </p:txBody>
      </p:sp>
      <p:sp>
        <p:nvSpPr>
          <p:cNvPr id="5" name="Text Box 22">
            <a:extLst>
              <a:ext uri="{FF2B5EF4-FFF2-40B4-BE49-F238E27FC236}">
                <a16:creationId xmlns:a16="http://schemas.microsoft.com/office/drawing/2014/main" id="{7DF85934-9678-F93B-A487-4881E49785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1652" y="6100590"/>
            <a:ext cx="2129373" cy="244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n-US" altLang="en-US" sz="1000" b="0" dirty="0">
                <a:solidFill>
                  <a:schemeClr val="bg1"/>
                </a:solidFill>
                <a:latin typeface="Times New Roman" panose="02020603050405020304" pitchFamily="18" charset="0"/>
              </a:rPr>
              <a:t>Photo by Jerry Meier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62C61F0-8E15-2339-56D7-C508B2FB1B2D}"/>
              </a:ext>
            </a:extLst>
          </p:cNvPr>
          <p:cNvSpPr/>
          <p:nvPr/>
        </p:nvSpPr>
        <p:spPr>
          <a:xfrm>
            <a:off x="570280" y="1122311"/>
            <a:ext cx="8533963" cy="1251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Coffee discussions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endParaRPr lang="en-GB" sz="2200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endParaRPr kumimoji="0" lang="en-GB" sz="2400" i="0" u="none" strike="noStrike" kern="1200" cap="none" spc="0" normalizeH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+mj-lt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8FD7E8A-59B9-142E-77AE-61129172B236}"/>
              </a:ext>
            </a:extLst>
          </p:cNvPr>
          <p:cNvSpPr/>
          <p:nvPr/>
        </p:nvSpPr>
        <p:spPr>
          <a:xfrm>
            <a:off x="563654" y="1592764"/>
            <a:ext cx="8712867" cy="2033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200" dirty="0">
                <a:solidFill>
                  <a:srgbClr val="2E2C61"/>
                </a:solidFill>
                <a:latin typeface="+mj-lt"/>
                <a:cs typeface="Arial" panose="020B0604020202020204" pitchFamily="34" charset="0"/>
                <a:sym typeface="Wingdings 3" pitchFamily="2" charset="2"/>
              </a:rPr>
              <a:t>One of the most enjoyable aspects of being in the Oxford physics department was the discussions over coffee</a:t>
            </a:r>
          </a:p>
          <a:p>
            <a:pPr marL="1033200" lvl="1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200" dirty="0">
                <a:solidFill>
                  <a:srgbClr val="0070C0"/>
                </a:solidFill>
                <a:latin typeface="+mj-lt"/>
                <a:cs typeface="Arial" panose="020B0604020202020204" pitchFamily="34" charset="0"/>
                <a:sym typeface="Wingdings 3" pitchFamily="2" charset="2"/>
              </a:rPr>
              <a:t>myself, John Cobb (my supervisor), Don Perkins and often Mike Bowler </a:t>
            </a: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endParaRPr kumimoji="0" lang="en-GB" sz="2400" i="0" u="none" strike="noStrike" kern="1200" cap="none" spc="0" normalizeH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+mj-lt"/>
              <a:cs typeface="Arial" panose="020B0604020202020204" pitchFamily="34" charset="0"/>
              <a:sym typeface="Wingdings 3" pitchFamily="2" charset="2"/>
            </a:endParaRPr>
          </a:p>
        </p:txBody>
      </p:sp>
      <p:pic>
        <p:nvPicPr>
          <p:cNvPr id="33794" name="Picture 2">
            <a:extLst>
              <a:ext uri="{FF2B5EF4-FFF2-40B4-BE49-F238E27FC236}">
                <a16:creationId xmlns:a16="http://schemas.microsoft.com/office/drawing/2014/main" id="{67A2CFC9-A356-9D35-2AAB-901755730E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0516" y="1139686"/>
            <a:ext cx="2308087" cy="2308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6" name="Picture 4" descr="MAKO - SMOKE FILLED ROOM (SEVERO REMIX) — BEAUTIFUL BUZZZ">
            <a:extLst>
              <a:ext uri="{FF2B5EF4-FFF2-40B4-BE49-F238E27FC236}">
                <a16:creationId xmlns:a16="http://schemas.microsoft.com/office/drawing/2014/main" id="{C8DF125A-0F3D-315C-19B4-A7DBFD70E8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67" r="4718"/>
          <a:stretch/>
        </p:blipFill>
        <p:spPr bwMode="auto">
          <a:xfrm>
            <a:off x="8818458" y="3743741"/>
            <a:ext cx="2856705" cy="2219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D970B2F-F80A-1E6B-973C-874769B7A10E}"/>
              </a:ext>
            </a:extLst>
          </p:cNvPr>
          <p:cNvSpPr/>
          <p:nvPr/>
        </p:nvSpPr>
        <p:spPr>
          <a:xfrm>
            <a:off x="570283" y="3216157"/>
            <a:ext cx="7659318" cy="31893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200" dirty="0">
                <a:solidFill>
                  <a:srgbClr val="2E2C61"/>
                </a:solidFill>
                <a:latin typeface="+mj-lt"/>
                <a:cs typeface="Arial" panose="020B0604020202020204" pitchFamily="34" charset="0"/>
                <a:sym typeface="Wingdings 3" pitchFamily="2" charset="2"/>
              </a:rPr>
              <a:t>Discussion topics included proton decay and cosmic ray physics, but become increasingly focused on neutrinos and neutrino oscillations</a:t>
            </a:r>
          </a:p>
          <a:p>
            <a:pPr marL="1033200" lvl="1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200" dirty="0">
                <a:solidFill>
                  <a:srgbClr val="0070C0"/>
                </a:solidFill>
                <a:latin typeface="+mj-lt"/>
                <a:cs typeface="Arial" panose="020B0604020202020204" pitchFamily="34" charset="0"/>
                <a:sym typeface="Wingdings 3" pitchFamily="2" charset="2"/>
              </a:rPr>
              <a:t>hints from multiple experiments that not all was right with rate of neutrino backgrounds </a:t>
            </a:r>
          </a:p>
          <a:p>
            <a:pPr marL="1033200" lvl="1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200" dirty="0">
                <a:solidFill>
                  <a:srgbClr val="0070C0"/>
                </a:solidFill>
                <a:latin typeface="+mj-lt"/>
                <a:cs typeface="Arial" panose="020B0604020202020204" pitchFamily="34" charset="0"/>
                <a:sym typeface="Wingdings 3" pitchFamily="2" charset="2"/>
              </a:rPr>
              <a:t>the background was becoming the signal for neutrino oscillations</a:t>
            </a: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endParaRPr kumimoji="0" lang="en-GB" sz="2400" i="0" u="none" strike="noStrike" kern="1200" cap="none" spc="0" normalizeH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+mj-lt"/>
              <a:cs typeface="Arial" panose="020B0604020202020204" pitchFamily="34" charset="0"/>
              <a:sym typeface="Wingdings 3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68259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286CB3-1CD1-3971-7DCB-E4846C7366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9DB42CB8-468C-61C1-00C6-6E53F1E706C9}"/>
              </a:ext>
            </a:extLst>
          </p:cNvPr>
          <p:cNvSpPr txBox="1"/>
          <p:nvPr/>
        </p:nvSpPr>
        <p:spPr>
          <a:xfrm>
            <a:off x="466191" y="337259"/>
            <a:ext cx="11261387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altLang="en-US" sz="4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Proton decay – the legacy </a:t>
            </a:r>
          </a:p>
        </p:txBody>
      </p:sp>
      <p:sp>
        <p:nvSpPr>
          <p:cNvPr id="5" name="Text Box 22">
            <a:extLst>
              <a:ext uri="{FF2B5EF4-FFF2-40B4-BE49-F238E27FC236}">
                <a16:creationId xmlns:a16="http://schemas.microsoft.com/office/drawing/2014/main" id="{B4225C4D-060C-238D-C19F-27A40F9E9C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1652" y="6100590"/>
            <a:ext cx="2129373" cy="244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n-US" altLang="en-US" sz="1000" b="0" dirty="0">
                <a:solidFill>
                  <a:schemeClr val="bg1"/>
                </a:solidFill>
                <a:latin typeface="Times New Roman" panose="02020603050405020304" pitchFamily="18" charset="0"/>
              </a:rPr>
              <a:t>Photo by Jerry Meier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3B634D4-F9A4-10F1-C866-291C883EBBA4}"/>
              </a:ext>
            </a:extLst>
          </p:cNvPr>
          <p:cNvSpPr/>
          <p:nvPr/>
        </p:nvSpPr>
        <p:spPr>
          <a:xfrm>
            <a:off x="570280" y="1122311"/>
            <a:ext cx="8533963" cy="1251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endParaRPr lang="en-GB" sz="2400" b="1" dirty="0">
              <a:solidFill>
                <a:srgbClr val="1E5DF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endParaRPr lang="en-GB" sz="2200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endParaRPr kumimoji="0" lang="en-GB" sz="2400" i="0" u="none" strike="noStrike" kern="1200" cap="none" spc="0" normalizeH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+mj-lt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EADDEDF-0475-D223-6EBA-5F992C22AA8A}"/>
              </a:ext>
            </a:extLst>
          </p:cNvPr>
          <p:cNvSpPr/>
          <p:nvPr/>
        </p:nvSpPr>
        <p:spPr>
          <a:xfrm>
            <a:off x="563654" y="1924071"/>
            <a:ext cx="8487581" cy="21013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200" dirty="0">
                <a:solidFill>
                  <a:srgbClr val="2E2C61"/>
                </a:solidFill>
                <a:latin typeface="+mj-lt"/>
                <a:cs typeface="Arial" panose="020B0604020202020204" pitchFamily="34" charset="0"/>
                <a:sym typeface="Wingdings 3" pitchFamily="2" charset="2"/>
              </a:rPr>
              <a:t>Members of the Soudan 2 collaboration played a major role in the development of the concept of</a:t>
            </a:r>
          </a:p>
          <a:p>
            <a:pPr marL="1033200" lvl="1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400" b="0" i="0" u="none" strike="noStrike" dirty="0">
                <a:solidFill>
                  <a:srgbClr val="0070C0"/>
                </a:solidFill>
                <a:effectLst/>
                <a:latin typeface="ElsevierGulliver"/>
              </a:rPr>
              <a:t>P-875: A long baseline neutrino oscillation experiment at Fermilab</a:t>
            </a:r>
            <a:r>
              <a:rPr lang="en-GB" sz="2200" dirty="0">
                <a:solidFill>
                  <a:srgbClr val="0070C0"/>
                </a:solidFill>
                <a:latin typeface="+mj-lt"/>
                <a:cs typeface="Arial" panose="020B0604020202020204" pitchFamily="34" charset="0"/>
                <a:sym typeface="Wingdings 3" pitchFamily="2" charset="2"/>
              </a:rPr>
              <a:t> </a:t>
            </a: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endParaRPr kumimoji="0" lang="en-GB" sz="2400" i="0" u="none" strike="noStrike" kern="1200" cap="none" spc="0" normalizeH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+mj-lt"/>
              <a:cs typeface="Arial" panose="020B0604020202020204" pitchFamily="34" charset="0"/>
              <a:sym typeface="Wingdings 3" pitchFamily="2" charset="2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87DB828-27B3-CFCC-FFFC-48A77AFF0DE2}"/>
              </a:ext>
            </a:extLst>
          </p:cNvPr>
          <p:cNvSpPr/>
          <p:nvPr/>
        </p:nvSpPr>
        <p:spPr>
          <a:xfrm>
            <a:off x="550404" y="1142191"/>
            <a:ext cx="1112565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could argue that Soudan 2 seeded the now strong UK neutrino activity with Fermilab  </a:t>
            </a:r>
          </a:p>
        </p:txBody>
      </p:sp>
      <p:pic>
        <p:nvPicPr>
          <p:cNvPr id="35842" name="Picture 2" descr="Recipient Picture">
            <a:extLst>
              <a:ext uri="{FF2B5EF4-FFF2-40B4-BE49-F238E27FC236}">
                <a16:creationId xmlns:a16="http://schemas.microsoft.com/office/drawing/2014/main" id="{D84F3E56-6321-554A-F0FF-CBF5F94CAA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2010" y="3908012"/>
            <a:ext cx="1905000" cy="222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11201FF-201B-3A89-AC07-C21660F1C54D}"/>
              </a:ext>
            </a:extLst>
          </p:cNvPr>
          <p:cNvSpPr/>
          <p:nvPr/>
        </p:nvSpPr>
        <p:spPr>
          <a:xfrm>
            <a:off x="557031" y="3679983"/>
            <a:ext cx="9077300" cy="2913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200" dirty="0">
                <a:solidFill>
                  <a:srgbClr val="2E2C61"/>
                </a:solidFill>
                <a:latin typeface="+mj-lt"/>
                <a:cs typeface="Arial" panose="020B0604020202020204" pitchFamily="34" charset="0"/>
                <a:sym typeface="Wingdings 3" pitchFamily="2" charset="2"/>
              </a:rPr>
              <a:t>Resulted in the formation of the MINOS collaboration following the demise of the SSC in 1993</a:t>
            </a:r>
          </a:p>
          <a:p>
            <a:pPr marL="1033200" lvl="1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0070C0"/>
                </a:solidFill>
                <a:latin typeface="ElsevierGulliver"/>
                <a:cs typeface="Arial" panose="020B0604020202020204" pitchFamily="34" charset="0"/>
                <a:sym typeface="Wingdings 3" pitchFamily="2" charset="2"/>
              </a:rPr>
              <a:t>In turned out that the distance between the Soudan mine and Fermilab was just about right to study neutrino oscillations with the mass differences suggested by atmospheric neutrino anomalies </a:t>
            </a:r>
            <a:r>
              <a:rPr lang="en-GB" sz="2200" dirty="0">
                <a:solidFill>
                  <a:srgbClr val="0070C0"/>
                </a:solidFill>
                <a:latin typeface="+mj-lt"/>
                <a:cs typeface="Arial" panose="020B0604020202020204" pitchFamily="34" charset="0"/>
                <a:sym typeface="Wingdings 3" pitchFamily="2" charset="2"/>
              </a:rPr>
              <a:t> </a:t>
            </a:r>
          </a:p>
          <a:p>
            <a:pPr marL="57600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endParaRPr kumimoji="0" lang="en-GB" sz="2400" i="0" u="none" strike="noStrike" kern="1200" cap="none" spc="0" normalizeH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+mj-lt"/>
              <a:cs typeface="Arial" panose="020B0604020202020204" pitchFamily="34" charset="0"/>
              <a:sym typeface="Wingdings 3" pitchFamily="2" charset="2"/>
            </a:endParaRPr>
          </a:p>
        </p:txBody>
      </p:sp>
      <p:pic>
        <p:nvPicPr>
          <p:cNvPr id="12" name="Picture 4">
            <a:extLst>
              <a:ext uri="{FF2B5EF4-FFF2-40B4-BE49-F238E27FC236}">
                <a16:creationId xmlns:a16="http://schemas.microsoft.com/office/drawing/2014/main" id="{A34954F7-E530-F81E-6940-82A69851859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314"/>
          <a:stretch/>
        </p:blipFill>
        <p:spPr bwMode="auto">
          <a:xfrm>
            <a:off x="9753600" y="1687305"/>
            <a:ext cx="1915565" cy="1983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22177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1CC4F1-BA37-FA2B-4698-90BB7E5B99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455497AC-0FC9-D29B-9798-6DF72BDC17AB}"/>
              </a:ext>
            </a:extLst>
          </p:cNvPr>
          <p:cNvSpPr txBox="1"/>
          <p:nvPr/>
        </p:nvSpPr>
        <p:spPr>
          <a:xfrm>
            <a:off x="439687" y="337259"/>
            <a:ext cx="240953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altLang="en-US" sz="4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MINOS </a:t>
            </a: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86D82DD9-A7E5-E601-F10B-7D14127175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" t="13066" r="-249" b="14853"/>
          <a:stretch>
            <a:fillRect/>
          </a:stretch>
        </p:blipFill>
        <p:spPr bwMode="auto">
          <a:xfrm>
            <a:off x="3517247" y="1965602"/>
            <a:ext cx="2225429" cy="2036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4">
            <a:extLst>
              <a:ext uri="{FF2B5EF4-FFF2-40B4-BE49-F238E27FC236}">
                <a16:creationId xmlns:a16="http://schemas.microsoft.com/office/drawing/2014/main" id="{E08A5A8C-C12A-A9AE-92FB-915190E38F34}"/>
              </a:ext>
            </a:extLst>
          </p:cNvPr>
          <p:cNvGrpSpPr>
            <a:grpSpLocks/>
          </p:cNvGrpSpPr>
          <p:nvPr/>
        </p:nvGrpSpPr>
        <p:grpSpPr bwMode="auto">
          <a:xfrm>
            <a:off x="6506819" y="1957459"/>
            <a:ext cx="3526666" cy="2110961"/>
            <a:chOff x="444" y="527"/>
            <a:chExt cx="2596" cy="1688"/>
          </a:xfrm>
        </p:grpSpPr>
        <p:pic>
          <p:nvPicPr>
            <p:cNvPr id="7" name="Picture 5">
              <a:extLst>
                <a:ext uri="{FF2B5EF4-FFF2-40B4-BE49-F238E27FC236}">
                  <a16:creationId xmlns:a16="http://schemas.microsoft.com/office/drawing/2014/main" id="{780A1C67-659E-BF3E-9AF3-15F5A4979F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04" t="13414" r="4741"/>
            <a:stretch>
              <a:fillRect/>
            </a:stretch>
          </p:blipFill>
          <p:spPr bwMode="auto">
            <a:xfrm>
              <a:off x="444" y="527"/>
              <a:ext cx="2596" cy="16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Line 6">
              <a:extLst>
                <a:ext uri="{FF2B5EF4-FFF2-40B4-BE49-F238E27FC236}">
                  <a16:creationId xmlns:a16="http://schemas.microsoft.com/office/drawing/2014/main" id="{94583F94-2A11-BB2B-E281-58413230DBF9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 flipV="1">
              <a:off x="658" y="913"/>
              <a:ext cx="666" cy="1179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 type="stealth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" name="Text Box 7">
              <a:extLst>
                <a:ext uri="{FF2B5EF4-FFF2-40B4-BE49-F238E27FC236}">
                  <a16:creationId xmlns:a16="http://schemas.microsoft.com/office/drawing/2014/main" id="{BA3A641D-29EB-4C8B-CE28-DD9C18E76A03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828" y="657"/>
              <a:ext cx="844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GB" altLang="en-US" sz="1400">
                  <a:solidFill>
                    <a:srgbClr val="FFFF00"/>
                  </a:solidFill>
                </a:rPr>
                <a:t>Soudan Mine,</a:t>
              </a:r>
            </a:p>
            <a:p>
              <a:pPr algn="ctr"/>
              <a:r>
                <a:rPr lang="en-GB" altLang="en-US" sz="1400">
                  <a:solidFill>
                    <a:srgbClr val="FFFF00"/>
                  </a:solidFill>
                </a:rPr>
                <a:t>Minnesota</a:t>
              </a:r>
              <a:endParaRPr lang="en-US" altLang="en-US" sz="1400">
                <a:solidFill>
                  <a:srgbClr val="FFFF00"/>
                </a:solidFill>
              </a:endParaRPr>
            </a:p>
          </p:txBody>
        </p:sp>
        <p:sp>
          <p:nvSpPr>
            <p:cNvPr id="11" name="Text Box 8">
              <a:extLst>
                <a:ext uri="{FF2B5EF4-FFF2-40B4-BE49-F238E27FC236}">
                  <a16:creationId xmlns:a16="http://schemas.microsoft.com/office/drawing/2014/main" id="{8BE3AE1D-386C-987D-BA15-38758ADD1D04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 rot="3580735">
              <a:off x="819" y="1376"/>
              <a:ext cx="55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GB" altLang="en-US" sz="1600">
                  <a:solidFill>
                    <a:srgbClr val="FFFF00"/>
                  </a:solidFill>
                </a:rPr>
                <a:t>735 km</a:t>
              </a:r>
              <a:endParaRPr lang="en-US" altLang="en-US" sz="1600">
                <a:solidFill>
                  <a:srgbClr val="FFFF00"/>
                </a:solidFill>
              </a:endParaRPr>
            </a:p>
          </p:txBody>
        </p:sp>
        <p:sp>
          <p:nvSpPr>
            <p:cNvPr id="12" name="Text Box 9">
              <a:extLst>
                <a:ext uri="{FF2B5EF4-FFF2-40B4-BE49-F238E27FC236}">
                  <a16:creationId xmlns:a16="http://schemas.microsoft.com/office/drawing/2014/main" id="{1BFFF49D-9A4F-CC15-555F-13D0A498EC3F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1328" y="1945"/>
              <a:ext cx="582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1400">
                  <a:solidFill>
                    <a:srgbClr val="FFFF00"/>
                  </a:solidFill>
                </a:rPr>
                <a:t>Fermilab</a:t>
              </a:r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4780AE25-8DC1-741D-8480-FDD1CCEA5B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" t="2704" r="328" b="29048"/>
          <a:stretch>
            <a:fillRect/>
          </a:stretch>
        </p:blipFill>
        <p:spPr bwMode="auto">
          <a:xfrm>
            <a:off x="7908935" y="4364660"/>
            <a:ext cx="1677988" cy="187325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9CF3C27-B7D7-FC06-BE9E-7ECE06BB5D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1" t="8745" b="7710"/>
          <a:stretch>
            <a:fillRect/>
          </a:stretch>
        </p:blipFill>
        <p:spPr bwMode="auto">
          <a:xfrm>
            <a:off x="10010845" y="4354307"/>
            <a:ext cx="1590675" cy="1979613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CD428A0-49C4-725C-F6A1-5B4EF16C0C47}"/>
              </a:ext>
            </a:extLst>
          </p:cNvPr>
          <p:cNvSpPr txBox="1"/>
          <p:nvPr/>
        </p:nvSpPr>
        <p:spPr>
          <a:xfrm>
            <a:off x="569841" y="1139822"/>
            <a:ext cx="11106221" cy="44041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  <a:defRPr/>
            </a:pP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Second generation long-baseline neutrino oscillation expt. (after K2K)</a:t>
            </a: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576000" marR="0" lvl="0" indent="-2880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dirty="0">
                <a:solidFill>
                  <a:srgbClr val="2E2C61"/>
                </a:solidFill>
                <a:latin typeface="Arial" panose="020B0604020202020204"/>
                <a:cs typeface="Arial" panose="020B0604020202020204" pitchFamily="34" charset="0"/>
                <a:sym typeface="Wingdings 3" pitchFamily="2" charset="2"/>
              </a:rPr>
              <a:t>Neutrino beam from 120 GeV protons from the Fermilab Main Injector</a:t>
            </a:r>
          </a:p>
          <a:p>
            <a:pPr marL="576000" marR="0" lvl="0" indent="-2880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" panose="020B0604020202020204"/>
              <a:ea typeface="+mn-ea"/>
              <a:cs typeface="Arial" panose="020B0604020202020204" pitchFamily="34" charset="0"/>
              <a:sym typeface="Wingdings 3" pitchFamily="2" charset="2"/>
            </a:endParaRPr>
          </a:p>
          <a:p>
            <a:pPr marL="576000" marR="0" lvl="0" indent="-2880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2200" dirty="0">
              <a:solidFill>
                <a:srgbClr val="2E2C61"/>
              </a:solidFill>
              <a:latin typeface="Arial" panose="020B0604020202020204"/>
              <a:cs typeface="Arial" panose="020B0604020202020204" pitchFamily="34" charset="0"/>
              <a:sym typeface="Wingdings 3" pitchFamily="2" charset="2"/>
            </a:endParaRPr>
          </a:p>
          <a:p>
            <a:pPr marL="576000" marR="0" lvl="0" indent="-2880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" panose="020B0604020202020204"/>
              <a:ea typeface="+mn-ea"/>
              <a:cs typeface="Arial" panose="020B0604020202020204" pitchFamily="34" charset="0"/>
              <a:sym typeface="Wingdings 3" pitchFamily="2" charset="2"/>
            </a:endParaRPr>
          </a:p>
          <a:p>
            <a:pPr marL="576000" marR="0" lvl="0" indent="-2880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2200" dirty="0">
              <a:solidFill>
                <a:srgbClr val="2E2C61"/>
              </a:solidFill>
              <a:latin typeface="Arial" panose="020B0604020202020204"/>
              <a:cs typeface="Arial" panose="020B0604020202020204" pitchFamily="34" charset="0"/>
              <a:sym typeface="Wingdings 3" pitchFamily="2" charset="2"/>
            </a:endParaRPr>
          </a:p>
          <a:p>
            <a:pPr marL="576000" marR="0" lvl="0" indent="-2880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" panose="020B0604020202020204"/>
              <a:ea typeface="+mn-ea"/>
              <a:cs typeface="Arial" panose="020B0604020202020204" pitchFamily="34" charset="0"/>
              <a:sym typeface="Wingdings 3" pitchFamily="2" charset="2"/>
            </a:endParaRPr>
          </a:p>
          <a:p>
            <a:pPr marL="576000" marR="0" lvl="0" indent="-2880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dirty="0">
                <a:solidFill>
                  <a:srgbClr val="2E2C61"/>
                </a:solidFill>
                <a:latin typeface="Arial" panose="020B0604020202020204"/>
                <a:cs typeface="Arial" panose="020B0604020202020204" pitchFamily="34" charset="0"/>
                <a:sym typeface="Wingdings 3" pitchFamily="2" charset="2"/>
              </a:rPr>
              <a:t>Two detectors</a:t>
            </a:r>
          </a:p>
          <a:p>
            <a:pPr marL="1033200" lvl="1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  <a:sym typeface="Wingdings 3" pitchFamily="2" charset="2"/>
              </a:rPr>
              <a:t>1000 ton NEAR detector at Fermilab, 1km from beam</a:t>
            </a:r>
          </a:p>
          <a:p>
            <a:pPr marL="1033200" lvl="1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rgbClr val="0070C0"/>
                </a:solidFill>
                <a:latin typeface="Arial" panose="020B0604020202020204"/>
                <a:cs typeface="Arial" panose="020B0604020202020204" pitchFamily="34" charset="0"/>
                <a:sym typeface="Wingdings 3" pitchFamily="2" charset="2"/>
              </a:rPr>
              <a:t>5400 ton FAR detector, 735km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  <a:sym typeface="Wingdings 3" pitchFamily="2" charset="2"/>
              </a:rPr>
              <a:t> from beam in the                                                      Soudan mine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43019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8750A4-BC88-F933-E87A-A44F655410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55D02E16-31A5-C36E-CDBA-94F39BCCA317}"/>
              </a:ext>
            </a:extLst>
          </p:cNvPr>
          <p:cNvSpPr txBox="1"/>
          <p:nvPr/>
        </p:nvSpPr>
        <p:spPr>
          <a:xfrm>
            <a:off x="439687" y="337259"/>
            <a:ext cx="11261387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altLang="en-US" sz="4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MINOS Detector </a:t>
            </a:r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7400AD9E-16A8-0183-31EB-A879EC458C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1155" y="1159568"/>
            <a:ext cx="5260975" cy="402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 Box 4">
            <a:extLst>
              <a:ext uri="{FF2B5EF4-FFF2-40B4-BE49-F238E27FC236}">
                <a16:creationId xmlns:a16="http://schemas.microsoft.com/office/drawing/2014/main" id="{86218FE2-954C-9BC7-7E96-D880D19BC8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72140" y="5476875"/>
            <a:ext cx="503078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600" dirty="0">
                <a:solidFill>
                  <a:schemeClr val="tx1"/>
                </a:solidFill>
                <a:latin typeface="Verdana" panose="020B0604030504040204" pitchFamily="34" charset="0"/>
              </a:rPr>
              <a:t>One </a:t>
            </a:r>
            <a:r>
              <a:rPr lang="en-US" altLang="en-US" sz="1600" dirty="0" err="1">
                <a:solidFill>
                  <a:schemeClr val="tx1"/>
                </a:solidFill>
                <a:latin typeface="Verdana" panose="020B0604030504040204" pitchFamily="34" charset="0"/>
              </a:rPr>
              <a:t>Supermodule</a:t>
            </a:r>
            <a:r>
              <a:rPr lang="en-US" altLang="en-US" sz="1600" dirty="0">
                <a:solidFill>
                  <a:schemeClr val="tx1"/>
                </a:solidFill>
                <a:latin typeface="Verdana" panose="020B0604030504040204" pitchFamily="34" charset="0"/>
              </a:rPr>
              <a:t> of the Far Detector…</a:t>
            </a:r>
          </a:p>
          <a:p>
            <a:pPr eaLnBrk="0" hangingPunct="0"/>
            <a:r>
              <a:rPr lang="en-US" altLang="en-US" sz="1600" dirty="0">
                <a:solidFill>
                  <a:schemeClr val="tx1"/>
                </a:solidFill>
                <a:latin typeface="Verdana" panose="020B0604030504040204" pitchFamily="34" charset="0"/>
              </a:rPr>
              <a:t>Two </a:t>
            </a:r>
            <a:r>
              <a:rPr lang="en-US" altLang="en-US" sz="1600" dirty="0" err="1">
                <a:solidFill>
                  <a:schemeClr val="tx1"/>
                </a:solidFill>
                <a:latin typeface="Verdana" panose="020B0604030504040204" pitchFamily="34" charset="0"/>
              </a:rPr>
              <a:t>Supermodules</a:t>
            </a:r>
            <a:r>
              <a:rPr lang="en-US" altLang="en-US" sz="1600" dirty="0">
                <a:solidFill>
                  <a:schemeClr val="tx1"/>
                </a:solidFill>
                <a:latin typeface="Verdana" panose="020B0604030504040204" pitchFamily="34" charset="0"/>
              </a:rPr>
              <a:t> total.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B688D4-D048-C32A-5DCF-A35173A184F7}"/>
              </a:ext>
            </a:extLst>
          </p:cNvPr>
          <p:cNvSpPr txBox="1"/>
          <p:nvPr/>
        </p:nvSpPr>
        <p:spPr>
          <a:xfrm>
            <a:off x="569841" y="1139822"/>
            <a:ext cx="5777949" cy="37809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  <a:defRPr/>
            </a:pP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Fairly simple concept – for mass</a:t>
            </a: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576000" marR="0" lvl="0" indent="-2880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dirty="0">
                <a:solidFill>
                  <a:srgbClr val="2E2C61"/>
                </a:solidFill>
                <a:latin typeface="Arial" panose="020B0604020202020204"/>
                <a:cs typeface="Arial" panose="020B0604020202020204" pitchFamily="34" charset="0"/>
                <a:sym typeface="Wingdings 3" pitchFamily="2" charset="2"/>
              </a:rPr>
              <a:t>8m octagonal steel and scintillator tracking calorimeter</a:t>
            </a:r>
          </a:p>
          <a:p>
            <a:pPr marL="1033200" lvl="1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rgbClr val="0070C0"/>
                </a:solidFill>
                <a:latin typeface="Arial" panose="020B0604020202020204"/>
                <a:cs typeface="Arial" panose="020B0604020202020204" pitchFamily="34" charset="0"/>
                <a:sym typeface="Wingdings 3" pitchFamily="2" charset="2"/>
              </a:rPr>
              <a:t>2 sections of 15m in length</a:t>
            </a:r>
          </a:p>
          <a:p>
            <a:pPr marL="1033200" lvl="1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rgbClr val="0070C0"/>
                </a:solidFill>
                <a:latin typeface="Arial" panose="020B0604020202020204"/>
                <a:cs typeface="Arial" panose="020B0604020202020204" pitchFamily="34" charset="0"/>
                <a:sym typeface="Wingdings 3" pitchFamily="2" charset="2"/>
              </a:rPr>
              <a:t>484 planes of steel and scintillator</a:t>
            </a:r>
          </a:p>
          <a:p>
            <a:pPr marL="1033200" lvl="1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rgbClr val="0070C0"/>
                </a:solidFill>
                <a:latin typeface="Arial" panose="020B0604020202020204"/>
                <a:cs typeface="Arial" panose="020B0604020202020204" pitchFamily="34" charset="0"/>
                <a:sym typeface="Wingdings 3" pitchFamily="2" charset="2"/>
              </a:rPr>
              <a:t>2.54 cm (1”) steel + 1 cm scintillator strips of 4cm width</a:t>
            </a:r>
          </a:p>
          <a:p>
            <a:pPr marL="1033200" lvl="1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rgbClr val="0070C0"/>
                </a:solidFill>
                <a:latin typeface="Arial" panose="020B0604020202020204"/>
                <a:cs typeface="Arial" panose="020B0604020202020204" pitchFamily="34" charset="0"/>
                <a:sym typeface="Wingdings 3" pitchFamily="2" charset="2"/>
              </a:rPr>
              <a:t>Alternate planes with orthogonal trip orientations to give 3D tracking</a:t>
            </a:r>
          </a:p>
          <a:p>
            <a:pPr marL="1033200" lvl="1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  <a:sym typeface="Wingdings 3" pitchFamily="2" charset="2"/>
              </a:rPr>
              <a:t>Ma</a:t>
            </a:r>
            <a:r>
              <a:rPr lang="en-GB" sz="2000" dirty="0" err="1">
                <a:solidFill>
                  <a:srgbClr val="0070C0"/>
                </a:solidFill>
                <a:latin typeface="Arial" panose="020B0604020202020204"/>
                <a:cs typeface="Arial" panose="020B0604020202020204" pitchFamily="34" charset="0"/>
                <a:sym typeface="Wingdings 3" pitchFamily="2" charset="2"/>
              </a:rPr>
              <a:t>gnetised</a:t>
            </a:r>
            <a:r>
              <a:rPr lang="en-GB" sz="2000" dirty="0">
                <a:solidFill>
                  <a:srgbClr val="0070C0"/>
                </a:solidFill>
                <a:latin typeface="Arial" panose="020B0604020202020204"/>
                <a:cs typeface="Arial" panose="020B0604020202020204" pitchFamily="34" charset="0"/>
                <a:sym typeface="Wingdings 3" pitchFamily="2" charset="2"/>
              </a:rPr>
              <a:t> with a central  coil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/>
              <a:ea typeface="+mn-ea"/>
              <a:cs typeface="Arial" panose="020B0604020202020204" pitchFamily="34" charset="0"/>
            </a:endParaRP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5171F1DD-B11C-E193-E90C-F7207A43869E}"/>
              </a:ext>
            </a:extLst>
          </p:cNvPr>
          <p:cNvPicPr>
            <a:picLocks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483" y="5050668"/>
            <a:ext cx="2646363" cy="9318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42642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E48111-791A-4F6D-1DF8-0A7FC8177A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32AC748-BC41-3D08-2581-5B179BE2A866}"/>
              </a:ext>
            </a:extLst>
          </p:cNvPr>
          <p:cNvSpPr txBox="1"/>
          <p:nvPr/>
        </p:nvSpPr>
        <p:spPr>
          <a:xfrm>
            <a:off x="439687" y="337259"/>
            <a:ext cx="11261387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altLang="en-US" sz="4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MINOS: 2003 - 2016 </a:t>
            </a:r>
          </a:p>
        </p:txBody>
      </p:sp>
      <p:grpSp>
        <p:nvGrpSpPr>
          <p:cNvPr id="3" name="Group 22">
            <a:extLst>
              <a:ext uri="{FF2B5EF4-FFF2-40B4-BE49-F238E27FC236}">
                <a16:creationId xmlns:a16="http://schemas.microsoft.com/office/drawing/2014/main" id="{6BC9FE94-2329-90B0-7625-200651FD6B9F}"/>
              </a:ext>
            </a:extLst>
          </p:cNvPr>
          <p:cNvGrpSpPr>
            <a:grpSpLocks/>
          </p:cNvGrpSpPr>
          <p:nvPr/>
        </p:nvGrpSpPr>
        <p:grpSpPr bwMode="auto">
          <a:xfrm>
            <a:off x="819292" y="1537255"/>
            <a:ext cx="6681442" cy="4328975"/>
            <a:chOff x="658" y="663"/>
            <a:chExt cx="4899" cy="3266"/>
          </a:xfrm>
        </p:grpSpPr>
        <p:pic>
          <p:nvPicPr>
            <p:cNvPr id="4" name="Picture 13">
              <a:extLst>
                <a:ext uri="{FF2B5EF4-FFF2-40B4-BE49-F238E27FC236}">
                  <a16:creationId xmlns:a16="http://schemas.microsoft.com/office/drawing/2014/main" id="{238184A0-B095-6EAB-230F-B82E7A9B52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8" y="663"/>
              <a:ext cx="4899" cy="32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 Box 14">
              <a:extLst>
                <a:ext uri="{FF2B5EF4-FFF2-40B4-BE49-F238E27FC236}">
                  <a16:creationId xmlns:a16="http://schemas.microsoft.com/office/drawing/2014/main" id="{67135810-B978-CC7D-9F24-3F95A223B1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88" y="2626"/>
              <a:ext cx="38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>
                  <a:solidFill>
                    <a:srgbClr val="FFFF00"/>
                  </a:solidFill>
                </a:rPr>
                <a:t>Coil</a:t>
              </a:r>
            </a:p>
          </p:txBody>
        </p:sp>
        <p:sp>
          <p:nvSpPr>
            <p:cNvPr id="6" name="Line 15">
              <a:extLst>
                <a:ext uri="{FF2B5EF4-FFF2-40B4-BE49-F238E27FC236}">
                  <a16:creationId xmlns:a16="http://schemas.microsoft.com/office/drawing/2014/main" id="{0A86FB66-2A0B-C827-114F-054B09E16F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64" y="2795"/>
              <a:ext cx="635" cy="363"/>
            </a:xfrm>
            <a:prstGeom prst="line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" name="Text Box 16">
              <a:extLst>
                <a:ext uri="{FF2B5EF4-FFF2-40B4-BE49-F238E27FC236}">
                  <a16:creationId xmlns:a16="http://schemas.microsoft.com/office/drawing/2014/main" id="{93FCCC03-24D2-5A80-0FA5-623688D9A7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09" y="769"/>
              <a:ext cx="93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sz="1600">
                  <a:solidFill>
                    <a:srgbClr val="FF6600"/>
                  </a:solidFill>
                  <a:latin typeface="Verdana" panose="020B0604030504040204" pitchFamily="34" charset="0"/>
                </a:rPr>
                <a:t>Veto Shield</a:t>
              </a:r>
            </a:p>
          </p:txBody>
        </p:sp>
        <p:sp>
          <p:nvSpPr>
            <p:cNvPr id="9" name="Line 17">
              <a:extLst>
                <a:ext uri="{FF2B5EF4-FFF2-40B4-BE49-F238E27FC236}">
                  <a16:creationId xmlns:a16="http://schemas.microsoft.com/office/drawing/2014/main" id="{78D76EA9-E316-0DAD-8CA1-D057E4B8627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65" y="981"/>
              <a:ext cx="544" cy="272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" name="Line 18">
              <a:extLst>
                <a:ext uri="{FF2B5EF4-FFF2-40B4-BE49-F238E27FC236}">
                  <a16:creationId xmlns:a16="http://schemas.microsoft.com/office/drawing/2014/main" id="{3AC22C0C-C2D6-BABB-BAD6-BA3BF84F7A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08" y="981"/>
              <a:ext cx="45" cy="136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" name="Line 19">
              <a:extLst>
                <a:ext uri="{FF2B5EF4-FFF2-40B4-BE49-F238E27FC236}">
                  <a16:creationId xmlns:a16="http://schemas.microsoft.com/office/drawing/2014/main" id="{1C1781AA-1260-9B5D-BB99-B9865A4892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35" y="981"/>
              <a:ext cx="952" cy="272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" name="Line 20">
              <a:extLst>
                <a:ext uri="{FF2B5EF4-FFF2-40B4-BE49-F238E27FC236}">
                  <a16:creationId xmlns:a16="http://schemas.microsoft.com/office/drawing/2014/main" id="{3C845219-78DE-9B95-3D7C-A07B53856D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17" y="913"/>
              <a:ext cx="952" cy="136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" name="Line 21">
              <a:extLst>
                <a:ext uri="{FF2B5EF4-FFF2-40B4-BE49-F238E27FC236}">
                  <a16:creationId xmlns:a16="http://schemas.microsoft.com/office/drawing/2014/main" id="{2B652D72-E39C-34A4-E442-DAFC5B2D6D2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02" y="913"/>
              <a:ext cx="885" cy="249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4" name="Group 23">
            <a:extLst>
              <a:ext uri="{FF2B5EF4-FFF2-40B4-BE49-F238E27FC236}">
                <a16:creationId xmlns:a16="http://schemas.microsoft.com/office/drawing/2014/main" id="{3FD8896C-2951-8F5C-7E1C-93CFC78E6721}"/>
              </a:ext>
            </a:extLst>
          </p:cNvPr>
          <p:cNvGrpSpPr>
            <a:grpSpLocks/>
          </p:cNvGrpSpPr>
          <p:nvPr/>
        </p:nvGrpSpPr>
        <p:grpSpPr bwMode="auto">
          <a:xfrm>
            <a:off x="7647128" y="2209400"/>
            <a:ext cx="3816003" cy="2296338"/>
            <a:chOff x="2849" y="2750"/>
            <a:chExt cx="2208" cy="1045"/>
          </a:xfrm>
        </p:grpSpPr>
        <p:pic>
          <p:nvPicPr>
            <p:cNvPr id="15" name="Picture 24">
              <a:extLst>
                <a:ext uri="{FF2B5EF4-FFF2-40B4-BE49-F238E27FC236}">
                  <a16:creationId xmlns:a16="http://schemas.microsoft.com/office/drawing/2014/main" id="{F85FA384-46FB-F58A-54A4-D4E0F2F06C5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875" b="3751"/>
            <a:stretch>
              <a:fillRect/>
            </a:stretch>
          </p:blipFill>
          <p:spPr bwMode="auto">
            <a:xfrm>
              <a:off x="2849" y="2750"/>
              <a:ext cx="2208" cy="10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 Box 25">
              <a:extLst>
                <a:ext uri="{FF2B5EF4-FFF2-40B4-BE49-F238E27FC236}">
                  <a16:creationId xmlns:a16="http://schemas.microsoft.com/office/drawing/2014/main" id="{A6CD2EDF-FBBF-A162-C00B-682BBDDD3F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588454">
              <a:off x="2996" y="3211"/>
              <a:ext cx="585" cy="1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30" tIns="45716" rIns="91430" bIns="45716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72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44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1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198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60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/>
              <a:r>
                <a:rPr lang="en-US" altLang="en-US" sz="2000" b="0" dirty="0">
                  <a:solidFill>
                    <a:schemeClr val="bg1"/>
                  </a:solidFill>
                  <a:latin typeface="Times New Roman" panose="02020603050405020304" pitchFamily="18" charset="0"/>
                </a:rPr>
                <a:t>MINOS</a:t>
              </a:r>
            </a:p>
          </p:txBody>
        </p:sp>
        <p:sp>
          <p:nvSpPr>
            <p:cNvPr id="17" name="Text Box 26">
              <a:extLst>
                <a:ext uri="{FF2B5EF4-FFF2-40B4-BE49-F238E27FC236}">
                  <a16:creationId xmlns:a16="http://schemas.microsoft.com/office/drawing/2014/main" id="{A248435D-48A3-2422-87DC-33001A29BE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269695">
              <a:off x="3802" y="3111"/>
              <a:ext cx="608" cy="1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30" tIns="45716" rIns="91430" bIns="45716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721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44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1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198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60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/>
              <a:r>
                <a:rPr lang="en-US" altLang="en-US" b="0" dirty="0">
                  <a:solidFill>
                    <a:schemeClr val="bg1"/>
                  </a:solidFill>
                  <a:latin typeface="Times New Roman" panose="02020603050405020304" pitchFamily="18" charset="0"/>
                </a:rPr>
                <a:t>Soudan 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359235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9C521B-1FED-BB80-74F1-B9FDBED244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4345EAF-C4C4-A01E-DF7B-94AEEBED53E7}"/>
              </a:ext>
            </a:extLst>
          </p:cNvPr>
          <p:cNvSpPr txBox="1"/>
          <p:nvPr/>
        </p:nvSpPr>
        <p:spPr>
          <a:xfrm>
            <a:off x="439687" y="337259"/>
            <a:ext cx="11261387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altLang="en-US" sz="4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MINOS and the UK </a:t>
            </a:r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316E80BE-F4BF-8E96-841A-CAA12505F619}"/>
              </a:ext>
            </a:extLst>
          </p:cNvPr>
          <p:cNvSpPr>
            <a:spLocks/>
          </p:cNvSpPr>
          <p:nvPr/>
        </p:nvSpPr>
        <p:spPr bwMode="auto">
          <a:xfrm>
            <a:off x="2063407" y="4266578"/>
            <a:ext cx="2017712" cy="76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28573" bIns="0"/>
          <a:lstStyle>
            <a:lvl1pPr marL="28575" defTabSz="6429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320675" defTabSz="6429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642938" defTabSz="6429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963613" defTabSz="6429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285875" defTabSz="6429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743075" defTabSz="6429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200275" defTabSz="6429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657475" defTabSz="6429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114675" defTabSz="6429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en-US" sz="1400">
                <a:cs typeface="Times New Roman" panose="02020603050405020304" pitchFamily="18" charset="0"/>
                <a:sym typeface="Times New Roman" panose="02020603050405020304" pitchFamily="18" charset="0"/>
              </a:rPr>
              <a:t>   </a:t>
            </a:r>
            <a:r>
              <a:rPr lang="en-US" altLang="en-US" sz="1400">
                <a:sym typeface="Comic Sans MS" panose="030F0902030302020204" pitchFamily="66" charset="0"/>
              </a:rPr>
              <a:t>27 institutions</a:t>
            </a:r>
          </a:p>
          <a:p>
            <a:pPr algn="ctr"/>
            <a:r>
              <a:rPr lang="en-US" altLang="en-US" sz="1400">
                <a:sym typeface="Comic Sans MS" panose="030F0902030302020204" pitchFamily="66" charset="0"/>
              </a:rPr>
              <a:t>  175 scientists</a:t>
            </a:r>
          </a:p>
        </p:txBody>
      </p:sp>
      <p:pic>
        <p:nvPicPr>
          <p:cNvPr id="4" name="Picture 9">
            <a:extLst>
              <a:ext uri="{FF2B5EF4-FFF2-40B4-BE49-F238E27FC236}">
                <a16:creationId xmlns:a16="http://schemas.microsoft.com/office/drawing/2014/main" id="{FF98EC54-6F29-48E5-5F62-AEE6989D3F53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1" r="2666"/>
          <a:stretch>
            <a:fillRect/>
          </a:stretch>
        </p:blipFill>
        <p:spPr bwMode="auto">
          <a:xfrm>
            <a:off x="6109253" y="2777225"/>
            <a:ext cx="5286649" cy="3398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2">
            <a:extLst>
              <a:ext uri="{FF2B5EF4-FFF2-40B4-BE49-F238E27FC236}">
                <a16:creationId xmlns:a16="http://schemas.microsoft.com/office/drawing/2014/main" id="{845EF6E4-42C8-8443-7BB8-4B5E7B7467B8}"/>
              </a:ext>
            </a:extLst>
          </p:cNvPr>
          <p:cNvSpPr>
            <a:spLocks/>
          </p:cNvSpPr>
          <p:nvPr/>
        </p:nvSpPr>
        <p:spPr bwMode="auto">
          <a:xfrm>
            <a:off x="563701" y="4751454"/>
            <a:ext cx="5466037" cy="1291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29020" bIns="0"/>
          <a:lstStyle>
            <a:lvl1pPr marL="28575" defTabSz="6429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320675" defTabSz="6429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642938" defTabSz="6429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963613" defTabSz="6429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285875" defTabSz="6429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743075" defTabSz="6429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200275" defTabSz="6429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657475" defTabSz="6429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114675" defTabSz="6429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altLang="en-US" sz="1200" b="0" dirty="0">
                <a:cs typeface="Arial" panose="020B0604020202020204" pitchFamily="34" charset="0"/>
                <a:sym typeface="Arial" panose="020B0604020202020204" pitchFamily="34" charset="0"/>
              </a:rPr>
              <a:t>Argonne • Athens • Benedictine • Brookhaven • Caltech • Cambridge • Campinas </a:t>
            </a:r>
            <a:r>
              <a:rPr lang="en-US" altLang="en-US" sz="1200" dirty="0">
                <a:cs typeface="Arial" panose="020B0604020202020204" pitchFamily="34" charset="0"/>
                <a:sym typeface="Arial" panose="020B0604020202020204" pitchFamily="34" charset="0"/>
              </a:rPr>
              <a:t>. </a:t>
            </a:r>
            <a:r>
              <a:rPr lang="en-US" altLang="en-US" sz="1200" b="0" dirty="0">
                <a:cs typeface="Arial" panose="020B0604020202020204" pitchFamily="34" charset="0"/>
                <a:sym typeface="Arial" panose="020B0604020202020204" pitchFamily="34" charset="0"/>
              </a:rPr>
              <a:t>Fermilab • Harvard • IIT • Indiana </a:t>
            </a:r>
            <a:br>
              <a:rPr lang="en-US" altLang="en-US" sz="1200" b="0" dirty="0">
                <a:cs typeface="Arial" panose="020B0604020202020204" pitchFamily="34" charset="0"/>
                <a:sym typeface="Arial" panose="020B0604020202020204" pitchFamily="34" charset="0"/>
              </a:rPr>
            </a:br>
            <a:r>
              <a:rPr lang="en-US" altLang="en-US" sz="1200" b="0" dirty="0">
                <a:cs typeface="Arial" panose="020B0604020202020204" pitchFamily="34" charset="0"/>
                <a:sym typeface="Arial" panose="020B0604020202020204" pitchFamily="34" charset="0"/>
              </a:rPr>
              <a:t>Minnesota-Twin Cities • Minnesota-Duluth • Oxford • Pittsburgh • Rutherford </a:t>
            </a:r>
            <a:br>
              <a:rPr lang="en-US" altLang="en-US" sz="1200" b="0" dirty="0">
                <a:cs typeface="Arial" panose="020B0604020202020204" pitchFamily="34" charset="0"/>
                <a:sym typeface="Arial" panose="020B0604020202020204" pitchFamily="34" charset="0"/>
              </a:rPr>
            </a:br>
            <a:r>
              <a:rPr lang="en-US" altLang="en-US" sz="1200" b="0" dirty="0">
                <a:cs typeface="Arial" panose="020B0604020202020204" pitchFamily="34" charset="0"/>
                <a:sym typeface="Arial" panose="020B0604020202020204" pitchFamily="34" charset="0"/>
              </a:rPr>
              <a:t>Sao Paulo • South Carolina • Stanford • Sussex • Texas A&amp;M </a:t>
            </a:r>
            <a:br>
              <a:rPr lang="en-US" altLang="en-US" sz="1200" b="0" dirty="0">
                <a:cs typeface="Arial" panose="020B0604020202020204" pitchFamily="34" charset="0"/>
                <a:sym typeface="Arial" panose="020B0604020202020204" pitchFamily="34" charset="0"/>
              </a:rPr>
            </a:br>
            <a:r>
              <a:rPr lang="en-US" altLang="en-US" sz="1200" b="0" dirty="0">
                <a:cs typeface="Arial" panose="020B0604020202020204" pitchFamily="34" charset="0"/>
                <a:sym typeface="Arial" panose="020B0604020202020204" pitchFamily="34" charset="0"/>
              </a:rPr>
              <a:t>Texas-Austin • Tufts • UCL • William &amp; Mary </a:t>
            </a:r>
          </a:p>
        </p:txBody>
      </p:sp>
      <p:grpSp>
        <p:nvGrpSpPr>
          <p:cNvPr id="7" name="Group 13">
            <a:extLst>
              <a:ext uri="{FF2B5EF4-FFF2-40B4-BE49-F238E27FC236}">
                <a16:creationId xmlns:a16="http://schemas.microsoft.com/office/drawing/2014/main" id="{1629D504-2E95-86CC-DE3C-E9F2E4B06832}"/>
              </a:ext>
            </a:extLst>
          </p:cNvPr>
          <p:cNvGrpSpPr>
            <a:grpSpLocks/>
          </p:cNvGrpSpPr>
          <p:nvPr/>
        </p:nvGrpSpPr>
        <p:grpSpPr bwMode="auto">
          <a:xfrm>
            <a:off x="1971814" y="3143248"/>
            <a:ext cx="2854325" cy="1073150"/>
            <a:chOff x="424" y="1053"/>
            <a:chExt cx="1798" cy="676"/>
          </a:xfrm>
        </p:grpSpPr>
        <p:pic>
          <p:nvPicPr>
            <p:cNvPr id="9" name="Picture 4">
              <a:extLst>
                <a:ext uri="{FF2B5EF4-FFF2-40B4-BE49-F238E27FC236}">
                  <a16:creationId xmlns:a16="http://schemas.microsoft.com/office/drawing/2014/main" id="{D2A0D087-86D8-FB7D-BF44-71E7D67EF1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3" y="1462"/>
              <a:ext cx="257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5">
              <a:extLst>
                <a:ext uri="{FF2B5EF4-FFF2-40B4-BE49-F238E27FC236}">
                  <a16:creationId xmlns:a16="http://schemas.microsoft.com/office/drawing/2014/main" id="{9ECC5DA4-C6EE-0F38-D189-3880DB9B3B07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3" y="1053"/>
              <a:ext cx="619" cy="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7">
              <a:extLst>
                <a:ext uri="{FF2B5EF4-FFF2-40B4-BE49-F238E27FC236}">
                  <a16:creationId xmlns:a16="http://schemas.microsoft.com/office/drawing/2014/main" id="{E5901720-8D07-258C-7C2C-8103B678DC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3" y="1620"/>
              <a:ext cx="161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6">
              <a:extLst>
                <a:ext uri="{FF2B5EF4-FFF2-40B4-BE49-F238E27FC236}">
                  <a16:creationId xmlns:a16="http://schemas.microsoft.com/office/drawing/2014/main" id="{3F0C5F62-18D0-263F-78FB-2B3B3A060BF9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4" y="1053"/>
              <a:ext cx="1186" cy="6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EA0E2E6B-00C6-E94F-502C-2003BD5DDDAF}"/>
              </a:ext>
            </a:extLst>
          </p:cNvPr>
          <p:cNvSpPr txBox="1"/>
          <p:nvPr/>
        </p:nvSpPr>
        <p:spPr>
          <a:xfrm>
            <a:off x="569841" y="1139822"/>
            <a:ext cx="11106222" cy="16159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UK was a major player in MINOS</a:t>
            </a: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576000" marR="0" lvl="0" indent="-2880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100" dirty="0">
                <a:solidFill>
                  <a:srgbClr val="2E2C61"/>
                </a:solidFill>
                <a:latin typeface="Arial" panose="020B0604020202020204"/>
                <a:cs typeface="Arial" panose="020B0604020202020204" pitchFamily="34" charset="0"/>
                <a:sym typeface="Wingdings 3" pitchFamily="2" charset="2"/>
              </a:rPr>
              <a:t>Soudan 2 collaborators (Oxford and RAL) were joined by Sussex and UCL</a:t>
            </a:r>
          </a:p>
          <a:p>
            <a:pPr marL="576000" marR="0" lvl="0" indent="-2880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100" dirty="0">
                <a:solidFill>
                  <a:srgbClr val="2E2C61"/>
                </a:solidFill>
                <a:latin typeface="Arial" panose="020B0604020202020204"/>
                <a:cs typeface="Arial" panose="020B0604020202020204" pitchFamily="34" charset="0"/>
                <a:sym typeface="Wingdings 3" pitchFamily="2" charset="2"/>
              </a:rPr>
              <a:t>and Cambridge in 2000, when I returned from my sabbatical from neutrinos at CERN</a:t>
            </a:r>
          </a:p>
          <a:p>
            <a:pPr marL="576000" marR="0" lvl="0" indent="-2880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100" dirty="0">
                <a:solidFill>
                  <a:srgbClr val="2E2C61"/>
                </a:solidFill>
                <a:latin typeface="Arial" panose="020B0604020202020204"/>
                <a:cs typeface="Arial" panose="020B0604020202020204" pitchFamily="34" charset="0"/>
                <a:sym typeface="Wingdings 3" pitchFamily="2" charset="2"/>
              </a:rPr>
              <a:t>in parallel with T2K, this was the start of a major uplift in neutrino physics in the UK </a:t>
            </a:r>
          </a:p>
        </p:txBody>
      </p:sp>
    </p:spTree>
    <p:extLst>
      <p:ext uri="{BB962C8B-B14F-4D97-AF65-F5344CB8AC3E}">
        <p14:creationId xmlns:p14="http://schemas.microsoft.com/office/powerpoint/2010/main" val="12645583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F4F455-80D3-A7A5-DE4A-8522393BC8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8815201-CA56-87A4-F895-665857D2FD95}"/>
              </a:ext>
            </a:extLst>
          </p:cNvPr>
          <p:cNvSpPr txBox="1"/>
          <p:nvPr/>
        </p:nvSpPr>
        <p:spPr>
          <a:xfrm>
            <a:off x="466191" y="337259"/>
            <a:ext cx="11261387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altLang="en-US" sz="4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Legacy of MINOS and Soudan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0682E62-E509-3676-B5BC-3B0237194B28}"/>
              </a:ext>
            </a:extLst>
          </p:cNvPr>
          <p:cNvSpPr txBox="1"/>
          <p:nvPr/>
        </p:nvSpPr>
        <p:spPr>
          <a:xfrm>
            <a:off x="553799" y="1139822"/>
            <a:ext cx="11122264" cy="49830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strong engagement </a:t>
            </a: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UK in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MINOS underpinned the UK’s involvement in the future US neutrino programme: LBNF/DUNE</a:t>
            </a: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576000" marR="0" lvl="0" indent="-2880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100" dirty="0">
                <a:solidFill>
                  <a:srgbClr val="2E2C61"/>
                </a:solidFill>
                <a:latin typeface="Arial" panose="020B0604020202020204"/>
                <a:cs typeface="Arial" panose="020B0604020202020204" pitchFamily="34" charset="0"/>
                <a:sym typeface="Wingdings 3" pitchFamily="2" charset="2"/>
              </a:rPr>
              <a:t>Around 2013 a few of us, including myself and colleagues from Oxford, were starting to a look beyond MINOS and in particular the Fermilab Liquid Argon TPC programme</a:t>
            </a:r>
          </a:p>
          <a:p>
            <a:pPr marL="1033200" lvl="1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100" dirty="0">
                <a:solidFill>
                  <a:srgbClr val="0070C0"/>
                </a:solidFill>
                <a:latin typeface="Arial" panose="020B0604020202020204"/>
                <a:cs typeface="Arial" panose="020B0604020202020204" pitchFamily="34" charset="0"/>
                <a:sym typeface="Wingdings 3" pitchFamily="2" charset="2"/>
              </a:rPr>
              <a:t>Oxford and Cambridge joined </a:t>
            </a:r>
            <a:r>
              <a:rPr lang="en-GB" sz="2100" dirty="0" err="1">
                <a:solidFill>
                  <a:srgbClr val="0070C0"/>
                </a:solidFill>
                <a:latin typeface="Arial" panose="020B0604020202020204"/>
                <a:cs typeface="Arial" panose="020B0604020202020204" pitchFamily="34" charset="0"/>
                <a:sym typeface="Wingdings 3" pitchFamily="2" charset="2"/>
              </a:rPr>
              <a:t>MicroBooNE</a:t>
            </a:r>
            <a:r>
              <a:rPr lang="en-GB" sz="2100" dirty="0">
                <a:solidFill>
                  <a:srgbClr val="0070C0"/>
                </a:solidFill>
                <a:latin typeface="Arial" panose="020B0604020202020204"/>
                <a:cs typeface="Arial" panose="020B0604020202020204" pitchFamily="34" charset="0"/>
                <a:sym typeface="Wingdings 3" pitchFamily="2" charset="2"/>
              </a:rPr>
              <a:t> in 2013 </a:t>
            </a:r>
          </a:p>
          <a:p>
            <a:pPr marL="1033200" lvl="1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100" dirty="0">
                <a:solidFill>
                  <a:srgbClr val="0070C0"/>
                </a:solidFill>
                <a:latin typeface="Arial" panose="020B0604020202020204"/>
                <a:cs typeface="Arial" panose="020B0604020202020204" pitchFamily="34" charset="0"/>
                <a:sym typeface="Wingdings 3" pitchFamily="2" charset="2"/>
              </a:rPr>
              <a:t>The UK DUNE consortium formed ~2014</a:t>
            </a:r>
          </a:p>
          <a:p>
            <a:pPr marL="1033200" lvl="1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100" dirty="0">
                <a:solidFill>
                  <a:srgbClr val="0070C0"/>
                </a:solidFill>
                <a:latin typeface="Arial" panose="020B0604020202020204"/>
                <a:cs typeface="Arial" panose="020B0604020202020204" pitchFamily="34" charset="0"/>
                <a:sym typeface="Wingdings 3" pitchFamily="2" charset="2"/>
              </a:rPr>
              <a:t>In 2015 was elected as one of the first co-spokespersons of DUNE</a:t>
            </a:r>
          </a:p>
          <a:p>
            <a:pPr marL="1033200" lvl="1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100" dirty="0">
                <a:solidFill>
                  <a:srgbClr val="0070C0"/>
                </a:solidFill>
                <a:latin typeface="Arial" panose="020B0604020202020204"/>
                <a:cs typeface="Arial" panose="020B0604020202020204" pitchFamily="34" charset="0"/>
                <a:sym typeface="Wingdings 3" pitchFamily="2" charset="2"/>
              </a:rPr>
              <a:t>In 2017, Minister Joe Johnson signed the UK – US Science and Technology collaboration framework and announced the UK government investment of £65m in LBNF/DUNE</a:t>
            </a:r>
          </a:p>
          <a:p>
            <a:pPr marL="576000" marR="0" lvl="0" indent="-2880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100" dirty="0">
                <a:solidFill>
                  <a:srgbClr val="2E2C61"/>
                </a:solidFill>
                <a:latin typeface="Arial" panose="020B0604020202020204"/>
                <a:cs typeface="Arial" panose="020B0604020202020204" pitchFamily="34" charset="0"/>
                <a:sym typeface="Wingdings 3" pitchFamily="2" charset="2"/>
              </a:rPr>
              <a:t>Today the UK is a major partner in the ~$3Bn LBNF/DUNE project</a:t>
            </a:r>
          </a:p>
          <a:p>
            <a:pPr marL="1033200" lvl="1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100" dirty="0">
                <a:solidFill>
                  <a:srgbClr val="0070C0"/>
                </a:solidFill>
                <a:latin typeface="Arial" panose="020B0604020202020204"/>
                <a:cs typeface="Arial" panose="020B0604020202020204" pitchFamily="34" charset="0"/>
                <a:sym typeface="Wingdings 3" pitchFamily="2" charset="2"/>
              </a:rPr>
              <a:t>a</a:t>
            </a:r>
            <a:r>
              <a:rPr kumimoji="0" lang="en-GB" sz="21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  <a:sym typeface="Wingdings 3" pitchFamily="2" charset="2"/>
              </a:rPr>
              <a:t>long with Hyper-K and other investments, neutrino physics in the UK has never looked so exciting  </a:t>
            </a:r>
          </a:p>
        </p:txBody>
      </p:sp>
    </p:spTree>
    <p:extLst>
      <p:ext uri="{BB962C8B-B14F-4D97-AF65-F5344CB8AC3E}">
        <p14:creationId xmlns:p14="http://schemas.microsoft.com/office/powerpoint/2010/main" val="33475925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DD80AA-AAED-9A98-5BC7-2D13EAC7C6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D1D2B87-B421-3907-3B6F-8F8BFB74679E}"/>
              </a:ext>
            </a:extLst>
          </p:cNvPr>
          <p:cNvSpPr txBox="1"/>
          <p:nvPr/>
        </p:nvSpPr>
        <p:spPr>
          <a:xfrm>
            <a:off x="553798" y="3689841"/>
            <a:ext cx="6787159" cy="22807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  <a:defRPr/>
            </a:pPr>
            <a:endParaRPr lang="en-GB" sz="2100" dirty="0">
              <a:solidFill>
                <a:srgbClr val="2E2C61"/>
              </a:solidFill>
              <a:latin typeface="Arial" panose="020B0604020202020204"/>
              <a:cs typeface="Arial" panose="020B0604020202020204" pitchFamily="34" charset="0"/>
              <a:sym typeface="Wingdings 3" pitchFamily="2" charset="2"/>
            </a:endParaRPr>
          </a:p>
          <a:p>
            <a:pPr marL="576000" marR="0" lvl="0" indent="-2880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100" dirty="0">
                <a:solidFill>
                  <a:srgbClr val="2E2C61"/>
                </a:solidFill>
                <a:latin typeface="Arial" panose="020B0604020202020204"/>
                <a:cs typeface="Arial" panose="020B0604020202020204" pitchFamily="34" charset="0"/>
                <a:sym typeface="Wingdings 3" pitchFamily="2" charset="2"/>
              </a:rPr>
              <a:t>Excavation of caverns to host the DUNE detectors is complete</a:t>
            </a:r>
          </a:p>
          <a:p>
            <a:pPr marL="1033200" lvl="1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100" dirty="0">
                <a:solidFill>
                  <a:srgbClr val="0070C0"/>
                </a:solidFill>
                <a:latin typeface="Arial" panose="020B0604020202020204"/>
                <a:cs typeface="Arial" panose="020B0604020202020204" pitchFamily="34" charset="0"/>
                <a:sym typeface="Wingdings 3" pitchFamily="2" charset="2"/>
              </a:rPr>
              <a:t>Each of the four large caverns will (ultimately?) host the vast 17000 ton liquid argon TPCs</a:t>
            </a:r>
          </a:p>
          <a:p>
            <a:pPr marL="1033200" lvl="1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100" dirty="0">
                <a:solidFill>
                  <a:srgbClr val="0070C0"/>
                </a:solidFill>
                <a:latin typeface="Arial" panose="020B0604020202020204"/>
                <a:cs typeface="Arial" panose="020B0604020202020204" pitchFamily="34" charset="0"/>
                <a:sym typeface="Wingdings 3" pitchFamily="2" charset="2"/>
              </a:rPr>
              <a:t>Image neutrino interactions in exquisite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EEC8E4-DE7B-0E89-4CCB-1A82888D10DB}"/>
              </a:ext>
            </a:extLst>
          </p:cNvPr>
          <p:cNvSpPr txBox="1"/>
          <p:nvPr/>
        </p:nvSpPr>
        <p:spPr>
          <a:xfrm>
            <a:off x="433803" y="337260"/>
            <a:ext cx="11242260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altLang="en-US" sz="4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Looking to the future: DUNE ~2030- </a:t>
            </a:r>
          </a:p>
        </p:txBody>
      </p:sp>
      <p:pic>
        <p:nvPicPr>
          <p:cNvPr id="37892" name="Picture 4" descr="Birds eye view">
            <a:extLst>
              <a:ext uri="{FF2B5EF4-FFF2-40B4-BE49-F238E27FC236}">
                <a16:creationId xmlns:a16="http://schemas.microsoft.com/office/drawing/2014/main" id="{B1910EF1-EC05-91F4-AD08-5EEFE4CCAD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9150" y="3832697"/>
            <a:ext cx="3593199" cy="2397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4" name="Picture 6" descr="The Status of the DUNE Experiment">
            <a:extLst>
              <a:ext uri="{FF2B5EF4-FFF2-40B4-BE49-F238E27FC236}">
                <a16:creationId xmlns:a16="http://schemas.microsoft.com/office/drawing/2014/main" id="{10DC3567-34E5-DA84-0007-5D9C8F08A5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8687" y="3837905"/>
            <a:ext cx="3993289" cy="2426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6" name="Picture 8" descr="lbne_graphic_061615_2016">
            <a:extLst>
              <a:ext uri="{FF2B5EF4-FFF2-40B4-BE49-F238E27FC236}">
                <a16:creationId xmlns:a16="http://schemas.microsoft.com/office/drawing/2014/main" id="{E78258F6-DF46-7356-F1B7-CCD4DE0DF8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349" y="1597945"/>
            <a:ext cx="6563925" cy="2165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3E48279-61CB-3DE3-7F47-6E5E8B07AD3C}"/>
              </a:ext>
            </a:extLst>
          </p:cNvPr>
          <p:cNvSpPr txBox="1"/>
          <p:nvPr/>
        </p:nvSpPr>
        <p:spPr>
          <a:xfrm>
            <a:off x="564530" y="1137674"/>
            <a:ext cx="111222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MW+ class neutrino beam from Fermilab to South Dakota</a:t>
            </a: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4207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F0B6F9-DEA7-E634-4417-17D90C7386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2A55767-D04F-880A-0687-67544FE6AADE}"/>
              </a:ext>
            </a:extLst>
          </p:cNvPr>
          <p:cNvSpPr txBox="1"/>
          <p:nvPr/>
        </p:nvSpPr>
        <p:spPr>
          <a:xfrm>
            <a:off x="478891" y="324559"/>
            <a:ext cx="11261387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altLang="en-US" sz="4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am I here?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472A7AF-97DE-6CF1-64D0-2570C2DCF64B}"/>
              </a:ext>
            </a:extLst>
          </p:cNvPr>
          <p:cNvSpPr/>
          <p:nvPr/>
        </p:nvSpPr>
        <p:spPr>
          <a:xfrm>
            <a:off x="550207" y="1133557"/>
            <a:ext cx="11125855" cy="913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</a:pPr>
            <a:r>
              <a:rPr lang="en-US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of the answer:</a:t>
            </a:r>
          </a:p>
          <a:p>
            <a:pPr marL="576000" lvl="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proton lifetime is significantly longer than the lifetime of the Universe</a:t>
            </a:r>
          </a:p>
        </p:txBody>
      </p:sp>
    </p:spTree>
    <p:extLst>
      <p:ext uri="{BB962C8B-B14F-4D97-AF65-F5344CB8AC3E}">
        <p14:creationId xmlns:p14="http://schemas.microsoft.com/office/powerpoint/2010/main" val="37979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65C775-D850-055A-FFF3-68A011D901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175B2A0-FBC3-E672-4EDF-82675B76A636}"/>
              </a:ext>
            </a:extLst>
          </p:cNvPr>
          <p:cNvSpPr txBox="1"/>
          <p:nvPr/>
        </p:nvSpPr>
        <p:spPr>
          <a:xfrm>
            <a:off x="466191" y="337259"/>
            <a:ext cx="11261387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altLang="en-US" sz="4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DUNE Physics Headlines </a:t>
            </a:r>
          </a:p>
        </p:txBody>
      </p:sp>
      <p:pic>
        <p:nvPicPr>
          <p:cNvPr id="5" name="Picture 4" descr="A close-up of a diagram&#10;&#10;Description automatically generated">
            <a:extLst>
              <a:ext uri="{FF2B5EF4-FFF2-40B4-BE49-F238E27FC236}">
                <a16:creationId xmlns:a16="http://schemas.microsoft.com/office/drawing/2014/main" id="{B7A75429-13DB-5767-BC77-B1B6C3A26B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210" r="77207"/>
          <a:stretch/>
        </p:blipFill>
        <p:spPr>
          <a:xfrm>
            <a:off x="907805" y="1574800"/>
            <a:ext cx="1615264" cy="452488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AB988BB-1C9A-D3CA-C0C2-1ED6CA1FE3C9}"/>
              </a:ext>
            </a:extLst>
          </p:cNvPr>
          <p:cNvSpPr txBox="1"/>
          <p:nvPr/>
        </p:nvSpPr>
        <p:spPr>
          <a:xfrm>
            <a:off x="553799" y="1139822"/>
            <a:ext cx="11122264" cy="50621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Three top-level scientific goals:</a:t>
            </a:r>
          </a:p>
          <a:p>
            <a:pPr>
              <a:spcAft>
                <a:spcPts val="300"/>
              </a:spcAft>
              <a:defRPr/>
            </a:pP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160000" marR="0" lvl="0" indent="-2880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srgbClr val="2E2C61"/>
                </a:solidFill>
                <a:latin typeface="Arial" panose="020B0604020202020204"/>
                <a:cs typeface="Arial" panose="020B0604020202020204" pitchFamily="34" charset="0"/>
                <a:sym typeface="Wingdings 3" pitchFamily="2" charset="2"/>
              </a:rPr>
              <a:t>Origin of Matter: </a:t>
            </a:r>
            <a:r>
              <a:rPr lang="en-GB" sz="2400" dirty="0">
                <a:solidFill>
                  <a:srgbClr val="2E2C61"/>
                </a:solidFill>
                <a:latin typeface="Arial" panose="020B0604020202020204"/>
                <a:cs typeface="Arial" panose="020B0604020202020204" pitchFamily="34" charset="0"/>
                <a:sym typeface="Wingdings 3" pitchFamily="2" charset="2"/>
              </a:rPr>
              <a:t>Neutrino Oscillations: determine the mass hierarchy and discover CP violation in the neutrino sector</a:t>
            </a:r>
          </a:p>
          <a:p>
            <a:pPr marL="1872000" marR="0" lvl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tabLst/>
              <a:defRPr/>
            </a:pPr>
            <a:endParaRPr lang="en-GB" sz="2400" dirty="0">
              <a:solidFill>
                <a:srgbClr val="2E2C61"/>
              </a:solidFill>
              <a:latin typeface="Arial" panose="020B0604020202020204"/>
              <a:cs typeface="Arial" panose="020B0604020202020204" pitchFamily="34" charset="0"/>
              <a:sym typeface="Wingdings 3" pitchFamily="2" charset="2"/>
            </a:endParaRPr>
          </a:p>
          <a:p>
            <a:pPr marL="2160000" marR="0" lvl="0" indent="-2880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srgbClr val="2E2C61"/>
                </a:solidFill>
                <a:latin typeface="Arial" panose="020B0604020202020204"/>
                <a:cs typeface="Arial" panose="020B0604020202020204" pitchFamily="34" charset="0"/>
                <a:sym typeface="Wingdings 3" pitchFamily="2" charset="2"/>
              </a:rPr>
              <a:t>Unification of Forces: </a:t>
            </a:r>
            <a:r>
              <a:rPr lang="en-GB" sz="2400" dirty="0">
                <a:solidFill>
                  <a:srgbClr val="2E2C61"/>
                </a:solidFill>
                <a:latin typeface="Arial" panose="020B0604020202020204"/>
                <a:cs typeface="Arial" panose="020B0604020202020204" pitchFamily="34" charset="0"/>
                <a:sym typeface="Wingdings 3" pitchFamily="2" charset="2"/>
              </a:rPr>
              <a:t>Search for and hopefully discover </a:t>
            </a:r>
            <a:r>
              <a:rPr lang="en-GB" sz="2400" b="1" dirty="0">
                <a:solidFill>
                  <a:srgbClr val="2E2C61"/>
                </a:solidFill>
                <a:latin typeface="Arial" panose="020B0604020202020204"/>
                <a:cs typeface="Arial" panose="020B0604020202020204" pitchFamily="34" charset="0"/>
                <a:sym typeface="Wingdings 3" pitchFamily="2" charset="2"/>
              </a:rPr>
              <a:t>proton decay</a:t>
            </a:r>
            <a:r>
              <a:rPr lang="en-GB" sz="2400" dirty="0">
                <a:solidFill>
                  <a:srgbClr val="2E2C61"/>
                </a:solidFill>
                <a:latin typeface="Arial" panose="020B0604020202020204"/>
                <a:cs typeface="Arial" panose="020B0604020202020204" pitchFamily="34" charset="0"/>
                <a:sym typeface="Wingdings 3" pitchFamily="2" charset="2"/>
              </a:rPr>
              <a:t> – </a:t>
            </a:r>
            <a:r>
              <a:rPr lang="en-GB" sz="2400" b="1" dirty="0">
                <a:solidFill>
                  <a:srgbClr val="C00000"/>
                </a:solidFill>
                <a:latin typeface="Arial" panose="020B0604020202020204"/>
                <a:cs typeface="Arial" panose="020B0604020202020204" pitchFamily="34" charset="0"/>
                <a:sym typeface="Wingdings 3" pitchFamily="2" charset="2"/>
              </a:rPr>
              <a:t>coming full circle back to the early days of Soudan</a:t>
            </a:r>
          </a:p>
          <a:p>
            <a:pPr marL="1872000" marR="0" lvl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tabLst/>
              <a:defRPr/>
            </a:pPr>
            <a:endParaRPr lang="en-GB" sz="2400" dirty="0">
              <a:solidFill>
                <a:srgbClr val="2E2C61"/>
              </a:solidFill>
              <a:latin typeface="Arial" panose="020B0604020202020204"/>
              <a:cs typeface="Arial" panose="020B0604020202020204" pitchFamily="34" charset="0"/>
              <a:sym typeface="Wingdings 3" pitchFamily="2" charset="2"/>
            </a:endParaRPr>
          </a:p>
          <a:p>
            <a:pPr marL="2160000" marR="0" lvl="0" indent="-2880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srgbClr val="2E2C61"/>
                </a:solidFill>
                <a:latin typeface="Arial" panose="020B0604020202020204"/>
                <a:cs typeface="Arial" panose="020B0604020202020204" pitchFamily="34" charset="0"/>
                <a:sym typeface="Wingdings 3" pitchFamily="2" charset="2"/>
              </a:rPr>
              <a:t>Black Hole Formation</a:t>
            </a:r>
            <a:r>
              <a:rPr lang="en-GB" sz="2400" dirty="0">
                <a:solidFill>
                  <a:srgbClr val="2E2C61"/>
                </a:solidFill>
                <a:latin typeface="Arial" panose="020B0604020202020204"/>
                <a:cs typeface="Arial" panose="020B0604020202020204" pitchFamily="34" charset="0"/>
                <a:sym typeface="Wingdings 3" pitchFamily="2" charset="2"/>
              </a:rPr>
              <a:t>: Observe thousands of neutrinos from a galactic supernova, probing the process of stellar collapse, neutron star formation and maybe even black hole formation </a:t>
            </a:r>
          </a:p>
        </p:txBody>
      </p:sp>
    </p:spTree>
    <p:extLst>
      <p:ext uri="{BB962C8B-B14F-4D97-AF65-F5344CB8AC3E}">
        <p14:creationId xmlns:p14="http://schemas.microsoft.com/office/powerpoint/2010/main" val="38589547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AEAEDC-8A4E-DD60-32DA-BDEE1CB204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CC0377B1-0843-06CA-AE9D-2F0F3D241047}"/>
              </a:ext>
            </a:extLst>
          </p:cNvPr>
          <p:cNvGrpSpPr/>
          <p:nvPr/>
        </p:nvGrpSpPr>
        <p:grpSpPr>
          <a:xfrm>
            <a:off x="378823" y="1489162"/>
            <a:ext cx="11449640" cy="4574861"/>
            <a:chOff x="378823" y="1554477"/>
            <a:chExt cx="11449640" cy="4574861"/>
          </a:xfrm>
        </p:grpSpPr>
        <p:pic>
          <p:nvPicPr>
            <p:cNvPr id="2" name="Picture 2">
              <a:extLst>
                <a:ext uri="{FF2B5EF4-FFF2-40B4-BE49-F238E27FC236}">
                  <a16:creationId xmlns:a16="http://schemas.microsoft.com/office/drawing/2014/main" id="{7115B1FB-3DD8-BAFE-2088-787581B55E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6354" y="1913989"/>
              <a:ext cx="2725323" cy="41870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" name="Picture 2" descr="A large metal container in a warehouse&#10;&#10;Description automatically generated">
              <a:extLst>
                <a:ext uri="{FF2B5EF4-FFF2-40B4-BE49-F238E27FC236}">
                  <a16:creationId xmlns:a16="http://schemas.microsoft.com/office/drawing/2014/main" id="{79778FD2-39BA-CD20-6A39-D7D63DC9E07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11888" r="45460" b="19938"/>
            <a:stretch/>
          </p:blipFill>
          <p:spPr>
            <a:xfrm>
              <a:off x="3276859" y="1931982"/>
              <a:ext cx="2701574" cy="4137938"/>
            </a:xfrm>
            <a:prstGeom prst="rect">
              <a:avLst/>
            </a:prstGeom>
          </p:spPr>
        </p:pic>
        <p:pic>
          <p:nvPicPr>
            <p:cNvPr id="4" name="Picture 13">
              <a:extLst>
                <a:ext uri="{FF2B5EF4-FFF2-40B4-BE49-F238E27FC236}">
                  <a16:creationId xmlns:a16="http://schemas.microsoft.com/office/drawing/2014/main" id="{A9199C3C-1E50-930E-1663-3FF71850D9A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118" r="25848"/>
            <a:stretch/>
          </p:blipFill>
          <p:spPr bwMode="auto">
            <a:xfrm>
              <a:off x="6178739" y="1929142"/>
              <a:ext cx="2808515" cy="41320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916" name="Picture 4">
              <a:extLst>
                <a:ext uri="{FF2B5EF4-FFF2-40B4-BE49-F238E27FC236}">
                  <a16:creationId xmlns:a16="http://schemas.microsoft.com/office/drawing/2014/main" id="{F5AE4095-AAA2-959E-1C00-FA8DE34C335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151" t="19620" r="32788" b="20190"/>
            <a:stretch/>
          </p:blipFill>
          <p:spPr bwMode="auto">
            <a:xfrm>
              <a:off x="9000319" y="1933307"/>
              <a:ext cx="2677886" cy="41278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1EF816D-7F69-19CF-E247-D68A8CDA305D}"/>
                </a:ext>
              </a:extLst>
            </p:cNvPr>
            <p:cNvSpPr/>
            <p:nvPr/>
          </p:nvSpPr>
          <p:spPr>
            <a:xfrm>
              <a:off x="378823" y="1554477"/>
              <a:ext cx="11297240" cy="6008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C16DAE0-C358-F5B0-B0C3-739F9CB56C14}"/>
                </a:ext>
              </a:extLst>
            </p:cNvPr>
            <p:cNvSpPr/>
            <p:nvPr/>
          </p:nvSpPr>
          <p:spPr>
            <a:xfrm>
              <a:off x="531223" y="6030689"/>
              <a:ext cx="11297240" cy="986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6C7BC82F-4092-9FAA-B782-7BCF749D1505}"/>
              </a:ext>
            </a:extLst>
          </p:cNvPr>
          <p:cNvSpPr txBox="1"/>
          <p:nvPr/>
        </p:nvSpPr>
        <p:spPr>
          <a:xfrm>
            <a:off x="426038" y="324196"/>
            <a:ext cx="11261387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altLang="en-US" sz="4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Closing thought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457B49-CA11-CB9C-5463-C7652399C46F}"/>
              </a:ext>
            </a:extLst>
          </p:cNvPr>
          <p:cNvSpPr txBox="1"/>
          <p:nvPr/>
        </p:nvSpPr>
        <p:spPr>
          <a:xfrm>
            <a:off x="553799" y="1139822"/>
            <a:ext cx="11122264" cy="8386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early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pdk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experiments have left a massive legacy in the UK</a:t>
            </a:r>
          </a:p>
          <a:p>
            <a:pPr marL="576000" indent="-28800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  <a:sym typeface="Wingdings 3" pitchFamily="2" charset="2"/>
              </a:rPr>
              <a:t>Don was a ma</a:t>
            </a:r>
            <a:r>
              <a:rPr lang="en-GB" sz="2200" dirty="0" err="1">
                <a:solidFill>
                  <a:srgbClr val="2E2C61"/>
                </a:solidFill>
                <a:latin typeface="Arial" panose="020B0604020202020204"/>
                <a:cs typeface="Arial" panose="020B0604020202020204" pitchFamily="34" charset="0"/>
                <a:sym typeface="Wingdings 3" pitchFamily="2" charset="2"/>
              </a:rPr>
              <a:t>jor</a:t>
            </a:r>
            <a:r>
              <a:rPr lang="en-GB" sz="2200" dirty="0">
                <a:solidFill>
                  <a:srgbClr val="2E2C61"/>
                </a:solidFill>
                <a:latin typeface="Arial" panose="020B0604020202020204"/>
                <a:cs typeface="Arial" panose="020B0604020202020204" pitchFamily="34" charset="0"/>
                <a:sym typeface="Wingdings 3" pitchFamily="2" charset="2"/>
              </a:rPr>
              <a:t> part of this story</a:t>
            </a: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123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3C96C6-5AF6-BE86-CDF3-46F25092E8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D4E4F0B-8EE1-EE95-0978-5E6D58AA549F}"/>
              </a:ext>
            </a:extLst>
          </p:cNvPr>
          <p:cNvSpPr txBox="1"/>
          <p:nvPr/>
        </p:nvSpPr>
        <p:spPr>
          <a:xfrm>
            <a:off x="478891" y="324559"/>
            <a:ext cx="11261387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altLang="en-US" sz="4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am I here today?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BC0388E-C481-3538-0656-F1966992BA0E}"/>
              </a:ext>
            </a:extLst>
          </p:cNvPr>
          <p:cNvSpPr/>
          <p:nvPr/>
        </p:nvSpPr>
        <p:spPr>
          <a:xfrm>
            <a:off x="550207" y="1133556"/>
            <a:ext cx="11125855" cy="1254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</a:pPr>
            <a:r>
              <a:rPr lang="en-US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Probably more relevant:</a:t>
            </a:r>
          </a:p>
          <a:p>
            <a:pPr marL="576000" lvl="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2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1985</a:t>
            </a:r>
            <a:r>
              <a:rPr lang="en-US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 started my D.Phil. in Experimental Particle Physics at Oxford and decided to work on the Soudan-2 underground experiment in Minnesota</a:t>
            </a:r>
          </a:p>
        </p:txBody>
      </p:sp>
      <p:pic>
        <p:nvPicPr>
          <p:cNvPr id="2" name="Picture 1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321A6FDA-F4E5-3A43-9D55-4287A5AAB8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5152" y="2364865"/>
            <a:ext cx="7027362" cy="3698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688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8DC7F5-099C-FD4D-905A-DC79A38901EC}"/>
              </a:ext>
            </a:extLst>
          </p:cNvPr>
          <p:cNvSpPr/>
          <p:nvPr/>
        </p:nvSpPr>
        <p:spPr>
          <a:xfrm>
            <a:off x="550207" y="1134108"/>
            <a:ext cx="7240982" cy="1703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</a:pPr>
            <a:r>
              <a:rPr lang="en-US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was the attraction with Soudan-2?</a:t>
            </a:r>
          </a:p>
          <a:p>
            <a:pPr marL="576000" lvl="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 collaboration</a:t>
            </a:r>
          </a:p>
          <a:p>
            <a:pPr marL="576000" lvl="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Hands-on detector and electronics technology</a:t>
            </a:r>
          </a:p>
          <a:p>
            <a:pPr marL="576000" lvl="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great team at Oxford including…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D88C18A-0348-8B41-9674-2C4240E4CCF6}"/>
              </a:ext>
            </a:extLst>
          </p:cNvPr>
          <p:cNvSpPr txBox="1"/>
          <p:nvPr/>
        </p:nvSpPr>
        <p:spPr>
          <a:xfrm>
            <a:off x="453840" y="332482"/>
            <a:ext cx="11095364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altLang="en-US" sz="4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go underground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4ACBD7A-E831-1588-CA96-BA38A56462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1300" y="1117600"/>
            <a:ext cx="3797300" cy="5063067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0C29F082-DEDB-AF19-04A4-4098C855127C}"/>
              </a:ext>
            </a:extLst>
          </p:cNvPr>
          <p:cNvGrpSpPr/>
          <p:nvPr/>
        </p:nvGrpSpPr>
        <p:grpSpPr>
          <a:xfrm>
            <a:off x="545084" y="2929258"/>
            <a:ext cx="7089885" cy="1536193"/>
            <a:chOff x="545084" y="2889502"/>
            <a:chExt cx="7089885" cy="1536193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3CDDB25E-F3C9-99A8-1456-BEECC36E8F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50192" t="1" r="21723" b="2789"/>
            <a:stretch/>
          </p:blipFill>
          <p:spPr>
            <a:xfrm rot="16200000">
              <a:off x="3321930" y="112656"/>
              <a:ext cx="1536193" cy="7089885"/>
            </a:xfrm>
            <a:prstGeom prst="rect">
              <a:avLst/>
            </a:prstGeom>
          </p:spPr>
        </p:pic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80881542-2CB9-2D2C-E6F7-71BE1A1804E6}"/>
                </a:ext>
              </a:extLst>
            </p:cNvPr>
            <p:cNvSpPr/>
            <p:nvPr/>
          </p:nvSpPr>
          <p:spPr>
            <a:xfrm>
              <a:off x="1991638" y="3970751"/>
              <a:ext cx="1315233" cy="375781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8E47A456-BBF7-17D4-F780-D7589CB0CBC8}"/>
              </a:ext>
            </a:extLst>
          </p:cNvPr>
          <p:cNvSpPr/>
          <p:nvPr/>
        </p:nvSpPr>
        <p:spPr>
          <a:xfrm>
            <a:off x="564821" y="4647106"/>
            <a:ext cx="7240982" cy="1254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</a:pPr>
            <a:r>
              <a:rPr lang="en-US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Ultimately, it was the science</a:t>
            </a:r>
          </a:p>
          <a:p>
            <a:pPr marL="576000" lvl="0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2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Astroparticle</a:t>
            </a:r>
            <a:r>
              <a:rPr lang="en-US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Physics / Particle Astrophysics before it was “a big thing”</a:t>
            </a:r>
          </a:p>
        </p:txBody>
      </p:sp>
    </p:spTree>
    <p:extLst>
      <p:ext uri="{BB962C8B-B14F-4D97-AF65-F5344CB8AC3E}">
        <p14:creationId xmlns:p14="http://schemas.microsoft.com/office/powerpoint/2010/main" val="481531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73D79D-1B14-F1F1-9BA9-9E1CBF3AF3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8CCD0A8-3C50-95A6-1D27-4F7C0949A5A0}"/>
              </a:ext>
            </a:extLst>
          </p:cNvPr>
          <p:cNvSpPr txBox="1"/>
          <p:nvPr/>
        </p:nvSpPr>
        <p:spPr>
          <a:xfrm>
            <a:off x="452112" y="335232"/>
            <a:ext cx="11095364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altLang="en-US" sz="4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Proton Decay in 1984</a:t>
            </a: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999C3E1A-1BC2-246F-8D1B-76DFC29EA5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6362" y="1085589"/>
            <a:ext cx="3252946" cy="4978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F5371E91-93C3-B3CD-7339-E386628EB443}"/>
              </a:ext>
            </a:extLst>
          </p:cNvPr>
          <p:cNvGrpSpPr/>
          <p:nvPr/>
        </p:nvGrpSpPr>
        <p:grpSpPr>
          <a:xfrm>
            <a:off x="808379" y="1484246"/>
            <a:ext cx="7587399" cy="2835965"/>
            <a:chOff x="808379" y="1378225"/>
            <a:chExt cx="7867342" cy="3214677"/>
          </a:xfrm>
        </p:grpSpPr>
        <p:pic>
          <p:nvPicPr>
            <p:cNvPr id="14" name="Picture 13" descr="A close-up of a paper&#10;&#10;Description automatically generated">
              <a:extLst>
                <a:ext uri="{FF2B5EF4-FFF2-40B4-BE49-F238E27FC236}">
                  <a16:creationId xmlns:a16="http://schemas.microsoft.com/office/drawing/2014/main" id="{262F43A2-03FB-D51C-05C3-90AF25C31B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-955" t="40476"/>
            <a:stretch/>
          </p:blipFill>
          <p:spPr>
            <a:xfrm>
              <a:off x="821638" y="2160104"/>
              <a:ext cx="7846667" cy="2432798"/>
            </a:xfrm>
            <a:prstGeom prst="rect">
              <a:avLst/>
            </a:prstGeom>
          </p:spPr>
        </p:pic>
        <p:pic>
          <p:nvPicPr>
            <p:cNvPr id="17" name="Picture 16" descr="A close-up of a paper&#10;&#10;Description automatically generated">
              <a:extLst>
                <a:ext uri="{FF2B5EF4-FFF2-40B4-BE49-F238E27FC236}">
                  <a16:creationId xmlns:a16="http://schemas.microsoft.com/office/drawing/2014/main" id="{715E9B7C-EFBB-3476-1C51-05DC517A50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844" b="81800"/>
            <a:stretch/>
          </p:blipFill>
          <p:spPr>
            <a:xfrm>
              <a:off x="808379" y="1468358"/>
              <a:ext cx="7778590" cy="750798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EEAF5A1-F395-6EB9-B3C3-26BB4B336955}"/>
                </a:ext>
              </a:extLst>
            </p:cNvPr>
            <p:cNvSpPr/>
            <p:nvPr/>
          </p:nvSpPr>
          <p:spPr>
            <a:xfrm>
              <a:off x="6087005" y="1378225"/>
              <a:ext cx="2588716" cy="8902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2E93468B-B481-F3D4-2048-7D270CBE94EC}"/>
              </a:ext>
            </a:extLst>
          </p:cNvPr>
          <p:cNvSpPr/>
          <p:nvPr/>
        </p:nvSpPr>
        <p:spPr>
          <a:xfrm>
            <a:off x="537149" y="1126393"/>
            <a:ext cx="66107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Proton decay was a hot topic 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8083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34E2F1-734A-B805-76A0-44E6639E32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EE2B39A-6185-B765-A86C-FFB9D0DC57FC}"/>
              </a:ext>
            </a:extLst>
          </p:cNvPr>
          <p:cNvSpPr txBox="1"/>
          <p:nvPr/>
        </p:nvSpPr>
        <p:spPr>
          <a:xfrm>
            <a:off x="452112" y="335232"/>
            <a:ext cx="11095364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altLang="en-US" sz="4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Proton Decay in 1984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EFD4608-DD63-E814-2AD3-1067252217C7}"/>
              </a:ext>
            </a:extLst>
          </p:cNvPr>
          <p:cNvSpPr/>
          <p:nvPr/>
        </p:nvSpPr>
        <p:spPr>
          <a:xfrm>
            <a:off x="5899176" y="1311965"/>
            <a:ext cx="2496602" cy="7853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1BE8AAD-B3E7-C259-9B32-80C8FF0803AD}"/>
              </a:ext>
            </a:extLst>
          </p:cNvPr>
          <p:cNvSpPr/>
          <p:nvPr/>
        </p:nvSpPr>
        <p:spPr>
          <a:xfrm>
            <a:off x="537149" y="1139647"/>
            <a:ext cx="6610783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Proton decay was a hot topic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What else was hot in 1</a:t>
            </a: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984?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335B553-4793-6F8A-5B4D-CB88B3F53EB1}"/>
              </a:ext>
            </a:extLst>
          </p:cNvPr>
          <p:cNvGrpSpPr/>
          <p:nvPr/>
        </p:nvGrpSpPr>
        <p:grpSpPr>
          <a:xfrm>
            <a:off x="318053" y="2514602"/>
            <a:ext cx="11598972" cy="2852532"/>
            <a:chOff x="318053" y="2832652"/>
            <a:chExt cx="11598972" cy="2852532"/>
          </a:xfrm>
        </p:grpSpPr>
        <p:pic>
          <p:nvPicPr>
            <p:cNvPr id="24580" name="Picture 4" descr="Tina Turner – Private Dancer">
              <a:extLst>
                <a:ext uri="{FF2B5EF4-FFF2-40B4-BE49-F238E27FC236}">
                  <a16:creationId xmlns:a16="http://schemas.microsoft.com/office/drawing/2014/main" id="{84724C17-E379-0DBA-7064-A7344B5C09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85451" y="2832652"/>
              <a:ext cx="2852532" cy="28525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582" name="Picture 6" descr="The Smiths - Hatful Of Hollow">
              <a:extLst>
                <a:ext uri="{FF2B5EF4-FFF2-40B4-BE49-F238E27FC236}">
                  <a16:creationId xmlns:a16="http://schemas.microsoft.com/office/drawing/2014/main" id="{0A4DB5AF-A077-A74D-6293-DC5C69B544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6599" y="2832653"/>
              <a:ext cx="2852530" cy="28525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584" name="Picture 8" descr="Prince - Purple Rain">
              <a:extLst>
                <a:ext uri="{FF2B5EF4-FFF2-40B4-BE49-F238E27FC236}">
                  <a16:creationId xmlns:a16="http://schemas.microsoft.com/office/drawing/2014/main" id="{32DA924E-F1D0-104F-C579-90BA51BEF4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8053" y="2835966"/>
              <a:ext cx="2835963" cy="28359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626" name="Picture 2" descr="Bruce Springsteen - Born In The USA">
              <a:extLst>
                <a:ext uri="{FF2B5EF4-FFF2-40B4-BE49-F238E27FC236}">
                  <a16:creationId xmlns:a16="http://schemas.microsoft.com/office/drawing/2014/main" id="{3162BA94-EC96-1EDA-97E1-20998C6E4D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7318" y="2849214"/>
              <a:ext cx="2769707" cy="27697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85080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D88C18A-0348-8B41-9674-2C4240E4CCF6}"/>
              </a:ext>
            </a:extLst>
          </p:cNvPr>
          <p:cNvSpPr txBox="1"/>
          <p:nvPr/>
        </p:nvSpPr>
        <p:spPr>
          <a:xfrm>
            <a:off x="452112" y="335232"/>
            <a:ext cx="11095364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altLang="en-US" sz="4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was proton decay </a:t>
            </a:r>
            <a:r>
              <a:rPr lang="en-GB" altLang="en-US" sz="44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GB" altLang="en-US" sz="4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hot topic?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08DC7F5-099C-FD4D-905A-DC79A38901EC}"/>
              </a:ext>
            </a:extLst>
          </p:cNvPr>
          <p:cNvSpPr/>
          <p:nvPr/>
        </p:nvSpPr>
        <p:spPr>
          <a:xfrm>
            <a:off x="563655" y="1126393"/>
            <a:ext cx="11138914" cy="3227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Looking back to 1984 (if we dare)…</a:t>
            </a:r>
          </a:p>
          <a:p>
            <a:pPr marL="576000" marR="0" lvl="0" indent="-2880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Discovery of W &amp; Z in 1983, firmly established the gauge theory of SU</a:t>
            </a:r>
            <a:r>
              <a:rPr lang="en-GB" sz="2200" baseline="-25000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GB" sz="2200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(2) x U(1) as the principle for a unified electroweak theory.</a:t>
            </a:r>
          </a:p>
          <a:p>
            <a:pPr marL="576000" marR="0" lvl="0" indent="-2880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late 1970s / early 1980s the SU(3) gauge theory of QCD had also been confirmed by experiment</a:t>
            </a:r>
          </a:p>
          <a:p>
            <a:pPr marL="576000" marR="0" lvl="0" indent="-2880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experimental data at the time suggested that the strengths of the three main forces converged at a scale of ~10</a:t>
            </a:r>
            <a:r>
              <a:rPr lang="en-GB" sz="2200" baseline="30000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r>
              <a:rPr lang="en-GB" sz="2200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GeV </a:t>
            </a:r>
          </a:p>
          <a:p>
            <a:pPr lvl="0">
              <a:defRPr/>
            </a:pPr>
            <a:r>
              <a:rPr lang="en-GB" sz="22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E2DB5E2-60A7-DC3F-7DE4-27CDF22491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7276" y="3988920"/>
            <a:ext cx="6822715" cy="2438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9064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024004-4B3C-3A94-B36C-96E015D16A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680C35D-73C0-B61A-1C8F-70FAF5382E75}"/>
              </a:ext>
            </a:extLst>
          </p:cNvPr>
          <p:cNvSpPr txBox="1"/>
          <p:nvPr/>
        </p:nvSpPr>
        <p:spPr>
          <a:xfrm>
            <a:off x="452112" y="335232"/>
            <a:ext cx="11095364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altLang="en-US" sz="4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was proton decay a hot topic?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936E279-5783-D444-5106-F2EA238FF3DD}"/>
              </a:ext>
            </a:extLst>
          </p:cNvPr>
          <p:cNvSpPr/>
          <p:nvPr/>
        </p:nvSpPr>
        <p:spPr>
          <a:xfrm>
            <a:off x="563655" y="1139645"/>
            <a:ext cx="11138914" cy="5815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Looking back to 1984…</a:t>
            </a:r>
          </a:p>
          <a:p>
            <a:pPr marL="576000" marR="0" lvl="0" indent="-2880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Ge</a:t>
            </a:r>
            <a:r>
              <a:rPr lang="en-GB" sz="2400" dirty="0" err="1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orgi</a:t>
            </a:r>
            <a:r>
              <a:rPr lang="en-GB" sz="2400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Glashow brought these ideas together in the context of the SU(5) </a:t>
            </a:r>
            <a:r>
              <a:rPr lang="en-GB" sz="2400" b="1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Grand Unified Theory</a:t>
            </a:r>
          </a:p>
          <a:p>
            <a:pPr marL="1033200" lvl="1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uarks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and leptons were placed in the same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multiplet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structure</a:t>
            </a:r>
          </a:p>
          <a:p>
            <a:pPr marL="1033200" lvl="1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new force mediated by a super-heavy gauge bosons, imaginatively named X and Y</a:t>
            </a:r>
          </a:p>
          <a:p>
            <a:pPr marL="1490400" lvl="2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GB" sz="2200" baseline="-250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GB" sz="22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~ 10</a:t>
            </a:r>
            <a:r>
              <a:rPr lang="en-GB" sz="2200" baseline="300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r>
              <a:rPr lang="en-GB" sz="2200" dirty="0">
                <a:solidFill>
                  <a:srgbClr val="4141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GeV</a:t>
            </a:r>
          </a:p>
          <a:p>
            <a:pPr marL="576000" marR="0" lvl="1" indent="-2880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As a consequence, Baryon 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umber not conserved and the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proton should decay</a:t>
            </a:r>
          </a:p>
          <a:p>
            <a:pPr marL="1033200" lvl="3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2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Worth remembering that Baryon Number non-conservation is one of the three Sakharov’s conditions necessary for the observed matter-antimatter asymmetry in the Universe</a:t>
            </a: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490400" lvl="2" indent="-288000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41414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defRPr/>
            </a:pP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52301058"/>
      </p:ext>
    </p:extLst>
  </p:cSld>
  <p:clrMapOvr>
    <a:masterClrMapping/>
  </p:clrMapOvr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11834</TotalTime>
  <Words>1951</Words>
  <Application>Microsoft Macintosh PowerPoint</Application>
  <PresentationFormat>Widescreen</PresentationFormat>
  <Paragraphs>262</Paragraphs>
  <Slides>31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46" baseType="lpstr">
      <vt:lpstr>-apple-system</vt:lpstr>
      <vt:lpstr>Arial</vt:lpstr>
      <vt:lpstr>Arial Regular</vt:lpstr>
      <vt:lpstr>Calibri</vt:lpstr>
      <vt:lpstr>Comic Sans MS</vt:lpstr>
      <vt:lpstr>ElsevierGulliver</vt:lpstr>
      <vt:lpstr>Roboto</vt:lpstr>
      <vt:lpstr>Roboto Bold</vt:lpstr>
      <vt:lpstr>Symbol</vt:lpstr>
      <vt:lpstr>Times New Roman</vt:lpstr>
      <vt:lpstr>Verdana</vt:lpstr>
      <vt:lpstr>Wingdings</vt:lpstr>
      <vt:lpstr>Wingdings 3</vt:lpstr>
      <vt:lpstr>Font and logo master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 Millard</dc:creator>
  <cp:lastModifiedBy>M. Thomson</cp:lastModifiedBy>
  <cp:revision>439</cp:revision>
  <cp:lastPrinted>2020-02-06T14:29:01Z</cp:lastPrinted>
  <dcterms:created xsi:type="dcterms:W3CDTF">2019-09-17T08:04:08Z</dcterms:created>
  <dcterms:modified xsi:type="dcterms:W3CDTF">2024-03-14T14:59:03Z</dcterms:modified>
</cp:coreProperties>
</file>