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_rels/presentation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media/image1.png" ContentType="image/png"/>
  <Override PartName="/ppt/presProps.xml" ContentType="application/vnd.openxmlformats-officedocument.presentationml.presProps+xml"/>
  <Override PartName="/ppt/slides/_rels/slide1.xml.rels" ContentType="application/vnd.openxmlformats-package.relationships+xml"/>
  <Override PartName="/ppt/slides/slide1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2192000" cy="6858000"/>
  <p:notesSz cx="7772400" cy="1005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ED8A1A9-9022-497D-AD90-63F6C302EB62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6E83489-ED9A-421D-A2E3-AD5B083A0B53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16AAC1F-AC34-4A12-8E10-011907B00ABF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338580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4393440" y="1825560"/>
            <a:ext cx="338580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7949160" y="1825560"/>
            <a:ext cx="338580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838080" y="4098240"/>
            <a:ext cx="338580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4393440" y="4098240"/>
            <a:ext cx="338580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7949160" y="4098240"/>
            <a:ext cx="338580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0B82979-E30F-444B-A0F6-0AC09FB78006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547D20E-FECE-44E3-A501-2F2625F41636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94ECA82-E882-468B-9DB3-027734003993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5C00C68-FA55-4CBD-B74E-605C2F558ED0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EFA4F68-EB4C-4160-8028-D7B341743F2C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0FC8BDF-0956-4F72-B41C-BC15A94B1CEE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CEDA906-3FC3-4C24-9CFF-30DCEB4BD00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F0A2AA5-BC34-441C-902C-0658F935E90E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CE56C10-DB12-4883-8849-F2B11F152AC9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>
              <a:lnSpc>
                <a:spcPct val="90000"/>
              </a:lnSpc>
              <a:buNone/>
            </a:pPr>
            <a:r>
              <a:rPr b="0" lang="it-IT" sz="4400" spc="-1" strike="noStrike">
                <a:solidFill>
                  <a:srgbClr val="000000"/>
                </a:solidFill>
                <a:latin typeface="Aptos Display"/>
              </a:rPr>
              <a:t>Fare clic per modificare lo stile del titolo dello schema</a:t>
            </a:r>
            <a:endParaRPr b="0" lang="it-IT" sz="44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it-IT" sz="2800" spc="-1" strike="noStrike">
                <a:solidFill>
                  <a:srgbClr val="000000"/>
                </a:solidFill>
                <a:latin typeface="Aptos"/>
              </a:rPr>
              <a:t>Fare clic per modificare gli stili del testo dello schema</a:t>
            </a:r>
            <a:endParaRPr b="0" lang="it-IT" sz="2800" spc="-1" strike="noStrike">
              <a:solidFill>
                <a:srgbClr val="000000"/>
              </a:solidFill>
              <a:latin typeface="Aptos"/>
            </a:endParaRPr>
          </a:p>
          <a:p>
            <a:pPr lvl="1" marL="685800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it-IT" sz="2400" spc="-1" strike="noStrike">
                <a:solidFill>
                  <a:srgbClr val="000000"/>
                </a:solidFill>
                <a:latin typeface="Aptos"/>
              </a:rPr>
              <a:t>Secondo livello</a:t>
            </a:r>
            <a:endParaRPr b="0" lang="it-IT" sz="2400" spc="-1" strike="noStrike">
              <a:solidFill>
                <a:srgbClr val="000000"/>
              </a:solidFill>
              <a:latin typeface="Aptos"/>
            </a:endParaRPr>
          </a:p>
          <a:p>
            <a:pPr lvl="2" marL="1143000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it-IT" sz="2000" spc="-1" strike="noStrike">
                <a:solidFill>
                  <a:srgbClr val="000000"/>
                </a:solidFill>
                <a:latin typeface="Aptos"/>
              </a:rPr>
              <a:t>Terzo livello</a:t>
            </a:r>
            <a:endParaRPr b="0" lang="it-IT" sz="2000" spc="-1" strike="noStrike">
              <a:solidFill>
                <a:srgbClr val="000000"/>
              </a:solidFill>
              <a:latin typeface="Aptos"/>
            </a:endParaRPr>
          </a:p>
          <a:p>
            <a:pPr lvl="3" marL="1600200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it-IT" sz="1800" spc="-1" strike="noStrike">
                <a:solidFill>
                  <a:srgbClr val="000000"/>
                </a:solidFill>
                <a:latin typeface="Aptos"/>
              </a:rPr>
              <a:t>Quarto livello</a:t>
            </a:r>
            <a:endParaRPr b="0" lang="it-IT" sz="1800" spc="-1" strike="noStrike">
              <a:solidFill>
                <a:srgbClr val="000000"/>
              </a:solidFill>
              <a:latin typeface="Aptos"/>
            </a:endParaRPr>
          </a:p>
          <a:p>
            <a:pPr lvl="4" marL="2057400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it-IT" sz="1800" spc="-1" strike="noStrike">
                <a:solidFill>
                  <a:srgbClr val="000000"/>
                </a:solidFill>
                <a:latin typeface="Aptos"/>
              </a:rPr>
              <a:t>Quinto livello</a:t>
            </a:r>
            <a:endParaRPr b="0" lang="it-IT" sz="1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defRPr b="0" lang="it-IT" sz="1200" spc="-1" strike="noStrike">
                <a:solidFill>
                  <a:srgbClr val="787878"/>
                </a:solidFill>
                <a:latin typeface="Aptos"/>
              </a:defRPr>
            </a:lvl1pPr>
          </a:lstStyle>
          <a:p>
            <a:pPr>
              <a:lnSpc>
                <a:spcPct val="100000"/>
              </a:lnSpc>
              <a:buNone/>
            </a:pPr>
            <a:r>
              <a:rPr b="0" lang="it-IT" sz="1200" spc="-1" strike="noStrike">
                <a:solidFill>
                  <a:srgbClr val="787878"/>
                </a:solidFill>
                <a:latin typeface="Aptos"/>
              </a:rPr>
              <a:t>&lt;date/time&gt;</a:t>
            </a:r>
            <a:endParaRPr b="0" lang="en-US" sz="12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 idx="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buNone/>
              <a:defRPr b="0" lang="en-US" sz="1400" spc="-1" strike="noStrike">
                <a:latin typeface="Times New Roman"/>
              </a:defRPr>
            </a:lvl1pPr>
          </a:lstStyle>
          <a:p>
            <a:pPr algn="ctr">
              <a:buNone/>
            </a:pPr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 idx="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defRPr b="0" lang="it-IT" sz="1200" spc="-1" strike="noStrike">
                <a:solidFill>
                  <a:srgbClr val="787878"/>
                </a:solidFill>
                <a:latin typeface="Aptos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25496279-42B8-48FF-B0C6-776623FA350F}" type="slidenum">
              <a:rPr b="0" lang="it-IT" sz="1200" spc="-1" strike="noStrike">
                <a:solidFill>
                  <a:srgbClr val="787878"/>
                </a:solidFill>
                <a:latin typeface="Aptos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>
              <a:lnSpc>
                <a:spcPct val="90000"/>
              </a:lnSpc>
              <a:buNone/>
            </a:pPr>
            <a:r>
              <a:rPr b="0" lang="en-GB" sz="4400" spc="-1" strike="noStrike">
                <a:solidFill>
                  <a:srgbClr val="000000"/>
                </a:solidFill>
                <a:latin typeface="Aptos Display"/>
              </a:rPr>
              <a:t>SCALES Code of Conduct</a:t>
            </a:r>
            <a:endParaRPr b="0" lang="it-IT" sz="44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/>
          </p:nvPr>
        </p:nvSpPr>
        <p:spPr>
          <a:xfrm>
            <a:off x="3951360" y="1596960"/>
            <a:ext cx="7401960" cy="50536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91000"/>
          </a:bodyPr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1" lang="en-GB" sz="2000" spc="-1" strike="noStrike">
                <a:solidFill>
                  <a:srgbClr val="000000"/>
                </a:solidFill>
                <a:latin typeface="Aptos"/>
              </a:rPr>
              <a:t>Respect &amp; inclusivity</a:t>
            </a:r>
            <a:r>
              <a:rPr b="0" lang="en-GB" sz="2000" spc="-1" strike="noStrike">
                <a:solidFill>
                  <a:srgbClr val="000000"/>
                </a:solidFill>
                <a:latin typeface="Aptos"/>
              </a:rPr>
              <a:t>: foster a safe, welcoming, and inclusive environment across all identities and career stages.</a:t>
            </a:r>
            <a:endParaRPr b="0" lang="it-IT" sz="2000" spc="-1" strike="noStrike">
              <a:solidFill>
                <a:srgbClr val="000000"/>
              </a:solidFill>
              <a:latin typeface="Aptos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1" lang="en-GB" sz="2000" spc="-1" strike="noStrike">
                <a:solidFill>
                  <a:srgbClr val="000000"/>
                </a:solidFill>
                <a:latin typeface="Aptos"/>
              </a:rPr>
              <a:t>Constructive communication</a:t>
            </a:r>
            <a:r>
              <a:rPr b="0" lang="en-GB" sz="2000" spc="-1" strike="noStrike">
                <a:solidFill>
                  <a:srgbClr val="000000"/>
                </a:solidFill>
                <a:latin typeface="Aptos"/>
              </a:rPr>
              <a:t>: critique ideas, not people; encourage open dialogue, active listening, and equal participation.</a:t>
            </a:r>
            <a:endParaRPr b="0" lang="it-IT" sz="2000" spc="-1" strike="noStrike">
              <a:solidFill>
                <a:srgbClr val="000000"/>
              </a:solidFill>
              <a:latin typeface="Aptos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1" lang="en-GB" sz="2000" spc="-1" strike="noStrike">
                <a:solidFill>
                  <a:srgbClr val="000000"/>
                </a:solidFill>
                <a:latin typeface="Aptos"/>
              </a:rPr>
              <a:t>Scientific integrity</a:t>
            </a:r>
            <a:r>
              <a:rPr b="0" lang="en-GB" sz="2000" spc="-1" strike="noStrike">
                <a:solidFill>
                  <a:srgbClr val="000000"/>
                </a:solidFill>
                <a:latin typeface="Aptos"/>
              </a:rPr>
              <a:t>: ensure proper credit, avoid plagiarism or data falsification, and use shared resources responsibly.</a:t>
            </a:r>
            <a:endParaRPr b="0" lang="it-IT" sz="2000" spc="-1" strike="noStrike">
              <a:solidFill>
                <a:srgbClr val="000000"/>
              </a:solidFill>
              <a:latin typeface="Aptos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1" lang="en-GB" sz="2000" spc="-1" strike="noStrike">
                <a:solidFill>
                  <a:srgbClr val="000000"/>
                </a:solidFill>
                <a:latin typeface="Aptos"/>
              </a:rPr>
              <a:t>Responsibility &amp; professionalism</a:t>
            </a:r>
            <a:r>
              <a:rPr b="0" lang="en-GB" sz="2000" spc="-1" strike="noStrike">
                <a:solidFill>
                  <a:srgbClr val="000000"/>
                </a:solidFill>
                <a:latin typeface="Aptos"/>
              </a:rPr>
              <a:t>: act ethically, respect confidentiality, and handle conflicts with civility.</a:t>
            </a:r>
            <a:endParaRPr b="0" lang="it-IT" sz="2000" spc="-1" strike="noStrike">
              <a:solidFill>
                <a:srgbClr val="000000"/>
              </a:solidFill>
              <a:latin typeface="Aptos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1" lang="en-GB" sz="2000" spc="-1" strike="noStrike">
                <a:solidFill>
                  <a:srgbClr val="000000"/>
                </a:solidFill>
                <a:latin typeface="Aptos"/>
              </a:rPr>
              <a:t>Zero tolerance for misconduct</a:t>
            </a:r>
            <a:r>
              <a:rPr b="0" lang="en-GB" sz="2000" spc="-1" strike="noStrike">
                <a:solidFill>
                  <a:srgbClr val="000000"/>
                </a:solidFill>
                <a:latin typeface="Aptos"/>
              </a:rPr>
              <a:t>: no harassment, discrimination, abuse of resources, or scientific malpractice.</a:t>
            </a:r>
            <a:endParaRPr b="0" lang="it-IT" sz="2000" spc="-1" strike="noStrike">
              <a:solidFill>
                <a:srgbClr val="000000"/>
              </a:solidFill>
              <a:latin typeface="Aptos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1" lang="en-GB" sz="2000" spc="-1" strike="noStrike">
                <a:solidFill>
                  <a:srgbClr val="000000"/>
                </a:solidFill>
                <a:latin typeface="Aptos"/>
              </a:rPr>
              <a:t>Points of Contact available</a:t>
            </a:r>
            <a:r>
              <a:rPr b="0" lang="en-GB" sz="2000" spc="-1" strike="noStrike">
                <a:solidFill>
                  <a:srgbClr val="000000"/>
                </a:solidFill>
                <a:latin typeface="Aptos"/>
              </a:rPr>
              <a:t>: designated WG representatives and the EDI Coordinator handle concerns confidentially and fairly.</a:t>
            </a:r>
            <a:endParaRPr b="0" lang="it-IT" sz="2000" spc="-1" strike="noStrike">
              <a:solidFill>
                <a:srgbClr val="000000"/>
              </a:solidFill>
              <a:latin typeface="Aptos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1" lang="en-GB" sz="2000" spc="-1" strike="noStrike">
                <a:solidFill>
                  <a:srgbClr val="000000"/>
                </a:solidFill>
                <a:latin typeface="Aptos"/>
              </a:rPr>
              <a:t>Point of Contacts</a:t>
            </a:r>
            <a:r>
              <a:rPr b="0" lang="en-GB" sz="2000" spc="-1" strike="noStrike">
                <a:solidFill>
                  <a:srgbClr val="000000"/>
                </a:solidFill>
                <a:latin typeface="Aptos"/>
              </a:rPr>
              <a:t> present at this event: …  </a:t>
            </a:r>
            <a:endParaRPr b="0" lang="it-IT" sz="2000" spc="-1" strike="noStrike">
              <a:solidFill>
                <a:srgbClr val="000000"/>
              </a:solidFill>
              <a:latin typeface="Aptos"/>
            </a:endParaRPr>
          </a:p>
        </p:txBody>
      </p:sp>
      <p:pic>
        <p:nvPicPr>
          <p:cNvPr id="43" name="Immagine 6" descr=""/>
          <p:cNvPicPr/>
          <p:nvPr/>
        </p:nvPicPr>
        <p:blipFill>
          <a:blip r:embed="rId1"/>
          <a:srcRect l="2847" t="0" r="0" b="0"/>
          <a:stretch/>
        </p:blipFill>
        <p:spPr>
          <a:xfrm>
            <a:off x="914400" y="2124720"/>
            <a:ext cx="2603520" cy="26082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</TotalTime>
  <Application>LibreOffice/7.3.7.2$Linux_X86_64 LibreOffice_project/30$Build-2</Application>
  <AppVersion>15.0000</AppVersion>
  <Words>124</Words>
  <Paragraphs>8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2026-03-24T06:15:42Z</dcterms:created>
  <dc:creator>Andrea Richaud</dc:creator>
  <dc:description/>
  <dc:language>en-US</dc:language>
  <cp:lastModifiedBy>Andrea Richaud</cp:lastModifiedBy>
  <dcterms:modified xsi:type="dcterms:W3CDTF">2026-03-26T06:26:13Z</dcterms:modified>
  <cp:revision>3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Widescreen</vt:lpwstr>
  </property>
  <property fmtid="{D5CDD505-2E9C-101B-9397-08002B2CF9AE}" pid="3" name="Slides">
    <vt:i4>1</vt:i4>
  </property>
</Properties>
</file>