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  <p:sldMasterId id="214748367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Play"/>
      <p:regular r:id="rId19"/>
      <p:bold r:id="rId20"/>
    </p:embeddedFont>
    <p:embeddedFont>
      <p:font typeface="Montserrat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  <p:embeddedFont>
      <p:font typeface="Average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-bold.fntdata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Average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Play-regular.fntdata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f87997393_0_7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f87997393_0_7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ee22be123e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3ee22be123e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3ee22be123e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3ee22be123e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3ee22be123e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3ee22be123e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f87997393_0_7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1f87997393_0_7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f87997393_0_8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f87997393_0_8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ee22be123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ee22be123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ee4873ac96_0_184:notes"/>
          <p:cNvSpPr txBox="1"/>
          <p:nvPr>
            <p:ph idx="1" type="body"/>
          </p:nvPr>
        </p:nvSpPr>
        <p:spPr>
          <a:xfrm>
            <a:off x="685787" y="4343386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g3ee4873ac96_0_184:notes"/>
          <p:cNvSpPr/>
          <p:nvPr>
            <p:ph idx="2" type="sldImg"/>
          </p:nvPr>
        </p:nvSpPr>
        <p:spPr>
          <a:xfrm>
            <a:off x="1143221" y="685795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ee22be123e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ee22be123e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ee22be123e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3ee22be123e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ee22be123e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3ee22be123e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ee22be123e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3ee22be123e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slide" Target="/ppt/slides/slide2.xml"/><Relationship Id="rId4" Type="http://schemas.openxmlformats.org/officeDocument/2006/relationships/slide" Target="/ppt/slides/slide2.xml"/><Relationship Id="rId5" Type="http://schemas.openxmlformats.org/officeDocument/2006/relationships/slide" Target="/ppt/slides/slide2.xml"/><Relationship Id="rId6" Type="http://schemas.openxmlformats.org/officeDocument/2006/relationships/slide" Target="/ppt/slides/slide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slide" Target="/ppt/slides/slide2.xml"/><Relationship Id="rId3" Type="http://schemas.openxmlformats.org/officeDocument/2006/relationships/slide" Target="/ppt/slides/slide2.xml"/><Relationship Id="rId4" Type="http://schemas.openxmlformats.org/officeDocument/2006/relationships/slide" Target="/ppt/slides/slide2.xml"/><Relationship Id="rId5" Type="http://schemas.openxmlformats.org/officeDocument/2006/relationships/slide" Target="/ppt/slides/slide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slide" Target="/ppt/slides/slide2.xml"/><Relationship Id="rId3" Type="http://schemas.openxmlformats.org/officeDocument/2006/relationships/slide" Target="/ppt/slides/slide2.xml"/><Relationship Id="rId4" Type="http://schemas.openxmlformats.org/officeDocument/2006/relationships/slide" Target="/ppt/slides/slide2.xml"/><Relationship Id="rId5" Type="http://schemas.openxmlformats.org/officeDocument/2006/relationships/slide" Target="/ppt/slides/slide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C">
  <p:cSld name="SECTION_HEADER_1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1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32" name="Google Shape;132;p1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0" name="Google Shape;150;p13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1" name="Google Shape;151;p1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_alt3">
  <p:cSld name="TITLE_AND_BODY_1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ffset_comp_343059.jpg" id="153" name="Google Shape;153;p14"/>
          <p:cNvPicPr preferRelativeResize="0"/>
          <p:nvPr/>
        </p:nvPicPr>
        <p:blipFill rotWithShape="1">
          <a:blip r:embed="rId2">
            <a:alphaModFix amt="80000"/>
          </a:blip>
          <a:srcRect b="25870" l="30475" r="30475" t="11956"/>
          <a:stretch/>
        </p:blipFill>
        <p:spPr>
          <a:xfrm rot="-5400000">
            <a:off x="113630" y="-105700"/>
            <a:ext cx="5142300" cy="5364300"/>
          </a:xfrm>
          <a:prstGeom prst="diagStripe">
            <a:avLst>
              <a:gd fmla="val 50343" name="adj"/>
            </a:avLst>
          </a:prstGeom>
          <a:noFill/>
          <a:ln>
            <a:noFill/>
          </a:ln>
        </p:spPr>
      </p:pic>
      <p:sp>
        <p:nvSpPr>
          <p:cNvPr id="154" name="Google Shape;154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5" name="Google Shape;155;p14"/>
          <p:cNvSpPr txBox="1"/>
          <p:nvPr>
            <p:ph idx="1" type="body"/>
          </p:nvPr>
        </p:nvSpPr>
        <p:spPr>
          <a:xfrm>
            <a:off x="4018025" y="1567550"/>
            <a:ext cx="4318500" cy="17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  <a:defRPr>
                <a:solidFill>
                  <a:schemeClr val="dk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>
                <a:solidFill>
                  <a:schemeClr val="dk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>
                <a:solidFill>
                  <a:schemeClr val="dk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6" name="Google Shape;156;p14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7" name="Google Shape;157;p14">
            <a:hlinkClick action="ppaction://hlinksldjump" r:id="rId3"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4">
            <a:hlinkClick action="ppaction://hlinksldjump" r:id="rId4"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4">
            <a:hlinkClick action="ppaction://hlinksldjump" r:id="rId5"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4">
            <a:hlinkClick action="ppaction://hlinksldjump" r:id="rId6"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1" name="Google Shape;161;p1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62" name="Google Shape;162;p1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_alt1">
  <p:cSld name="TITLE_AND_BODY_2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"/>
          <p:cNvSpPr txBox="1"/>
          <p:nvPr>
            <p:ph type="title"/>
          </p:nvPr>
        </p:nvSpPr>
        <p:spPr>
          <a:xfrm>
            <a:off x="361071" y="1924852"/>
            <a:ext cx="2304900" cy="179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66" name="Google Shape;166;p15"/>
          <p:cNvSpPr/>
          <p:nvPr/>
        </p:nvSpPr>
        <p:spPr>
          <a:xfrm>
            <a:off x="4564200" y="0"/>
            <a:ext cx="45798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5"/>
          <p:cNvSpPr txBox="1"/>
          <p:nvPr>
            <p:ph idx="1" type="body"/>
          </p:nvPr>
        </p:nvSpPr>
        <p:spPr>
          <a:xfrm>
            <a:off x="6451271" y="1924850"/>
            <a:ext cx="2304900" cy="179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>
                <a:solidFill>
                  <a:schemeClr val="dk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>
                <a:solidFill>
                  <a:schemeClr val="dk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>
                <a:solidFill>
                  <a:schemeClr val="dk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8" name="Google Shape;168;p15">
            <a:hlinkClick action="ppaction://hlinksldjump" r:id="rId2"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5">
            <a:hlinkClick action="ppaction://hlinksldjump" r:id="rId3"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5">
            <a:hlinkClick action="ppaction://hlinksldjump" r:id="rId4"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5">
            <a:hlinkClick action="ppaction://hlinksldjump" r:id="rId5"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2" name="Google Shape;172;p1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73" name="Google Shape;173;p1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5" name="Google Shape;175;p15"/>
          <p:cNvSpPr txBox="1"/>
          <p:nvPr>
            <p:ph idx="2" type="title"/>
          </p:nvPr>
        </p:nvSpPr>
        <p:spPr>
          <a:xfrm>
            <a:off x="1297500" y="459490"/>
            <a:ext cx="3005700" cy="51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76" name="Google Shape;176;p15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_alt2">
  <p:cSld name="TITLE_AND_BODY_2_1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"/>
          <p:cNvSpPr txBox="1"/>
          <p:nvPr>
            <p:ph type="title"/>
          </p:nvPr>
        </p:nvSpPr>
        <p:spPr>
          <a:xfrm>
            <a:off x="702850" y="1708619"/>
            <a:ext cx="3333300" cy="147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79" name="Google Shape;179;p16"/>
          <p:cNvSpPr/>
          <p:nvPr/>
        </p:nvSpPr>
        <p:spPr>
          <a:xfrm>
            <a:off x="0" y="3486600"/>
            <a:ext cx="9144000" cy="165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6">
            <a:hlinkClick action="ppaction://hlinksldjump" r:id="rId2"/>
          </p:cNvPr>
          <p:cNvSpPr/>
          <p:nvPr/>
        </p:nvSpPr>
        <p:spPr>
          <a:xfrm>
            <a:off x="0" y="0"/>
            <a:ext cx="632700" cy="588600"/>
          </a:xfrm>
          <a:prstGeom prst="rect">
            <a:avLst/>
          </a:prstGeom>
          <a:solidFill>
            <a:srgbClr val="1B21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6">
            <a:hlinkClick action="ppaction://hlinksldjump" r:id="rId3"/>
          </p:cNvPr>
          <p:cNvSpPr/>
          <p:nvPr/>
        </p:nvSpPr>
        <p:spPr>
          <a:xfrm>
            <a:off x="212050" y="221751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6">
            <a:hlinkClick action="ppaction://hlinksldjump" r:id="rId4"/>
          </p:cNvPr>
          <p:cNvSpPr/>
          <p:nvPr/>
        </p:nvSpPr>
        <p:spPr>
          <a:xfrm>
            <a:off x="212050" y="284225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6">
            <a:hlinkClick action="ppaction://hlinksldjump" r:id="rId5"/>
          </p:cNvPr>
          <p:cNvSpPr/>
          <p:nvPr/>
        </p:nvSpPr>
        <p:spPr>
          <a:xfrm>
            <a:off x="212050" y="346699"/>
            <a:ext cx="219600" cy="18900"/>
          </a:xfrm>
          <a:prstGeom prst="rect">
            <a:avLst/>
          </a:prstGeom>
          <a:solidFill>
            <a:srgbClr val="55688B">
              <a:alpha val="35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4" name="Google Shape;184;p1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85" name="Google Shape;185;p1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7" name="Google Shape;187;p16"/>
          <p:cNvSpPr txBox="1"/>
          <p:nvPr>
            <p:ph idx="2" type="title"/>
          </p:nvPr>
        </p:nvSpPr>
        <p:spPr>
          <a:xfrm>
            <a:off x="1297500" y="459490"/>
            <a:ext cx="3005700" cy="51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88" name="Google Shape;188;p16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89" name="Google Shape;189;p16"/>
          <p:cNvSpPr txBox="1"/>
          <p:nvPr>
            <p:ph idx="1" type="body"/>
          </p:nvPr>
        </p:nvSpPr>
        <p:spPr>
          <a:xfrm>
            <a:off x="702850" y="3625275"/>
            <a:ext cx="3333300" cy="76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>
                <a:solidFill>
                  <a:schemeClr val="dk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>
                <a:solidFill>
                  <a:schemeClr val="dk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>
                <a:solidFill>
                  <a:schemeClr val="dk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>
                <a:solidFill>
                  <a:schemeClr val="dk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8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8" name="Google Shape;198;p18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99" name="Google Shape;199;p18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2" name="Google Shape;202;p19"/>
          <p:cNvSpPr txBox="1"/>
          <p:nvPr>
            <p:ph idx="1" type="subTitle"/>
          </p:nvPr>
        </p:nvSpPr>
        <p:spPr>
          <a:xfrm>
            <a:off x="628560" y="1369170"/>
            <a:ext cx="78864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3" name="Google Shape;203;p19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4" name="Google Shape;204;p19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05" name="Google Shape;205;p19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8" name="Google Shape;208;p20"/>
          <p:cNvSpPr txBox="1"/>
          <p:nvPr>
            <p:ph idx="1" type="body"/>
          </p:nvPr>
        </p:nvSpPr>
        <p:spPr>
          <a:xfrm>
            <a:off x="628560" y="1369170"/>
            <a:ext cx="78864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9" name="Google Shape;209;p20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0" name="Google Shape;210;p20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11" name="Google Shape;211;p20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1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4" name="Google Shape;214;p21"/>
          <p:cNvSpPr txBox="1"/>
          <p:nvPr>
            <p:ph idx="1" type="body"/>
          </p:nvPr>
        </p:nvSpPr>
        <p:spPr>
          <a:xfrm>
            <a:off x="628560" y="1369170"/>
            <a:ext cx="38484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5" name="Google Shape;215;p21"/>
          <p:cNvSpPr txBox="1"/>
          <p:nvPr>
            <p:ph idx="2" type="body"/>
          </p:nvPr>
        </p:nvSpPr>
        <p:spPr>
          <a:xfrm>
            <a:off x="4669650" y="1369170"/>
            <a:ext cx="38484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6" name="Google Shape;216;p21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7" name="Google Shape;217;p21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18" name="Google Shape;218;p21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2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1" name="Google Shape;221;p22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2" name="Google Shape;222;p22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23" name="Google Shape;223;p22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3"/>
          <p:cNvSpPr txBox="1"/>
          <p:nvPr>
            <p:ph idx="1" type="subTitle"/>
          </p:nvPr>
        </p:nvSpPr>
        <p:spPr>
          <a:xfrm>
            <a:off x="628560" y="273780"/>
            <a:ext cx="7886400" cy="46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6" name="Google Shape;226;p23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7" name="Google Shape;227;p23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28" name="Google Shape;228;p23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4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1" name="Google Shape;231;p24"/>
          <p:cNvSpPr txBox="1"/>
          <p:nvPr>
            <p:ph idx="1" type="body"/>
          </p:nvPr>
        </p:nvSpPr>
        <p:spPr>
          <a:xfrm>
            <a:off x="628560" y="136917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2" name="Google Shape;232;p24"/>
          <p:cNvSpPr txBox="1"/>
          <p:nvPr>
            <p:ph idx="2" type="body"/>
          </p:nvPr>
        </p:nvSpPr>
        <p:spPr>
          <a:xfrm>
            <a:off x="4669650" y="1369170"/>
            <a:ext cx="38484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3" name="Google Shape;233;p24"/>
          <p:cNvSpPr txBox="1"/>
          <p:nvPr>
            <p:ph idx="3" type="body"/>
          </p:nvPr>
        </p:nvSpPr>
        <p:spPr>
          <a:xfrm>
            <a:off x="628560" y="307368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4" name="Google Shape;234;p24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5" name="Google Shape;235;p24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36" name="Google Shape;236;p24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5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9" name="Google Shape;239;p25"/>
          <p:cNvSpPr txBox="1"/>
          <p:nvPr>
            <p:ph idx="1" type="body"/>
          </p:nvPr>
        </p:nvSpPr>
        <p:spPr>
          <a:xfrm>
            <a:off x="628560" y="1369170"/>
            <a:ext cx="38484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0" name="Google Shape;240;p25"/>
          <p:cNvSpPr txBox="1"/>
          <p:nvPr>
            <p:ph idx="2" type="body"/>
          </p:nvPr>
        </p:nvSpPr>
        <p:spPr>
          <a:xfrm>
            <a:off x="4669650" y="136917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1" name="Google Shape;241;p25"/>
          <p:cNvSpPr txBox="1"/>
          <p:nvPr>
            <p:ph idx="3" type="body"/>
          </p:nvPr>
        </p:nvSpPr>
        <p:spPr>
          <a:xfrm>
            <a:off x="4669650" y="307368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2" name="Google Shape;242;p25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3" name="Google Shape;243;p25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44" name="Google Shape;244;p25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6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7" name="Google Shape;247;p26"/>
          <p:cNvSpPr txBox="1"/>
          <p:nvPr>
            <p:ph idx="1" type="body"/>
          </p:nvPr>
        </p:nvSpPr>
        <p:spPr>
          <a:xfrm>
            <a:off x="628560" y="136917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8" name="Google Shape;248;p26"/>
          <p:cNvSpPr txBox="1"/>
          <p:nvPr>
            <p:ph idx="2" type="body"/>
          </p:nvPr>
        </p:nvSpPr>
        <p:spPr>
          <a:xfrm>
            <a:off x="4669650" y="136917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9" name="Google Shape;249;p26"/>
          <p:cNvSpPr txBox="1"/>
          <p:nvPr>
            <p:ph idx="3" type="body"/>
          </p:nvPr>
        </p:nvSpPr>
        <p:spPr>
          <a:xfrm>
            <a:off x="628560" y="3073680"/>
            <a:ext cx="7886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0" name="Google Shape;250;p26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1" name="Google Shape;251;p26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52" name="Google Shape;252;p26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7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5" name="Google Shape;255;p27"/>
          <p:cNvSpPr txBox="1"/>
          <p:nvPr>
            <p:ph idx="1" type="body"/>
          </p:nvPr>
        </p:nvSpPr>
        <p:spPr>
          <a:xfrm>
            <a:off x="628560" y="1369170"/>
            <a:ext cx="7886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6" name="Google Shape;256;p27"/>
          <p:cNvSpPr txBox="1"/>
          <p:nvPr>
            <p:ph idx="2" type="body"/>
          </p:nvPr>
        </p:nvSpPr>
        <p:spPr>
          <a:xfrm>
            <a:off x="628560" y="3073680"/>
            <a:ext cx="7886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7" name="Google Shape;257;p27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8" name="Google Shape;258;p27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59" name="Google Shape;259;p27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8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2" name="Google Shape;262;p28"/>
          <p:cNvSpPr txBox="1"/>
          <p:nvPr>
            <p:ph idx="1" type="body"/>
          </p:nvPr>
        </p:nvSpPr>
        <p:spPr>
          <a:xfrm>
            <a:off x="628560" y="136917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3" name="Google Shape;263;p28"/>
          <p:cNvSpPr txBox="1"/>
          <p:nvPr>
            <p:ph idx="2" type="body"/>
          </p:nvPr>
        </p:nvSpPr>
        <p:spPr>
          <a:xfrm>
            <a:off x="4669650" y="136917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4" name="Google Shape;264;p28"/>
          <p:cNvSpPr txBox="1"/>
          <p:nvPr>
            <p:ph idx="3" type="body"/>
          </p:nvPr>
        </p:nvSpPr>
        <p:spPr>
          <a:xfrm>
            <a:off x="628560" y="307368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5" name="Google Shape;265;p28"/>
          <p:cNvSpPr txBox="1"/>
          <p:nvPr>
            <p:ph idx="4" type="body"/>
          </p:nvPr>
        </p:nvSpPr>
        <p:spPr>
          <a:xfrm>
            <a:off x="4669650" y="3073680"/>
            <a:ext cx="38484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6" name="Google Shape;266;p28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7" name="Google Shape;267;p28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68" name="Google Shape;268;p28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9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1" name="Google Shape;271;p29"/>
          <p:cNvSpPr txBox="1"/>
          <p:nvPr>
            <p:ph idx="1" type="body"/>
          </p:nvPr>
        </p:nvSpPr>
        <p:spPr>
          <a:xfrm>
            <a:off x="628560" y="1369170"/>
            <a:ext cx="25395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2" name="Google Shape;272;p29"/>
          <p:cNvSpPr txBox="1"/>
          <p:nvPr>
            <p:ph idx="2" type="body"/>
          </p:nvPr>
        </p:nvSpPr>
        <p:spPr>
          <a:xfrm>
            <a:off x="3295080" y="1369170"/>
            <a:ext cx="25395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3" name="Google Shape;273;p29"/>
          <p:cNvSpPr txBox="1"/>
          <p:nvPr>
            <p:ph idx="3" type="body"/>
          </p:nvPr>
        </p:nvSpPr>
        <p:spPr>
          <a:xfrm>
            <a:off x="5961870" y="1369170"/>
            <a:ext cx="25395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4" name="Google Shape;274;p29"/>
          <p:cNvSpPr txBox="1"/>
          <p:nvPr>
            <p:ph idx="4" type="body"/>
          </p:nvPr>
        </p:nvSpPr>
        <p:spPr>
          <a:xfrm>
            <a:off x="628560" y="3073680"/>
            <a:ext cx="25395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5" name="Google Shape;275;p29"/>
          <p:cNvSpPr txBox="1"/>
          <p:nvPr>
            <p:ph idx="5" type="body"/>
          </p:nvPr>
        </p:nvSpPr>
        <p:spPr>
          <a:xfrm>
            <a:off x="3295080" y="3073680"/>
            <a:ext cx="25395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6" name="Google Shape;276;p29"/>
          <p:cNvSpPr txBox="1"/>
          <p:nvPr>
            <p:ph idx="6" type="body"/>
          </p:nvPr>
        </p:nvSpPr>
        <p:spPr>
          <a:xfrm>
            <a:off x="5961870" y="3073680"/>
            <a:ext cx="2539500" cy="15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7" name="Google Shape;277;p29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8" name="Google Shape;278;p29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sz="900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79" name="Google Shape;279;p29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1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accent3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7"/>
          <p:cNvSpPr txBox="1"/>
          <p:nvPr>
            <p:ph type="title"/>
          </p:nvPr>
        </p:nvSpPr>
        <p:spPr>
          <a:xfrm>
            <a:off x="628560" y="273780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9pPr>
          </a:lstStyle>
          <a:p/>
        </p:txBody>
      </p:sp>
      <p:sp>
        <p:nvSpPr>
          <p:cNvPr id="192" name="Google Shape;192;p17"/>
          <p:cNvSpPr txBox="1"/>
          <p:nvPr>
            <p:ph idx="1" type="body"/>
          </p:nvPr>
        </p:nvSpPr>
        <p:spPr>
          <a:xfrm>
            <a:off x="628560" y="1369170"/>
            <a:ext cx="78864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1pPr>
            <a:lvl2pPr indent="-228600" lvl="1" marL="91440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2pPr>
            <a:lvl3pPr indent="-228600" lvl="2" marL="137160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3pPr>
            <a:lvl4pPr indent="-228600" lvl="3" marL="182880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4pPr>
            <a:lvl5pPr indent="-228600" lvl="4" marL="228600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5pPr>
            <a:lvl6pPr indent="-228600" lvl="5" marL="274320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6pPr>
            <a:lvl7pPr indent="-228600" lvl="6" marL="320040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7pPr>
            <a:lvl8pPr indent="-228600" lvl="7" marL="365760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8pPr>
            <a:lvl9pPr indent="-228600" lvl="8" marL="411480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9pPr>
          </a:lstStyle>
          <a:p/>
        </p:txBody>
      </p:sp>
      <p:sp>
        <p:nvSpPr>
          <p:cNvPr id="193" name="Google Shape;193;p17"/>
          <p:cNvSpPr txBox="1"/>
          <p:nvPr>
            <p:ph idx="10" type="dt"/>
          </p:nvPr>
        </p:nvSpPr>
        <p:spPr>
          <a:xfrm>
            <a:off x="6285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9pPr>
          </a:lstStyle>
          <a:p/>
        </p:txBody>
      </p:sp>
      <p:sp>
        <p:nvSpPr>
          <p:cNvPr id="194" name="Google Shape;194;p17"/>
          <p:cNvSpPr txBox="1"/>
          <p:nvPr>
            <p:ph idx="11" type="ftr"/>
          </p:nvPr>
        </p:nvSpPr>
        <p:spPr>
          <a:xfrm>
            <a:off x="3028860" y="4767390"/>
            <a:ext cx="30858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Font typeface="Times New Roman"/>
              <a:buNone/>
              <a:defRPr b="0" i="0" sz="11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/>
            </a:lvl9pPr>
          </a:lstStyle>
          <a:p/>
        </p:txBody>
      </p:sp>
      <p:sp>
        <p:nvSpPr>
          <p:cNvPr id="195" name="Google Shape;195;p17"/>
          <p:cNvSpPr txBox="1"/>
          <p:nvPr>
            <p:ph idx="12" type="sldNum"/>
          </p:nvPr>
        </p:nvSpPr>
        <p:spPr>
          <a:xfrm>
            <a:off x="6457860" y="4767390"/>
            <a:ext cx="2057100" cy="2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buClr>
                <a:srgbClr val="78787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878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e-services.cost.eu/action/CA24139/working-groups/apply" TargetMode="External"/><Relationship Id="rId4" Type="http://schemas.openxmlformats.org/officeDocument/2006/relationships/hyperlink" Target="https://groups.google.com/g/scales-wg4" TargetMode="External"/><Relationship Id="rId9" Type="http://schemas.openxmlformats.org/officeDocument/2006/relationships/image" Target="../media/image2.png"/><Relationship Id="rId5" Type="http://schemas.openxmlformats.org/officeDocument/2006/relationships/hyperlink" Target="mailto:melissa.mendes@tu-darmstadt.de" TargetMode="External"/><Relationship Id="rId6" Type="http://schemas.openxmlformats.org/officeDocument/2006/relationships/hyperlink" Target="mailto:andrea.richaud@upc.edu" TargetMode="External"/><Relationship Id="rId7" Type="http://schemas.openxmlformats.org/officeDocument/2006/relationships/image" Target="../media/image3.png"/><Relationship Id="rId8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2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3.png"/><Relationship Id="rId5" Type="http://schemas.openxmlformats.org/officeDocument/2006/relationships/hyperlink" Target="https://e-services.cost.eu/action/CA24139/working-groups/apply" TargetMode="External"/><Relationship Id="rId6" Type="http://schemas.openxmlformats.org/officeDocument/2006/relationships/hyperlink" Target="https://groups.google.com/g/scales-wg4" TargetMode="External"/><Relationship Id="rId7" Type="http://schemas.openxmlformats.org/officeDocument/2006/relationships/hyperlink" Target="mailto:melissa.mendes@tu-darmstadt.de" TargetMode="External"/><Relationship Id="rId8" Type="http://schemas.openxmlformats.org/officeDocument/2006/relationships/hyperlink" Target="mailto:andrea.richaud@upc.edu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0"/>
          <p:cNvSpPr txBox="1"/>
          <p:nvPr>
            <p:ph type="ctrTitle"/>
          </p:nvPr>
        </p:nvSpPr>
        <p:spPr>
          <a:xfrm>
            <a:off x="3537150" y="1578400"/>
            <a:ext cx="5017500" cy="230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WG4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fr" sz="1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BIGGER PICTURE – EDI &amp; OUTREACH ACROSS THE COMMUNITY</a:t>
            </a:r>
            <a:endParaRPr b="1"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30"/>
          <p:cNvSpPr txBox="1"/>
          <p:nvPr>
            <p:ph idx="1" type="subTitle"/>
          </p:nvPr>
        </p:nvSpPr>
        <p:spPr>
          <a:xfrm>
            <a:off x="5083950" y="3924925"/>
            <a:ext cx="3470700" cy="8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2"/>
                </a:solidFill>
              </a:rPr>
              <a:t>Group report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fr">
                <a:solidFill>
                  <a:schemeClr val="dk2"/>
                </a:solidFill>
              </a:rPr>
              <a:t>Melissa Mendes &amp; Andrea Richaurd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86" name="Google Shape;286;p30" title="SCALES_Horizontal_FullColou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1408" y="325713"/>
            <a:ext cx="1981727" cy="73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0" title="COST_LOGO_darkgrey_transparentbackgroun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297" y="4018176"/>
            <a:ext cx="1650224" cy="77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9"/>
          <p:cNvSpPr txBox="1"/>
          <p:nvPr>
            <p:ph type="title"/>
          </p:nvPr>
        </p:nvSpPr>
        <p:spPr>
          <a:xfrm>
            <a:off x="1047675" y="468450"/>
            <a:ext cx="7634100" cy="98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Interactive Pulsar Magnetosphere Simulation</a:t>
            </a:r>
            <a:endParaRPr sz="2600"/>
          </a:p>
        </p:txBody>
      </p:sp>
      <p:sp>
        <p:nvSpPr>
          <p:cNvPr id="388" name="Google Shape;388;p39"/>
          <p:cNvSpPr txBox="1"/>
          <p:nvPr>
            <p:ph idx="1" type="body"/>
          </p:nvPr>
        </p:nvSpPr>
        <p:spPr>
          <a:xfrm>
            <a:off x="230573" y="1559725"/>
            <a:ext cx="8859000" cy="14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latin typeface="Montserrat"/>
                <a:ea typeface="Montserrat"/>
                <a:cs typeface="Montserrat"/>
                <a:sym typeface="Montserrat"/>
              </a:rPr>
              <a:t>by </a:t>
            </a:r>
            <a:r>
              <a:rPr lang="fr" sz="1600">
                <a:latin typeface="Montserrat"/>
                <a:ea typeface="Montserrat"/>
                <a:cs typeface="Montserrat"/>
                <a:sym typeface="Montserrat"/>
              </a:rPr>
              <a:t>Armin Vahdat, https://pulsarpic.netlify.app/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latin typeface="Montserrat"/>
                <a:ea typeface="Montserrat"/>
                <a:cs typeface="Montserrat"/>
                <a:sym typeface="Montserrat"/>
              </a:rPr>
              <a:t>interactive, browser-based simulation of a pulsar magnetosphere, intended mainly for outreach and teaching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389" name="Google Shape;389;p39" title="SCALES_Horizontal_FullColou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1474" y="344362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9"/>
          <p:cNvSpPr txBox="1"/>
          <p:nvPr/>
        </p:nvSpPr>
        <p:spPr>
          <a:xfrm>
            <a:off x="4405766" y="4677750"/>
            <a:ext cx="439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8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91" name="Google Shape;391;p39" title="WG4membershi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25" y="4197494"/>
            <a:ext cx="622200" cy="6222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92" name="Google Shape;392;p39"/>
          <p:cNvSpPr txBox="1"/>
          <p:nvPr/>
        </p:nvSpPr>
        <p:spPr>
          <a:xfrm>
            <a:off x="959646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membership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93" name="Google Shape;393;p39" title="qr-co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40393" y="4220922"/>
            <a:ext cx="622201" cy="622201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94" name="Google Shape;394;p39"/>
          <p:cNvSpPr txBox="1"/>
          <p:nvPr/>
        </p:nvSpPr>
        <p:spPr>
          <a:xfrm>
            <a:off x="5793582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mailing list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95" name="Google Shape;395;p39" title="Screenshot from 2026-06-21 16-46-3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0563" y="97070"/>
            <a:ext cx="8962875" cy="4961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0"/>
          <p:cNvSpPr txBox="1"/>
          <p:nvPr>
            <p:ph type="title"/>
          </p:nvPr>
        </p:nvSpPr>
        <p:spPr>
          <a:xfrm>
            <a:off x="1297500" y="596603"/>
            <a:ext cx="7038900" cy="5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Future activities</a:t>
            </a:r>
            <a:endParaRPr sz="2600"/>
          </a:p>
        </p:txBody>
      </p:sp>
      <p:sp>
        <p:nvSpPr>
          <p:cNvPr id="401" name="Google Shape;401;p40"/>
          <p:cNvSpPr txBox="1"/>
          <p:nvPr>
            <p:ph idx="1" type="body"/>
          </p:nvPr>
        </p:nvSpPr>
        <p:spPr>
          <a:xfrm>
            <a:off x="862971" y="1512894"/>
            <a:ext cx="8859000" cy="24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Expand the</a:t>
            </a:r>
            <a:r>
              <a:rPr lang="fr" sz="1600"/>
              <a:t> database of speakers and facilitators for future events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Development and dissemination of educational material</a:t>
            </a:r>
            <a:endParaRPr sz="1600"/>
          </a:p>
          <a:p>
            <a:pPr indent="-3302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Expand the website with links and external resources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Organize volunteers and share responsibilities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Creation and management of social media channels</a:t>
            </a:r>
            <a:endParaRPr sz="1600"/>
          </a:p>
        </p:txBody>
      </p:sp>
      <p:pic>
        <p:nvPicPr>
          <p:cNvPr id="402" name="Google Shape;402;p40" title="SCALES_Horizontal_FullColou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1474" y="344362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40"/>
          <p:cNvSpPr txBox="1"/>
          <p:nvPr/>
        </p:nvSpPr>
        <p:spPr>
          <a:xfrm>
            <a:off x="4405766" y="4677750"/>
            <a:ext cx="439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9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04" name="Google Shape;404;p40" title="WG4membershi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25" y="4197494"/>
            <a:ext cx="622200" cy="6222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05" name="Google Shape;405;p40"/>
          <p:cNvSpPr txBox="1"/>
          <p:nvPr/>
        </p:nvSpPr>
        <p:spPr>
          <a:xfrm>
            <a:off x="983071" y="4347375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membership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06" name="Google Shape;406;p40" title="qr-co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40393" y="4220922"/>
            <a:ext cx="622201" cy="622201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407" name="Google Shape;407;p40"/>
          <p:cNvSpPr txBox="1"/>
          <p:nvPr/>
        </p:nvSpPr>
        <p:spPr>
          <a:xfrm>
            <a:off x="5793582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mailing list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1"/>
          <p:cNvSpPr txBox="1"/>
          <p:nvPr/>
        </p:nvSpPr>
        <p:spPr>
          <a:xfrm>
            <a:off x="369175" y="1001175"/>
            <a:ext cx="8593800" cy="17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Get involved!</a:t>
            </a:r>
            <a:endParaRPr sz="16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WG4 membership:</a:t>
            </a:r>
            <a:r>
              <a:rPr lang="fr" sz="1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fr" sz="1600">
                <a:solidFill>
                  <a:schemeClr val="l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https://e-services.cost.eu/action/CA24139/working-groups/apply</a:t>
            </a:r>
            <a:endParaRPr sz="16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2196F3"/>
                </a:solidFill>
                <a:latin typeface="Montserrat"/>
                <a:ea typeface="Montserrat"/>
                <a:cs typeface="Montserrat"/>
                <a:sym typeface="Montserrat"/>
              </a:rPr>
              <a:t>WG4 mailing list:</a:t>
            </a:r>
            <a:r>
              <a:rPr lang="fr" sz="1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fr" sz="1600">
                <a:solidFill>
                  <a:srgbClr val="008FFF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https://groups.google.com/g/scales-wg4</a:t>
            </a:r>
            <a:endParaRPr sz="2000">
              <a:solidFill>
                <a:srgbClr val="008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WG4 co-leaders: </a:t>
            </a:r>
            <a:r>
              <a:rPr lang="fr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Melissa Mendes - </a:t>
            </a:r>
            <a:r>
              <a:rPr lang="fr">
                <a:solidFill>
                  <a:schemeClr val="l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melissa.mendes@tu-darmstadt.de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Andrea Richaud</a:t>
            </a:r>
            <a:r>
              <a:rPr lang="fr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  - </a:t>
            </a:r>
            <a:r>
              <a:rPr lang="fr">
                <a:solidFill>
                  <a:schemeClr val="l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andrea.richaud@upc.edu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413" name="Google Shape;413;p41" title="qr-code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30500" y="2392204"/>
            <a:ext cx="1441249" cy="1441249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414" name="Google Shape;414;p41" title="SCALES_Horizontal_FullColour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84925" y="266350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41"/>
          <p:cNvSpPr txBox="1"/>
          <p:nvPr/>
        </p:nvSpPr>
        <p:spPr>
          <a:xfrm>
            <a:off x="8644657" y="4692972"/>
            <a:ext cx="45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16" name="Google Shape;416;p41" title="WG4membership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970150" y="2392189"/>
            <a:ext cx="1441250" cy="144125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le:Blue curved arrow.svg - Wikimedia Commons" id="292" name="Google Shape;292;p31"/>
          <p:cNvPicPr preferRelativeResize="0"/>
          <p:nvPr/>
        </p:nvPicPr>
        <p:blipFill>
          <a:blip r:embed="rId3">
            <a:alphaModFix amt="57000"/>
          </a:blip>
          <a:stretch>
            <a:fillRect/>
          </a:stretch>
        </p:blipFill>
        <p:spPr>
          <a:xfrm rot="-6780788">
            <a:off x="5682203" y="1036365"/>
            <a:ext cx="2001592" cy="32342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Blue curved arrow.svg - Wikimedia Commons" id="293" name="Google Shape;293;p31"/>
          <p:cNvPicPr preferRelativeResize="0"/>
          <p:nvPr/>
        </p:nvPicPr>
        <p:blipFill>
          <a:blip r:embed="rId4">
            <a:alphaModFix amt="57000"/>
          </a:blip>
          <a:stretch>
            <a:fillRect/>
          </a:stretch>
        </p:blipFill>
        <p:spPr>
          <a:xfrm rot="-7152876">
            <a:off x="4463629" y="347951"/>
            <a:ext cx="2207333" cy="3044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1"/>
          <p:cNvSpPr txBox="1"/>
          <p:nvPr/>
        </p:nvSpPr>
        <p:spPr>
          <a:xfrm>
            <a:off x="1785013" y="354799"/>
            <a:ext cx="3018300" cy="24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-"/>
            </a:pPr>
            <a:r>
              <a:rPr lang="fr"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WG4 mission</a:t>
            </a:r>
            <a:endParaRPr sz="16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-"/>
            </a:pPr>
            <a:r>
              <a:rPr lang="fr"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Completed activities</a:t>
            </a:r>
            <a:endParaRPr sz="16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-"/>
            </a:pPr>
            <a:r>
              <a:rPr lang="fr"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Ongoing activities</a:t>
            </a:r>
            <a:endParaRPr sz="16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-"/>
            </a:pPr>
            <a:r>
              <a:rPr lang="fr"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Future activities</a:t>
            </a:r>
            <a:endParaRPr sz="2000">
              <a:solidFill>
                <a:schemeClr val="dk2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95" name="Google Shape;295;p31"/>
          <p:cNvSpPr txBox="1"/>
          <p:nvPr/>
        </p:nvSpPr>
        <p:spPr>
          <a:xfrm>
            <a:off x="284925" y="3003500"/>
            <a:ext cx="8593800" cy="17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Get involved!</a:t>
            </a:r>
            <a:endParaRPr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WG4 membership: </a:t>
            </a:r>
            <a:r>
              <a:rPr lang="fr">
                <a:solidFill>
                  <a:schemeClr val="l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https://e-services.cost.eu/action/CA24139/working-groups/apply</a:t>
            </a:r>
            <a:r>
              <a:rPr lang="fr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	</a:t>
            </a:r>
            <a:endParaRPr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FFF"/>
                </a:solidFill>
                <a:latin typeface="Montserrat"/>
                <a:ea typeface="Montserrat"/>
                <a:cs typeface="Montserrat"/>
                <a:sym typeface="Montserrat"/>
              </a:rPr>
              <a:t>WG4 mailing list: </a:t>
            </a:r>
            <a:r>
              <a:rPr lang="fr">
                <a:solidFill>
                  <a:srgbClr val="008FFF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https://groups.google.com/g/scales-wg4</a:t>
            </a:r>
            <a:endParaRPr sz="1800">
              <a:solidFill>
                <a:srgbClr val="008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contact: </a:t>
            </a:r>
            <a:r>
              <a:rPr lang="fr">
                <a:solidFill>
                  <a:schemeClr val="l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melissa.mendes@tu-darmstadt.de</a:t>
            </a:r>
            <a:r>
              <a:rPr lang="fr">
                <a:solidFill>
                  <a:schemeClr val="lt1"/>
                </a:solidFill>
              </a:rPr>
              <a:t>, </a:t>
            </a:r>
            <a:r>
              <a:rPr lang="fr">
                <a:solidFill>
                  <a:schemeClr val="l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andrea.richaud@upc.edu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296" name="Google Shape;296;p31" title="qr-code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724027" y="1052175"/>
            <a:ext cx="1258575" cy="1258575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97" name="Google Shape;297;p31" title="SCALES_Horizontal_FullColour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84925" y="266350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1"/>
          <p:cNvSpPr txBox="1"/>
          <p:nvPr/>
        </p:nvSpPr>
        <p:spPr>
          <a:xfrm>
            <a:off x="8644657" y="4692972"/>
            <a:ext cx="45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99" name="Google Shape;299;p31" title="WG4membership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61250" y="163850"/>
            <a:ext cx="1433600" cy="14336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2"/>
          <p:cNvSpPr txBox="1"/>
          <p:nvPr>
            <p:ph type="title"/>
          </p:nvPr>
        </p:nvSpPr>
        <p:spPr>
          <a:xfrm>
            <a:off x="1297500" y="596603"/>
            <a:ext cx="7038900" cy="5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WG4 mission</a:t>
            </a:r>
            <a:endParaRPr sz="2600"/>
          </a:p>
        </p:txBody>
      </p:sp>
      <p:sp>
        <p:nvSpPr>
          <p:cNvPr id="305" name="Google Shape;305;p32"/>
          <p:cNvSpPr txBox="1"/>
          <p:nvPr>
            <p:ph idx="1" type="body"/>
          </p:nvPr>
        </p:nvSpPr>
        <p:spPr>
          <a:xfrm>
            <a:off x="679251" y="1559725"/>
            <a:ext cx="8464800" cy="30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Equity, diversity, and inclusion</a:t>
            </a:r>
            <a:endParaRPr sz="1600"/>
          </a:p>
          <a:p>
            <a:pPr indent="-3302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Build a visible, inclusive, and connected community across Europe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Outreach and public engagement</a:t>
            </a:r>
            <a:endParaRPr sz="1600"/>
          </a:p>
          <a:p>
            <a:pPr indent="-3302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Integrate the cold atoms, helium and neutron star groups with a shared language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Support for early career researchers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06" name="Google Shape;306;p32" title="SCALES_Horizontal_FullColou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1474" y="344362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32"/>
          <p:cNvSpPr txBox="1"/>
          <p:nvPr/>
        </p:nvSpPr>
        <p:spPr>
          <a:xfrm>
            <a:off x="4361401" y="4662450"/>
            <a:ext cx="421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08" name="Google Shape;308;p32" title="WG4membershi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25" y="4197494"/>
            <a:ext cx="622200" cy="6222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09" name="Google Shape;309;p32"/>
          <p:cNvSpPr txBox="1"/>
          <p:nvPr/>
        </p:nvSpPr>
        <p:spPr>
          <a:xfrm>
            <a:off x="959646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membership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10" name="Google Shape;310;p32" title="qr-co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24778" y="4228729"/>
            <a:ext cx="622201" cy="622201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11" name="Google Shape;311;p32"/>
          <p:cNvSpPr txBox="1"/>
          <p:nvPr/>
        </p:nvSpPr>
        <p:spPr>
          <a:xfrm>
            <a:off x="5809196" y="437078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mailing list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3"/>
          <p:cNvSpPr txBox="1"/>
          <p:nvPr>
            <p:ph type="title"/>
          </p:nvPr>
        </p:nvSpPr>
        <p:spPr>
          <a:xfrm>
            <a:off x="1297500" y="596603"/>
            <a:ext cx="7038900" cy="5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Completed activities</a:t>
            </a:r>
            <a:endParaRPr sz="2600"/>
          </a:p>
        </p:txBody>
      </p:sp>
      <p:sp>
        <p:nvSpPr>
          <p:cNvPr id="317" name="Google Shape;317;p33"/>
          <p:cNvSpPr txBox="1"/>
          <p:nvPr>
            <p:ph idx="1" type="body"/>
          </p:nvPr>
        </p:nvSpPr>
        <p:spPr>
          <a:xfrm>
            <a:off x="1141490" y="1559736"/>
            <a:ext cx="8002500" cy="301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Code of conduct drafting and implementation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Point of contact training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Support in website creation (https://camk.pl/SCALES/index.html)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Hiring graphic designer for logo development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Practical support for EDI and outreach presence in events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318" name="Google Shape;318;p33" title="SCALES_Horizontal_FullColou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1474" y="344362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3"/>
          <p:cNvSpPr txBox="1"/>
          <p:nvPr/>
        </p:nvSpPr>
        <p:spPr>
          <a:xfrm>
            <a:off x="4405766" y="4677750"/>
            <a:ext cx="439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20" name="Google Shape;320;p33" title="WG4membershi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25" y="4197494"/>
            <a:ext cx="622200" cy="6222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21" name="Google Shape;321;p33"/>
          <p:cNvSpPr txBox="1"/>
          <p:nvPr/>
        </p:nvSpPr>
        <p:spPr>
          <a:xfrm>
            <a:off x="959646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membership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22" name="Google Shape;322;p33" title="qr-co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40393" y="4220922"/>
            <a:ext cx="622201" cy="622201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23" name="Google Shape;323;p33"/>
          <p:cNvSpPr txBox="1"/>
          <p:nvPr/>
        </p:nvSpPr>
        <p:spPr>
          <a:xfrm>
            <a:off x="5793582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mailing list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/>
          <p:nvPr>
            <p:ph idx="4294967295" type="title"/>
          </p:nvPr>
        </p:nvSpPr>
        <p:spPr>
          <a:xfrm>
            <a:off x="479473" y="206488"/>
            <a:ext cx="7886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Play"/>
              <a:buNone/>
            </a:pPr>
            <a:r>
              <a:rPr b="0" i="0" lang="fr" sz="3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SCALES Code of Conduct</a:t>
            </a:r>
            <a:endParaRPr b="0" i="0" sz="3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34"/>
          <p:cNvSpPr txBox="1"/>
          <p:nvPr>
            <p:ph idx="4294967295" type="body"/>
          </p:nvPr>
        </p:nvSpPr>
        <p:spPr>
          <a:xfrm>
            <a:off x="2963525" y="1268356"/>
            <a:ext cx="5768400" cy="39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-1841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b="1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Respect &amp; inclusivity</a:t>
            </a:r>
            <a:r>
              <a:rPr b="0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foster a safe, welcoming, and inclusive environment across all identities and career stages.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b="1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Constructive communication</a:t>
            </a:r>
            <a:r>
              <a:rPr b="0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critique ideas, not people; encourage open dialogue, active listening, and equal participation.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b="1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Scientific integrity</a:t>
            </a:r>
            <a:r>
              <a:rPr b="0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ensure proper credit, avoid plagiarism or data falsification, and use shared resources responsibly.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b="1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Responsibility &amp; professionalism</a:t>
            </a:r>
            <a:r>
              <a:rPr b="0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act ethically, respect confidentiality, and handle conflicts with civility.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b="1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 tolerance for misconduct</a:t>
            </a:r>
            <a:r>
              <a:rPr b="0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no harassment, discrimination, abuse of resources, or scientific malpractice.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b="1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Points of Contact available</a:t>
            </a:r>
            <a:r>
              <a:rPr b="0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designated WG representatives and the EDI Coordinator handle concerns confidentially and fairly.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1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</a:pPr>
            <a:r>
              <a:rPr b="1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Point of Contacts</a:t>
            </a:r>
            <a:r>
              <a:rPr b="0" i="0" lang="f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present at this event: </a:t>
            </a:r>
            <a:r>
              <a:rPr b="1" i="0" lang="fr" sz="1500" u="none" cap="none" strike="noStrike">
                <a:solidFill>
                  <a:srgbClr val="000000"/>
                </a:solidFill>
              </a:rPr>
              <a:t>Marco </a:t>
            </a:r>
            <a:r>
              <a:rPr b="1" lang="fr" sz="1500"/>
              <a:t>Antonelli</a:t>
            </a:r>
            <a:r>
              <a:rPr b="1" i="0" lang="fr" sz="1500" u="none" cap="none" strike="noStrike">
                <a:solidFill>
                  <a:srgbClr val="000000"/>
                </a:solidFill>
              </a:rPr>
              <a:t>, </a:t>
            </a:r>
            <a:r>
              <a:rPr b="1" lang="fr" sz="1500"/>
              <a:t>Bryn Haskell, Gary Liu, </a:t>
            </a:r>
            <a:r>
              <a:rPr b="1" lang="fr" sz="1500">
                <a:solidFill>
                  <a:schemeClr val="dk1"/>
                </a:solidFill>
              </a:rPr>
              <a:t>Melissa Mendes, </a:t>
            </a:r>
            <a:r>
              <a:rPr b="1" lang="fr" sz="1500"/>
              <a:t>Armin Vahdat </a:t>
            </a:r>
            <a:r>
              <a:rPr b="1" i="0" lang="fr" sz="1500" u="none" cap="none" strike="noStrike">
                <a:solidFill>
                  <a:srgbClr val="000000"/>
                </a:solidFill>
              </a:rPr>
              <a:t> </a:t>
            </a:r>
            <a:endParaRPr b="1" i="0" sz="1500" u="none" cap="none" strike="noStrike">
              <a:solidFill>
                <a:srgbClr val="000000"/>
              </a:solidFill>
            </a:endParaRPr>
          </a:p>
        </p:txBody>
      </p:sp>
      <p:pic>
        <p:nvPicPr>
          <p:cNvPr id="330" name="Google Shape;330;p34"/>
          <p:cNvPicPr preferRelativeResize="0"/>
          <p:nvPr/>
        </p:nvPicPr>
        <p:blipFill rotWithShape="1">
          <a:blip r:embed="rId3">
            <a:alphaModFix/>
          </a:blip>
          <a:srcRect b="0" l="2847" r="0" t="0"/>
          <a:stretch/>
        </p:blipFill>
        <p:spPr>
          <a:xfrm>
            <a:off x="532825" y="1982455"/>
            <a:ext cx="1952640" cy="195615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34"/>
          <p:cNvSpPr txBox="1"/>
          <p:nvPr/>
        </p:nvSpPr>
        <p:spPr>
          <a:xfrm>
            <a:off x="108350" y="3970765"/>
            <a:ext cx="3932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https://camk.pl/SCALES/code-of-conduct.html</a:t>
            </a: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5"/>
          <p:cNvSpPr txBox="1"/>
          <p:nvPr>
            <p:ph type="title"/>
          </p:nvPr>
        </p:nvSpPr>
        <p:spPr>
          <a:xfrm>
            <a:off x="868094" y="182812"/>
            <a:ext cx="7038900" cy="5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EDI and outreach in events</a:t>
            </a:r>
            <a:endParaRPr sz="2600"/>
          </a:p>
        </p:txBody>
      </p:sp>
      <p:pic>
        <p:nvPicPr>
          <p:cNvPr id="337" name="Google Shape;337;p35" title="SCALES_Horizontal_FullColou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1474" y="344362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35"/>
          <p:cNvSpPr txBox="1"/>
          <p:nvPr/>
        </p:nvSpPr>
        <p:spPr>
          <a:xfrm>
            <a:off x="4405766" y="4677750"/>
            <a:ext cx="439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39" name="Google Shape;339;p35" title="WG4membershi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25" y="4330219"/>
            <a:ext cx="622200" cy="6222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40" name="Google Shape;340;p35"/>
          <p:cNvSpPr txBox="1"/>
          <p:nvPr/>
        </p:nvSpPr>
        <p:spPr>
          <a:xfrm>
            <a:off x="959646" y="4472275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membership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41" name="Google Shape;341;p35" title="qr-co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40393" y="4353647"/>
            <a:ext cx="622201" cy="622201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42" name="Google Shape;342;p35"/>
          <p:cNvSpPr txBox="1"/>
          <p:nvPr/>
        </p:nvSpPr>
        <p:spPr>
          <a:xfrm>
            <a:off x="5793582" y="4472275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mailing list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43" name="Google Shape;343;p35" title="Screenshot from 2026-06-21 16-11-36.png"/>
          <p:cNvPicPr preferRelativeResize="0"/>
          <p:nvPr/>
        </p:nvPicPr>
        <p:blipFill rotWithShape="1">
          <a:blip r:embed="rId6">
            <a:alphaModFix/>
          </a:blip>
          <a:srcRect b="31271" l="0" r="0" t="0"/>
          <a:stretch/>
        </p:blipFill>
        <p:spPr>
          <a:xfrm>
            <a:off x="564450" y="909075"/>
            <a:ext cx="7876425" cy="3278138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35"/>
          <p:cNvSpPr/>
          <p:nvPr/>
        </p:nvSpPr>
        <p:spPr>
          <a:xfrm>
            <a:off x="5426125" y="2482750"/>
            <a:ext cx="1389600" cy="452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5" name="Google Shape;345;p35"/>
          <p:cNvSpPr txBox="1"/>
          <p:nvPr/>
        </p:nvSpPr>
        <p:spPr>
          <a:xfrm>
            <a:off x="6401700" y="1118150"/>
            <a:ext cx="1838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For example in WG1</a:t>
            </a:r>
            <a:endParaRPr sz="13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6"/>
          <p:cNvSpPr txBox="1"/>
          <p:nvPr>
            <p:ph type="title"/>
          </p:nvPr>
        </p:nvSpPr>
        <p:spPr>
          <a:xfrm>
            <a:off x="868094" y="182812"/>
            <a:ext cx="7038900" cy="5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For example WG1 meeting</a:t>
            </a:r>
            <a:endParaRPr sz="2600"/>
          </a:p>
        </p:txBody>
      </p:sp>
      <p:pic>
        <p:nvPicPr>
          <p:cNvPr id="351" name="Google Shape;351;p36" title="SCALES_Horizontal_FullColou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1474" y="344362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36"/>
          <p:cNvSpPr txBox="1"/>
          <p:nvPr/>
        </p:nvSpPr>
        <p:spPr>
          <a:xfrm>
            <a:off x="4405766" y="4677750"/>
            <a:ext cx="439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5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53" name="Google Shape;353;p36" title="WG4membershi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25" y="4330219"/>
            <a:ext cx="622200" cy="6222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54" name="Google Shape;354;p36"/>
          <p:cNvSpPr txBox="1"/>
          <p:nvPr/>
        </p:nvSpPr>
        <p:spPr>
          <a:xfrm>
            <a:off x="959646" y="4472275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membership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55" name="Google Shape;355;p36" title="qr-co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40393" y="4353647"/>
            <a:ext cx="622201" cy="622201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56" name="Google Shape;356;p36"/>
          <p:cNvSpPr txBox="1"/>
          <p:nvPr/>
        </p:nvSpPr>
        <p:spPr>
          <a:xfrm>
            <a:off x="5793582" y="4472275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mailing list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57" name="Google Shape;357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51904" y="922119"/>
            <a:ext cx="4468602" cy="3399664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36"/>
          <p:cNvSpPr txBox="1"/>
          <p:nvPr/>
        </p:nvSpPr>
        <p:spPr>
          <a:xfrm>
            <a:off x="382400" y="1465942"/>
            <a:ext cx="2933400" cy="26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Work in small groups to create one single slide to explain a topic to a general audience. 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Your slide should include: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-"/>
            </a:pPr>
            <a:r>
              <a:rPr lang="fr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One clear idea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-"/>
            </a:pPr>
            <a:r>
              <a:rPr lang="fr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Very little text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-"/>
            </a:pPr>
            <a:r>
              <a:rPr lang="fr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At least one visual (sketch, diagram, etc)</a:t>
            </a:r>
            <a:endParaRPr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7"/>
          <p:cNvSpPr txBox="1"/>
          <p:nvPr>
            <p:ph type="title"/>
          </p:nvPr>
        </p:nvSpPr>
        <p:spPr>
          <a:xfrm>
            <a:off x="1297500" y="596603"/>
            <a:ext cx="7038900" cy="5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Ongoing activities</a:t>
            </a:r>
            <a:endParaRPr sz="2600"/>
          </a:p>
        </p:txBody>
      </p:sp>
      <p:sp>
        <p:nvSpPr>
          <p:cNvPr id="364" name="Google Shape;364;p37"/>
          <p:cNvSpPr txBox="1"/>
          <p:nvPr>
            <p:ph idx="1" type="body"/>
          </p:nvPr>
        </p:nvSpPr>
        <p:spPr>
          <a:xfrm>
            <a:off x="230573" y="1778345"/>
            <a:ext cx="8859000" cy="25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Building a database of EDI/outreach speakers for future events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Building a database of facilitators and workshop moderators (outreach/support early career researchers)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Support material for organizers regarding code of conduct violations and reports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365" name="Google Shape;365;p37" title="SCALES_Horizontal_FullColou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1474" y="344362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37"/>
          <p:cNvSpPr txBox="1"/>
          <p:nvPr/>
        </p:nvSpPr>
        <p:spPr>
          <a:xfrm>
            <a:off x="4405766" y="4677750"/>
            <a:ext cx="439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6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67" name="Google Shape;367;p37" title="WG4membershi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25" y="4197494"/>
            <a:ext cx="622200" cy="6222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68" name="Google Shape;368;p37"/>
          <p:cNvSpPr txBox="1"/>
          <p:nvPr/>
        </p:nvSpPr>
        <p:spPr>
          <a:xfrm>
            <a:off x="959646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membership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69" name="Google Shape;369;p37" title="qr-co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40393" y="4220922"/>
            <a:ext cx="622201" cy="622201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70" name="Google Shape;370;p37"/>
          <p:cNvSpPr txBox="1"/>
          <p:nvPr/>
        </p:nvSpPr>
        <p:spPr>
          <a:xfrm>
            <a:off x="5793582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mailing list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8"/>
          <p:cNvSpPr txBox="1"/>
          <p:nvPr>
            <p:ph type="title"/>
          </p:nvPr>
        </p:nvSpPr>
        <p:spPr>
          <a:xfrm>
            <a:off x="1297500" y="596603"/>
            <a:ext cx="7038900" cy="5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/>
              <a:t>Ongoing activities</a:t>
            </a:r>
            <a:endParaRPr sz="2600"/>
          </a:p>
        </p:txBody>
      </p:sp>
      <p:sp>
        <p:nvSpPr>
          <p:cNvPr id="376" name="Google Shape;376;p38"/>
          <p:cNvSpPr txBox="1"/>
          <p:nvPr>
            <p:ph idx="1" type="body"/>
          </p:nvPr>
        </p:nvSpPr>
        <p:spPr>
          <a:xfrm>
            <a:off x="253995" y="1918878"/>
            <a:ext cx="8859000" cy="20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Yearly meeting of point of contact volunteers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Support to a shared cloud, members-only, area within the website</a:t>
            </a:r>
            <a:endParaRPr sz="1600"/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Development and dissemination of educational material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377" name="Google Shape;377;p38" title="SCALES_Horizontal_FullColou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1474" y="344362"/>
            <a:ext cx="1128049" cy="41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8"/>
          <p:cNvSpPr txBox="1"/>
          <p:nvPr/>
        </p:nvSpPr>
        <p:spPr>
          <a:xfrm>
            <a:off x="4405766" y="4677750"/>
            <a:ext cx="439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7</a:t>
            </a:r>
            <a:endParaRPr sz="1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79" name="Google Shape;379;p38" title="WG4membershi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25" y="4197494"/>
            <a:ext cx="622200" cy="622200"/>
          </a:xfrm>
          <a:prstGeom prst="rect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80" name="Google Shape;380;p38"/>
          <p:cNvSpPr txBox="1"/>
          <p:nvPr/>
        </p:nvSpPr>
        <p:spPr>
          <a:xfrm>
            <a:off x="959646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membership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81" name="Google Shape;381;p38" title="qr-co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40393" y="4220922"/>
            <a:ext cx="622201" cy="622201"/>
          </a:xfrm>
          <a:prstGeom prst="rect">
            <a:avLst/>
          </a:prstGeom>
          <a:noFill/>
          <a:ln cap="flat" cmpd="sng" w="38100">
            <a:solidFill>
              <a:srgbClr val="008FF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82" name="Google Shape;382;p38"/>
          <p:cNvSpPr txBox="1"/>
          <p:nvPr/>
        </p:nvSpPr>
        <p:spPr>
          <a:xfrm>
            <a:off x="5793582" y="4339550"/>
            <a:ext cx="235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WG4 mailing list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