
<file path=[Content_Types].xml><?xml version="1.0" encoding="utf-8"?>
<Types xmlns="http://schemas.openxmlformats.org/package/2006/content-types"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3.xml" ContentType="application/inkml+xml"/>
  <Override PartName="/ppt/notesSlides/notesSlide15.xml" ContentType="application/vnd.openxmlformats-officedocument.presentationml.notesSlide+xml"/>
  <Override PartName="/ppt/ink/ink4.xml" ContentType="application/inkml+xml"/>
  <Override PartName="/ppt/notesSlides/notesSlide16.xml" ContentType="application/vnd.openxmlformats-officedocument.presentationml.notesSlide+xml"/>
  <Override PartName="/ppt/ink/ink5.xml" ContentType="application/inkml+xml"/>
  <Override PartName="/ppt/notesSlides/notesSlide17.xml" ContentType="application/vnd.openxmlformats-officedocument.presentationml.notesSlide+xml"/>
  <Override PartName="/ppt/ink/ink6.xml" ContentType="application/inkml+xml"/>
  <Override PartName="/ppt/notesSlides/notesSlide18.xml" ContentType="application/vnd.openxmlformats-officedocument.presentationml.notesSlide+xml"/>
  <Override PartName="/ppt/ink/ink7.xml" ContentType="application/inkml+xml"/>
  <Override PartName="/ppt/notesSlides/notesSlide19.xml" ContentType="application/vnd.openxmlformats-officedocument.presentationml.notesSlide+xml"/>
  <Override PartName="/ppt/ink/ink8.xml" ContentType="application/inkml+xml"/>
  <Override PartName="/ppt/notesSlides/notesSlide20.xml" ContentType="application/vnd.openxmlformats-officedocument.presentationml.notesSlide+xml"/>
  <Override PartName="/ppt/ink/ink9.xml" ContentType="application/inkml+xml"/>
  <Override PartName="/ppt/notesSlides/notesSlide21.xml" ContentType="application/vnd.openxmlformats-officedocument.presentationml.notesSlide+xml"/>
  <Override PartName="/ppt/ink/ink10.xml" ContentType="application/inkml+xml"/>
  <Override PartName="/ppt/notesSlides/notesSlide22.xml" ContentType="application/vnd.openxmlformats-officedocument.presentationml.notesSlide+xml"/>
  <Override PartName="/ppt/ink/ink11.xml" ContentType="application/inkml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ink/ink12.xml" ContentType="application/inkml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ink/ink15.xml" ContentType="application/inkml+xml"/>
  <Override PartName="/ppt/notesSlides/notesSlide41.xml" ContentType="application/vnd.openxmlformats-officedocument.presentationml.notesSlide+xml"/>
  <Override PartName="/ppt/ink/ink16.xml" ContentType="application/inkml+xml"/>
  <Override PartName="/ppt/notesSlides/notesSlide42.xml" ContentType="application/vnd.openxmlformats-officedocument.presentationml.notesSlide+xml"/>
  <Override PartName="/ppt/ink/ink17.xml" ContentType="application/inkml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2"/>
  </p:notesMasterIdLst>
  <p:handoutMasterIdLst>
    <p:handoutMasterId r:id="rId63"/>
  </p:handoutMasterIdLst>
  <p:sldIdLst>
    <p:sldId id="391" r:id="rId5"/>
    <p:sldId id="392" r:id="rId6"/>
    <p:sldId id="396" r:id="rId7"/>
    <p:sldId id="395" r:id="rId8"/>
    <p:sldId id="303" r:id="rId9"/>
    <p:sldId id="316" r:id="rId10"/>
    <p:sldId id="317" r:id="rId11"/>
    <p:sldId id="318" r:id="rId12"/>
    <p:sldId id="319" r:id="rId13"/>
    <p:sldId id="320" r:id="rId14"/>
    <p:sldId id="321" r:id="rId15"/>
    <p:sldId id="397" r:id="rId16"/>
    <p:sldId id="398" r:id="rId17"/>
    <p:sldId id="399" r:id="rId18"/>
    <p:sldId id="400" r:id="rId19"/>
    <p:sldId id="403" r:id="rId20"/>
    <p:sldId id="404" r:id="rId21"/>
    <p:sldId id="402" r:id="rId22"/>
    <p:sldId id="405" r:id="rId23"/>
    <p:sldId id="406" r:id="rId24"/>
    <p:sldId id="410" r:id="rId25"/>
    <p:sldId id="411" r:id="rId26"/>
    <p:sldId id="412" r:id="rId27"/>
    <p:sldId id="413" r:id="rId28"/>
    <p:sldId id="376" r:id="rId29"/>
    <p:sldId id="290" r:id="rId30"/>
    <p:sldId id="355" r:id="rId31"/>
    <p:sldId id="356" r:id="rId32"/>
    <p:sldId id="357" r:id="rId33"/>
    <p:sldId id="360" r:id="rId34"/>
    <p:sldId id="328" r:id="rId35"/>
    <p:sldId id="366" r:id="rId36"/>
    <p:sldId id="326" r:id="rId37"/>
    <p:sldId id="323" r:id="rId38"/>
    <p:sldId id="359" r:id="rId39"/>
    <p:sldId id="329" r:id="rId40"/>
    <p:sldId id="379" r:id="rId41"/>
    <p:sldId id="378" r:id="rId42"/>
    <p:sldId id="377" r:id="rId43"/>
    <p:sldId id="367" r:id="rId44"/>
    <p:sldId id="368" r:id="rId45"/>
    <p:sldId id="380" r:id="rId46"/>
    <p:sldId id="375" r:id="rId47"/>
    <p:sldId id="369" r:id="rId48"/>
    <p:sldId id="381" r:id="rId49"/>
    <p:sldId id="383" r:id="rId50"/>
    <p:sldId id="370" r:id="rId51"/>
    <p:sldId id="386" r:id="rId52"/>
    <p:sldId id="384" r:id="rId53"/>
    <p:sldId id="385" r:id="rId54"/>
    <p:sldId id="372" r:id="rId55"/>
    <p:sldId id="387" r:id="rId56"/>
    <p:sldId id="322" r:id="rId57"/>
    <p:sldId id="373" r:id="rId58"/>
    <p:sldId id="324" r:id="rId59"/>
    <p:sldId id="388" r:id="rId60"/>
    <p:sldId id="345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B0532B-C514-4548-A81F-091931323D81}" v="9815" dt="2022-10-18T06:45:06.7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2373" autoAdjust="0"/>
  </p:normalViewPr>
  <p:slideViewPr>
    <p:cSldViewPr snapToGrid="0">
      <p:cViewPr varScale="1">
        <p:scale>
          <a:sx n="74" d="100"/>
          <a:sy n="74" d="100"/>
        </p:scale>
        <p:origin x="33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handoutMaster" Target="handoutMasters/handoutMaster1.xml"/><Relationship Id="rId68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9FA7F48-8262-71E2-3C4A-E96B5DD569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94AF0B-4BF0-4C2D-4FE8-5D8D2875870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7FA3F-626A-47DE-BF9A-D55F706F792C}" type="datetimeFigureOut">
              <a:rPr lang="en-IN" smtClean="0"/>
              <a:t>25-06-2026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A874B-4FEE-CFA2-44C8-44880C8CDC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F3CA63-7D7A-291F-5330-03AF2706D9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0EF7F-0E30-4581-895B-4EF94F1F20A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8868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5T04:58:00.4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0,'3431'0'0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1T05:19:45.01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0,'3431'0'0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1T05:19:49.03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0,'1918'0'0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5T04:58:00.4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0,'1918'0'0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8T14:35:44.447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158.04102"/>
      <inkml:brushProperty name="anchorY" value="-8998.29883"/>
      <inkml:brushProperty name="scaleFactor" value="0.5"/>
    </inkml:brush>
  </inkml:definitions>
  <inkml:trace contextRef="#ctx0" brushRef="#br0">0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B26ED-589D-401B-9246-A4E3E162183F}" type="datetimeFigureOut">
              <a:rPr lang="en-IN" smtClean="0"/>
              <a:t>25-06-2026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B5D2A-F67C-4A76-91DE-BAFD76CAA5A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3954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75B26-D30D-2303-831E-A9E65A272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EFF7A3-A15D-5A8C-7902-A052701495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83175A-4A53-B40D-503B-0ED3774F82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30621-ABD9-E2E4-A455-92038AE02A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2336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2921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5484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2E1B6-15B7-652E-2CD1-291940C02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451677-7D23-97EA-86BD-DDBD7F4087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16038A-8F09-BBD4-0015-C9459EFBAF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9179BA-DA73-9F35-A120-73A46E2184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5323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94ED8-A356-6E32-297B-BC5EEAE3C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BCA6AD-D9A6-71F9-6198-9E5E20EA9A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04A205-3C48-3A64-886C-98782A3B51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4DF1E-66E3-B15D-B9E5-E6B9EDE578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82718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E39F8-14D1-DD6E-2723-D1557F29C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70306B-92E8-7E0B-563D-6874608DF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F4C563-D9B8-D09B-B788-B5B9564FCB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A25A-C1A4-847C-DCDB-177972F938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8698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76BC1A-3375-9411-5C47-F852D8E31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EF0665-A782-9EE2-853F-13C4650B69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ADFFCC-380C-BAC0-E1BA-653A3B1071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2837E-648B-4CF8-E2F3-B96CAC15DC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1532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53047-7579-9A2A-1C7F-1C615E082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0DDD56-F537-98FE-279D-E8ABC871E6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12B08B-5C92-5E0B-DA95-04B68BA0E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0FE47-6439-9B85-E034-E6E837E57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5224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F6E86-1BE3-A4DC-70DD-1FD63496A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0EF64E-3FC2-0CB6-C9D7-E6FCD45932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5C3793-51E2-695C-8343-16DD6A483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8041C-E438-D7AB-C26C-0CA06D8AF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1853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504DC-56F9-19DC-D133-0719A73D7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04DA93-8B95-AF2E-72FC-9C80415306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CF7E47-5057-A440-6476-10F45C621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07DD4-09F2-6890-16F0-EA64CB8E17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05732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3C6E6-130D-E682-46ED-68898744C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0B0787-0A77-02BF-61A5-DD416989A3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57066F-2B1C-ECF2-EDFB-F588C2A40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9AEC0-6727-F9CC-EA0E-B74B2EC21B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4879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A912D-AE9B-D9D5-9E1C-0DCCC383B8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F3DF84-B9D2-572E-64DA-B596619D56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AFA82D-6B8A-02E5-FF48-F793D3870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96A01-E5CD-7B7B-75CD-0E1D3D762B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16480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0070CD-8BC0-DB02-DDFB-F4784B405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F6A4FC-78F8-93F5-7A7D-8AFE8D9393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E3EBF4-F39E-65FD-64E9-C9947336A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CDB95-2769-0C38-D809-C9C2547A47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74614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716A7-8864-C8E2-5D12-9E3D0A5CB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D161B-2383-2529-AE0C-0AB58005C8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720ABC-DF99-B05A-B1E4-D4A6B5E90D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F45BD-1963-5D91-D1DF-F3E3D45167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48514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10972-51F7-C89E-00DB-6455BFB77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1E751C-D5D8-9A7D-C29C-9B2BF6F35F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1FCFF5-458B-1BA1-B1A9-89739FDF86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033BF-12A2-AD0B-318B-1B35F93FDD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8066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0263A-F64B-CF53-6466-A017C5485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3E5202-D07D-EF58-FF54-0B69C70720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907601-9466-469A-3685-692C8804CB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78680-9C68-DD27-EB9C-C143F0EE2B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97270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399DF-6465-BCB6-6A44-C806169C6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D460DF-D43E-6DDF-4B90-21A990F5E2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B57417-DEAA-D628-BD1B-7AFACC66B6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6C6BE9-13C6-CADD-A836-F1FF2669F1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4689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72774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80935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05078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25D22-82CE-F242-DA94-332CBE918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EDB056-63F7-020F-1492-3198F4D9BB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EB4FDE-2F58-6C5E-092A-BEB8896745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977A6A-68A0-E3EB-A701-14444CFA8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61295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22C67-CCB8-BE80-02EC-95D0FC292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EBB47A-6D62-EA33-1523-769712154B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6D82F0-79CC-A2B4-404B-267604BC89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3583B3-1E95-8695-DBE6-AB2FE90ACA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4722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D0A9B-8EFE-393C-0C45-E6CF1CC82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C9DFB7-ADDC-FB6F-1508-A63D4F8171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138610-685B-D804-5311-77EA6D871E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37A3C-240A-8B14-3ABB-BE0CBD79F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03307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82868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57836-3414-8938-3726-7A9EBB5F2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C95B28-770D-B2CF-8419-2240DD64FD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F11DEB-5F90-BF91-0903-B548866A20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2B68E-4F2F-F7E0-760F-22CD75F5B6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833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01194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19784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543A8-0C7F-65DB-E774-54115827C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25600B-562D-87C0-24BA-B1BBEEB57E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6B7593-8789-C4D9-2943-A68EADCE31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3D3CCC-177D-157F-1D0C-4A944F67EF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5346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72964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49EA9-99D3-A84B-9244-C7C152AB8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75E592-862C-8731-BA01-4A8D8D2C2A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BC120D-7F74-2749-35E1-A6A498D028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B1E833-4E54-A239-7010-E38277E1BE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89938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CD882-860D-3977-663F-37E63C459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1BCBD6-B55B-CE15-713C-2034E6BFB5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0C5318-2DA4-68E1-C8C0-3F60FD82D2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1FA28-9296-DAAC-7CC9-DB8935C9EF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478687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392CB-19F5-1F80-EA82-D5901A3BBF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7D227A-E7DF-89D0-24B0-5B86A3D0A8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A6FF9E-7BF5-02D4-3559-2608C5F086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43FF8-4817-530F-CF54-405EB88839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39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11227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C518A-5B96-2147-96C9-36CCE8B49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7AD3DD-7BC2-40F0-CB65-811F83147E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38374D-6644-5C78-B264-4FC25A73C0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66387-AFD9-13AB-0FBA-4459140BA5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5905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2CA79-91A0-C406-F765-986C4501D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AB596D-A7FD-4507-4495-3BFA73912F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5024BF-779A-26D8-35DD-1726B7CC58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2E7042-8D9F-4538-3EC1-E3F14230F6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51023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E39F8-14D1-DD6E-2723-D1557F29C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70306B-92E8-7E0B-563D-6874608DF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F4C563-D9B8-D09B-B788-B5B9564FCB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A25A-C1A4-847C-DCDB-177972F938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86981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25D91-2193-5E46-34F7-297D79C52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F47285-389D-811A-3A7F-B328514CDB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0EDD3B-4F32-006E-2BFC-CE332A59E7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E5E93-6D2D-599E-2AD0-EB02D17F54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003796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E226A-353B-9A91-B3EC-F227C9F76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B61888-FB5E-68E0-C054-E863DF1CF9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12EA27-4AAA-2D39-B62A-B4220DEF8A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750EB-E7C3-48ED-C8F9-20AF42EF1B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49510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41CB5-F1E9-974F-BBCE-EB394A6E7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865BC7-E446-EBE2-F4C4-8020982DC7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1000FE-20BF-34A2-81A0-116ECE53C5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F46804-565D-ACCC-78FD-A2400E59DC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72642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9271D-B2BC-2574-BA6A-45C8E30F2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C7C755-37D3-72F1-FC41-BEFFF1BB4E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9A9D93-D732-FB96-616F-7ABDAFB473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158CEF-1DAA-56B1-6EB5-82C77D3642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42251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F94AA-6746-A9DB-0E18-1EDA307DB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EF933E-B38B-4725-BB58-175A7EF2DC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955ACC-65B9-322C-689C-2C11058FE8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9FEE2-9388-AC68-1EBD-F5F4B6EB8B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801381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CA8612-CA61-0C74-7E30-9FB8C5B47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388CE9-9A4B-CA43-7ED4-081A559F9E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A761D7-2517-D90D-F8A9-B868F87BE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F49EF-8316-F76D-990D-DB77E25F39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49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606641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8A058-B82D-21AD-CB8B-575C0B044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186C8D-16B1-CA47-3997-1C15D9944A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7FE3EC-7A48-9819-BDC8-120D6FEC61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F748B-D905-51A1-4896-68A2A41B91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25987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BAA0B-74BB-E5C5-F6AB-2CC14660E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E8CCDC-0D67-76E1-492B-12B79C0938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F5F7F5-FD37-6FB6-8A13-7B4E2E0C2C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744FC-6EC0-7EAD-DACE-C3965F5B7F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33090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CEFB72-314F-1DCC-92B3-2F25DECC2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44B352-FD64-6090-FC55-12B8179F85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1FA21E-D281-9047-3A20-BA6BDD0D83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8AAD1-2E00-AD13-F521-CE3D10C8C9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4073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050788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23ECA3-E52A-7D3F-AEE7-06191A5A0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17997F-D0E5-BBC6-2312-E5A62DF307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836214-FA97-5C7F-4B6D-156A3159F6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CCE6A-BDE7-E067-9C8F-07C03810F1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222643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971A8-2CB9-A178-9851-46F3025F4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C5EE2D-C41E-925A-6840-C311EC3154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F625B2-DA69-9B0A-E690-A2B75CEB29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4E2FF7-A93B-7CDA-98BB-2EE2CD5424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284352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BDFDF-066D-D55A-430A-0745916BC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E371D-10E6-40DD-81F2-D2D91027DC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3936D1-597E-2047-791D-B1468B21D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D17D3-576C-F523-F747-275272EBCF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589576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B98DC-D9C8-9C5F-88C0-B1AA9508D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6C8428-E56E-D6F4-0938-4F7E45A5DB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05F4B7-47E5-B472-6FA4-B55F955E5E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BE79E-E864-E3B7-0D71-814964C0EB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371470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4B8CD-1C64-3285-4F9C-074DC2465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7CC2F6-D318-E772-37C0-765DBA40E1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DBB5FB-311F-F795-F93D-9C0D933DD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88120D-EC14-B34D-0198-D76ED3720D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57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1046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8093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0310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46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B5D2A-F67C-4A76-91DE-BAFD76CAA5A6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6212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8EF83-C802-1EE4-63EC-C28B90E25A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81C0D3-1C5C-9278-0E1F-16DF1B73A5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5ED75-88E0-28B5-7971-F4426CE7A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2531-0533-4E9F-82CE-51069CB2A895}" type="datetime1">
              <a:rPr lang="en-IN" smtClean="0"/>
              <a:t>25-06-2026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E237D-32EE-061D-D581-EF709476B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19DE2-1E4E-70B2-9987-43689DBE6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23813"/>
            <a:ext cx="2743200" cy="365125"/>
          </a:xfrm>
        </p:spPr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699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36B3D-AEC7-20A9-944D-1FC0C541F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27464-2A98-8FB2-72B0-58CCF50881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8D6F2-E77C-EC36-DAAD-00418C84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331-5FC8-43A3-8FEC-257822740F77}" type="datetime1">
              <a:rPr lang="en-IN" smtClean="0"/>
              <a:t>25-06-2026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35D94-39A8-6F13-2C34-CF6F0A5DB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C2A69-169D-3C47-16F0-5EFD8270A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238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89C975-8377-B06C-490F-5B4F60BFCA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271277-3E65-263A-5252-AFBC2A55B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A923B-D79D-DFA6-FEFA-7DA19B2AD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897C-7B6A-45A7-8F03-A7C00E2CC307}" type="datetime1">
              <a:rPr lang="en-IN" smtClean="0"/>
              <a:t>25-06-2026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7727A-C6C0-0349-861F-55B04103C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258A5-F17F-622E-4BBD-7C780FEBC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193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D5B3C-84E8-AF9B-E5B1-189E3AAB4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4589B-FCEA-4AA3-FA4D-E06788CD4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5031C-3890-3F84-4445-EE5E57A81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67F37-B211-4DE2-A2DE-055101EB489C}" type="datetime1">
              <a:rPr lang="en-IN" smtClean="0"/>
              <a:t>25-06-2026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06F6D-5BEE-42B4-47AD-2052AB8E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7D178-093E-9FCF-B04F-90DE6A635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566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F3327-F079-D162-F3C3-5E17FA9C8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025455-066A-778E-B4A9-5C5FA001DB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3D0B8-CFA7-D6BF-D04B-E05AEC66B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80A8-E4F0-4462-9C38-9C5A7A11A8E7}" type="datetime1">
              <a:rPr lang="en-IN" smtClean="0"/>
              <a:t>25-06-2026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3419C-957E-D4E6-26AD-D8515C8DF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22992-2F42-9644-ED99-788725BC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0805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D96E3-C63C-86C6-CEFF-A656E65E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C3B94-3993-9EC0-4D16-AC0E4D3C6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80D97D-5AFB-A03F-E206-55A73A21B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C84A4-4363-44A4-8B73-A5595C034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8917-5590-4CE4-9582-DB908DE5357F}" type="datetime1">
              <a:rPr lang="en-IN" smtClean="0"/>
              <a:t>25-06-2026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1BA6E1-B2B5-00D8-F798-FD51723EF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01580-CCC3-7E46-8F02-FE8DCA0A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0282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DCEB1-4248-EAFB-C0EA-2DA12207A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1B702-D3BD-5FDB-4551-22D47E113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39419-4BD0-5A88-D27F-260B311E7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DC4475-4948-F17F-5F39-B2FD307EA8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523E4A-339F-01E2-1248-F206186789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D155D8-72E2-BF31-FEEF-9664881AE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FD26-C5F4-4570-A292-4111E039A6A1}" type="datetime1">
              <a:rPr lang="en-IN" smtClean="0"/>
              <a:t>25-06-2026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D9C4EF-88D0-69FE-9D03-8CAD39D8B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1D691A-2578-3633-4BA8-571C5111E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1231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2318C-E796-E58D-368F-D900ECD8A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91DD8B-6F34-890E-1156-FEEACC7D0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1500A-6C8E-465C-8B69-90EBCF1E5681}" type="datetime1">
              <a:rPr lang="en-IN" smtClean="0"/>
              <a:t>25-06-2026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E1C87E-49E9-C87E-C154-31C54F2CE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F1E262-10B2-F251-2E4D-4417ED341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642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04B49B-D975-7A3F-A63A-C1055A2B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9CB9-642D-4EF0-8D5A-A6FDAD8251B1}" type="datetime1">
              <a:rPr lang="en-IN" smtClean="0"/>
              <a:t>25-06-2026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60DCF0-0756-8E6D-29C1-E5555688E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DEECE-132C-3C01-7651-1C762AF39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9223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BBD67-E4E2-A089-020A-227134A16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26E79-3FD8-1BD6-841A-127DCA0CB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A6194A-BF8A-02B6-37DA-BD2B69C8D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8BC98-CDCD-9538-40F2-B4C218951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0DCB-FBCA-4314-8855-CB717988B289}" type="datetime1">
              <a:rPr lang="en-IN" smtClean="0"/>
              <a:t>25-06-2026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4B6EA9-3146-6D52-B253-E8E13F9F4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3472F-66C5-9A14-690F-71AF0AB70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003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5E0BE-408A-1FA8-73CF-D4C3977FE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24AB5A-2314-FC78-C146-2C2977FF90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48D113-AC8A-BBB4-72C2-CE87A55CD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A58535-8B5E-CE30-5323-3E8F3ABD0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AFFC1-6A21-4EA7-82C8-A7AE60D3E9A5}" type="datetime1">
              <a:rPr lang="en-IN" smtClean="0"/>
              <a:t>25-06-2026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9D26F-854A-6FDA-ACCE-5EDA70A4C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ABEC5A-8CBF-5624-DB9D-EEF2EC7E9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535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CE1D94-72D5-FCA3-DC26-D3DEAD47F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FBE87-1E55-14B6-0421-45D258DA5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2A2B5-EFE7-365B-79EC-79A616B110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ECA41-4007-4E90-A540-E1487818B58F}" type="datetime1">
              <a:rPr lang="en-IN" smtClean="0"/>
              <a:t>25-06-2026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A3979-2411-C613-D210-7AAB955D7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CCD8D-96D5-3D2C-1B5C-C397115AB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12F40-BB80-4934-AC65-A14C94382D3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597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5" Type="http://schemas.openxmlformats.org/officeDocument/2006/relationships/customXml" Target="../ink/ink3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customXml" Target="../ink/ink4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0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100.png"/><Relationship Id="rId5" Type="http://schemas.openxmlformats.org/officeDocument/2006/relationships/customXml" Target="../ink/ink6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1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5100.png"/><Relationship Id="rId5" Type="http://schemas.openxmlformats.org/officeDocument/2006/relationships/customXml" Target="../ink/ink7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2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5100.png"/><Relationship Id="rId5" Type="http://schemas.openxmlformats.org/officeDocument/2006/relationships/customXml" Target="../ink/ink9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5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5100.png"/><Relationship Id="rId5" Type="http://schemas.openxmlformats.org/officeDocument/2006/relationships/customXml" Target="../ink/ink10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6.png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5100.png"/><Relationship Id="rId5" Type="http://schemas.openxmlformats.org/officeDocument/2006/relationships/customXml" Target="../ink/ink11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nanth-94/vortexsimulator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30.png"/><Relationship Id="rId9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3.xml"/><Relationship Id="rId5" Type="http://schemas.openxmlformats.org/officeDocument/2006/relationships/image" Target="../media/image2.png"/><Relationship Id="rId4" Type="http://schemas.openxmlformats.org/officeDocument/2006/relationships/image" Target="../media/image36.png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5" Type="http://schemas.openxmlformats.org/officeDocument/2006/relationships/image" Target="../media/image54.png"/><Relationship Id="rId4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1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4.png"/><Relationship Id="rId10" Type="http://schemas.openxmlformats.org/officeDocument/2006/relationships/image" Target="../media/image3.png"/><Relationship Id="rId4" Type="http://schemas.openxmlformats.org/officeDocument/2006/relationships/customXml" Target="../ink/ink1.xml"/><Relationship Id="rId9" Type="http://schemas.openxmlformats.org/officeDocument/2006/relationships/image" Target="../media/image24.png"/><Relationship Id="rId1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0.png"/><Relationship Id="rId4" Type="http://schemas.openxmlformats.org/officeDocument/2006/relationships/customXml" Target="../ink/ink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customXml" Target="../ink/ink17.xml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10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6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7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0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0F684-7904-0E61-DC95-FB79697B0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EE311DF-9E9C-44C2-DF13-EC07CA5C8951}"/>
              </a:ext>
            </a:extLst>
          </p:cNvPr>
          <p:cNvSpPr txBox="1"/>
          <p:nvPr/>
        </p:nvSpPr>
        <p:spPr>
          <a:xfrm>
            <a:off x="885017" y="206375"/>
            <a:ext cx="104219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Beyond the thousands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CD1D36-C35C-F1DF-A08F-75DF0CE98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</a:t>
            </a:fld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3FC977-9A03-0D52-5EF9-DCE540A4524E}"/>
              </a:ext>
            </a:extLst>
          </p:cNvPr>
          <p:cNvSpPr txBox="1"/>
          <p:nvPr/>
        </p:nvSpPr>
        <p:spPr>
          <a:xfrm>
            <a:off x="7581013" y="5700259"/>
            <a:ext cx="3638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Advised by</a:t>
            </a:r>
          </a:p>
          <a:p>
            <a:pPr algn="r"/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Prof. Dipankar Bhattacharya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D54A28-71C0-7521-5979-12A372E3C49A}"/>
              </a:ext>
            </a:extLst>
          </p:cNvPr>
          <p:cNvSpPr txBox="1"/>
          <p:nvPr/>
        </p:nvSpPr>
        <p:spPr>
          <a:xfrm>
            <a:off x="906037" y="5700259"/>
            <a:ext cx="5627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25 June, 2026</a:t>
            </a:r>
          </a:p>
          <a:p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Coimbra, Portugal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0E55C6-E968-B46A-E1CA-94837A3D0137}"/>
              </a:ext>
            </a:extLst>
          </p:cNvPr>
          <p:cNvSpPr txBox="1"/>
          <p:nvPr/>
        </p:nvSpPr>
        <p:spPr>
          <a:xfrm>
            <a:off x="906037" y="1452870"/>
            <a:ext cx="108901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Lessons from simulating a neutron star with 10</a:t>
            </a:r>
            <a:r>
              <a:rPr lang="en-US" sz="2200" baseline="30000" dirty="0"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5</a:t>
            </a:r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quantized vortices</a:t>
            </a:r>
            <a:endParaRPr lang="en-US" sz="2200" baseline="30000" dirty="0">
              <a:latin typeface="Segoe UI Black" panose="020B0A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3E7E2B-FF8F-0FB9-77B6-705E9BCEF46E}"/>
              </a:ext>
            </a:extLst>
          </p:cNvPr>
          <p:cNvSpPr txBox="1"/>
          <p:nvPr/>
        </p:nvSpPr>
        <p:spPr>
          <a:xfrm>
            <a:off x="4276916" y="5700259"/>
            <a:ext cx="3638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Ananth</a:t>
            </a:r>
          </a:p>
          <a:p>
            <a:pPr algn="ctr"/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Ashoka University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19D256-39A2-A346-9753-EAAEB7020CFD}"/>
              </a:ext>
            </a:extLst>
          </p:cNvPr>
          <p:cNvSpPr txBox="1"/>
          <p:nvPr/>
        </p:nvSpPr>
        <p:spPr>
          <a:xfrm>
            <a:off x="906037" y="2055328"/>
            <a:ext cx="1089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Part of the work done in collaboration with Prof. Ali M. Alpar and Dr. Erbil </a:t>
            </a:r>
            <a:r>
              <a:rPr lang="en-US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Gügercinoğlu</a:t>
            </a:r>
            <a:endParaRPr lang="en-US" baseline="30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75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10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1425" y="1072056"/>
            <a:ext cx="7029146" cy="51785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2F7A79-DF60-5D8A-CA5B-7B83F5BDCCC1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 pulsar slows down, speeds up, continues slowing, and repeats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407EF5-921F-24C0-9A74-E9CAF190669C}"/>
              </a:ext>
            </a:extLst>
          </p:cNvPr>
          <p:cNvSpPr txBox="1"/>
          <p:nvPr/>
        </p:nvSpPr>
        <p:spPr>
          <a:xfrm>
            <a:off x="8206994" y="887390"/>
            <a:ext cx="122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564034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11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1425" y="1072056"/>
            <a:ext cx="7029145" cy="51785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364BF8-3515-5B59-EAB6-0A9407ED29AE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 pulsar slows down, speeds up, continues slowing, and repeats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176862-66C2-242A-9A5E-A4A0F9E93F1F}"/>
              </a:ext>
            </a:extLst>
          </p:cNvPr>
          <p:cNvSpPr txBox="1"/>
          <p:nvPr/>
        </p:nvSpPr>
        <p:spPr>
          <a:xfrm>
            <a:off x="8206994" y="887390"/>
            <a:ext cx="122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3059443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1BD837-028F-3838-501E-16791D91B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B5A06-5BC0-EB80-FD9D-E2887794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12</a:t>
            </a:fld>
            <a:endParaRPr lang="en-IN"/>
          </a:p>
        </p:txBody>
      </p:sp>
      <p:pic>
        <p:nvPicPr>
          <p:cNvPr id="2" name="A1">
            <a:hlinkClick r:id="" action="ppaction://media"/>
            <a:extLst>
              <a:ext uri="{FF2B5EF4-FFF2-40B4-BE49-F238E27FC236}">
                <a16:creationId xmlns:a16="http://schemas.microsoft.com/office/drawing/2014/main" id="{0618D14A-957C-C3C4-F63E-3C47E2B21AB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4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72C52-8E42-7435-E647-3BCF4F4DB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EAAF1-2B9A-E128-5829-F1D7DF2E0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13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A61B29-5DBB-26D4-84A9-B2351281F2B7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Glitch size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533A31-CC33-D751-7D40-F63B5CED2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5076" y="1407370"/>
            <a:ext cx="5430924" cy="39428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A99D5D-703B-C30F-EB04-CEB176875332}"/>
              </a:ext>
            </a:extLst>
          </p:cNvPr>
          <p:cNvSpPr txBox="1"/>
          <p:nvPr/>
        </p:nvSpPr>
        <p:spPr>
          <a:xfrm>
            <a:off x="933833" y="495436"/>
            <a:ext cx="122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4A8838-474F-BA6B-93BA-DC27977C955D}"/>
              </a:ext>
            </a:extLst>
          </p:cNvPr>
          <p:cNvSpPr/>
          <p:nvPr/>
        </p:nvSpPr>
        <p:spPr>
          <a:xfrm>
            <a:off x="2458592" y="2311742"/>
            <a:ext cx="263056" cy="66657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8" descr="A graph of a line&#10;&#10;AI-generated content may be incorrect.">
            <a:extLst>
              <a:ext uri="{FF2B5EF4-FFF2-40B4-BE49-F238E27FC236}">
                <a16:creationId xmlns:a16="http://schemas.microsoft.com/office/drawing/2014/main" id="{DE5EE630-9FA3-5EBC-0E84-66AB24295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986" y="1407370"/>
            <a:ext cx="5097877" cy="394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08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4C6D8-CDDD-4532-4792-5EBC638F1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EB7CDB-8C42-B31A-BB41-A7EAE78A4AF4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Barnes-Hut enhancement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662BB-9D4A-F682-D7D8-0D87471E8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14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A75157-D489-AFA5-3473-511E1B157367}"/>
              </a:ext>
            </a:extLst>
          </p:cNvPr>
          <p:cNvSpPr txBox="1"/>
          <p:nvPr/>
        </p:nvSpPr>
        <p:spPr>
          <a:xfrm>
            <a:off x="933832" y="586611"/>
            <a:ext cx="3397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Barnes et al. 1986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7" descr="A white squares with orange dots&#10;&#10;AI-generated content may be incorrect.">
            <a:extLst>
              <a:ext uri="{FF2B5EF4-FFF2-40B4-BE49-F238E27FC236}">
                <a16:creationId xmlns:a16="http://schemas.microsoft.com/office/drawing/2014/main" id="{74513080-29A8-6E00-DF39-6F1941A241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123" y="1190595"/>
            <a:ext cx="2996488" cy="2996488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71D6356C-E3E9-7BF3-DFAD-4C6CFE6CE200}"/>
              </a:ext>
            </a:extLst>
          </p:cNvPr>
          <p:cNvGrpSpPr/>
          <p:nvPr/>
        </p:nvGrpSpPr>
        <p:grpSpPr>
          <a:xfrm>
            <a:off x="5017084" y="509581"/>
            <a:ext cx="6281548" cy="6135202"/>
            <a:chOff x="5017084" y="509581"/>
            <a:chExt cx="6281548" cy="6135202"/>
          </a:xfrm>
        </p:grpSpPr>
        <p:pic>
          <p:nvPicPr>
            <p:cNvPr id="10" name="Picture 9" descr="A black and white circle with a red dot&#10;&#10;AI-generated content may be incorrect.">
              <a:extLst>
                <a:ext uri="{FF2B5EF4-FFF2-40B4-BE49-F238E27FC236}">
                  <a16:creationId xmlns:a16="http://schemas.microsoft.com/office/drawing/2014/main" id="{EF982A00-9B39-BAE7-D9EF-C6EE8E843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9149" y="2461933"/>
              <a:ext cx="2108524" cy="210852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3C66865-DB98-E885-B438-2971BC7BEB8A}"/>
                </a:ext>
              </a:extLst>
            </p:cNvPr>
            <p:cNvSpPr/>
            <p:nvPr/>
          </p:nvSpPr>
          <p:spPr>
            <a:xfrm>
              <a:off x="5017084" y="509581"/>
              <a:ext cx="6264613" cy="613520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Arrow: Up-Down 25">
              <a:extLst>
                <a:ext uri="{FF2B5EF4-FFF2-40B4-BE49-F238E27FC236}">
                  <a16:creationId xmlns:a16="http://schemas.microsoft.com/office/drawing/2014/main" id="{F2A7D903-768F-6032-76FB-43BEABEABAC4}"/>
                </a:ext>
              </a:extLst>
            </p:cNvPr>
            <p:cNvSpPr/>
            <p:nvPr/>
          </p:nvSpPr>
          <p:spPr>
            <a:xfrm>
              <a:off x="11110046" y="580271"/>
              <a:ext cx="45719" cy="5921193"/>
            </a:xfrm>
            <a:prstGeom prst="up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Arrow: Up-Down 26">
              <a:extLst>
                <a:ext uri="{FF2B5EF4-FFF2-40B4-BE49-F238E27FC236}">
                  <a16:creationId xmlns:a16="http://schemas.microsoft.com/office/drawing/2014/main" id="{37CD0752-4A2C-BC98-4C33-66AC6BDC13A0}"/>
                </a:ext>
              </a:extLst>
            </p:cNvPr>
            <p:cNvSpPr/>
            <p:nvPr/>
          </p:nvSpPr>
          <p:spPr>
            <a:xfrm>
              <a:off x="6923055" y="2474628"/>
              <a:ext cx="45719" cy="1078935"/>
            </a:xfrm>
            <a:prstGeom prst="upDown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1BF5CCB-011F-2F00-CB40-B0D0F87CC874}"/>
                </a:ext>
              </a:extLst>
            </p:cNvPr>
            <p:cNvSpPr txBox="1"/>
            <p:nvPr/>
          </p:nvSpPr>
          <p:spPr>
            <a:xfrm>
              <a:off x="6618341" y="2875595"/>
              <a:ext cx="2589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E6A3D9E-D573-A5B6-0887-DDFFA8A389C3}"/>
                </a:ext>
              </a:extLst>
            </p:cNvPr>
            <p:cNvSpPr txBox="1"/>
            <p:nvPr/>
          </p:nvSpPr>
          <p:spPr>
            <a:xfrm>
              <a:off x="10668000" y="2862899"/>
              <a:ext cx="6306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100.R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D419AA5-AAF4-EA28-25B4-6FC8132A8AEB}"/>
                </a:ext>
              </a:extLst>
            </p:cNvPr>
            <p:cNvCxnSpPr/>
            <p:nvPr/>
          </p:nvCxnSpPr>
          <p:spPr>
            <a:xfrm>
              <a:off x="6848637" y="2464900"/>
              <a:ext cx="1945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209F350-8D5D-053C-EE96-DDA667B23955}"/>
                </a:ext>
              </a:extLst>
            </p:cNvPr>
            <p:cNvCxnSpPr/>
            <p:nvPr/>
          </p:nvCxnSpPr>
          <p:spPr>
            <a:xfrm>
              <a:off x="6848636" y="3560693"/>
              <a:ext cx="1945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ABAFAFE-4184-E111-64B3-DC363D2BABF5}"/>
                </a:ext>
              </a:extLst>
            </p:cNvPr>
            <p:cNvCxnSpPr/>
            <p:nvPr/>
          </p:nvCxnSpPr>
          <p:spPr>
            <a:xfrm>
              <a:off x="11032059" y="6511192"/>
              <a:ext cx="1945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A4FA508-A6D0-16F1-D5B4-60E75CD636C3}"/>
                </a:ext>
              </a:extLst>
            </p:cNvPr>
            <p:cNvCxnSpPr/>
            <p:nvPr/>
          </p:nvCxnSpPr>
          <p:spPr>
            <a:xfrm>
              <a:off x="11026956" y="563105"/>
              <a:ext cx="1945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DF03224-EBB8-B0A4-980D-1647D803C4A5}"/>
              </a:ext>
            </a:extLst>
          </p:cNvPr>
          <p:cNvGrpSpPr/>
          <p:nvPr/>
        </p:nvGrpSpPr>
        <p:grpSpPr>
          <a:xfrm>
            <a:off x="5017084" y="509581"/>
            <a:ext cx="6264613" cy="6135202"/>
            <a:chOff x="5017084" y="509581"/>
            <a:chExt cx="6264613" cy="6135202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49F4BE5-BFD3-3DB9-0B1C-7BC77EF98C55}"/>
                </a:ext>
              </a:extLst>
            </p:cNvPr>
            <p:cNvCxnSpPr>
              <a:stCxn id="12" idx="0"/>
              <a:endCxn id="12" idx="2"/>
            </p:cNvCxnSpPr>
            <p:nvPr/>
          </p:nvCxnSpPr>
          <p:spPr>
            <a:xfrm>
              <a:off x="8149391" y="509581"/>
              <a:ext cx="0" cy="61352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2C0AFAC-ECAA-4574-CCCF-59E9ACC125BB}"/>
                </a:ext>
              </a:extLst>
            </p:cNvPr>
            <p:cNvCxnSpPr>
              <a:stCxn id="12" idx="1"/>
              <a:endCxn id="12" idx="3"/>
            </p:cNvCxnSpPr>
            <p:nvPr/>
          </p:nvCxnSpPr>
          <p:spPr>
            <a:xfrm>
              <a:off x="5017084" y="3577182"/>
              <a:ext cx="62646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62" name="Group 61">
            <a:extLst>
              <a:ext uri="{FF2B5EF4-FFF2-40B4-BE49-F238E27FC236}">
                <a16:creationId xmlns:a16="http://schemas.microsoft.com/office/drawing/2014/main" id="{D1200BE2-8486-3F47-4732-DBC018492D7C}"/>
              </a:ext>
            </a:extLst>
          </p:cNvPr>
          <p:cNvGrpSpPr/>
          <p:nvPr/>
        </p:nvGrpSpPr>
        <p:grpSpPr>
          <a:xfrm>
            <a:off x="8149391" y="509581"/>
            <a:ext cx="3149241" cy="3067601"/>
            <a:chOff x="8149391" y="509581"/>
            <a:chExt cx="3149241" cy="3067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8C5D15F-CED7-8D4A-DEF9-FEAE83ABCF3F}"/>
                </a:ext>
              </a:extLst>
            </p:cNvPr>
            <p:cNvCxnSpPr>
              <a:cxnSpLocks/>
            </p:cNvCxnSpPr>
            <p:nvPr/>
          </p:nvCxnSpPr>
          <p:spPr>
            <a:xfrm>
              <a:off x="9708204" y="509581"/>
              <a:ext cx="0" cy="3067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12190A8-5156-3DBF-4BB1-D995075E9FD7}"/>
                </a:ext>
              </a:extLst>
            </p:cNvPr>
            <p:cNvCxnSpPr/>
            <p:nvPr/>
          </p:nvCxnSpPr>
          <p:spPr>
            <a:xfrm>
              <a:off x="8149391" y="2081719"/>
              <a:ext cx="31492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295F1C1-EC55-0D9C-3461-47A5F3500159}"/>
              </a:ext>
            </a:extLst>
          </p:cNvPr>
          <p:cNvGrpSpPr/>
          <p:nvPr/>
        </p:nvGrpSpPr>
        <p:grpSpPr>
          <a:xfrm>
            <a:off x="8149389" y="2081720"/>
            <a:ext cx="1558815" cy="1495461"/>
            <a:chOff x="8149391" y="509581"/>
            <a:chExt cx="3149241" cy="3067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7A1B8AE-E752-65A3-CC60-97042B30384F}"/>
                </a:ext>
              </a:extLst>
            </p:cNvPr>
            <p:cNvCxnSpPr>
              <a:cxnSpLocks/>
            </p:cNvCxnSpPr>
            <p:nvPr/>
          </p:nvCxnSpPr>
          <p:spPr>
            <a:xfrm>
              <a:off x="9708204" y="509581"/>
              <a:ext cx="0" cy="3067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9FCF7E5-8BF7-3F18-2457-58D8D7908386}"/>
                </a:ext>
              </a:extLst>
            </p:cNvPr>
            <p:cNvCxnSpPr/>
            <p:nvPr/>
          </p:nvCxnSpPr>
          <p:spPr>
            <a:xfrm>
              <a:off x="8149391" y="2081719"/>
              <a:ext cx="31492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CDB3D4D-5944-31DE-B8C7-5981B52043B3}"/>
              </a:ext>
            </a:extLst>
          </p:cNvPr>
          <p:cNvGrpSpPr/>
          <p:nvPr/>
        </p:nvGrpSpPr>
        <p:grpSpPr>
          <a:xfrm>
            <a:off x="5019605" y="514466"/>
            <a:ext cx="6265080" cy="6134916"/>
            <a:chOff x="5019605" y="514466"/>
            <a:chExt cx="6265080" cy="6134916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E2EB33E-E217-86E3-DBF4-0AB89D937ADB}"/>
                </a:ext>
              </a:extLst>
            </p:cNvPr>
            <p:cNvGrpSpPr/>
            <p:nvPr/>
          </p:nvGrpSpPr>
          <p:grpSpPr>
            <a:xfrm>
              <a:off x="8152378" y="3581781"/>
              <a:ext cx="3132307" cy="3067601"/>
              <a:chOff x="5017084" y="509581"/>
              <a:chExt cx="3132307" cy="3067601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A9123FB-0A15-3E75-0B02-2A4FCC27D22D}"/>
                  </a:ext>
                </a:extLst>
              </p:cNvPr>
              <p:cNvCxnSpPr>
                <a:stCxn id="12" idx="0"/>
                <a:endCxn id="12" idx="1"/>
              </p:cNvCxnSpPr>
              <p:nvPr/>
            </p:nvCxnSpPr>
            <p:spPr>
              <a:xfrm flipH="1">
                <a:off x="5017084" y="509581"/>
                <a:ext cx="3132307" cy="30676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56DA025-29B5-8162-B6A6-D77542FB9800}"/>
                  </a:ext>
                </a:extLst>
              </p:cNvPr>
              <p:cNvCxnSpPr/>
              <p:nvPr/>
            </p:nvCxnSpPr>
            <p:spPr>
              <a:xfrm>
                <a:off x="5017084" y="509581"/>
                <a:ext cx="3132305" cy="3067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B54CFD4D-8016-C936-0EFA-53070DE2711F}"/>
                </a:ext>
              </a:extLst>
            </p:cNvPr>
            <p:cNvGrpSpPr/>
            <p:nvPr/>
          </p:nvGrpSpPr>
          <p:grpSpPr>
            <a:xfrm>
              <a:off x="5019605" y="3567454"/>
              <a:ext cx="3132307" cy="3067601"/>
              <a:chOff x="5017084" y="509581"/>
              <a:chExt cx="3132307" cy="3067601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CC9114E8-AFEB-90DD-408F-E66B147A08DF}"/>
                  </a:ext>
                </a:extLst>
              </p:cNvPr>
              <p:cNvCxnSpPr/>
              <p:nvPr/>
            </p:nvCxnSpPr>
            <p:spPr>
              <a:xfrm flipH="1">
                <a:off x="5017084" y="509581"/>
                <a:ext cx="3132307" cy="30676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F3EF5B5-53BC-ECB4-112D-BEAA5C6F8D41}"/>
                  </a:ext>
                </a:extLst>
              </p:cNvPr>
              <p:cNvCxnSpPr/>
              <p:nvPr/>
            </p:nvCxnSpPr>
            <p:spPr>
              <a:xfrm>
                <a:off x="5017084" y="509581"/>
                <a:ext cx="3132305" cy="3067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EAFC997-0C08-3790-FC20-FC702EF27CE7}"/>
                </a:ext>
              </a:extLst>
            </p:cNvPr>
            <p:cNvGrpSpPr/>
            <p:nvPr/>
          </p:nvGrpSpPr>
          <p:grpSpPr>
            <a:xfrm>
              <a:off x="5023370" y="514466"/>
              <a:ext cx="3132307" cy="3067601"/>
              <a:chOff x="5017084" y="509581"/>
              <a:chExt cx="3132307" cy="3067601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602D3A09-9D72-F304-1D70-A4889A044B5C}"/>
                  </a:ext>
                </a:extLst>
              </p:cNvPr>
              <p:cNvCxnSpPr/>
              <p:nvPr/>
            </p:nvCxnSpPr>
            <p:spPr>
              <a:xfrm flipH="1">
                <a:off x="5017084" y="509581"/>
                <a:ext cx="3132307" cy="30676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F6BB9787-C581-E0E7-825F-438539478931}"/>
                  </a:ext>
                </a:extLst>
              </p:cNvPr>
              <p:cNvCxnSpPr/>
              <p:nvPr/>
            </p:nvCxnSpPr>
            <p:spPr>
              <a:xfrm>
                <a:off x="5017084" y="509581"/>
                <a:ext cx="3132305" cy="3067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8264E538-432F-B835-5D7F-652BD495C761}"/>
              </a:ext>
            </a:extLst>
          </p:cNvPr>
          <p:cNvSpPr/>
          <p:nvPr/>
        </p:nvSpPr>
        <p:spPr>
          <a:xfrm>
            <a:off x="8672945" y="2848140"/>
            <a:ext cx="75457" cy="717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296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38739-A176-5039-5468-A30863730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8A14EC-0E52-7C93-8688-8BE65B99078D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Barnes-Hut enhancement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2EE39-1271-E2A9-B78C-CCDD636D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15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D21CEF-5FC5-17B6-64E6-5986DF0428EA}"/>
              </a:ext>
            </a:extLst>
          </p:cNvPr>
          <p:cNvSpPr txBox="1"/>
          <p:nvPr/>
        </p:nvSpPr>
        <p:spPr>
          <a:xfrm>
            <a:off x="933832" y="586611"/>
            <a:ext cx="3397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Barnes et al. 1986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B29DB0DA-A3B9-AA1D-D7C6-C63890BAE3A1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7FD63E0-0BD5-F3AF-1D7D-6488A6717B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44"/>
          <a:stretch>
            <a:fillRect/>
          </a:stretch>
        </p:blipFill>
        <p:spPr>
          <a:xfrm>
            <a:off x="1011656" y="1017498"/>
            <a:ext cx="5348377" cy="55725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3FB2C4-9EF2-A7AB-B774-ADBB0614F4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80678" r="139" b="457"/>
          <a:stretch>
            <a:fillRect/>
          </a:stretch>
        </p:blipFill>
        <p:spPr>
          <a:xfrm>
            <a:off x="6399380" y="1186772"/>
            <a:ext cx="5700388" cy="13789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7BD7E5-898B-F7C7-2171-A33254E084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9380" y="4908319"/>
            <a:ext cx="5397008" cy="16716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12BE3D-1FD0-5225-BF7E-D88C774AE516}"/>
              </a:ext>
            </a:extLst>
          </p:cNvPr>
          <p:cNvSpPr txBox="1"/>
          <p:nvPr/>
        </p:nvSpPr>
        <p:spPr>
          <a:xfrm>
            <a:off x="6360033" y="3363537"/>
            <a:ext cx="5348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https://github.com/ananth-94/vortexsimulator</a:t>
            </a:r>
          </a:p>
        </p:txBody>
      </p:sp>
    </p:spTree>
    <p:extLst>
      <p:ext uri="{BB962C8B-B14F-4D97-AF65-F5344CB8AC3E}">
        <p14:creationId xmlns:p14="http://schemas.microsoft.com/office/powerpoint/2010/main" val="37773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4DCC4-9C64-5404-C35D-71EFF6D16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7C2DBD-3BAF-E722-92B0-35D8E1F5EF1E}"/>
              </a:ext>
            </a:extLst>
          </p:cNvPr>
          <p:cNvSpPr txBox="1"/>
          <p:nvPr/>
        </p:nvSpPr>
        <p:spPr>
          <a:xfrm>
            <a:off x="3514917" y="3213556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Vortex Traps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9D8A8-6439-0971-695A-C7B0B6E05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16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113A038E-7A40-5BB7-BA0B-50CEC958051D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1859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49D90-D61B-7065-D947-53822D05F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242B1-B19E-B4D2-D217-751F0DE45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17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71B3C34D-F3E8-1988-A414-FC578EE35C5D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blackbg_anim_5000_vortextraps">
            <a:hlinkClick r:id="" action="ppaction://media"/>
            <a:extLst>
              <a:ext uri="{FF2B5EF4-FFF2-40B4-BE49-F238E27FC236}">
                <a16:creationId xmlns:a16="http://schemas.microsoft.com/office/drawing/2014/main" id="{BD3DD3C8-1DDA-B7B6-643D-004038F91F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2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8AB2B-0847-030E-5D09-EB460E7260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84DBB-A3B6-B0A6-9E10-4038FFC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18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DBF5E309-720C-998A-34FF-7EDAF08086C3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blackbg_anim_5000_vortextraps_zoomed">
            <a:hlinkClick r:id="" action="ppaction://media"/>
            <a:extLst>
              <a:ext uri="{FF2B5EF4-FFF2-40B4-BE49-F238E27FC236}">
                <a16:creationId xmlns:a16="http://schemas.microsoft.com/office/drawing/2014/main" id="{F64BC44E-5D08-F6DA-3839-7786117E03D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27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7BD26-FD31-0035-9D61-009F40396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CCFC18-9D2B-B181-4022-B127495BDC37}"/>
              </a:ext>
            </a:extLst>
          </p:cNvPr>
          <p:cNvSpPr txBox="1"/>
          <p:nvPr/>
        </p:nvSpPr>
        <p:spPr>
          <a:xfrm>
            <a:off x="3514917" y="3213556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Array evolution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D3D4C-AC58-5D44-05FA-6C0D4AB86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19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44B2A771-B4AD-4E2B-115B-D6BDCBB64F6E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5030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EFA6D-28B0-E662-311A-4FA9ACA3E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B4B6B6-4E6C-1628-99D3-EF0E9B8711E6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Itinerary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0057D-A894-76D0-4D14-97B89B437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</a:t>
            </a:fld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430C08-D91D-F6FB-878F-4A96AD91D587}"/>
              </a:ext>
            </a:extLst>
          </p:cNvPr>
          <p:cNvSpPr txBox="1"/>
          <p:nvPr/>
        </p:nvSpPr>
        <p:spPr>
          <a:xfrm>
            <a:off x="933833" y="953852"/>
            <a:ext cx="7600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What a neutron star is (not)</a:t>
            </a:r>
          </a:p>
          <a:p>
            <a:pPr marL="342900" indent="-342900">
              <a:buAutoNum type="arabicPeriod"/>
            </a:pPr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 heart of the computational setup</a:t>
            </a:r>
          </a:p>
          <a:p>
            <a:pPr marL="342900" indent="-342900">
              <a:buAutoNum type="arabicPeriod"/>
            </a:pPr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Enhancements to the setup</a:t>
            </a:r>
          </a:p>
          <a:p>
            <a:pPr marL="342900" indent="-342900">
              <a:buAutoNum type="arabicPeriod"/>
            </a:pPr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2519054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9A504-362F-428D-8905-54DF65846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57804-ECD4-914D-EB21-175CAD450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20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DEDD96E4-F78A-2C6F-511B-234EADB88B85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blackbg_anim_array_pincomparison_20s">
            <a:hlinkClick r:id="" action="ppaction://media"/>
            <a:extLst>
              <a:ext uri="{FF2B5EF4-FFF2-40B4-BE49-F238E27FC236}">
                <a16:creationId xmlns:a16="http://schemas.microsoft.com/office/drawing/2014/main" id="{24A91714-B258-FA3B-8E4A-A40751564C2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2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64E0F-2449-F667-1268-2474505D7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1F6ED-CEC3-071B-2D24-B5F881303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21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090AF78-1F96-812C-A13A-882208CDDDEE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blackbg_anim_glitch_pinweak">
            <a:hlinkClick r:id="" action="ppaction://media"/>
            <a:extLst>
              <a:ext uri="{FF2B5EF4-FFF2-40B4-BE49-F238E27FC236}">
                <a16:creationId xmlns:a16="http://schemas.microsoft.com/office/drawing/2014/main" id="{22B61B83-FAAD-6E49-094A-BA5A88F020C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0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F64E62-95AD-A080-3448-29BA3295F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87447-8216-8EE9-6227-F6E78659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22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161AB0-0E4C-7802-09E5-E7E4135F9B64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blackbg_anim_glitch_pinstrong">
            <a:hlinkClick r:id="" action="ppaction://media"/>
            <a:extLst>
              <a:ext uri="{FF2B5EF4-FFF2-40B4-BE49-F238E27FC236}">
                <a16:creationId xmlns:a16="http://schemas.microsoft.com/office/drawing/2014/main" id="{27261FFD-959A-C404-0FA4-14FD1110E73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7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24A43-D56F-D158-742F-14821B87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3C12B2-4CC1-5BC8-72A1-58A14156916D}"/>
              </a:ext>
            </a:extLst>
          </p:cNvPr>
          <p:cNvSpPr txBox="1"/>
          <p:nvPr/>
        </p:nvSpPr>
        <p:spPr>
          <a:xfrm>
            <a:off x="933833" y="228847"/>
            <a:ext cx="41563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Thank you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CE4C3B-861C-0C99-7CC9-67934E511F47}"/>
              </a:ext>
            </a:extLst>
          </p:cNvPr>
          <p:cNvSpPr txBox="1"/>
          <p:nvPr/>
        </p:nvSpPr>
        <p:spPr>
          <a:xfrm>
            <a:off x="933833" y="4647891"/>
            <a:ext cx="72957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 part of the work presented here soon to be available as pre-print</a:t>
            </a: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Pulsar glitches in the presence of vortex traps, TBD</a:t>
            </a:r>
          </a:p>
          <a:p>
            <a:endParaRPr lang="en-US" sz="16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 relevant codes are openly available at</a:t>
            </a:r>
            <a:b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</a:br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  <a:hlinkClick r:id="rId3"/>
              </a:rPr>
              <a:t>https://github.com/ananth-94/vortexsimulator</a:t>
            </a:r>
            <a:endParaRPr lang="en-US" sz="16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endParaRPr lang="en-US" sz="16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Part of my PhD work not presented here available online as</a:t>
            </a: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On Bactrian glitch-size distributions, MNRAS, April 2025</a:t>
            </a:r>
          </a:p>
          <a:p>
            <a:endParaRPr lang="en-US" sz="16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C3D658F-1215-9571-3860-22E3D168A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23813"/>
            <a:ext cx="2743200" cy="365125"/>
          </a:xfrm>
        </p:spPr>
        <p:txBody>
          <a:bodyPr/>
          <a:lstStyle/>
          <a:p>
            <a:fld id="{F3C12F40-BB80-4934-AC65-A14C94382D3D}" type="slidenum">
              <a:rPr lang="en-IN" smtClean="0"/>
              <a:t>23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221936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49534-CAE2-B21D-A81F-35B956712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B31CFA-4CFB-EBC1-8A56-DF3EE6AE513E}"/>
              </a:ext>
            </a:extLst>
          </p:cNvPr>
          <p:cNvSpPr txBox="1"/>
          <p:nvPr/>
        </p:nvSpPr>
        <p:spPr>
          <a:xfrm>
            <a:off x="3514917" y="3213556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Additional material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5344C-A192-D3C2-89C3-5247124C6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24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F44F9A67-C832-C460-25E8-73FD37340C38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8151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25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364BF8-3515-5B59-EAB6-0A9407ED29AE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Glitces</a:t>
            </a:r>
            <a:endParaRPr lang="en-US" sz="22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8" name="Picture 7" descr="A group of graphs showing days from md&#10;&#10;Description automatically generated">
            <a:extLst>
              <a:ext uri="{FF2B5EF4-FFF2-40B4-BE49-F238E27FC236}">
                <a16:creationId xmlns:a16="http://schemas.microsoft.com/office/drawing/2014/main" id="{E693F393-BA54-8A80-4AD1-DBEE64BF9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8" t="50035"/>
          <a:stretch/>
        </p:blipFill>
        <p:spPr>
          <a:xfrm>
            <a:off x="7189075" y="2146315"/>
            <a:ext cx="4214649" cy="3118698"/>
          </a:xfrm>
          <a:prstGeom prst="rect">
            <a:avLst/>
          </a:prstGeom>
        </p:spPr>
      </p:pic>
      <p:pic>
        <p:nvPicPr>
          <p:cNvPr id="12" name="Picture 11" descr="A group of graphs showing days from md&#10;&#10;Description automatically generated">
            <a:extLst>
              <a:ext uri="{FF2B5EF4-FFF2-40B4-BE49-F238E27FC236}">
                <a16:creationId xmlns:a16="http://schemas.microsoft.com/office/drawing/2014/main" id="{874A5BCD-41CF-87F9-B24C-24A4FC834E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2" b="50000"/>
          <a:stretch/>
        </p:blipFill>
        <p:spPr>
          <a:xfrm>
            <a:off x="683173" y="2146315"/>
            <a:ext cx="6390290" cy="31209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36F496-96B2-A04D-722E-57982DBA112D}"/>
              </a:ext>
            </a:extLst>
          </p:cNvPr>
          <p:cNvSpPr txBox="1"/>
          <p:nvPr/>
        </p:nvSpPr>
        <p:spPr>
          <a:xfrm>
            <a:off x="933833" y="537118"/>
            <a:ext cx="27447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Observations</a:t>
            </a:r>
          </a:p>
          <a:p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Antonopoulou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et al. (2022)</a:t>
            </a:r>
          </a:p>
        </p:txBody>
      </p:sp>
    </p:spTree>
    <p:extLst>
      <p:ext uri="{BB962C8B-B14F-4D97-AF65-F5344CB8AC3E}">
        <p14:creationId xmlns:p14="http://schemas.microsoft.com/office/powerpoint/2010/main" val="15675988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383D19-7974-4B3C-1AAF-B2EC6708BB32}"/>
              </a:ext>
            </a:extLst>
          </p:cNvPr>
          <p:cNvSpPr txBox="1"/>
          <p:nvPr/>
        </p:nvSpPr>
        <p:spPr>
          <a:xfrm>
            <a:off x="933832" y="228847"/>
            <a:ext cx="37117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How diverse? Yes</a:t>
            </a:r>
            <a:endParaRPr lang="en-IN" sz="22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37D086-A61B-487D-C6F5-573BB723FF35}"/>
              </a:ext>
            </a:extLst>
          </p:cNvPr>
          <p:cNvSpPr txBox="1"/>
          <p:nvPr/>
        </p:nvSpPr>
        <p:spPr>
          <a:xfrm>
            <a:off x="933832" y="586611"/>
            <a:ext cx="1602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Antonopoulou</a:t>
            </a:r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et. al 2022</a:t>
            </a:r>
          </a:p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Haskell et. al 2015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C7E295-5C58-00D9-1A7F-1601562D4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55" y="1154988"/>
            <a:ext cx="7534490" cy="48902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56C53A-42B9-D084-22A8-E02563A58E53}"/>
              </a:ext>
            </a:extLst>
          </p:cNvPr>
          <p:cNvSpPr txBox="1"/>
          <p:nvPr/>
        </p:nvSpPr>
        <p:spPr>
          <a:xfrm>
            <a:off x="5009536" y="6232728"/>
            <a:ext cx="2546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One physics – Many numbers?</a:t>
            </a:r>
            <a:endParaRPr lang="en-IN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92258C-C3D4-0420-B9C2-04C03885B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26</a:t>
            </a:fld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C8CCF6-E530-AB6D-F454-0E304CD62B6B}"/>
              </a:ext>
            </a:extLst>
          </p:cNvPr>
          <p:cNvSpPr/>
          <p:nvPr/>
        </p:nvSpPr>
        <p:spPr>
          <a:xfrm>
            <a:off x="2328755" y="1838633"/>
            <a:ext cx="1820458" cy="4129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496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383D19-7974-4B3C-1AAF-B2EC6708BB32}"/>
              </a:ext>
            </a:extLst>
          </p:cNvPr>
          <p:cNvSpPr txBox="1"/>
          <p:nvPr/>
        </p:nvSpPr>
        <p:spPr>
          <a:xfrm>
            <a:off x="933833" y="228847"/>
            <a:ext cx="41563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Slippery stuff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27</a:t>
            </a:fld>
            <a:endParaRPr lang="en-IN"/>
          </a:p>
        </p:txBody>
      </p:sp>
      <p:pic>
        <p:nvPicPr>
          <p:cNvPr id="3" name="Rollin film_edit">
            <a:hlinkClick r:id="" action="ppaction://media"/>
            <a:extLst>
              <a:ext uri="{FF2B5EF4-FFF2-40B4-BE49-F238E27FC236}">
                <a16:creationId xmlns:a16="http://schemas.microsoft.com/office/drawing/2014/main" id="{4B96A263-CA11-D49B-905A-876BD333CDD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47905" y="1196937"/>
            <a:ext cx="6696189" cy="44641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F148AF-76E8-EC7D-5610-6AFF3BC775DF}"/>
              </a:ext>
            </a:extLst>
          </p:cNvPr>
          <p:cNvSpPr txBox="1"/>
          <p:nvPr/>
        </p:nvSpPr>
        <p:spPr>
          <a:xfrm>
            <a:off x="8893385" y="5661063"/>
            <a:ext cx="649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Leitner</a:t>
            </a:r>
          </a:p>
        </p:txBody>
      </p:sp>
    </p:spTree>
    <p:extLst>
      <p:ext uri="{BB962C8B-B14F-4D97-AF65-F5344CB8AC3E}">
        <p14:creationId xmlns:p14="http://schemas.microsoft.com/office/powerpoint/2010/main" val="123351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383D19-7974-4B3C-1AAF-B2EC6708BB32}"/>
              </a:ext>
            </a:extLst>
          </p:cNvPr>
          <p:cNvSpPr txBox="1"/>
          <p:nvPr/>
        </p:nvSpPr>
        <p:spPr>
          <a:xfrm>
            <a:off x="933833" y="228847"/>
            <a:ext cx="41563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Quantized vortices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28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5842" y="1252303"/>
            <a:ext cx="4064355" cy="335551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A1F5B39-2362-EF6C-5D29-B081230B4DD2}"/>
              </a:ext>
            </a:extLst>
          </p:cNvPr>
          <p:cNvGrpSpPr/>
          <p:nvPr/>
        </p:nvGrpSpPr>
        <p:grpSpPr>
          <a:xfrm>
            <a:off x="5303389" y="1173349"/>
            <a:ext cx="6599577" cy="2893100"/>
            <a:chOff x="5303389" y="1173349"/>
            <a:chExt cx="6599577" cy="28931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348C910-BF89-BE6A-6A50-E59D726A4528}"/>
                    </a:ext>
                  </a:extLst>
                </p:cNvPr>
                <p:cNvSpPr txBox="1"/>
                <p:nvPr/>
              </p:nvSpPr>
              <p:spPr>
                <a:xfrm>
                  <a:off x="5303389" y="1173349"/>
                  <a:ext cx="4441731" cy="2893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Batch of superfluid : </a:t>
                  </a:r>
                </a:p>
                <a:p>
                  <a:endParaRPr lang="en-US" sz="1400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endParaRPr>
                </a:p>
                <a:p>
                  <a:endParaRPr lang="en-US" sz="1400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endParaRPr>
                </a:p>
                <a:p>
                  <a: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Circular displacement</a:t>
                  </a:r>
                  <a:b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</a:br>
                  <a: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Bose statistics</a:t>
                  </a:r>
                  <a:b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</a:br>
                  <a: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Unchanged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Segoe UI Black" panose="020B0A02040204020203" pitchFamily="34" charset="0"/>
                          <a:cs typeface="Segoe UI Light" panose="020B0502040204020203" pitchFamily="34" charset="0"/>
                        </a:rPr>
                        <m:t>𝜓</m:t>
                      </m:r>
                    </m:oMath>
                  </a14:m>
                  <a:endParaRPr lang="en-US" sz="1400" b="0" i="1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endParaRPr>
                </a:p>
                <a:p>
                  <a:endParaRPr lang="en-US" sz="1400" i="1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endParaRPr>
                </a:p>
                <a:p>
                  <a: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Singularity</a:t>
                  </a:r>
                  <a:b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</a:br>
                  <a: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Coherence length</a:t>
                  </a:r>
                </a:p>
                <a:p>
                  <a:r>
                    <a:rPr lang="en-US" sz="1400" b="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Fin</a:t>
                  </a:r>
                  <a:r>
                    <a:rPr lang="en-US" sz="140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ite core</a:t>
                  </a:r>
                </a:p>
                <a:p>
                  <a:r>
                    <a:rPr lang="en-US" sz="1400" b="0" dirty="0">
                      <a:latin typeface="Segoe UI Light" panose="020B0502040204020203" pitchFamily="34" charset="0"/>
                      <a:ea typeface="Segoe UI Black" panose="020B0A02040204020203" pitchFamily="34" charset="0"/>
                      <a:cs typeface="Segoe UI Light" panose="020B0502040204020203" pitchFamily="34" charset="0"/>
                    </a:rPr>
                    <a:t>Rankine vortex</a:t>
                  </a:r>
                </a:p>
                <a:p>
                  <a:endParaRPr lang="en-US" sz="1400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endParaRPr>
                </a:p>
                <a:p>
                  <a:endParaRPr lang="en-US" sz="1400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348C910-BF89-BE6A-6A50-E59D726A45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03389" y="1173349"/>
                  <a:ext cx="4441731" cy="2893100"/>
                </a:xfrm>
                <a:prstGeom prst="rect">
                  <a:avLst/>
                </a:prstGeom>
                <a:blipFill>
                  <a:blip r:embed="rId4"/>
                  <a:stretch>
                    <a:fillRect l="-412" t="-421"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8DD0D85-10A8-CA0A-AA1E-CF241F9AC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4984" y="1180606"/>
              <a:ext cx="3046479" cy="41477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620E336-CBBA-6D6B-8F46-7CE1C61A1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53251" y="2042522"/>
              <a:ext cx="1313609" cy="42887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5D45834-5B73-FF7D-C4F5-9C523CA77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47550" y="1998461"/>
              <a:ext cx="1222351" cy="41477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C659FE2-1488-4BE0-DEE2-DDB787AFF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804666" y="2105718"/>
              <a:ext cx="1098300" cy="20611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D1FC687-2A77-A722-6A94-0294D3A27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64984" y="2907362"/>
              <a:ext cx="2320421" cy="521638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FCDD33E-A41A-EDBA-B39C-4D05E2E4515A}"/>
              </a:ext>
            </a:extLst>
          </p:cNvPr>
          <p:cNvSpPr txBox="1"/>
          <p:nvPr/>
        </p:nvSpPr>
        <p:spPr>
          <a:xfrm>
            <a:off x="944343" y="547133"/>
            <a:ext cx="20826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Lane 1962, Packard et al. 1980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57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6042A-0BDF-2723-E228-8B5451FA1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454DC-DDC0-19DC-B454-D2991BA66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29</a:t>
            </a:fld>
            <a:endParaRPr lang="en-IN"/>
          </a:p>
        </p:txBody>
      </p:sp>
      <p:pic>
        <p:nvPicPr>
          <p:cNvPr id="10" name="Picture 9" descr="A diagram of a structure&#10;&#10;AI-generated content may be incorrect.">
            <a:extLst>
              <a:ext uri="{FF2B5EF4-FFF2-40B4-BE49-F238E27FC236}">
                <a16:creationId xmlns:a16="http://schemas.microsoft.com/office/drawing/2014/main" id="{1AF07CB9-5741-C66B-10D8-78556D041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9"/>
          <a:stretch/>
        </p:blipFill>
        <p:spPr>
          <a:xfrm>
            <a:off x="371419" y="428170"/>
            <a:ext cx="3025302" cy="60028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09D3273-4C79-3D2E-96CA-926FC7C7E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980" y="3592147"/>
            <a:ext cx="5640582" cy="28388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A4968C8-434D-0943-D897-A12A25A57E9B}"/>
              </a:ext>
            </a:extLst>
          </p:cNvPr>
          <p:cNvSpPr txBox="1"/>
          <p:nvPr/>
        </p:nvSpPr>
        <p:spPr>
          <a:xfrm>
            <a:off x="3803515" y="275894"/>
            <a:ext cx="778611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0" dirty="0">
                <a:latin typeface="Segoe UI Black" panose="020B0A02040204020203" pitchFamily="34" charset="0"/>
                <a:ea typeface="Segoe UI Black" panose="020B0A02040204020203" pitchFamily="34" charset="0"/>
              </a:rPr>
              <a:t>NEUTRON STAR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AB9C72E-A417-22E9-956F-A089EF989065}"/>
              </a:ext>
            </a:extLst>
          </p:cNvPr>
          <p:cNvGrpSpPr/>
          <p:nvPr/>
        </p:nvGrpSpPr>
        <p:grpSpPr>
          <a:xfrm>
            <a:off x="3911980" y="2458696"/>
            <a:ext cx="6959262" cy="497090"/>
            <a:chOff x="3911980" y="2458696"/>
            <a:chExt cx="6959262" cy="49709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BB87D42-461F-63F1-BA12-A30540D00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1980" y="2458696"/>
              <a:ext cx="6959262" cy="497090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B5F6DA37-F173-C27D-BCBD-6FFEAB2C155C}"/>
                    </a:ext>
                  </a:extLst>
                </p14:cNvPr>
                <p14:cNvContentPartPr/>
                <p14:nvPr/>
              </p14:nvContentPartPr>
              <p14:xfrm>
                <a:off x="3968755" y="2733357"/>
                <a:ext cx="123552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B5F6DA37-F173-C27D-BCBD-6FFEAB2C155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914755" y="2625357"/>
                  <a:ext cx="134316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9537842-6984-56FD-74D3-68FDA62F88B1}"/>
                    </a:ext>
                  </a:extLst>
                </p14:cNvPr>
                <p14:cNvContentPartPr/>
                <p14:nvPr/>
              </p14:nvContentPartPr>
              <p14:xfrm>
                <a:off x="8842435" y="2733357"/>
                <a:ext cx="69084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9537842-6984-56FD-74D3-68FDA62F88B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788435" y="2625357"/>
                  <a:ext cx="798480" cy="216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1216DC4-99A4-220B-EB11-14E15E5CCB57}"/>
              </a:ext>
            </a:extLst>
          </p:cNvPr>
          <p:cNvSpPr txBox="1"/>
          <p:nvPr/>
        </p:nvSpPr>
        <p:spPr>
          <a:xfrm>
            <a:off x="252167" y="6291330"/>
            <a:ext cx="1903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Antonopoulou et al. (2022)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D30D1D-AF33-0657-9261-01ADD58448A8}"/>
              </a:ext>
            </a:extLst>
          </p:cNvPr>
          <p:cNvSpPr txBox="1"/>
          <p:nvPr/>
        </p:nvSpPr>
        <p:spPr>
          <a:xfrm>
            <a:off x="3849591" y="1228558"/>
            <a:ext cx="1903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Howitt et al. (2020)</a:t>
            </a:r>
          </a:p>
        </p:txBody>
      </p:sp>
    </p:spTree>
    <p:extLst>
      <p:ext uri="{BB962C8B-B14F-4D97-AF65-F5344CB8AC3E}">
        <p14:creationId xmlns:p14="http://schemas.microsoft.com/office/powerpoint/2010/main" val="418948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F8F39-4C8C-A8C1-CD17-C593612A2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0E86C5-B506-47F1-1AF3-AB1C38124040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What a neutron star is (not)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1BDBD-C16C-5182-4437-2E0D5FD00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</a:t>
            </a:fld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4CA1CC-5ABA-A6DA-5ECA-BDFA0A99BE9E}"/>
              </a:ext>
            </a:extLst>
          </p:cNvPr>
          <p:cNvSpPr txBox="1"/>
          <p:nvPr/>
        </p:nvSpPr>
        <p:spPr>
          <a:xfrm>
            <a:off x="4300031" y="955278"/>
            <a:ext cx="94863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Not a 2D slice</a:t>
            </a:r>
          </a:p>
          <a:p>
            <a:pPr marL="342900" indent="-342900">
              <a:buAutoNum type="arabicPeriod"/>
            </a:pPr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Not a neatly partitioned sphere</a:t>
            </a:r>
          </a:p>
          <a:p>
            <a:pPr lvl="1"/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lvl="1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Continuous difference in density</a:t>
            </a:r>
          </a:p>
          <a:p>
            <a:pPr lvl="1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Simplified to 4 layers of which 2 are relevant to glitches</a:t>
            </a:r>
          </a:p>
          <a:p>
            <a:pPr lvl="1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Inner crust has nuclear sites, electrons, and neutron superfluid (singlet)</a:t>
            </a:r>
          </a:p>
          <a:p>
            <a:pPr lvl="1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Outer core has superconducting protons and neutron superfluid (triplet)</a:t>
            </a:r>
          </a:p>
          <a:p>
            <a:pPr lvl="1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Rotating </a:t>
            </a:r>
            <a:r>
              <a:rPr lang="en-US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superfluids</a:t>
            </a: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have quantized vortices</a:t>
            </a:r>
          </a:p>
          <a:p>
            <a:pPr lvl="1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Quantized vortices prefer some spatial regions over others</a:t>
            </a:r>
          </a:p>
          <a:p>
            <a:pPr marL="342900" indent="-342900">
              <a:buAutoNum type="arabicPeriod"/>
            </a:pPr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Does not contain an array of uniform straight vortices</a:t>
            </a:r>
          </a:p>
          <a:p>
            <a:pPr marL="342900" indent="-342900">
              <a:buAutoNum type="arabicPeriod"/>
            </a:pPr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Does not experience a constant spin-down torque</a:t>
            </a:r>
          </a:p>
          <a:p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 neutron star superfluid is</a:t>
            </a:r>
          </a:p>
          <a:p>
            <a:r>
              <a:rPr lang="en-US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 collection of 2D point vortices</a:t>
            </a:r>
          </a:p>
          <a:p>
            <a:r>
              <a:rPr lang="en-US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in an environment with a greater number of pinning sites</a:t>
            </a:r>
          </a:p>
          <a:p>
            <a:r>
              <a:rPr lang="en-US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acted upon by a constant external torque.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1C82E10-C1FD-FCFE-33A4-85D727155782}"/>
              </a:ext>
            </a:extLst>
          </p:cNvPr>
          <p:cNvGrpSpPr/>
          <p:nvPr/>
        </p:nvGrpSpPr>
        <p:grpSpPr>
          <a:xfrm>
            <a:off x="933833" y="955278"/>
            <a:ext cx="3144554" cy="5803051"/>
            <a:chOff x="8788238" y="446004"/>
            <a:chExt cx="3144554" cy="6140159"/>
          </a:xfrm>
        </p:grpSpPr>
        <p:pic>
          <p:nvPicPr>
            <p:cNvPr id="3" name="Picture 2" descr="A diagram of a structure&#10;&#10;AI-generated content may be incorrect.">
              <a:extLst>
                <a:ext uri="{FF2B5EF4-FFF2-40B4-BE49-F238E27FC236}">
                  <a16:creationId xmlns:a16="http://schemas.microsoft.com/office/drawing/2014/main" id="{14437457-4A6E-19D2-D52F-34DC4CF7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49"/>
            <a:stretch/>
          </p:blipFill>
          <p:spPr>
            <a:xfrm>
              <a:off x="8907490" y="446004"/>
              <a:ext cx="3025302" cy="600282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3601D50-A0AF-2A54-0F84-2E14E9F3DD69}"/>
                </a:ext>
              </a:extLst>
            </p:cNvPr>
            <p:cNvSpPr txBox="1"/>
            <p:nvPr/>
          </p:nvSpPr>
          <p:spPr>
            <a:xfrm>
              <a:off x="8788238" y="6309164"/>
              <a:ext cx="1903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Antonopoulou et al. (2022)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974F445-6891-F9F2-92D1-4636A58354C3}"/>
              </a:ext>
            </a:extLst>
          </p:cNvPr>
          <p:cNvSpPr txBox="1"/>
          <p:nvPr/>
        </p:nvSpPr>
        <p:spPr>
          <a:xfrm>
            <a:off x="933832" y="586611"/>
            <a:ext cx="3397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Alpar (1989), Sauls (1989), Andersson et al. (2006)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56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1DCF9-8008-B507-C7E5-433611CF8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D0318-852D-ACEF-C9A1-6629A5E5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30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88D85E-D558-4110-8F35-7FBAEF9EA106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Glitch size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5994B8-659A-1F71-5563-CDD43F8F9C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5076" y="1407370"/>
            <a:ext cx="5430924" cy="39428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87E1BF-D529-C19A-B6FA-7DACE34D151B}"/>
              </a:ext>
            </a:extLst>
          </p:cNvPr>
          <p:cNvSpPr txBox="1"/>
          <p:nvPr/>
        </p:nvSpPr>
        <p:spPr>
          <a:xfrm>
            <a:off x="933833" y="495436"/>
            <a:ext cx="122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992855-EFD4-C479-270B-83A3F88F9A9A}"/>
              </a:ext>
            </a:extLst>
          </p:cNvPr>
          <p:cNvSpPr/>
          <p:nvPr/>
        </p:nvSpPr>
        <p:spPr>
          <a:xfrm>
            <a:off x="2458592" y="2311742"/>
            <a:ext cx="263056" cy="66657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8" descr="A graph of a line&#10;&#10;AI-generated content may be incorrect.">
            <a:extLst>
              <a:ext uri="{FF2B5EF4-FFF2-40B4-BE49-F238E27FC236}">
                <a16:creationId xmlns:a16="http://schemas.microsoft.com/office/drawing/2014/main" id="{BDF22DA7-1D3E-9E3A-2DF8-6E4EF61AF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986" y="1407370"/>
            <a:ext cx="5097877" cy="394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253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31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364BF8-3515-5B59-EAB6-0A9407ED29AE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Existing models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08CF33-4D48-F37F-EB7B-447FA1C90255}"/>
              </a:ext>
            </a:extLst>
          </p:cNvPr>
          <p:cNvSpPr txBox="1"/>
          <p:nvPr/>
        </p:nvSpPr>
        <p:spPr>
          <a:xfrm>
            <a:off x="933833" y="537118"/>
            <a:ext cx="1525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Theory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33B6E5-B891-B4FC-0607-84F59775BE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780"/>
          <a:stretch/>
        </p:blipFill>
        <p:spPr>
          <a:xfrm>
            <a:off x="7557127" y="1881120"/>
            <a:ext cx="4482473" cy="32808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E0D85A-0171-B902-DBA1-8CC5677F4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26" y="1689603"/>
            <a:ext cx="2995501" cy="35130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CFDA6B-8621-78B4-9580-7270B133EA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286"/>
          <a:stretch/>
        </p:blipFill>
        <p:spPr>
          <a:xfrm>
            <a:off x="3414327" y="1854986"/>
            <a:ext cx="3949941" cy="32438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745FC99-4EF4-285F-F4CD-C8B3941D569B}"/>
              </a:ext>
            </a:extLst>
          </p:cNvPr>
          <p:cNvSpPr txBox="1"/>
          <p:nvPr/>
        </p:nvSpPr>
        <p:spPr>
          <a:xfrm>
            <a:off x="1005875" y="5157643"/>
            <a:ext cx="180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Warszawski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et al. (2008)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A3CAFD-1899-B5B2-A8F7-2491C4B504DA}"/>
              </a:ext>
            </a:extLst>
          </p:cNvPr>
          <p:cNvSpPr txBox="1"/>
          <p:nvPr/>
        </p:nvSpPr>
        <p:spPr>
          <a:xfrm>
            <a:off x="3607186" y="5157643"/>
            <a:ext cx="224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Warszawski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et al. (2011)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F2F65B-D4A4-F4C5-DE5A-5DA2E46385AF}"/>
              </a:ext>
            </a:extLst>
          </p:cNvPr>
          <p:cNvSpPr txBox="1"/>
          <p:nvPr/>
        </p:nvSpPr>
        <p:spPr>
          <a:xfrm>
            <a:off x="7749986" y="5157642"/>
            <a:ext cx="1525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Howitt et al. </a:t>
            </a:r>
            <a:r>
              <a:rPr lang="en-US" sz="12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(2020)</a:t>
            </a:r>
            <a:endParaRPr lang="en-US" sz="12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766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405A9-6143-21BF-CEDE-9A6881E9D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CA6F3-70CF-AF91-A4DF-B415D81C5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32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88F9E9-240C-BF66-FDBE-5EE18958DA3B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Bak-Tang-Wiesenfeld Sandpile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128DE1-E39A-45B8-5565-2C2A363F6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833" y="1037989"/>
            <a:ext cx="2943993" cy="538912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7827D67-EC05-8415-4FF5-D4A6E55864D3}"/>
              </a:ext>
            </a:extLst>
          </p:cNvPr>
          <p:cNvGrpSpPr/>
          <p:nvPr/>
        </p:nvGrpSpPr>
        <p:grpSpPr>
          <a:xfrm>
            <a:off x="5827304" y="1037989"/>
            <a:ext cx="6212296" cy="5389123"/>
            <a:chOff x="5827304" y="1037989"/>
            <a:chExt cx="6212296" cy="5389123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B6AC3BF3-003C-95CF-BDFA-127373A9BBCF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827304" y="1037989"/>
              <a:ext cx="6212296" cy="538912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76C8803-28DB-9D34-A612-DDF43C98A88B}"/>
                </a:ext>
              </a:extLst>
            </p:cNvPr>
            <p:cNvSpPr txBox="1"/>
            <p:nvPr/>
          </p:nvSpPr>
          <p:spPr>
            <a:xfrm>
              <a:off x="10739773" y="5635345"/>
              <a:ext cx="12238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Power Law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C7933BC-E776-C209-6BAB-9F3D16AA2427}"/>
              </a:ext>
            </a:extLst>
          </p:cNvPr>
          <p:cNvSpPr txBox="1"/>
          <p:nvPr/>
        </p:nvSpPr>
        <p:spPr>
          <a:xfrm>
            <a:off x="858338" y="6288612"/>
            <a:ext cx="180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Dickman et al. (1998)</a:t>
            </a:r>
          </a:p>
        </p:txBody>
      </p:sp>
    </p:spTree>
    <p:extLst>
      <p:ext uri="{BB962C8B-B14F-4D97-AF65-F5344CB8AC3E}">
        <p14:creationId xmlns:p14="http://schemas.microsoft.com/office/powerpoint/2010/main" val="2659015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33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0190" y="2621596"/>
            <a:ext cx="3231620" cy="25385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364BF8-3515-5B59-EAB6-0A9407ED29AE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Glitch distributions</a:t>
            </a:r>
          </a:p>
        </p:txBody>
      </p:sp>
      <p:pic>
        <p:nvPicPr>
          <p:cNvPr id="7" name="Picture 6" descr="A graph of a change in rotation rate&#10;&#10;Description automatically generated">
            <a:extLst>
              <a:ext uri="{FF2B5EF4-FFF2-40B4-BE49-F238E27FC236}">
                <a16:creationId xmlns:a16="http://schemas.microsoft.com/office/drawing/2014/main" id="{B6D980AC-7E5E-030E-7EAF-324BBB660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92" y="1153167"/>
            <a:ext cx="3282235" cy="2538573"/>
          </a:xfrm>
          <a:prstGeom prst="rect">
            <a:avLst/>
          </a:prstGeom>
        </p:spPr>
      </p:pic>
      <p:pic>
        <p:nvPicPr>
          <p:cNvPr id="9" name="Picture 8" descr="A graph with numbers and a bar&#10;&#10;Description automatically generated">
            <a:extLst>
              <a:ext uri="{FF2B5EF4-FFF2-40B4-BE49-F238E27FC236}">
                <a16:creationId xmlns:a16="http://schemas.microsoft.com/office/drawing/2014/main" id="{2B6D6870-AFB3-61A1-D7B6-7D9F87F955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773" y="4090580"/>
            <a:ext cx="3360106" cy="25385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7C576B-3566-2FAD-9EB5-45C10455C831}"/>
              </a:ext>
            </a:extLst>
          </p:cNvPr>
          <p:cNvSpPr txBox="1"/>
          <p:nvPr/>
        </p:nvSpPr>
        <p:spPr>
          <a:xfrm>
            <a:off x="933833" y="537118"/>
            <a:ext cx="15255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Observations</a:t>
            </a:r>
          </a:p>
          <a:p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Jodrell Bank</a:t>
            </a:r>
          </a:p>
        </p:txBody>
      </p:sp>
    </p:spTree>
    <p:extLst>
      <p:ext uri="{BB962C8B-B14F-4D97-AF65-F5344CB8AC3E}">
        <p14:creationId xmlns:p14="http://schemas.microsoft.com/office/powerpoint/2010/main" val="1083149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34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0190" y="2621596"/>
            <a:ext cx="3231620" cy="25385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364BF8-3515-5B59-EAB6-0A9407ED29AE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Glitch distributions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D980AC-7E5E-030E-7EAF-324BBB660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992" y="1153167"/>
            <a:ext cx="3282234" cy="25385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6D6870-AFB3-61A1-D7B6-7D9F87F955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67773" y="4090580"/>
            <a:ext cx="3360105" cy="25385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6BB13D-B404-9C9E-6AFB-57659900EAB3}"/>
              </a:ext>
            </a:extLst>
          </p:cNvPr>
          <p:cNvSpPr txBox="1"/>
          <p:nvPr/>
        </p:nvSpPr>
        <p:spPr>
          <a:xfrm>
            <a:off x="933833" y="537118"/>
            <a:ext cx="15255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Observations</a:t>
            </a:r>
          </a:p>
          <a:p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Jodrell Bank</a:t>
            </a:r>
          </a:p>
        </p:txBody>
      </p:sp>
    </p:spTree>
    <p:extLst>
      <p:ext uri="{BB962C8B-B14F-4D97-AF65-F5344CB8AC3E}">
        <p14:creationId xmlns:p14="http://schemas.microsoft.com/office/powerpoint/2010/main" val="23838613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F29DA-7C27-1851-FD69-29B37C7A4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401B5-38BD-8C84-0923-7A4E54F1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35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37857-407A-DAE7-542B-9A4333709EAB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Glitch size distribution for PSR J0537-6910  </a:t>
            </a:r>
          </a:p>
        </p:txBody>
      </p:sp>
      <p:pic>
        <p:nvPicPr>
          <p:cNvPr id="9" name="Picture 8" descr="A graph of different gaussian functions&#10;&#10;AI-generated content may be incorrect.">
            <a:extLst>
              <a:ext uri="{FF2B5EF4-FFF2-40B4-BE49-F238E27FC236}">
                <a16:creationId xmlns:a16="http://schemas.microsoft.com/office/drawing/2014/main" id="{52B11196-0863-27B7-6B7F-2E80E2B92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16" y="1301238"/>
            <a:ext cx="6527330" cy="48197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60DD76-42E8-46C1-0737-D5FE546B48CD}"/>
              </a:ext>
            </a:extLst>
          </p:cNvPr>
          <p:cNvSpPr txBox="1"/>
          <p:nvPr/>
        </p:nvSpPr>
        <p:spPr>
          <a:xfrm>
            <a:off x="933833" y="495436"/>
            <a:ext cx="1415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Observation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2848B9-3B39-F4F7-42DD-8EB3BA0BA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7197" y="1301238"/>
            <a:ext cx="2650196" cy="3945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475498-D4D1-7AC9-42F4-0A9EB9571C49}"/>
              </a:ext>
            </a:extLst>
          </p:cNvPr>
          <p:cNvSpPr txBox="1"/>
          <p:nvPr/>
        </p:nvSpPr>
        <p:spPr>
          <a:xfrm>
            <a:off x="8375157" y="1844796"/>
            <a:ext cx="2271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Dataset</a:t>
            </a:r>
          </a:p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Model</a:t>
            </a:r>
          </a:p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Parameters</a:t>
            </a:r>
            <a:b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</a:br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 lesser the better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5F646-07DA-AC2D-CDD6-171A1DF3F7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7197" y="3540463"/>
            <a:ext cx="2732318" cy="249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209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36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364BF8-3515-5B59-EAB6-0A9407ED29AE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Three paradigms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E0D85A-0171-B902-DBA1-8CC5677F4C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9346" y="635489"/>
            <a:ext cx="2991197" cy="29911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8AADB5-1897-3FA4-D4B2-3AF970198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0765" y="635489"/>
            <a:ext cx="2991197" cy="29911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9704AD-B913-EB3A-C618-DAA40EDFA1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1655" y="1040855"/>
            <a:ext cx="2103769" cy="21767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208B79-98FE-45FE-0B29-C03E5C402D64}"/>
              </a:ext>
            </a:extLst>
          </p:cNvPr>
          <p:cNvSpPr txBox="1"/>
          <p:nvPr/>
        </p:nvSpPr>
        <p:spPr>
          <a:xfrm>
            <a:off x="1250559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Structural variations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63B0BD-AA2E-3CAE-34EF-4C44E7FC7C68}"/>
              </a:ext>
            </a:extLst>
          </p:cNvPr>
          <p:cNvSpPr txBox="1"/>
          <p:nvPr/>
        </p:nvSpPr>
        <p:spPr>
          <a:xfrm>
            <a:off x="4887563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Local disturbances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503712-1EA6-D7E5-A875-667EF0AC0BC7}"/>
              </a:ext>
            </a:extLst>
          </p:cNvPr>
          <p:cNvSpPr txBox="1"/>
          <p:nvPr/>
        </p:nvSpPr>
        <p:spPr>
          <a:xfrm>
            <a:off x="8568345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Global disturbances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5151F2-CD3C-841F-2E94-E60BFA209A23}"/>
              </a:ext>
            </a:extLst>
          </p:cNvPr>
          <p:cNvSpPr txBox="1"/>
          <p:nvPr/>
        </p:nvSpPr>
        <p:spPr>
          <a:xfrm>
            <a:off x="1566669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Sauls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(1989)</a:t>
            </a:r>
          </a:p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Srinivasan et al. (1990)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52A9C7-22CB-895D-91BD-BD44380484B7}"/>
              </a:ext>
            </a:extLst>
          </p:cNvPr>
          <p:cNvSpPr txBox="1"/>
          <p:nvPr/>
        </p:nvSpPr>
        <p:spPr>
          <a:xfrm>
            <a:off x="5195806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Ruderman (1969)</a:t>
            </a:r>
          </a:p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Peralta et al. (2006)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456EF7-1C33-23A9-CCAE-677DC5101BF2}"/>
              </a:ext>
            </a:extLst>
          </p:cNvPr>
          <p:cNvSpPr txBox="1"/>
          <p:nvPr/>
        </p:nvSpPr>
        <p:spPr>
          <a:xfrm>
            <a:off x="8913506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McDermott (1988)</a:t>
            </a:r>
          </a:p>
          <a:p>
            <a:pPr algn="ctr"/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Hoye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Gundrum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K. (1999)</a:t>
            </a:r>
          </a:p>
        </p:txBody>
      </p:sp>
    </p:spTree>
    <p:extLst>
      <p:ext uri="{BB962C8B-B14F-4D97-AF65-F5344CB8AC3E}">
        <p14:creationId xmlns:p14="http://schemas.microsoft.com/office/powerpoint/2010/main" val="39547959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917AF-4A60-C7E5-C4E8-05F4BC81E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7ADFE-B958-F8F8-BDEA-E016955BF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37</a:t>
            </a:fld>
            <a:endParaRPr lang="en-IN"/>
          </a:p>
        </p:txBody>
      </p:sp>
      <p:pic>
        <p:nvPicPr>
          <p:cNvPr id="3" name="A2">
            <a:hlinkClick r:id="" action="ppaction://media"/>
            <a:extLst>
              <a:ext uri="{FF2B5EF4-FFF2-40B4-BE49-F238E27FC236}">
                <a16:creationId xmlns:a16="http://schemas.microsoft.com/office/drawing/2014/main" id="{A7ED03B2-0026-DA84-1F4C-5863F6B6F5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84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DF966-28FD-0BF5-0810-9C0888C2F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B93EB-81D5-DF27-3F84-B4843E34A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38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2E102D-8BD6-D905-5980-2D157F624587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Three paradigms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A49180-2467-9EBB-5E26-C937E1A5C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9346" y="635489"/>
            <a:ext cx="2991197" cy="29911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FFDA36-5F84-69F9-2909-9E28C39C8C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0765" y="635489"/>
            <a:ext cx="2991197" cy="29911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65239D-A919-7B9E-CA03-0EB5A7E691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1655" y="1040855"/>
            <a:ext cx="2103769" cy="21767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A44CA0-8770-CD82-F299-E3CCF5016FD4}"/>
              </a:ext>
            </a:extLst>
          </p:cNvPr>
          <p:cNvSpPr txBox="1"/>
          <p:nvPr/>
        </p:nvSpPr>
        <p:spPr>
          <a:xfrm>
            <a:off x="1250559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Structural variations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5AE962-93A0-5EEA-38D2-B0866FAFB482}"/>
              </a:ext>
            </a:extLst>
          </p:cNvPr>
          <p:cNvSpPr txBox="1"/>
          <p:nvPr/>
        </p:nvSpPr>
        <p:spPr>
          <a:xfrm>
            <a:off x="4887563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Local disturbances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A872B7-8AEF-4BAC-9E12-642F6C83D81A}"/>
              </a:ext>
            </a:extLst>
          </p:cNvPr>
          <p:cNvSpPr txBox="1"/>
          <p:nvPr/>
        </p:nvSpPr>
        <p:spPr>
          <a:xfrm>
            <a:off x="8568345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Global disturbances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5F6D40-16BD-DA7C-6E72-94441A3B0CE3}"/>
              </a:ext>
            </a:extLst>
          </p:cNvPr>
          <p:cNvSpPr txBox="1"/>
          <p:nvPr/>
        </p:nvSpPr>
        <p:spPr>
          <a:xfrm>
            <a:off x="1566669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Sauls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(1989)</a:t>
            </a:r>
          </a:p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Srinivasan et al. (1990)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5913DD-23D2-6A9F-A74E-B939EDCD7AD7}"/>
              </a:ext>
            </a:extLst>
          </p:cNvPr>
          <p:cNvSpPr txBox="1"/>
          <p:nvPr/>
        </p:nvSpPr>
        <p:spPr>
          <a:xfrm>
            <a:off x="5195806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Ruderman (1969)</a:t>
            </a:r>
          </a:p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Peralta et al. (2006)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CF736C-6240-20B1-30C8-A0DCC0428F28}"/>
              </a:ext>
            </a:extLst>
          </p:cNvPr>
          <p:cNvSpPr txBox="1"/>
          <p:nvPr/>
        </p:nvSpPr>
        <p:spPr>
          <a:xfrm>
            <a:off x="8913506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McDermott (1988)</a:t>
            </a:r>
          </a:p>
          <a:p>
            <a:pPr algn="ctr"/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Hoye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Gundrum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K. (1999)</a:t>
            </a:r>
          </a:p>
        </p:txBody>
      </p:sp>
    </p:spTree>
    <p:extLst>
      <p:ext uri="{BB962C8B-B14F-4D97-AF65-F5344CB8AC3E}">
        <p14:creationId xmlns:p14="http://schemas.microsoft.com/office/powerpoint/2010/main" val="19536195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E5469-A1DF-72B5-1BBC-2E3E26574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0E123-C7B1-2606-7679-1232540B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39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8B014-3936-E26B-928E-FB20F0ECA280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Three paradigms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5EE48E-8B8A-7A0E-AEA8-FD5DCD2CB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9346" y="635489"/>
            <a:ext cx="2991197" cy="29911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2FD0E8-15B9-B19D-F218-45A655E5BE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0765" y="635489"/>
            <a:ext cx="2991197" cy="29911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A86586-CE2A-FCE0-F9D4-0CC24E65CF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1655" y="1040855"/>
            <a:ext cx="2103769" cy="21767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FA586F-4FDA-2AF9-2C4B-9A7EAD68D703}"/>
              </a:ext>
            </a:extLst>
          </p:cNvPr>
          <p:cNvSpPr txBox="1"/>
          <p:nvPr/>
        </p:nvSpPr>
        <p:spPr>
          <a:xfrm>
            <a:off x="1250559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Structural variations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C2F82E-B1A4-55B4-509E-8B85815B77B9}"/>
              </a:ext>
            </a:extLst>
          </p:cNvPr>
          <p:cNvSpPr txBox="1"/>
          <p:nvPr/>
        </p:nvSpPr>
        <p:spPr>
          <a:xfrm>
            <a:off x="4887563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Local disturbances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8CFB2E-76AA-BF32-30A1-8D3435B0A455}"/>
              </a:ext>
            </a:extLst>
          </p:cNvPr>
          <p:cNvSpPr txBox="1"/>
          <p:nvPr/>
        </p:nvSpPr>
        <p:spPr>
          <a:xfrm>
            <a:off x="8568345" y="3445218"/>
            <a:ext cx="241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Global disturbances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407149-48A5-02FB-4DED-D87705B4F5CD}"/>
              </a:ext>
            </a:extLst>
          </p:cNvPr>
          <p:cNvSpPr txBox="1"/>
          <p:nvPr/>
        </p:nvSpPr>
        <p:spPr>
          <a:xfrm>
            <a:off x="1566669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Sauls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(1989)</a:t>
            </a:r>
          </a:p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Srinivasan et al. (1990)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7E0DE0-1F2A-6D6E-E403-C2C4CA732CEE}"/>
              </a:ext>
            </a:extLst>
          </p:cNvPr>
          <p:cNvSpPr txBox="1"/>
          <p:nvPr/>
        </p:nvSpPr>
        <p:spPr>
          <a:xfrm>
            <a:off x="5195806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Ruderman (1969)</a:t>
            </a:r>
          </a:p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Peralta et al. (2006)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1ED30D-3AC2-0D7A-5059-F5DC68886AB8}"/>
              </a:ext>
            </a:extLst>
          </p:cNvPr>
          <p:cNvSpPr txBox="1"/>
          <p:nvPr/>
        </p:nvSpPr>
        <p:spPr>
          <a:xfrm>
            <a:off x="8913506" y="3753484"/>
            <a:ext cx="180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McDermott (1988)</a:t>
            </a:r>
          </a:p>
          <a:p>
            <a:pPr algn="ctr"/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Hoye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Gundrum</a:t>
            </a:r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K. (1999)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0408966-A1BE-63F3-D7CF-4029C1540411}"/>
              </a:ext>
            </a:extLst>
          </p:cNvPr>
          <p:cNvGrpSpPr/>
          <p:nvPr/>
        </p:nvGrpSpPr>
        <p:grpSpPr>
          <a:xfrm>
            <a:off x="933833" y="4466691"/>
            <a:ext cx="3053824" cy="2343801"/>
            <a:chOff x="933833" y="4466691"/>
            <a:chExt cx="3053824" cy="2343801"/>
          </a:xfrm>
        </p:grpSpPr>
        <p:pic>
          <p:nvPicPr>
            <p:cNvPr id="14" name="Picture 13" descr="A graph of a graph of standard and glitch sizes&#10;&#10;AI-generated content may be incorrect.">
              <a:extLst>
                <a:ext uri="{FF2B5EF4-FFF2-40B4-BE49-F238E27FC236}">
                  <a16:creationId xmlns:a16="http://schemas.microsoft.com/office/drawing/2014/main" id="{99488928-FD27-95EE-69AD-A66017D72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833" y="4466691"/>
              <a:ext cx="3053824" cy="234380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01520AD-C47B-50BF-9E9F-91E5F23229CD}"/>
                </a:ext>
              </a:extLst>
            </p:cNvPr>
            <p:cNvSpPr txBox="1"/>
            <p:nvPr/>
          </p:nvSpPr>
          <p:spPr>
            <a:xfrm>
              <a:off x="1151536" y="6222511"/>
              <a:ext cx="1005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Bimodal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55D95B1-E6D6-B96D-2E78-8FEA8FFCCFDA}"/>
              </a:ext>
            </a:extLst>
          </p:cNvPr>
          <p:cNvGrpSpPr/>
          <p:nvPr/>
        </p:nvGrpSpPr>
        <p:grpSpPr>
          <a:xfrm>
            <a:off x="4485501" y="4466691"/>
            <a:ext cx="3070763" cy="2348335"/>
            <a:chOff x="4485501" y="4466691"/>
            <a:chExt cx="3070763" cy="234833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3D9EA19-7C5F-A198-1F05-9A2A19518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85501" y="4466691"/>
              <a:ext cx="3070763" cy="234833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4E7E09-4AC6-E7DB-FA4B-E549ED570DEA}"/>
                </a:ext>
              </a:extLst>
            </p:cNvPr>
            <p:cNvSpPr txBox="1"/>
            <p:nvPr/>
          </p:nvSpPr>
          <p:spPr>
            <a:xfrm>
              <a:off x="4730886" y="6222511"/>
              <a:ext cx="7944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Weak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79C9F23-D703-0E27-3CBB-AAE3EB95FC8B}"/>
              </a:ext>
            </a:extLst>
          </p:cNvPr>
          <p:cNvGrpSpPr/>
          <p:nvPr/>
        </p:nvGrpSpPr>
        <p:grpSpPr>
          <a:xfrm>
            <a:off x="8111962" y="4413147"/>
            <a:ext cx="3023574" cy="2349278"/>
            <a:chOff x="8111962" y="4413147"/>
            <a:chExt cx="3023574" cy="234927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94481A6-1242-0BE1-2A5E-B98EA053B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111962" y="4413147"/>
              <a:ext cx="3023574" cy="2349278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520EDE0-8EAE-5655-5BA5-DDC03E5585DE}"/>
                </a:ext>
              </a:extLst>
            </p:cNvPr>
            <p:cNvSpPr txBox="1"/>
            <p:nvPr/>
          </p:nvSpPr>
          <p:spPr>
            <a:xfrm>
              <a:off x="8326875" y="6186529"/>
              <a:ext cx="778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None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B5B308A-1725-F5C5-3321-600B2565C480}"/>
              </a:ext>
            </a:extLst>
          </p:cNvPr>
          <p:cNvSpPr txBox="1"/>
          <p:nvPr/>
        </p:nvSpPr>
        <p:spPr>
          <a:xfrm>
            <a:off x="953288" y="575605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Study published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19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36FA5-3124-D5BD-9883-5EAA2403C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95DD51-0015-E7BA-4534-3EA0A6876468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The heart of the computation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23E51-D84B-5B44-011B-A756FABCF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</a:t>
            </a:fld>
            <a:endParaRPr lang="en-I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025187-AEB5-95B2-B1F4-B012B60E5425}"/>
              </a:ext>
            </a:extLst>
          </p:cNvPr>
          <p:cNvSpPr txBox="1"/>
          <p:nvPr/>
        </p:nvSpPr>
        <p:spPr>
          <a:xfrm>
            <a:off x="944224" y="521234"/>
            <a:ext cx="1903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Howitt et al. (2020)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101E9E-BF73-3901-A4A4-8DE29881251A}"/>
              </a:ext>
            </a:extLst>
          </p:cNvPr>
          <p:cNvGrpSpPr/>
          <p:nvPr/>
        </p:nvGrpSpPr>
        <p:grpSpPr>
          <a:xfrm>
            <a:off x="4197639" y="1330485"/>
            <a:ext cx="6959262" cy="497090"/>
            <a:chOff x="3911980" y="2458696"/>
            <a:chExt cx="6959262" cy="49709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3D2F27F-C7D9-CC2B-08B2-EF83DEE05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1980" y="2458696"/>
              <a:ext cx="6959262" cy="497090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2F572E0-AED1-CF9B-691D-DF959E2EF813}"/>
                    </a:ext>
                  </a:extLst>
                </p14:cNvPr>
                <p14:cNvContentPartPr/>
                <p14:nvPr/>
              </p14:nvContentPartPr>
              <p14:xfrm>
                <a:off x="3968755" y="2733357"/>
                <a:ext cx="123552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B5F6DA37-F173-C27D-BCBD-6FFEAB2C155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914755" y="2625357"/>
                  <a:ext cx="134316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74382D93-779A-2664-9EA8-5945ACB70119}"/>
                    </a:ext>
                  </a:extLst>
                </p14:cNvPr>
                <p14:cNvContentPartPr/>
                <p14:nvPr/>
              </p14:nvContentPartPr>
              <p14:xfrm>
                <a:off x="8842435" y="2733357"/>
                <a:ext cx="69084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9537842-6984-56FD-74D3-68FDA62F88B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788435" y="2625357"/>
                  <a:ext cx="798480" cy="216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2CF16D3-4A96-1795-F50D-C336E8EE68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9653" y="4611060"/>
            <a:ext cx="2010906" cy="5693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275DCB4-1675-CB0F-9BA6-67322298286A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35589" t="69903" r="35348" b="-1846"/>
          <a:stretch>
            <a:fillRect/>
          </a:stretch>
        </p:blipFill>
        <p:spPr>
          <a:xfrm>
            <a:off x="4179653" y="3336536"/>
            <a:ext cx="2009671" cy="60290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4F78362-0F89-67F4-D9DC-B1578DDB4EEC}"/>
              </a:ext>
            </a:extLst>
          </p:cNvPr>
          <p:cNvSpPr txBox="1"/>
          <p:nvPr/>
        </p:nvSpPr>
        <p:spPr>
          <a:xfrm>
            <a:off x="4078387" y="981657"/>
            <a:ext cx="3368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Equations of motion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735FB5-C493-016F-457D-B6D7D7B298AC}"/>
              </a:ext>
            </a:extLst>
          </p:cNvPr>
          <p:cNvSpPr txBox="1"/>
          <p:nvPr/>
        </p:nvSpPr>
        <p:spPr>
          <a:xfrm>
            <a:off x="4078387" y="4200559"/>
            <a:ext cx="3368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Superfluid velocity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A3C68F-E4F9-4F10-2949-7EBCA2138BD5}"/>
              </a:ext>
            </a:extLst>
          </p:cNvPr>
          <p:cNvSpPr txBox="1"/>
          <p:nvPr/>
        </p:nvSpPr>
        <p:spPr>
          <a:xfrm>
            <a:off x="4078387" y="5476233"/>
            <a:ext cx="4275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Conservation of angular momentum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148EFFE-1253-C593-BD96-1C30523899E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79653" y="5973168"/>
            <a:ext cx="1837994" cy="4187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3831C6A-D109-F7E1-0525-E1B4C99C3DAC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b="29184"/>
          <a:stretch>
            <a:fillRect/>
          </a:stretch>
        </p:blipFill>
        <p:spPr>
          <a:xfrm>
            <a:off x="4197639" y="1904304"/>
            <a:ext cx="7045308" cy="1343818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4BCB9AA3-B510-8794-5A94-5DB2DEDDDD43}"/>
              </a:ext>
            </a:extLst>
          </p:cNvPr>
          <p:cNvGrpSpPr/>
          <p:nvPr/>
        </p:nvGrpSpPr>
        <p:grpSpPr>
          <a:xfrm>
            <a:off x="933833" y="955278"/>
            <a:ext cx="3144554" cy="5803051"/>
            <a:chOff x="8788238" y="446004"/>
            <a:chExt cx="3144554" cy="6140159"/>
          </a:xfrm>
        </p:grpSpPr>
        <p:pic>
          <p:nvPicPr>
            <p:cNvPr id="37" name="Picture 36" descr="A diagram of a structure&#10;&#10;AI-generated content may be incorrect.">
              <a:extLst>
                <a:ext uri="{FF2B5EF4-FFF2-40B4-BE49-F238E27FC236}">
                  <a16:creationId xmlns:a16="http://schemas.microsoft.com/office/drawing/2014/main" id="{F57F9092-83A8-C34C-88C8-AD85E029B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49"/>
            <a:stretch/>
          </p:blipFill>
          <p:spPr>
            <a:xfrm>
              <a:off x="8907490" y="446004"/>
              <a:ext cx="3025302" cy="6002823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B04424D-774D-8F41-AB72-7E24638160AF}"/>
                </a:ext>
              </a:extLst>
            </p:cNvPr>
            <p:cNvSpPr txBox="1"/>
            <p:nvPr/>
          </p:nvSpPr>
          <p:spPr>
            <a:xfrm>
              <a:off x="8788238" y="6309164"/>
              <a:ext cx="1903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Antonopoulou et al. (2022)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512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7E1C9-8320-BD9A-121E-9D5BCD7EC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8F265-068D-5FB2-9DC7-2B53D2728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40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C918CB-BF6A-0451-EF79-A0886A7FED78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Alternate hypothesis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09AB57-85A4-A6BE-C781-8774FC949E3E}"/>
              </a:ext>
            </a:extLst>
          </p:cNvPr>
          <p:cNvSpPr txBox="1"/>
          <p:nvPr/>
        </p:nvSpPr>
        <p:spPr>
          <a:xfrm>
            <a:off x="933833" y="985797"/>
            <a:ext cx="69909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Avalanche model questioned by regularity of glitches</a:t>
            </a:r>
          </a:p>
          <a:p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Crustquakes</a:t>
            </a:r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questioned by spin-up numbers</a:t>
            </a:r>
          </a:p>
          <a:p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Perhaps a hybrid model?</a:t>
            </a:r>
          </a:p>
          <a:p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2016 vela glitch</a:t>
            </a:r>
          </a:p>
          <a:p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Vortex traps</a:t>
            </a:r>
          </a:p>
          <a:p>
            <a:endParaRPr lang="en-US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Better computational scheme vital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DEF4BD5-6DD0-C9AC-8986-DCF41CC58466}"/>
              </a:ext>
            </a:extLst>
          </p:cNvPr>
          <p:cNvGrpSpPr/>
          <p:nvPr/>
        </p:nvGrpSpPr>
        <p:grpSpPr>
          <a:xfrm>
            <a:off x="6820680" y="847297"/>
            <a:ext cx="4951440" cy="2959602"/>
            <a:chOff x="6820680" y="847297"/>
            <a:chExt cx="4951440" cy="295960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B415765-FA4D-CABA-03F5-E602C2A2F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0680" y="985797"/>
              <a:ext cx="4951440" cy="282110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343FA15-A064-D6A8-2B17-5CD367BD5590}"/>
                </a:ext>
              </a:extLst>
            </p:cNvPr>
            <p:cNvSpPr txBox="1"/>
            <p:nvPr/>
          </p:nvSpPr>
          <p:spPr>
            <a:xfrm>
              <a:off x="9844907" y="847297"/>
              <a:ext cx="18003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Ashton et al. (2019)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0104ED1-7EFD-EE80-D893-01AF55FC14C1}"/>
              </a:ext>
            </a:extLst>
          </p:cNvPr>
          <p:cNvSpPr txBox="1"/>
          <p:nvPr/>
        </p:nvSpPr>
        <p:spPr>
          <a:xfrm>
            <a:off x="933833" y="3429000"/>
            <a:ext cx="2039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Gugercinoglu et al. (2020)</a:t>
            </a:r>
          </a:p>
        </p:txBody>
      </p:sp>
    </p:spTree>
    <p:extLst>
      <p:ext uri="{BB962C8B-B14F-4D97-AF65-F5344CB8AC3E}">
        <p14:creationId xmlns:p14="http://schemas.microsoft.com/office/powerpoint/2010/main" val="381980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4C6D8-CDDD-4532-4792-5EBC638F1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EB7CDB-8C42-B31A-BB41-A7EAE78A4AF4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Barnes-Hut algorithm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662BB-9D4A-F682-D7D8-0D87471E8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41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A75157-D489-AFA5-3473-511E1B157367}"/>
              </a:ext>
            </a:extLst>
          </p:cNvPr>
          <p:cNvSpPr txBox="1"/>
          <p:nvPr/>
        </p:nvSpPr>
        <p:spPr>
          <a:xfrm>
            <a:off x="933832" y="586611"/>
            <a:ext cx="3397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Barnes et al. 1986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7" descr="A white squares with orange dots&#10;&#10;AI-generated content may be incorrect.">
            <a:extLst>
              <a:ext uri="{FF2B5EF4-FFF2-40B4-BE49-F238E27FC236}">
                <a16:creationId xmlns:a16="http://schemas.microsoft.com/office/drawing/2014/main" id="{74513080-29A8-6E00-DF39-6F1941A241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755" y="1930756"/>
            <a:ext cx="2996488" cy="299648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45900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07FEC-55D6-E881-0578-444DDC73A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8C38AE-1337-C329-471D-7D9CC01B9DA6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Barnes-Hut algorithm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6BACA-C134-BDC7-FF65-9CAE580A6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42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E3BFB1-F3CD-8778-5FF4-7E3D8074DF1A}"/>
              </a:ext>
            </a:extLst>
          </p:cNvPr>
          <p:cNvSpPr txBox="1"/>
          <p:nvPr/>
        </p:nvSpPr>
        <p:spPr>
          <a:xfrm>
            <a:off x="933832" y="586611"/>
            <a:ext cx="3397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Barnes et al. 1986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111B33C0-F4B7-7F50-9A5E-EBCF5118F006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16ECD32-5FF9-67E3-57F0-97E3E94B3D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1919839-C414-2FBC-AEBF-935B0E2F45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44"/>
          <a:stretch>
            <a:fillRect/>
          </a:stretch>
        </p:blipFill>
        <p:spPr>
          <a:xfrm>
            <a:off x="1011656" y="1017498"/>
            <a:ext cx="5348377" cy="55725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A11139-65D7-0A3F-9DC9-520BC16988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80678" r="139" b="457"/>
          <a:stretch>
            <a:fillRect/>
          </a:stretch>
        </p:blipFill>
        <p:spPr>
          <a:xfrm>
            <a:off x="6399380" y="1186772"/>
            <a:ext cx="5700388" cy="13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320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2E888D-22C6-FBEB-657B-E7E7856F5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414121-2542-1B9F-7595-258F8D5EF2A9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Benchmark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C23A1-2283-3B54-ABE7-953C203A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43</a:t>
            </a:fld>
            <a:endParaRPr lang="en-IN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1E6494D1-02A9-517D-DDDE-4FAD80BAAB9D}"/>
                  </a:ext>
                </a:extLst>
              </p14:cNvPr>
              <p14:cNvContentPartPr/>
              <p14:nvPr/>
            </p14:nvContentPartPr>
            <p14:xfrm>
              <a:off x="13141915" y="2188677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1E6494D1-02A9-517D-DDDE-4FAD80BAAB9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23915" y="2170677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9BA9791-9C64-1F9D-6CC1-8639CE4F0B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1042" y="3917031"/>
            <a:ext cx="1789912" cy="6920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F842E2-3D55-2194-A051-B5330F53556F}"/>
              </a:ext>
            </a:extLst>
          </p:cNvPr>
          <p:cNvSpPr txBox="1"/>
          <p:nvPr/>
        </p:nvSpPr>
        <p:spPr>
          <a:xfrm>
            <a:off x="3770493" y="3444269"/>
            <a:ext cx="4651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Array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A2953E-A107-7DE0-30AA-5C3AD9C38F20}"/>
                  </a:ext>
                </a:extLst>
              </p:cNvPr>
              <p:cNvSpPr txBox="1"/>
              <p:nvPr/>
            </p:nvSpPr>
            <p:spPr>
              <a:xfrm>
                <a:off x="3369003" y="4860230"/>
                <a:ext cx="53113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rPr>
                  <a:t>Percentage error in array energy (Barnes-Hut vs Exact)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  <a:cs typeface="Segoe UI Light" panose="020B0502040204020203" pitchFamily="34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  <a:cs typeface="Segoe UI Light" panose="020B0502040204020203" pitchFamily="34" charset="0"/>
                          </a:rPr>
                          <m:t>6×10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  <a:cs typeface="Segoe UI Light" panose="020B0502040204020203" pitchFamily="34" charset="0"/>
                          </a:rPr>
                          <m:t>−3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  <a:ea typeface="Segoe UI Black" panose="020B0A02040204020203" pitchFamily="34" charset="0"/>
                        <a:cs typeface="Segoe UI Light" panose="020B0502040204020203" pitchFamily="34" charset="0"/>
                      </a:rPr>
                      <m:t>.</m:t>
                    </m:r>
                  </m:oMath>
                </a14:m>
                <a:endParaRPr lang="en-US" sz="140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A2953E-A107-7DE0-30AA-5C3AD9C38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9003" y="4860230"/>
                <a:ext cx="5311324" cy="307777"/>
              </a:xfrm>
              <a:prstGeom prst="rect">
                <a:avLst/>
              </a:prstGeom>
              <a:blipFill>
                <a:blip r:embed="rId7"/>
                <a:stretch>
                  <a:fillRect t="-3922" b="-1764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571EC0E-2ED3-BACC-AF1D-82882EB25E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1294" y="1096562"/>
            <a:ext cx="6169407" cy="191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375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0C9F8-761A-39CD-2F24-D02907918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44</a:t>
            </a:fld>
            <a:endParaRPr lang="en-IN"/>
          </a:p>
        </p:txBody>
      </p:sp>
      <p:pic>
        <p:nvPicPr>
          <p:cNvPr id="2" name="anim_5000_vortextraps">
            <a:hlinkClick r:id="" action="ppaction://media"/>
            <a:extLst>
              <a:ext uri="{FF2B5EF4-FFF2-40B4-BE49-F238E27FC236}">
                <a16:creationId xmlns:a16="http://schemas.microsoft.com/office/drawing/2014/main" id="{810B28ED-212D-A08B-2936-C7A9E30AF4B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8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D48D9-7BCB-05CD-A2D0-828985BC8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0AABD-C45A-16CB-FF98-1B1E7382C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45</a:t>
            </a:fld>
            <a:endParaRPr lang="en-IN"/>
          </a:p>
        </p:txBody>
      </p:sp>
      <p:pic>
        <p:nvPicPr>
          <p:cNvPr id="3" name="anim_5000_vortextraps_zoomed">
            <a:hlinkClick r:id="" action="ppaction://media"/>
            <a:extLst>
              <a:ext uri="{FF2B5EF4-FFF2-40B4-BE49-F238E27FC236}">
                <a16:creationId xmlns:a16="http://schemas.microsoft.com/office/drawing/2014/main" id="{C4309970-C887-045E-180B-0CC61697FD8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90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86670-BE50-82BD-6533-703C2D7F8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74A7E-C75B-B84E-2A56-5CAC46EA3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46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2EF4C2-A45C-F635-D536-A78C70F2359B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Triggered traps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C6FB35-3DB7-1784-EB52-626566F2B8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591" y="526202"/>
            <a:ext cx="4976818" cy="13913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F34C46-1E7C-4977-5694-D429D72E2C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591" y="2037697"/>
            <a:ext cx="4976818" cy="13913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6CD206-65E7-BC41-23F6-C837E738DF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591" y="3498892"/>
            <a:ext cx="4976818" cy="13913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79F2C4-AFC3-6CA4-7BC8-2778410B19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591" y="4965047"/>
            <a:ext cx="4976818" cy="139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164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50F95-03A2-BA67-EAE6-9C0C248FB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BC458-B17E-11ED-20AE-EA5E836A7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47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5E55EC-18EC-0B57-7769-F425EC2FAB21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Glitch size distributions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7EDDC0-DFE2-E3BF-7CD8-2BB7173DD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4970" y="1056533"/>
            <a:ext cx="3106266" cy="24142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E2626E-463D-0AEA-1D76-E57F6386AB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764" y="1056533"/>
            <a:ext cx="3106266" cy="24142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45EBFF-0968-9DD2-724B-778D99EBA4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42867" y="1056533"/>
            <a:ext cx="3106266" cy="241420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DF40DF6-9971-3F1E-1929-3A2AF3C270E5}"/>
              </a:ext>
            </a:extLst>
          </p:cNvPr>
          <p:cNvGrpSpPr/>
          <p:nvPr/>
        </p:nvGrpSpPr>
        <p:grpSpPr>
          <a:xfrm>
            <a:off x="885192" y="3674738"/>
            <a:ext cx="10586044" cy="2219000"/>
            <a:chOff x="885192" y="3674738"/>
            <a:chExt cx="10586044" cy="2219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0A7C86D-667B-C4DE-0295-C468A726B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3833" y="4124527"/>
              <a:ext cx="1429988" cy="5652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CD72803-F913-17ED-B6E5-13ED53D87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53288" y="4748141"/>
              <a:ext cx="1021427" cy="39346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04AF6C-4E63-A6AE-D27A-246F0D5AA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3832" y="5207656"/>
              <a:ext cx="2610643" cy="43005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97E43AA-B7AA-9466-6EA4-E683E563245C}"/>
                </a:ext>
              </a:extLst>
            </p:cNvPr>
            <p:cNvSpPr txBox="1"/>
            <p:nvPr/>
          </p:nvSpPr>
          <p:spPr>
            <a:xfrm>
              <a:off x="885192" y="3674740"/>
              <a:ext cx="2762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Expectation upon triggering 1 Trap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1F2D3FF-8555-8CB3-7290-49FE22A85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71759" y="4221637"/>
              <a:ext cx="2333891" cy="39092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3E0907-538F-A499-20DE-B329F19EB2BA}"/>
                </a:ext>
              </a:extLst>
            </p:cNvPr>
            <p:cNvSpPr txBox="1"/>
            <p:nvPr/>
          </p:nvSpPr>
          <p:spPr>
            <a:xfrm>
              <a:off x="4695610" y="3674739"/>
              <a:ext cx="2762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Modification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9CA44B0-8413-C7CC-8DBB-AA540A9F3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647527" y="4202588"/>
              <a:ext cx="2823709" cy="169115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E462C9-B718-BAB4-4111-D158F6EAA601}"/>
                </a:ext>
              </a:extLst>
            </p:cNvPr>
            <p:cNvSpPr txBox="1"/>
            <p:nvPr/>
          </p:nvSpPr>
          <p:spPr>
            <a:xfrm>
              <a:off x="8580852" y="3674738"/>
              <a:ext cx="2762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rPr>
                <a:t>Amplification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3172E29-02BE-76A2-4F42-B31085B4E9E5}"/>
              </a:ext>
            </a:extLst>
          </p:cNvPr>
          <p:cNvSpPr txBox="1"/>
          <p:nvPr/>
        </p:nvSpPr>
        <p:spPr>
          <a:xfrm>
            <a:off x="953288" y="533073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Pre-print ready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32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7D29F-63F7-7437-8F24-473DCC9A9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63568-E11B-84CB-0AC7-DFD0F5B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48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98556B-CED0-CBF9-584D-DCB3E6FBA111}"/>
              </a:ext>
            </a:extLst>
          </p:cNvPr>
          <p:cNvSpPr txBox="1"/>
          <p:nvPr/>
        </p:nvSpPr>
        <p:spPr>
          <a:xfrm>
            <a:off x="4948429" y="3213556"/>
            <a:ext cx="22951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What sets scale</a:t>
            </a:r>
          </a:p>
        </p:txBody>
      </p:sp>
    </p:spTree>
    <p:extLst>
      <p:ext uri="{BB962C8B-B14F-4D97-AF65-F5344CB8AC3E}">
        <p14:creationId xmlns:p14="http://schemas.microsoft.com/office/powerpoint/2010/main" val="19016204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51883-0B6A-1A89-E9D7-0D7C088F9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5DCEE-7662-1703-5712-ABC3B543C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49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0B4131-036B-A8E8-F748-166782252E1C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Small 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8CA4B6-34A9-D2EC-3428-A67DE4292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694" y="1098810"/>
            <a:ext cx="7120611" cy="46603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E5D3D1-EACD-C672-E22A-B136E4BDF1DA}"/>
              </a:ext>
            </a:extLst>
          </p:cNvPr>
          <p:cNvSpPr txBox="1"/>
          <p:nvPr/>
        </p:nvSpPr>
        <p:spPr>
          <a:xfrm>
            <a:off x="933832" y="586611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Warszawski et al. 2018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383D19-7974-4B3C-1AAF-B2EC6708BB32}"/>
              </a:ext>
            </a:extLst>
          </p:cNvPr>
          <p:cNvSpPr txBox="1"/>
          <p:nvPr/>
        </p:nvSpPr>
        <p:spPr>
          <a:xfrm>
            <a:off x="933833" y="228847"/>
            <a:ext cx="41563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 pulsar slows down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</a:t>
            </a:fld>
            <a:endParaRPr lang="en-IN"/>
          </a:p>
        </p:txBody>
      </p:sp>
      <p:pic>
        <p:nvPicPr>
          <p:cNvPr id="5" name="Picture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424" y="1072056"/>
            <a:ext cx="7031151" cy="51785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29B154-033D-C469-DA9D-28A4D6A70AF1}"/>
              </a:ext>
            </a:extLst>
          </p:cNvPr>
          <p:cNvSpPr txBox="1"/>
          <p:nvPr/>
        </p:nvSpPr>
        <p:spPr>
          <a:xfrm>
            <a:off x="8206994" y="887390"/>
            <a:ext cx="122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11630891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93AF0-1567-BAB2-A806-8C0E37C74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7DBC1-F35C-7059-004D-14C48C3AA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50</a:t>
            </a:fld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8E1CD3-CE5F-89D1-BF2E-8FFD9479EBA5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Large 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D139B6-985E-4C4D-2BD3-5F067EFFE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264" y="1480536"/>
            <a:ext cx="5022008" cy="49607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6B8D23-6445-BAE2-AFAF-A197E5D30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78" y="1480536"/>
            <a:ext cx="5022009" cy="49607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A0FBAB-A8A0-DDA3-9414-1440C5EBB1AA}"/>
              </a:ext>
            </a:extLst>
          </p:cNvPr>
          <p:cNvSpPr txBox="1"/>
          <p:nvPr/>
        </p:nvSpPr>
        <p:spPr>
          <a:xfrm>
            <a:off x="933832" y="1006492"/>
            <a:ext cx="4897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Pinning influence = 0.1 * 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A9A93D-668A-52FA-E1B3-B7734DD4CFF4}"/>
              </a:ext>
            </a:extLst>
          </p:cNvPr>
          <p:cNvSpPr txBox="1"/>
          <p:nvPr/>
        </p:nvSpPr>
        <p:spPr>
          <a:xfrm>
            <a:off x="6484367" y="1006492"/>
            <a:ext cx="4897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Pinning influence = 0.5 * 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410F440-E1ED-D944-BD2F-877BF64D1350}"/>
              </a:ext>
            </a:extLst>
          </p:cNvPr>
          <p:cNvCxnSpPr>
            <a:cxnSpLocks/>
          </p:cNvCxnSpPr>
          <p:nvPr/>
        </p:nvCxnSpPr>
        <p:spPr>
          <a:xfrm>
            <a:off x="6181725" y="1608244"/>
            <a:ext cx="0" cy="4705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66A00F4-081B-CD77-765B-234C7193929B}"/>
              </a:ext>
            </a:extLst>
          </p:cNvPr>
          <p:cNvSpPr txBox="1"/>
          <p:nvPr/>
        </p:nvSpPr>
        <p:spPr>
          <a:xfrm>
            <a:off x="953288" y="575605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Study underway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3624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0C0BF-7F65-0F70-BFC0-C42EE5E87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C9B82C-A20C-50AE-CEDB-67E1E4CACF4D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An observation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1DF7A-0010-C073-564E-2F6DE499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51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EF4868-F848-F8CE-6CCB-31220C7BE516}"/>
              </a:ext>
            </a:extLst>
          </p:cNvPr>
          <p:cNvSpPr txBox="1"/>
          <p:nvPr/>
        </p:nvSpPr>
        <p:spPr>
          <a:xfrm>
            <a:off x="2208641" y="5017327"/>
            <a:ext cx="7774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 number of vortices involved in the biggest and smallest glitches are very similar across three stars.</a:t>
            </a:r>
          </a:p>
          <a:p>
            <a:pPr algn="ctr"/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What sets this number? How do so many well-separated vortices collectively exit?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4A9ACBA-A1FB-EB34-E0A7-87A9C71A2E75}"/>
              </a:ext>
            </a:extLst>
          </p:cNvPr>
          <p:cNvGraphicFramePr>
            <a:graphicFrameLocks noGrp="1"/>
          </p:cNvGraphicFramePr>
          <p:nvPr/>
        </p:nvGraphicFramePr>
        <p:xfrm>
          <a:off x="2075136" y="1686784"/>
          <a:ext cx="8041726" cy="2781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818">
                  <a:extLst>
                    <a:ext uri="{9D8B030D-6E8A-4147-A177-3AD203B41FA5}">
                      <a16:colId xmlns:a16="http://schemas.microsoft.com/office/drawing/2014/main" val="4232516061"/>
                    </a:ext>
                  </a:extLst>
                </a:gridCol>
                <a:gridCol w="1148818">
                  <a:extLst>
                    <a:ext uri="{9D8B030D-6E8A-4147-A177-3AD203B41FA5}">
                      <a16:colId xmlns:a16="http://schemas.microsoft.com/office/drawing/2014/main" val="3571761569"/>
                    </a:ext>
                  </a:extLst>
                </a:gridCol>
                <a:gridCol w="1148818">
                  <a:extLst>
                    <a:ext uri="{9D8B030D-6E8A-4147-A177-3AD203B41FA5}">
                      <a16:colId xmlns:a16="http://schemas.microsoft.com/office/drawing/2014/main" val="2782964723"/>
                    </a:ext>
                  </a:extLst>
                </a:gridCol>
                <a:gridCol w="1148818">
                  <a:extLst>
                    <a:ext uri="{9D8B030D-6E8A-4147-A177-3AD203B41FA5}">
                      <a16:colId xmlns:a16="http://schemas.microsoft.com/office/drawing/2014/main" val="1507751699"/>
                    </a:ext>
                  </a:extLst>
                </a:gridCol>
                <a:gridCol w="1148818">
                  <a:extLst>
                    <a:ext uri="{9D8B030D-6E8A-4147-A177-3AD203B41FA5}">
                      <a16:colId xmlns:a16="http://schemas.microsoft.com/office/drawing/2014/main" val="1627496595"/>
                    </a:ext>
                  </a:extLst>
                </a:gridCol>
                <a:gridCol w="1148818">
                  <a:extLst>
                    <a:ext uri="{9D8B030D-6E8A-4147-A177-3AD203B41FA5}">
                      <a16:colId xmlns:a16="http://schemas.microsoft.com/office/drawing/2014/main" val="4193287258"/>
                    </a:ext>
                  </a:extLst>
                </a:gridCol>
                <a:gridCol w="1148818">
                  <a:extLst>
                    <a:ext uri="{9D8B030D-6E8A-4147-A177-3AD203B41FA5}">
                      <a16:colId xmlns:a16="http://schemas.microsoft.com/office/drawing/2014/main" val="3857187415"/>
                    </a:ext>
                  </a:extLst>
                </a:gridCol>
              </a:tblGrid>
              <a:tr h="613691">
                <a:tc>
                  <a:txBody>
                    <a:bodyPr/>
                    <a:lstStyle/>
                    <a:p>
                      <a:r>
                        <a:rPr lang="en-US" dirty="0"/>
                        <a:t>Pulsar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Radius (km)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Period (</a:t>
                      </a:r>
                      <a:r>
                        <a:rPr lang="en-US" dirty="0" err="1"/>
                        <a:t>ms</a:t>
                      </a:r>
                      <a:r>
                        <a:rPr lang="en-US" dirty="0"/>
                        <a:t>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Biggest Glitch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vortices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Smallest Glitch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vortices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894210"/>
                  </a:ext>
                </a:extLst>
              </a:tr>
              <a:tr h="613691">
                <a:tc>
                  <a:txBody>
                    <a:bodyPr/>
                    <a:lstStyle/>
                    <a:p>
                      <a:r>
                        <a:rPr lang="en-US" dirty="0"/>
                        <a:t>Crab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33.50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0.52e-06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3.07e11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0.80e-09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4.76e08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501758"/>
                  </a:ext>
                </a:extLst>
              </a:tr>
              <a:tr h="613691">
                <a:tc>
                  <a:txBody>
                    <a:bodyPr/>
                    <a:lstStyle/>
                    <a:p>
                      <a:r>
                        <a:rPr lang="en-US" dirty="0"/>
                        <a:t>Vela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89.33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3.09e-06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1.76e12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0.20e-09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1.14e08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96844"/>
                  </a:ext>
                </a:extLst>
              </a:tr>
              <a:tr h="613691">
                <a:tc>
                  <a:txBody>
                    <a:bodyPr/>
                    <a:lstStyle/>
                    <a:p>
                      <a:r>
                        <a:rPr lang="en-US" dirty="0"/>
                        <a:t>J0537-6910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0.68e-06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8.57e11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1.00e-09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1.25e09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216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5868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D2F92-AB02-AB57-D209-172972A27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0DE794-3238-355D-B7DA-DD40A2DF2C35}"/>
              </a:ext>
            </a:extLst>
          </p:cNvPr>
          <p:cNvSpPr txBox="1"/>
          <p:nvPr/>
        </p:nvSpPr>
        <p:spPr>
          <a:xfrm>
            <a:off x="933833" y="228847"/>
            <a:ext cx="6128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Vortex tangles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F82BC-09E3-FCDF-DF90-53A310D73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52</a:t>
            </a:fld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724318-47CB-F098-61D2-3DCAF25FE9A8}"/>
              </a:ext>
            </a:extLst>
          </p:cNvPr>
          <p:cNvSpPr txBox="1"/>
          <p:nvPr/>
        </p:nvSpPr>
        <p:spPr>
          <a:xfrm>
            <a:off x="933832" y="586611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Haskell et al. 2020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D3C5B1-E410-03E1-1632-AA469B308FC8}"/>
              </a:ext>
            </a:extLst>
          </p:cNvPr>
          <p:cNvSpPr txBox="1"/>
          <p:nvPr/>
        </p:nvSpPr>
        <p:spPr>
          <a:xfrm>
            <a:off x="933832" y="1017498"/>
            <a:ext cx="76005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Post glitch relaxations in Vela and PSR J0537-6910 suggest turbulence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Implies a tangled array of vortices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Can such a tangle set the desired scale?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E7CB63-D48D-EC67-E01E-01D87BD9F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074" y="3013782"/>
            <a:ext cx="7061852" cy="25502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AC71DD-92A1-CAB1-EC84-FF5AE72BDDF8}"/>
              </a:ext>
            </a:extLst>
          </p:cNvPr>
          <p:cNvSpPr txBox="1"/>
          <p:nvPr/>
        </p:nvSpPr>
        <p:spPr>
          <a:xfrm>
            <a:off x="3031991" y="2858772"/>
            <a:ext cx="7000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Vela 1975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BB837F-F5A9-6D4B-754F-67571297E079}"/>
              </a:ext>
            </a:extLst>
          </p:cNvPr>
          <p:cNvSpPr txBox="1"/>
          <p:nvPr/>
        </p:nvSpPr>
        <p:spPr>
          <a:xfrm>
            <a:off x="8834739" y="2864944"/>
            <a:ext cx="7000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Vela 1996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1892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5D3D0-A043-63B4-4095-25CC24F2C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4D67B9-858C-BB4E-A27E-58A086104403}"/>
              </a:ext>
            </a:extLst>
          </p:cNvPr>
          <p:cNvSpPr txBox="1"/>
          <p:nvPr/>
        </p:nvSpPr>
        <p:spPr>
          <a:xfrm>
            <a:off x="933833" y="228847"/>
            <a:ext cx="6128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Vortex tangles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6A4C2-E0C4-27C3-FAE1-C76D664C7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53</a:t>
            </a:fld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C90D96-377A-EAF6-B896-204E7EF0A973}"/>
              </a:ext>
            </a:extLst>
          </p:cNvPr>
          <p:cNvSpPr txBox="1"/>
          <p:nvPr/>
        </p:nvSpPr>
        <p:spPr>
          <a:xfrm>
            <a:off x="933832" y="586611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Haskell et al. 2020, Andersson et al. 2006, </a:t>
            </a:r>
            <a:r>
              <a:rPr lang="en-US" sz="10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Barenghi</a:t>
            </a:r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2008, </a:t>
            </a:r>
            <a:r>
              <a:rPr lang="en-US" sz="10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Eltsov</a:t>
            </a:r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et al. 2006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4F9672-01DA-1898-11B4-E964EBB3CE9C}"/>
              </a:ext>
            </a:extLst>
          </p:cNvPr>
          <p:cNvSpPr txBox="1"/>
          <p:nvPr/>
        </p:nvSpPr>
        <p:spPr>
          <a:xfrm>
            <a:off x="933832" y="1017498"/>
            <a:ext cx="76005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Post glitch relaxations in Vela and PSR J0537-6910 suggest turbulence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Implies a tangled array of vortices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Can such a tangle set the desired scale?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147CD9-B208-A038-4427-743D3CA4D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651" y="3059754"/>
            <a:ext cx="2365498" cy="24251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B28686C-984D-7CD3-1FEF-0EAA9E1D8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084" y="3059754"/>
            <a:ext cx="1824292" cy="25959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5B52E45-7E34-C66E-EF67-6A83C3EE9FE9}"/>
              </a:ext>
            </a:extLst>
          </p:cNvPr>
          <p:cNvSpPr txBox="1"/>
          <p:nvPr/>
        </p:nvSpPr>
        <p:spPr>
          <a:xfrm>
            <a:off x="933832" y="2470422"/>
            <a:ext cx="7600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Axial heat flow experiment and Donnelly-</a:t>
            </a:r>
            <a:r>
              <a:rPr lang="en-US" sz="1400" b="1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Glaberson</a:t>
            </a:r>
            <a:r>
              <a:rPr lang="en-US" sz="1400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(DG) criterion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C5886B-5B88-04B0-FC0D-9B1D0106AD2F}"/>
              </a:ext>
            </a:extLst>
          </p:cNvPr>
          <p:cNvCxnSpPr/>
          <p:nvPr/>
        </p:nvCxnSpPr>
        <p:spPr>
          <a:xfrm>
            <a:off x="3118471" y="3433589"/>
            <a:ext cx="5838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8FA71214-7705-346C-8B70-6559ABB632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3549" y="3263355"/>
            <a:ext cx="1099640" cy="35271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7DB6537-B3B1-46BF-7A9B-69178AB599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3723" y="3680775"/>
            <a:ext cx="1284582" cy="20502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2C9E4A5-2567-438C-76A3-E732EBE7B209}"/>
              </a:ext>
            </a:extLst>
          </p:cNvPr>
          <p:cNvGrpSpPr/>
          <p:nvPr/>
        </p:nvGrpSpPr>
        <p:grpSpPr>
          <a:xfrm>
            <a:off x="3067190" y="4678729"/>
            <a:ext cx="3787155" cy="0"/>
            <a:chOff x="3067455" y="4367442"/>
            <a:chExt cx="3787155" cy="0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D9CE322-1B61-A34C-36C1-265EC7DFECD0}"/>
                </a:ext>
              </a:extLst>
            </p:cNvPr>
            <p:cNvCxnSpPr>
              <a:cxnSpLocks/>
            </p:cNvCxnSpPr>
            <p:nvPr/>
          </p:nvCxnSpPr>
          <p:spPr>
            <a:xfrm>
              <a:off x="4633369" y="4367442"/>
              <a:ext cx="222124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9912B34-871F-A3E1-2F06-C2FA69F6E7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7455" y="4367442"/>
              <a:ext cx="15659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12063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F6265-6CBB-648C-5D10-73A1CBF34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4A4CC3-B8F8-F7CB-4324-D1F0E5D652F4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Twisted vortex state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2945E-C428-2089-EB87-372D9C9C1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54</a:t>
            </a:fld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FB7AE-B7E9-D8A7-F8E0-61BD921E8105}"/>
              </a:ext>
            </a:extLst>
          </p:cNvPr>
          <p:cNvSpPr txBox="1"/>
          <p:nvPr/>
        </p:nvSpPr>
        <p:spPr>
          <a:xfrm>
            <a:off x="933832" y="586611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Eltsov</a:t>
            </a:r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et al. 2006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98955C-FC64-3694-CD2F-DDAC203AEB57}"/>
              </a:ext>
            </a:extLst>
          </p:cNvPr>
          <p:cNvSpPr txBox="1"/>
          <p:nvPr/>
        </p:nvSpPr>
        <p:spPr>
          <a:xfrm>
            <a:off x="933832" y="1063737"/>
            <a:ext cx="7600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Helical bundle of vortices could exist in equilibrium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An exact solution for uniform twist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7A442B-1698-B098-F769-EA7047810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7181" y="992219"/>
            <a:ext cx="1767293" cy="23114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D68DB0-ED2E-CAAF-DBAA-7490948D9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189" y="2083929"/>
            <a:ext cx="3878800" cy="5622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3A3B46-5880-1455-786B-BE79A773B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189" y="2966524"/>
            <a:ext cx="2606571" cy="1885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20D3C7-291B-EFCB-F888-496DC76D7320}"/>
              </a:ext>
            </a:extLst>
          </p:cNvPr>
          <p:cNvSpPr txBox="1"/>
          <p:nvPr/>
        </p:nvSpPr>
        <p:spPr>
          <a:xfrm>
            <a:off x="933832" y="3617610"/>
            <a:ext cx="76005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Solenoidal vortex bundle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Assume a simpler bundle of solenoids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Assume that the areal density of vortices is constant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 net flow along the axis, at the </a:t>
            </a:r>
            <a:r>
              <a:rPr lang="en-US" sz="14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centre</a:t>
            </a:r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, is found to be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753B70-FCA3-3AF9-1BFB-7D92D9AC13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7865" y="5324234"/>
            <a:ext cx="897583" cy="2526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3BF82C7-5FCD-3214-CC33-003BA5D1BDFE}"/>
              </a:ext>
            </a:extLst>
          </p:cNvPr>
          <p:cNvSpPr txBox="1"/>
          <p:nvPr/>
        </p:nvSpPr>
        <p:spPr>
          <a:xfrm>
            <a:off x="933832" y="5683112"/>
            <a:ext cx="7600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n, the number of turns per unit length</a:t>
            </a: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N, the number of vortices in the bundle</a:t>
            </a:r>
          </a:p>
        </p:txBody>
      </p:sp>
      <p:pic>
        <p:nvPicPr>
          <p:cNvPr id="8" name="Picture 7" descr="A drawing of a cylinder&#10;&#10;AI-generated content may be incorrect.">
            <a:extLst>
              <a:ext uri="{FF2B5EF4-FFF2-40B4-BE49-F238E27FC236}">
                <a16:creationId xmlns:a16="http://schemas.microsoft.com/office/drawing/2014/main" id="{03E05D31-6F14-6F27-4FEF-44D669A64E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768" y="3902137"/>
            <a:ext cx="2573263" cy="230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32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BCD7B-2C9E-C310-7A1D-D6F7C6F27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8E804-3321-6733-EA37-256DB50D8589}"/>
              </a:ext>
            </a:extLst>
          </p:cNvPr>
          <p:cNvSpPr txBox="1"/>
          <p:nvPr/>
        </p:nvSpPr>
        <p:spPr>
          <a:xfrm>
            <a:off x="933833" y="228847"/>
            <a:ext cx="51621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Twisted vortex state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A7970-63C6-5407-597E-DD74E36BD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55</a:t>
            </a:fld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4983CE-D808-2762-953D-FF5FB3B6A26C}"/>
              </a:ext>
            </a:extLst>
          </p:cNvPr>
          <p:cNvSpPr txBox="1"/>
          <p:nvPr/>
        </p:nvSpPr>
        <p:spPr>
          <a:xfrm>
            <a:off x="933833" y="953852"/>
            <a:ext cx="76005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Twist creates axial flow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Donnelly-</a:t>
            </a:r>
            <a:r>
              <a:rPr lang="en-US" sz="1400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Glaberson</a:t>
            </a:r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instability sets in when the axial flow exceeds the threshold speed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For a bundle of a given twist, an upper bound exists on the number of vortices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EA67D62-12A7-DA8E-F366-0F363AB51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201" y="2232855"/>
            <a:ext cx="2053756" cy="7353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066D5F5-7A31-06A0-A0E1-C3E944057144}"/>
                  </a:ext>
                </a:extLst>
              </p:cNvPr>
              <p:cNvSpPr txBox="1"/>
              <p:nvPr/>
            </p:nvSpPr>
            <p:spPr>
              <a:xfrm>
                <a:off x="933833" y="3077684"/>
                <a:ext cx="760056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rPr>
                  <a:t>Typical parameters, with the assumption that the crust fits one full twist, yield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Segoe UI Black" panose="020B0A02040204020203" pitchFamily="34" charset="0"/>
                        <a:cs typeface="Segoe UI Light" panose="020B0502040204020203" pitchFamily="34" charset="0"/>
                      </a:rPr>
                      <m:t>𝑁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Segoe UI Black" panose="020B0A02040204020203" pitchFamily="34" charset="0"/>
                        <a:cs typeface="Segoe UI Light" panose="020B0502040204020203" pitchFamily="34" charset="0"/>
                      </a:rPr>
                      <m:t> ~ 5.7×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  <a:cs typeface="Segoe UI Light" panose="020B0502040204020203" pitchFamily="34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  <a:cs typeface="Segoe UI Light" panose="020B0502040204020203" pitchFamily="34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Segoe UI Black" panose="020B0A02040204020203" pitchFamily="34" charset="0"/>
                            <a:cs typeface="Segoe UI Light" panose="020B0502040204020203" pitchFamily="34" charset="0"/>
                          </a:rPr>
                          <m:t>7</m:t>
                        </m:r>
                      </m:sup>
                    </m:sSup>
                  </m:oMath>
                </a14:m>
                <a:endParaRPr lang="en-US" sz="1400" b="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endParaRPr>
              </a:p>
              <a:p>
                <a:endParaRPr lang="en-US" sz="1400" dirty="0">
                  <a:latin typeface="Segoe UI Light" panose="020B0502040204020203" pitchFamily="34" charset="0"/>
                  <a:ea typeface="Segoe UI Black" panose="020B0A02040204020203" pitchFamily="34" charset="0"/>
                  <a:cs typeface="Segoe UI Light" panose="020B0502040204020203" pitchFamily="34" charset="0"/>
                </a:endParaRPr>
              </a:p>
              <a:p>
                <a:r>
                  <a:rPr lang="en-US" sz="1400" b="0" dirty="0">
                    <a:latin typeface="Segoe UI Light" panose="020B0502040204020203" pitchFamily="34" charset="0"/>
                    <a:ea typeface="Segoe UI Black" panose="020B0A02040204020203" pitchFamily="34" charset="0"/>
                    <a:cs typeface="Segoe UI Light" panose="020B0502040204020203" pitchFamily="34" charset="0"/>
                  </a:rPr>
                  <a:t>Much remains to be understood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066D5F5-7A31-06A0-A0E1-C3E944057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33" y="3077684"/>
                <a:ext cx="7600568" cy="738664"/>
              </a:xfrm>
              <a:prstGeom prst="rect">
                <a:avLst/>
              </a:prstGeom>
              <a:blipFill>
                <a:blip r:embed="rId4"/>
                <a:stretch>
                  <a:fillRect l="-241" t="-2479" b="-6612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226BA6B5-2FA7-CAA5-BFD9-E03D702F22C4}"/>
              </a:ext>
            </a:extLst>
          </p:cNvPr>
          <p:cNvSpPr txBox="1"/>
          <p:nvPr/>
        </p:nvSpPr>
        <p:spPr>
          <a:xfrm>
            <a:off x="944466" y="591350"/>
            <a:ext cx="4408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Study underway</a:t>
            </a:r>
            <a:endParaRPr lang="en-IN" sz="10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2728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662BC-BCD0-8200-3AF4-5EB597E00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6274B7-085A-4141-0E46-82EDDD2CC099}"/>
              </a:ext>
            </a:extLst>
          </p:cNvPr>
          <p:cNvSpPr txBox="1"/>
          <p:nvPr/>
        </p:nvSpPr>
        <p:spPr>
          <a:xfrm>
            <a:off x="933832" y="228847"/>
            <a:ext cx="77210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Summary, Caveats, and Future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0BE67-6257-EA0D-4681-CB567CA9D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56</a:t>
            </a:fld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9D1188-2E7C-2DB7-6A74-16F6CBE11F2E}"/>
              </a:ext>
            </a:extLst>
          </p:cNvPr>
          <p:cNvSpPr txBox="1"/>
          <p:nvPr/>
        </p:nvSpPr>
        <p:spPr>
          <a:xfrm>
            <a:off x="933833" y="953852"/>
            <a:ext cx="760056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Not all is well in the statistics - Power-laws and scale invariance cannot be taken for granted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Due justification is required - Consider statistics alongside rise and relaxation profiles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Hybrid mechanisms maybe necessary - Computational setup established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3D effects and collective movement - Further avenue to understand various scales in neutron stars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Small size observational data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No temperature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No explicit crust-core difference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No pinning in 3D calculations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What are the implications of structural organization for the neutron star core?</a:t>
            </a:r>
          </a:p>
          <a:p>
            <a:endParaRPr lang="en-US" sz="14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4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That is, how does the magnetic field evolve in different stars?</a:t>
            </a:r>
          </a:p>
        </p:txBody>
      </p:sp>
    </p:spTree>
    <p:extLst>
      <p:ext uri="{BB962C8B-B14F-4D97-AF65-F5344CB8AC3E}">
        <p14:creationId xmlns:p14="http://schemas.microsoft.com/office/powerpoint/2010/main" val="31883671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4269A-483E-1786-E691-1BF572399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DF7275-A441-C507-3632-BBA800F73160}"/>
              </a:ext>
            </a:extLst>
          </p:cNvPr>
          <p:cNvSpPr txBox="1"/>
          <p:nvPr/>
        </p:nvSpPr>
        <p:spPr>
          <a:xfrm>
            <a:off x="933833" y="228847"/>
            <a:ext cx="41563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Thank you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F2E35A-710C-BCB5-52AC-7CFAE73CDCD2}"/>
              </a:ext>
            </a:extLst>
          </p:cNvPr>
          <p:cNvSpPr txBox="1"/>
          <p:nvPr/>
        </p:nvSpPr>
        <p:spPr>
          <a:xfrm>
            <a:off x="933833" y="4047727"/>
            <a:ext cx="72957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Part of the work available online as</a:t>
            </a: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On Bactrian glitch-size distributions, MNRAS, April 2025</a:t>
            </a:r>
          </a:p>
          <a:p>
            <a:endParaRPr lang="en-US" sz="16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Another part of the work soon to be available as pre-print</a:t>
            </a: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Pulsar glitches in the presence of vortex traps, TBD</a:t>
            </a:r>
          </a:p>
          <a:p>
            <a:endParaRPr lang="en-US" sz="16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Two other presented aspects are currently under study</a:t>
            </a:r>
          </a:p>
          <a:p>
            <a:endParaRPr lang="en-US" sz="1600" dirty="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The relevant codes are openly available at</a:t>
            </a:r>
            <a:b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</a:br>
            <a:r>
              <a:rPr lang="en-US" sz="1600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https://github.com/ananth-94/vortexsimulator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68E61B8-469D-5CBF-519E-54A93A30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23813"/>
            <a:ext cx="2743200" cy="365125"/>
          </a:xfrm>
        </p:spPr>
        <p:txBody>
          <a:bodyPr/>
          <a:lstStyle/>
          <a:p>
            <a:fld id="{F3C12F40-BB80-4934-AC65-A14C94382D3D}" type="slidenum">
              <a:rPr lang="en-IN" smtClean="0"/>
              <a:t>57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53166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383D19-7974-4B3C-1AAF-B2EC6708BB32}"/>
              </a:ext>
            </a:extLst>
          </p:cNvPr>
          <p:cNvSpPr txBox="1"/>
          <p:nvPr/>
        </p:nvSpPr>
        <p:spPr>
          <a:xfrm>
            <a:off x="933833" y="228847"/>
            <a:ext cx="41563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 pulsar slows down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6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0424" y="1072056"/>
            <a:ext cx="7031150" cy="51785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5B2081-C61E-607F-9384-7869AFDD1C65}"/>
              </a:ext>
            </a:extLst>
          </p:cNvPr>
          <p:cNvSpPr txBox="1"/>
          <p:nvPr/>
        </p:nvSpPr>
        <p:spPr>
          <a:xfrm>
            <a:off x="8206994" y="887390"/>
            <a:ext cx="122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57476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383D19-7974-4B3C-1AAF-B2EC6708BB32}"/>
              </a:ext>
            </a:extLst>
          </p:cNvPr>
          <p:cNvSpPr txBox="1"/>
          <p:nvPr/>
        </p:nvSpPr>
        <p:spPr>
          <a:xfrm>
            <a:off x="933832" y="228847"/>
            <a:ext cx="91245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 pulsar slows down, speeds 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7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0424" y="1072056"/>
            <a:ext cx="7031150" cy="51785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12D619-D6D0-4859-5B00-C90C427907CE}"/>
              </a:ext>
            </a:extLst>
          </p:cNvPr>
          <p:cNvSpPr txBox="1"/>
          <p:nvPr/>
        </p:nvSpPr>
        <p:spPr>
          <a:xfrm>
            <a:off x="8206994" y="887390"/>
            <a:ext cx="122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732696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383D19-7974-4B3C-1AAF-B2EC6708BB32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 pulsar slows down, speeds up, continues slowing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8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0424" y="1072056"/>
            <a:ext cx="7031149" cy="51785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E960FF-B3E8-DA84-D3D3-04405EF9A69B}"/>
              </a:ext>
            </a:extLst>
          </p:cNvPr>
          <p:cNvSpPr txBox="1"/>
          <p:nvPr/>
        </p:nvSpPr>
        <p:spPr>
          <a:xfrm>
            <a:off x="8206994" y="887390"/>
            <a:ext cx="122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1246662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074B2-84B0-9794-6C22-162E26FE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12F40-BB80-4934-AC65-A14C94382D3D}" type="slidenum">
              <a:rPr lang="en-IN" smtClean="0"/>
              <a:t>9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8C30C-4150-AD0C-69F7-005CD5846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1425" y="1072056"/>
            <a:ext cx="7029146" cy="51785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3FAAEE-B912-5F58-3377-639C97323946}"/>
              </a:ext>
            </a:extLst>
          </p:cNvPr>
          <p:cNvSpPr txBox="1"/>
          <p:nvPr/>
        </p:nvSpPr>
        <p:spPr>
          <a:xfrm>
            <a:off x="933833" y="228847"/>
            <a:ext cx="94083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Segoe UI Black" panose="020B0A02040204020203" pitchFamily="34" charset="0"/>
                <a:ea typeface="Segoe UI Black" panose="020B0A02040204020203" pitchFamily="34" charset="0"/>
              </a:rPr>
              <a:t>A pulsar slows down, speeds up, continues slowing, and repeats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C170C6-2726-2E80-1373-98FB8717319C}"/>
              </a:ext>
            </a:extLst>
          </p:cNvPr>
          <p:cNvSpPr txBox="1"/>
          <p:nvPr/>
        </p:nvSpPr>
        <p:spPr>
          <a:xfrm>
            <a:off x="8206994" y="887390"/>
            <a:ext cx="122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787804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0966C7B910054799BC31165E6A9B24" ma:contentTypeVersion="9" ma:contentTypeDescription="Create a new document." ma:contentTypeScope="" ma:versionID="e15dba2515eb750e494c70bde79e3285">
  <xsd:schema xmlns:xsd="http://www.w3.org/2001/XMLSchema" xmlns:xs="http://www.w3.org/2001/XMLSchema" xmlns:p="http://schemas.microsoft.com/office/2006/metadata/properties" xmlns:ns3="634cd94a-88dc-409c-9ebb-0f8f1c49d1a1" targetNamespace="http://schemas.microsoft.com/office/2006/metadata/properties" ma:root="true" ma:fieldsID="2d7a0e7f92aa0d8d5bd0d5bb2c13de2b" ns3:_="">
    <xsd:import namespace="634cd94a-88dc-409c-9ebb-0f8f1c49d1a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4cd94a-88dc-409c-9ebb-0f8f1c49d1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A71B82-D5EA-4B00-9C0B-329F201AAB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4F6EA4-3CA0-4CAC-83AB-5E853FA60D29}">
  <ds:schemaRefs>
    <ds:schemaRef ds:uri="634cd94a-88dc-409c-9ebb-0f8f1c49d1a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D6FF8E1-1278-4067-A439-5BDDD768FA13}">
  <ds:schemaRefs>
    <ds:schemaRef ds:uri="http://purl.org/dc/dcmitype/"/>
    <ds:schemaRef ds:uri="http://schemas.openxmlformats.org/package/2006/metadata/core-properties"/>
    <ds:schemaRef ds:uri="http://www.w3.org/XML/1998/namespace"/>
    <ds:schemaRef ds:uri="634cd94a-88dc-409c-9ebb-0f8f1c49d1a1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11349</TotalTime>
  <Words>1364</Words>
  <Application>Microsoft Office PowerPoint</Application>
  <PresentationFormat>Widescreen</PresentationFormat>
  <Paragraphs>408</Paragraphs>
  <Slides>57</Slides>
  <Notes>54</Notes>
  <HiddenSlides>0</HiddenSlides>
  <MMClips>10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Arial</vt:lpstr>
      <vt:lpstr>Calibri</vt:lpstr>
      <vt:lpstr>Calibri Light</vt:lpstr>
      <vt:lpstr>Cambria Math</vt:lpstr>
      <vt:lpstr>Segoe UI Black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Natchathiram Nagargirathu</dc:title>
  <dc:creator>Author</dc:creator>
  <cp:lastModifiedBy>Author</cp:lastModifiedBy>
  <cp:revision>236</cp:revision>
  <cp:lastPrinted>2022-10-12T07:52:20Z</cp:lastPrinted>
  <dcterms:created xsi:type="dcterms:W3CDTF">2022-10-11T20:08:29Z</dcterms:created>
  <dcterms:modified xsi:type="dcterms:W3CDTF">2026-06-25T06:34:34Z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0x0101006E0966C7B910054799BC31165E6A9B24</vt:lpwstr>
  </property>
</Properties>
</file>