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</p:sldIdLst>
  <p:sldSz cx="18288000" cy="10287000"/>
  <p:notesSz cx="6858000" cy="9144000"/>
  <p:embeddedFontLst>
    <p:embeddedFont>
      <p:font typeface="DejaVu Serif" panose="020B0604020202020204" charset="0"/>
      <p:regular r:id="rId99"/>
    </p:embeddedFont>
    <p:embeddedFont>
      <p:font typeface="Poppins" panose="00000500000000000000" pitchFamily="2" charset="0"/>
      <p:regular r:id="rId100"/>
    </p:embeddedFont>
    <p:embeddedFont>
      <p:font typeface="Poppins Bold" panose="020B0604020202020204" charset="0"/>
      <p:regular r:id="rId101"/>
    </p:embeddedFont>
    <p:embeddedFont>
      <p:font typeface="Poppins Italics" panose="020B0604020202020204" charset="0"/>
      <p:regular r:id="rId10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44" d="100"/>
          <a:sy n="44" d="100"/>
        </p:scale>
        <p:origin x="66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font" Target="fonts/font4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font" Target="fonts/font1.fntdata"/><Relationship Id="rId10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2.fntdata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7.pn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svg"/><Relationship Id="rId4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4.pn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5.svg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2.svg"/><Relationship Id="rId7" Type="http://schemas.openxmlformats.org/officeDocument/2006/relationships/image" Target="../media/image19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5" Type="http://schemas.openxmlformats.org/officeDocument/2006/relationships/image" Target="../media/image15.svg"/><Relationship Id="rId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5.svg"/><Relationship Id="rId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svg"/><Relationship Id="rId7" Type="http://schemas.openxmlformats.org/officeDocument/2006/relationships/image" Target="../media/image25.jpe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15.svg"/><Relationship Id="rId4" Type="http://schemas.openxmlformats.org/officeDocument/2006/relationships/image" Target="../media/image13.sv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1.svg"/><Relationship Id="rId7" Type="http://schemas.openxmlformats.org/officeDocument/2006/relationships/image" Target="../media/image18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15.svg"/><Relationship Id="rId4" Type="http://schemas.openxmlformats.org/officeDocument/2006/relationships/image" Target="../media/image13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1.svg"/><Relationship Id="rId7" Type="http://schemas.openxmlformats.org/officeDocument/2006/relationships/image" Target="../media/image18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11" Type="http://schemas.openxmlformats.org/officeDocument/2006/relationships/image" Target="../media/image31.svg"/><Relationship Id="rId5" Type="http://schemas.openxmlformats.org/officeDocument/2006/relationships/image" Target="../media/image15.svg"/><Relationship Id="rId10" Type="http://schemas.openxmlformats.org/officeDocument/2006/relationships/image" Target="../media/image30.svg"/><Relationship Id="rId4" Type="http://schemas.openxmlformats.org/officeDocument/2006/relationships/image" Target="../media/image13.svg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1.svg"/><Relationship Id="rId7" Type="http://schemas.openxmlformats.org/officeDocument/2006/relationships/image" Target="../media/image18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15.svg"/><Relationship Id="rId4" Type="http://schemas.openxmlformats.org/officeDocument/2006/relationships/image" Target="../media/image13.svg"/><Relationship Id="rId9" Type="http://schemas.openxmlformats.org/officeDocument/2006/relationships/image" Target="../media/image33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1.svg"/><Relationship Id="rId7" Type="http://schemas.openxmlformats.org/officeDocument/2006/relationships/image" Target="../media/image18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15.svg"/><Relationship Id="rId10" Type="http://schemas.openxmlformats.org/officeDocument/2006/relationships/image" Target="../media/image34.svg"/><Relationship Id="rId4" Type="http://schemas.openxmlformats.org/officeDocument/2006/relationships/image" Target="../media/image13.svg"/><Relationship Id="rId9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34.svg"/><Relationship Id="rId7" Type="http://schemas.openxmlformats.org/officeDocument/2006/relationships/image" Target="../media/image24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3.svg"/><Relationship Id="rId4" Type="http://schemas.openxmlformats.org/officeDocument/2006/relationships/image" Target="../media/image21.svg"/><Relationship Id="rId9" Type="http://schemas.openxmlformats.org/officeDocument/2006/relationships/image" Target="../media/image3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39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svg"/><Relationship Id="rId5" Type="http://schemas.openxmlformats.org/officeDocument/2006/relationships/image" Target="../media/image37.jpeg"/><Relationship Id="rId4" Type="http://schemas.openxmlformats.org/officeDocument/2006/relationships/image" Target="../media/image21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5.svg"/><Relationship Id="rId7" Type="http://schemas.openxmlformats.org/officeDocument/2006/relationships/image" Target="../media/image41.pn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39.svg"/><Relationship Id="rId5" Type="http://schemas.openxmlformats.org/officeDocument/2006/relationships/image" Target="../media/image40.svg"/><Relationship Id="rId10" Type="http://schemas.openxmlformats.org/officeDocument/2006/relationships/image" Target="../media/image38.svg"/><Relationship Id="rId4" Type="http://schemas.openxmlformats.org/officeDocument/2006/relationships/image" Target="../media/image21.svg"/><Relationship Id="rId9" Type="http://schemas.openxmlformats.org/officeDocument/2006/relationships/image" Target="../media/image43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5.svg"/><Relationship Id="rId7" Type="http://schemas.openxmlformats.org/officeDocument/2006/relationships/image" Target="../media/image41.pn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4.svg"/><Relationship Id="rId5" Type="http://schemas.openxmlformats.org/officeDocument/2006/relationships/image" Target="../media/image40.svg"/><Relationship Id="rId10" Type="http://schemas.openxmlformats.org/officeDocument/2006/relationships/image" Target="../media/image39.svg"/><Relationship Id="rId4" Type="http://schemas.openxmlformats.org/officeDocument/2006/relationships/image" Target="../media/image21.svg"/><Relationship Id="rId9" Type="http://schemas.openxmlformats.org/officeDocument/2006/relationships/image" Target="../media/image38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35.svg"/><Relationship Id="rId7" Type="http://schemas.openxmlformats.org/officeDocument/2006/relationships/image" Target="../media/image45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7.jpeg"/><Relationship Id="rId10" Type="http://schemas.openxmlformats.org/officeDocument/2006/relationships/image" Target="../media/image48.svg"/><Relationship Id="rId4" Type="http://schemas.openxmlformats.org/officeDocument/2006/relationships/image" Target="../media/image21.svg"/><Relationship Id="rId9" Type="http://schemas.openxmlformats.org/officeDocument/2006/relationships/image" Target="../media/image47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50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5" Type="http://schemas.openxmlformats.org/officeDocument/2006/relationships/image" Target="../media/image37.jpeg"/><Relationship Id="rId4" Type="http://schemas.openxmlformats.org/officeDocument/2006/relationships/image" Target="../media/image21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35.svg"/><Relationship Id="rId7" Type="http://schemas.openxmlformats.org/officeDocument/2006/relationships/image" Target="../media/image50.svg"/><Relationship Id="rId12" Type="http://schemas.openxmlformats.org/officeDocument/2006/relationships/image" Target="../media/image55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54.svg"/><Relationship Id="rId5" Type="http://schemas.openxmlformats.org/officeDocument/2006/relationships/image" Target="../media/image37.jpeg"/><Relationship Id="rId10" Type="http://schemas.openxmlformats.org/officeDocument/2006/relationships/image" Target="../media/image53.svg"/><Relationship Id="rId4" Type="http://schemas.openxmlformats.org/officeDocument/2006/relationships/image" Target="../media/image21.svg"/><Relationship Id="rId9" Type="http://schemas.openxmlformats.org/officeDocument/2006/relationships/image" Target="../media/image52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35.svg"/><Relationship Id="rId7" Type="http://schemas.openxmlformats.org/officeDocument/2006/relationships/image" Target="../media/image56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59.svg"/><Relationship Id="rId5" Type="http://schemas.openxmlformats.org/officeDocument/2006/relationships/image" Target="../media/image37.jpeg"/><Relationship Id="rId10" Type="http://schemas.openxmlformats.org/officeDocument/2006/relationships/image" Target="../media/image58.svg"/><Relationship Id="rId4" Type="http://schemas.openxmlformats.org/officeDocument/2006/relationships/image" Target="../media/image21.svg"/><Relationship Id="rId9" Type="http://schemas.openxmlformats.org/officeDocument/2006/relationships/image" Target="../media/image57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35.svg"/><Relationship Id="rId7" Type="http://schemas.openxmlformats.org/officeDocument/2006/relationships/image" Target="../media/image56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7.jpeg"/><Relationship Id="rId4" Type="http://schemas.openxmlformats.org/officeDocument/2006/relationships/image" Target="../media/image21.svg"/><Relationship Id="rId9" Type="http://schemas.openxmlformats.org/officeDocument/2006/relationships/image" Target="../media/image6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35.svg"/><Relationship Id="rId7" Type="http://schemas.openxmlformats.org/officeDocument/2006/relationships/image" Target="../media/image56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7.jpeg"/><Relationship Id="rId4" Type="http://schemas.openxmlformats.org/officeDocument/2006/relationships/image" Target="../media/image21.svg"/><Relationship Id="rId9" Type="http://schemas.openxmlformats.org/officeDocument/2006/relationships/image" Target="../media/image45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35.svg"/><Relationship Id="rId7" Type="http://schemas.openxmlformats.org/officeDocument/2006/relationships/image" Target="../media/image56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7.jpeg"/><Relationship Id="rId4" Type="http://schemas.openxmlformats.org/officeDocument/2006/relationships/image" Target="../media/image21.svg"/><Relationship Id="rId9" Type="http://schemas.openxmlformats.org/officeDocument/2006/relationships/image" Target="../media/image62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3.sv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11" Type="http://schemas.openxmlformats.org/officeDocument/2006/relationships/image" Target="../media/image66.svg"/><Relationship Id="rId5" Type="http://schemas.openxmlformats.org/officeDocument/2006/relationships/image" Target="../media/image35.svg"/><Relationship Id="rId10" Type="http://schemas.openxmlformats.org/officeDocument/2006/relationships/image" Target="../media/image65.jpeg"/><Relationship Id="rId4" Type="http://schemas.openxmlformats.org/officeDocument/2006/relationships/image" Target="../media/image36.svg"/><Relationship Id="rId9" Type="http://schemas.openxmlformats.org/officeDocument/2006/relationships/image" Target="../media/image34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Relationship Id="rId9" Type="http://schemas.openxmlformats.org/officeDocument/2006/relationships/image" Target="../media/image68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10" Type="http://schemas.openxmlformats.org/officeDocument/2006/relationships/image" Target="../media/image68.svg"/><Relationship Id="rId4" Type="http://schemas.openxmlformats.org/officeDocument/2006/relationships/image" Target="../media/image21.svg"/><Relationship Id="rId9" Type="http://schemas.openxmlformats.org/officeDocument/2006/relationships/image" Target="../media/image69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svg"/><Relationship Id="rId3" Type="http://schemas.openxmlformats.org/officeDocument/2006/relationships/image" Target="../media/image35.svg"/><Relationship Id="rId7" Type="http://schemas.openxmlformats.org/officeDocument/2006/relationships/image" Target="../media/image34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svg"/><Relationship Id="rId4" Type="http://schemas.openxmlformats.org/officeDocument/2006/relationships/image" Target="../media/image21.svg"/><Relationship Id="rId9" Type="http://schemas.openxmlformats.org/officeDocument/2006/relationships/image" Target="../media/image6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3.svg"/><Relationship Id="rId12" Type="http://schemas.openxmlformats.org/officeDocument/2006/relationships/image" Target="../media/image70.sv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11" Type="http://schemas.openxmlformats.org/officeDocument/2006/relationships/image" Target="../media/image66.svg"/><Relationship Id="rId5" Type="http://schemas.openxmlformats.org/officeDocument/2006/relationships/image" Target="../media/image35.svg"/><Relationship Id="rId10" Type="http://schemas.openxmlformats.org/officeDocument/2006/relationships/image" Target="../media/image65.jpeg"/><Relationship Id="rId4" Type="http://schemas.openxmlformats.org/officeDocument/2006/relationships/image" Target="../media/image36.svg"/><Relationship Id="rId9" Type="http://schemas.openxmlformats.org/officeDocument/2006/relationships/image" Target="../media/image34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21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4.jpe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4" Type="http://schemas.openxmlformats.org/officeDocument/2006/relationships/image" Target="../media/image71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4.jpe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4" Type="http://schemas.openxmlformats.org/officeDocument/2006/relationships/image" Target="../media/image71.svg"/><Relationship Id="rId9" Type="http://schemas.openxmlformats.org/officeDocument/2006/relationships/image" Target="../media/image76.sv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4.jpe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10" Type="http://schemas.openxmlformats.org/officeDocument/2006/relationships/image" Target="../media/image77.svg"/><Relationship Id="rId4" Type="http://schemas.openxmlformats.org/officeDocument/2006/relationships/image" Target="../media/image71.svg"/><Relationship Id="rId9" Type="http://schemas.openxmlformats.org/officeDocument/2006/relationships/image" Target="../media/image76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4.jpe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4" Type="http://schemas.openxmlformats.org/officeDocument/2006/relationships/image" Target="../media/image71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21.sv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82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svg"/><Relationship Id="rId5" Type="http://schemas.openxmlformats.org/officeDocument/2006/relationships/image" Target="../media/image80.png"/><Relationship Id="rId4" Type="http://schemas.openxmlformats.org/officeDocument/2006/relationships/image" Target="../media/image21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svg"/><Relationship Id="rId5" Type="http://schemas.openxmlformats.org/officeDocument/2006/relationships/image" Target="../media/image80.png"/><Relationship Id="rId4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svg"/><Relationship Id="rId5" Type="http://schemas.openxmlformats.org/officeDocument/2006/relationships/image" Target="../media/image72.png"/><Relationship Id="rId4" Type="http://schemas.openxmlformats.org/officeDocument/2006/relationships/image" Target="../media/image21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svg"/><Relationship Id="rId4" Type="http://schemas.openxmlformats.org/officeDocument/2006/relationships/image" Target="../media/image21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35.svg"/><Relationship Id="rId7" Type="http://schemas.openxmlformats.org/officeDocument/2006/relationships/image" Target="../media/image84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svg"/><Relationship Id="rId5" Type="http://schemas.openxmlformats.org/officeDocument/2006/relationships/image" Target="../media/image85.svg"/><Relationship Id="rId4" Type="http://schemas.openxmlformats.org/officeDocument/2006/relationships/image" Target="../media/image21.svg"/><Relationship Id="rId9" Type="http://schemas.openxmlformats.org/officeDocument/2006/relationships/image" Target="../media/image87.sv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35.svg"/><Relationship Id="rId7" Type="http://schemas.openxmlformats.org/officeDocument/2006/relationships/image" Target="../media/image86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svg"/><Relationship Id="rId5" Type="http://schemas.openxmlformats.org/officeDocument/2006/relationships/image" Target="../media/image88.svg"/><Relationship Id="rId4" Type="http://schemas.openxmlformats.org/officeDocument/2006/relationships/image" Target="../media/image21.svg"/><Relationship Id="rId9" Type="http://schemas.openxmlformats.org/officeDocument/2006/relationships/image" Target="../media/image89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3" Type="http://schemas.openxmlformats.org/officeDocument/2006/relationships/image" Target="../media/image35.svg"/><Relationship Id="rId7" Type="http://schemas.openxmlformats.org/officeDocument/2006/relationships/image" Target="../media/image78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svg"/><Relationship Id="rId5" Type="http://schemas.openxmlformats.org/officeDocument/2006/relationships/image" Target="../media/image88.svg"/><Relationship Id="rId10" Type="http://schemas.openxmlformats.org/officeDocument/2006/relationships/image" Target="../media/image90.png"/><Relationship Id="rId4" Type="http://schemas.openxmlformats.org/officeDocument/2006/relationships/image" Target="../media/image21.svg"/><Relationship Id="rId9" Type="http://schemas.openxmlformats.org/officeDocument/2006/relationships/image" Target="../media/image84.sv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35.svg"/><Relationship Id="rId7" Type="http://schemas.openxmlformats.org/officeDocument/2006/relationships/image" Target="../media/image93.svg"/><Relationship Id="rId12" Type="http://schemas.openxmlformats.org/officeDocument/2006/relationships/image" Target="../media/image97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11" Type="http://schemas.openxmlformats.org/officeDocument/2006/relationships/image" Target="../media/image96.svg"/><Relationship Id="rId5" Type="http://schemas.openxmlformats.org/officeDocument/2006/relationships/image" Target="../media/image91.png"/><Relationship Id="rId10" Type="http://schemas.openxmlformats.org/officeDocument/2006/relationships/image" Target="../media/image56.svg"/><Relationship Id="rId4" Type="http://schemas.openxmlformats.org/officeDocument/2006/relationships/image" Target="../media/image21.svg"/><Relationship Id="rId9" Type="http://schemas.openxmlformats.org/officeDocument/2006/relationships/image" Target="../media/image95.sv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13" Type="http://schemas.openxmlformats.org/officeDocument/2006/relationships/image" Target="../media/image58.svg"/><Relationship Id="rId3" Type="http://schemas.openxmlformats.org/officeDocument/2006/relationships/image" Target="../media/image35.svg"/><Relationship Id="rId7" Type="http://schemas.openxmlformats.org/officeDocument/2006/relationships/image" Target="../media/image93.svg"/><Relationship Id="rId12" Type="http://schemas.openxmlformats.org/officeDocument/2006/relationships/image" Target="../media/image100.svg"/><Relationship Id="rId2" Type="http://schemas.openxmlformats.org/officeDocument/2006/relationships/image" Target="../media/image71.svg"/><Relationship Id="rId16" Type="http://schemas.openxmlformats.org/officeDocument/2006/relationships/image" Target="../media/image9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11" Type="http://schemas.openxmlformats.org/officeDocument/2006/relationships/image" Target="../media/image99.svg"/><Relationship Id="rId5" Type="http://schemas.openxmlformats.org/officeDocument/2006/relationships/image" Target="../media/image91.png"/><Relationship Id="rId15" Type="http://schemas.openxmlformats.org/officeDocument/2006/relationships/image" Target="../media/image96.svg"/><Relationship Id="rId10" Type="http://schemas.openxmlformats.org/officeDocument/2006/relationships/image" Target="../media/image98.svg"/><Relationship Id="rId4" Type="http://schemas.openxmlformats.org/officeDocument/2006/relationships/image" Target="../media/image21.svg"/><Relationship Id="rId9" Type="http://schemas.openxmlformats.org/officeDocument/2006/relationships/image" Target="../media/image95.svg"/><Relationship Id="rId14" Type="http://schemas.openxmlformats.org/officeDocument/2006/relationships/image" Target="../media/image56.sv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svg"/><Relationship Id="rId3" Type="http://schemas.openxmlformats.org/officeDocument/2006/relationships/image" Target="../media/image35.svg"/><Relationship Id="rId7" Type="http://schemas.openxmlformats.org/officeDocument/2006/relationships/image" Target="../media/image94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svg"/><Relationship Id="rId11" Type="http://schemas.openxmlformats.org/officeDocument/2006/relationships/image" Target="../media/image97.svg"/><Relationship Id="rId5" Type="http://schemas.openxmlformats.org/officeDocument/2006/relationships/image" Target="../media/image91.png"/><Relationship Id="rId10" Type="http://schemas.openxmlformats.org/officeDocument/2006/relationships/image" Target="../media/image96.svg"/><Relationship Id="rId4" Type="http://schemas.openxmlformats.org/officeDocument/2006/relationships/image" Target="../media/image21.svg"/><Relationship Id="rId9" Type="http://schemas.openxmlformats.org/officeDocument/2006/relationships/image" Target="../media/image56.sv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svg"/><Relationship Id="rId13" Type="http://schemas.openxmlformats.org/officeDocument/2006/relationships/image" Target="../media/image103.svg"/><Relationship Id="rId3" Type="http://schemas.openxmlformats.org/officeDocument/2006/relationships/image" Target="../media/image35.svg"/><Relationship Id="rId7" Type="http://schemas.openxmlformats.org/officeDocument/2006/relationships/image" Target="../media/image94.svg"/><Relationship Id="rId12" Type="http://schemas.openxmlformats.org/officeDocument/2006/relationships/image" Target="../media/image102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svg"/><Relationship Id="rId11" Type="http://schemas.openxmlformats.org/officeDocument/2006/relationships/image" Target="../media/image97.svg"/><Relationship Id="rId5" Type="http://schemas.openxmlformats.org/officeDocument/2006/relationships/image" Target="../media/image91.png"/><Relationship Id="rId10" Type="http://schemas.openxmlformats.org/officeDocument/2006/relationships/image" Target="../media/image96.svg"/><Relationship Id="rId4" Type="http://schemas.openxmlformats.org/officeDocument/2006/relationships/image" Target="../media/image21.svg"/><Relationship Id="rId9" Type="http://schemas.openxmlformats.org/officeDocument/2006/relationships/image" Target="../media/image56.sv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13" Type="http://schemas.openxmlformats.org/officeDocument/2006/relationships/image" Target="../media/image58.svg"/><Relationship Id="rId3" Type="http://schemas.openxmlformats.org/officeDocument/2006/relationships/image" Target="../media/image35.svg"/><Relationship Id="rId7" Type="http://schemas.openxmlformats.org/officeDocument/2006/relationships/image" Target="../media/image93.svg"/><Relationship Id="rId12" Type="http://schemas.openxmlformats.org/officeDocument/2006/relationships/image" Target="../media/image100.svg"/><Relationship Id="rId2" Type="http://schemas.openxmlformats.org/officeDocument/2006/relationships/image" Target="../media/image71.svg"/><Relationship Id="rId16" Type="http://schemas.openxmlformats.org/officeDocument/2006/relationships/image" Target="../media/image97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11" Type="http://schemas.openxmlformats.org/officeDocument/2006/relationships/image" Target="../media/image99.svg"/><Relationship Id="rId5" Type="http://schemas.openxmlformats.org/officeDocument/2006/relationships/image" Target="../media/image91.png"/><Relationship Id="rId15" Type="http://schemas.openxmlformats.org/officeDocument/2006/relationships/image" Target="../media/image96.svg"/><Relationship Id="rId10" Type="http://schemas.openxmlformats.org/officeDocument/2006/relationships/image" Target="../media/image98.svg"/><Relationship Id="rId4" Type="http://schemas.openxmlformats.org/officeDocument/2006/relationships/image" Target="../media/image21.svg"/><Relationship Id="rId9" Type="http://schemas.openxmlformats.org/officeDocument/2006/relationships/image" Target="../media/image95.svg"/><Relationship Id="rId14" Type="http://schemas.openxmlformats.org/officeDocument/2006/relationships/image" Target="../media/image10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35.svg"/><Relationship Id="rId7" Type="http://schemas.openxmlformats.org/officeDocument/2006/relationships/image" Target="../media/image93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11" Type="http://schemas.openxmlformats.org/officeDocument/2006/relationships/image" Target="../media/image97.svg"/><Relationship Id="rId5" Type="http://schemas.openxmlformats.org/officeDocument/2006/relationships/image" Target="../media/image104.png"/><Relationship Id="rId10" Type="http://schemas.openxmlformats.org/officeDocument/2006/relationships/image" Target="../media/image96.svg"/><Relationship Id="rId4" Type="http://schemas.openxmlformats.org/officeDocument/2006/relationships/image" Target="../media/image21.svg"/><Relationship Id="rId9" Type="http://schemas.openxmlformats.org/officeDocument/2006/relationships/image" Target="../media/image95.sv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svg"/><Relationship Id="rId13" Type="http://schemas.openxmlformats.org/officeDocument/2006/relationships/image" Target="../media/image95.svg"/><Relationship Id="rId3" Type="http://schemas.openxmlformats.org/officeDocument/2006/relationships/image" Target="../media/image35.svg"/><Relationship Id="rId7" Type="http://schemas.openxmlformats.org/officeDocument/2006/relationships/image" Target="../media/image99.svg"/><Relationship Id="rId12" Type="http://schemas.openxmlformats.org/officeDocument/2006/relationships/image" Target="../media/image93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svg"/><Relationship Id="rId11" Type="http://schemas.openxmlformats.org/officeDocument/2006/relationships/image" Target="../media/image92.svg"/><Relationship Id="rId5" Type="http://schemas.openxmlformats.org/officeDocument/2006/relationships/image" Target="../media/image104.png"/><Relationship Id="rId15" Type="http://schemas.openxmlformats.org/officeDocument/2006/relationships/image" Target="../media/image97.svg"/><Relationship Id="rId10" Type="http://schemas.openxmlformats.org/officeDocument/2006/relationships/image" Target="../media/image94.svg"/><Relationship Id="rId4" Type="http://schemas.openxmlformats.org/officeDocument/2006/relationships/image" Target="../media/image21.svg"/><Relationship Id="rId9" Type="http://schemas.openxmlformats.org/officeDocument/2006/relationships/image" Target="../media/image58.svg"/><Relationship Id="rId14" Type="http://schemas.openxmlformats.org/officeDocument/2006/relationships/image" Target="../media/image96.sv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13" Type="http://schemas.openxmlformats.org/officeDocument/2006/relationships/image" Target="../media/image58.svg"/><Relationship Id="rId3" Type="http://schemas.openxmlformats.org/officeDocument/2006/relationships/image" Target="../media/image35.svg"/><Relationship Id="rId7" Type="http://schemas.openxmlformats.org/officeDocument/2006/relationships/image" Target="../media/image93.svg"/><Relationship Id="rId12" Type="http://schemas.openxmlformats.org/officeDocument/2006/relationships/image" Target="../media/image100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svg"/><Relationship Id="rId11" Type="http://schemas.openxmlformats.org/officeDocument/2006/relationships/image" Target="../media/image99.svg"/><Relationship Id="rId5" Type="http://schemas.openxmlformats.org/officeDocument/2006/relationships/image" Target="../media/image104.png"/><Relationship Id="rId15" Type="http://schemas.openxmlformats.org/officeDocument/2006/relationships/image" Target="../media/image97.svg"/><Relationship Id="rId10" Type="http://schemas.openxmlformats.org/officeDocument/2006/relationships/image" Target="../media/image98.svg"/><Relationship Id="rId4" Type="http://schemas.openxmlformats.org/officeDocument/2006/relationships/image" Target="../media/image21.svg"/><Relationship Id="rId9" Type="http://schemas.openxmlformats.org/officeDocument/2006/relationships/image" Target="../media/image95.svg"/><Relationship Id="rId14" Type="http://schemas.openxmlformats.org/officeDocument/2006/relationships/image" Target="../media/image96.sv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97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svg"/><Relationship Id="rId5" Type="http://schemas.openxmlformats.org/officeDocument/2006/relationships/image" Target="../media/image104.png"/><Relationship Id="rId4" Type="http://schemas.openxmlformats.org/officeDocument/2006/relationships/image" Target="../media/image21.sv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35.svg"/><Relationship Id="rId7" Type="http://schemas.openxmlformats.org/officeDocument/2006/relationships/image" Target="../media/image105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svg"/><Relationship Id="rId5" Type="http://schemas.openxmlformats.org/officeDocument/2006/relationships/image" Target="../media/image104.png"/><Relationship Id="rId10" Type="http://schemas.openxmlformats.org/officeDocument/2006/relationships/image" Target="../media/image97.svg"/><Relationship Id="rId4" Type="http://schemas.openxmlformats.org/officeDocument/2006/relationships/image" Target="../media/image21.svg"/><Relationship Id="rId9" Type="http://schemas.openxmlformats.org/officeDocument/2006/relationships/image" Target="../media/image96.sv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svg"/><Relationship Id="rId3" Type="http://schemas.openxmlformats.org/officeDocument/2006/relationships/image" Target="../media/image35.svg"/><Relationship Id="rId7" Type="http://schemas.openxmlformats.org/officeDocument/2006/relationships/image" Target="../media/image108.pn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svg"/><Relationship Id="rId11" Type="http://schemas.openxmlformats.org/officeDocument/2006/relationships/image" Target="../media/image110.svg"/><Relationship Id="rId5" Type="http://schemas.openxmlformats.org/officeDocument/2006/relationships/image" Target="../media/image104.png"/><Relationship Id="rId10" Type="http://schemas.openxmlformats.org/officeDocument/2006/relationships/image" Target="../media/image97.svg"/><Relationship Id="rId4" Type="http://schemas.openxmlformats.org/officeDocument/2006/relationships/image" Target="../media/image21.svg"/><Relationship Id="rId9" Type="http://schemas.openxmlformats.org/officeDocument/2006/relationships/image" Target="../media/image96.sv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7" Type="http://schemas.openxmlformats.org/officeDocument/2006/relationships/image" Target="../media/image97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svg"/><Relationship Id="rId5" Type="http://schemas.openxmlformats.org/officeDocument/2006/relationships/image" Target="../media/image104.png"/><Relationship Id="rId4" Type="http://schemas.openxmlformats.org/officeDocument/2006/relationships/image" Target="../media/image21.sv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sv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svg"/><Relationship Id="rId3" Type="http://schemas.openxmlformats.org/officeDocument/2006/relationships/image" Target="../media/image35.svg"/><Relationship Id="rId7" Type="http://schemas.openxmlformats.org/officeDocument/2006/relationships/image" Target="../media/image114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jpeg"/><Relationship Id="rId5" Type="http://schemas.openxmlformats.org/officeDocument/2006/relationships/image" Target="../media/image112.svg"/><Relationship Id="rId4" Type="http://schemas.openxmlformats.org/officeDocument/2006/relationships/image" Target="../media/image21.sv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svg"/><Relationship Id="rId3" Type="http://schemas.openxmlformats.org/officeDocument/2006/relationships/image" Target="../media/image35.svg"/><Relationship Id="rId7" Type="http://schemas.openxmlformats.org/officeDocument/2006/relationships/image" Target="../media/image113.jpe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11" Type="http://schemas.openxmlformats.org/officeDocument/2006/relationships/image" Target="../media/image117.svg"/><Relationship Id="rId5" Type="http://schemas.openxmlformats.org/officeDocument/2006/relationships/image" Target="../media/image112.svg"/><Relationship Id="rId10" Type="http://schemas.openxmlformats.org/officeDocument/2006/relationships/image" Target="../media/image116.png"/><Relationship Id="rId4" Type="http://schemas.openxmlformats.org/officeDocument/2006/relationships/image" Target="../media/image21.svg"/><Relationship Id="rId9" Type="http://schemas.openxmlformats.org/officeDocument/2006/relationships/image" Target="../media/image11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svg"/><Relationship Id="rId3" Type="http://schemas.openxmlformats.org/officeDocument/2006/relationships/image" Target="../media/image35.svg"/><Relationship Id="rId7" Type="http://schemas.openxmlformats.org/officeDocument/2006/relationships/image" Target="../media/image118.jpe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11" Type="http://schemas.openxmlformats.org/officeDocument/2006/relationships/image" Target="../media/image122.svg"/><Relationship Id="rId5" Type="http://schemas.openxmlformats.org/officeDocument/2006/relationships/image" Target="../media/image112.svg"/><Relationship Id="rId10" Type="http://schemas.openxmlformats.org/officeDocument/2006/relationships/image" Target="../media/image121.svg"/><Relationship Id="rId4" Type="http://schemas.openxmlformats.org/officeDocument/2006/relationships/image" Target="../media/image21.svg"/><Relationship Id="rId9" Type="http://schemas.openxmlformats.org/officeDocument/2006/relationships/image" Target="../media/image120.sv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2.sv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10" Type="http://schemas.openxmlformats.org/officeDocument/2006/relationships/image" Target="../media/image123.jpeg"/><Relationship Id="rId4" Type="http://schemas.openxmlformats.org/officeDocument/2006/relationships/image" Target="../media/image111.svg"/><Relationship Id="rId9" Type="http://schemas.openxmlformats.org/officeDocument/2006/relationships/image" Target="../media/image118.jpe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35.svg"/><Relationship Id="rId7" Type="http://schemas.openxmlformats.org/officeDocument/2006/relationships/image" Target="../media/image118.jpe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5" Type="http://schemas.openxmlformats.org/officeDocument/2006/relationships/image" Target="../media/image112.svg"/><Relationship Id="rId10" Type="http://schemas.openxmlformats.org/officeDocument/2006/relationships/image" Target="../media/image126.svg"/><Relationship Id="rId4" Type="http://schemas.openxmlformats.org/officeDocument/2006/relationships/image" Target="../media/image21.svg"/><Relationship Id="rId9" Type="http://schemas.openxmlformats.org/officeDocument/2006/relationships/image" Target="../media/image125.jpe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35.svg"/><Relationship Id="rId7" Type="http://schemas.openxmlformats.org/officeDocument/2006/relationships/image" Target="../media/image126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21.svg"/><Relationship Id="rId9" Type="http://schemas.openxmlformats.org/officeDocument/2006/relationships/image" Target="../media/image34.sv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5" Type="http://schemas.openxmlformats.org/officeDocument/2006/relationships/image" Target="../media/image127.png"/><Relationship Id="rId4" Type="http://schemas.openxmlformats.org/officeDocument/2006/relationships/image" Target="../media/image21.sv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svg"/><Relationship Id="rId3" Type="http://schemas.openxmlformats.org/officeDocument/2006/relationships/image" Target="../media/image35.svg"/><Relationship Id="rId7" Type="http://schemas.openxmlformats.org/officeDocument/2006/relationships/image" Target="../media/image121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11" Type="http://schemas.openxmlformats.org/officeDocument/2006/relationships/image" Target="../media/image130.svg"/><Relationship Id="rId5" Type="http://schemas.openxmlformats.org/officeDocument/2006/relationships/image" Target="../media/image112.svg"/><Relationship Id="rId10" Type="http://schemas.openxmlformats.org/officeDocument/2006/relationships/image" Target="../media/image129.jpeg"/><Relationship Id="rId4" Type="http://schemas.openxmlformats.org/officeDocument/2006/relationships/image" Target="../media/image21.svg"/><Relationship Id="rId9" Type="http://schemas.openxmlformats.org/officeDocument/2006/relationships/image" Target="../media/image128.sv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sv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21.svg"/><Relationship Id="rId5" Type="http://schemas.openxmlformats.org/officeDocument/2006/relationships/image" Target="../media/image35.svg"/><Relationship Id="rId10" Type="http://schemas.openxmlformats.org/officeDocument/2006/relationships/image" Target="../media/image112.svg"/><Relationship Id="rId4" Type="http://schemas.openxmlformats.org/officeDocument/2006/relationships/image" Target="../media/image111.svg"/><Relationship Id="rId9" Type="http://schemas.openxmlformats.org/officeDocument/2006/relationships/image" Target="../media/image131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png"/><Relationship Id="rId5" Type="http://schemas.openxmlformats.org/officeDocument/2006/relationships/image" Target="../media/image34.svg"/><Relationship Id="rId4" Type="http://schemas.openxmlformats.org/officeDocument/2006/relationships/image" Target="../media/image21.sv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png"/><Relationship Id="rId5" Type="http://schemas.openxmlformats.org/officeDocument/2006/relationships/image" Target="../media/image34.svg"/><Relationship Id="rId4" Type="http://schemas.openxmlformats.org/officeDocument/2006/relationships/image" Target="../media/image21.sv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35.svg"/><Relationship Id="rId7" Type="http://schemas.openxmlformats.org/officeDocument/2006/relationships/image" Target="../media/image24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3.svg"/><Relationship Id="rId4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35.svg"/><Relationship Id="rId7" Type="http://schemas.openxmlformats.org/officeDocument/2006/relationships/image" Target="../media/image24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3.svg"/><Relationship Id="rId4" Type="http://schemas.openxmlformats.org/officeDocument/2006/relationships/image" Target="../media/image21.sv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35.svg"/><Relationship Id="rId7" Type="http://schemas.openxmlformats.org/officeDocument/2006/relationships/image" Target="../media/image24.sv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3.svg"/><Relationship Id="rId10" Type="http://schemas.openxmlformats.org/officeDocument/2006/relationships/image" Target="../media/image134.svg"/><Relationship Id="rId4" Type="http://schemas.openxmlformats.org/officeDocument/2006/relationships/image" Target="../media/image21.svg"/><Relationship Id="rId9" Type="http://schemas.openxmlformats.org/officeDocument/2006/relationships/image" Target="../media/image133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136.svg"/><Relationship Id="rId3" Type="http://schemas.openxmlformats.org/officeDocument/2006/relationships/image" Target="../media/image35.svg"/><Relationship Id="rId7" Type="http://schemas.openxmlformats.org/officeDocument/2006/relationships/image" Target="../media/image15.svg"/><Relationship Id="rId12" Type="http://schemas.openxmlformats.org/officeDocument/2006/relationships/image" Target="../media/image7.jpe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11" Type="http://schemas.openxmlformats.org/officeDocument/2006/relationships/image" Target="../media/image134.svg"/><Relationship Id="rId5" Type="http://schemas.openxmlformats.org/officeDocument/2006/relationships/image" Target="../media/image135.svg"/><Relationship Id="rId10" Type="http://schemas.openxmlformats.org/officeDocument/2006/relationships/image" Target="../media/image133.png"/><Relationship Id="rId4" Type="http://schemas.openxmlformats.org/officeDocument/2006/relationships/image" Target="../media/image21.svg"/><Relationship Id="rId9" Type="http://schemas.openxmlformats.org/officeDocument/2006/relationships/image" Target="../media/image18.svg"/><Relationship Id="rId14" Type="http://schemas.openxmlformats.org/officeDocument/2006/relationships/image" Target="../media/image137.svg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5.svg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6" Type="http://schemas.openxmlformats.org/officeDocument/2006/relationships/image" Target="../media/image35.svg"/><Relationship Id="rId5" Type="http://schemas.openxmlformats.org/officeDocument/2006/relationships/image" Target="../media/image21.svg"/><Relationship Id="rId4" Type="http://schemas.openxmlformats.org/officeDocument/2006/relationships/image" Target="../media/image111.sv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7" Type="http://schemas.openxmlformats.org/officeDocument/2006/relationships/image" Target="../media/image140.pn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jpeg"/><Relationship Id="rId5" Type="http://schemas.openxmlformats.org/officeDocument/2006/relationships/image" Target="../media/image135.svg"/><Relationship Id="rId4" Type="http://schemas.openxmlformats.org/officeDocument/2006/relationships/image" Target="../media/image35.sv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1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4.jpeg"/><Relationship Id="rId5" Type="http://schemas.openxmlformats.org/officeDocument/2006/relationships/image" Target="../media/image143.jpeg"/><Relationship Id="rId4" Type="http://schemas.openxmlformats.org/officeDocument/2006/relationships/image" Target="../media/image142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sv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6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5" Type="http://schemas.openxmlformats.org/officeDocument/2006/relationships/image" Target="../media/image148.svg"/><Relationship Id="rId4" Type="http://schemas.openxmlformats.org/officeDocument/2006/relationships/image" Target="../media/image147.sv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svg"/><Relationship Id="rId7" Type="http://schemas.openxmlformats.org/officeDocument/2006/relationships/image" Target="../media/image151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svg"/><Relationship Id="rId5" Type="http://schemas.openxmlformats.org/officeDocument/2006/relationships/image" Target="../media/image114.svg"/><Relationship Id="rId4" Type="http://schemas.openxmlformats.org/officeDocument/2006/relationships/image" Target="../media/image113.jpe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50.svg"/><Relationship Id="rId7" Type="http://schemas.openxmlformats.org/officeDocument/2006/relationships/image" Target="../media/image151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svg"/><Relationship Id="rId5" Type="http://schemas.openxmlformats.org/officeDocument/2006/relationships/image" Target="../media/image114.svg"/><Relationship Id="rId4" Type="http://schemas.openxmlformats.org/officeDocument/2006/relationships/image" Target="../media/image113.jpeg"/><Relationship Id="rId9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5.sv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50.svg"/><Relationship Id="rId7" Type="http://schemas.openxmlformats.org/officeDocument/2006/relationships/image" Target="../media/image151.sv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svg"/><Relationship Id="rId5" Type="http://schemas.openxmlformats.org/officeDocument/2006/relationships/image" Target="../media/image114.svg"/><Relationship Id="rId10" Type="http://schemas.openxmlformats.org/officeDocument/2006/relationships/image" Target="../media/image34.svg"/><Relationship Id="rId4" Type="http://schemas.openxmlformats.org/officeDocument/2006/relationships/image" Target="../media/image113.jpeg"/><Relationship Id="rId9" Type="http://schemas.openxmlformats.org/officeDocument/2006/relationships/image" Target="../media/image153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svg"/><Relationship Id="rId3" Type="http://schemas.openxmlformats.org/officeDocument/2006/relationships/image" Target="../media/image152.png"/><Relationship Id="rId7" Type="http://schemas.openxmlformats.org/officeDocument/2006/relationships/image" Target="../media/image156.png"/><Relationship Id="rId2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svg"/><Relationship Id="rId5" Type="http://schemas.openxmlformats.org/officeDocument/2006/relationships/image" Target="../media/image154.png"/><Relationship Id="rId4" Type="http://schemas.openxmlformats.org/officeDocument/2006/relationships/image" Target="../media/image153.png"/><Relationship Id="rId9" Type="http://schemas.openxmlformats.org/officeDocument/2006/relationships/image" Target="../media/image34.sv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10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svg"/><Relationship Id="rId5" Type="http://schemas.openxmlformats.org/officeDocument/2006/relationships/image" Target="../media/image108.png"/><Relationship Id="rId4" Type="http://schemas.openxmlformats.org/officeDocument/2006/relationships/image" Target="../media/image107.sv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svg"/><Relationship Id="rId5" Type="http://schemas.openxmlformats.org/officeDocument/2006/relationships/image" Target="../media/image159.svg"/><Relationship Id="rId4" Type="http://schemas.openxmlformats.org/officeDocument/2006/relationships/image" Target="../media/image158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svg"/><Relationship Id="rId5" Type="http://schemas.openxmlformats.org/officeDocument/2006/relationships/image" Target="../media/image159.svg"/><Relationship Id="rId4" Type="http://schemas.openxmlformats.org/officeDocument/2006/relationships/image" Target="../media/image158.jpe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svg"/><Relationship Id="rId3" Type="http://schemas.openxmlformats.org/officeDocument/2006/relationships/image" Target="../media/image91.png"/><Relationship Id="rId7" Type="http://schemas.openxmlformats.org/officeDocument/2006/relationships/image" Target="../media/image102.sv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svg"/><Relationship Id="rId5" Type="http://schemas.openxmlformats.org/officeDocument/2006/relationships/image" Target="../media/image94.svg"/><Relationship Id="rId4" Type="http://schemas.openxmlformats.org/officeDocument/2006/relationships/image" Target="../media/image101.sv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161.jpeg"/><Relationship Id="rId2" Type="http://schemas.openxmlformats.org/officeDocument/2006/relationships/image" Target="../media/image7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jpeg"/><Relationship Id="rId5" Type="http://schemas.openxmlformats.org/officeDocument/2006/relationships/image" Target="../media/image103.svg"/><Relationship Id="rId4" Type="http://schemas.openxmlformats.org/officeDocument/2006/relationships/image" Target="../media/image102.svg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jpeg"/><Relationship Id="rId3" Type="http://schemas.microsoft.com/office/2007/relationships/media" Target="../media/media7.mp4"/><Relationship Id="rId7" Type="http://schemas.openxmlformats.org/officeDocument/2006/relationships/image" Target="../media/image162.jpe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71.sv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7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AAD">
                <a:alpha val="100000"/>
              </a:srgbClr>
            </a:gs>
            <a:gs pos="100000">
              <a:srgbClr val="CB6CE6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0"/>
            <a:ext cx="6429201" cy="3210053"/>
          </a:xfrm>
          <a:custGeom>
            <a:avLst/>
            <a:gdLst/>
            <a:ahLst/>
            <a:cxnLst/>
            <a:rect l="l" t="t" r="r" b="b"/>
            <a:pathLst>
              <a:path w="6429201" h="3210053">
                <a:moveTo>
                  <a:pt x="0" y="0"/>
                </a:moveTo>
                <a:lnTo>
                  <a:pt x="6429201" y="0"/>
                </a:lnTo>
                <a:lnTo>
                  <a:pt x="6429201" y="3210053"/>
                </a:lnTo>
                <a:lnTo>
                  <a:pt x="0" y="32100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" name="Freeform 6"/>
          <p:cNvSpPr/>
          <p:nvPr/>
        </p:nvSpPr>
        <p:spPr>
          <a:xfrm>
            <a:off x="17154156" y="9350897"/>
            <a:ext cx="770525" cy="770525"/>
          </a:xfrm>
          <a:custGeom>
            <a:avLst/>
            <a:gdLst/>
            <a:ahLst/>
            <a:cxnLst/>
            <a:rect l="l" t="t" r="r" b="b"/>
            <a:pathLst>
              <a:path w="770525" h="770525">
                <a:moveTo>
                  <a:pt x="0" y="0"/>
                </a:moveTo>
                <a:lnTo>
                  <a:pt x="770524" y="0"/>
                </a:lnTo>
                <a:lnTo>
                  <a:pt x="770524" y="770525"/>
                </a:lnTo>
                <a:lnTo>
                  <a:pt x="0" y="7705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Freeform 7"/>
          <p:cNvSpPr/>
          <p:nvPr/>
        </p:nvSpPr>
        <p:spPr>
          <a:xfrm>
            <a:off x="944860" y="0"/>
            <a:ext cx="16398279" cy="11137165"/>
          </a:xfrm>
          <a:custGeom>
            <a:avLst/>
            <a:gdLst/>
            <a:ahLst/>
            <a:cxnLst/>
            <a:rect l="l" t="t" r="r" b="b"/>
            <a:pathLst>
              <a:path w="16398279" h="11137165">
                <a:moveTo>
                  <a:pt x="0" y="0"/>
                </a:moveTo>
                <a:lnTo>
                  <a:pt x="16398280" y="0"/>
                </a:lnTo>
                <a:lnTo>
                  <a:pt x="16398280" y="11137165"/>
                </a:lnTo>
                <a:lnTo>
                  <a:pt x="0" y="111371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" name="TextBox 8"/>
          <p:cNvSpPr txBox="1"/>
          <p:nvPr/>
        </p:nvSpPr>
        <p:spPr>
          <a:xfrm>
            <a:off x="712235" y="3991847"/>
            <a:ext cx="17259300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Reproducible nucleation and control of stable quantum vortex rings in Bose-Einstein condensates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087991" y="5786364"/>
            <a:ext cx="8507788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G. Iori, K. Xhani, W.J. Kwon, D.E. Galli, L. Galantucci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124909" y="9508904"/>
            <a:ext cx="4715726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Università degli Studi di Milano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12235" y="9508904"/>
            <a:ext cx="1749215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Giorgia Iori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3397331" y="9544773"/>
            <a:ext cx="2466920" cy="388945"/>
            <a:chOff x="0" y="0"/>
            <a:chExt cx="3289226" cy="518594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5601"/>
              <a:ext cx="3289226" cy="5441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June 23  , 2026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563782" y="-28575"/>
              <a:ext cx="263262" cy="2837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795"/>
                </a:lnSpc>
              </a:pPr>
              <a:r>
                <a:rPr lang="en-US" sz="1282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rd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36" name="Group 3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45" name="Group 4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8" name="Freeform 4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9" name="AutoShape 4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50" name="AutoShape 5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51" name="Group 5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52" name="Group 5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55" name="TextBox 5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2D</a:t>
              </a:r>
            </a:p>
          </p:txBody>
        </p:sp>
      </p:grpSp>
      <p:sp>
        <p:nvSpPr>
          <p:cNvPr id="56" name="Freeform 56"/>
          <p:cNvSpPr/>
          <p:nvPr/>
        </p:nvSpPr>
        <p:spPr>
          <a:xfrm>
            <a:off x="1751057" y="2004033"/>
            <a:ext cx="6087265" cy="6564698"/>
          </a:xfrm>
          <a:custGeom>
            <a:avLst/>
            <a:gdLst/>
            <a:ahLst/>
            <a:cxnLst/>
            <a:rect l="l" t="t" r="r" b="b"/>
            <a:pathLst>
              <a:path w="6087265" h="6564698">
                <a:moveTo>
                  <a:pt x="0" y="0"/>
                </a:moveTo>
                <a:lnTo>
                  <a:pt x="6087265" y="0"/>
                </a:lnTo>
                <a:lnTo>
                  <a:pt x="6087265" y="6564698"/>
                </a:lnTo>
                <a:lnTo>
                  <a:pt x="0" y="65646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>
            <a:off x="6520948" y="33365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8" name="AutoShape 58"/>
          <p:cNvSpPr/>
          <p:nvPr/>
        </p:nvSpPr>
        <p:spPr>
          <a:xfrm>
            <a:off x="6970046" y="4053601"/>
            <a:ext cx="2535045" cy="0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59" name="Group 59"/>
          <p:cNvGrpSpPr/>
          <p:nvPr/>
        </p:nvGrpSpPr>
        <p:grpSpPr>
          <a:xfrm>
            <a:off x="9456979" y="1671392"/>
            <a:ext cx="8384141" cy="2390636"/>
            <a:chOff x="0" y="0"/>
            <a:chExt cx="2208169" cy="629633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2208169" cy="629633"/>
            </a:xfrm>
            <a:custGeom>
              <a:avLst/>
              <a:gdLst/>
              <a:ahLst/>
              <a:cxnLst/>
              <a:rect l="l" t="t" r="r" b="b"/>
              <a:pathLst>
                <a:path w="2208169" h="629633">
                  <a:moveTo>
                    <a:pt x="0" y="0"/>
                  </a:moveTo>
                  <a:lnTo>
                    <a:pt x="2208169" y="0"/>
                  </a:lnTo>
                  <a:lnTo>
                    <a:pt x="2208169" y="629633"/>
                  </a:lnTo>
                  <a:lnTo>
                    <a:pt x="0" y="629633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0" y="-28575"/>
              <a:ext cx="2208169" cy="658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62" name="Freeform 62"/>
          <p:cNvSpPr/>
          <p:nvPr/>
        </p:nvSpPr>
        <p:spPr>
          <a:xfrm>
            <a:off x="5168756" y="4823054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3" name="AutoShape 63"/>
          <p:cNvSpPr/>
          <p:nvPr/>
        </p:nvSpPr>
        <p:spPr>
          <a:xfrm>
            <a:off x="5617854" y="5543342"/>
            <a:ext cx="3173276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64" name="Group 64"/>
          <p:cNvGrpSpPr/>
          <p:nvPr/>
        </p:nvGrpSpPr>
        <p:grpSpPr>
          <a:xfrm>
            <a:off x="8743504" y="4258633"/>
            <a:ext cx="8973338" cy="4755976"/>
            <a:chOff x="0" y="0"/>
            <a:chExt cx="2363348" cy="1252603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2363348" cy="1252603"/>
            </a:xfrm>
            <a:custGeom>
              <a:avLst/>
              <a:gdLst/>
              <a:ahLst/>
              <a:cxnLst/>
              <a:rect l="l" t="t" r="r" b="b"/>
              <a:pathLst>
                <a:path w="2363348" h="1252603">
                  <a:moveTo>
                    <a:pt x="0" y="0"/>
                  </a:moveTo>
                  <a:lnTo>
                    <a:pt x="2363348" y="0"/>
                  </a:lnTo>
                  <a:lnTo>
                    <a:pt x="2363348" y="1252603"/>
                  </a:lnTo>
                  <a:lnTo>
                    <a:pt x="0" y="1252603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28575"/>
              <a:ext cx="2363348" cy="12811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7" name="Group 67"/>
          <p:cNvGrpSpPr/>
          <p:nvPr/>
        </p:nvGrpSpPr>
        <p:grpSpPr>
          <a:xfrm>
            <a:off x="8875892" y="6897771"/>
            <a:ext cx="8708561" cy="1828070"/>
            <a:chOff x="0" y="0"/>
            <a:chExt cx="11611415" cy="2437427"/>
          </a:xfrm>
        </p:grpSpPr>
        <p:sp>
          <p:nvSpPr>
            <p:cNvPr id="68" name="Freeform 68"/>
            <p:cNvSpPr/>
            <p:nvPr/>
          </p:nvSpPr>
          <p:spPr>
            <a:xfrm>
              <a:off x="0" y="226913"/>
              <a:ext cx="2010406" cy="1983600"/>
            </a:xfrm>
            <a:custGeom>
              <a:avLst/>
              <a:gdLst/>
              <a:ahLst/>
              <a:cxnLst/>
              <a:rect l="l" t="t" r="r" b="b"/>
              <a:pathLst>
                <a:path w="2010406" h="1983600">
                  <a:moveTo>
                    <a:pt x="0" y="0"/>
                  </a:moveTo>
                  <a:lnTo>
                    <a:pt x="2010406" y="0"/>
                  </a:lnTo>
                  <a:lnTo>
                    <a:pt x="2010406" y="1983601"/>
                  </a:lnTo>
                  <a:lnTo>
                    <a:pt x="0" y="19836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69" name="Freeform 69"/>
            <p:cNvSpPr/>
            <p:nvPr/>
          </p:nvSpPr>
          <p:spPr>
            <a:xfrm>
              <a:off x="1820699" y="0"/>
              <a:ext cx="2465769" cy="2437427"/>
            </a:xfrm>
            <a:custGeom>
              <a:avLst/>
              <a:gdLst/>
              <a:ahLst/>
              <a:cxnLst/>
              <a:rect l="l" t="t" r="r" b="b"/>
              <a:pathLst>
                <a:path w="2465769" h="2437427">
                  <a:moveTo>
                    <a:pt x="0" y="0"/>
                  </a:moveTo>
                  <a:lnTo>
                    <a:pt x="2465768" y="0"/>
                  </a:lnTo>
                  <a:lnTo>
                    <a:pt x="2465768" y="2437427"/>
                  </a:lnTo>
                  <a:lnTo>
                    <a:pt x="0" y="24374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235" t="-4264" r="-317553" b="-68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70" name="Freeform 70"/>
            <p:cNvSpPr/>
            <p:nvPr/>
          </p:nvSpPr>
          <p:spPr>
            <a:xfrm>
              <a:off x="4269410" y="0"/>
              <a:ext cx="2467152" cy="2437427"/>
            </a:xfrm>
            <a:custGeom>
              <a:avLst/>
              <a:gdLst/>
              <a:ahLst/>
              <a:cxnLst/>
              <a:rect l="l" t="t" r="r" b="b"/>
              <a:pathLst>
                <a:path w="2467152" h="2437427">
                  <a:moveTo>
                    <a:pt x="0" y="0"/>
                  </a:moveTo>
                  <a:lnTo>
                    <a:pt x="2467151" y="0"/>
                  </a:lnTo>
                  <a:lnTo>
                    <a:pt x="2467151" y="2437427"/>
                  </a:lnTo>
                  <a:lnTo>
                    <a:pt x="0" y="24374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06162" t="-4878" r="-212115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71" name="Freeform 71"/>
            <p:cNvSpPr/>
            <p:nvPr/>
          </p:nvSpPr>
          <p:spPr>
            <a:xfrm>
              <a:off x="6736561" y="0"/>
              <a:ext cx="2437427" cy="2437427"/>
            </a:xfrm>
            <a:custGeom>
              <a:avLst/>
              <a:gdLst/>
              <a:ahLst/>
              <a:cxnLst/>
              <a:rect l="l" t="t" r="r" b="b"/>
              <a:pathLst>
                <a:path w="2437427" h="2437427">
                  <a:moveTo>
                    <a:pt x="0" y="0"/>
                  </a:moveTo>
                  <a:lnTo>
                    <a:pt x="2437427" y="0"/>
                  </a:lnTo>
                  <a:lnTo>
                    <a:pt x="2437427" y="2437427"/>
                  </a:lnTo>
                  <a:lnTo>
                    <a:pt x="0" y="24374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213554" t="-4878" r="-109824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72" name="Freeform 72"/>
            <p:cNvSpPr/>
            <p:nvPr/>
          </p:nvSpPr>
          <p:spPr>
            <a:xfrm>
              <a:off x="9173988" y="0"/>
              <a:ext cx="2437427" cy="2437427"/>
            </a:xfrm>
            <a:custGeom>
              <a:avLst/>
              <a:gdLst/>
              <a:ahLst/>
              <a:cxnLst/>
              <a:rect l="l" t="t" r="r" b="b"/>
              <a:pathLst>
                <a:path w="2437427" h="2437427">
                  <a:moveTo>
                    <a:pt x="0" y="0"/>
                  </a:moveTo>
                  <a:lnTo>
                    <a:pt x="2437427" y="0"/>
                  </a:lnTo>
                  <a:lnTo>
                    <a:pt x="2437427" y="2437427"/>
                  </a:lnTo>
                  <a:lnTo>
                    <a:pt x="0" y="24374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320365" t="-4878" r="-3013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73" name="Group 73"/>
          <p:cNvGrpSpPr/>
          <p:nvPr/>
        </p:nvGrpSpPr>
        <p:grpSpPr>
          <a:xfrm>
            <a:off x="10126915" y="1868946"/>
            <a:ext cx="7044270" cy="2144133"/>
            <a:chOff x="0" y="0"/>
            <a:chExt cx="9392360" cy="2858844"/>
          </a:xfrm>
        </p:grpSpPr>
        <p:sp>
          <p:nvSpPr>
            <p:cNvPr id="74" name="TextBox 74"/>
            <p:cNvSpPr txBox="1"/>
            <p:nvPr/>
          </p:nvSpPr>
          <p:spPr>
            <a:xfrm>
              <a:off x="1772684" y="2128594"/>
              <a:ext cx="5846993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T. Aioi et al., Phys. Rev. X 1, 021003 (2011)</a:t>
              </a:r>
            </a:p>
            <a:p>
              <a:pPr algn="l">
                <a:lnSpc>
                  <a:spcPts val="2160"/>
                </a:lnSpc>
              </a:pPr>
              <a:endPara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75" name="Group 75"/>
            <p:cNvGrpSpPr/>
            <p:nvPr/>
          </p:nvGrpSpPr>
          <p:grpSpPr>
            <a:xfrm>
              <a:off x="0" y="0"/>
              <a:ext cx="9392360" cy="1956750"/>
              <a:chOff x="0" y="0"/>
              <a:chExt cx="1855281" cy="386519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1855281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1855281" h="386519">
                    <a:moveTo>
                      <a:pt x="54952" y="0"/>
                    </a:moveTo>
                    <a:lnTo>
                      <a:pt x="1800329" y="0"/>
                    </a:lnTo>
                    <a:cubicBezTo>
                      <a:pt x="1830678" y="0"/>
                      <a:pt x="1855281" y="24603"/>
                      <a:pt x="1855281" y="54952"/>
                    </a:cubicBezTo>
                    <a:lnTo>
                      <a:pt x="1855281" y="331567"/>
                    </a:lnTo>
                    <a:cubicBezTo>
                      <a:pt x="1855281" y="346141"/>
                      <a:pt x="1849492" y="360118"/>
                      <a:pt x="1839186" y="370423"/>
                    </a:cubicBezTo>
                    <a:cubicBezTo>
                      <a:pt x="1828881" y="380729"/>
                      <a:pt x="1814903" y="386519"/>
                      <a:pt x="1800329" y="386519"/>
                    </a:cubicBezTo>
                    <a:lnTo>
                      <a:pt x="54952" y="386519"/>
                    </a:lnTo>
                    <a:cubicBezTo>
                      <a:pt x="40378" y="386519"/>
                      <a:pt x="26401" y="380729"/>
                      <a:pt x="16095" y="370423"/>
                    </a:cubicBezTo>
                    <a:cubicBezTo>
                      <a:pt x="5790" y="360118"/>
                      <a:pt x="0" y="346141"/>
                      <a:pt x="0" y="331567"/>
                    </a:cubicBezTo>
                    <a:lnTo>
                      <a:pt x="0" y="54952"/>
                    </a:lnTo>
                    <a:cubicBezTo>
                      <a:pt x="0" y="40378"/>
                      <a:pt x="5790" y="26401"/>
                      <a:pt x="16095" y="16095"/>
                    </a:cubicBezTo>
                    <a:cubicBezTo>
                      <a:pt x="26401" y="5790"/>
                      <a:pt x="40378" y="0"/>
                      <a:pt x="549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0" y="-38100"/>
                <a:ext cx="1855281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8" name="TextBox 78"/>
            <p:cNvSpPr txBox="1"/>
            <p:nvPr/>
          </p:nvSpPr>
          <p:spPr>
            <a:xfrm>
              <a:off x="427703" y="335607"/>
              <a:ext cx="855153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Numerical 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nucleation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vortex dipoles</a:t>
              </a:r>
            </a:p>
          </p:txBody>
        </p:sp>
      </p:grpSp>
      <p:grpSp>
        <p:nvGrpSpPr>
          <p:cNvPr id="79" name="Group 79"/>
          <p:cNvGrpSpPr/>
          <p:nvPr/>
        </p:nvGrpSpPr>
        <p:grpSpPr>
          <a:xfrm>
            <a:off x="8922211" y="4471631"/>
            <a:ext cx="8615923" cy="2111815"/>
            <a:chOff x="0" y="0"/>
            <a:chExt cx="11487897" cy="2815753"/>
          </a:xfrm>
        </p:grpSpPr>
        <p:grpSp>
          <p:nvGrpSpPr>
            <p:cNvPr id="80" name="Group 80"/>
            <p:cNvGrpSpPr/>
            <p:nvPr/>
          </p:nvGrpSpPr>
          <p:grpSpPr>
            <a:xfrm>
              <a:off x="0" y="0"/>
              <a:ext cx="11487897" cy="1956750"/>
              <a:chOff x="0" y="0"/>
              <a:chExt cx="2269214" cy="386519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0"/>
                <a:ext cx="2269214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2269214" h="386519">
                    <a:moveTo>
                      <a:pt x="44928" y="0"/>
                    </a:moveTo>
                    <a:lnTo>
                      <a:pt x="2224286" y="0"/>
                    </a:lnTo>
                    <a:cubicBezTo>
                      <a:pt x="2249100" y="0"/>
                      <a:pt x="2269214" y="20115"/>
                      <a:pt x="2269214" y="44928"/>
                    </a:cubicBezTo>
                    <a:lnTo>
                      <a:pt x="2269214" y="341591"/>
                    </a:lnTo>
                    <a:cubicBezTo>
                      <a:pt x="2269214" y="366404"/>
                      <a:pt x="2249100" y="386519"/>
                      <a:pt x="2224286" y="386519"/>
                    </a:cubicBezTo>
                    <a:lnTo>
                      <a:pt x="44928" y="386519"/>
                    </a:lnTo>
                    <a:cubicBezTo>
                      <a:pt x="20115" y="386519"/>
                      <a:pt x="0" y="366404"/>
                      <a:pt x="0" y="341591"/>
                    </a:cubicBezTo>
                    <a:lnTo>
                      <a:pt x="0" y="44928"/>
                    </a:lnTo>
                    <a:cubicBezTo>
                      <a:pt x="0" y="20115"/>
                      <a:pt x="20115" y="0"/>
                      <a:pt x="44928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" name="TextBox 82"/>
              <p:cNvSpPr txBox="1"/>
              <p:nvPr/>
            </p:nvSpPr>
            <p:spPr>
              <a:xfrm>
                <a:off x="0" y="-38100"/>
                <a:ext cx="2269214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3" name="TextBox 83"/>
            <p:cNvSpPr txBox="1"/>
            <p:nvPr/>
          </p:nvSpPr>
          <p:spPr>
            <a:xfrm>
              <a:off x="213851" y="362425"/>
              <a:ext cx="11060195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engineering many-vortex distributions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: chopsticks method</a:t>
              </a:r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1976395" y="2085503"/>
              <a:ext cx="7863075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B. Gertjerenken et al., Phys. Rev. A 93, 023604 (2016)</a:t>
              </a:r>
            </a:p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E.C. Samson et al., Phys. Rev. A 93, 023603 (2016)</a:t>
              </a:r>
            </a:p>
          </p:txBody>
        </p:sp>
      </p:grpSp>
      <p:sp>
        <p:nvSpPr>
          <p:cNvPr id="85" name="TextBox 85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2D</a:t>
              </a:r>
            </a:p>
          </p:txBody>
        </p:sp>
      </p:grpSp>
      <p:sp>
        <p:nvSpPr>
          <p:cNvPr id="46" name="Freeform 46"/>
          <p:cNvSpPr/>
          <p:nvPr/>
        </p:nvSpPr>
        <p:spPr>
          <a:xfrm>
            <a:off x="1751057" y="2004033"/>
            <a:ext cx="6087265" cy="6564698"/>
          </a:xfrm>
          <a:custGeom>
            <a:avLst/>
            <a:gdLst/>
            <a:ahLst/>
            <a:cxnLst/>
            <a:rect l="l" t="t" r="r" b="b"/>
            <a:pathLst>
              <a:path w="6087265" h="6564698">
                <a:moveTo>
                  <a:pt x="0" y="0"/>
                </a:moveTo>
                <a:lnTo>
                  <a:pt x="6087265" y="0"/>
                </a:lnTo>
                <a:lnTo>
                  <a:pt x="6087265" y="6564698"/>
                </a:lnTo>
                <a:lnTo>
                  <a:pt x="0" y="65646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7" name="Freeform 47"/>
          <p:cNvSpPr/>
          <p:nvPr/>
        </p:nvSpPr>
        <p:spPr>
          <a:xfrm>
            <a:off x="6520948" y="33365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8" name="AutoShape 48"/>
          <p:cNvSpPr/>
          <p:nvPr/>
        </p:nvSpPr>
        <p:spPr>
          <a:xfrm>
            <a:off x="6970046" y="4053601"/>
            <a:ext cx="2535045" cy="0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49" name="Group 49"/>
          <p:cNvGrpSpPr/>
          <p:nvPr/>
        </p:nvGrpSpPr>
        <p:grpSpPr>
          <a:xfrm>
            <a:off x="9456979" y="1671392"/>
            <a:ext cx="8384141" cy="2390636"/>
            <a:chOff x="0" y="0"/>
            <a:chExt cx="2208169" cy="629633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2208169" cy="629633"/>
            </a:xfrm>
            <a:custGeom>
              <a:avLst/>
              <a:gdLst/>
              <a:ahLst/>
              <a:cxnLst/>
              <a:rect l="l" t="t" r="r" b="b"/>
              <a:pathLst>
                <a:path w="2208169" h="629633">
                  <a:moveTo>
                    <a:pt x="0" y="0"/>
                  </a:moveTo>
                  <a:lnTo>
                    <a:pt x="2208169" y="0"/>
                  </a:lnTo>
                  <a:lnTo>
                    <a:pt x="2208169" y="629633"/>
                  </a:lnTo>
                  <a:lnTo>
                    <a:pt x="0" y="629633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2208169" cy="658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2" name="Freeform 52"/>
          <p:cNvSpPr/>
          <p:nvPr/>
        </p:nvSpPr>
        <p:spPr>
          <a:xfrm>
            <a:off x="5168756" y="4823054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3" name="AutoShape 53"/>
          <p:cNvSpPr/>
          <p:nvPr/>
        </p:nvSpPr>
        <p:spPr>
          <a:xfrm>
            <a:off x="5617854" y="5543342"/>
            <a:ext cx="3173276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54" name="Group 54"/>
          <p:cNvGrpSpPr/>
          <p:nvPr/>
        </p:nvGrpSpPr>
        <p:grpSpPr>
          <a:xfrm>
            <a:off x="8743504" y="4258633"/>
            <a:ext cx="8973338" cy="2554660"/>
            <a:chOff x="0" y="0"/>
            <a:chExt cx="2363348" cy="672832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2363348" cy="672832"/>
            </a:xfrm>
            <a:custGeom>
              <a:avLst/>
              <a:gdLst/>
              <a:ahLst/>
              <a:cxnLst/>
              <a:rect l="l" t="t" r="r" b="b"/>
              <a:pathLst>
                <a:path w="2363348" h="672832">
                  <a:moveTo>
                    <a:pt x="0" y="0"/>
                  </a:moveTo>
                  <a:lnTo>
                    <a:pt x="2363348" y="0"/>
                  </a:lnTo>
                  <a:lnTo>
                    <a:pt x="2363348" y="672832"/>
                  </a:lnTo>
                  <a:lnTo>
                    <a:pt x="0" y="672832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0" y="-28575"/>
              <a:ext cx="2363348" cy="7014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7" name="Freeform 57"/>
          <p:cNvSpPr/>
          <p:nvPr/>
        </p:nvSpPr>
        <p:spPr>
          <a:xfrm>
            <a:off x="2731903" y="765072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5541654" y="6946643"/>
            <a:ext cx="12076596" cy="2204327"/>
            <a:chOff x="0" y="0"/>
            <a:chExt cx="3180667" cy="580563"/>
          </a:xfrm>
        </p:grpSpPr>
        <p:sp>
          <p:nvSpPr>
            <p:cNvPr id="59" name="Freeform 59"/>
            <p:cNvSpPr/>
            <p:nvPr/>
          </p:nvSpPr>
          <p:spPr>
            <a:xfrm>
              <a:off x="0" y="0"/>
              <a:ext cx="3180667" cy="580563"/>
            </a:xfrm>
            <a:custGeom>
              <a:avLst/>
              <a:gdLst/>
              <a:ahLst/>
              <a:cxnLst/>
              <a:rect l="l" t="t" r="r" b="b"/>
              <a:pathLst>
                <a:path w="3180667" h="580563">
                  <a:moveTo>
                    <a:pt x="0" y="0"/>
                  </a:moveTo>
                  <a:lnTo>
                    <a:pt x="3180667" y="0"/>
                  </a:lnTo>
                  <a:lnTo>
                    <a:pt x="3180667" y="580563"/>
                  </a:lnTo>
                  <a:lnTo>
                    <a:pt x="0" y="580563"/>
                  </a:lnTo>
                  <a:close/>
                </a:path>
              </a:pathLst>
            </a:custGeom>
            <a:ln w="19050" cap="sq">
              <a:solidFill>
                <a:srgbClr val="00BF6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0" name="TextBox 60"/>
            <p:cNvSpPr txBox="1"/>
            <p:nvPr/>
          </p:nvSpPr>
          <p:spPr>
            <a:xfrm>
              <a:off x="0" y="-28575"/>
              <a:ext cx="3180667" cy="6091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13963069" y="7277256"/>
            <a:ext cx="3575066" cy="1706333"/>
            <a:chOff x="0" y="0"/>
            <a:chExt cx="4766755" cy="2275111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2410619" cy="2275111"/>
            </a:xfrm>
            <a:custGeom>
              <a:avLst/>
              <a:gdLst/>
              <a:ahLst/>
              <a:cxnLst/>
              <a:rect l="l" t="t" r="r" b="b"/>
              <a:pathLst>
                <a:path w="2410619" h="2275111">
                  <a:moveTo>
                    <a:pt x="0" y="0"/>
                  </a:moveTo>
                  <a:lnTo>
                    <a:pt x="2410619" y="0"/>
                  </a:lnTo>
                  <a:lnTo>
                    <a:pt x="2410619" y="2275111"/>
                  </a:lnTo>
                  <a:lnTo>
                    <a:pt x="0" y="22751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296684" r="-29203" b="-10931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63" name="Freeform 63"/>
            <p:cNvSpPr/>
            <p:nvPr/>
          </p:nvSpPr>
          <p:spPr>
            <a:xfrm>
              <a:off x="2506999" y="0"/>
              <a:ext cx="2259756" cy="2275111"/>
            </a:xfrm>
            <a:custGeom>
              <a:avLst/>
              <a:gdLst/>
              <a:ahLst/>
              <a:cxnLst/>
              <a:rect l="l" t="t" r="r" b="b"/>
              <a:pathLst>
                <a:path w="2259756" h="2275111">
                  <a:moveTo>
                    <a:pt x="0" y="0"/>
                  </a:moveTo>
                  <a:lnTo>
                    <a:pt x="2259756" y="0"/>
                  </a:lnTo>
                  <a:lnTo>
                    <a:pt x="2259756" y="2275111"/>
                  </a:lnTo>
                  <a:lnTo>
                    <a:pt x="0" y="22751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327135" t="-102616" r="-35011" b="-10302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64" name="AutoShape 64"/>
          <p:cNvSpPr/>
          <p:nvPr/>
        </p:nvSpPr>
        <p:spPr>
          <a:xfrm>
            <a:off x="3243883" y="8386869"/>
            <a:ext cx="2345353" cy="0"/>
          </a:xfrm>
          <a:prstGeom prst="line">
            <a:avLst/>
          </a:prstGeom>
          <a:ln w="19050" cap="flat">
            <a:solidFill>
              <a:srgbClr val="00BF63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65" name="Group 65"/>
          <p:cNvGrpSpPr/>
          <p:nvPr/>
        </p:nvGrpSpPr>
        <p:grpSpPr>
          <a:xfrm>
            <a:off x="10126915" y="1868946"/>
            <a:ext cx="7044270" cy="2144133"/>
            <a:chOff x="0" y="0"/>
            <a:chExt cx="9392360" cy="2858844"/>
          </a:xfrm>
        </p:grpSpPr>
        <p:sp>
          <p:nvSpPr>
            <p:cNvPr id="66" name="TextBox 66"/>
            <p:cNvSpPr txBox="1"/>
            <p:nvPr/>
          </p:nvSpPr>
          <p:spPr>
            <a:xfrm>
              <a:off x="1772684" y="2128594"/>
              <a:ext cx="5846993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T. Aioi et al., Phys. Rev. X 1, 021003 (2011)</a:t>
              </a:r>
            </a:p>
            <a:p>
              <a:pPr algn="l">
                <a:lnSpc>
                  <a:spcPts val="2160"/>
                </a:lnSpc>
              </a:pPr>
              <a:endPara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67" name="Group 67"/>
            <p:cNvGrpSpPr/>
            <p:nvPr/>
          </p:nvGrpSpPr>
          <p:grpSpPr>
            <a:xfrm>
              <a:off x="0" y="0"/>
              <a:ext cx="9392360" cy="1956750"/>
              <a:chOff x="0" y="0"/>
              <a:chExt cx="1855281" cy="386519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1855281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1855281" h="386519">
                    <a:moveTo>
                      <a:pt x="54952" y="0"/>
                    </a:moveTo>
                    <a:lnTo>
                      <a:pt x="1800329" y="0"/>
                    </a:lnTo>
                    <a:cubicBezTo>
                      <a:pt x="1830678" y="0"/>
                      <a:pt x="1855281" y="24603"/>
                      <a:pt x="1855281" y="54952"/>
                    </a:cubicBezTo>
                    <a:lnTo>
                      <a:pt x="1855281" y="331567"/>
                    </a:lnTo>
                    <a:cubicBezTo>
                      <a:pt x="1855281" y="346141"/>
                      <a:pt x="1849492" y="360118"/>
                      <a:pt x="1839186" y="370423"/>
                    </a:cubicBezTo>
                    <a:cubicBezTo>
                      <a:pt x="1828881" y="380729"/>
                      <a:pt x="1814903" y="386519"/>
                      <a:pt x="1800329" y="386519"/>
                    </a:cubicBezTo>
                    <a:lnTo>
                      <a:pt x="54952" y="386519"/>
                    </a:lnTo>
                    <a:cubicBezTo>
                      <a:pt x="40378" y="386519"/>
                      <a:pt x="26401" y="380729"/>
                      <a:pt x="16095" y="370423"/>
                    </a:cubicBezTo>
                    <a:cubicBezTo>
                      <a:pt x="5790" y="360118"/>
                      <a:pt x="0" y="346141"/>
                      <a:pt x="0" y="331567"/>
                    </a:cubicBezTo>
                    <a:lnTo>
                      <a:pt x="0" y="54952"/>
                    </a:lnTo>
                    <a:cubicBezTo>
                      <a:pt x="0" y="40378"/>
                      <a:pt x="5790" y="26401"/>
                      <a:pt x="16095" y="16095"/>
                    </a:cubicBezTo>
                    <a:cubicBezTo>
                      <a:pt x="26401" y="5790"/>
                      <a:pt x="40378" y="0"/>
                      <a:pt x="549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0" y="-38100"/>
                <a:ext cx="1855281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0" name="TextBox 70"/>
            <p:cNvSpPr txBox="1"/>
            <p:nvPr/>
          </p:nvSpPr>
          <p:spPr>
            <a:xfrm>
              <a:off x="427703" y="335607"/>
              <a:ext cx="855153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Numerical 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nucleation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vortex dipoles</a:t>
              </a:r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8922211" y="4471631"/>
            <a:ext cx="8615923" cy="2111815"/>
            <a:chOff x="0" y="0"/>
            <a:chExt cx="11487897" cy="2815753"/>
          </a:xfrm>
        </p:grpSpPr>
        <p:grpSp>
          <p:nvGrpSpPr>
            <p:cNvPr id="72" name="Group 72"/>
            <p:cNvGrpSpPr/>
            <p:nvPr/>
          </p:nvGrpSpPr>
          <p:grpSpPr>
            <a:xfrm>
              <a:off x="0" y="0"/>
              <a:ext cx="11487897" cy="1956750"/>
              <a:chOff x="0" y="0"/>
              <a:chExt cx="2269214" cy="386519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2269214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2269214" h="386519">
                    <a:moveTo>
                      <a:pt x="44928" y="0"/>
                    </a:moveTo>
                    <a:lnTo>
                      <a:pt x="2224286" y="0"/>
                    </a:lnTo>
                    <a:cubicBezTo>
                      <a:pt x="2249100" y="0"/>
                      <a:pt x="2269214" y="20115"/>
                      <a:pt x="2269214" y="44928"/>
                    </a:cubicBezTo>
                    <a:lnTo>
                      <a:pt x="2269214" y="341591"/>
                    </a:lnTo>
                    <a:cubicBezTo>
                      <a:pt x="2269214" y="366404"/>
                      <a:pt x="2249100" y="386519"/>
                      <a:pt x="2224286" y="386519"/>
                    </a:cubicBezTo>
                    <a:lnTo>
                      <a:pt x="44928" y="386519"/>
                    </a:lnTo>
                    <a:cubicBezTo>
                      <a:pt x="20115" y="386519"/>
                      <a:pt x="0" y="366404"/>
                      <a:pt x="0" y="341591"/>
                    </a:cubicBezTo>
                    <a:lnTo>
                      <a:pt x="0" y="44928"/>
                    </a:lnTo>
                    <a:cubicBezTo>
                      <a:pt x="0" y="20115"/>
                      <a:pt x="20115" y="0"/>
                      <a:pt x="44928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0" y="-38100"/>
                <a:ext cx="2269214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5" name="TextBox 75"/>
            <p:cNvSpPr txBox="1"/>
            <p:nvPr/>
          </p:nvSpPr>
          <p:spPr>
            <a:xfrm>
              <a:off x="213851" y="362425"/>
              <a:ext cx="11060195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engineering many-vortex distributions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: chopsticks method</a:t>
              </a:r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1976395" y="2085503"/>
              <a:ext cx="7863075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B. Gertjerenken et al., Phys. Rev. A 93, 023604 (2016)</a:t>
              </a:r>
            </a:p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E.C. Samson et al., Phys. Rev. A 93, 023603 (2016)</a:t>
              </a:r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6074522" y="7115695"/>
            <a:ext cx="7540245" cy="1866222"/>
            <a:chOff x="0" y="0"/>
            <a:chExt cx="10053659" cy="2488296"/>
          </a:xfrm>
        </p:grpSpPr>
        <p:grpSp>
          <p:nvGrpSpPr>
            <p:cNvPr id="78" name="Group 78"/>
            <p:cNvGrpSpPr/>
            <p:nvPr/>
          </p:nvGrpSpPr>
          <p:grpSpPr>
            <a:xfrm>
              <a:off x="0" y="0"/>
              <a:ext cx="10053659" cy="1956750"/>
              <a:chOff x="0" y="0"/>
              <a:chExt cx="1985908" cy="386519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1985908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1985908" h="386519">
                    <a:moveTo>
                      <a:pt x="51337" y="0"/>
                    </a:moveTo>
                    <a:lnTo>
                      <a:pt x="1934571" y="0"/>
                    </a:lnTo>
                    <a:cubicBezTo>
                      <a:pt x="1948186" y="0"/>
                      <a:pt x="1961244" y="5409"/>
                      <a:pt x="1970872" y="15036"/>
                    </a:cubicBezTo>
                    <a:cubicBezTo>
                      <a:pt x="1980499" y="24664"/>
                      <a:pt x="1985908" y="37722"/>
                      <a:pt x="1985908" y="51337"/>
                    </a:cubicBezTo>
                    <a:lnTo>
                      <a:pt x="1985908" y="335181"/>
                    </a:lnTo>
                    <a:cubicBezTo>
                      <a:pt x="1985908" y="348797"/>
                      <a:pt x="1980499" y="361855"/>
                      <a:pt x="1970872" y="371482"/>
                    </a:cubicBezTo>
                    <a:cubicBezTo>
                      <a:pt x="1961244" y="381110"/>
                      <a:pt x="1948186" y="386519"/>
                      <a:pt x="1934571" y="386519"/>
                    </a:cubicBezTo>
                    <a:lnTo>
                      <a:pt x="51337" y="386519"/>
                    </a:lnTo>
                    <a:cubicBezTo>
                      <a:pt x="37722" y="386519"/>
                      <a:pt x="24664" y="381110"/>
                      <a:pt x="15036" y="371482"/>
                    </a:cubicBezTo>
                    <a:cubicBezTo>
                      <a:pt x="5409" y="361855"/>
                      <a:pt x="0" y="348797"/>
                      <a:pt x="0" y="335181"/>
                    </a:cubicBezTo>
                    <a:lnTo>
                      <a:pt x="0" y="51337"/>
                    </a:lnTo>
                    <a:cubicBezTo>
                      <a:pt x="0" y="37722"/>
                      <a:pt x="5409" y="24664"/>
                      <a:pt x="15036" y="15036"/>
                    </a:cubicBezTo>
                    <a:cubicBezTo>
                      <a:pt x="24664" y="5409"/>
                      <a:pt x="37722" y="0"/>
                      <a:pt x="5133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0" y="-38100"/>
                <a:ext cx="1985908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1" name="TextBox 81"/>
            <p:cNvSpPr txBox="1"/>
            <p:nvPr/>
          </p:nvSpPr>
          <p:spPr>
            <a:xfrm>
              <a:off x="307656" y="362425"/>
              <a:ext cx="9446538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Experimental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ad-hoc generation and manipulation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vortex dipoles</a:t>
              </a:r>
            </a:p>
          </p:txBody>
        </p:sp>
        <p:sp>
          <p:nvSpPr>
            <p:cNvPr id="82" name="TextBox 82"/>
            <p:cNvSpPr txBox="1"/>
            <p:nvPr/>
          </p:nvSpPr>
          <p:spPr>
            <a:xfrm>
              <a:off x="1838292" y="2113646"/>
              <a:ext cx="6334347" cy="374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W.J. Kwon et al., Nature 600, 64–69 (2021)</a:t>
              </a:r>
            </a:p>
          </p:txBody>
        </p:sp>
      </p:grpSp>
      <p:sp>
        <p:nvSpPr>
          <p:cNvPr id="83" name="TextBox 83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84" name="Group 84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85" name="Group 8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86" name="Freeform 8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7" name="TextBox 8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8" name="Group 8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0" name="TextBox 9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1" name="Group 9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92" name="Freeform 9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3" name="TextBox 9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94" name="TextBox 9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2D</a:t>
              </a:r>
            </a:p>
          </p:txBody>
        </p:sp>
      </p:grpSp>
      <p:sp>
        <p:nvSpPr>
          <p:cNvPr id="46" name="Freeform 46"/>
          <p:cNvSpPr/>
          <p:nvPr/>
        </p:nvSpPr>
        <p:spPr>
          <a:xfrm>
            <a:off x="1751057" y="2004033"/>
            <a:ext cx="6087265" cy="6564698"/>
          </a:xfrm>
          <a:custGeom>
            <a:avLst/>
            <a:gdLst/>
            <a:ahLst/>
            <a:cxnLst/>
            <a:rect l="l" t="t" r="r" b="b"/>
            <a:pathLst>
              <a:path w="6087265" h="6564698">
                <a:moveTo>
                  <a:pt x="0" y="0"/>
                </a:moveTo>
                <a:lnTo>
                  <a:pt x="6087265" y="0"/>
                </a:lnTo>
                <a:lnTo>
                  <a:pt x="6087265" y="6564698"/>
                </a:lnTo>
                <a:lnTo>
                  <a:pt x="0" y="65646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7" name="Freeform 47"/>
          <p:cNvSpPr/>
          <p:nvPr/>
        </p:nvSpPr>
        <p:spPr>
          <a:xfrm>
            <a:off x="6520948" y="33365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8" name="AutoShape 48"/>
          <p:cNvSpPr/>
          <p:nvPr/>
        </p:nvSpPr>
        <p:spPr>
          <a:xfrm>
            <a:off x="6970046" y="4053601"/>
            <a:ext cx="2535045" cy="0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49" name="Group 49"/>
          <p:cNvGrpSpPr/>
          <p:nvPr/>
        </p:nvGrpSpPr>
        <p:grpSpPr>
          <a:xfrm>
            <a:off x="9456979" y="1671392"/>
            <a:ext cx="8384141" cy="2390636"/>
            <a:chOff x="0" y="0"/>
            <a:chExt cx="2208169" cy="629633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2208169" cy="629633"/>
            </a:xfrm>
            <a:custGeom>
              <a:avLst/>
              <a:gdLst/>
              <a:ahLst/>
              <a:cxnLst/>
              <a:rect l="l" t="t" r="r" b="b"/>
              <a:pathLst>
                <a:path w="2208169" h="629633">
                  <a:moveTo>
                    <a:pt x="0" y="0"/>
                  </a:moveTo>
                  <a:lnTo>
                    <a:pt x="2208169" y="0"/>
                  </a:lnTo>
                  <a:lnTo>
                    <a:pt x="2208169" y="629633"/>
                  </a:lnTo>
                  <a:lnTo>
                    <a:pt x="0" y="629633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2208169" cy="658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11456427" y="3460629"/>
            <a:ext cx="438524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T. Aioi et al., Phys. Rev. X 1, 021003 (2011)</a:t>
            </a:r>
          </a:p>
          <a:p>
            <a:pPr algn="l">
              <a:lnSpc>
                <a:spcPts val="2160"/>
              </a:lnSpc>
            </a:pPr>
            <a:endParaRPr lang="en-US"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3" name="Group 53"/>
          <p:cNvGrpSpPr/>
          <p:nvPr/>
        </p:nvGrpSpPr>
        <p:grpSpPr>
          <a:xfrm>
            <a:off x="10126915" y="1868946"/>
            <a:ext cx="7044270" cy="1467563"/>
            <a:chOff x="0" y="0"/>
            <a:chExt cx="1855281" cy="386519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1855281" cy="386519"/>
            </a:xfrm>
            <a:custGeom>
              <a:avLst/>
              <a:gdLst/>
              <a:ahLst/>
              <a:cxnLst/>
              <a:rect l="l" t="t" r="r" b="b"/>
              <a:pathLst>
                <a:path w="1855281" h="386519">
                  <a:moveTo>
                    <a:pt x="54952" y="0"/>
                  </a:moveTo>
                  <a:lnTo>
                    <a:pt x="1800329" y="0"/>
                  </a:lnTo>
                  <a:cubicBezTo>
                    <a:pt x="1830678" y="0"/>
                    <a:pt x="1855281" y="24603"/>
                    <a:pt x="1855281" y="54952"/>
                  </a:cubicBezTo>
                  <a:lnTo>
                    <a:pt x="1855281" y="331567"/>
                  </a:lnTo>
                  <a:cubicBezTo>
                    <a:pt x="1855281" y="346141"/>
                    <a:pt x="1849492" y="360118"/>
                    <a:pt x="1839186" y="370423"/>
                  </a:cubicBezTo>
                  <a:cubicBezTo>
                    <a:pt x="1828881" y="380729"/>
                    <a:pt x="1814903" y="386519"/>
                    <a:pt x="1800329" y="386519"/>
                  </a:cubicBezTo>
                  <a:lnTo>
                    <a:pt x="54952" y="386519"/>
                  </a:lnTo>
                  <a:cubicBezTo>
                    <a:pt x="40378" y="386519"/>
                    <a:pt x="26401" y="380729"/>
                    <a:pt x="16095" y="370423"/>
                  </a:cubicBezTo>
                  <a:cubicBezTo>
                    <a:pt x="5790" y="360118"/>
                    <a:pt x="0" y="346141"/>
                    <a:pt x="0" y="331567"/>
                  </a:cubicBezTo>
                  <a:lnTo>
                    <a:pt x="0" y="54952"/>
                  </a:lnTo>
                  <a:cubicBezTo>
                    <a:pt x="0" y="40378"/>
                    <a:pt x="5790" y="26401"/>
                    <a:pt x="16095" y="16095"/>
                  </a:cubicBezTo>
                  <a:cubicBezTo>
                    <a:pt x="26401" y="5790"/>
                    <a:pt x="40378" y="0"/>
                    <a:pt x="54952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-38100"/>
              <a:ext cx="1855281" cy="4246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6" name="TextBox 56"/>
          <p:cNvSpPr txBox="1"/>
          <p:nvPr/>
        </p:nvSpPr>
        <p:spPr>
          <a:xfrm>
            <a:off x="10447692" y="2115889"/>
            <a:ext cx="6413648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protocol for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controlled nucleation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of vortex dipoles</a:t>
            </a:r>
          </a:p>
        </p:txBody>
      </p:sp>
      <p:sp>
        <p:nvSpPr>
          <p:cNvPr id="57" name="Freeform 57"/>
          <p:cNvSpPr/>
          <p:nvPr/>
        </p:nvSpPr>
        <p:spPr>
          <a:xfrm>
            <a:off x="5168756" y="4823054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8" name="AutoShape 58"/>
          <p:cNvSpPr/>
          <p:nvPr/>
        </p:nvSpPr>
        <p:spPr>
          <a:xfrm>
            <a:off x="5617854" y="5543342"/>
            <a:ext cx="3173276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59" name="Group 59"/>
          <p:cNvGrpSpPr/>
          <p:nvPr/>
        </p:nvGrpSpPr>
        <p:grpSpPr>
          <a:xfrm>
            <a:off x="8743504" y="4258633"/>
            <a:ext cx="8973338" cy="2554660"/>
            <a:chOff x="0" y="0"/>
            <a:chExt cx="2363348" cy="672832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2363348" cy="672832"/>
            </a:xfrm>
            <a:custGeom>
              <a:avLst/>
              <a:gdLst/>
              <a:ahLst/>
              <a:cxnLst/>
              <a:rect l="l" t="t" r="r" b="b"/>
              <a:pathLst>
                <a:path w="2363348" h="672832">
                  <a:moveTo>
                    <a:pt x="0" y="0"/>
                  </a:moveTo>
                  <a:lnTo>
                    <a:pt x="2363348" y="0"/>
                  </a:lnTo>
                  <a:lnTo>
                    <a:pt x="2363348" y="672832"/>
                  </a:lnTo>
                  <a:lnTo>
                    <a:pt x="0" y="672832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0" y="-28575"/>
              <a:ext cx="2363348" cy="7014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8922211" y="4471631"/>
            <a:ext cx="8615923" cy="2111815"/>
            <a:chOff x="0" y="0"/>
            <a:chExt cx="11487897" cy="2815753"/>
          </a:xfrm>
        </p:grpSpPr>
        <p:grpSp>
          <p:nvGrpSpPr>
            <p:cNvPr id="63" name="Group 63"/>
            <p:cNvGrpSpPr/>
            <p:nvPr/>
          </p:nvGrpSpPr>
          <p:grpSpPr>
            <a:xfrm>
              <a:off x="0" y="0"/>
              <a:ext cx="11487897" cy="1956750"/>
              <a:chOff x="0" y="0"/>
              <a:chExt cx="2269214" cy="386519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2269214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2269214" h="386519">
                    <a:moveTo>
                      <a:pt x="44928" y="0"/>
                    </a:moveTo>
                    <a:lnTo>
                      <a:pt x="2224286" y="0"/>
                    </a:lnTo>
                    <a:cubicBezTo>
                      <a:pt x="2249100" y="0"/>
                      <a:pt x="2269214" y="20115"/>
                      <a:pt x="2269214" y="44928"/>
                    </a:cubicBezTo>
                    <a:lnTo>
                      <a:pt x="2269214" y="341591"/>
                    </a:lnTo>
                    <a:cubicBezTo>
                      <a:pt x="2269214" y="366404"/>
                      <a:pt x="2249100" y="386519"/>
                      <a:pt x="2224286" y="386519"/>
                    </a:cubicBezTo>
                    <a:lnTo>
                      <a:pt x="44928" y="386519"/>
                    </a:lnTo>
                    <a:cubicBezTo>
                      <a:pt x="20115" y="386519"/>
                      <a:pt x="0" y="366404"/>
                      <a:pt x="0" y="341591"/>
                    </a:cubicBezTo>
                    <a:lnTo>
                      <a:pt x="0" y="44928"/>
                    </a:lnTo>
                    <a:cubicBezTo>
                      <a:pt x="0" y="20115"/>
                      <a:pt x="20115" y="0"/>
                      <a:pt x="44928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0" y="-38100"/>
                <a:ext cx="2269214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6" name="TextBox 66"/>
            <p:cNvSpPr txBox="1"/>
            <p:nvPr/>
          </p:nvSpPr>
          <p:spPr>
            <a:xfrm>
              <a:off x="213851" y="362425"/>
              <a:ext cx="11060195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engineering many-vortex distributions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: chopsticks method</a:t>
              </a:r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1976395" y="2085503"/>
              <a:ext cx="7863075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B. Gertjerenken et al., Phys. Rev. A 93, 023604 (2016)</a:t>
              </a:r>
            </a:p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E.C. Samson et al., Phys. Rev. A 93, 023603 (2016)</a:t>
              </a:r>
            </a:p>
          </p:txBody>
        </p:sp>
      </p:grpSp>
      <p:sp>
        <p:nvSpPr>
          <p:cNvPr id="68" name="Freeform 68"/>
          <p:cNvSpPr/>
          <p:nvPr/>
        </p:nvSpPr>
        <p:spPr>
          <a:xfrm>
            <a:off x="2731903" y="765072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9" name="Group 69"/>
          <p:cNvGrpSpPr/>
          <p:nvPr/>
        </p:nvGrpSpPr>
        <p:grpSpPr>
          <a:xfrm>
            <a:off x="5541654" y="6946643"/>
            <a:ext cx="8573935" cy="2204327"/>
            <a:chOff x="0" y="0"/>
            <a:chExt cx="2258156" cy="580563"/>
          </a:xfrm>
        </p:grpSpPr>
        <p:sp>
          <p:nvSpPr>
            <p:cNvPr id="70" name="Freeform 70"/>
            <p:cNvSpPr/>
            <p:nvPr/>
          </p:nvSpPr>
          <p:spPr>
            <a:xfrm>
              <a:off x="0" y="0"/>
              <a:ext cx="2258156" cy="580563"/>
            </a:xfrm>
            <a:custGeom>
              <a:avLst/>
              <a:gdLst/>
              <a:ahLst/>
              <a:cxnLst/>
              <a:rect l="l" t="t" r="r" b="b"/>
              <a:pathLst>
                <a:path w="2258156" h="580563">
                  <a:moveTo>
                    <a:pt x="0" y="0"/>
                  </a:moveTo>
                  <a:lnTo>
                    <a:pt x="2258156" y="0"/>
                  </a:lnTo>
                  <a:lnTo>
                    <a:pt x="2258156" y="580563"/>
                  </a:lnTo>
                  <a:lnTo>
                    <a:pt x="0" y="580563"/>
                  </a:lnTo>
                  <a:close/>
                </a:path>
              </a:pathLst>
            </a:custGeom>
            <a:ln w="19050" cap="sq">
              <a:solidFill>
                <a:srgbClr val="00BF6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1" name="TextBox 71"/>
            <p:cNvSpPr txBox="1"/>
            <p:nvPr/>
          </p:nvSpPr>
          <p:spPr>
            <a:xfrm>
              <a:off x="0" y="-28575"/>
              <a:ext cx="2258156" cy="6091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6074522" y="7115695"/>
            <a:ext cx="7540245" cy="1467563"/>
            <a:chOff x="0" y="0"/>
            <a:chExt cx="1985908" cy="386519"/>
          </a:xfrm>
        </p:grpSpPr>
        <p:sp>
          <p:nvSpPr>
            <p:cNvPr id="73" name="Freeform 73"/>
            <p:cNvSpPr/>
            <p:nvPr/>
          </p:nvSpPr>
          <p:spPr>
            <a:xfrm>
              <a:off x="0" y="0"/>
              <a:ext cx="1985908" cy="386519"/>
            </a:xfrm>
            <a:custGeom>
              <a:avLst/>
              <a:gdLst/>
              <a:ahLst/>
              <a:cxnLst/>
              <a:rect l="l" t="t" r="r" b="b"/>
              <a:pathLst>
                <a:path w="1985908" h="386519">
                  <a:moveTo>
                    <a:pt x="51337" y="0"/>
                  </a:moveTo>
                  <a:lnTo>
                    <a:pt x="1934571" y="0"/>
                  </a:lnTo>
                  <a:cubicBezTo>
                    <a:pt x="1948186" y="0"/>
                    <a:pt x="1961244" y="5409"/>
                    <a:pt x="1970872" y="15036"/>
                  </a:cubicBezTo>
                  <a:cubicBezTo>
                    <a:pt x="1980499" y="24664"/>
                    <a:pt x="1985908" y="37722"/>
                    <a:pt x="1985908" y="51337"/>
                  </a:cubicBezTo>
                  <a:lnTo>
                    <a:pt x="1985908" y="335181"/>
                  </a:lnTo>
                  <a:cubicBezTo>
                    <a:pt x="1985908" y="348797"/>
                    <a:pt x="1980499" y="361855"/>
                    <a:pt x="1970872" y="371482"/>
                  </a:cubicBezTo>
                  <a:cubicBezTo>
                    <a:pt x="1961244" y="381110"/>
                    <a:pt x="1948186" y="386519"/>
                    <a:pt x="1934571" y="386519"/>
                  </a:cubicBezTo>
                  <a:lnTo>
                    <a:pt x="51337" y="386519"/>
                  </a:lnTo>
                  <a:cubicBezTo>
                    <a:pt x="37722" y="386519"/>
                    <a:pt x="24664" y="381110"/>
                    <a:pt x="15036" y="371482"/>
                  </a:cubicBezTo>
                  <a:cubicBezTo>
                    <a:pt x="5409" y="361855"/>
                    <a:pt x="0" y="348797"/>
                    <a:pt x="0" y="335181"/>
                  </a:cubicBezTo>
                  <a:lnTo>
                    <a:pt x="0" y="51337"/>
                  </a:lnTo>
                  <a:cubicBezTo>
                    <a:pt x="0" y="37722"/>
                    <a:pt x="5409" y="24664"/>
                    <a:pt x="15036" y="15036"/>
                  </a:cubicBezTo>
                  <a:cubicBezTo>
                    <a:pt x="24664" y="5409"/>
                    <a:pt x="37722" y="0"/>
                    <a:pt x="5133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4" name="TextBox 74"/>
            <p:cNvSpPr txBox="1"/>
            <p:nvPr/>
          </p:nvSpPr>
          <p:spPr>
            <a:xfrm>
              <a:off x="0" y="-38100"/>
              <a:ext cx="1985908" cy="4246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5" name="TextBox 75"/>
          <p:cNvSpPr txBox="1"/>
          <p:nvPr/>
        </p:nvSpPr>
        <p:spPr>
          <a:xfrm>
            <a:off x="6305264" y="7382752"/>
            <a:ext cx="7084904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Experimental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ad-hoc generation and manipulation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of vortex dipoles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7453241" y="8696168"/>
            <a:ext cx="4750760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W.J. Kwon et al., Nature 600, 64–69 (2021)</a:t>
            </a:r>
          </a:p>
        </p:txBody>
      </p:sp>
      <p:sp>
        <p:nvSpPr>
          <p:cNvPr id="77" name="AutoShape 77"/>
          <p:cNvSpPr/>
          <p:nvPr/>
        </p:nvSpPr>
        <p:spPr>
          <a:xfrm>
            <a:off x="3243883" y="8386869"/>
            <a:ext cx="2345353" cy="0"/>
          </a:xfrm>
          <a:prstGeom prst="line">
            <a:avLst/>
          </a:prstGeom>
          <a:ln w="19050" cap="flat">
            <a:solidFill>
              <a:srgbClr val="00BF63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78" name="Freeform 78"/>
          <p:cNvSpPr/>
          <p:nvPr/>
        </p:nvSpPr>
        <p:spPr>
          <a:xfrm>
            <a:off x="1751057" y="7986034"/>
            <a:ext cx="393257" cy="582697"/>
          </a:xfrm>
          <a:custGeom>
            <a:avLst/>
            <a:gdLst/>
            <a:ahLst/>
            <a:cxnLst/>
            <a:rect l="l" t="t" r="r" b="b"/>
            <a:pathLst>
              <a:path w="393257" h="582697">
                <a:moveTo>
                  <a:pt x="0" y="0"/>
                </a:moveTo>
                <a:lnTo>
                  <a:pt x="393257" y="0"/>
                </a:lnTo>
                <a:lnTo>
                  <a:pt x="393257" y="582697"/>
                </a:lnTo>
                <a:lnTo>
                  <a:pt x="0" y="58269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t="-1026605" r="-1447909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79" name="Group 79"/>
          <p:cNvGrpSpPr/>
          <p:nvPr/>
        </p:nvGrpSpPr>
        <p:grpSpPr>
          <a:xfrm>
            <a:off x="339426" y="6652954"/>
            <a:ext cx="2599751" cy="839145"/>
            <a:chOff x="0" y="0"/>
            <a:chExt cx="684708" cy="221009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684708" cy="221009"/>
            </a:xfrm>
            <a:custGeom>
              <a:avLst/>
              <a:gdLst/>
              <a:ahLst/>
              <a:cxnLst/>
              <a:rect l="l" t="t" r="r" b="b"/>
              <a:pathLst>
                <a:path w="684708" h="221009">
                  <a:moveTo>
                    <a:pt x="0" y="0"/>
                  </a:moveTo>
                  <a:lnTo>
                    <a:pt x="684708" y="0"/>
                  </a:lnTo>
                  <a:lnTo>
                    <a:pt x="684708" y="221009"/>
                  </a:lnTo>
                  <a:lnTo>
                    <a:pt x="0" y="221009"/>
                  </a:ln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0" y="-28575"/>
              <a:ext cx="684708" cy="2495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82" name="Freeform 82"/>
          <p:cNvSpPr/>
          <p:nvPr/>
        </p:nvSpPr>
        <p:spPr>
          <a:xfrm>
            <a:off x="263156" y="6502995"/>
            <a:ext cx="696236" cy="559534"/>
          </a:xfrm>
          <a:custGeom>
            <a:avLst/>
            <a:gdLst/>
            <a:ahLst/>
            <a:cxnLst/>
            <a:rect l="l" t="t" r="r" b="b"/>
            <a:pathLst>
              <a:path w="696236" h="559534">
                <a:moveTo>
                  <a:pt x="0" y="0"/>
                </a:moveTo>
                <a:lnTo>
                  <a:pt x="696235" y="0"/>
                </a:lnTo>
                <a:lnTo>
                  <a:pt x="696235" y="559534"/>
                </a:lnTo>
                <a:lnTo>
                  <a:pt x="0" y="55953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3" name="TextBox 83"/>
          <p:cNvSpPr txBox="1"/>
          <p:nvPr/>
        </p:nvSpPr>
        <p:spPr>
          <a:xfrm>
            <a:off x="310781" y="6633904"/>
            <a:ext cx="2628397" cy="800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19"/>
              </a:lnSpc>
            </a:pPr>
            <a:r>
              <a:rPr lang="en-US" sz="25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 achieved</a:t>
            </a:r>
            <a:r>
              <a:rPr lang="en-US" sz="25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in 2D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85" name="Group 85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86" name="Group 8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8" name="TextBox 8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9" name="Group 8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90" name="Freeform 9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1" name="TextBox 9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2" name="Group 9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93" name="Freeform 9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4" name="TextBox 9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95" name="TextBox 9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1165489" y="1155278"/>
            <a:ext cx="7023527" cy="6260228"/>
            <a:chOff x="0" y="0"/>
            <a:chExt cx="1849818" cy="1648784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1849818" cy="1648784"/>
            </a:xfrm>
            <a:custGeom>
              <a:avLst/>
              <a:gdLst/>
              <a:ahLst/>
              <a:cxnLst/>
              <a:rect l="l" t="t" r="r" b="b"/>
              <a:pathLst>
                <a:path w="1849818" h="1648784">
                  <a:moveTo>
                    <a:pt x="0" y="0"/>
                  </a:moveTo>
                  <a:lnTo>
                    <a:pt x="1849818" y="0"/>
                  </a:lnTo>
                  <a:lnTo>
                    <a:pt x="1849818" y="1648784"/>
                  </a:lnTo>
                  <a:lnTo>
                    <a:pt x="0" y="1648784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-28575"/>
              <a:ext cx="1849818" cy="16773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49" name="Freeform 49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0" name="Freeform 50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1" name="Freeform 51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2" name="Freeform 52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3" name="Group 53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4" name="Group 54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7" name="TextBox 57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58" name="Freeform 58"/>
          <p:cNvSpPr/>
          <p:nvPr/>
        </p:nvSpPr>
        <p:spPr>
          <a:xfrm>
            <a:off x="11697708" y="2959842"/>
            <a:ext cx="6073388" cy="4320914"/>
          </a:xfrm>
          <a:custGeom>
            <a:avLst/>
            <a:gdLst/>
            <a:ahLst/>
            <a:cxnLst/>
            <a:rect l="l" t="t" r="r" b="b"/>
            <a:pathLst>
              <a:path w="6073388" h="4320914">
                <a:moveTo>
                  <a:pt x="0" y="0"/>
                </a:moveTo>
                <a:lnTo>
                  <a:pt x="6073389" y="0"/>
                </a:lnTo>
                <a:lnTo>
                  <a:pt x="6073389" y="4320915"/>
                </a:lnTo>
                <a:lnTo>
                  <a:pt x="0" y="43209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9" name="AutoShape 59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0" name="TextBox 60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62" name="Group 62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2" name="TextBox 7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626817" y="1868946"/>
            <a:ext cx="6263335" cy="5453383"/>
            <a:chOff x="0" y="0"/>
            <a:chExt cx="1649603" cy="1436282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49603" cy="1436282"/>
            </a:xfrm>
            <a:custGeom>
              <a:avLst/>
              <a:gdLst/>
              <a:ahLst/>
              <a:cxnLst/>
              <a:rect l="l" t="t" r="r" b="b"/>
              <a:pathLst>
                <a:path w="1649603" h="1436282">
                  <a:moveTo>
                    <a:pt x="0" y="0"/>
                  </a:moveTo>
                  <a:lnTo>
                    <a:pt x="1649603" y="0"/>
                  </a:lnTo>
                  <a:lnTo>
                    <a:pt x="1649603" y="1436282"/>
                  </a:lnTo>
                  <a:lnTo>
                    <a:pt x="0" y="1436282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28575"/>
              <a:ext cx="1649603" cy="14648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8" name="TextBox 48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165489" y="1155278"/>
            <a:ext cx="7023527" cy="1795040"/>
            <a:chOff x="0" y="0"/>
            <a:chExt cx="1849818" cy="472768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9818" cy="472768"/>
            </a:xfrm>
            <a:custGeom>
              <a:avLst/>
              <a:gdLst/>
              <a:ahLst/>
              <a:cxnLst/>
              <a:rect l="l" t="t" r="r" b="b"/>
              <a:pathLst>
                <a:path w="1849818" h="472768">
                  <a:moveTo>
                    <a:pt x="0" y="0"/>
                  </a:moveTo>
                  <a:lnTo>
                    <a:pt x="1849818" y="0"/>
                  </a:lnTo>
                  <a:lnTo>
                    <a:pt x="1849818" y="472768"/>
                  </a:lnTo>
                  <a:lnTo>
                    <a:pt x="0" y="472768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1849818" cy="5013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2" name="Freeform 52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3" name="Freeform 53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4" name="Freeform 54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5" name="Group 55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6" name="Group 56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9" name="TextBox 59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60" name="Freeform 60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1" name="AutoShape 61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2" name="Freeform 62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3" name="Group 63"/>
          <p:cNvGrpSpPr/>
          <p:nvPr/>
        </p:nvGrpSpPr>
        <p:grpSpPr>
          <a:xfrm>
            <a:off x="1801651" y="1968910"/>
            <a:ext cx="5940650" cy="1543762"/>
            <a:chOff x="0" y="0"/>
            <a:chExt cx="1564616" cy="406588"/>
          </a:xfrm>
        </p:grpSpPr>
        <p:sp>
          <p:nvSpPr>
            <p:cNvPr id="64" name="Freeform 64"/>
            <p:cNvSpPr/>
            <p:nvPr/>
          </p:nvSpPr>
          <p:spPr>
            <a:xfrm>
              <a:off x="0" y="0"/>
              <a:ext cx="1564616" cy="406588"/>
            </a:xfrm>
            <a:custGeom>
              <a:avLst/>
              <a:gdLst/>
              <a:ahLst/>
              <a:cxnLst/>
              <a:rect l="l" t="t" r="r" b="b"/>
              <a:pathLst>
                <a:path w="1564616" h="406588">
                  <a:moveTo>
                    <a:pt x="65161" y="0"/>
                  </a:moveTo>
                  <a:lnTo>
                    <a:pt x="1499455" y="0"/>
                  </a:lnTo>
                  <a:cubicBezTo>
                    <a:pt x="1516737" y="0"/>
                    <a:pt x="1533311" y="6865"/>
                    <a:pt x="1545531" y="19085"/>
                  </a:cubicBezTo>
                  <a:cubicBezTo>
                    <a:pt x="1557751" y="31305"/>
                    <a:pt x="1564616" y="47879"/>
                    <a:pt x="1564616" y="65161"/>
                  </a:cubicBezTo>
                  <a:lnTo>
                    <a:pt x="1564616" y="341427"/>
                  </a:lnTo>
                  <a:cubicBezTo>
                    <a:pt x="1564616" y="358709"/>
                    <a:pt x="1557751" y="375283"/>
                    <a:pt x="1545531" y="387503"/>
                  </a:cubicBezTo>
                  <a:cubicBezTo>
                    <a:pt x="1533311" y="399722"/>
                    <a:pt x="1516737" y="406588"/>
                    <a:pt x="1499455" y="406588"/>
                  </a:cubicBezTo>
                  <a:lnTo>
                    <a:pt x="65161" y="406588"/>
                  </a:lnTo>
                  <a:cubicBezTo>
                    <a:pt x="47879" y="406588"/>
                    <a:pt x="31305" y="399722"/>
                    <a:pt x="19085" y="387503"/>
                  </a:cubicBezTo>
                  <a:cubicBezTo>
                    <a:pt x="6865" y="375283"/>
                    <a:pt x="0" y="358709"/>
                    <a:pt x="0" y="341427"/>
                  </a:cubicBezTo>
                  <a:lnTo>
                    <a:pt x="0" y="65161"/>
                  </a:lnTo>
                  <a:cubicBezTo>
                    <a:pt x="0" y="47879"/>
                    <a:pt x="6865" y="31305"/>
                    <a:pt x="19085" y="19085"/>
                  </a:cubicBezTo>
                  <a:cubicBezTo>
                    <a:pt x="31305" y="6865"/>
                    <a:pt x="47879" y="0"/>
                    <a:pt x="6516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65" name="TextBox 65"/>
            <p:cNvSpPr txBox="1"/>
            <p:nvPr/>
          </p:nvSpPr>
          <p:spPr>
            <a:xfrm>
              <a:off x="0" y="-38100"/>
              <a:ext cx="1564616" cy="4446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6" name="Freeform 66"/>
          <p:cNvSpPr/>
          <p:nvPr/>
        </p:nvSpPr>
        <p:spPr>
          <a:xfrm>
            <a:off x="2960431" y="4089516"/>
            <a:ext cx="3623090" cy="3094119"/>
          </a:xfrm>
          <a:custGeom>
            <a:avLst/>
            <a:gdLst/>
            <a:ahLst/>
            <a:cxnLst/>
            <a:rect l="l" t="t" r="r" b="b"/>
            <a:pathLst>
              <a:path w="3623090" h="3094119">
                <a:moveTo>
                  <a:pt x="0" y="0"/>
                </a:moveTo>
                <a:lnTo>
                  <a:pt x="3623089" y="0"/>
                </a:lnTo>
                <a:lnTo>
                  <a:pt x="3623089" y="3094119"/>
                </a:lnTo>
                <a:lnTo>
                  <a:pt x="0" y="30941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7" name="TextBox 67"/>
          <p:cNvSpPr txBox="1"/>
          <p:nvPr/>
        </p:nvSpPr>
        <p:spPr>
          <a:xfrm>
            <a:off x="1901951" y="2050229"/>
            <a:ext cx="5804721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study of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instability condition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and dynamics with a constriction across the flow</a:t>
            </a:r>
          </a:p>
        </p:txBody>
      </p:sp>
      <p:sp>
        <p:nvSpPr>
          <p:cNvPr id="68" name="AutoShape 68"/>
          <p:cNvSpPr/>
          <p:nvPr/>
        </p:nvSpPr>
        <p:spPr>
          <a:xfrm>
            <a:off x="7852052" y="4019687"/>
            <a:ext cx="1413073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9" name="TextBox 69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2076324" y="3635138"/>
            <a:ext cx="5391304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 Piazza et al., New J. Phys. 13 043008 (2011)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72" name="Group 72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3" name="Group 7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9" name="Group 7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1" name="TextBox 8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2" name="TextBox 8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626817" y="1868946"/>
            <a:ext cx="6263335" cy="2160266"/>
            <a:chOff x="0" y="0"/>
            <a:chExt cx="1649603" cy="56895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49603" cy="568959"/>
            </a:xfrm>
            <a:custGeom>
              <a:avLst/>
              <a:gdLst/>
              <a:ahLst/>
              <a:cxnLst/>
              <a:rect l="l" t="t" r="r" b="b"/>
              <a:pathLst>
                <a:path w="1649603" h="568959">
                  <a:moveTo>
                    <a:pt x="0" y="0"/>
                  </a:moveTo>
                  <a:lnTo>
                    <a:pt x="1649603" y="0"/>
                  </a:lnTo>
                  <a:lnTo>
                    <a:pt x="1649603" y="568959"/>
                  </a:lnTo>
                  <a:lnTo>
                    <a:pt x="0" y="568959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28575"/>
              <a:ext cx="1649603" cy="597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8" name="TextBox 48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165489" y="1155278"/>
            <a:ext cx="7023527" cy="1795040"/>
            <a:chOff x="0" y="0"/>
            <a:chExt cx="1849818" cy="472768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9818" cy="472768"/>
            </a:xfrm>
            <a:custGeom>
              <a:avLst/>
              <a:gdLst/>
              <a:ahLst/>
              <a:cxnLst/>
              <a:rect l="l" t="t" r="r" b="b"/>
              <a:pathLst>
                <a:path w="1849818" h="472768">
                  <a:moveTo>
                    <a:pt x="0" y="0"/>
                  </a:moveTo>
                  <a:lnTo>
                    <a:pt x="1849818" y="0"/>
                  </a:lnTo>
                  <a:lnTo>
                    <a:pt x="1849818" y="472768"/>
                  </a:lnTo>
                  <a:lnTo>
                    <a:pt x="0" y="472768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1849818" cy="5013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615131" y="3243440"/>
            <a:ext cx="6124243" cy="5946033"/>
            <a:chOff x="0" y="0"/>
            <a:chExt cx="1612969" cy="156603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612969" cy="1566033"/>
            </a:xfrm>
            <a:custGeom>
              <a:avLst/>
              <a:gdLst/>
              <a:ahLst/>
              <a:cxnLst/>
              <a:rect l="l" t="t" r="r" b="b"/>
              <a:pathLst>
                <a:path w="1612969" h="1566033">
                  <a:moveTo>
                    <a:pt x="0" y="0"/>
                  </a:moveTo>
                  <a:lnTo>
                    <a:pt x="1612969" y="0"/>
                  </a:lnTo>
                  <a:lnTo>
                    <a:pt x="1612969" y="1566033"/>
                  </a:lnTo>
                  <a:lnTo>
                    <a:pt x="0" y="1566033"/>
                  </a:lnTo>
                  <a:close/>
                </a:path>
              </a:pathLst>
            </a:custGeom>
            <a:ln w="19050" cap="sq">
              <a:solidFill>
                <a:srgbClr val="A6CF1C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28575"/>
              <a:ext cx="1612969" cy="1594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5" name="Freeform 55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2" name="TextBox 62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63" name="Freeform 63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4" name="AutoShape 64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5" name="Freeform 65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6" name="AutoShape 66"/>
          <p:cNvSpPr/>
          <p:nvPr/>
        </p:nvSpPr>
        <p:spPr>
          <a:xfrm>
            <a:off x="7852052" y="4019687"/>
            <a:ext cx="1413073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7" name="Freeform 67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8" name="Group 68"/>
          <p:cNvGrpSpPr/>
          <p:nvPr/>
        </p:nvGrpSpPr>
        <p:grpSpPr>
          <a:xfrm>
            <a:off x="11916341" y="3312267"/>
            <a:ext cx="5521823" cy="2037414"/>
            <a:chOff x="0" y="0"/>
            <a:chExt cx="7362431" cy="2716552"/>
          </a:xfrm>
        </p:grpSpPr>
        <p:grpSp>
          <p:nvGrpSpPr>
            <p:cNvPr id="69" name="Group 69"/>
            <p:cNvGrpSpPr/>
            <p:nvPr/>
          </p:nvGrpSpPr>
          <p:grpSpPr>
            <a:xfrm>
              <a:off x="0" y="0"/>
              <a:ext cx="7362431" cy="2716552"/>
              <a:chOff x="0" y="0"/>
              <a:chExt cx="1454307" cy="536603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1454307" cy="536603"/>
              </a:xfrm>
              <a:custGeom>
                <a:avLst/>
                <a:gdLst/>
                <a:ahLst/>
                <a:cxnLst/>
                <a:rect l="l" t="t" r="r" b="b"/>
                <a:pathLst>
                  <a:path w="1454307" h="536603">
                    <a:moveTo>
                      <a:pt x="70103" y="0"/>
                    </a:moveTo>
                    <a:lnTo>
                      <a:pt x="1384204" y="0"/>
                    </a:lnTo>
                    <a:cubicBezTo>
                      <a:pt x="1402797" y="0"/>
                      <a:pt x="1420628" y="7386"/>
                      <a:pt x="1433775" y="20533"/>
                    </a:cubicBezTo>
                    <a:cubicBezTo>
                      <a:pt x="1446922" y="33680"/>
                      <a:pt x="1454307" y="51510"/>
                      <a:pt x="1454307" y="70103"/>
                    </a:cubicBezTo>
                    <a:lnTo>
                      <a:pt x="1454307" y="466500"/>
                    </a:lnTo>
                    <a:cubicBezTo>
                      <a:pt x="1454307" y="485092"/>
                      <a:pt x="1446922" y="502923"/>
                      <a:pt x="1433775" y="516070"/>
                    </a:cubicBezTo>
                    <a:cubicBezTo>
                      <a:pt x="1420628" y="529217"/>
                      <a:pt x="1402797" y="536603"/>
                      <a:pt x="1384204" y="536603"/>
                    </a:cubicBezTo>
                    <a:lnTo>
                      <a:pt x="70103" y="536603"/>
                    </a:lnTo>
                    <a:cubicBezTo>
                      <a:pt x="51510" y="536603"/>
                      <a:pt x="33680" y="529217"/>
                      <a:pt x="20533" y="516070"/>
                    </a:cubicBezTo>
                    <a:cubicBezTo>
                      <a:pt x="7386" y="502923"/>
                      <a:pt x="0" y="485092"/>
                      <a:pt x="0" y="466500"/>
                    </a:cubicBezTo>
                    <a:lnTo>
                      <a:pt x="0" y="70103"/>
                    </a:lnTo>
                    <a:cubicBezTo>
                      <a:pt x="0" y="51510"/>
                      <a:pt x="7386" y="33680"/>
                      <a:pt x="20533" y="20533"/>
                    </a:cubicBezTo>
                    <a:cubicBezTo>
                      <a:pt x="33680" y="7386"/>
                      <a:pt x="51510" y="0"/>
                      <a:pt x="701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0" y="-38100"/>
                <a:ext cx="1454307" cy="57470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2" name="TextBox 72"/>
            <p:cNvSpPr txBox="1"/>
            <p:nvPr/>
          </p:nvSpPr>
          <p:spPr>
            <a:xfrm>
              <a:off x="29051" y="145426"/>
              <a:ext cx="7304328" cy="2406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Generation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vortices stochastically, through Josephson junctions or by means of quantum pistons</a:t>
              </a:r>
            </a:p>
          </p:txBody>
        </p:sp>
      </p:grpSp>
      <p:sp>
        <p:nvSpPr>
          <p:cNvPr id="73" name="Freeform 73"/>
          <p:cNvSpPr/>
          <p:nvPr/>
        </p:nvSpPr>
        <p:spPr>
          <a:xfrm>
            <a:off x="13567331" y="7626818"/>
            <a:ext cx="3970803" cy="1488200"/>
          </a:xfrm>
          <a:custGeom>
            <a:avLst/>
            <a:gdLst/>
            <a:ahLst/>
            <a:cxnLst/>
            <a:rect l="l" t="t" r="r" b="b"/>
            <a:pathLst>
              <a:path w="3970803" h="1488200">
                <a:moveTo>
                  <a:pt x="0" y="0"/>
                </a:moveTo>
                <a:lnTo>
                  <a:pt x="3970804" y="0"/>
                </a:lnTo>
                <a:lnTo>
                  <a:pt x="3970804" y="1488200"/>
                </a:lnTo>
                <a:lnTo>
                  <a:pt x="0" y="14882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4" name="Freeform 74"/>
          <p:cNvSpPr/>
          <p:nvPr/>
        </p:nvSpPr>
        <p:spPr>
          <a:xfrm>
            <a:off x="12974435" y="6273606"/>
            <a:ext cx="3519935" cy="1429803"/>
          </a:xfrm>
          <a:custGeom>
            <a:avLst/>
            <a:gdLst/>
            <a:ahLst/>
            <a:cxnLst/>
            <a:rect l="l" t="t" r="r" b="b"/>
            <a:pathLst>
              <a:path w="3519935" h="1429803">
                <a:moveTo>
                  <a:pt x="0" y="0"/>
                </a:moveTo>
                <a:lnTo>
                  <a:pt x="3519935" y="0"/>
                </a:lnTo>
                <a:lnTo>
                  <a:pt x="3519935" y="1429803"/>
                </a:lnTo>
                <a:lnTo>
                  <a:pt x="0" y="14298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5" name="TextBox 75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11726938" y="5454456"/>
            <a:ext cx="5900628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S. Serafini et al., Phys. Rev. Lett. 115, 170402 (2015)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A. Burchianti et al., Phys. Rev. Lett. 120, 025302 (2018)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M.E. Mossman et al., Nat. Commun. 9, 4665 (2018)</a:t>
            </a:r>
          </a:p>
        </p:txBody>
      </p:sp>
      <p:sp>
        <p:nvSpPr>
          <p:cNvPr id="77" name="Freeform 77"/>
          <p:cNvSpPr/>
          <p:nvPr/>
        </p:nvSpPr>
        <p:spPr>
          <a:xfrm>
            <a:off x="12123356" y="6273606"/>
            <a:ext cx="1035565" cy="2706423"/>
          </a:xfrm>
          <a:custGeom>
            <a:avLst/>
            <a:gdLst/>
            <a:ahLst/>
            <a:cxnLst/>
            <a:rect l="l" t="t" r="r" b="b"/>
            <a:pathLst>
              <a:path w="1035565" h="2706423">
                <a:moveTo>
                  <a:pt x="0" y="0"/>
                </a:moveTo>
                <a:lnTo>
                  <a:pt x="1035565" y="0"/>
                </a:lnTo>
                <a:lnTo>
                  <a:pt x="1035565" y="2706424"/>
                </a:lnTo>
                <a:lnTo>
                  <a:pt x="0" y="270642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8" name="AutoShape 78"/>
          <p:cNvSpPr/>
          <p:nvPr/>
        </p:nvSpPr>
        <p:spPr>
          <a:xfrm>
            <a:off x="10054482" y="5086350"/>
            <a:ext cx="1604243" cy="9525"/>
          </a:xfrm>
          <a:prstGeom prst="line">
            <a:avLst/>
          </a:prstGeom>
          <a:ln w="19050" cap="flat">
            <a:solidFill>
              <a:srgbClr val="A6CF1C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79" name="TextBox 79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80" name="Group 80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81" name="Group 8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3" name="TextBox 8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6" name="TextBox 8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7" name="Group 8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88" name="Freeform 8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9" name="TextBox 8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90" name="TextBox 9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  <p:grpSp>
        <p:nvGrpSpPr>
          <p:cNvPr id="91" name="Group 91"/>
          <p:cNvGrpSpPr/>
          <p:nvPr/>
        </p:nvGrpSpPr>
        <p:grpSpPr>
          <a:xfrm>
            <a:off x="1801651" y="1968910"/>
            <a:ext cx="5940650" cy="1543762"/>
            <a:chOff x="0" y="0"/>
            <a:chExt cx="1564616" cy="406588"/>
          </a:xfrm>
        </p:grpSpPr>
        <p:sp>
          <p:nvSpPr>
            <p:cNvPr id="92" name="Freeform 92"/>
            <p:cNvSpPr/>
            <p:nvPr/>
          </p:nvSpPr>
          <p:spPr>
            <a:xfrm>
              <a:off x="0" y="0"/>
              <a:ext cx="1564616" cy="406588"/>
            </a:xfrm>
            <a:custGeom>
              <a:avLst/>
              <a:gdLst/>
              <a:ahLst/>
              <a:cxnLst/>
              <a:rect l="l" t="t" r="r" b="b"/>
              <a:pathLst>
                <a:path w="1564616" h="406588">
                  <a:moveTo>
                    <a:pt x="65161" y="0"/>
                  </a:moveTo>
                  <a:lnTo>
                    <a:pt x="1499455" y="0"/>
                  </a:lnTo>
                  <a:cubicBezTo>
                    <a:pt x="1516737" y="0"/>
                    <a:pt x="1533311" y="6865"/>
                    <a:pt x="1545531" y="19085"/>
                  </a:cubicBezTo>
                  <a:cubicBezTo>
                    <a:pt x="1557751" y="31305"/>
                    <a:pt x="1564616" y="47879"/>
                    <a:pt x="1564616" y="65161"/>
                  </a:cubicBezTo>
                  <a:lnTo>
                    <a:pt x="1564616" y="341427"/>
                  </a:lnTo>
                  <a:cubicBezTo>
                    <a:pt x="1564616" y="358709"/>
                    <a:pt x="1557751" y="375283"/>
                    <a:pt x="1545531" y="387503"/>
                  </a:cubicBezTo>
                  <a:cubicBezTo>
                    <a:pt x="1533311" y="399722"/>
                    <a:pt x="1516737" y="406588"/>
                    <a:pt x="1499455" y="406588"/>
                  </a:cubicBezTo>
                  <a:lnTo>
                    <a:pt x="65161" y="406588"/>
                  </a:lnTo>
                  <a:cubicBezTo>
                    <a:pt x="47879" y="406588"/>
                    <a:pt x="31305" y="399722"/>
                    <a:pt x="19085" y="387503"/>
                  </a:cubicBezTo>
                  <a:cubicBezTo>
                    <a:pt x="6865" y="375283"/>
                    <a:pt x="0" y="358709"/>
                    <a:pt x="0" y="341427"/>
                  </a:cubicBezTo>
                  <a:lnTo>
                    <a:pt x="0" y="65161"/>
                  </a:lnTo>
                  <a:cubicBezTo>
                    <a:pt x="0" y="47879"/>
                    <a:pt x="6865" y="31305"/>
                    <a:pt x="19085" y="19085"/>
                  </a:cubicBezTo>
                  <a:cubicBezTo>
                    <a:pt x="31305" y="6865"/>
                    <a:pt x="47879" y="0"/>
                    <a:pt x="6516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93" name="TextBox 93"/>
            <p:cNvSpPr txBox="1"/>
            <p:nvPr/>
          </p:nvSpPr>
          <p:spPr>
            <a:xfrm>
              <a:off x="0" y="-38100"/>
              <a:ext cx="1564616" cy="4446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4" name="TextBox 94"/>
          <p:cNvSpPr txBox="1"/>
          <p:nvPr/>
        </p:nvSpPr>
        <p:spPr>
          <a:xfrm>
            <a:off x="1901951" y="2050229"/>
            <a:ext cx="5804721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study of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instability condition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and dynamics with a constriction across the flow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2076324" y="3635138"/>
            <a:ext cx="5391304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 Piazza et al., New J. Phys. 13 043008 (2011)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626817" y="1868946"/>
            <a:ext cx="6263335" cy="2160266"/>
            <a:chOff x="0" y="0"/>
            <a:chExt cx="1649603" cy="56895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49603" cy="568959"/>
            </a:xfrm>
            <a:custGeom>
              <a:avLst/>
              <a:gdLst/>
              <a:ahLst/>
              <a:cxnLst/>
              <a:rect l="l" t="t" r="r" b="b"/>
              <a:pathLst>
                <a:path w="1649603" h="568959">
                  <a:moveTo>
                    <a:pt x="0" y="0"/>
                  </a:moveTo>
                  <a:lnTo>
                    <a:pt x="1649603" y="0"/>
                  </a:lnTo>
                  <a:lnTo>
                    <a:pt x="1649603" y="568959"/>
                  </a:lnTo>
                  <a:lnTo>
                    <a:pt x="0" y="568959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28575"/>
              <a:ext cx="1649603" cy="597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8" name="TextBox 48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165489" y="1155278"/>
            <a:ext cx="7023527" cy="1795040"/>
            <a:chOff x="0" y="0"/>
            <a:chExt cx="1849818" cy="472768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9818" cy="472768"/>
            </a:xfrm>
            <a:custGeom>
              <a:avLst/>
              <a:gdLst/>
              <a:ahLst/>
              <a:cxnLst/>
              <a:rect l="l" t="t" r="r" b="b"/>
              <a:pathLst>
                <a:path w="1849818" h="472768">
                  <a:moveTo>
                    <a:pt x="0" y="0"/>
                  </a:moveTo>
                  <a:lnTo>
                    <a:pt x="1849818" y="0"/>
                  </a:lnTo>
                  <a:lnTo>
                    <a:pt x="1849818" y="472768"/>
                  </a:lnTo>
                  <a:lnTo>
                    <a:pt x="0" y="472768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1849818" cy="5013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615131" y="3243440"/>
            <a:ext cx="6124243" cy="3125712"/>
            <a:chOff x="0" y="0"/>
            <a:chExt cx="1612969" cy="82323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612969" cy="823233"/>
            </a:xfrm>
            <a:custGeom>
              <a:avLst/>
              <a:gdLst/>
              <a:ahLst/>
              <a:cxnLst/>
              <a:rect l="l" t="t" r="r" b="b"/>
              <a:pathLst>
                <a:path w="1612969" h="823233">
                  <a:moveTo>
                    <a:pt x="0" y="0"/>
                  </a:moveTo>
                  <a:lnTo>
                    <a:pt x="1612969" y="0"/>
                  </a:lnTo>
                  <a:lnTo>
                    <a:pt x="1612969" y="823233"/>
                  </a:lnTo>
                  <a:lnTo>
                    <a:pt x="0" y="823233"/>
                  </a:lnTo>
                  <a:close/>
                </a:path>
              </a:pathLst>
            </a:custGeom>
            <a:ln w="19050" cap="sq">
              <a:solidFill>
                <a:srgbClr val="A6CF1C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28575"/>
              <a:ext cx="1612969" cy="851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5" name="Freeform 55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2" name="TextBox 62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63" name="Freeform 63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4" name="AutoShape 64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5" name="Freeform 65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6" name="AutoShape 66"/>
          <p:cNvSpPr/>
          <p:nvPr/>
        </p:nvSpPr>
        <p:spPr>
          <a:xfrm>
            <a:off x="7852052" y="4019687"/>
            <a:ext cx="1413073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7" name="Freeform 67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8" name="Group 68"/>
          <p:cNvGrpSpPr/>
          <p:nvPr/>
        </p:nvGrpSpPr>
        <p:grpSpPr>
          <a:xfrm>
            <a:off x="11916341" y="3312267"/>
            <a:ext cx="5521823" cy="2037414"/>
            <a:chOff x="0" y="0"/>
            <a:chExt cx="7362431" cy="2716552"/>
          </a:xfrm>
        </p:grpSpPr>
        <p:grpSp>
          <p:nvGrpSpPr>
            <p:cNvPr id="69" name="Group 69"/>
            <p:cNvGrpSpPr/>
            <p:nvPr/>
          </p:nvGrpSpPr>
          <p:grpSpPr>
            <a:xfrm>
              <a:off x="0" y="0"/>
              <a:ext cx="7362431" cy="2716552"/>
              <a:chOff x="0" y="0"/>
              <a:chExt cx="1454307" cy="536603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1454307" cy="536603"/>
              </a:xfrm>
              <a:custGeom>
                <a:avLst/>
                <a:gdLst/>
                <a:ahLst/>
                <a:cxnLst/>
                <a:rect l="l" t="t" r="r" b="b"/>
                <a:pathLst>
                  <a:path w="1454307" h="536603">
                    <a:moveTo>
                      <a:pt x="70103" y="0"/>
                    </a:moveTo>
                    <a:lnTo>
                      <a:pt x="1384204" y="0"/>
                    </a:lnTo>
                    <a:cubicBezTo>
                      <a:pt x="1402797" y="0"/>
                      <a:pt x="1420628" y="7386"/>
                      <a:pt x="1433775" y="20533"/>
                    </a:cubicBezTo>
                    <a:cubicBezTo>
                      <a:pt x="1446922" y="33680"/>
                      <a:pt x="1454307" y="51510"/>
                      <a:pt x="1454307" y="70103"/>
                    </a:cubicBezTo>
                    <a:lnTo>
                      <a:pt x="1454307" y="466500"/>
                    </a:lnTo>
                    <a:cubicBezTo>
                      <a:pt x="1454307" y="485092"/>
                      <a:pt x="1446922" y="502923"/>
                      <a:pt x="1433775" y="516070"/>
                    </a:cubicBezTo>
                    <a:cubicBezTo>
                      <a:pt x="1420628" y="529217"/>
                      <a:pt x="1402797" y="536603"/>
                      <a:pt x="1384204" y="536603"/>
                    </a:cubicBezTo>
                    <a:lnTo>
                      <a:pt x="70103" y="536603"/>
                    </a:lnTo>
                    <a:cubicBezTo>
                      <a:pt x="51510" y="536603"/>
                      <a:pt x="33680" y="529217"/>
                      <a:pt x="20533" y="516070"/>
                    </a:cubicBezTo>
                    <a:cubicBezTo>
                      <a:pt x="7386" y="502923"/>
                      <a:pt x="0" y="485092"/>
                      <a:pt x="0" y="466500"/>
                    </a:cubicBezTo>
                    <a:lnTo>
                      <a:pt x="0" y="70103"/>
                    </a:lnTo>
                    <a:cubicBezTo>
                      <a:pt x="0" y="51510"/>
                      <a:pt x="7386" y="33680"/>
                      <a:pt x="20533" y="20533"/>
                    </a:cubicBezTo>
                    <a:cubicBezTo>
                      <a:pt x="33680" y="7386"/>
                      <a:pt x="51510" y="0"/>
                      <a:pt x="701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0" y="-38100"/>
                <a:ext cx="1454307" cy="57470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2" name="TextBox 72"/>
            <p:cNvSpPr txBox="1"/>
            <p:nvPr/>
          </p:nvSpPr>
          <p:spPr>
            <a:xfrm>
              <a:off x="29051" y="145426"/>
              <a:ext cx="7304328" cy="2406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Generation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vortices stochastically, through Josephson junctions or by means of quantum pistons</a:t>
              </a:r>
            </a:p>
          </p:txBody>
        </p:sp>
      </p:grpSp>
      <p:sp>
        <p:nvSpPr>
          <p:cNvPr id="73" name="AutoShape 73"/>
          <p:cNvSpPr/>
          <p:nvPr/>
        </p:nvSpPr>
        <p:spPr>
          <a:xfrm>
            <a:off x="10054482" y="5086350"/>
            <a:ext cx="1604243" cy="9525"/>
          </a:xfrm>
          <a:prstGeom prst="line">
            <a:avLst/>
          </a:prstGeom>
          <a:ln w="19050" cap="flat">
            <a:solidFill>
              <a:srgbClr val="A6CF1C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74" name="Freeform 74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75" name="Group 75"/>
          <p:cNvGrpSpPr/>
          <p:nvPr/>
        </p:nvGrpSpPr>
        <p:grpSpPr>
          <a:xfrm>
            <a:off x="40387" y="4111885"/>
            <a:ext cx="6122194" cy="5063742"/>
            <a:chOff x="0" y="0"/>
            <a:chExt cx="1612430" cy="133366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1612430" cy="1333660"/>
            </a:xfrm>
            <a:custGeom>
              <a:avLst/>
              <a:gdLst/>
              <a:ahLst/>
              <a:cxnLst/>
              <a:rect l="l" t="t" r="r" b="b"/>
              <a:pathLst>
                <a:path w="1612430" h="1333660">
                  <a:moveTo>
                    <a:pt x="0" y="0"/>
                  </a:moveTo>
                  <a:lnTo>
                    <a:pt x="1612430" y="0"/>
                  </a:lnTo>
                  <a:lnTo>
                    <a:pt x="1612430" y="1333660"/>
                  </a:lnTo>
                  <a:lnTo>
                    <a:pt x="0" y="1333660"/>
                  </a:lnTo>
                  <a:close/>
                </a:path>
              </a:pathLst>
            </a:custGeom>
            <a:ln w="19050" cap="sq">
              <a:solidFill>
                <a:srgbClr val="00BF6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0" y="-28575"/>
              <a:ext cx="1612430" cy="13622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75032" y="4185153"/>
            <a:ext cx="5852903" cy="1996744"/>
            <a:chOff x="0" y="0"/>
            <a:chExt cx="1541505" cy="525891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1541505" cy="525891"/>
            </a:xfrm>
            <a:custGeom>
              <a:avLst/>
              <a:gdLst/>
              <a:ahLst/>
              <a:cxnLst/>
              <a:rect l="l" t="t" r="r" b="b"/>
              <a:pathLst>
                <a:path w="1541505" h="525891">
                  <a:moveTo>
                    <a:pt x="66137" y="0"/>
                  </a:moveTo>
                  <a:lnTo>
                    <a:pt x="1475368" y="0"/>
                  </a:lnTo>
                  <a:cubicBezTo>
                    <a:pt x="1511895" y="0"/>
                    <a:pt x="1541505" y="29611"/>
                    <a:pt x="1541505" y="66137"/>
                  </a:cubicBezTo>
                  <a:lnTo>
                    <a:pt x="1541505" y="459754"/>
                  </a:lnTo>
                  <a:cubicBezTo>
                    <a:pt x="1541505" y="496281"/>
                    <a:pt x="1511895" y="525891"/>
                    <a:pt x="1475368" y="525891"/>
                  </a:cubicBezTo>
                  <a:lnTo>
                    <a:pt x="66137" y="525891"/>
                  </a:lnTo>
                  <a:cubicBezTo>
                    <a:pt x="29611" y="525891"/>
                    <a:pt x="0" y="496281"/>
                    <a:pt x="0" y="459754"/>
                  </a:cubicBezTo>
                  <a:lnTo>
                    <a:pt x="0" y="66137"/>
                  </a:lnTo>
                  <a:cubicBezTo>
                    <a:pt x="0" y="29611"/>
                    <a:pt x="29611" y="0"/>
                    <a:pt x="6613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-38100"/>
              <a:ext cx="1541505" cy="5639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1" name="AutoShape 81"/>
          <p:cNvSpPr/>
          <p:nvPr/>
        </p:nvSpPr>
        <p:spPr>
          <a:xfrm>
            <a:off x="6115037" y="6648623"/>
            <a:ext cx="2274884" cy="19050"/>
          </a:xfrm>
          <a:prstGeom prst="line">
            <a:avLst/>
          </a:prstGeom>
          <a:ln w="19050" cap="flat">
            <a:solidFill>
              <a:srgbClr val="00BF63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82" name="Group 82"/>
          <p:cNvGrpSpPr/>
          <p:nvPr/>
        </p:nvGrpSpPr>
        <p:grpSpPr>
          <a:xfrm>
            <a:off x="919139" y="7172497"/>
            <a:ext cx="4364690" cy="1904096"/>
            <a:chOff x="0" y="0"/>
            <a:chExt cx="5819586" cy="2538794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5819586" cy="2538794"/>
            </a:xfrm>
            <a:custGeom>
              <a:avLst/>
              <a:gdLst/>
              <a:ahLst/>
              <a:cxnLst/>
              <a:rect l="l" t="t" r="r" b="b"/>
              <a:pathLst>
                <a:path w="5819586" h="2538794">
                  <a:moveTo>
                    <a:pt x="0" y="0"/>
                  </a:moveTo>
                  <a:lnTo>
                    <a:pt x="5819586" y="0"/>
                  </a:lnTo>
                  <a:lnTo>
                    <a:pt x="5819586" y="2538794"/>
                  </a:lnTo>
                  <a:lnTo>
                    <a:pt x="0" y="2538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84" name="Group 84"/>
            <p:cNvGrpSpPr/>
            <p:nvPr/>
          </p:nvGrpSpPr>
          <p:grpSpPr>
            <a:xfrm>
              <a:off x="189736" y="0"/>
              <a:ext cx="406281" cy="163444"/>
              <a:chOff x="0" y="0"/>
              <a:chExt cx="207795" cy="83595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0"/>
                <a:ext cx="207795" cy="83595"/>
              </a:xfrm>
              <a:custGeom>
                <a:avLst/>
                <a:gdLst/>
                <a:ahLst/>
                <a:cxnLst/>
                <a:rect l="l" t="t" r="r" b="b"/>
                <a:pathLst>
                  <a:path w="207795" h="83595">
                    <a:moveTo>
                      <a:pt x="0" y="0"/>
                    </a:moveTo>
                    <a:lnTo>
                      <a:pt x="207795" y="0"/>
                    </a:lnTo>
                    <a:lnTo>
                      <a:pt x="207795" y="83595"/>
                    </a:lnTo>
                    <a:lnTo>
                      <a:pt x="0" y="8359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6" name="TextBox 86"/>
              <p:cNvSpPr txBox="1"/>
              <p:nvPr/>
            </p:nvSpPr>
            <p:spPr>
              <a:xfrm>
                <a:off x="0" y="-19050"/>
                <a:ext cx="207795" cy="1026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</p:grpSp>
      <p:sp>
        <p:nvSpPr>
          <p:cNvPr id="87" name="TextBox 87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11726938" y="5454456"/>
            <a:ext cx="5900628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S. Serafini et al., Phys. Rev. Lett. 115, 170402 (2015)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A. Burchianti et al., Phys. Rev. Lett. 120, 025302 (2018)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M.E. Mossman et al., Nat. Commun. 9, 4665 (2018)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405832" y="6258097"/>
            <a:ext cx="5391304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Phys. Rev. Lett. 124, 045301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 New J. Phys. 22, 123006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V. Singh, et al., arXiv:2511.05645 (2025)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195226" y="4269125"/>
            <a:ext cx="5812516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and experimental study on vortex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nucleation and dynamics in</a:t>
            </a:r>
          </a:p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trapped condensates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92" name="Group 92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93" name="Group 9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94" name="Freeform 9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5" name="TextBox 9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8" name="TextBox 9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9" name="Group 9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00" name="Freeform 10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1" name="TextBox 10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102" name="TextBox 10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  <p:grpSp>
        <p:nvGrpSpPr>
          <p:cNvPr id="103" name="Group 103"/>
          <p:cNvGrpSpPr/>
          <p:nvPr/>
        </p:nvGrpSpPr>
        <p:grpSpPr>
          <a:xfrm>
            <a:off x="1801651" y="1968910"/>
            <a:ext cx="5940650" cy="1543762"/>
            <a:chOff x="0" y="0"/>
            <a:chExt cx="1564616" cy="406588"/>
          </a:xfrm>
        </p:grpSpPr>
        <p:sp>
          <p:nvSpPr>
            <p:cNvPr id="104" name="Freeform 104"/>
            <p:cNvSpPr/>
            <p:nvPr/>
          </p:nvSpPr>
          <p:spPr>
            <a:xfrm>
              <a:off x="0" y="0"/>
              <a:ext cx="1564616" cy="406588"/>
            </a:xfrm>
            <a:custGeom>
              <a:avLst/>
              <a:gdLst/>
              <a:ahLst/>
              <a:cxnLst/>
              <a:rect l="l" t="t" r="r" b="b"/>
              <a:pathLst>
                <a:path w="1564616" h="406588">
                  <a:moveTo>
                    <a:pt x="65161" y="0"/>
                  </a:moveTo>
                  <a:lnTo>
                    <a:pt x="1499455" y="0"/>
                  </a:lnTo>
                  <a:cubicBezTo>
                    <a:pt x="1516737" y="0"/>
                    <a:pt x="1533311" y="6865"/>
                    <a:pt x="1545531" y="19085"/>
                  </a:cubicBezTo>
                  <a:cubicBezTo>
                    <a:pt x="1557751" y="31305"/>
                    <a:pt x="1564616" y="47879"/>
                    <a:pt x="1564616" y="65161"/>
                  </a:cubicBezTo>
                  <a:lnTo>
                    <a:pt x="1564616" y="341427"/>
                  </a:lnTo>
                  <a:cubicBezTo>
                    <a:pt x="1564616" y="358709"/>
                    <a:pt x="1557751" y="375283"/>
                    <a:pt x="1545531" y="387503"/>
                  </a:cubicBezTo>
                  <a:cubicBezTo>
                    <a:pt x="1533311" y="399722"/>
                    <a:pt x="1516737" y="406588"/>
                    <a:pt x="1499455" y="406588"/>
                  </a:cubicBezTo>
                  <a:lnTo>
                    <a:pt x="65161" y="406588"/>
                  </a:lnTo>
                  <a:cubicBezTo>
                    <a:pt x="47879" y="406588"/>
                    <a:pt x="31305" y="399722"/>
                    <a:pt x="19085" y="387503"/>
                  </a:cubicBezTo>
                  <a:cubicBezTo>
                    <a:pt x="6865" y="375283"/>
                    <a:pt x="0" y="358709"/>
                    <a:pt x="0" y="341427"/>
                  </a:cubicBezTo>
                  <a:lnTo>
                    <a:pt x="0" y="65161"/>
                  </a:lnTo>
                  <a:cubicBezTo>
                    <a:pt x="0" y="47879"/>
                    <a:pt x="6865" y="31305"/>
                    <a:pt x="19085" y="19085"/>
                  </a:cubicBezTo>
                  <a:cubicBezTo>
                    <a:pt x="31305" y="6865"/>
                    <a:pt x="47879" y="0"/>
                    <a:pt x="6516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5" name="TextBox 105"/>
            <p:cNvSpPr txBox="1"/>
            <p:nvPr/>
          </p:nvSpPr>
          <p:spPr>
            <a:xfrm>
              <a:off x="0" y="-38100"/>
              <a:ext cx="1564616" cy="4446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6" name="TextBox 106"/>
          <p:cNvSpPr txBox="1"/>
          <p:nvPr/>
        </p:nvSpPr>
        <p:spPr>
          <a:xfrm>
            <a:off x="1901951" y="2050229"/>
            <a:ext cx="5804721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study of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instability condition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and dynamics with a constriction across the flow</a:t>
            </a:r>
          </a:p>
        </p:txBody>
      </p:sp>
      <p:sp>
        <p:nvSpPr>
          <p:cNvPr id="107" name="TextBox 107"/>
          <p:cNvSpPr txBox="1"/>
          <p:nvPr/>
        </p:nvSpPr>
        <p:spPr>
          <a:xfrm>
            <a:off x="2076324" y="3635138"/>
            <a:ext cx="5391304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 Piazza et al., New J. Phys. 13 043008 (2011)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626817" y="1868946"/>
            <a:ext cx="6263335" cy="2160266"/>
            <a:chOff x="0" y="0"/>
            <a:chExt cx="1649603" cy="56895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49603" cy="568959"/>
            </a:xfrm>
            <a:custGeom>
              <a:avLst/>
              <a:gdLst/>
              <a:ahLst/>
              <a:cxnLst/>
              <a:rect l="l" t="t" r="r" b="b"/>
              <a:pathLst>
                <a:path w="1649603" h="568959">
                  <a:moveTo>
                    <a:pt x="0" y="0"/>
                  </a:moveTo>
                  <a:lnTo>
                    <a:pt x="1649603" y="0"/>
                  </a:lnTo>
                  <a:lnTo>
                    <a:pt x="1649603" y="568959"/>
                  </a:lnTo>
                  <a:lnTo>
                    <a:pt x="0" y="568959"/>
                  </a:lnTo>
                  <a:close/>
                </a:path>
              </a:pathLst>
            </a:custGeom>
            <a:ln w="19050" cap="sq">
              <a:solidFill>
                <a:srgbClr val="FF9900">
                  <a:alpha val="2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28575"/>
              <a:ext cx="1649603" cy="597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8" name="TextBox 48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165489" y="1155278"/>
            <a:ext cx="7023527" cy="1795040"/>
            <a:chOff x="0" y="0"/>
            <a:chExt cx="1849818" cy="472768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9818" cy="472768"/>
            </a:xfrm>
            <a:custGeom>
              <a:avLst/>
              <a:gdLst/>
              <a:ahLst/>
              <a:cxnLst/>
              <a:rect l="l" t="t" r="r" b="b"/>
              <a:pathLst>
                <a:path w="1849818" h="472768">
                  <a:moveTo>
                    <a:pt x="0" y="0"/>
                  </a:moveTo>
                  <a:lnTo>
                    <a:pt x="1849818" y="0"/>
                  </a:lnTo>
                  <a:lnTo>
                    <a:pt x="1849818" y="472768"/>
                  </a:lnTo>
                  <a:lnTo>
                    <a:pt x="0" y="472768"/>
                  </a:lnTo>
                  <a:close/>
                </a:path>
              </a:pathLst>
            </a:custGeom>
            <a:ln w="19050" cap="sq">
              <a:solidFill>
                <a:srgbClr val="E33924">
                  <a:alpha val="2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1849818" cy="5013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615131" y="3243440"/>
            <a:ext cx="6124243" cy="3125712"/>
            <a:chOff x="0" y="0"/>
            <a:chExt cx="1612969" cy="82323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612969" cy="823233"/>
            </a:xfrm>
            <a:custGeom>
              <a:avLst/>
              <a:gdLst/>
              <a:ahLst/>
              <a:cxnLst/>
              <a:rect l="l" t="t" r="r" b="b"/>
              <a:pathLst>
                <a:path w="1612969" h="823233">
                  <a:moveTo>
                    <a:pt x="0" y="0"/>
                  </a:moveTo>
                  <a:lnTo>
                    <a:pt x="1612969" y="0"/>
                  </a:lnTo>
                  <a:lnTo>
                    <a:pt x="1612969" y="823233"/>
                  </a:lnTo>
                  <a:lnTo>
                    <a:pt x="0" y="823233"/>
                  </a:lnTo>
                  <a:close/>
                </a:path>
              </a:pathLst>
            </a:custGeom>
            <a:ln w="19050" cap="sq">
              <a:solidFill>
                <a:srgbClr val="A6CF1C">
                  <a:alpha val="2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28575"/>
              <a:ext cx="1612969" cy="851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5" name="Freeform 55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>
                  <a:alpha val="29804"/>
                </a:srgbClr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2" name="TextBox 62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>
                      <a:alpha val="29804"/>
                    </a:srgbClr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>
                      <a:alpha val="29804"/>
                    </a:srgbClr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63" name="Freeform 63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4" name="AutoShape 64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>
                <a:alpha val="29804"/>
              </a:srgbClr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5" name="Freeform 65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6" name="AutoShape 66"/>
          <p:cNvSpPr/>
          <p:nvPr/>
        </p:nvSpPr>
        <p:spPr>
          <a:xfrm>
            <a:off x="7852052" y="4019687"/>
            <a:ext cx="1413073" cy="0"/>
          </a:xfrm>
          <a:prstGeom prst="line">
            <a:avLst/>
          </a:prstGeom>
          <a:ln w="19050" cap="flat">
            <a:solidFill>
              <a:srgbClr val="FF9900">
                <a:alpha val="29804"/>
              </a:srgbClr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7" name="Freeform 67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alphaModFix amt="3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8" name="Group 68"/>
          <p:cNvGrpSpPr/>
          <p:nvPr/>
        </p:nvGrpSpPr>
        <p:grpSpPr>
          <a:xfrm>
            <a:off x="11916341" y="3312267"/>
            <a:ext cx="5521823" cy="2037414"/>
            <a:chOff x="0" y="0"/>
            <a:chExt cx="7362431" cy="2716552"/>
          </a:xfrm>
        </p:grpSpPr>
        <p:grpSp>
          <p:nvGrpSpPr>
            <p:cNvPr id="69" name="Group 69"/>
            <p:cNvGrpSpPr/>
            <p:nvPr/>
          </p:nvGrpSpPr>
          <p:grpSpPr>
            <a:xfrm>
              <a:off x="0" y="0"/>
              <a:ext cx="7362431" cy="2716552"/>
              <a:chOff x="0" y="0"/>
              <a:chExt cx="1454307" cy="536603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1454307" cy="536603"/>
              </a:xfrm>
              <a:custGeom>
                <a:avLst/>
                <a:gdLst/>
                <a:ahLst/>
                <a:cxnLst/>
                <a:rect l="l" t="t" r="r" b="b"/>
                <a:pathLst>
                  <a:path w="1454307" h="536603">
                    <a:moveTo>
                      <a:pt x="70103" y="0"/>
                    </a:moveTo>
                    <a:lnTo>
                      <a:pt x="1384204" y="0"/>
                    </a:lnTo>
                    <a:cubicBezTo>
                      <a:pt x="1402797" y="0"/>
                      <a:pt x="1420628" y="7386"/>
                      <a:pt x="1433775" y="20533"/>
                    </a:cubicBezTo>
                    <a:cubicBezTo>
                      <a:pt x="1446922" y="33680"/>
                      <a:pt x="1454307" y="51510"/>
                      <a:pt x="1454307" y="70103"/>
                    </a:cubicBezTo>
                    <a:lnTo>
                      <a:pt x="1454307" y="466500"/>
                    </a:lnTo>
                    <a:cubicBezTo>
                      <a:pt x="1454307" y="485092"/>
                      <a:pt x="1446922" y="502923"/>
                      <a:pt x="1433775" y="516070"/>
                    </a:cubicBezTo>
                    <a:cubicBezTo>
                      <a:pt x="1420628" y="529217"/>
                      <a:pt x="1402797" y="536603"/>
                      <a:pt x="1384204" y="536603"/>
                    </a:cubicBezTo>
                    <a:lnTo>
                      <a:pt x="70103" y="536603"/>
                    </a:lnTo>
                    <a:cubicBezTo>
                      <a:pt x="51510" y="536603"/>
                      <a:pt x="33680" y="529217"/>
                      <a:pt x="20533" y="516070"/>
                    </a:cubicBezTo>
                    <a:cubicBezTo>
                      <a:pt x="7386" y="502923"/>
                      <a:pt x="0" y="485092"/>
                      <a:pt x="0" y="466500"/>
                    </a:cubicBezTo>
                    <a:lnTo>
                      <a:pt x="0" y="70103"/>
                    </a:lnTo>
                    <a:cubicBezTo>
                      <a:pt x="0" y="51510"/>
                      <a:pt x="7386" y="33680"/>
                      <a:pt x="20533" y="20533"/>
                    </a:cubicBezTo>
                    <a:cubicBezTo>
                      <a:pt x="33680" y="7386"/>
                      <a:pt x="51510" y="0"/>
                      <a:pt x="70103" y="0"/>
                    </a:cubicBezTo>
                    <a:close/>
                  </a:path>
                </a:pathLst>
              </a:custGeom>
              <a:solidFill>
                <a:srgbClr val="FFFFFF">
                  <a:alpha val="29804"/>
                </a:srgbClr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0" y="-38100"/>
                <a:ext cx="1454307" cy="57470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2" name="TextBox 72"/>
            <p:cNvSpPr txBox="1"/>
            <p:nvPr/>
          </p:nvSpPr>
          <p:spPr>
            <a:xfrm>
              <a:off x="29051" y="145426"/>
              <a:ext cx="7304328" cy="2406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291E">
                      <a:alpha val="29804"/>
                    </a:srgbClr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Generation</a:t>
              </a:r>
              <a:r>
                <a:rPr lang="en-US" sz="2999">
                  <a:solidFill>
                    <a:srgbClr val="00291E">
                      <a:alpha val="29804"/>
                    </a:srgbClr>
                  </a:solidFill>
                  <a:latin typeface="Poppins"/>
                  <a:ea typeface="Poppins"/>
                  <a:cs typeface="Poppins"/>
                  <a:sym typeface="Poppins"/>
                </a:rPr>
                <a:t> of vortices stochastically, through Josephson junctions or by means of quantum pistons</a:t>
              </a:r>
            </a:p>
          </p:txBody>
        </p:sp>
      </p:grpSp>
      <p:sp>
        <p:nvSpPr>
          <p:cNvPr id="73" name="AutoShape 73"/>
          <p:cNvSpPr/>
          <p:nvPr/>
        </p:nvSpPr>
        <p:spPr>
          <a:xfrm>
            <a:off x="10054482" y="5086350"/>
            <a:ext cx="1604243" cy="9525"/>
          </a:xfrm>
          <a:prstGeom prst="line">
            <a:avLst/>
          </a:prstGeom>
          <a:ln w="19050" cap="flat">
            <a:solidFill>
              <a:srgbClr val="A6CF1C">
                <a:alpha val="29804"/>
              </a:srgbClr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74" name="Freeform 74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75" name="Group 75"/>
          <p:cNvGrpSpPr/>
          <p:nvPr/>
        </p:nvGrpSpPr>
        <p:grpSpPr>
          <a:xfrm>
            <a:off x="40387" y="4111885"/>
            <a:ext cx="6122194" cy="5063742"/>
            <a:chOff x="0" y="0"/>
            <a:chExt cx="1612430" cy="1333660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1612430" cy="1333660"/>
            </a:xfrm>
            <a:custGeom>
              <a:avLst/>
              <a:gdLst/>
              <a:ahLst/>
              <a:cxnLst/>
              <a:rect l="l" t="t" r="r" b="b"/>
              <a:pathLst>
                <a:path w="1612430" h="1333660">
                  <a:moveTo>
                    <a:pt x="0" y="0"/>
                  </a:moveTo>
                  <a:lnTo>
                    <a:pt x="1612430" y="0"/>
                  </a:lnTo>
                  <a:lnTo>
                    <a:pt x="1612430" y="1333660"/>
                  </a:lnTo>
                  <a:lnTo>
                    <a:pt x="0" y="1333660"/>
                  </a:lnTo>
                  <a:close/>
                </a:path>
              </a:pathLst>
            </a:custGeom>
            <a:ln w="19050" cap="sq">
              <a:solidFill>
                <a:srgbClr val="00BF6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0" y="-28575"/>
              <a:ext cx="1612430" cy="13622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75032" y="4185153"/>
            <a:ext cx="5852903" cy="1996744"/>
            <a:chOff x="0" y="0"/>
            <a:chExt cx="1541505" cy="525891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1541505" cy="525891"/>
            </a:xfrm>
            <a:custGeom>
              <a:avLst/>
              <a:gdLst/>
              <a:ahLst/>
              <a:cxnLst/>
              <a:rect l="l" t="t" r="r" b="b"/>
              <a:pathLst>
                <a:path w="1541505" h="525891">
                  <a:moveTo>
                    <a:pt x="66137" y="0"/>
                  </a:moveTo>
                  <a:lnTo>
                    <a:pt x="1475368" y="0"/>
                  </a:lnTo>
                  <a:cubicBezTo>
                    <a:pt x="1511895" y="0"/>
                    <a:pt x="1541505" y="29611"/>
                    <a:pt x="1541505" y="66137"/>
                  </a:cubicBezTo>
                  <a:lnTo>
                    <a:pt x="1541505" y="459754"/>
                  </a:lnTo>
                  <a:cubicBezTo>
                    <a:pt x="1541505" y="496281"/>
                    <a:pt x="1511895" y="525891"/>
                    <a:pt x="1475368" y="525891"/>
                  </a:cubicBezTo>
                  <a:lnTo>
                    <a:pt x="66137" y="525891"/>
                  </a:lnTo>
                  <a:cubicBezTo>
                    <a:pt x="29611" y="525891"/>
                    <a:pt x="0" y="496281"/>
                    <a:pt x="0" y="459754"/>
                  </a:cubicBezTo>
                  <a:lnTo>
                    <a:pt x="0" y="66137"/>
                  </a:lnTo>
                  <a:cubicBezTo>
                    <a:pt x="0" y="29611"/>
                    <a:pt x="29611" y="0"/>
                    <a:pt x="6613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-38100"/>
              <a:ext cx="1541505" cy="5639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1" name="AutoShape 81"/>
          <p:cNvSpPr/>
          <p:nvPr/>
        </p:nvSpPr>
        <p:spPr>
          <a:xfrm>
            <a:off x="6115037" y="6648623"/>
            <a:ext cx="2274884" cy="19050"/>
          </a:xfrm>
          <a:prstGeom prst="line">
            <a:avLst/>
          </a:prstGeom>
          <a:ln w="19050" cap="flat">
            <a:solidFill>
              <a:srgbClr val="00BF63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82" name="Group 82"/>
          <p:cNvGrpSpPr/>
          <p:nvPr/>
        </p:nvGrpSpPr>
        <p:grpSpPr>
          <a:xfrm>
            <a:off x="919139" y="7172497"/>
            <a:ext cx="4364690" cy="1904096"/>
            <a:chOff x="0" y="0"/>
            <a:chExt cx="5819586" cy="2538794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5819586" cy="2538794"/>
            </a:xfrm>
            <a:custGeom>
              <a:avLst/>
              <a:gdLst/>
              <a:ahLst/>
              <a:cxnLst/>
              <a:rect l="l" t="t" r="r" b="b"/>
              <a:pathLst>
                <a:path w="5819586" h="2538794">
                  <a:moveTo>
                    <a:pt x="0" y="0"/>
                  </a:moveTo>
                  <a:lnTo>
                    <a:pt x="5819586" y="0"/>
                  </a:lnTo>
                  <a:lnTo>
                    <a:pt x="5819586" y="2538794"/>
                  </a:lnTo>
                  <a:lnTo>
                    <a:pt x="0" y="25387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84" name="Group 84"/>
            <p:cNvGrpSpPr/>
            <p:nvPr/>
          </p:nvGrpSpPr>
          <p:grpSpPr>
            <a:xfrm>
              <a:off x="189736" y="0"/>
              <a:ext cx="406281" cy="163444"/>
              <a:chOff x="0" y="0"/>
              <a:chExt cx="207795" cy="83595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0"/>
                <a:ext cx="207795" cy="83595"/>
              </a:xfrm>
              <a:custGeom>
                <a:avLst/>
                <a:gdLst/>
                <a:ahLst/>
                <a:cxnLst/>
                <a:rect l="l" t="t" r="r" b="b"/>
                <a:pathLst>
                  <a:path w="207795" h="83595">
                    <a:moveTo>
                      <a:pt x="0" y="0"/>
                    </a:moveTo>
                    <a:lnTo>
                      <a:pt x="207795" y="0"/>
                    </a:lnTo>
                    <a:lnTo>
                      <a:pt x="207795" y="83595"/>
                    </a:lnTo>
                    <a:lnTo>
                      <a:pt x="0" y="8359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6" name="TextBox 86"/>
              <p:cNvSpPr txBox="1"/>
              <p:nvPr/>
            </p:nvSpPr>
            <p:spPr>
              <a:xfrm>
                <a:off x="0" y="-19050"/>
                <a:ext cx="207795" cy="1026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99"/>
                  </a:lnSpc>
                </a:pPr>
                <a:endParaRPr/>
              </a:p>
            </p:txBody>
          </p:sp>
        </p:grpSp>
      </p:grpSp>
      <p:sp>
        <p:nvSpPr>
          <p:cNvPr id="87" name="Freeform 87"/>
          <p:cNvSpPr/>
          <p:nvPr/>
        </p:nvSpPr>
        <p:spPr>
          <a:xfrm>
            <a:off x="12912172" y="7072369"/>
            <a:ext cx="1723758" cy="2066984"/>
          </a:xfrm>
          <a:custGeom>
            <a:avLst/>
            <a:gdLst/>
            <a:ahLst/>
            <a:cxnLst/>
            <a:rect l="l" t="t" r="r" b="b"/>
            <a:pathLst>
              <a:path w="1723758" h="2066984">
                <a:moveTo>
                  <a:pt x="0" y="0"/>
                </a:moveTo>
                <a:lnTo>
                  <a:pt x="1723758" y="0"/>
                </a:lnTo>
                <a:lnTo>
                  <a:pt x="1723758" y="2066984"/>
                </a:lnTo>
                <a:lnTo>
                  <a:pt x="0" y="20669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86044" t="-29694" r="-35159" b="-866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8" name="Freeform 88"/>
          <p:cNvSpPr/>
          <p:nvPr/>
        </p:nvSpPr>
        <p:spPr>
          <a:xfrm flipH="1">
            <a:off x="14662766" y="6488099"/>
            <a:ext cx="2174654" cy="1605290"/>
          </a:xfrm>
          <a:custGeom>
            <a:avLst/>
            <a:gdLst/>
            <a:ahLst/>
            <a:cxnLst/>
            <a:rect l="l" t="t" r="r" b="b"/>
            <a:pathLst>
              <a:path w="2174654" h="1605290">
                <a:moveTo>
                  <a:pt x="2174654" y="0"/>
                </a:moveTo>
                <a:lnTo>
                  <a:pt x="0" y="0"/>
                </a:lnTo>
                <a:lnTo>
                  <a:pt x="0" y="1605289"/>
                </a:lnTo>
                <a:lnTo>
                  <a:pt x="2174654" y="1605289"/>
                </a:lnTo>
                <a:lnTo>
                  <a:pt x="2174654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9" name="Freeform 89"/>
          <p:cNvSpPr/>
          <p:nvPr/>
        </p:nvSpPr>
        <p:spPr>
          <a:xfrm rot="-1731583">
            <a:off x="12556314" y="6795893"/>
            <a:ext cx="964821" cy="712213"/>
          </a:xfrm>
          <a:custGeom>
            <a:avLst/>
            <a:gdLst/>
            <a:ahLst/>
            <a:cxnLst/>
            <a:rect l="l" t="t" r="r" b="b"/>
            <a:pathLst>
              <a:path w="964821" h="712213">
                <a:moveTo>
                  <a:pt x="0" y="0"/>
                </a:moveTo>
                <a:lnTo>
                  <a:pt x="964821" y="0"/>
                </a:lnTo>
                <a:lnTo>
                  <a:pt x="964821" y="712213"/>
                </a:lnTo>
                <a:lnTo>
                  <a:pt x="0" y="71221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0" name="TextBox 90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11726938" y="5454456"/>
            <a:ext cx="5900628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S. Serafini et al., Phys. Rev. Lett. 115, 170402 (2015)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A. Burchianti et al., Phys. Rev. Lett. 120, 025302 (2018)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M.E. Mossman et al., Nat. Commun. 9, 4665 (2018)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405832" y="6258097"/>
            <a:ext cx="5391304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Phys. Rev. Lett. 124, 045301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 New J. Phys. 22, 123006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V. Singh, et al., arXiv:2511.05645 (2025)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195226" y="4269125"/>
            <a:ext cx="5812516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and experimental study on vortex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nucleation and dynamics in</a:t>
            </a:r>
          </a:p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trapped condensates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14901742" y="6890693"/>
            <a:ext cx="1696702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39"/>
              </a:lnSpc>
            </a:pPr>
            <a:r>
              <a:rPr lang="en-US" sz="2199" b="1">
                <a:solidFill>
                  <a:srgbClr val="E8669F"/>
                </a:solidFill>
                <a:latin typeface="Poppins Bold"/>
                <a:ea typeface="Poppins Bold"/>
                <a:cs typeface="Poppins Bold"/>
                <a:sym typeface="Poppins Bold"/>
              </a:rPr>
              <a:t>Remember my talk?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13267982" y="8847993"/>
            <a:ext cx="101213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 b="1">
                <a:solidFill>
                  <a:srgbClr val="FEFEFE"/>
                </a:solidFill>
                <a:latin typeface="Poppins Bold"/>
                <a:ea typeface="Poppins Bold"/>
                <a:cs typeface="Poppins Bold"/>
                <a:sym typeface="Poppins Bold"/>
              </a:rPr>
              <a:t>K. Xhani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97" name="Group 97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98" name="Group 98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0" name="TextBox 10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01" name="Group 101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2" name="Freeform 10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3" name="TextBox 10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6" name="TextBox 10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107" name="TextBox 10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  <p:grpSp>
        <p:nvGrpSpPr>
          <p:cNvPr id="108" name="Group 108"/>
          <p:cNvGrpSpPr/>
          <p:nvPr/>
        </p:nvGrpSpPr>
        <p:grpSpPr>
          <a:xfrm>
            <a:off x="1801651" y="1968910"/>
            <a:ext cx="5940650" cy="1543762"/>
            <a:chOff x="0" y="0"/>
            <a:chExt cx="1564616" cy="406588"/>
          </a:xfrm>
        </p:grpSpPr>
        <p:sp>
          <p:nvSpPr>
            <p:cNvPr id="109" name="Freeform 109"/>
            <p:cNvSpPr/>
            <p:nvPr/>
          </p:nvSpPr>
          <p:spPr>
            <a:xfrm>
              <a:off x="0" y="0"/>
              <a:ext cx="1564616" cy="406588"/>
            </a:xfrm>
            <a:custGeom>
              <a:avLst/>
              <a:gdLst/>
              <a:ahLst/>
              <a:cxnLst/>
              <a:rect l="l" t="t" r="r" b="b"/>
              <a:pathLst>
                <a:path w="1564616" h="406588">
                  <a:moveTo>
                    <a:pt x="65161" y="0"/>
                  </a:moveTo>
                  <a:lnTo>
                    <a:pt x="1499455" y="0"/>
                  </a:lnTo>
                  <a:cubicBezTo>
                    <a:pt x="1516737" y="0"/>
                    <a:pt x="1533311" y="6865"/>
                    <a:pt x="1545531" y="19085"/>
                  </a:cubicBezTo>
                  <a:cubicBezTo>
                    <a:pt x="1557751" y="31305"/>
                    <a:pt x="1564616" y="47879"/>
                    <a:pt x="1564616" y="65161"/>
                  </a:cubicBezTo>
                  <a:lnTo>
                    <a:pt x="1564616" y="341427"/>
                  </a:lnTo>
                  <a:cubicBezTo>
                    <a:pt x="1564616" y="358709"/>
                    <a:pt x="1557751" y="375283"/>
                    <a:pt x="1545531" y="387503"/>
                  </a:cubicBezTo>
                  <a:cubicBezTo>
                    <a:pt x="1533311" y="399722"/>
                    <a:pt x="1516737" y="406588"/>
                    <a:pt x="1499455" y="406588"/>
                  </a:cubicBezTo>
                  <a:lnTo>
                    <a:pt x="65161" y="406588"/>
                  </a:lnTo>
                  <a:cubicBezTo>
                    <a:pt x="47879" y="406588"/>
                    <a:pt x="31305" y="399722"/>
                    <a:pt x="19085" y="387503"/>
                  </a:cubicBezTo>
                  <a:cubicBezTo>
                    <a:pt x="6865" y="375283"/>
                    <a:pt x="0" y="358709"/>
                    <a:pt x="0" y="341427"/>
                  </a:cubicBezTo>
                  <a:lnTo>
                    <a:pt x="0" y="65161"/>
                  </a:lnTo>
                  <a:cubicBezTo>
                    <a:pt x="0" y="47879"/>
                    <a:pt x="6865" y="31305"/>
                    <a:pt x="19085" y="19085"/>
                  </a:cubicBezTo>
                  <a:cubicBezTo>
                    <a:pt x="31305" y="6865"/>
                    <a:pt x="47879" y="0"/>
                    <a:pt x="65161" y="0"/>
                  </a:cubicBezTo>
                  <a:close/>
                </a:path>
              </a:pathLst>
            </a:custGeom>
            <a:solidFill>
              <a:srgbClr val="FFFFFF">
                <a:alpha val="29804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10" name="TextBox 110"/>
            <p:cNvSpPr txBox="1"/>
            <p:nvPr/>
          </p:nvSpPr>
          <p:spPr>
            <a:xfrm>
              <a:off x="0" y="-38100"/>
              <a:ext cx="1564616" cy="4446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1" name="TextBox 111"/>
          <p:cNvSpPr txBox="1"/>
          <p:nvPr/>
        </p:nvSpPr>
        <p:spPr>
          <a:xfrm>
            <a:off x="1901951" y="2050229"/>
            <a:ext cx="5804721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Numerical study of </a:t>
            </a:r>
            <a:r>
              <a:rPr lang="en-US" sz="2999" b="1">
                <a:solidFill>
                  <a:srgbClr val="00291E">
                    <a:alpha val="29804"/>
                  </a:srgbClr>
                </a:solidFill>
                <a:latin typeface="Poppins Bold"/>
                <a:ea typeface="Poppins Bold"/>
                <a:cs typeface="Poppins Bold"/>
                <a:sym typeface="Poppins Bold"/>
              </a:rPr>
              <a:t>instability condition</a:t>
            </a:r>
            <a:r>
              <a:rPr lang="en-US" sz="2999">
                <a:solidFill>
                  <a:srgbClr val="00291E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 and dynamics with a constriction across the flow</a:t>
            </a:r>
          </a:p>
        </p:txBody>
      </p:sp>
      <p:sp>
        <p:nvSpPr>
          <p:cNvPr id="112" name="TextBox 112"/>
          <p:cNvSpPr txBox="1"/>
          <p:nvPr/>
        </p:nvSpPr>
        <p:spPr>
          <a:xfrm>
            <a:off x="2076324" y="3635138"/>
            <a:ext cx="5391304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>
                    <a:alpha val="29804"/>
                  </a:srgbClr>
                </a:solidFill>
                <a:latin typeface="Poppins"/>
                <a:ea typeface="Poppins"/>
                <a:cs typeface="Poppins"/>
                <a:sym typeface="Poppins"/>
              </a:rPr>
              <a:t>F Piazza et al., New J. Phys. 13 043008 (2011)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626817" y="1868946"/>
            <a:ext cx="6263335" cy="2160266"/>
            <a:chOff x="0" y="0"/>
            <a:chExt cx="1649603" cy="56895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49603" cy="568959"/>
            </a:xfrm>
            <a:custGeom>
              <a:avLst/>
              <a:gdLst/>
              <a:ahLst/>
              <a:cxnLst/>
              <a:rect l="l" t="t" r="r" b="b"/>
              <a:pathLst>
                <a:path w="1649603" h="568959">
                  <a:moveTo>
                    <a:pt x="0" y="0"/>
                  </a:moveTo>
                  <a:lnTo>
                    <a:pt x="1649603" y="0"/>
                  </a:lnTo>
                  <a:lnTo>
                    <a:pt x="1649603" y="568959"/>
                  </a:lnTo>
                  <a:lnTo>
                    <a:pt x="0" y="568959"/>
                  </a:lnTo>
                  <a:close/>
                </a:path>
              </a:pathLst>
            </a:custGeom>
            <a:ln w="19050" cap="sq">
              <a:solidFill>
                <a:srgbClr val="FF9900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28575"/>
              <a:ext cx="1649603" cy="597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8" name="TextBox 48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165489" y="1155278"/>
            <a:ext cx="7023527" cy="1795040"/>
            <a:chOff x="0" y="0"/>
            <a:chExt cx="1849818" cy="472768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9818" cy="472768"/>
            </a:xfrm>
            <a:custGeom>
              <a:avLst/>
              <a:gdLst/>
              <a:ahLst/>
              <a:cxnLst/>
              <a:rect l="l" t="t" r="r" b="b"/>
              <a:pathLst>
                <a:path w="1849818" h="472768">
                  <a:moveTo>
                    <a:pt x="0" y="0"/>
                  </a:moveTo>
                  <a:lnTo>
                    <a:pt x="1849818" y="0"/>
                  </a:lnTo>
                  <a:lnTo>
                    <a:pt x="1849818" y="472768"/>
                  </a:lnTo>
                  <a:lnTo>
                    <a:pt x="0" y="472768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8575"/>
              <a:ext cx="1849818" cy="5013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615131" y="3243440"/>
            <a:ext cx="6124243" cy="3125712"/>
            <a:chOff x="0" y="0"/>
            <a:chExt cx="1612969" cy="82323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612969" cy="823233"/>
            </a:xfrm>
            <a:custGeom>
              <a:avLst/>
              <a:gdLst/>
              <a:ahLst/>
              <a:cxnLst/>
              <a:rect l="l" t="t" r="r" b="b"/>
              <a:pathLst>
                <a:path w="1612969" h="823233">
                  <a:moveTo>
                    <a:pt x="0" y="0"/>
                  </a:moveTo>
                  <a:lnTo>
                    <a:pt x="1612969" y="0"/>
                  </a:lnTo>
                  <a:lnTo>
                    <a:pt x="1612969" y="823233"/>
                  </a:lnTo>
                  <a:lnTo>
                    <a:pt x="0" y="823233"/>
                  </a:lnTo>
                  <a:close/>
                </a:path>
              </a:pathLst>
            </a:custGeom>
            <a:ln w="19050" cap="sq">
              <a:solidFill>
                <a:srgbClr val="A6CF1C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28575"/>
              <a:ext cx="1612969" cy="851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55" name="Freeform 55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12008480" y="1266825"/>
            <a:ext cx="5451846" cy="1158599"/>
            <a:chOff x="0" y="0"/>
            <a:chExt cx="7269128" cy="1544798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0"/>
              <a:ext cx="7269128" cy="1544798"/>
              <a:chOff x="0" y="0"/>
              <a:chExt cx="1435877" cy="305145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1435877" cy="305145"/>
              </a:xfrm>
              <a:custGeom>
                <a:avLst/>
                <a:gdLst/>
                <a:ahLst/>
                <a:cxnLst/>
                <a:rect l="l" t="t" r="r" b="b"/>
                <a:pathLst>
                  <a:path w="1435877" h="305145">
                    <a:moveTo>
                      <a:pt x="71003" y="0"/>
                    </a:moveTo>
                    <a:lnTo>
                      <a:pt x="1364874" y="0"/>
                    </a:lnTo>
                    <a:cubicBezTo>
                      <a:pt x="1404088" y="0"/>
                      <a:pt x="1435877" y="31789"/>
                      <a:pt x="1435877" y="71003"/>
                    </a:cubicBezTo>
                    <a:lnTo>
                      <a:pt x="1435877" y="234143"/>
                    </a:lnTo>
                    <a:cubicBezTo>
                      <a:pt x="1435877" y="252974"/>
                      <a:pt x="1428396" y="271034"/>
                      <a:pt x="1415081" y="284349"/>
                    </a:cubicBezTo>
                    <a:cubicBezTo>
                      <a:pt x="1401765" y="297665"/>
                      <a:pt x="1383705" y="305145"/>
                      <a:pt x="1364874" y="305145"/>
                    </a:cubicBezTo>
                    <a:lnTo>
                      <a:pt x="71003" y="305145"/>
                    </a:lnTo>
                    <a:cubicBezTo>
                      <a:pt x="52172" y="305145"/>
                      <a:pt x="34112" y="297665"/>
                      <a:pt x="20796" y="284349"/>
                    </a:cubicBezTo>
                    <a:cubicBezTo>
                      <a:pt x="7481" y="271034"/>
                      <a:pt x="0" y="252974"/>
                      <a:pt x="0" y="234143"/>
                    </a:cubicBezTo>
                    <a:lnTo>
                      <a:pt x="0" y="71003"/>
                    </a:lnTo>
                    <a:cubicBezTo>
                      <a:pt x="0" y="52172"/>
                      <a:pt x="7481" y="34112"/>
                      <a:pt x="20796" y="20796"/>
                    </a:cubicBezTo>
                    <a:cubicBezTo>
                      <a:pt x="34112" y="7481"/>
                      <a:pt x="52172" y="0"/>
                      <a:pt x="710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38100"/>
                <a:ext cx="1435877" cy="3432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2" name="TextBox 62"/>
            <p:cNvSpPr txBox="1"/>
            <p:nvPr/>
          </p:nvSpPr>
          <p:spPr>
            <a:xfrm>
              <a:off x="123118" y="144636"/>
              <a:ext cx="7008787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Study and classification of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solitary waves</a:t>
              </a:r>
            </a:p>
          </p:txBody>
        </p:sp>
      </p:grpSp>
      <p:sp>
        <p:nvSpPr>
          <p:cNvPr id="63" name="Freeform 63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4" name="AutoShape 64"/>
          <p:cNvSpPr/>
          <p:nvPr/>
        </p:nvSpPr>
        <p:spPr>
          <a:xfrm>
            <a:off x="8705815" y="2932626"/>
            <a:ext cx="2507366" cy="17691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65" name="Freeform 65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6" name="AutoShape 66"/>
          <p:cNvSpPr/>
          <p:nvPr/>
        </p:nvSpPr>
        <p:spPr>
          <a:xfrm>
            <a:off x="7852052" y="4019687"/>
            <a:ext cx="1413073" cy="0"/>
          </a:xfrm>
          <a:prstGeom prst="line">
            <a:avLst/>
          </a:prstGeom>
          <a:ln w="19050" cap="flat">
            <a:solidFill>
              <a:srgbClr val="FF9900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67" name="Freeform 67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8" name="Group 68"/>
          <p:cNvGrpSpPr/>
          <p:nvPr/>
        </p:nvGrpSpPr>
        <p:grpSpPr>
          <a:xfrm>
            <a:off x="11916341" y="3312267"/>
            <a:ext cx="5521823" cy="2037414"/>
            <a:chOff x="0" y="0"/>
            <a:chExt cx="7362431" cy="2716552"/>
          </a:xfrm>
        </p:grpSpPr>
        <p:grpSp>
          <p:nvGrpSpPr>
            <p:cNvPr id="69" name="Group 69"/>
            <p:cNvGrpSpPr/>
            <p:nvPr/>
          </p:nvGrpSpPr>
          <p:grpSpPr>
            <a:xfrm>
              <a:off x="0" y="0"/>
              <a:ext cx="7362431" cy="2716552"/>
              <a:chOff x="0" y="0"/>
              <a:chExt cx="1454307" cy="536603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1454307" cy="536603"/>
              </a:xfrm>
              <a:custGeom>
                <a:avLst/>
                <a:gdLst/>
                <a:ahLst/>
                <a:cxnLst/>
                <a:rect l="l" t="t" r="r" b="b"/>
                <a:pathLst>
                  <a:path w="1454307" h="536603">
                    <a:moveTo>
                      <a:pt x="70103" y="0"/>
                    </a:moveTo>
                    <a:lnTo>
                      <a:pt x="1384204" y="0"/>
                    </a:lnTo>
                    <a:cubicBezTo>
                      <a:pt x="1402797" y="0"/>
                      <a:pt x="1420628" y="7386"/>
                      <a:pt x="1433775" y="20533"/>
                    </a:cubicBezTo>
                    <a:cubicBezTo>
                      <a:pt x="1446922" y="33680"/>
                      <a:pt x="1454307" y="51510"/>
                      <a:pt x="1454307" y="70103"/>
                    </a:cubicBezTo>
                    <a:lnTo>
                      <a:pt x="1454307" y="466500"/>
                    </a:lnTo>
                    <a:cubicBezTo>
                      <a:pt x="1454307" y="485092"/>
                      <a:pt x="1446922" y="502923"/>
                      <a:pt x="1433775" y="516070"/>
                    </a:cubicBezTo>
                    <a:cubicBezTo>
                      <a:pt x="1420628" y="529217"/>
                      <a:pt x="1402797" y="536603"/>
                      <a:pt x="1384204" y="536603"/>
                    </a:cubicBezTo>
                    <a:lnTo>
                      <a:pt x="70103" y="536603"/>
                    </a:lnTo>
                    <a:cubicBezTo>
                      <a:pt x="51510" y="536603"/>
                      <a:pt x="33680" y="529217"/>
                      <a:pt x="20533" y="516070"/>
                    </a:cubicBezTo>
                    <a:cubicBezTo>
                      <a:pt x="7386" y="502923"/>
                      <a:pt x="0" y="485092"/>
                      <a:pt x="0" y="466500"/>
                    </a:cubicBezTo>
                    <a:lnTo>
                      <a:pt x="0" y="70103"/>
                    </a:lnTo>
                    <a:cubicBezTo>
                      <a:pt x="0" y="51510"/>
                      <a:pt x="7386" y="33680"/>
                      <a:pt x="20533" y="20533"/>
                    </a:cubicBezTo>
                    <a:cubicBezTo>
                      <a:pt x="33680" y="7386"/>
                      <a:pt x="51510" y="0"/>
                      <a:pt x="70103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0" y="-38100"/>
                <a:ext cx="1454307" cy="57470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2" name="TextBox 72"/>
            <p:cNvSpPr txBox="1"/>
            <p:nvPr/>
          </p:nvSpPr>
          <p:spPr>
            <a:xfrm>
              <a:off x="29051" y="145426"/>
              <a:ext cx="7304328" cy="2406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Generation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vortices stochastically, through Josephson junctions or by means of quantum pistons</a:t>
              </a:r>
            </a:p>
          </p:txBody>
        </p:sp>
      </p:grpSp>
      <p:sp>
        <p:nvSpPr>
          <p:cNvPr id="73" name="AutoShape 73"/>
          <p:cNvSpPr/>
          <p:nvPr/>
        </p:nvSpPr>
        <p:spPr>
          <a:xfrm>
            <a:off x="10054482" y="5086350"/>
            <a:ext cx="1604243" cy="9525"/>
          </a:xfrm>
          <a:prstGeom prst="line">
            <a:avLst/>
          </a:prstGeom>
          <a:ln w="19050" cap="flat">
            <a:solidFill>
              <a:srgbClr val="A6CF1C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74" name="Freeform 74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75" name="Group 75"/>
          <p:cNvGrpSpPr/>
          <p:nvPr/>
        </p:nvGrpSpPr>
        <p:grpSpPr>
          <a:xfrm>
            <a:off x="40387" y="4111885"/>
            <a:ext cx="6122194" cy="3073211"/>
            <a:chOff x="0" y="0"/>
            <a:chExt cx="1612430" cy="809405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1612430" cy="809405"/>
            </a:xfrm>
            <a:custGeom>
              <a:avLst/>
              <a:gdLst/>
              <a:ahLst/>
              <a:cxnLst/>
              <a:rect l="l" t="t" r="r" b="b"/>
              <a:pathLst>
                <a:path w="1612430" h="809405">
                  <a:moveTo>
                    <a:pt x="0" y="0"/>
                  </a:moveTo>
                  <a:lnTo>
                    <a:pt x="1612430" y="0"/>
                  </a:lnTo>
                  <a:lnTo>
                    <a:pt x="1612430" y="809405"/>
                  </a:lnTo>
                  <a:lnTo>
                    <a:pt x="0" y="809405"/>
                  </a:lnTo>
                  <a:close/>
                </a:path>
              </a:pathLst>
            </a:custGeom>
            <a:ln w="19050" cap="sq">
              <a:solidFill>
                <a:srgbClr val="00BF6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0" y="-28575"/>
              <a:ext cx="1612430" cy="8379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75032" y="4185153"/>
            <a:ext cx="5852903" cy="1996744"/>
            <a:chOff x="0" y="0"/>
            <a:chExt cx="1541505" cy="525891"/>
          </a:xfrm>
        </p:grpSpPr>
        <p:sp>
          <p:nvSpPr>
            <p:cNvPr id="79" name="Freeform 79"/>
            <p:cNvSpPr/>
            <p:nvPr/>
          </p:nvSpPr>
          <p:spPr>
            <a:xfrm>
              <a:off x="0" y="0"/>
              <a:ext cx="1541505" cy="525891"/>
            </a:xfrm>
            <a:custGeom>
              <a:avLst/>
              <a:gdLst/>
              <a:ahLst/>
              <a:cxnLst/>
              <a:rect l="l" t="t" r="r" b="b"/>
              <a:pathLst>
                <a:path w="1541505" h="525891">
                  <a:moveTo>
                    <a:pt x="66137" y="0"/>
                  </a:moveTo>
                  <a:lnTo>
                    <a:pt x="1475368" y="0"/>
                  </a:lnTo>
                  <a:cubicBezTo>
                    <a:pt x="1511895" y="0"/>
                    <a:pt x="1541505" y="29611"/>
                    <a:pt x="1541505" y="66137"/>
                  </a:cubicBezTo>
                  <a:lnTo>
                    <a:pt x="1541505" y="459754"/>
                  </a:lnTo>
                  <a:cubicBezTo>
                    <a:pt x="1541505" y="496281"/>
                    <a:pt x="1511895" y="525891"/>
                    <a:pt x="1475368" y="525891"/>
                  </a:cubicBezTo>
                  <a:lnTo>
                    <a:pt x="66137" y="525891"/>
                  </a:lnTo>
                  <a:cubicBezTo>
                    <a:pt x="29611" y="525891"/>
                    <a:pt x="0" y="496281"/>
                    <a:pt x="0" y="459754"/>
                  </a:cubicBezTo>
                  <a:lnTo>
                    <a:pt x="0" y="66137"/>
                  </a:lnTo>
                  <a:cubicBezTo>
                    <a:pt x="0" y="29611"/>
                    <a:pt x="29611" y="0"/>
                    <a:pt x="6613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-38100"/>
              <a:ext cx="1541505" cy="5639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1" name="AutoShape 81"/>
          <p:cNvSpPr/>
          <p:nvPr/>
        </p:nvSpPr>
        <p:spPr>
          <a:xfrm>
            <a:off x="6115037" y="6648623"/>
            <a:ext cx="2274884" cy="19050"/>
          </a:xfrm>
          <a:prstGeom prst="line">
            <a:avLst/>
          </a:prstGeom>
          <a:ln w="19050" cap="flat">
            <a:solidFill>
              <a:srgbClr val="00BF63"/>
            </a:solidFill>
            <a:prstDash val="solid"/>
            <a:headEnd type="oval" w="lg" len="lg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82" name="Freeform 82"/>
          <p:cNvSpPr/>
          <p:nvPr/>
        </p:nvSpPr>
        <p:spPr>
          <a:xfrm flipH="1">
            <a:off x="9605328" y="7369277"/>
            <a:ext cx="5799643" cy="1399957"/>
          </a:xfrm>
          <a:custGeom>
            <a:avLst/>
            <a:gdLst/>
            <a:ahLst/>
            <a:cxnLst/>
            <a:rect l="l" t="t" r="r" b="b"/>
            <a:pathLst>
              <a:path w="5799643" h="1399957">
                <a:moveTo>
                  <a:pt x="5799644" y="0"/>
                </a:moveTo>
                <a:lnTo>
                  <a:pt x="0" y="0"/>
                </a:lnTo>
                <a:lnTo>
                  <a:pt x="0" y="1399957"/>
                </a:lnTo>
                <a:lnTo>
                  <a:pt x="5799644" y="1399957"/>
                </a:lnTo>
                <a:lnTo>
                  <a:pt x="5799644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3" name="TextBox 83"/>
          <p:cNvSpPr txBox="1"/>
          <p:nvPr/>
        </p:nvSpPr>
        <p:spPr>
          <a:xfrm>
            <a:off x="9834779" y="7621580"/>
            <a:ext cx="5531241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40"/>
              </a:lnSpc>
            </a:pP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Direct complete control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of </a:t>
            </a: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stable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vortex rings in </a:t>
            </a: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3D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is still missing!</a:t>
            </a:r>
          </a:p>
        </p:txBody>
      </p:sp>
      <p:sp>
        <p:nvSpPr>
          <p:cNvPr id="84" name="Freeform 84"/>
          <p:cNvSpPr/>
          <p:nvPr/>
        </p:nvSpPr>
        <p:spPr>
          <a:xfrm>
            <a:off x="7077643" y="6820072"/>
            <a:ext cx="1247178" cy="1597717"/>
          </a:xfrm>
          <a:custGeom>
            <a:avLst/>
            <a:gdLst/>
            <a:ahLst/>
            <a:cxnLst/>
            <a:rect l="l" t="t" r="r" b="b"/>
            <a:pathLst>
              <a:path w="1247178" h="1597717">
                <a:moveTo>
                  <a:pt x="0" y="0"/>
                </a:moveTo>
                <a:lnTo>
                  <a:pt x="1247178" y="0"/>
                </a:lnTo>
                <a:lnTo>
                  <a:pt x="1247178" y="1597717"/>
                </a:lnTo>
                <a:lnTo>
                  <a:pt x="0" y="1597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5" name="TextBox 85"/>
          <p:cNvSpPr txBox="1"/>
          <p:nvPr/>
        </p:nvSpPr>
        <p:spPr>
          <a:xfrm>
            <a:off x="11363033" y="2563564"/>
            <a:ext cx="702352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C.A. Jones, P.H. Roberts, J. Phys. A: Math. Gen. 15 2599 (1982)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11726938" y="5454456"/>
            <a:ext cx="5900628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S. Serafini et al., Phys. Rev. Lett. 115, 170402 (2015)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A. Burchianti et al., Phys. Rev. Lett. 120, 025302 (2018)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M.E. Mossman et al., Nat. Commun. 9, 4665 (2018)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405832" y="6258097"/>
            <a:ext cx="5391304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Phys. Rev. Lett. 124, 045301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K. Xhani et al.,  New J. Phys. 22, 123006 (2020)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V. Singh, et al., arXiv:2511.05645 (2025)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195226" y="4269125"/>
            <a:ext cx="5812516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and experimental study on vortex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nucleation and dynamics in</a:t>
            </a:r>
          </a:p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trapped condensates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grpSp>
        <p:nvGrpSpPr>
          <p:cNvPr id="90" name="Group 90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91" name="Group 9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92" name="Freeform 9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3" name="TextBox 9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4" name="Group 9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95" name="Freeform 9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6" name="TextBox 9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7" name="Group 9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98" name="Freeform 9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9" name="TextBox 9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100" name="TextBox 10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</a:p>
        </p:txBody>
      </p:sp>
      <p:grpSp>
        <p:nvGrpSpPr>
          <p:cNvPr id="101" name="Group 101"/>
          <p:cNvGrpSpPr/>
          <p:nvPr/>
        </p:nvGrpSpPr>
        <p:grpSpPr>
          <a:xfrm>
            <a:off x="1801651" y="1968910"/>
            <a:ext cx="5940650" cy="1543762"/>
            <a:chOff x="0" y="0"/>
            <a:chExt cx="1564616" cy="406588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1564616" cy="406588"/>
            </a:xfrm>
            <a:custGeom>
              <a:avLst/>
              <a:gdLst/>
              <a:ahLst/>
              <a:cxnLst/>
              <a:rect l="l" t="t" r="r" b="b"/>
              <a:pathLst>
                <a:path w="1564616" h="406588">
                  <a:moveTo>
                    <a:pt x="65161" y="0"/>
                  </a:moveTo>
                  <a:lnTo>
                    <a:pt x="1499455" y="0"/>
                  </a:lnTo>
                  <a:cubicBezTo>
                    <a:pt x="1516737" y="0"/>
                    <a:pt x="1533311" y="6865"/>
                    <a:pt x="1545531" y="19085"/>
                  </a:cubicBezTo>
                  <a:cubicBezTo>
                    <a:pt x="1557751" y="31305"/>
                    <a:pt x="1564616" y="47879"/>
                    <a:pt x="1564616" y="65161"/>
                  </a:cubicBezTo>
                  <a:lnTo>
                    <a:pt x="1564616" y="341427"/>
                  </a:lnTo>
                  <a:cubicBezTo>
                    <a:pt x="1564616" y="358709"/>
                    <a:pt x="1557751" y="375283"/>
                    <a:pt x="1545531" y="387503"/>
                  </a:cubicBezTo>
                  <a:cubicBezTo>
                    <a:pt x="1533311" y="399722"/>
                    <a:pt x="1516737" y="406588"/>
                    <a:pt x="1499455" y="406588"/>
                  </a:cubicBezTo>
                  <a:lnTo>
                    <a:pt x="65161" y="406588"/>
                  </a:lnTo>
                  <a:cubicBezTo>
                    <a:pt x="47879" y="406588"/>
                    <a:pt x="31305" y="399722"/>
                    <a:pt x="19085" y="387503"/>
                  </a:cubicBezTo>
                  <a:cubicBezTo>
                    <a:pt x="6865" y="375283"/>
                    <a:pt x="0" y="358709"/>
                    <a:pt x="0" y="341427"/>
                  </a:cubicBezTo>
                  <a:lnTo>
                    <a:pt x="0" y="65161"/>
                  </a:lnTo>
                  <a:cubicBezTo>
                    <a:pt x="0" y="47879"/>
                    <a:pt x="6865" y="31305"/>
                    <a:pt x="19085" y="19085"/>
                  </a:cubicBezTo>
                  <a:cubicBezTo>
                    <a:pt x="31305" y="6865"/>
                    <a:pt x="47879" y="0"/>
                    <a:pt x="6516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3" name="TextBox 103"/>
            <p:cNvSpPr txBox="1"/>
            <p:nvPr/>
          </p:nvSpPr>
          <p:spPr>
            <a:xfrm>
              <a:off x="0" y="-38100"/>
              <a:ext cx="1564616" cy="4446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4" name="TextBox 104"/>
          <p:cNvSpPr txBox="1"/>
          <p:nvPr/>
        </p:nvSpPr>
        <p:spPr>
          <a:xfrm>
            <a:off x="1901951" y="2050229"/>
            <a:ext cx="5804721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Numerical study of </a:t>
            </a:r>
            <a:r>
              <a:rPr lang="en-US" sz="29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instability condition</a:t>
            </a:r>
            <a:r>
              <a:rPr lang="en-US" sz="2999">
                <a:solidFill>
                  <a:srgbClr val="00291E"/>
                </a:solidFill>
                <a:latin typeface="Poppins"/>
                <a:ea typeface="Poppins"/>
                <a:cs typeface="Poppins"/>
                <a:sym typeface="Poppins"/>
              </a:rPr>
              <a:t> and dynamics with a constriction across the flow</a:t>
            </a:r>
          </a:p>
        </p:txBody>
      </p:sp>
      <p:sp>
        <p:nvSpPr>
          <p:cNvPr id="105" name="TextBox 105"/>
          <p:cNvSpPr txBox="1"/>
          <p:nvPr/>
        </p:nvSpPr>
        <p:spPr>
          <a:xfrm>
            <a:off x="2076324" y="3635138"/>
            <a:ext cx="5391304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 Piazza et al., New J. Phys. 13 043008 (2011)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sp>
        <p:nvSpPr>
          <p:cNvPr id="46" name="Freeform 46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7" name="Freeform 47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8" name="Freeform 48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9" name="Freeform 49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0" name="Freeform 50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1" name="Freeform 51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2" name="Freeform 52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3" name="Freeform 53"/>
          <p:cNvSpPr/>
          <p:nvPr/>
        </p:nvSpPr>
        <p:spPr>
          <a:xfrm flipH="1">
            <a:off x="9605328" y="7369277"/>
            <a:ext cx="5799643" cy="1399957"/>
          </a:xfrm>
          <a:custGeom>
            <a:avLst/>
            <a:gdLst/>
            <a:ahLst/>
            <a:cxnLst/>
            <a:rect l="l" t="t" r="r" b="b"/>
            <a:pathLst>
              <a:path w="5799643" h="1399957">
                <a:moveTo>
                  <a:pt x="5799644" y="0"/>
                </a:moveTo>
                <a:lnTo>
                  <a:pt x="0" y="0"/>
                </a:lnTo>
                <a:lnTo>
                  <a:pt x="0" y="1399957"/>
                </a:lnTo>
                <a:lnTo>
                  <a:pt x="5799644" y="1399957"/>
                </a:lnTo>
                <a:lnTo>
                  <a:pt x="5799644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4" name="TextBox 54"/>
          <p:cNvSpPr txBox="1"/>
          <p:nvPr/>
        </p:nvSpPr>
        <p:spPr>
          <a:xfrm>
            <a:off x="9834779" y="7621580"/>
            <a:ext cx="5531241" cy="79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40"/>
              </a:lnSpc>
            </a:pP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Direct complete control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of </a:t>
            </a: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stable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vortex rings in </a:t>
            </a:r>
            <a:r>
              <a:rPr lang="en-US" sz="2534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3D</a:t>
            </a:r>
            <a:r>
              <a:rPr lang="en-US" sz="2534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is still missing!</a:t>
            </a:r>
          </a:p>
        </p:txBody>
      </p:sp>
      <p:sp>
        <p:nvSpPr>
          <p:cNvPr id="55" name="Freeform 55"/>
          <p:cNvSpPr/>
          <p:nvPr/>
        </p:nvSpPr>
        <p:spPr>
          <a:xfrm>
            <a:off x="7077643" y="6820072"/>
            <a:ext cx="1247178" cy="1597717"/>
          </a:xfrm>
          <a:custGeom>
            <a:avLst/>
            <a:gdLst/>
            <a:ahLst/>
            <a:cxnLst/>
            <a:rect l="l" t="t" r="r" b="b"/>
            <a:pathLst>
              <a:path w="1247178" h="1597717">
                <a:moveTo>
                  <a:pt x="0" y="0"/>
                </a:moveTo>
                <a:lnTo>
                  <a:pt x="1247178" y="0"/>
                </a:lnTo>
                <a:lnTo>
                  <a:pt x="1247178" y="1597717"/>
                </a:lnTo>
                <a:lnTo>
                  <a:pt x="0" y="1597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TextBox 56"/>
          <p:cNvSpPr txBox="1"/>
          <p:nvPr/>
        </p:nvSpPr>
        <p:spPr>
          <a:xfrm>
            <a:off x="7498454" y="219075"/>
            <a:ext cx="348700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Aim of the work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1579192" y="3498912"/>
            <a:ext cx="6371423" cy="2505409"/>
            <a:chOff x="0" y="0"/>
            <a:chExt cx="1678070" cy="659861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1678070" cy="659861"/>
            </a:xfrm>
            <a:custGeom>
              <a:avLst/>
              <a:gdLst/>
              <a:ahLst/>
              <a:cxnLst/>
              <a:rect l="l" t="t" r="r" b="b"/>
              <a:pathLst>
                <a:path w="1678070" h="659861">
                  <a:moveTo>
                    <a:pt x="60755" y="0"/>
                  </a:moveTo>
                  <a:lnTo>
                    <a:pt x="1617315" y="0"/>
                  </a:lnTo>
                  <a:cubicBezTo>
                    <a:pt x="1650869" y="0"/>
                    <a:pt x="1678070" y="27201"/>
                    <a:pt x="1678070" y="60755"/>
                  </a:cubicBezTo>
                  <a:lnTo>
                    <a:pt x="1678070" y="599106"/>
                  </a:lnTo>
                  <a:cubicBezTo>
                    <a:pt x="1678070" y="632660"/>
                    <a:pt x="1650869" y="659861"/>
                    <a:pt x="1617315" y="659861"/>
                  </a:cubicBezTo>
                  <a:lnTo>
                    <a:pt x="60755" y="659861"/>
                  </a:lnTo>
                  <a:cubicBezTo>
                    <a:pt x="27201" y="659861"/>
                    <a:pt x="0" y="632660"/>
                    <a:pt x="0" y="599106"/>
                  </a:cubicBezTo>
                  <a:lnTo>
                    <a:pt x="0" y="60755"/>
                  </a:lnTo>
                  <a:cubicBezTo>
                    <a:pt x="0" y="27201"/>
                    <a:pt x="27201" y="0"/>
                    <a:pt x="6075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34AAD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0" y="-38100"/>
              <a:ext cx="1678070" cy="6979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0" name="TextBox 60"/>
          <p:cNvSpPr txBox="1"/>
          <p:nvPr/>
        </p:nvSpPr>
        <p:spPr>
          <a:xfrm>
            <a:off x="1882297" y="3837216"/>
            <a:ext cx="5765213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Let’s develop a protocol for the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controlled generation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manipulation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of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stable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vortex rings in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3D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dilute BECs!</a:t>
            </a:r>
          </a:p>
        </p:txBody>
      </p:sp>
      <p:sp>
        <p:nvSpPr>
          <p:cNvPr id="61" name="Freeform 61"/>
          <p:cNvSpPr/>
          <p:nvPr/>
        </p:nvSpPr>
        <p:spPr>
          <a:xfrm>
            <a:off x="282895" y="4226191"/>
            <a:ext cx="1165258" cy="1050851"/>
          </a:xfrm>
          <a:custGeom>
            <a:avLst/>
            <a:gdLst/>
            <a:ahLst/>
            <a:cxnLst/>
            <a:rect l="l" t="t" r="r" b="b"/>
            <a:pathLst>
              <a:path w="1165258" h="1050851">
                <a:moveTo>
                  <a:pt x="0" y="0"/>
                </a:moveTo>
                <a:lnTo>
                  <a:pt x="1165258" y="0"/>
                </a:lnTo>
                <a:lnTo>
                  <a:pt x="1165258" y="1050851"/>
                </a:lnTo>
                <a:lnTo>
                  <a:pt x="0" y="105085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2" name="Group 62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2" name="TextBox 7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AAD">
                <a:alpha val="100000"/>
              </a:srgbClr>
            </a:gs>
            <a:gs pos="100000">
              <a:srgbClr val="CB6CE6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0"/>
            <a:ext cx="6429201" cy="3210053"/>
          </a:xfrm>
          <a:custGeom>
            <a:avLst/>
            <a:gdLst/>
            <a:ahLst/>
            <a:cxnLst/>
            <a:rect l="l" t="t" r="r" b="b"/>
            <a:pathLst>
              <a:path w="6429201" h="3210053">
                <a:moveTo>
                  <a:pt x="0" y="0"/>
                </a:moveTo>
                <a:lnTo>
                  <a:pt x="6429201" y="0"/>
                </a:lnTo>
                <a:lnTo>
                  <a:pt x="6429201" y="3210053"/>
                </a:lnTo>
                <a:lnTo>
                  <a:pt x="0" y="32100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" name="Group 6"/>
          <p:cNvGrpSpPr/>
          <p:nvPr/>
        </p:nvGrpSpPr>
        <p:grpSpPr>
          <a:xfrm>
            <a:off x="6088789" y="7538964"/>
            <a:ext cx="11998614" cy="806827"/>
            <a:chOff x="0" y="0"/>
            <a:chExt cx="3160129" cy="21249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60129" cy="212498"/>
            </a:xfrm>
            <a:custGeom>
              <a:avLst/>
              <a:gdLst/>
              <a:ahLst/>
              <a:cxnLst/>
              <a:rect l="l" t="t" r="r" b="b"/>
              <a:pathLst>
                <a:path w="3160129" h="212498">
                  <a:moveTo>
                    <a:pt x="32262" y="0"/>
                  </a:moveTo>
                  <a:lnTo>
                    <a:pt x="3127867" y="0"/>
                  </a:lnTo>
                  <a:cubicBezTo>
                    <a:pt x="3145685" y="0"/>
                    <a:pt x="3160129" y="14444"/>
                    <a:pt x="3160129" y="32262"/>
                  </a:cubicBezTo>
                  <a:lnTo>
                    <a:pt x="3160129" y="180236"/>
                  </a:lnTo>
                  <a:cubicBezTo>
                    <a:pt x="3160129" y="198054"/>
                    <a:pt x="3145685" y="212498"/>
                    <a:pt x="3127867" y="212498"/>
                  </a:cubicBezTo>
                  <a:lnTo>
                    <a:pt x="32262" y="212498"/>
                  </a:lnTo>
                  <a:cubicBezTo>
                    <a:pt x="14444" y="212498"/>
                    <a:pt x="0" y="198054"/>
                    <a:pt x="0" y="180236"/>
                  </a:cubicBezTo>
                  <a:lnTo>
                    <a:pt x="0" y="32262"/>
                  </a:lnTo>
                  <a:cubicBezTo>
                    <a:pt x="0" y="14444"/>
                    <a:pt x="14444" y="0"/>
                    <a:pt x="32262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3160129" cy="2505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7134476" y="7644606"/>
            <a:ext cx="595543" cy="595543"/>
          </a:xfrm>
          <a:custGeom>
            <a:avLst/>
            <a:gdLst/>
            <a:ahLst/>
            <a:cxnLst/>
            <a:rect l="l" t="t" r="r" b="b"/>
            <a:pathLst>
              <a:path w="595543" h="595543">
                <a:moveTo>
                  <a:pt x="0" y="0"/>
                </a:moveTo>
                <a:lnTo>
                  <a:pt x="595543" y="0"/>
                </a:lnTo>
                <a:lnTo>
                  <a:pt x="595543" y="595543"/>
                </a:lnTo>
                <a:lnTo>
                  <a:pt x="0" y="59554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0" name="TextBox 10"/>
          <p:cNvSpPr txBox="1"/>
          <p:nvPr/>
        </p:nvSpPr>
        <p:spPr>
          <a:xfrm>
            <a:off x="712235" y="3991847"/>
            <a:ext cx="17259300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5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Reproducible nucleation and control of stable quantum vortex rings in Bose-Einstein condensates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29201" y="7728065"/>
            <a:ext cx="10624730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19"/>
              </a:lnSpc>
            </a:pPr>
            <a:r>
              <a:rPr lang="en-US" sz="2599" b="1">
                <a:solidFill>
                  <a:srgbClr val="00291E"/>
                </a:solidFill>
                <a:latin typeface="Poppins Bold"/>
                <a:ea typeface="Poppins Bold"/>
                <a:cs typeface="Poppins Bold"/>
                <a:sym typeface="Poppins Bold"/>
              </a:rPr>
              <a:t>How can we generate and manipulate 3D quantum vortices?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087991" y="5786364"/>
            <a:ext cx="8507788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7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G. Iori, K. Xhani, W.J. Kwon, D.E. Galli, L. Galantucci</a:t>
            </a:r>
          </a:p>
        </p:txBody>
      </p:sp>
      <p:sp>
        <p:nvSpPr>
          <p:cNvPr id="13" name="Freeform 13"/>
          <p:cNvSpPr/>
          <p:nvPr/>
        </p:nvSpPr>
        <p:spPr>
          <a:xfrm>
            <a:off x="17154156" y="9350897"/>
            <a:ext cx="770525" cy="770525"/>
          </a:xfrm>
          <a:custGeom>
            <a:avLst/>
            <a:gdLst/>
            <a:ahLst/>
            <a:cxnLst/>
            <a:rect l="l" t="t" r="r" b="b"/>
            <a:pathLst>
              <a:path w="770525" h="770525">
                <a:moveTo>
                  <a:pt x="0" y="0"/>
                </a:moveTo>
                <a:lnTo>
                  <a:pt x="770524" y="0"/>
                </a:lnTo>
                <a:lnTo>
                  <a:pt x="770524" y="770525"/>
                </a:lnTo>
                <a:lnTo>
                  <a:pt x="0" y="7705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TextBox 14"/>
          <p:cNvSpPr txBox="1"/>
          <p:nvPr/>
        </p:nvSpPr>
        <p:spPr>
          <a:xfrm>
            <a:off x="12124909" y="9508904"/>
            <a:ext cx="4715726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Università degli Studi di Milano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12235" y="9508904"/>
            <a:ext cx="1749215" cy="42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59"/>
              </a:lnSpc>
            </a:pPr>
            <a:r>
              <a:rPr lang="en-US" sz="24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Giorgia Iori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3397331" y="9544773"/>
            <a:ext cx="2466920" cy="388945"/>
            <a:chOff x="0" y="0"/>
            <a:chExt cx="3289226" cy="518594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25601"/>
              <a:ext cx="3289226" cy="5441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June 23  , 2026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563782" y="-28575"/>
              <a:ext cx="263262" cy="2837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795"/>
                </a:lnSpc>
              </a:pPr>
              <a:r>
                <a:rPr lang="en-US" sz="1282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rd</a:t>
              </a:r>
            </a:p>
          </p:txBody>
        </p:sp>
      </p:grpSp>
      <p:sp>
        <p:nvSpPr>
          <p:cNvPr id="19" name="Freeform 19"/>
          <p:cNvSpPr/>
          <p:nvPr/>
        </p:nvSpPr>
        <p:spPr>
          <a:xfrm>
            <a:off x="944860" y="0"/>
            <a:ext cx="16398279" cy="11137165"/>
          </a:xfrm>
          <a:custGeom>
            <a:avLst/>
            <a:gdLst/>
            <a:ahLst/>
            <a:cxnLst/>
            <a:rect l="l" t="t" r="r" b="b"/>
            <a:pathLst>
              <a:path w="16398279" h="11137165">
                <a:moveTo>
                  <a:pt x="0" y="0"/>
                </a:moveTo>
                <a:lnTo>
                  <a:pt x="16398280" y="0"/>
                </a:lnTo>
                <a:lnTo>
                  <a:pt x="16398280" y="11137165"/>
                </a:lnTo>
                <a:lnTo>
                  <a:pt x="0" y="111371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3D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579192" y="3498912"/>
            <a:ext cx="6371423" cy="2505409"/>
            <a:chOff x="0" y="0"/>
            <a:chExt cx="1678070" cy="659861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1678070" cy="659861"/>
            </a:xfrm>
            <a:custGeom>
              <a:avLst/>
              <a:gdLst/>
              <a:ahLst/>
              <a:cxnLst/>
              <a:rect l="l" t="t" r="r" b="b"/>
              <a:pathLst>
                <a:path w="1678070" h="659861">
                  <a:moveTo>
                    <a:pt x="60755" y="0"/>
                  </a:moveTo>
                  <a:lnTo>
                    <a:pt x="1617315" y="0"/>
                  </a:lnTo>
                  <a:cubicBezTo>
                    <a:pt x="1650869" y="0"/>
                    <a:pt x="1678070" y="27201"/>
                    <a:pt x="1678070" y="60755"/>
                  </a:cubicBezTo>
                  <a:lnTo>
                    <a:pt x="1678070" y="599106"/>
                  </a:lnTo>
                  <a:cubicBezTo>
                    <a:pt x="1678070" y="632660"/>
                    <a:pt x="1650869" y="659861"/>
                    <a:pt x="1617315" y="659861"/>
                  </a:cubicBezTo>
                  <a:lnTo>
                    <a:pt x="60755" y="659861"/>
                  </a:lnTo>
                  <a:cubicBezTo>
                    <a:pt x="27201" y="659861"/>
                    <a:pt x="0" y="632660"/>
                    <a:pt x="0" y="599106"/>
                  </a:cubicBezTo>
                  <a:lnTo>
                    <a:pt x="0" y="60755"/>
                  </a:lnTo>
                  <a:cubicBezTo>
                    <a:pt x="0" y="27201"/>
                    <a:pt x="27201" y="0"/>
                    <a:pt x="6075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034AAD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-38100"/>
              <a:ext cx="1678070" cy="6979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1882297" y="3837216"/>
            <a:ext cx="5765213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Let’s develop a protocol for the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controlled generation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manipulation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of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stable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vortex rings in </a:t>
            </a:r>
            <a:r>
              <a:rPr lang="en-US" sz="29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3D</a:t>
            </a:r>
            <a:r>
              <a:rPr lang="en-US" sz="2999">
                <a:solidFill>
                  <a:srgbClr val="034AAD"/>
                </a:solidFill>
                <a:latin typeface="Poppins"/>
                <a:ea typeface="Poppins"/>
                <a:cs typeface="Poppins"/>
                <a:sym typeface="Poppins"/>
              </a:rPr>
              <a:t> dilute BECs!</a:t>
            </a:r>
          </a:p>
        </p:txBody>
      </p:sp>
      <p:sp>
        <p:nvSpPr>
          <p:cNvPr id="50" name="Freeform 50"/>
          <p:cNvSpPr/>
          <p:nvPr/>
        </p:nvSpPr>
        <p:spPr>
          <a:xfrm>
            <a:off x="282895" y="4226191"/>
            <a:ext cx="1165258" cy="1050851"/>
          </a:xfrm>
          <a:custGeom>
            <a:avLst/>
            <a:gdLst/>
            <a:ahLst/>
            <a:cxnLst/>
            <a:rect l="l" t="t" r="r" b="b"/>
            <a:pathLst>
              <a:path w="1165258" h="1050851">
                <a:moveTo>
                  <a:pt x="0" y="0"/>
                </a:moveTo>
                <a:lnTo>
                  <a:pt x="1165258" y="0"/>
                </a:lnTo>
                <a:lnTo>
                  <a:pt x="1165258" y="1050851"/>
                </a:lnTo>
                <a:lnTo>
                  <a:pt x="0" y="105085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1" name="Group 51"/>
          <p:cNvGrpSpPr/>
          <p:nvPr/>
        </p:nvGrpSpPr>
        <p:grpSpPr>
          <a:xfrm>
            <a:off x="6419756" y="1392461"/>
            <a:ext cx="5862300" cy="7364561"/>
            <a:chOff x="0" y="0"/>
            <a:chExt cx="7816400" cy="9819414"/>
          </a:xfrm>
        </p:grpSpPr>
        <p:sp>
          <p:nvSpPr>
            <p:cNvPr id="52" name="Freeform 52"/>
            <p:cNvSpPr/>
            <p:nvPr/>
          </p:nvSpPr>
          <p:spPr>
            <a:xfrm rot="6401308">
              <a:off x="655895" y="1175523"/>
              <a:ext cx="6790205" cy="5826278"/>
            </a:xfrm>
            <a:custGeom>
              <a:avLst/>
              <a:gdLst/>
              <a:ahLst/>
              <a:cxnLst/>
              <a:rect l="l" t="t" r="r" b="b"/>
              <a:pathLst>
                <a:path w="6790205" h="5826278">
                  <a:moveTo>
                    <a:pt x="0" y="0"/>
                  </a:moveTo>
                  <a:lnTo>
                    <a:pt x="6790206" y="0"/>
                  </a:lnTo>
                  <a:lnTo>
                    <a:pt x="6790206" y="5826277"/>
                  </a:lnTo>
                  <a:lnTo>
                    <a:pt x="0" y="58262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r="-51257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Freeform 53"/>
            <p:cNvSpPr/>
            <p:nvPr/>
          </p:nvSpPr>
          <p:spPr>
            <a:xfrm rot="275900">
              <a:off x="39955" y="8780355"/>
              <a:ext cx="547836" cy="1018739"/>
            </a:xfrm>
            <a:custGeom>
              <a:avLst/>
              <a:gdLst/>
              <a:ahLst/>
              <a:cxnLst/>
              <a:rect l="l" t="t" r="r" b="b"/>
              <a:pathLst>
                <a:path w="547836" h="1018739">
                  <a:moveTo>
                    <a:pt x="0" y="0"/>
                  </a:moveTo>
                  <a:lnTo>
                    <a:pt x="547835" y="0"/>
                  </a:lnTo>
                  <a:lnTo>
                    <a:pt x="547835" y="1018739"/>
                  </a:lnTo>
                  <a:lnTo>
                    <a:pt x="0" y="1018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1774774" t="-401538" b="-70371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Freeform 54"/>
            <p:cNvSpPr/>
            <p:nvPr/>
          </p:nvSpPr>
          <p:spPr>
            <a:xfrm rot="6401308">
              <a:off x="-55698" y="8881871"/>
              <a:ext cx="883849" cy="471826"/>
            </a:xfrm>
            <a:custGeom>
              <a:avLst/>
              <a:gdLst/>
              <a:ahLst/>
              <a:cxnLst/>
              <a:rect l="l" t="t" r="r" b="b"/>
              <a:pathLst>
                <a:path w="883849" h="471826">
                  <a:moveTo>
                    <a:pt x="0" y="0"/>
                  </a:moveTo>
                  <a:lnTo>
                    <a:pt x="883849" y="0"/>
                  </a:lnTo>
                  <a:lnTo>
                    <a:pt x="883849" y="471825"/>
                  </a:lnTo>
                  <a:lnTo>
                    <a:pt x="0" y="47182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998233" t="-1005337" r="-63806" b="-129500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Freeform 55"/>
            <p:cNvSpPr/>
            <p:nvPr/>
          </p:nvSpPr>
          <p:spPr>
            <a:xfrm>
              <a:off x="2461893" y="1135530"/>
              <a:ext cx="598797" cy="1019623"/>
            </a:xfrm>
            <a:custGeom>
              <a:avLst/>
              <a:gdLst/>
              <a:ahLst/>
              <a:cxnLst/>
              <a:rect l="l" t="t" r="r" b="b"/>
              <a:pathLst>
                <a:path w="598797" h="1019623">
                  <a:moveTo>
                    <a:pt x="0" y="0"/>
                  </a:moveTo>
                  <a:lnTo>
                    <a:pt x="598797" y="0"/>
                  </a:lnTo>
                  <a:lnTo>
                    <a:pt x="598797" y="1019623"/>
                  </a:lnTo>
                  <a:lnTo>
                    <a:pt x="0" y="10196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6" name="Freeform 56"/>
            <p:cNvSpPr/>
            <p:nvPr/>
          </p:nvSpPr>
          <p:spPr>
            <a:xfrm>
              <a:off x="3762932" y="2559741"/>
              <a:ext cx="598797" cy="1019623"/>
            </a:xfrm>
            <a:custGeom>
              <a:avLst/>
              <a:gdLst/>
              <a:ahLst/>
              <a:cxnLst/>
              <a:rect l="l" t="t" r="r" b="b"/>
              <a:pathLst>
                <a:path w="598797" h="1019623">
                  <a:moveTo>
                    <a:pt x="0" y="0"/>
                  </a:moveTo>
                  <a:lnTo>
                    <a:pt x="598797" y="0"/>
                  </a:lnTo>
                  <a:lnTo>
                    <a:pt x="598797" y="1019623"/>
                  </a:lnTo>
                  <a:lnTo>
                    <a:pt x="0" y="10196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7" name="Freeform 57"/>
            <p:cNvSpPr/>
            <p:nvPr/>
          </p:nvSpPr>
          <p:spPr>
            <a:xfrm>
              <a:off x="4247429" y="3969062"/>
              <a:ext cx="598797" cy="1019623"/>
            </a:xfrm>
            <a:custGeom>
              <a:avLst/>
              <a:gdLst/>
              <a:ahLst/>
              <a:cxnLst/>
              <a:rect l="l" t="t" r="r" b="b"/>
              <a:pathLst>
                <a:path w="598797" h="1019623">
                  <a:moveTo>
                    <a:pt x="0" y="0"/>
                  </a:moveTo>
                  <a:lnTo>
                    <a:pt x="598797" y="0"/>
                  </a:lnTo>
                  <a:lnTo>
                    <a:pt x="598797" y="1019623"/>
                  </a:lnTo>
                  <a:lnTo>
                    <a:pt x="0" y="10196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Freeform 58"/>
            <p:cNvSpPr/>
            <p:nvPr/>
          </p:nvSpPr>
          <p:spPr>
            <a:xfrm>
              <a:off x="2601593" y="6087675"/>
              <a:ext cx="598797" cy="1019623"/>
            </a:xfrm>
            <a:custGeom>
              <a:avLst/>
              <a:gdLst/>
              <a:ahLst/>
              <a:cxnLst/>
              <a:rect l="l" t="t" r="r" b="b"/>
              <a:pathLst>
                <a:path w="598797" h="1019623">
                  <a:moveTo>
                    <a:pt x="0" y="0"/>
                  </a:moveTo>
                  <a:lnTo>
                    <a:pt x="598797" y="0"/>
                  </a:lnTo>
                  <a:lnTo>
                    <a:pt x="598797" y="1019624"/>
                  </a:lnTo>
                  <a:lnTo>
                    <a:pt x="0" y="10196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9" name="Freeform 59"/>
            <p:cNvSpPr/>
            <p:nvPr/>
          </p:nvSpPr>
          <p:spPr>
            <a:xfrm rot="6401308">
              <a:off x="1090866" y="6481635"/>
              <a:ext cx="1850052" cy="3213575"/>
            </a:xfrm>
            <a:custGeom>
              <a:avLst/>
              <a:gdLst/>
              <a:ahLst/>
              <a:cxnLst/>
              <a:rect l="l" t="t" r="r" b="b"/>
              <a:pathLst>
                <a:path w="1850052" h="3213575">
                  <a:moveTo>
                    <a:pt x="0" y="0"/>
                  </a:moveTo>
                  <a:lnTo>
                    <a:pt x="1850051" y="0"/>
                  </a:lnTo>
                  <a:lnTo>
                    <a:pt x="1850051" y="3213576"/>
                  </a:lnTo>
                  <a:lnTo>
                    <a:pt x="0" y="32135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11974599" y="2862606"/>
            <a:ext cx="5800393" cy="3778021"/>
            <a:chOff x="0" y="0"/>
            <a:chExt cx="1527676" cy="995034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1527676" cy="995034"/>
            </a:xfrm>
            <a:custGeom>
              <a:avLst/>
              <a:gdLst/>
              <a:ahLst/>
              <a:cxnLst/>
              <a:rect l="l" t="t" r="r" b="b"/>
              <a:pathLst>
                <a:path w="1527676" h="995034">
                  <a:moveTo>
                    <a:pt x="66736" y="0"/>
                  </a:moveTo>
                  <a:lnTo>
                    <a:pt x="1460939" y="0"/>
                  </a:lnTo>
                  <a:cubicBezTo>
                    <a:pt x="1478639" y="0"/>
                    <a:pt x="1495614" y="7031"/>
                    <a:pt x="1508129" y="19547"/>
                  </a:cubicBezTo>
                  <a:cubicBezTo>
                    <a:pt x="1520644" y="32062"/>
                    <a:pt x="1527676" y="49037"/>
                    <a:pt x="1527676" y="66736"/>
                  </a:cubicBezTo>
                  <a:lnTo>
                    <a:pt x="1527676" y="928298"/>
                  </a:lnTo>
                  <a:cubicBezTo>
                    <a:pt x="1527676" y="945998"/>
                    <a:pt x="1520644" y="962972"/>
                    <a:pt x="1508129" y="975488"/>
                  </a:cubicBezTo>
                  <a:cubicBezTo>
                    <a:pt x="1495614" y="988003"/>
                    <a:pt x="1478639" y="995034"/>
                    <a:pt x="1460939" y="995034"/>
                  </a:cubicBezTo>
                  <a:lnTo>
                    <a:pt x="66736" y="995034"/>
                  </a:lnTo>
                  <a:cubicBezTo>
                    <a:pt x="49037" y="995034"/>
                    <a:pt x="32062" y="988003"/>
                    <a:pt x="19547" y="975488"/>
                  </a:cubicBezTo>
                  <a:cubicBezTo>
                    <a:pt x="7031" y="962972"/>
                    <a:pt x="0" y="945998"/>
                    <a:pt x="0" y="928298"/>
                  </a:cubicBezTo>
                  <a:lnTo>
                    <a:pt x="0" y="66736"/>
                  </a:lnTo>
                  <a:cubicBezTo>
                    <a:pt x="0" y="49037"/>
                    <a:pt x="7031" y="32062"/>
                    <a:pt x="19547" y="19547"/>
                  </a:cubicBezTo>
                  <a:cubicBezTo>
                    <a:pt x="32062" y="7031"/>
                    <a:pt x="49037" y="0"/>
                    <a:pt x="6673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0" y="-38100"/>
              <a:ext cx="1527676" cy="10331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3" name="TextBox 63"/>
          <p:cNvSpPr txBox="1"/>
          <p:nvPr/>
        </p:nvSpPr>
        <p:spPr>
          <a:xfrm>
            <a:off x="12198734" y="3102374"/>
            <a:ext cx="5352123" cy="315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nucleation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position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size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shape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propagation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speed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emission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frequency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excitations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on demand on the ring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7498454" y="219075"/>
            <a:ext cx="348700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Aim of the work</a:t>
            </a:r>
          </a:p>
        </p:txBody>
      </p:sp>
      <p:grpSp>
        <p:nvGrpSpPr>
          <p:cNvPr id="65" name="Group 65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66" name="Group 6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5" name="TextBox 7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6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801446"/>
            <a:ext cx="9144000" cy="8818804"/>
            <a:chOff x="0" y="0"/>
            <a:chExt cx="2736503" cy="2639182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2736503" cy="2639183"/>
            </a:xfrm>
            <a:custGeom>
              <a:avLst/>
              <a:gdLst/>
              <a:ahLst/>
              <a:cxnLst/>
              <a:rect l="l" t="t" r="r" b="b"/>
              <a:pathLst>
                <a:path w="2736503" h="2639183">
                  <a:moveTo>
                    <a:pt x="0" y="0"/>
                  </a:moveTo>
                  <a:lnTo>
                    <a:pt x="2736503" y="0"/>
                  </a:lnTo>
                  <a:lnTo>
                    <a:pt x="2736503" y="2639183"/>
                  </a:lnTo>
                  <a:lnTo>
                    <a:pt x="0" y="263918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2736503" cy="2677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1" name="Freeform 41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2" name="AutoShape 42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3" name="Group 43"/>
          <p:cNvGrpSpPr/>
          <p:nvPr/>
        </p:nvGrpSpPr>
        <p:grpSpPr>
          <a:xfrm>
            <a:off x="1028700" y="2714538"/>
            <a:ext cx="6327543" cy="4857924"/>
            <a:chOff x="0" y="0"/>
            <a:chExt cx="8436724" cy="6477232"/>
          </a:xfrm>
        </p:grpSpPr>
        <p:sp>
          <p:nvSpPr>
            <p:cNvPr id="44" name="Freeform 44"/>
            <p:cNvSpPr/>
            <p:nvPr/>
          </p:nvSpPr>
          <p:spPr>
            <a:xfrm rot="6401308">
              <a:off x="2056235" y="-427986"/>
              <a:ext cx="4324254" cy="7511312"/>
            </a:xfrm>
            <a:custGeom>
              <a:avLst/>
              <a:gdLst/>
              <a:ahLst/>
              <a:cxnLst/>
              <a:rect l="l" t="t" r="r" b="b"/>
              <a:pathLst>
                <a:path w="4324254" h="7511312">
                  <a:moveTo>
                    <a:pt x="0" y="0"/>
                  </a:moveTo>
                  <a:lnTo>
                    <a:pt x="4324254" y="0"/>
                  </a:lnTo>
                  <a:lnTo>
                    <a:pt x="4324254" y="7511312"/>
                  </a:lnTo>
                  <a:lnTo>
                    <a:pt x="0" y="75113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45"/>
            <p:cNvSpPr/>
            <p:nvPr/>
          </p:nvSpPr>
          <p:spPr>
            <a:xfrm rot="8100000">
              <a:off x="5161796" y="440429"/>
              <a:ext cx="1851166" cy="1461672"/>
            </a:xfrm>
            <a:custGeom>
              <a:avLst/>
              <a:gdLst/>
              <a:ahLst/>
              <a:cxnLst/>
              <a:rect l="l" t="t" r="r" b="b"/>
              <a:pathLst>
                <a:path w="1851166" h="1461672">
                  <a:moveTo>
                    <a:pt x="0" y="0"/>
                  </a:moveTo>
                  <a:lnTo>
                    <a:pt x="1851165" y="0"/>
                  </a:lnTo>
                  <a:lnTo>
                    <a:pt x="1851165" y="1461672"/>
                  </a:lnTo>
                  <a:lnTo>
                    <a:pt x="0" y="1461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6" name="AutoShape 46"/>
          <p:cNvSpPr/>
          <p:nvPr/>
        </p:nvSpPr>
        <p:spPr>
          <a:xfrm flipH="1">
            <a:off x="9144000" y="1298379"/>
            <a:ext cx="9525" cy="7979126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7" name="Group 47"/>
          <p:cNvGrpSpPr/>
          <p:nvPr/>
        </p:nvGrpSpPr>
        <p:grpSpPr>
          <a:xfrm>
            <a:off x="11254930" y="4291492"/>
            <a:ext cx="4812504" cy="1704015"/>
            <a:chOff x="0" y="0"/>
            <a:chExt cx="1267491" cy="448794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267491" cy="448794"/>
            </a:xfrm>
            <a:custGeom>
              <a:avLst/>
              <a:gdLst/>
              <a:ahLst/>
              <a:cxnLst/>
              <a:rect l="l" t="t" r="r" b="b"/>
              <a:pathLst>
                <a:path w="1267491" h="448794">
                  <a:moveTo>
                    <a:pt x="80435" y="0"/>
                  </a:moveTo>
                  <a:lnTo>
                    <a:pt x="1187055" y="0"/>
                  </a:lnTo>
                  <a:cubicBezTo>
                    <a:pt x="1231479" y="0"/>
                    <a:pt x="1267491" y="36012"/>
                    <a:pt x="1267491" y="80435"/>
                  </a:cubicBezTo>
                  <a:lnTo>
                    <a:pt x="1267491" y="368359"/>
                  </a:lnTo>
                  <a:cubicBezTo>
                    <a:pt x="1267491" y="412782"/>
                    <a:pt x="1231479" y="448794"/>
                    <a:pt x="1187055" y="448794"/>
                  </a:cubicBezTo>
                  <a:lnTo>
                    <a:pt x="80435" y="448794"/>
                  </a:lnTo>
                  <a:cubicBezTo>
                    <a:pt x="59103" y="448794"/>
                    <a:pt x="38644" y="440320"/>
                    <a:pt x="23559" y="425235"/>
                  </a:cubicBezTo>
                  <a:cubicBezTo>
                    <a:pt x="8474" y="410150"/>
                    <a:pt x="0" y="389691"/>
                    <a:pt x="0" y="368359"/>
                  </a:cubicBezTo>
                  <a:lnTo>
                    <a:pt x="0" y="80435"/>
                  </a:lnTo>
                  <a:cubicBezTo>
                    <a:pt x="0" y="36012"/>
                    <a:pt x="36012" y="0"/>
                    <a:pt x="80435" y="0"/>
                  </a:cubicBezTo>
                  <a:close/>
                </a:path>
              </a:pathLst>
            </a:custGeom>
            <a:ln w="57150" cap="rnd">
              <a:solidFill>
                <a:srgbClr val="5057C3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38100"/>
              <a:ext cx="1267491" cy="4868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1492200" y="4505325"/>
            <a:ext cx="4337963" cy="123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en-US" sz="39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and idea of the work</a:t>
            </a:r>
          </a:p>
        </p:txBody>
      </p:sp>
      <p:grpSp>
        <p:nvGrpSpPr>
          <p:cNvPr id="51" name="Group 51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52" name="Group 5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1" name="TextBox 61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7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4" name="Freeform 34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5" name="TextBox 35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under investigation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4872412" y="2142228"/>
            <a:ext cx="8543176" cy="751369"/>
            <a:chOff x="0" y="0"/>
            <a:chExt cx="11390902" cy="1001826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0"/>
              <a:ext cx="11390902" cy="1001826"/>
              <a:chOff x="0" y="0"/>
              <a:chExt cx="2250055" cy="197891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2250055" cy="197891"/>
              </a:xfrm>
              <a:custGeom>
                <a:avLst/>
                <a:gdLst/>
                <a:ahLst/>
                <a:cxnLst/>
                <a:rect l="l" t="t" r="r" b="b"/>
                <a:pathLst>
                  <a:path w="2250055" h="197891">
                    <a:moveTo>
                      <a:pt x="45311" y="0"/>
                    </a:moveTo>
                    <a:lnTo>
                      <a:pt x="2204744" y="0"/>
                    </a:lnTo>
                    <a:cubicBezTo>
                      <a:pt x="2216761" y="0"/>
                      <a:pt x="2228286" y="4774"/>
                      <a:pt x="2236784" y="13271"/>
                    </a:cubicBezTo>
                    <a:cubicBezTo>
                      <a:pt x="2245281" y="21769"/>
                      <a:pt x="2250055" y="33293"/>
                      <a:pt x="2250055" y="45311"/>
                    </a:cubicBezTo>
                    <a:lnTo>
                      <a:pt x="2250055" y="152581"/>
                    </a:lnTo>
                    <a:cubicBezTo>
                      <a:pt x="2250055" y="164598"/>
                      <a:pt x="2245281" y="176123"/>
                      <a:pt x="2236784" y="184620"/>
                    </a:cubicBezTo>
                    <a:cubicBezTo>
                      <a:pt x="2228286" y="193118"/>
                      <a:pt x="2216761" y="197891"/>
                      <a:pt x="2204744" y="197891"/>
                    </a:cubicBezTo>
                    <a:lnTo>
                      <a:pt x="45311" y="197891"/>
                    </a:lnTo>
                    <a:cubicBezTo>
                      <a:pt x="33293" y="197891"/>
                      <a:pt x="21769" y="193118"/>
                      <a:pt x="13271" y="184620"/>
                    </a:cubicBezTo>
                    <a:cubicBezTo>
                      <a:pt x="4774" y="176123"/>
                      <a:pt x="0" y="164598"/>
                      <a:pt x="0" y="152581"/>
                    </a:cubicBezTo>
                    <a:lnTo>
                      <a:pt x="0" y="45311"/>
                    </a:lnTo>
                    <a:cubicBezTo>
                      <a:pt x="0" y="33293"/>
                      <a:pt x="4774" y="21769"/>
                      <a:pt x="13271" y="13271"/>
                    </a:cubicBezTo>
                    <a:cubicBezTo>
                      <a:pt x="21769" y="4774"/>
                      <a:pt x="33293" y="0"/>
                      <a:pt x="45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0" y="-38100"/>
                <a:ext cx="2250055" cy="23599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0" name="TextBox 40"/>
            <p:cNvSpPr txBox="1"/>
            <p:nvPr/>
          </p:nvSpPr>
          <p:spPr>
            <a:xfrm>
              <a:off x="340769" y="183413"/>
              <a:ext cx="10709364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Dilute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trapped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Bose-Einstein condensate</a:t>
              </a: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1225723" y="3978551"/>
            <a:ext cx="5455854" cy="1719318"/>
            <a:chOff x="0" y="0"/>
            <a:chExt cx="7274472" cy="2292424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7274472" cy="2292424"/>
              <a:chOff x="0" y="0"/>
              <a:chExt cx="1436933" cy="452825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1436933" cy="452825"/>
              </a:xfrm>
              <a:custGeom>
                <a:avLst/>
                <a:gdLst/>
                <a:ahLst/>
                <a:cxnLst/>
                <a:rect l="l" t="t" r="r" b="b"/>
                <a:pathLst>
                  <a:path w="1436933" h="452825">
                    <a:moveTo>
                      <a:pt x="70951" y="0"/>
                    </a:moveTo>
                    <a:lnTo>
                      <a:pt x="1365982" y="0"/>
                    </a:lnTo>
                    <a:cubicBezTo>
                      <a:pt x="1384799" y="0"/>
                      <a:pt x="1402846" y="7475"/>
                      <a:pt x="1416152" y="20781"/>
                    </a:cubicBezTo>
                    <a:cubicBezTo>
                      <a:pt x="1429458" y="34087"/>
                      <a:pt x="1436933" y="52133"/>
                      <a:pt x="1436933" y="70951"/>
                    </a:cubicBezTo>
                    <a:lnTo>
                      <a:pt x="1436933" y="381874"/>
                    </a:lnTo>
                    <a:cubicBezTo>
                      <a:pt x="1436933" y="400691"/>
                      <a:pt x="1429458" y="418738"/>
                      <a:pt x="1416152" y="432044"/>
                    </a:cubicBezTo>
                    <a:cubicBezTo>
                      <a:pt x="1402846" y="445349"/>
                      <a:pt x="1384799" y="452825"/>
                      <a:pt x="1365982" y="452825"/>
                    </a:cubicBezTo>
                    <a:lnTo>
                      <a:pt x="70951" y="452825"/>
                    </a:lnTo>
                    <a:cubicBezTo>
                      <a:pt x="31766" y="452825"/>
                      <a:pt x="0" y="421059"/>
                      <a:pt x="0" y="381874"/>
                    </a:cubicBezTo>
                    <a:lnTo>
                      <a:pt x="0" y="70951"/>
                    </a:lnTo>
                    <a:cubicBezTo>
                      <a:pt x="0" y="52133"/>
                      <a:pt x="7475" y="34087"/>
                      <a:pt x="20781" y="20781"/>
                    </a:cubicBezTo>
                    <a:cubicBezTo>
                      <a:pt x="34087" y="7475"/>
                      <a:pt x="52133" y="0"/>
                      <a:pt x="709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0" y="-38100"/>
                <a:ext cx="1436933" cy="490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5" name="Freeform 45"/>
            <p:cNvSpPr/>
            <p:nvPr/>
          </p:nvSpPr>
          <p:spPr>
            <a:xfrm>
              <a:off x="1848795" y="831749"/>
              <a:ext cx="3576881" cy="554417"/>
            </a:xfrm>
            <a:custGeom>
              <a:avLst/>
              <a:gdLst/>
              <a:ahLst/>
              <a:cxnLst/>
              <a:rect l="l" t="t" r="r" b="b"/>
              <a:pathLst>
                <a:path w="3576881" h="554417">
                  <a:moveTo>
                    <a:pt x="0" y="0"/>
                  </a:moveTo>
                  <a:lnTo>
                    <a:pt x="3576882" y="0"/>
                  </a:lnTo>
                  <a:lnTo>
                    <a:pt x="3576882" y="554416"/>
                  </a:lnTo>
                  <a:lnTo>
                    <a:pt x="0" y="554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46"/>
            <p:cNvSpPr/>
            <p:nvPr/>
          </p:nvSpPr>
          <p:spPr>
            <a:xfrm>
              <a:off x="2036412" y="1551265"/>
              <a:ext cx="3201649" cy="483158"/>
            </a:xfrm>
            <a:custGeom>
              <a:avLst/>
              <a:gdLst/>
              <a:ahLst/>
              <a:cxnLst/>
              <a:rect l="l" t="t" r="r" b="b"/>
              <a:pathLst>
                <a:path w="3201649" h="483158">
                  <a:moveTo>
                    <a:pt x="0" y="0"/>
                  </a:moveTo>
                  <a:lnTo>
                    <a:pt x="3201648" y="0"/>
                  </a:lnTo>
                  <a:lnTo>
                    <a:pt x="3201648" y="483158"/>
                  </a:lnTo>
                  <a:lnTo>
                    <a:pt x="0" y="4831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440988" y="129044"/>
              <a:ext cx="639249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Modelling Lithium-6 with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49" name="Group 4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58" name="Group 58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8" name="TextBox 6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8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6927504" y="2408479"/>
            <a:ext cx="4432991" cy="836727"/>
          </a:xfrm>
          <a:custGeom>
            <a:avLst/>
            <a:gdLst/>
            <a:ahLst/>
            <a:cxnLst/>
            <a:rect l="l" t="t" r="r" b="b"/>
            <a:pathLst>
              <a:path w="4432991" h="836727">
                <a:moveTo>
                  <a:pt x="0" y="0"/>
                </a:moveTo>
                <a:lnTo>
                  <a:pt x="4432992" y="0"/>
                </a:lnTo>
                <a:lnTo>
                  <a:pt x="4432992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8" name="Group 38"/>
          <p:cNvGrpSpPr/>
          <p:nvPr/>
        </p:nvGrpSpPr>
        <p:grpSpPr>
          <a:xfrm>
            <a:off x="1464634" y="3978551"/>
            <a:ext cx="7182143" cy="4888686"/>
            <a:chOff x="0" y="0"/>
            <a:chExt cx="9576191" cy="6518248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9576191" cy="6518248"/>
            </a:xfrm>
            <a:custGeom>
              <a:avLst/>
              <a:gdLst/>
              <a:ahLst/>
              <a:cxnLst/>
              <a:rect l="l" t="t" r="r" b="b"/>
              <a:pathLst>
                <a:path w="9576191" h="6518248">
                  <a:moveTo>
                    <a:pt x="0" y="0"/>
                  </a:moveTo>
                  <a:lnTo>
                    <a:pt x="9576191" y="0"/>
                  </a:lnTo>
                  <a:lnTo>
                    <a:pt x="9576191" y="6518248"/>
                  </a:lnTo>
                  <a:lnTo>
                    <a:pt x="0" y="65182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7590" t="-26060" r="-23719" b="-24823"/>
              </a:stretch>
            </a:blipFill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40"/>
            <p:cNvSpPr/>
            <p:nvPr/>
          </p:nvSpPr>
          <p:spPr>
            <a:xfrm>
              <a:off x="2240261" y="709675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8"/>
                  </a:lnTo>
                  <a:lnTo>
                    <a:pt x="0" y="10944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41"/>
            <p:cNvSpPr/>
            <p:nvPr/>
          </p:nvSpPr>
          <p:spPr>
            <a:xfrm rot="-5400000">
              <a:off x="546034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9"/>
                  </a:lnTo>
                  <a:lnTo>
                    <a:pt x="0" y="10944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42"/>
            <p:cNvSpPr/>
            <p:nvPr/>
          </p:nvSpPr>
          <p:spPr>
            <a:xfrm flipV="1">
              <a:off x="2240261" y="4880396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8"/>
                  </a:moveTo>
                  <a:lnTo>
                    <a:pt x="685405" y="1094458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8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43"/>
            <p:cNvSpPr/>
            <p:nvPr/>
          </p:nvSpPr>
          <p:spPr>
            <a:xfrm rot="-5400000" flipV="1">
              <a:off x="4082243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9"/>
                  </a:moveTo>
                  <a:lnTo>
                    <a:pt x="685405" y="1094459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9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1225723" y="7440909"/>
            <a:ext cx="5462870" cy="1426328"/>
            <a:chOff x="0" y="0"/>
            <a:chExt cx="7283826" cy="1901770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7283826" cy="1901770"/>
              <a:chOff x="0" y="0"/>
              <a:chExt cx="1438781" cy="375658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1438780" cy="375658"/>
              </a:xfrm>
              <a:custGeom>
                <a:avLst/>
                <a:gdLst/>
                <a:ahLst/>
                <a:cxnLst/>
                <a:rect l="l" t="t" r="r" b="b"/>
                <a:pathLst>
                  <a:path w="1438780" h="375658">
                    <a:moveTo>
                      <a:pt x="70859" y="0"/>
                    </a:moveTo>
                    <a:lnTo>
                      <a:pt x="1367921" y="0"/>
                    </a:lnTo>
                    <a:cubicBezTo>
                      <a:pt x="1386714" y="0"/>
                      <a:pt x="1404738" y="7466"/>
                      <a:pt x="1418026" y="20754"/>
                    </a:cubicBezTo>
                    <a:cubicBezTo>
                      <a:pt x="1431315" y="34043"/>
                      <a:pt x="1438780" y="52066"/>
                      <a:pt x="1438780" y="70859"/>
                    </a:cubicBezTo>
                    <a:lnTo>
                      <a:pt x="1438780" y="304799"/>
                    </a:lnTo>
                    <a:cubicBezTo>
                      <a:pt x="1438780" y="323592"/>
                      <a:pt x="1431315" y="341615"/>
                      <a:pt x="1418026" y="354904"/>
                    </a:cubicBezTo>
                    <a:cubicBezTo>
                      <a:pt x="1404738" y="368193"/>
                      <a:pt x="1386714" y="375658"/>
                      <a:pt x="1367921" y="375658"/>
                    </a:cubicBezTo>
                    <a:lnTo>
                      <a:pt x="70859" y="375658"/>
                    </a:lnTo>
                    <a:cubicBezTo>
                      <a:pt x="52066" y="375658"/>
                      <a:pt x="34043" y="368193"/>
                      <a:pt x="20754" y="354904"/>
                    </a:cubicBezTo>
                    <a:cubicBezTo>
                      <a:pt x="7466" y="341615"/>
                      <a:pt x="0" y="323592"/>
                      <a:pt x="0" y="304799"/>
                    </a:cubicBezTo>
                    <a:lnTo>
                      <a:pt x="0" y="70859"/>
                    </a:lnTo>
                    <a:cubicBezTo>
                      <a:pt x="0" y="52066"/>
                      <a:pt x="7466" y="34043"/>
                      <a:pt x="20754" y="20754"/>
                    </a:cubicBezTo>
                    <a:cubicBezTo>
                      <a:pt x="34043" y="7466"/>
                      <a:pt x="52066" y="0"/>
                      <a:pt x="708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0" y="-38100"/>
                <a:ext cx="1438781" cy="41375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8" name="Freeform 48"/>
            <p:cNvSpPr/>
            <p:nvPr/>
          </p:nvSpPr>
          <p:spPr>
            <a:xfrm>
              <a:off x="372988" y="866425"/>
              <a:ext cx="6537850" cy="890782"/>
            </a:xfrm>
            <a:custGeom>
              <a:avLst/>
              <a:gdLst/>
              <a:ahLst/>
              <a:cxnLst/>
              <a:rect l="l" t="t" r="r" b="b"/>
              <a:pathLst>
                <a:path w="6537850" h="890782">
                  <a:moveTo>
                    <a:pt x="0" y="0"/>
                  </a:moveTo>
                  <a:lnTo>
                    <a:pt x="6537850" y="0"/>
                  </a:lnTo>
                  <a:lnTo>
                    <a:pt x="6537850" y="890782"/>
                  </a:lnTo>
                  <a:lnTo>
                    <a:pt x="0" y="8907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1732056" y="174275"/>
              <a:ext cx="3819715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BEC radial size:</a:t>
              </a:r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11090950" y="5873622"/>
            <a:ext cx="5732416" cy="1391533"/>
            <a:chOff x="0" y="0"/>
            <a:chExt cx="1509772" cy="366494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1509772" cy="366494"/>
            </a:xfrm>
            <a:custGeom>
              <a:avLst/>
              <a:gdLst/>
              <a:ahLst/>
              <a:cxnLst/>
              <a:rect l="l" t="t" r="r" b="b"/>
              <a:pathLst>
                <a:path w="1509772" h="366494">
                  <a:moveTo>
                    <a:pt x="67528" y="0"/>
                  </a:moveTo>
                  <a:lnTo>
                    <a:pt x="1442244" y="0"/>
                  </a:lnTo>
                  <a:cubicBezTo>
                    <a:pt x="1460154" y="0"/>
                    <a:pt x="1477330" y="7114"/>
                    <a:pt x="1489994" y="19778"/>
                  </a:cubicBezTo>
                  <a:cubicBezTo>
                    <a:pt x="1502658" y="32442"/>
                    <a:pt x="1509772" y="49618"/>
                    <a:pt x="1509772" y="67528"/>
                  </a:cubicBezTo>
                  <a:lnTo>
                    <a:pt x="1509772" y="298967"/>
                  </a:lnTo>
                  <a:cubicBezTo>
                    <a:pt x="1509772" y="336261"/>
                    <a:pt x="1479539" y="366494"/>
                    <a:pt x="1442244" y="366494"/>
                  </a:cubicBezTo>
                  <a:lnTo>
                    <a:pt x="67528" y="366494"/>
                  </a:lnTo>
                  <a:cubicBezTo>
                    <a:pt x="49618" y="366494"/>
                    <a:pt x="32442" y="359380"/>
                    <a:pt x="19778" y="346716"/>
                  </a:cubicBezTo>
                  <a:cubicBezTo>
                    <a:pt x="7114" y="334052"/>
                    <a:pt x="0" y="316876"/>
                    <a:pt x="0" y="298967"/>
                  </a:cubicBezTo>
                  <a:lnTo>
                    <a:pt x="0" y="67528"/>
                  </a:lnTo>
                  <a:cubicBezTo>
                    <a:pt x="0" y="49618"/>
                    <a:pt x="7114" y="32442"/>
                    <a:pt x="19778" y="19778"/>
                  </a:cubicBezTo>
                  <a:cubicBezTo>
                    <a:pt x="32442" y="7114"/>
                    <a:pt x="49618" y="0"/>
                    <a:pt x="6752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0" y="-38100"/>
              <a:ext cx="1509772" cy="4045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3" name="Freeform 53"/>
          <p:cNvSpPr/>
          <p:nvPr/>
        </p:nvSpPr>
        <p:spPr>
          <a:xfrm>
            <a:off x="12630776" y="6674500"/>
            <a:ext cx="2652763" cy="381033"/>
          </a:xfrm>
          <a:custGeom>
            <a:avLst/>
            <a:gdLst/>
            <a:ahLst/>
            <a:cxnLst/>
            <a:rect l="l" t="t" r="r" b="b"/>
            <a:pathLst>
              <a:path w="2652763" h="381033">
                <a:moveTo>
                  <a:pt x="0" y="0"/>
                </a:moveTo>
                <a:lnTo>
                  <a:pt x="2652763" y="0"/>
                </a:lnTo>
                <a:lnTo>
                  <a:pt x="2652763" y="381034"/>
                </a:lnTo>
                <a:lnTo>
                  <a:pt x="0" y="38103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4" name="TextBox 54"/>
          <p:cNvSpPr txBox="1"/>
          <p:nvPr/>
        </p:nvSpPr>
        <p:spPr>
          <a:xfrm>
            <a:off x="11424794" y="6047328"/>
            <a:ext cx="5064727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Radial trapping frequency: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under investigation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11225723" y="3978551"/>
            <a:ext cx="5455854" cy="1719318"/>
            <a:chOff x="0" y="0"/>
            <a:chExt cx="7274472" cy="2292424"/>
          </a:xfrm>
        </p:grpSpPr>
        <p:grpSp>
          <p:nvGrpSpPr>
            <p:cNvPr id="58" name="Group 58"/>
            <p:cNvGrpSpPr/>
            <p:nvPr/>
          </p:nvGrpSpPr>
          <p:grpSpPr>
            <a:xfrm>
              <a:off x="0" y="0"/>
              <a:ext cx="7274472" cy="2292424"/>
              <a:chOff x="0" y="0"/>
              <a:chExt cx="1436933" cy="452825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1436933" cy="452825"/>
              </a:xfrm>
              <a:custGeom>
                <a:avLst/>
                <a:gdLst/>
                <a:ahLst/>
                <a:cxnLst/>
                <a:rect l="l" t="t" r="r" b="b"/>
                <a:pathLst>
                  <a:path w="1436933" h="452825">
                    <a:moveTo>
                      <a:pt x="70951" y="0"/>
                    </a:moveTo>
                    <a:lnTo>
                      <a:pt x="1365982" y="0"/>
                    </a:lnTo>
                    <a:cubicBezTo>
                      <a:pt x="1384799" y="0"/>
                      <a:pt x="1402846" y="7475"/>
                      <a:pt x="1416152" y="20781"/>
                    </a:cubicBezTo>
                    <a:cubicBezTo>
                      <a:pt x="1429458" y="34087"/>
                      <a:pt x="1436933" y="52133"/>
                      <a:pt x="1436933" y="70951"/>
                    </a:cubicBezTo>
                    <a:lnTo>
                      <a:pt x="1436933" y="381874"/>
                    </a:lnTo>
                    <a:cubicBezTo>
                      <a:pt x="1436933" y="400691"/>
                      <a:pt x="1429458" y="418738"/>
                      <a:pt x="1416152" y="432044"/>
                    </a:cubicBezTo>
                    <a:cubicBezTo>
                      <a:pt x="1402846" y="445349"/>
                      <a:pt x="1384799" y="452825"/>
                      <a:pt x="1365982" y="452825"/>
                    </a:cubicBezTo>
                    <a:lnTo>
                      <a:pt x="70951" y="452825"/>
                    </a:lnTo>
                    <a:cubicBezTo>
                      <a:pt x="31766" y="452825"/>
                      <a:pt x="0" y="421059"/>
                      <a:pt x="0" y="381874"/>
                    </a:cubicBezTo>
                    <a:lnTo>
                      <a:pt x="0" y="70951"/>
                    </a:lnTo>
                    <a:cubicBezTo>
                      <a:pt x="0" y="52133"/>
                      <a:pt x="7475" y="34087"/>
                      <a:pt x="20781" y="20781"/>
                    </a:cubicBezTo>
                    <a:cubicBezTo>
                      <a:pt x="34087" y="7475"/>
                      <a:pt x="52133" y="0"/>
                      <a:pt x="709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0" y="-38100"/>
                <a:ext cx="1436933" cy="490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1" name="Freeform 61"/>
            <p:cNvSpPr/>
            <p:nvPr/>
          </p:nvSpPr>
          <p:spPr>
            <a:xfrm>
              <a:off x="1848795" y="831749"/>
              <a:ext cx="3576881" cy="554417"/>
            </a:xfrm>
            <a:custGeom>
              <a:avLst/>
              <a:gdLst/>
              <a:ahLst/>
              <a:cxnLst/>
              <a:rect l="l" t="t" r="r" b="b"/>
              <a:pathLst>
                <a:path w="3576881" h="554417">
                  <a:moveTo>
                    <a:pt x="0" y="0"/>
                  </a:moveTo>
                  <a:lnTo>
                    <a:pt x="3576882" y="0"/>
                  </a:lnTo>
                  <a:lnTo>
                    <a:pt x="3576882" y="554416"/>
                  </a:lnTo>
                  <a:lnTo>
                    <a:pt x="0" y="554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62" name="Freeform 62"/>
            <p:cNvSpPr/>
            <p:nvPr/>
          </p:nvSpPr>
          <p:spPr>
            <a:xfrm>
              <a:off x="2036412" y="1551265"/>
              <a:ext cx="3201649" cy="483158"/>
            </a:xfrm>
            <a:custGeom>
              <a:avLst/>
              <a:gdLst/>
              <a:ahLst/>
              <a:cxnLst/>
              <a:rect l="l" t="t" r="r" b="b"/>
              <a:pathLst>
                <a:path w="3201649" h="483158">
                  <a:moveTo>
                    <a:pt x="0" y="0"/>
                  </a:moveTo>
                  <a:lnTo>
                    <a:pt x="3201648" y="0"/>
                  </a:lnTo>
                  <a:lnTo>
                    <a:pt x="3201648" y="483158"/>
                  </a:lnTo>
                  <a:lnTo>
                    <a:pt x="0" y="4831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440988" y="129044"/>
              <a:ext cx="639249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Modelling Lithium-6 with</a:t>
              </a:r>
            </a:p>
          </p:txBody>
        </p:sp>
      </p:grpSp>
      <p:grpSp>
        <p:nvGrpSpPr>
          <p:cNvPr id="64" name="Group 64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5" name="Group 6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4" name="Group 74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5" name="Group 7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3" name="TextBox 8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4" name="TextBox 8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6927504" y="2408479"/>
            <a:ext cx="4432991" cy="836727"/>
          </a:xfrm>
          <a:custGeom>
            <a:avLst/>
            <a:gdLst/>
            <a:ahLst/>
            <a:cxnLst/>
            <a:rect l="l" t="t" r="r" b="b"/>
            <a:pathLst>
              <a:path w="4432991" h="836727">
                <a:moveTo>
                  <a:pt x="0" y="0"/>
                </a:moveTo>
                <a:lnTo>
                  <a:pt x="4432992" y="0"/>
                </a:lnTo>
                <a:lnTo>
                  <a:pt x="4432992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8" name="Group 38"/>
          <p:cNvGrpSpPr/>
          <p:nvPr/>
        </p:nvGrpSpPr>
        <p:grpSpPr>
          <a:xfrm>
            <a:off x="1464634" y="3978551"/>
            <a:ext cx="7182143" cy="4888686"/>
            <a:chOff x="0" y="0"/>
            <a:chExt cx="9576191" cy="6518248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9576191" cy="6518248"/>
            </a:xfrm>
            <a:custGeom>
              <a:avLst/>
              <a:gdLst/>
              <a:ahLst/>
              <a:cxnLst/>
              <a:rect l="l" t="t" r="r" b="b"/>
              <a:pathLst>
                <a:path w="9576191" h="6518248">
                  <a:moveTo>
                    <a:pt x="0" y="0"/>
                  </a:moveTo>
                  <a:lnTo>
                    <a:pt x="9576191" y="0"/>
                  </a:lnTo>
                  <a:lnTo>
                    <a:pt x="9576191" y="6518248"/>
                  </a:lnTo>
                  <a:lnTo>
                    <a:pt x="0" y="65182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7590" t="-26060" r="-23719" b="-24823"/>
              </a:stretch>
            </a:blipFill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40"/>
            <p:cNvSpPr/>
            <p:nvPr/>
          </p:nvSpPr>
          <p:spPr>
            <a:xfrm>
              <a:off x="2240261" y="709675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8"/>
                  </a:lnTo>
                  <a:lnTo>
                    <a:pt x="0" y="10944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41"/>
            <p:cNvSpPr/>
            <p:nvPr/>
          </p:nvSpPr>
          <p:spPr>
            <a:xfrm rot="-5400000">
              <a:off x="546034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9"/>
                  </a:lnTo>
                  <a:lnTo>
                    <a:pt x="0" y="10944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42"/>
            <p:cNvSpPr/>
            <p:nvPr/>
          </p:nvSpPr>
          <p:spPr>
            <a:xfrm flipV="1">
              <a:off x="2240261" y="4880396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8"/>
                  </a:moveTo>
                  <a:lnTo>
                    <a:pt x="685405" y="1094458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8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43"/>
            <p:cNvSpPr/>
            <p:nvPr/>
          </p:nvSpPr>
          <p:spPr>
            <a:xfrm rot="-5400000" flipV="1">
              <a:off x="4082243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9"/>
                  </a:moveTo>
                  <a:lnTo>
                    <a:pt x="685405" y="1094459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9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1225723" y="7440909"/>
            <a:ext cx="5462870" cy="1426328"/>
            <a:chOff x="0" y="0"/>
            <a:chExt cx="7283826" cy="1901770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7283826" cy="1901770"/>
              <a:chOff x="0" y="0"/>
              <a:chExt cx="1438781" cy="375658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1438780" cy="375658"/>
              </a:xfrm>
              <a:custGeom>
                <a:avLst/>
                <a:gdLst/>
                <a:ahLst/>
                <a:cxnLst/>
                <a:rect l="l" t="t" r="r" b="b"/>
                <a:pathLst>
                  <a:path w="1438780" h="375658">
                    <a:moveTo>
                      <a:pt x="70859" y="0"/>
                    </a:moveTo>
                    <a:lnTo>
                      <a:pt x="1367921" y="0"/>
                    </a:lnTo>
                    <a:cubicBezTo>
                      <a:pt x="1386714" y="0"/>
                      <a:pt x="1404738" y="7466"/>
                      <a:pt x="1418026" y="20754"/>
                    </a:cubicBezTo>
                    <a:cubicBezTo>
                      <a:pt x="1431315" y="34043"/>
                      <a:pt x="1438780" y="52066"/>
                      <a:pt x="1438780" y="70859"/>
                    </a:cubicBezTo>
                    <a:lnTo>
                      <a:pt x="1438780" y="304799"/>
                    </a:lnTo>
                    <a:cubicBezTo>
                      <a:pt x="1438780" y="323592"/>
                      <a:pt x="1431315" y="341615"/>
                      <a:pt x="1418026" y="354904"/>
                    </a:cubicBezTo>
                    <a:cubicBezTo>
                      <a:pt x="1404738" y="368193"/>
                      <a:pt x="1386714" y="375658"/>
                      <a:pt x="1367921" y="375658"/>
                    </a:cubicBezTo>
                    <a:lnTo>
                      <a:pt x="70859" y="375658"/>
                    </a:lnTo>
                    <a:cubicBezTo>
                      <a:pt x="52066" y="375658"/>
                      <a:pt x="34043" y="368193"/>
                      <a:pt x="20754" y="354904"/>
                    </a:cubicBezTo>
                    <a:cubicBezTo>
                      <a:pt x="7466" y="341615"/>
                      <a:pt x="0" y="323592"/>
                      <a:pt x="0" y="304799"/>
                    </a:cubicBezTo>
                    <a:lnTo>
                      <a:pt x="0" y="70859"/>
                    </a:lnTo>
                    <a:cubicBezTo>
                      <a:pt x="0" y="52066"/>
                      <a:pt x="7466" y="34043"/>
                      <a:pt x="20754" y="20754"/>
                    </a:cubicBezTo>
                    <a:cubicBezTo>
                      <a:pt x="34043" y="7466"/>
                      <a:pt x="52066" y="0"/>
                      <a:pt x="708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0" y="-38100"/>
                <a:ext cx="1438781" cy="41375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8" name="Freeform 48"/>
            <p:cNvSpPr/>
            <p:nvPr/>
          </p:nvSpPr>
          <p:spPr>
            <a:xfrm>
              <a:off x="372988" y="866425"/>
              <a:ext cx="6537850" cy="890782"/>
            </a:xfrm>
            <a:custGeom>
              <a:avLst/>
              <a:gdLst/>
              <a:ahLst/>
              <a:cxnLst/>
              <a:rect l="l" t="t" r="r" b="b"/>
              <a:pathLst>
                <a:path w="6537850" h="890782">
                  <a:moveTo>
                    <a:pt x="0" y="0"/>
                  </a:moveTo>
                  <a:lnTo>
                    <a:pt x="6537850" y="0"/>
                  </a:lnTo>
                  <a:lnTo>
                    <a:pt x="6537850" y="890782"/>
                  </a:lnTo>
                  <a:lnTo>
                    <a:pt x="0" y="8907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1732056" y="174275"/>
              <a:ext cx="3819715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BEC radial size:</a:t>
              </a:r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11090950" y="5873622"/>
            <a:ext cx="5732416" cy="1391533"/>
            <a:chOff x="0" y="0"/>
            <a:chExt cx="1509772" cy="366494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1509772" cy="366494"/>
            </a:xfrm>
            <a:custGeom>
              <a:avLst/>
              <a:gdLst/>
              <a:ahLst/>
              <a:cxnLst/>
              <a:rect l="l" t="t" r="r" b="b"/>
              <a:pathLst>
                <a:path w="1509772" h="366494">
                  <a:moveTo>
                    <a:pt x="67528" y="0"/>
                  </a:moveTo>
                  <a:lnTo>
                    <a:pt x="1442244" y="0"/>
                  </a:lnTo>
                  <a:cubicBezTo>
                    <a:pt x="1460154" y="0"/>
                    <a:pt x="1477330" y="7114"/>
                    <a:pt x="1489994" y="19778"/>
                  </a:cubicBezTo>
                  <a:cubicBezTo>
                    <a:pt x="1502658" y="32442"/>
                    <a:pt x="1509772" y="49618"/>
                    <a:pt x="1509772" y="67528"/>
                  </a:cubicBezTo>
                  <a:lnTo>
                    <a:pt x="1509772" y="298967"/>
                  </a:lnTo>
                  <a:cubicBezTo>
                    <a:pt x="1509772" y="336261"/>
                    <a:pt x="1479539" y="366494"/>
                    <a:pt x="1442244" y="366494"/>
                  </a:cubicBezTo>
                  <a:lnTo>
                    <a:pt x="67528" y="366494"/>
                  </a:lnTo>
                  <a:cubicBezTo>
                    <a:pt x="49618" y="366494"/>
                    <a:pt x="32442" y="359380"/>
                    <a:pt x="19778" y="346716"/>
                  </a:cubicBezTo>
                  <a:cubicBezTo>
                    <a:pt x="7114" y="334052"/>
                    <a:pt x="0" y="316876"/>
                    <a:pt x="0" y="298967"/>
                  </a:cubicBezTo>
                  <a:lnTo>
                    <a:pt x="0" y="67528"/>
                  </a:lnTo>
                  <a:cubicBezTo>
                    <a:pt x="0" y="49618"/>
                    <a:pt x="7114" y="32442"/>
                    <a:pt x="19778" y="19778"/>
                  </a:cubicBezTo>
                  <a:cubicBezTo>
                    <a:pt x="32442" y="7114"/>
                    <a:pt x="49618" y="0"/>
                    <a:pt x="6752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0" y="-38100"/>
              <a:ext cx="1509772" cy="4045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11225723" y="3978551"/>
            <a:ext cx="5455854" cy="1719318"/>
            <a:chOff x="0" y="0"/>
            <a:chExt cx="7274472" cy="2292424"/>
          </a:xfrm>
        </p:grpSpPr>
        <p:grpSp>
          <p:nvGrpSpPr>
            <p:cNvPr id="54" name="Group 54"/>
            <p:cNvGrpSpPr/>
            <p:nvPr/>
          </p:nvGrpSpPr>
          <p:grpSpPr>
            <a:xfrm>
              <a:off x="0" y="0"/>
              <a:ext cx="7274472" cy="2292424"/>
              <a:chOff x="0" y="0"/>
              <a:chExt cx="1436933" cy="452825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1436933" cy="452825"/>
              </a:xfrm>
              <a:custGeom>
                <a:avLst/>
                <a:gdLst/>
                <a:ahLst/>
                <a:cxnLst/>
                <a:rect l="l" t="t" r="r" b="b"/>
                <a:pathLst>
                  <a:path w="1436933" h="452825">
                    <a:moveTo>
                      <a:pt x="70951" y="0"/>
                    </a:moveTo>
                    <a:lnTo>
                      <a:pt x="1365982" y="0"/>
                    </a:lnTo>
                    <a:cubicBezTo>
                      <a:pt x="1384799" y="0"/>
                      <a:pt x="1402846" y="7475"/>
                      <a:pt x="1416152" y="20781"/>
                    </a:cubicBezTo>
                    <a:cubicBezTo>
                      <a:pt x="1429458" y="34087"/>
                      <a:pt x="1436933" y="52133"/>
                      <a:pt x="1436933" y="70951"/>
                    </a:cubicBezTo>
                    <a:lnTo>
                      <a:pt x="1436933" y="381874"/>
                    </a:lnTo>
                    <a:cubicBezTo>
                      <a:pt x="1436933" y="400691"/>
                      <a:pt x="1429458" y="418738"/>
                      <a:pt x="1416152" y="432044"/>
                    </a:cubicBezTo>
                    <a:cubicBezTo>
                      <a:pt x="1402846" y="445349"/>
                      <a:pt x="1384799" y="452825"/>
                      <a:pt x="1365982" y="452825"/>
                    </a:cubicBezTo>
                    <a:lnTo>
                      <a:pt x="70951" y="452825"/>
                    </a:lnTo>
                    <a:cubicBezTo>
                      <a:pt x="31766" y="452825"/>
                      <a:pt x="0" y="421059"/>
                      <a:pt x="0" y="381874"/>
                    </a:cubicBezTo>
                    <a:lnTo>
                      <a:pt x="0" y="70951"/>
                    </a:lnTo>
                    <a:cubicBezTo>
                      <a:pt x="0" y="52133"/>
                      <a:pt x="7475" y="34087"/>
                      <a:pt x="20781" y="20781"/>
                    </a:cubicBezTo>
                    <a:cubicBezTo>
                      <a:pt x="34087" y="7475"/>
                      <a:pt x="52133" y="0"/>
                      <a:pt x="709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0" y="-38100"/>
                <a:ext cx="1436933" cy="490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7" name="Freeform 57"/>
            <p:cNvSpPr/>
            <p:nvPr/>
          </p:nvSpPr>
          <p:spPr>
            <a:xfrm>
              <a:off x="1848795" y="831749"/>
              <a:ext cx="3576881" cy="554417"/>
            </a:xfrm>
            <a:custGeom>
              <a:avLst/>
              <a:gdLst/>
              <a:ahLst/>
              <a:cxnLst/>
              <a:rect l="l" t="t" r="r" b="b"/>
              <a:pathLst>
                <a:path w="3576881" h="554417">
                  <a:moveTo>
                    <a:pt x="0" y="0"/>
                  </a:moveTo>
                  <a:lnTo>
                    <a:pt x="3576882" y="0"/>
                  </a:lnTo>
                  <a:lnTo>
                    <a:pt x="3576882" y="554416"/>
                  </a:lnTo>
                  <a:lnTo>
                    <a:pt x="0" y="5544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Freeform 58"/>
            <p:cNvSpPr/>
            <p:nvPr/>
          </p:nvSpPr>
          <p:spPr>
            <a:xfrm>
              <a:off x="2036412" y="1551265"/>
              <a:ext cx="3201649" cy="483158"/>
            </a:xfrm>
            <a:custGeom>
              <a:avLst/>
              <a:gdLst/>
              <a:ahLst/>
              <a:cxnLst/>
              <a:rect l="l" t="t" r="r" b="b"/>
              <a:pathLst>
                <a:path w="3201649" h="483158">
                  <a:moveTo>
                    <a:pt x="0" y="0"/>
                  </a:moveTo>
                  <a:lnTo>
                    <a:pt x="3201648" y="0"/>
                  </a:lnTo>
                  <a:lnTo>
                    <a:pt x="3201648" y="483158"/>
                  </a:lnTo>
                  <a:lnTo>
                    <a:pt x="0" y="4831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440988" y="129044"/>
              <a:ext cx="639249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Modelling Lithium-6 with</a:t>
              </a:r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1" name="Group 6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1" name="Group 7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0" name="TextBox 80"/>
          <p:cNvSpPr txBox="1"/>
          <p:nvPr/>
        </p:nvSpPr>
        <p:spPr>
          <a:xfrm>
            <a:off x="11625350" y="6047328"/>
            <a:ext cx="4663616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BEC length along z-axis: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under investigation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sp>
        <p:nvSpPr>
          <p:cNvPr id="83" name="Freeform 83"/>
          <p:cNvSpPr/>
          <p:nvPr/>
        </p:nvSpPr>
        <p:spPr>
          <a:xfrm>
            <a:off x="12691190" y="6674500"/>
            <a:ext cx="2524919" cy="381033"/>
          </a:xfrm>
          <a:custGeom>
            <a:avLst/>
            <a:gdLst/>
            <a:ahLst/>
            <a:cxnLst/>
            <a:rect l="l" t="t" r="r" b="b"/>
            <a:pathLst>
              <a:path w="2524919" h="381033">
                <a:moveTo>
                  <a:pt x="0" y="0"/>
                </a:moveTo>
                <a:lnTo>
                  <a:pt x="2524919" y="0"/>
                </a:lnTo>
                <a:lnTo>
                  <a:pt x="2524919" y="381034"/>
                </a:lnTo>
                <a:lnTo>
                  <a:pt x="0" y="38103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4" name="TextBox 8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9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1464634" y="3978551"/>
            <a:ext cx="7182143" cy="4888686"/>
            <a:chOff x="0" y="0"/>
            <a:chExt cx="9576191" cy="6518248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9576191" cy="6518248"/>
            </a:xfrm>
            <a:custGeom>
              <a:avLst/>
              <a:gdLst/>
              <a:ahLst/>
              <a:cxnLst/>
              <a:rect l="l" t="t" r="r" b="b"/>
              <a:pathLst>
                <a:path w="9576191" h="6518248">
                  <a:moveTo>
                    <a:pt x="0" y="0"/>
                  </a:moveTo>
                  <a:lnTo>
                    <a:pt x="9576191" y="0"/>
                  </a:lnTo>
                  <a:lnTo>
                    <a:pt x="9576191" y="6518248"/>
                  </a:lnTo>
                  <a:lnTo>
                    <a:pt x="0" y="65182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27590" t="-26060" r="-23719" b="-24823"/>
              </a:stretch>
            </a:blipFill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2240261" y="709675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8"/>
                  </a:lnTo>
                  <a:lnTo>
                    <a:pt x="0" y="10944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40"/>
            <p:cNvSpPr/>
            <p:nvPr/>
          </p:nvSpPr>
          <p:spPr>
            <a:xfrm rot="-5400000">
              <a:off x="546034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0"/>
                  </a:moveTo>
                  <a:lnTo>
                    <a:pt x="685405" y="0"/>
                  </a:lnTo>
                  <a:lnTo>
                    <a:pt x="685405" y="1094459"/>
                  </a:lnTo>
                  <a:lnTo>
                    <a:pt x="0" y="10944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41"/>
            <p:cNvSpPr/>
            <p:nvPr/>
          </p:nvSpPr>
          <p:spPr>
            <a:xfrm flipV="1">
              <a:off x="2240261" y="4880396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8"/>
                  </a:moveTo>
                  <a:lnTo>
                    <a:pt x="685405" y="1094458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8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42"/>
            <p:cNvSpPr/>
            <p:nvPr/>
          </p:nvSpPr>
          <p:spPr>
            <a:xfrm rot="-5400000" flipV="1">
              <a:off x="4082243" y="2882057"/>
              <a:ext cx="685405" cy="1094458"/>
            </a:xfrm>
            <a:custGeom>
              <a:avLst/>
              <a:gdLst/>
              <a:ahLst/>
              <a:cxnLst/>
              <a:rect l="l" t="t" r="r" b="b"/>
              <a:pathLst>
                <a:path w="685405" h="1094458">
                  <a:moveTo>
                    <a:pt x="0" y="1094459"/>
                  </a:moveTo>
                  <a:lnTo>
                    <a:pt x="685405" y="1094459"/>
                  </a:lnTo>
                  <a:lnTo>
                    <a:pt x="685405" y="0"/>
                  </a:lnTo>
                  <a:lnTo>
                    <a:pt x="0" y="0"/>
                  </a:lnTo>
                  <a:lnTo>
                    <a:pt x="0" y="1094459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3" name="Freeform 43"/>
          <p:cNvSpPr/>
          <p:nvPr/>
        </p:nvSpPr>
        <p:spPr>
          <a:xfrm>
            <a:off x="7380406" y="2408479"/>
            <a:ext cx="3560541" cy="836727"/>
          </a:xfrm>
          <a:custGeom>
            <a:avLst/>
            <a:gdLst/>
            <a:ahLst/>
            <a:cxnLst/>
            <a:rect l="l" t="t" r="r" b="b"/>
            <a:pathLst>
              <a:path w="3560541" h="836727">
                <a:moveTo>
                  <a:pt x="0" y="0"/>
                </a:moveTo>
                <a:lnTo>
                  <a:pt x="3560541" y="0"/>
                </a:lnTo>
                <a:lnTo>
                  <a:pt x="3560541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4" name="Group 44"/>
          <p:cNvGrpSpPr/>
          <p:nvPr/>
        </p:nvGrpSpPr>
        <p:grpSpPr>
          <a:xfrm>
            <a:off x="11697362" y="4693526"/>
            <a:ext cx="5126003" cy="3216197"/>
            <a:chOff x="0" y="0"/>
            <a:chExt cx="6834671" cy="4288263"/>
          </a:xfrm>
        </p:grpSpPr>
        <p:grpSp>
          <p:nvGrpSpPr>
            <p:cNvPr id="45" name="Group 45"/>
            <p:cNvGrpSpPr/>
            <p:nvPr/>
          </p:nvGrpSpPr>
          <p:grpSpPr>
            <a:xfrm>
              <a:off x="0" y="0"/>
              <a:ext cx="6834671" cy="4288263"/>
              <a:chOff x="0" y="0"/>
              <a:chExt cx="1350058" cy="847064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1350058" cy="847064"/>
              </a:xfrm>
              <a:custGeom>
                <a:avLst/>
                <a:gdLst/>
                <a:ahLst/>
                <a:cxnLst/>
                <a:rect l="l" t="t" r="r" b="b"/>
                <a:pathLst>
                  <a:path w="1350058" h="847064">
                    <a:moveTo>
                      <a:pt x="75516" y="0"/>
                    </a:moveTo>
                    <a:lnTo>
                      <a:pt x="1274542" y="0"/>
                    </a:lnTo>
                    <a:cubicBezTo>
                      <a:pt x="1294570" y="0"/>
                      <a:pt x="1313778" y="7956"/>
                      <a:pt x="1327940" y="22118"/>
                    </a:cubicBezTo>
                    <a:cubicBezTo>
                      <a:pt x="1342102" y="36280"/>
                      <a:pt x="1350058" y="55488"/>
                      <a:pt x="1350058" y="75516"/>
                    </a:cubicBezTo>
                    <a:lnTo>
                      <a:pt x="1350058" y="771548"/>
                    </a:lnTo>
                    <a:cubicBezTo>
                      <a:pt x="1350058" y="791576"/>
                      <a:pt x="1342102" y="810784"/>
                      <a:pt x="1327940" y="824946"/>
                    </a:cubicBezTo>
                    <a:cubicBezTo>
                      <a:pt x="1313778" y="839108"/>
                      <a:pt x="1294570" y="847064"/>
                      <a:pt x="1274542" y="847064"/>
                    </a:cubicBezTo>
                    <a:lnTo>
                      <a:pt x="75516" y="847064"/>
                    </a:lnTo>
                    <a:cubicBezTo>
                      <a:pt x="55488" y="847064"/>
                      <a:pt x="36280" y="839108"/>
                      <a:pt x="22118" y="824946"/>
                    </a:cubicBezTo>
                    <a:cubicBezTo>
                      <a:pt x="7956" y="810784"/>
                      <a:pt x="0" y="791576"/>
                      <a:pt x="0" y="771548"/>
                    </a:cubicBezTo>
                    <a:lnTo>
                      <a:pt x="0" y="75516"/>
                    </a:lnTo>
                    <a:cubicBezTo>
                      <a:pt x="0" y="55488"/>
                      <a:pt x="7956" y="36280"/>
                      <a:pt x="22118" y="22118"/>
                    </a:cubicBezTo>
                    <a:cubicBezTo>
                      <a:pt x="36280" y="7956"/>
                      <a:pt x="55488" y="0"/>
                      <a:pt x="755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0" y="-38100"/>
                <a:ext cx="1350058" cy="88516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8" name="Freeform 48"/>
            <p:cNvSpPr/>
            <p:nvPr/>
          </p:nvSpPr>
          <p:spPr>
            <a:xfrm>
              <a:off x="529840" y="1091266"/>
              <a:ext cx="5774992" cy="923999"/>
            </a:xfrm>
            <a:custGeom>
              <a:avLst/>
              <a:gdLst/>
              <a:ahLst/>
              <a:cxnLst/>
              <a:rect l="l" t="t" r="r" b="b"/>
              <a:pathLst>
                <a:path w="5774992" h="923999">
                  <a:moveTo>
                    <a:pt x="0" y="0"/>
                  </a:moveTo>
                  <a:lnTo>
                    <a:pt x="5774991" y="0"/>
                  </a:lnTo>
                  <a:lnTo>
                    <a:pt x="5774991" y="923999"/>
                  </a:lnTo>
                  <a:lnTo>
                    <a:pt x="0" y="92399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49"/>
            <p:cNvSpPr/>
            <p:nvPr/>
          </p:nvSpPr>
          <p:spPr>
            <a:xfrm>
              <a:off x="1075736" y="2250293"/>
              <a:ext cx="4602777" cy="619283"/>
            </a:xfrm>
            <a:custGeom>
              <a:avLst/>
              <a:gdLst/>
              <a:ahLst/>
              <a:cxnLst/>
              <a:rect l="l" t="t" r="r" b="b"/>
              <a:pathLst>
                <a:path w="4602777" h="619283">
                  <a:moveTo>
                    <a:pt x="0" y="0"/>
                  </a:moveTo>
                  <a:lnTo>
                    <a:pt x="4602776" y="0"/>
                  </a:lnTo>
                  <a:lnTo>
                    <a:pt x="4602776" y="619283"/>
                  </a:lnTo>
                  <a:lnTo>
                    <a:pt x="0" y="6192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50"/>
            <p:cNvSpPr/>
            <p:nvPr/>
          </p:nvSpPr>
          <p:spPr>
            <a:xfrm>
              <a:off x="535164" y="3110876"/>
              <a:ext cx="5764343" cy="534512"/>
            </a:xfrm>
            <a:custGeom>
              <a:avLst/>
              <a:gdLst/>
              <a:ahLst/>
              <a:cxnLst/>
              <a:rect l="l" t="t" r="r" b="b"/>
              <a:pathLst>
                <a:path w="5764343" h="534512">
                  <a:moveTo>
                    <a:pt x="0" y="0"/>
                  </a:moveTo>
                  <a:lnTo>
                    <a:pt x="5764343" y="0"/>
                  </a:lnTo>
                  <a:lnTo>
                    <a:pt x="5764343" y="534512"/>
                  </a:lnTo>
                  <a:lnTo>
                    <a:pt x="0" y="5345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2357189" y="234016"/>
              <a:ext cx="2039870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Units of</a:t>
              </a:r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under investigation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55" name="Group 5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4" name="Group 64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65" name="Group 6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4" name="TextBox 7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10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303497"/>
            <a:chOff x="0" y="0"/>
            <a:chExt cx="4045098" cy="60668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606682"/>
            </a:xfrm>
            <a:custGeom>
              <a:avLst/>
              <a:gdLst/>
              <a:ahLst/>
              <a:cxnLst/>
              <a:rect l="l" t="t" r="r" b="b"/>
              <a:pathLst>
                <a:path w="4045098" h="60668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81479"/>
                  </a:lnTo>
                  <a:cubicBezTo>
                    <a:pt x="4045098" y="588163"/>
                    <a:pt x="4042443" y="594574"/>
                    <a:pt x="4037716" y="599300"/>
                  </a:cubicBezTo>
                  <a:cubicBezTo>
                    <a:pt x="4032989" y="604027"/>
                    <a:pt x="4026579" y="606682"/>
                    <a:pt x="4019895" y="606682"/>
                  </a:cubicBezTo>
                  <a:lnTo>
                    <a:pt x="25204" y="606682"/>
                  </a:lnTo>
                  <a:cubicBezTo>
                    <a:pt x="18519" y="606682"/>
                    <a:pt x="12109" y="604027"/>
                    <a:pt x="7382" y="599300"/>
                  </a:cubicBezTo>
                  <a:cubicBezTo>
                    <a:pt x="2655" y="594574"/>
                    <a:pt x="0" y="588163"/>
                    <a:pt x="0" y="581479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6447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9160677" y="2001391"/>
            <a:ext cx="1104735" cy="388038"/>
          </a:xfrm>
          <a:custGeom>
            <a:avLst/>
            <a:gdLst/>
            <a:ahLst/>
            <a:cxnLst/>
            <a:rect l="l" t="t" r="r" b="b"/>
            <a:pathLst>
              <a:path w="1104735" h="388038">
                <a:moveTo>
                  <a:pt x="0" y="0"/>
                </a:moveTo>
                <a:lnTo>
                  <a:pt x="1104735" y="0"/>
                </a:lnTo>
                <a:lnTo>
                  <a:pt x="1104735" y="388038"/>
                </a:lnTo>
                <a:lnTo>
                  <a:pt x="0" y="3880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5602191" y="2560686"/>
            <a:ext cx="7083618" cy="862913"/>
          </a:xfrm>
          <a:custGeom>
            <a:avLst/>
            <a:gdLst/>
            <a:ahLst/>
            <a:cxnLst/>
            <a:rect l="l" t="t" r="r" b="b"/>
            <a:pathLst>
              <a:path w="7083618" h="862913">
                <a:moveTo>
                  <a:pt x="0" y="0"/>
                </a:moveTo>
                <a:lnTo>
                  <a:pt x="7083618" y="0"/>
                </a:lnTo>
                <a:lnTo>
                  <a:pt x="7083618" y="862914"/>
                </a:lnTo>
                <a:lnTo>
                  <a:pt x="0" y="86291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TextBox 40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Modelling the BEC dynamics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778537" y="1475029"/>
            <a:ext cx="1487575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Model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dynamics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of the trapped BEC with the mean-field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Gross-Pitaevskii approach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where the order parameter              follows the GPE: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43" name="Group 4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52" name="Group 52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2" name="TextBox 6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303497"/>
            <a:chOff x="0" y="0"/>
            <a:chExt cx="4045098" cy="60668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606682"/>
            </a:xfrm>
            <a:custGeom>
              <a:avLst/>
              <a:gdLst/>
              <a:ahLst/>
              <a:cxnLst/>
              <a:rect l="l" t="t" r="r" b="b"/>
              <a:pathLst>
                <a:path w="4045098" h="60668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81479"/>
                  </a:lnTo>
                  <a:cubicBezTo>
                    <a:pt x="4045098" y="588163"/>
                    <a:pt x="4042443" y="594574"/>
                    <a:pt x="4037716" y="599300"/>
                  </a:cubicBezTo>
                  <a:cubicBezTo>
                    <a:pt x="4032989" y="604027"/>
                    <a:pt x="4026579" y="606682"/>
                    <a:pt x="4019895" y="606682"/>
                  </a:cubicBezTo>
                  <a:lnTo>
                    <a:pt x="25204" y="606682"/>
                  </a:lnTo>
                  <a:cubicBezTo>
                    <a:pt x="18519" y="606682"/>
                    <a:pt x="12109" y="604027"/>
                    <a:pt x="7382" y="599300"/>
                  </a:cubicBezTo>
                  <a:cubicBezTo>
                    <a:pt x="2655" y="594574"/>
                    <a:pt x="0" y="588163"/>
                    <a:pt x="0" y="581479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6447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9160677" y="2001391"/>
            <a:ext cx="1104735" cy="388038"/>
          </a:xfrm>
          <a:custGeom>
            <a:avLst/>
            <a:gdLst/>
            <a:ahLst/>
            <a:cxnLst/>
            <a:rect l="l" t="t" r="r" b="b"/>
            <a:pathLst>
              <a:path w="1104735" h="388038">
                <a:moveTo>
                  <a:pt x="0" y="0"/>
                </a:moveTo>
                <a:lnTo>
                  <a:pt x="1104735" y="0"/>
                </a:lnTo>
                <a:lnTo>
                  <a:pt x="1104735" y="388038"/>
                </a:lnTo>
                <a:lnTo>
                  <a:pt x="0" y="3880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5602191" y="2560686"/>
            <a:ext cx="7083618" cy="862913"/>
          </a:xfrm>
          <a:custGeom>
            <a:avLst/>
            <a:gdLst/>
            <a:ahLst/>
            <a:cxnLst/>
            <a:rect l="l" t="t" r="r" b="b"/>
            <a:pathLst>
              <a:path w="7083618" h="862913">
                <a:moveTo>
                  <a:pt x="0" y="0"/>
                </a:moveTo>
                <a:lnTo>
                  <a:pt x="7083618" y="0"/>
                </a:lnTo>
                <a:lnTo>
                  <a:pt x="7083618" y="862914"/>
                </a:lnTo>
                <a:lnTo>
                  <a:pt x="0" y="86291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0" name="Group 40"/>
          <p:cNvGrpSpPr/>
          <p:nvPr/>
        </p:nvGrpSpPr>
        <p:grpSpPr>
          <a:xfrm>
            <a:off x="5454484" y="2484486"/>
            <a:ext cx="7412386" cy="1027340"/>
            <a:chOff x="0" y="0"/>
            <a:chExt cx="1952233" cy="270575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952233" cy="270575"/>
            </a:xfrm>
            <a:custGeom>
              <a:avLst/>
              <a:gdLst/>
              <a:ahLst/>
              <a:cxnLst/>
              <a:rect l="l" t="t" r="r" b="b"/>
              <a:pathLst>
                <a:path w="1952233" h="270575">
                  <a:moveTo>
                    <a:pt x="20889" y="0"/>
                  </a:moveTo>
                  <a:lnTo>
                    <a:pt x="1931344" y="0"/>
                  </a:lnTo>
                  <a:cubicBezTo>
                    <a:pt x="1936884" y="0"/>
                    <a:pt x="1942198" y="2201"/>
                    <a:pt x="1946115" y="6118"/>
                  </a:cubicBezTo>
                  <a:cubicBezTo>
                    <a:pt x="1950033" y="10036"/>
                    <a:pt x="1952233" y="15349"/>
                    <a:pt x="1952233" y="20889"/>
                  </a:cubicBezTo>
                  <a:lnTo>
                    <a:pt x="1952233" y="249686"/>
                  </a:lnTo>
                  <a:cubicBezTo>
                    <a:pt x="1952233" y="255226"/>
                    <a:pt x="1950033" y="260539"/>
                    <a:pt x="1946115" y="264457"/>
                  </a:cubicBezTo>
                  <a:cubicBezTo>
                    <a:pt x="1942198" y="268374"/>
                    <a:pt x="1936884" y="270575"/>
                    <a:pt x="1931344" y="270575"/>
                  </a:cubicBezTo>
                  <a:lnTo>
                    <a:pt x="20889" y="270575"/>
                  </a:lnTo>
                  <a:cubicBezTo>
                    <a:pt x="15349" y="270575"/>
                    <a:pt x="10036" y="268374"/>
                    <a:pt x="6118" y="264457"/>
                  </a:cubicBezTo>
                  <a:cubicBezTo>
                    <a:pt x="2201" y="260539"/>
                    <a:pt x="0" y="255226"/>
                    <a:pt x="0" y="249686"/>
                  </a:cubicBezTo>
                  <a:lnTo>
                    <a:pt x="0" y="20889"/>
                  </a:lnTo>
                  <a:cubicBezTo>
                    <a:pt x="0" y="15349"/>
                    <a:pt x="2201" y="10036"/>
                    <a:pt x="6118" y="6118"/>
                  </a:cubicBezTo>
                  <a:cubicBezTo>
                    <a:pt x="10036" y="2201"/>
                    <a:pt x="15349" y="0"/>
                    <a:pt x="20889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-85725"/>
              <a:ext cx="1952233" cy="356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11232428" y="6095698"/>
            <a:ext cx="4857509" cy="1271197"/>
            <a:chOff x="0" y="0"/>
            <a:chExt cx="6476678" cy="1694929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6476678" cy="1694929"/>
              <a:chOff x="0" y="0"/>
              <a:chExt cx="1279344" cy="334801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1279344" cy="334801"/>
              </a:xfrm>
              <a:custGeom>
                <a:avLst/>
                <a:gdLst/>
                <a:ahLst/>
                <a:cxnLst/>
                <a:rect l="l" t="t" r="r" b="b"/>
                <a:pathLst>
                  <a:path w="1279344" h="334801">
                    <a:moveTo>
                      <a:pt x="79690" y="0"/>
                    </a:moveTo>
                    <a:lnTo>
                      <a:pt x="1199654" y="0"/>
                    </a:lnTo>
                    <a:cubicBezTo>
                      <a:pt x="1220789" y="0"/>
                      <a:pt x="1241058" y="8396"/>
                      <a:pt x="1256003" y="23341"/>
                    </a:cubicBezTo>
                    <a:cubicBezTo>
                      <a:pt x="1270948" y="38286"/>
                      <a:pt x="1279344" y="58555"/>
                      <a:pt x="1279344" y="79690"/>
                    </a:cubicBezTo>
                    <a:lnTo>
                      <a:pt x="1279344" y="255111"/>
                    </a:lnTo>
                    <a:cubicBezTo>
                      <a:pt x="1279344" y="276246"/>
                      <a:pt x="1270948" y="296515"/>
                      <a:pt x="1256003" y="311460"/>
                    </a:cubicBezTo>
                    <a:cubicBezTo>
                      <a:pt x="1241058" y="326405"/>
                      <a:pt x="1220789" y="334801"/>
                      <a:pt x="1199654" y="334801"/>
                    </a:cubicBezTo>
                    <a:lnTo>
                      <a:pt x="79690" y="334801"/>
                    </a:lnTo>
                    <a:cubicBezTo>
                      <a:pt x="58555" y="334801"/>
                      <a:pt x="38286" y="326405"/>
                      <a:pt x="23341" y="311460"/>
                    </a:cubicBezTo>
                    <a:cubicBezTo>
                      <a:pt x="8396" y="296515"/>
                      <a:pt x="0" y="276246"/>
                      <a:pt x="0" y="255111"/>
                    </a:cubicBezTo>
                    <a:lnTo>
                      <a:pt x="0" y="79690"/>
                    </a:lnTo>
                    <a:cubicBezTo>
                      <a:pt x="0" y="58555"/>
                      <a:pt x="8396" y="38286"/>
                      <a:pt x="23341" y="23341"/>
                    </a:cubicBezTo>
                    <a:cubicBezTo>
                      <a:pt x="38286" y="8396"/>
                      <a:pt x="58555" y="0"/>
                      <a:pt x="79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0" y="-38100"/>
                <a:ext cx="1279344" cy="37290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7" name="Freeform 47"/>
            <p:cNvSpPr/>
            <p:nvPr/>
          </p:nvSpPr>
          <p:spPr>
            <a:xfrm>
              <a:off x="446540" y="909025"/>
              <a:ext cx="5587668" cy="523844"/>
            </a:xfrm>
            <a:custGeom>
              <a:avLst/>
              <a:gdLst/>
              <a:ahLst/>
              <a:cxnLst/>
              <a:rect l="l" t="t" r="r" b="b"/>
              <a:pathLst>
                <a:path w="5587668" h="523844">
                  <a:moveTo>
                    <a:pt x="0" y="0"/>
                  </a:moveTo>
                  <a:lnTo>
                    <a:pt x="5587669" y="0"/>
                  </a:lnTo>
                  <a:lnTo>
                    <a:pt x="5587669" y="523844"/>
                  </a:lnTo>
                  <a:lnTo>
                    <a:pt x="0" y="5238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954329" y="109748"/>
              <a:ext cx="457209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External potential: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1232428" y="3978551"/>
            <a:ext cx="4857509" cy="1796697"/>
            <a:chOff x="0" y="0"/>
            <a:chExt cx="6476678" cy="2395596"/>
          </a:xfrm>
        </p:grpSpPr>
        <p:grpSp>
          <p:nvGrpSpPr>
            <p:cNvPr id="50" name="Group 50"/>
            <p:cNvGrpSpPr/>
            <p:nvPr/>
          </p:nvGrpSpPr>
          <p:grpSpPr>
            <a:xfrm>
              <a:off x="0" y="0"/>
              <a:ext cx="6476678" cy="2395596"/>
              <a:chOff x="0" y="0"/>
              <a:chExt cx="1279344" cy="473204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1279344" cy="473204"/>
              </a:xfrm>
              <a:custGeom>
                <a:avLst/>
                <a:gdLst/>
                <a:ahLst/>
                <a:cxnLst/>
                <a:rect l="l" t="t" r="r" b="b"/>
                <a:pathLst>
                  <a:path w="1279344" h="473204">
                    <a:moveTo>
                      <a:pt x="79690" y="0"/>
                    </a:moveTo>
                    <a:lnTo>
                      <a:pt x="1199654" y="0"/>
                    </a:lnTo>
                    <a:cubicBezTo>
                      <a:pt x="1220789" y="0"/>
                      <a:pt x="1241058" y="8396"/>
                      <a:pt x="1256003" y="23341"/>
                    </a:cubicBezTo>
                    <a:cubicBezTo>
                      <a:pt x="1270948" y="38286"/>
                      <a:pt x="1279344" y="58555"/>
                      <a:pt x="1279344" y="79690"/>
                    </a:cubicBezTo>
                    <a:lnTo>
                      <a:pt x="1279344" y="393514"/>
                    </a:lnTo>
                    <a:cubicBezTo>
                      <a:pt x="1279344" y="437526"/>
                      <a:pt x="1243665" y="473204"/>
                      <a:pt x="1199654" y="473204"/>
                    </a:cubicBezTo>
                    <a:lnTo>
                      <a:pt x="79690" y="473204"/>
                    </a:lnTo>
                    <a:cubicBezTo>
                      <a:pt x="58555" y="473204"/>
                      <a:pt x="38286" y="464808"/>
                      <a:pt x="23341" y="449863"/>
                    </a:cubicBezTo>
                    <a:cubicBezTo>
                      <a:pt x="8396" y="434919"/>
                      <a:pt x="0" y="414649"/>
                      <a:pt x="0" y="393514"/>
                    </a:cubicBezTo>
                    <a:lnTo>
                      <a:pt x="0" y="79690"/>
                    </a:lnTo>
                    <a:cubicBezTo>
                      <a:pt x="0" y="58555"/>
                      <a:pt x="8396" y="38286"/>
                      <a:pt x="23341" y="23341"/>
                    </a:cubicBezTo>
                    <a:cubicBezTo>
                      <a:pt x="38286" y="8396"/>
                      <a:pt x="58555" y="0"/>
                      <a:pt x="796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0" y="-38100"/>
                <a:ext cx="1279344" cy="51130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3" name="Freeform 53"/>
            <p:cNvSpPr/>
            <p:nvPr/>
          </p:nvSpPr>
          <p:spPr>
            <a:xfrm>
              <a:off x="1521654" y="878098"/>
              <a:ext cx="3433371" cy="545048"/>
            </a:xfrm>
            <a:custGeom>
              <a:avLst/>
              <a:gdLst/>
              <a:ahLst/>
              <a:cxnLst/>
              <a:rect l="l" t="t" r="r" b="b"/>
              <a:pathLst>
                <a:path w="3433371" h="545048">
                  <a:moveTo>
                    <a:pt x="0" y="0"/>
                  </a:moveTo>
                  <a:lnTo>
                    <a:pt x="3433371" y="0"/>
                  </a:lnTo>
                  <a:lnTo>
                    <a:pt x="3433371" y="545048"/>
                  </a:lnTo>
                  <a:lnTo>
                    <a:pt x="0" y="5450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Freeform 54"/>
            <p:cNvSpPr/>
            <p:nvPr/>
          </p:nvSpPr>
          <p:spPr>
            <a:xfrm>
              <a:off x="1113385" y="1575546"/>
              <a:ext cx="4253979" cy="580088"/>
            </a:xfrm>
            <a:custGeom>
              <a:avLst/>
              <a:gdLst/>
              <a:ahLst/>
              <a:cxnLst/>
              <a:rect l="l" t="t" r="r" b="b"/>
              <a:pathLst>
                <a:path w="4253979" h="580088">
                  <a:moveTo>
                    <a:pt x="0" y="0"/>
                  </a:moveTo>
                  <a:lnTo>
                    <a:pt x="4253979" y="0"/>
                  </a:lnTo>
                  <a:lnTo>
                    <a:pt x="4253979" y="580088"/>
                  </a:lnTo>
                  <a:lnTo>
                    <a:pt x="0" y="5800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627826" y="109748"/>
              <a:ext cx="522509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Interaction strength:</a:t>
              </a: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11232428" y="7687344"/>
            <a:ext cx="4857509" cy="1179892"/>
            <a:chOff x="0" y="0"/>
            <a:chExt cx="1279344" cy="310754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1279344" cy="310754"/>
            </a:xfrm>
            <a:custGeom>
              <a:avLst/>
              <a:gdLst/>
              <a:ahLst/>
              <a:cxnLst/>
              <a:rect l="l" t="t" r="r" b="b"/>
              <a:pathLst>
                <a:path w="1279344" h="310754">
                  <a:moveTo>
                    <a:pt x="79690" y="0"/>
                  </a:moveTo>
                  <a:lnTo>
                    <a:pt x="1199654" y="0"/>
                  </a:lnTo>
                  <a:cubicBezTo>
                    <a:pt x="1220789" y="0"/>
                    <a:pt x="1241058" y="8396"/>
                    <a:pt x="1256003" y="23341"/>
                  </a:cubicBezTo>
                  <a:cubicBezTo>
                    <a:pt x="1270948" y="38286"/>
                    <a:pt x="1279344" y="58555"/>
                    <a:pt x="1279344" y="79690"/>
                  </a:cubicBezTo>
                  <a:lnTo>
                    <a:pt x="1279344" y="231063"/>
                  </a:lnTo>
                  <a:cubicBezTo>
                    <a:pt x="1279344" y="252198"/>
                    <a:pt x="1270948" y="272468"/>
                    <a:pt x="1256003" y="287413"/>
                  </a:cubicBezTo>
                  <a:cubicBezTo>
                    <a:pt x="1241058" y="302358"/>
                    <a:pt x="1220789" y="310754"/>
                    <a:pt x="1199654" y="310754"/>
                  </a:cubicBezTo>
                  <a:lnTo>
                    <a:pt x="79690" y="310754"/>
                  </a:lnTo>
                  <a:cubicBezTo>
                    <a:pt x="58555" y="310754"/>
                    <a:pt x="38286" y="302358"/>
                    <a:pt x="23341" y="287413"/>
                  </a:cubicBezTo>
                  <a:cubicBezTo>
                    <a:pt x="8396" y="272468"/>
                    <a:pt x="0" y="252198"/>
                    <a:pt x="0" y="231063"/>
                  </a:cubicBezTo>
                  <a:lnTo>
                    <a:pt x="0" y="79690"/>
                  </a:lnTo>
                  <a:cubicBezTo>
                    <a:pt x="0" y="58555"/>
                    <a:pt x="8396" y="38286"/>
                    <a:pt x="23341" y="23341"/>
                  </a:cubicBezTo>
                  <a:cubicBezTo>
                    <a:pt x="38286" y="8396"/>
                    <a:pt x="58555" y="0"/>
                    <a:pt x="7969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0" y="-38100"/>
              <a:ext cx="1279344" cy="3488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0" name="Group 6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9" name="Group 69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0" name="Group 7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9" name="TextBox 79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Modelling the BEC dynamics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778537" y="1475029"/>
            <a:ext cx="1487575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Model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dynamics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of the trapped BEC with the mean-field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Gross-Pitaevskii approach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where the order parameter              follows the GPE: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1741938" y="7764893"/>
            <a:ext cx="383543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Chemical potential:</a:t>
            </a:r>
          </a:p>
        </p:txBody>
      </p:sp>
      <p:grpSp>
        <p:nvGrpSpPr>
          <p:cNvPr id="82" name="Group 82"/>
          <p:cNvGrpSpPr/>
          <p:nvPr/>
        </p:nvGrpSpPr>
        <p:grpSpPr>
          <a:xfrm>
            <a:off x="11486729" y="8287137"/>
            <a:ext cx="4345854" cy="455135"/>
            <a:chOff x="0" y="0"/>
            <a:chExt cx="5794472" cy="606846"/>
          </a:xfrm>
        </p:grpSpPr>
        <p:sp>
          <p:nvSpPr>
            <p:cNvPr id="83" name="Freeform 83"/>
            <p:cNvSpPr/>
            <p:nvPr/>
          </p:nvSpPr>
          <p:spPr>
            <a:xfrm>
              <a:off x="2076481" y="0"/>
              <a:ext cx="3717990" cy="606846"/>
            </a:xfrm>
            <a:custGeom>
              <a:avLst/>
              <a:gdLst/>
              <a:ahLst/>
              <a:cxnLst/>
              <a:rect l="l" t="t" r="r" b="b"/>
              <a:pathLst>
                <a:path w="3717990" h="606846">
                  <a:moveTo>
                    <a:pt x="0" y="0"/>
                  </a:moveTo>
                  <a:lnTo>
                    <a:pt x="3717991" y="0"/>
                  </a:lnTo>
                  <a:lnTo>
                    <a:pt x="3717991" y="606846"/>
                  </a:lnTo>
                  <a:lnTo>
                    <a:pt x="0" y="6068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-11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84" name="Freeform 84"/>
            <p:cNvSpPr/>
            <p:nvPr/>
          </p:nvSpPr>
          <p:spPr>
            <a:xfrm>
              <a:off x="0" y="109300"/>
              <a:ext cx="2139981" cy="497546"/>
            </a:xfrm>
            <a:custGeom>
              <a:avLst/>
              <a:gdLst/>
              <a:ahLst/>
              <a:cxnLst/>
              <a:rect l="l" t="t" r="r" b="b"/>
              <a:pathLst>
                <a:path w="2139981" h="497546">
                  <a:moveTo>
                    <a:pt x="0" y="0"/>
                  </a:moveTo>
                  <a:lnTo>
                    <a:pt x="2139981" y="0"/>
                  </a:lnTo>
                  <a:lnTo>
                    <a:pt x="2139981" y="497546"/>
                  </a:lnTo>
                  <a:lnTo>
                    <a:pt x="0" y="49754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85" name="TextBox 8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11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5474213" y="391308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 rot="7815328">
            <a:off x="6556178" y="6160546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 rot="-5400000" flipV="1">
            <a:off x="6660953" y="530880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4"/>
                </a:moveTo>
                <a:lnTo>
                  <a:pt x="514053" y="820844"/>
                </a:lnTo>
                <a:lnTo>
                  <a:pt x="514053" y="0"/>
                </a:lnTo>
                <a:lnTo>
                  <a:pt x="0" y="0"/>
                </a:lnTo>
                <a:lnTo>
                  <a:pt x="0" y="820844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Freeform 41"/>
          <p:cNvSpPr/>
          <p:nvPr/>
        </p:nvSpPr>
        <p:spPr>
          <a:xfrm rot="-8170993" flipV="1">
            <a:off x="6321406" y="4428028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3"/>
                </a:moveTo>
                <a:lnTo>
                  <a:pt x="514053" y="820843"/>
                </a:lnTo>
                <a:lnTo>
                  <a:pt x="514053" y="0"/>
                </a:lnTo>
                <a:lnTo>
                  <a:pt x="0" y="0"/>
                </a:lnTo>
                <a:lnTo>
                  <a:pt x="0" y="820843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2" name="Group 42"/>
          <p:cNvGrpSpPr/>
          <p:nvPr/>
        </p:nvGrpSpPr>
        <p:grpSpPr>
          <a:xfrm>
            <a:off x="10418765" y="4068849"/>
            <a:ext cx="6404601" cy="2354045"/>
            <a:chOff x="0" y="0"/>
            <a:chExt cx="8539468" cy="3138727"/>
          </a:xfrm>
        </p:grpSpPr>
        <p:grpSp>
          <p:nvGrpSpPr>
            <p:cNvPr id="43" name="Group 43"/>
            <p:cNvGrpSpPr/>
            <p:nvPr/>
          </p:nvGrpSpPr>
          <p:grpSpPr>
            <a:xfrm>
              <a:off x="0" y="0"/>
              <a:ext cx="8539468" cy="3138727"/>
              <a:chOff x="0" y="0"/>
              <a:chExt cx="1686808" cy="619995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1686808" cy="619995"/>
              </a:xfrm>
              <a:custGeom>
                <a:avLst/>
                <a:gdLst/>
                <a:ahLst/>
                <a:cxnLst/>
                <a:rect l="l" t="t" r="r" b="b"/>
                <a:pathLst>
                  <a:path w="1686808" h="619995">
                    <a:moveTo>
                      <a:pt x="60440" y="0"/>
                    </a:moveTo>
                    <a:lnTo>
                      <a:pt x="1626368" y="0"/>
                    </a:lnTo>
                    <a:cubicBezTo>
                      <a:pt x="1659748" y="0"/>
                      <a:pt x="1686808" y="27060"/>
                      <a:pt x="1686808" y="60440"/>
                    </a:cubicBezTo>
                    <a:lnTo>
                      <a:pt x="1686808" y="559555"/>
                    </a:lnTo>
                    <a:cubicBezTo>
                      <a:pt x="1686808" y="592935"/>
                      <a:pt x="1659748" y="619995"/>
                      <a:pt x="1626368" y="619995"/>
                    </a:cubicBezTo>
                    <a:lnTo>
                      <a:pt x="60440" y="619995"/>
                    </a:lnTo>
                    <a:cubicBezTo>
                      <a:pt x="27060" y="619995"/>
                      <a:pt x="0" y="592935"/>
                      <a:pt x="0" y="559555"/>
                    </a:cubicBezTo>
                    <a:lnTo>
                      <a:pt x="0" y="60440"/>
                    </a:lnTo>
                    <a:cubicBezTo>
                      <a:pt x="0" y="27060"/>
                      <a:pt x="27060" y="0"/>
                      <a:pt x="604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0" y="-38100"/>
                <a:ext cx="1686808" cy="6580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6" name="Freeform 46"/>
            <p:cNvSpPr/>
            <p:nvPr/>
          </p:nvSpPr>
          <p:spPr>
            <a:xfrm>
              <a:off x="612047" y="1819697"/>
              <a:ext cx="7315373" cy="824642"/>
            </a:xfrm>
            <a:custGeom>
              <a:avLst/>
              <a:gdLst/>
              <a:ahLst/>
              <a:cxnLst/>
              <a:rect l="l" t="t" r="r" b="b"/>
              <a:pathLst>
                <a:path w="7315373" h="824642">
                  <a:moveTo>
                    <a:pt x="0" y="0"/>
                  </a:moveTo>
                  <a:lnTo>
                    <a:pt x="7315373" y="0"/>
                  </a:lnTo>
                  <a:lnTo>
                    <a:pt x="7315373" y="824642"/>
                  </a:lnTo>
                  <a:lnTo>
                    <a:pt x="0" y="8246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41598" y="220019"/>
              <a:ext cx="7056273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We add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time-dependent Gaussian repulsive barrier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</p:txBody>
        </p:sp>
      </p:grpSp>
      <p:sp>
        <p:nvSpPr>
          <p:cNvPr id="48" name="Freeform 48"/>
          <p:cNvSpPr/>
          <p:nvPr/>
        </p:nvSpPr>
        <p:spPr>
          <a:xfrm>
            <a:off x="7380406" y="2408479"/>
            <a:ext cx="3560541" cy="836727"/>
          </a:xfrm>
          <a:custGeom>
            <a:avLst/>
            <a:gdLst/>
            <a:ahLst/>
            <a:cxnLst/>
            <a:rect l="l" t="t" r="r" b="b"/>
            <a:pathLst>
              <a:path w="3560541" h="836727">
                <a:moveTo>
                  <a:pt x="0" y="0"/>
                </a:moveTo>
                <a:lnTo>
                  <a:pt x="3560541" y="0"/>
                </a:lnTo>
                <a:lnTo>
                  <a:pt x="3560541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9" name="Group 49"/>
          <p:cNvGrpSpPr/>
          <p:nvPr/>
        </p:nvGrpSpPr>
        <p:grpSpPr>
          <a:xfrm>
            <a:off x="10235998" y="7188618"/>
            <a:ext cx="6770135" cy="1678619"/>
            <a:chOff x="0" y="0"/>
            <a:chExt cx="9026846" cy="2238158"/>
          </a:xfrm>
        </p:grpSpPr>
        <p:grpSp>
          <p:nvGrpSpPr>
            <p:cNvPr id="50" name="Group 50"/>
            <p:cNvGrpSpPr/>
            <p:nvPr/>
          </p:nvGrpSpPr>
          <p:grpSpPr>
            <a:xfrm>
              <a:off x="0" y="0"/>
              <a:ext cx="9026846" cy="2238158"/>
              <a:chOff x="0" y="0"/>
              <a:chExt cx="1783081" cy="442105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1783081" cy="442105"/>
              </a:xfrm>
              <a:custGeom>
                <a:avLst/>
                <a:gdLst/>
                <a:ahLst/>
                <a:cxnLst/>
                <a:rect l="l" t="t" r="r" b="b"/>
                <a:pathLst>
                  <a:path w="1783081" h="442105">
                    <a:moveTo>
                      <a:pt x="57177" y="0"/>
                    </a:moveTo>
                    <a:lnTo>
                      <a:pt x="1725904" y="0"/>
                    </a:lnTo>
                    <a:cubicBezTo>
                      <a:pt x="1757482" y="0"/>
                      <a:pt x="1783081" y="25599"/>
                      <a:pt x="1783081" y="57177"/>
                    </a:cubicBezTo>
                    <a:lnTo>
                      <a:pt x="1783081" y="384928"/>
                    </a:lnTo>
                    <a:cubicBezTo>
                      <a:pt x="1783081" y="400093"/>
                      <a:pt x="1777057" y="414636"/>
                      <a:pt x="1766334" y="425359"/>
                    </a:cubicBezTo>
                    <a:cubicBezTo>
                      <a:pt x="1755611" y="436081"/>
                      <a:pt x="1741068" y="442105"/>
                      <a:pt x="1725904" y="442105"/>
                    </a:cubicBezTo>
                    <a:lnTo>
                      <a:pt x="57177" y="442105"/>
                    </a:lnTo>
                    <a:cubicBezTo>
                      <a:pt x="25599" y="442105"/>
                      <a:pt x="0" y="416506"/>
                      <a:pt x="0" y="384928"/>
                    </a:cubicBezTo>
                    <a:lnTo>
                      <a:pt x="0" y="57177"/>
                    </a:lnTo>
                    <a:cubicBezTo>
                      <a:pt x="0" y="42013"/>
                      <a:pt x="6024" y="27470"/>
                      <a:pt x="16747" y="16747"/>
                    </a:cubicBezTo>
                    <a:cubicBezTo>
                      <a:pt x="27470" y="6024"/>
                      <a:pt x="42013" y="0"/>
                      <a:pt x="571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0" y="-38100"/>
                <a:ext cx="1783081" cy="48020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3" name="TextBox 53"/>
            <p:cNvSpPr txBox="1"/>
            <p:nvPr/>
          </p:nvSpPr>
          <p:spPr>
            <a:xfrm>
              <a:off x="272574" y="214083"/>
              <a:ext cx="738233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Barrier’s height: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Barrier’s width: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Controllable centre position:</a:t>
              </a:r>
            </a:p>
          </p:txBody>
        </p:sp>
        <p:sp>
          <p:nvSpPr>
            <p:cNvPr id="54" name="Freeform 54"/>
            <p:cNvSpPr/>
            <p:nvPr/>
          </p:nvSpPr>
          <p:spPr>
            <a:xfrm>
              <a:off x="4390424" y="283933"/>
              <a:ext cx="605876" cy="561812"/>
            </a:xfrm>
            <a:custGeom>
              <a:avLst/>
              <a:gdLst/>
              <a:ahLst/>
              <a:cxnLst/>
              <a:rect l="l" t="t" r="r" b="b"/>
              <a:pathLst>
                <a:path w="605876" h="561812">
                  <a:moveTo>
                    <a:pt x="0" y="0"/>
                  </a:moveTo>
                  <a:lnTo>
                    <a:pt x="605876" y="0"/>
                  </a:lnTo>
                  <a:lnTo>
                    <a:pt x="605876" y="561812"/>
                  </a:lnTo>
                  <a:lnTo>
                    <a:pt x="0" y="5618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Freeform 55"/>
            <p:cNvSpPr/>
            <p:nvPr/>
          </p:nvSpPr>
          <p:spPr>
            <a:xfrm>
              <a:off x="4215433" y="994958"/>
              <a:ext cx="619799" cy="428225"/>
            </a:xfrm>
            <a:custGeom>
              <a:avLst/>
              <a:gdLst/>
              <a:ahLst/>
              <a:cxnLst/>
              <a:rect l="l" t="t" r="r" b="b"/>
              <a:pathLst>
                <a:path w="619799" h="428225">
                  <a:moveTo>
                    <a:pt x="0" y="0"/>
                  </a:moveTo>
                  <a:lnTo>
                    <a:pt x="619799" y="0"/>
                  </a:lnTo>
                  <a:lnTo>
                    <a:pt x="619799" y="428224"/>
                  </a:lnTo>
                  <a:lnTo>
                    <a:pt x="0" y="4282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6" name="Freeform 56"/>
            <p:cNvSpPr/>
            <p:nvPr/>
          </p:nvSpPr>
          <p:spPr>
            <a:xfrm>
              <a:off x="7604113" y="1471795"/>
              <a:ext cx="1198455" cy="577437"/>
            </a:xfrm>
            <a:custGeom>
              <a:avLst/>
              <a:gdLst/>
              <a:ahLst/>
              <a:cxnLst/>
              <a:rect l="l" t="t" r="r" b="b"/>
              <a:pathLst>
                <a:path w="1198455" h="577437">
                  <a:moveTo>
                    <a:pt x="0" y="0"/>
                  </a:moveTo>
                  <a:lnTo>
                    <a:pt x="1198455" y="0"/>
                  </a:lnTo>
                  <a:lnTo>
                    <a:pt x="1198455" y="577438"/>
                  </a:lnTo>
                  <a:lnTo>
                    <a:pt x="0" y="5774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4589778" y="219075"/>
            <a:ext cx="9108443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 of a time-dependent barrier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9" name="Group 59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0" name="Group 6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9" name="Group 69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0" name="Group 7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9" name="TextBox 7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AutoShape 3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0" name="AutoShape 4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42" name="Freeform 4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4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48" name="Freeform 48"/>
          <p:cNvSpPr/>
          <p:nvPr/>
        </p:nvSpPr>
        <p:spPr>
          <a:xfrm>
            <a:off x="5474213" y="391308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9" name="Freeform 49"/>
          <p:cNvSpPr/>
          <p:nvPr/>
        </p:nvSpPr>
        <p:spPr>
          <a:xfrm rot="7815328">
            <a:off x="6556178" y="6160546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0" name="Freeform 50"/>
          <p:cNvSpPr/>
          <p:nvPr/>
        </p:nvSpPr>
        <p:spPr>
          <a:xfrm rot="-5400000" flipV="1">
            <a:off x="6660953" y="530880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4"/>
                </a:moveTo>
                <a:lnTo>
                  <a:pt x="514053" y="820844"/>
                </a:lnTo>
                <a:lnTo>
                  <a:pt x="514053" y="0"/>
                </a:lnTo>
                <a:lnTo>
                  <a:pt x="0" y="0"/>
                </a:lnTo>
                <a:lnTo>
                  <a:pt x="0" y="820844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1" name="Freeform 51"/>
          <p:cNvSpPr/>
          <p:nvPr/>
        </p:nvSpPr>
        <p:spPr>
          <a:xfrm rot="-8170993" flipV="1">
            <a:off x="6321406" y="4428028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3"/>
                </a:moveTo>
                <a:lnTo>
                  <a:pt x="514053" y="820843"/>
                </a:lnTo>
                <a:lnTo>
                  <a:pt x="514053" y="0"/>
                </a:lnTo>
                <a:lnTo>
                  <a:pt x="0" y="0"/>
                </a:lnTo>
                <a:lnTo>
                  <a:pt x="0" y="820843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2" name="Group 52"/>
          <p:cNvGrpSpPr/>
          <p:nvPr/>
        </p:nvGrpSpPr>
        <p:grpSpPr>
          <a:xfrm>
            <a:off x="10418765" y="4068849"/>
            <a:ext cx="6404601" cy="2354045"/>
            <a:chOff x="0" y="0"/>
            <a:chExt cx="1686808" cy="619995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686808" cy="619995"/>
            </a:xfrm>
            <a:custGeom>
              <a:avLst/>
              <a:gdLst/>
              <a:ahLst/>
              <a:cxnLst/>
              <a:rect l="l" t="t" r="r" b="b"/>
              <a:pathLst>
                <a:path w="1686808" h="619995">
                  <a:moveTo>
                    <a:pt x="60440" y="0"/>
                  </a:moveTo>
                  <a:lnTo>
                    <a:pt x="1626368" y="0"/>
                  </a:lnTo>
                  <a:cubicBezTo>
                    <a:pt x="1659748" y="0"/>
                    <a:pt x="1686808" y="27060"/>
                    <a:pt x="1686808" y="60440"/>
                  </a:cubicBezTo>
                  <a:lnTo>
                    <a:pt x="1686808" y="559555"/>
                  </a:lnTo>
                  <a:cubicBezTo>
                    <a:pt x="1686808" y="592935"/>
                    <a:pt x="1659748" y="619995"/>
                    <a:pt x="1626368" y="619995"/>
                  </a:cubicBezTo>
                  <a:lnTo>
                    <a:pt x="60440" y="619995"/>
                  </a:lnTo>
                  <a:cubicBezTo>
                    <a:pt x="27060" y="619995"/>
                    <a:pt x="0" y="592935"/>
                    <a:pt x="0" y="559555"/>
                  </a:cubicBezTo>
                  <a:lnTo>
                    <a:pt x="0" y="60440"/>
                  </a:lnTo>
                  <a:cubicBezTo>
                    <a:pt x="0" y="27060"/>
                    <a:pt x="27060" y="0"/>
                    <a:pt x="6044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38100"/>
              <a:ext cx="1686808" cy="658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10974963" y="4229100"/>
            <a:ext cx="5292205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 add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time-dependent Gaussian repulsive barrier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10693596" y="5264921"/>
            <a:ext cx="5854939" cy="994095"/>
            <a:chOff x="0" y="0"/>
            <a:chExt cx="7806585" cy="1325460"/>
          </a:xfrm>
        </p:grpSpPr>
        <p:sp>
          <p:nvSpPr>
            <p:cNvPr id="57" name="Freeform 57"/>
            <p:cNvSpPr/>
            <p:nvPr/>
          </p:nvSpPr>
          <p:spPr>
            <a:xfrm>
              <a:off x="245606" y="224933"/>
              <a:ext cx="7315373" cy="824642"/>
            </a:xfrm>
            <a:custGeom>
              <a:avLst/>
              <a:gdLst/>
              <a:ahLst/>
              <a:cxnLst/>
              <a:rect l="l" t="t" r="r" b="b"/>
              <a:pathLst>
                <a:path w="7315373" h="824642">
                  <a:moveTo>
                    <a:pt x="0" y="0"/>
                  </a:moveTo>
                  <a:lnTo>
                    <a:pt x="7315373" y="0"/>
                  </a:lnTo>
                  <a:lnTo>
                    <a:pt x="7315373" y="824643"/>
                  </a:lnTo>
                  <a:lnTo>
                    <a:pt x="0" y="8246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58" name="Group 58"/>
            <p:cNvGrpSpPr/>
            <p:nvPr/>
          </p:nvGrpSpPr>
          <p:grpSpPr>
            <a:xfrm>
              <a:off x="0" y="0"/>
              <a:ext cx="7806585" cy="1325460"/>
              <a:chOff x="0" y="0"/>
              <a:chExt cx="1542041" cy="261819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1542042" cy="261819"/>
              </a:xfrm>
              <a:custGeom>
                <a:avLst/>
                <a:gdLst/>
                <a:ahLst/>
                <a:cxnLst/>
                <a:rect l="l" t="t" r="r" b="b"/>
                <a:pathLst>
                  <a:path w="1542042" h="261819">
                    <a:moveTo>
                      <a:pt x="26446" y="0"/>
                    </a:moveTo>
                    <a:lnTo>
                      <a:pt x="1515596" y="0"/>
                    </a:lnTo>
                    <a:cubicBezTo>
                      <a:pt x="1530201" y="0"/>
                      <a:pt x="1542042" y="11840"/>
                      <a:pt x="1542042" y="26446"/>
                    </a:cubicBezTo>
                    <a:lnTo>
                      <a:pt x="1542042" y="235374"/>
                    </a:lnTo>
                    <a:cubicBezTo>
                      <a:pt x="1542042" y="249979"/>
                      <a:pt x="1530201" y="261819"/>
                      <a:pt x="1515596" y="261819"/>
                    </a:cubicBezTo>
                    <a:lnTo>
                      <a:pt x="26446" y="261819"/>
                    </a:lnTo>
                    <a:cubicBezTo>
                      <a:pt x="19432" y="261819"/>
                      <a:pt x="12705" y="259033"/>
                      <a:pt x="7746" y="254074"/>
                    </a:cubicBezTo>
                    <a:cubicBezTo>
                      <a:pt x="2786" y="249114"/>
                      <a:pt x="0" y="242387"/>
                      <a:pt x="0" y="235374"/>
                    </a:cubicBezTo>
                    <a:lnTo>
                      <a:pt x="0" y="26446"/>
                    </a:lnTo>
                    <a:cubicBezTo>
                      <a:pt x="0" y="11840"/>
                      <a:pt x="11840" y="0"/>
                      <a:pt x="26446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0" y="-85725"/>
                <a:ext cx="1542041" cy="34754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479"/>
                  </a:lnSpc>
                </a:pPr>
                <a:endParaRPr/>
              </a:p>
            </p:txBody>
          </p:sp>
        </p:grpSp>
      </p:grpSp>
      <p:grpSp>
        <p:nvGrpSpPr>
          <p:cNvPr id="61" name="Group 61"/>
          <p:cNvGrpSpPr/>
          <p:nvPr/>
        </p:nvGrpSpPr>
        <p:grpSpPr>
          <a:xfrm>
            <a:off x="11160342" y="7579681"/>
            <a:ext cx="4921445" cy="1287555"/>
            <a:chOff x="0" y="0"/>
            <a:chExt cx="1296183" cy="339109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1296183" cy="339109"/>
            </a:xfrm>
            <a:custGeom>
              <a:avLst/>
              <a:gdLst/>
              <a:ahLst/>
              <a:cxnLst/>
              <a:rect l="l" t="t" r="r" b="b"/>
              <a:pathLst>
                <a:path w="1296183" h="339109">
                  <a:moveTo>
                    <a:pt x="78655" y="0"/>
                  </a:moveTo>
                  <a:lnTo>
                    <a:pt x="1217528" y="0"/>
                  </a:lnTo>
                  <a:cubicBezTo>
                    <a:pt x="1238389" y="0"/>
                    <a:pt x="1258395" y="8287"/>
                    <a:pt x="1273146" y="23037"/>
                  </a:cubicBezTo>
                  <a:cubicBezTo>
                    <a:pt x="1287896" y="37788"/>
                    <a:pt x="1296183" y="57794"/>
                    <a:pt x="1296183" y="78655"/>
                  </a:cubicBezTo>
                  <a:lnTo>
                    <a:pt x="1296183" y="260454"/>
                  </a:lnTo>
                  <a:cubicBezTo>
                    <a:pt x="1296183" y="281315"/>
                    <a:pt x="1287896" y="301321"/>
                    <a:pt x="1273146" y="316072"/>
                  </a:cubicBezTo>
                  <a:cubicBezTo>
                    <a:pt x="1258395" y="330822"/>
                    <a:pt x="1238389" y="339109"/>
                    <a:pt x="1217528" y="339109"/>
                  </a:cubicBezTo>
                  <a:lnTo>
                    <a:pt x="78655" y="339109"/>
                  </a:lnTo>
                  <a:cubicBezTo>
                    <a:pt x="57794" y="339109"/>
                    <a:pt x="37788" y="330822"/>
                    <a:pt x="23037" y="316072"/>
                  </a:cubicBezTo>
                  <a:cubicBezTo>
                    <a:pt x="8287" y="301321"/>
                    <a:pt x="0" y="281315"/>
                    <a:pt x="0" y="260454"/>
                  </a:cubicBezTo>
                  <a:lnTo>
                    <a:pt x="0" y="78655"/>
                  </a:lnTo>
                  <a:cubicBezTo>
                    <a:pt x="0" y="57794"/>
                    <a:pt x="8287" y="37788"/>
                    <a:pt x="23037" y="23037"/>
                  </a:cubicBezTo>
                  <a:cubicBezTo>
                    <a:pt x="37788" y="8287"/>
                    <a:pt x="57794" y="0"/>
                    <a:pt x="78655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5057C3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0" y="-38100"/>
              <a:ext cx="1296183" cy="3772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4" name="Freeform 64"/>
          <p:cNvSpPr/>
          <p:nvPr/>
        </p:nvSpPr>
        <p:spPr>
          <a:xfrm>
            <a:off x="7380406" y="2408479"/>
            <a:ext cx="3560541" cy="836727"/>
          </a:xfrm>
          <a:custGeom>
            <a:avLst/>
            <a:gdLst/>
            <a:ahLst/>
            <a:cxnLst/>
            <a:rect l="l" t="t" r="r" b="b"/>
            <a:pathLst>
              <a:path w="3560541" h="836727">
                <a:moveTo>
                  <a:pt x="0" y="0"/>
                </a:moveTo>
                <a:lnTo>
                  <a:pt x="3560541" y="0"/>
                </a:lnTo>
                <a:lnTo>
                  <a:pt x="3560541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5" name="Freeform 65"/>
          <p:cNvSpPr/>
          <p:nvPr/>
        </p:nvSpPr>
        <p:spPr>
          <a:xfrm>
            <a:off x="12900689" y="8277020"/>
            <a:ext cx="1440752" cy="445323"/>
          </a:xfrm>
          <a:custGeom>
            <a:avLst/>
            <a:gdLst/>
            <a:ahLst/>
            <a:cxnLst/>
            <a:rect l="l" t="t" r="r" b="b"/>
            <a:pathLst>
              <a:path w="1440752" h="445323">
                <a:moveTo>
                  <a:pt x="0" y="0"/>
                </a:moveTo>
                <a:lnTo>
                  <a:pt x="1440752" y="0"/>
                </a:lnTo>
                <a:lnTo>
                  <a:pt x="1440752" y="445323"/>
                </a:lnTo>
                <a:lnTo>
                  <a:pt x="0" y="44532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6" name="TextBox 66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11286611" y="7756734"/>
            <a:ext cx="466890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Penetrable 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obstacle: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4589778" y="219075"/>
            <a:ext cx="9108443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 of a time-dependent barrier</a:t>
            </a:r>
          </a:p>
        </p:txBody>
      </p:sp>
      <p:grpSp>
        <p:nvGrpSpPr>
          <p:cNvPr id="69" name="Group 69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0" name="Group 7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9" name="TextBox 7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4" name="Group 24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4" name="Group 34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44" name="Group 44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8" name="AutoShape 48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9" name="AutoShape 49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50" name="Group 50"/>
          <p:cNvGrpSpPr/>
          <p:nvPr/>
        </p:nvGrpSpPr>
        <p:grpSpPr>
          <a:xfrm>
            <a:off x="11166712" y="2216231"/>
            <a:ext cx="6371423" cy="1603040"/>
            <a:chOff x="0" y="0"/>
            <a:chExt cx="8495230" cy="2137386"/>
          </a:xfrm>
        </p:grpSpPr>
        <p:grpSp>
          <p:nvGrpSpPr>
            <p:cNvPr id="51" name="Group 51"/>
            <p:cNvGrpSpPr/>
            <p:nvPr/>
          </p:nvGrpSpPr>
          <p:grpSpPr>
            <a:xfrm>
              <a:off x="0" y="0"/>
              <a:ext cx="8495230" cy="2137386"/>
              <a:chOff x="0" y="0"/>
              <a:chExt cx="1678070" cy="4222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1678070" cy="422200"/>
              </a:xfrm>
              <a:custGeom>
                <a:avLst/>
                <a:gdLst/>
                <a:ahLst/>
                <a:cxnLst/>
                <a:rect l="l" t="t" r="r" b="b"/>
                <a:pathLst>
                  <a:path w="1678070" h="422200">
                    <a:moveTo>
                      <a:pt x="60755" y="0"/>
                    </a:moveTo>
                    <a:lnTo>
                      <a:pt x="1617315" y="0"/>
                    </a:lnTo>
                    <a:cubicBezTo>
                      <a:pt x="1650869" y="0"/>
                      <a:pt x="1678070" y="27201"/>
                      <a:pt x="1678070" y="60755"/>
                    </a:cubicBezTo>
                    <a:lnTo>
                      <a:pt x="1678070" y="361445"/>
                    </a:lnTo>
                    <a:cubicBezTo>
                      <a:pt x="1678070" y="394999"/>
                      <a:pt x="1650869" y="422200"/>
                      <a:pt x="1617315" y="422200"/>
                    </a:cubicBezTo>
                    <a:lnTo>
                      <a:pt x="60755" y="422200"/>
                    </a:lnTo>
                    <a:cubicBezTo>
                      <a:pt x="27201" y="422200"/>
                      <a:pt x="0" y="394999"/>
                      <a:pt x="0" y="361445"/>
                    </a:cubicBezTo>
                    <a:lnTo>
                      <a:pt x="0" y="60755"/>
                    </a:lnTo>
                    <a:cubicBezTo>
                      <a:pt x="0" y="27201"/>
                      <a:pt x="27201" y="0"/>
                      <a:pt x="60755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0" y="-38100"/>
                <a:ext cx="1678070" cy="4603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4" name="TextBox 54"/>
            <p:cNvSpPr txBox="1"/>
            <p:nvPr/>
          </p:nvSpPr>
          <p:spPr>
            <a:xfrm>
              <a:off x="332799" y="452743"/>
              <a:ext cx="782963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Woo Jin Kwon’s ultracold lab has recently opened in Milan!</a:t>
              </a:r>
            </a:p>
          </p:txBody>
        </p:sp>
      </p:grpSp>
      <p:sp>
        <p:nvSpPr>
          <p:cNvPr id="55" name="Freeform 55"/>
          <p:cNvSpPr/>
          <p:nvPr/>
        </p:nvSpPr>
        <p:spPr>
          <a:xfrm>
            <a:off x="11415396" y="4399485"/>
            <a:ext cx="5874054" cy="3671284"/>
          </a:xfrm>
          <a:custGeom>
            <a:avLst/>
            <a:gdLst/>
            <a:ahLst/>
            <a:cxnLst/>
            <a:rect l="l" t="t" r="r" b="b"/>
            <a:pathLst>
              <a:path w="5874054" h="3671284">
                <a:moveTo>
                  <a:pt x="0" y="0"/>
                </a:moveTo>
                <a:lnTo>
                  <a:pt x="5874054" y="0"/>
                </a:lnTo>
                <a:lnTo>
                  <a:pt x="5874054" y="3671284"/>
                </a:lnTo>
                <a:lnTo>
                  <a:pt x="0" y="36712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>
            <a:off x="1028700" y="1797989"/>
            <a:ext cx="8921362" cy="6691021"/>
          </a:xfrm>
          <a:custGeom>
            <a:avLst/>
            <a:gdLst/>
            <a:ahLst/>
            <a:cxnLst/>
            <a:rect l="l" t="t" r="r" b="b"/>
            <a:pathLst>
              <a:path w="8921362" h="6691021">
                <a:moveTo>
                  <a:pt x="0" y="0"/>
                </a:moveTo>
                <a:lnTo>
                  <a:pt x="8921362" y="0"/>
                </a:lnTo>
                <a:lnTo>
                  <a:pt x="8921362" y="6691022"/>
                </a:lnTo>
                <a:lnTo>
                  <a:pt x="0" y="66910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TextBox 57"/>
          <p:cNvSpPr txBox="1"/>
          <p:nvPr/>
        </p:nvSpPr>
        <p:spPr>
          <a:xfrm>
            <a:off x="17259300" y="9591675"/>
            <a:ext cx="557669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7932150" y="219075"/>
            <a:ext cx="242370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Motivation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5474213" y="391308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 rot="7815328">
            <a:off x="6556178" y="6160546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 rot="-5400000" flipV="1">
            <a:off x="6660953" y="530880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4"/>
                </a:moveTo>
                <a:lnTo>
                  <a:pt x="514053" y="820844"/>
                </a:lnTo>
                <a:lnTo>
                  <a:pt x="514053" y="0"/>
                </a:lnTo>
                <a:lnTo>
                  <a:pt x="0" y="0"/>
                </a:lnTo>
                <a:lnTo>
                  <a:pt x="0" y="820844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Freeform 41"/>
          <p:cNvSpPr/>
          <p:nvPr/>
        </p:nvSpPr>
        <p:spPr>
          <a:xfrm rot="-8170993" flipV="1">
            <a:off x="6321406" y="4428028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3"/>
                </a:moveTo>
                <a:lnTo>
                  <a:pt x="514053" y="820843"/>
                </a:lnTo>
                <a:lnTo>
                  <a:pt x="514053" y="0"/>
                </a:lnTo>
                <a:lnTo>
                  <a:pt x="0" y="0"/>
                </a:lnTo>
                <a:lnTo>
                  <a:pt x="0" y="820843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2" name="TextBox 42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10418765" y="4068849"/>
            <a:ext cx="6404601" cy="2354045"/>
            <a:chOff x="0" y="0"/>
            <a:chExt cx="8539468" cy="3138727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8539468" cy="3138727"/>
              <a:chOff x="0" y="0"/>
              <a:chExt cx="1686808" cy="619995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1686808" cy="619995"/>
              </a:xfrm>
              <a:custGeom>
                <a:avLst/>
                <a:gdLst/>
                <a:ahLst/>
                <a:cxnLst/>
                <a:rect l="l" t="t" r="r" b="b"/>
                <a:pathLst>
                  <a:path w="1686808" h="619995">
                    <a:moveTo>
                      <a:pt x="60440" y="0"/>
                    </a:moveTo>
                    <a:lnTo>
                      <a:pt x="1626368" y="0"/>
                    </a:lnTo>
                    <a:cubicBezTo>
                      <a:pt x="1659748" y="0"/>
                      <a:pt x="1686808" y="27060"/>
                      <a:pt x="1686808" y="60440"/>
                    </a:cubicBezTo>
                    <a:lnTo>
                      <a:pt x="1686808" y="559555"/>
                    </a:lnTo>
                    <a:cubicBezTo>
                      <a:pt x="1686808" y="592935"/>
                      <a:pt x="1659748" y="619995"/>
                      <a:pt x="1626368" y="619995"/>
                    </a:cubicBezTo>
                    <a:lnTo>
                      <a:pt x="60440" y="619995"/>
                    </a:lnTo>
                    <a:cubicBezTo>
                      <a:pt x="27060" y="619995"/>
                      <a:pt x="0" y="592935"/>
                      <a:pt x="0" y="559555"/>
                    </a:cubicBezTo>
                    <a:lnTo>
                      <a:pt x="0" y="60440"/>
                    </a:lnTo>
                    <a:cubicBezTo>
                      <a:pt x="0" y="27060"/>
                      <a:pt x="27060" y="0"/>
                      <a:pt x="604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0" y="-38100"/>
                <a:ext cx="1686808" cy="6580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7" name="Freeform 47"/>
            <p:cNvSpPr/>
            <p:nvPr/>
          </p:nvSpPr>
          <p:spPr>
            <a:xfrm>
              <a:off x="612047" y="1819697"/>
              <a:ext cx="7315373" cy="824642"/>
            </a:xfrm>
            <a:custGeom>
              <a:avLst/>
              <a:gdLst/>
              <a:ahLst/>
              <a:cxnLst/>
              <a:rect l="l" t="t" r="r" b="b"/>
              <a:pathLst>
                <a:path w="7315373" h="824642">
                  <a:moveTo>
                    <a:pt x="0" y="0"/>
                  </a:moveTo>
                  <a:lnTo>
                    <a:pt x="7315373" y="0"/>
                  </a:lnTo>
                  <a:lnTo>
                    <a:pt x="7315373" y="824642"/>
                  </a:lnTo>
                  <a:lnTo>
                    <a:pt x="0" y="8246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741598" y="220019"/>
              <a:ext cx="7056273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We add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time-dependent Gaussian repulsive barrier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0693596" y="5264921"/>
            <a:ext cx="5854939" cy="994095"/>
            <a:chOff x="0" y="0"/>
            <a:chExt cx="1542041" cy="261819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160342" y="7579681"/>
            <a:ext cx="4921445" cy="1287555"/>
            <a:chOff x="0" y="0"/>
            <a:chExt cx="6561927" cy="1716741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0"/>
              <a:ext cx="6561927" cy="1716741"/>
              <a:chOff x="0" y="0"/>
              <a:chExt cx="1296183" cy="339109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1296183" cy="339109"/>
              </a:xfrm>
              <a:custGeom>
                <a:avLst/>
                <a:gdLst/>
                <a:ahLst/>
                <a:cxnLst/>
                <a:rect l="l" t="t" r="r" b="b"/>
                <a:pathLst>
                  <a:path w="1296183" h="339109">
                    <a:moveTo>
                      <a:pt x="78655" y="0"/>
                    </a:moveTo>
                    <a:lnTo>
                      <a:pt x="1217528" y="0"/>
                    </a:lnTo>
                    <a:cubicBezTo>
                      <a:pt x="1238389" y="0"/>
                      <a:pt x="1258395" y="8287"/>
                      <a:pt x="1273146" y="23037"/>
                    </a:cubicBezTo>
                    <a:cubicBezTo>
                      <a:pt x="1287896" y="37788"/>
                      <a:pt x="1296183" y="57794"/>
                      <a:pt x="1296183" y="78655"/>
                    </a:cubicBezTo>
                    <a:lnTo>
                      <a:pt x="1296183" y="260454"/>
                    </a:lnTo>
                    <a:cubicBezTo>
                      <a:pt x="1296183" y="281315"/>
                      <a:pt x="1287896" y="301321"/>
                      <a:pt x="1273146" y="316072"/>
                    </a:cubicBezTo>
                    <a:cubicBezTo>
                      <a:pt x="1258395" y="330822"/>
                      <a:pt x="1238389" y="339109"/>
                      <a:pt x="1217528" y="339109"/>
                    </a:cubicBezTo>
                    <a:lnTo>
                      <a:pt x="78655" y="339109"/>
                    </a:lnTo>
                    <a:cubicBezTo>
                      <a:pt x="57794" y="339109"/>
                      <a:pt x="37788" y="330822"/>
                      <a:pt x="23037" y="316072"/>
                    </a:cubicBezTo>
                    <a:cubicBezTo>
                      <a:pt x="8287" y="301321"/>
                      <a:pt x="0" y="281315"/>
                      <a:pt x="0" y="260454"/>
                    </a:cubicBezTo>
                    <a:lnTo>
                      <a:pt x="0" y="78655"/>
                    </a:lnTo>
                    <a:cubicBezTo>
                      <a:pt x="0" y="57794"/>
                      <a:pt x="8287" y="37788"/>
                      <a:pt x="23037" y="23037"/>
                    </a:cubicBezTo>
                    <a:cubicBezTo>
                      <a:pt x="37788" y="8287"/>
                      <a:pt x="57794" y="0"/>
                      <a:pt x="786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0" y="-38100"/>
                <a:ext cx="1296183" cy="37720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6" name="TextBox 56"/>
            <p:cNvSpPr txBox="1"/>
            <p:nvPr/>
          </p:nvSpPr>
          <p:spPr>
            <a:xfrm>
              <a:off x="168358" y="242420"/>
              <a:ext cx="622521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Constriction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transverse to the cylinder axis</a:t>
              </a:r>
            </a:p>
          </p:txBody>
        </p:sp>
      </p:grpSp>
      <p:sp>
        <p:nvSpPr>
          <p:cNvPr id="57" name="Freeform 57"/>
          <p:cNvSpPr/>
          <p:nvPr/>
        </p:nvSpPr>
        <p:spPr>
          <a:xfrm rot="5400000">
            <a:off x="13193856" y="6565851"/>
            <a:ext cx="854419" cy="870872"/>
          </a:xfrm>
          <a:custGeom>
            <a:avLst/>
            <a:gdLst/>
            <a:ahLst/>
            <a:cxnLst/>
            <a:rect l="l" t="t" r="r" b="b"/>
            <a:pathLst>
              <a:path w="854419" h="870872">
                <a:moveTo>
                  <a:pt x="0" y="0"/>
                </a:moveTo>
                <a:lnTo>
                  <a:pt x="854418" y="0"/>
                </a:lnTo>
                <a:lnTo>
                  <a:pt x="854418" y="870873"/>
                </a:lnTo>
                <a:lnTo>
                  <a:pt x="0" y="87087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8" name="Freeform 58"/>
          <p:cNvSpPr/>
          <p:nvPr/>
        </p:nvSpPr>
        <p:spPr>
          <a:xfrm>
            <a:off x="7380406" y="2408479"/>
            <a:ext cx="3560541" cy="836727"/>
          </a:xfrm>
          <a:custGeom>
            <a:avLst/>
            <a:gdLst/>
            <a:ahLst/>
            <a:cxnLst/>
            <a:rect l="l" t="t" r="r" b="b"/>
            <a:pathLst>
              <a:path w="3560541" h="836727">
                <a:moveTo>
                  <a:pt x="0" y="0"/>
                </a:moveTo>
                <a:lnTo>
                  <a:pt x="3560541" y="0"/>
                </a:lnTo>
                <a:lnTo>
                  <a:pt x="3560541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9" name="TextBox 59"/>
          <p:cNvSpPr txBox="1"/>
          <p:nvPr/>
        </p:nvSpPr>
        <p:spPr>
          <a:xfrm>
            <a:off x="4589778" y="219075"/>
            <a:ext cx="9108443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 of a time-dependent barrier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1" name="Group 6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1" name="Group 7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0" name="TextBox 8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5474213" y="391308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 rot="7815328">
            <a:off x="6556178" y="6160546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0"/>
                </a:moveTo>
                <a:lnTo>
                  <a:pt x="514053" y="0"/>
                </a:lnTo>
                <a:lnTo>
                  <a:pt x="514053" y="820844"/>
                </a:lnTo>
                <a:lnTo>
                  <a:pt x="0" y="82084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 rot="-5400000" flipV="1">
            <a:off x="6660953" y="5308801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4"/>
                </a:moveTo>
                <a:lnTo>
                  <a:pt x="514053" y="820844"/>
                </a:lnTo>
                <a:lnTo>
                  <a:pt x="514053" y="0"/>
                </a:lnTo>
                <a:lnTo>
                  <a:pt x="0" y="0"/>
                </a:lnTo>
                <a:lnTo>
                  <a:pt x="0" y="820844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Freeform 41"/>
          <p:cNvSpPr/>
          <p:nvPr/>
        </p:nvSpPr>
        <p:spPr>
          <a:xfrm rot="-8170993" flipV="1">
            <a:off x="6321406" y="4428028"/>
            <a:ext cx="514053" cy="820844"/>
          </a:xfrm>
          <a:custGeom>
            <a:avLst/>
            <a:gdLst/>
            <a:ahLst/>
            <a:cxnLst/>
            <a:rect l="l" t="t" r="r" b="b"/>
            <a:pathLst>
              <a:path w="514053" h="820844">
                <a:moveTo>
                  <a:pt x="0" y="820843"/>
                </a:moveTo>
                <a:lnTo>
                  <a:pt x="514053" y="820843"/>
                </a:lnTo>
                <a:lnTo>
                  <a:pt x="514053" y="0"/>
                </a:lnTo>
                <a:lnTo>
                  <a:pt x="0" y="0"/>
                </a:lnTo>
                <a:lnTo>
                  <a:pt x="0" y="820843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2" name="Group 42"/>
          <p:cNvGrpSpPr/>
          <p:nvPr/>
        </p:nvGrpSpPr>
        <p:grpSpPr>
          <a:xfrm>
            <a:off x="10418765" y="4068849"/>
            <a:ext cx="6404601" cy="2354045"/>
            <a:chOff x="0" y="0"/>
            <a:chExt cx="8539468" cy="3138727"/>
          </a:xfrm>
        </p:grpSpPr>
        <p:grpSp>
          <p:nvGrpSpPr>
            <p:cNvPr id="43" name="Group 43"/>
            <p:cNvGrpSpPr/>
            <p:nvPr/>
          </p:nvGrpSpPr>
          <p:grpSpPr>
            <a:xfrm>
              <a:off x="0" y="0"/>
              <a:ext cx="8539468" cy="3138727"/>
              <a:chOff x="0" y="0"/>
              <a:chExt cx="1686808" cy="619995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1686808" cy="619995"/>
              </a:xfrm>
              <a:custGeom>
                <a:avLst/>
                <a:gdLst/>
                <a:ahLst/>
                <a:cxnLst/>
                <a:rect l="l" t="t" r="r" b="b"/>
                <a:pathLst>
                  <a:path w="1686808" h="619995">
                    <a:moveTo>
                      <a:pt x="60440" y="0"/>
                    </a:moveTo>
                    <a:lnTo>
                      <a:pt x="1626368" y="0"/>
                    </a:lnTo>
                    <a:cubicBezTo>
                      <a:pt x="1659748" y="0"/>
                      <a:pt x="1686808" y="27060"/>
                      <a:pt x="1686808" y="60440"/>
                    </a:cubicBezTo>
                    <a:lnTo>
                      <a:pt x="1686808" y="559555"/>
                    </a:lnTo>
                    <a:cubicBezTo>
                      <a:pt x="1686808" y="592935"/>
                      <a:pt x="1659748" y="619995"/>
                      <a:pt x="1626368" y="619995"/>
                    </a:cubicBezTo>
                    <a:lnTo>
                      <a:pt x="60440" y="619995"/>
                    </a:lnTo>
                    <a:cubicBezTo>
                      <a:pt x="27060" y="619995"/>
                      <a:pt x="0" y="592935"/>
                      <a:pt x="0" y="559555"/>
                    </a:cubicBezTo>
                    <a:lnTo>
                      <a:pt x="0" y="60440"/>
                    </a:lnTo>
                    <a:cubicBezTo>
                      <a:pt x="0" y="27060"/>
                      <a:pt x="27060" y="0"/>
                      <a:pt x="604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0" y="-38100"/>
                <a:ext cx="1686808" cy="6580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6" name="Freeform 46"/>
            <p:cNvSpPr/>
            <p:nvPr/>
          </p:nvSpPr>
          <p:spPr>
            <a:xfrm>
              <a:off x="612047" y="1819697"/>
              <a:ext cx="7315373" cy="824642"/>
            </a:xfrm>
            <a:custGeom>
              <a:avLst/>
              <a:gdLst/>
              <a:ahLst/>
              <a:cxnLst/>
              <a:rect l="l" t="t" r="r" b="b"/>
              <a:pathLst>
                <a:path w="7315373" h="824642">
                  <a:moveTo>
                    <a:pt x="0" y="0"/>
                  </a:moveTo>
                  <a:lnTo>
                    <a:pt x="7315373" y="0"/>
                  </a:lnTo>
                  <a:lnTo>
                    <a:pt x="7315373" y="824642"/>
                  </a:lnTo>
                  <a:lnTo>
                    <a:pt x="0" y="82464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41598" y="220019"/>
              <a:ext cx="7056273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We add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time-dependent Gaussian repulsive barrier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</p:txBody>
        </p:sp>
      </p:grpSp>
      <p:sp>
        <p:nvSpPr>
          <p:cNvPr id="48" name="Freeform 48"/>
          <p:cNvSpPr/>
          <p:nvPr/>
        </p:nvSpPr>
        <p:spPr>
          <a:xfrm>
            <a:off x="7380406" y="2408479"/>
            <a:ext cx="3560541" cy="836727"/>
          </a:xfrm>
          <a:custGeom>
            <a:avLst/>
            <a:gdLst/>
            <a:ahLst/>
            <a:cxnLst/>
            <a:rect l="l" t="t" r="r" b="b"/>
            <a:pathLst>
              <a:path w="3560541" h="836727">
                <a:moveTo>
                  <a:pt x="0" y="0"/>
                </a:moveTo>
                <a:lnTo>
                  <a:pt x="3560541" y="0"/>
                </a:lnTo>
                <a:lnTo>
                  <a:pt x="3560541" y="836727"/>
                </a:lnTo>
                <a:lnTo>
                  <a:pt x="0" y="83672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9" name="Group 49"/>
          <p:cNvGrpSpPr/>
          <p:nvPr/>
        </p:nvGrpSpPr>
        <p:grpSpPr>
          <a:xfrm>
            <a:off x="10174304" y="7440909"/>
            <a:ext cx="6893523" cy="1426328"/>
            <a:chOff x="0" y="0"/>
            <a:chExt cx="9191364" cy="1901770"/>
          </a:xfrm>
        </p:grpSpPr>
        <p:grpSp>
          <p:nvGrpSpPr>
            <p:cNvPr id="50" name="Group 50"/>
            <p:cNvGrpSpPr/>
            <p:nvPr/>
          </p:nvGrpSpPr>
          <p:grpSpPr>
            <a:xfrm>
              <a:off x="0" y="0"/>
              <a:ext cx="9191364" cy="1901770"/>
              <a:chOff x="0" y="0"/>
              <a:chExt cx="1815578" cy="375658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1815578" cy="375658"/>
              </a:xfrm>
              <a:custGeom>
                <a:avLst/>
                <a:gdLst/>
                <a:ahLst/>
                <a:cxnLst/>
                <a:rect l="l" t="t" r="r" b="b"/>
                <a:pathLst>
                  <a:path w="1815578" h="375658">
                    <a:moveTo>
                      <a:pt x="56154" y="0"/>
                    </a:moveTo>
                    <a:lnTo>
                      <a:pt x="1759425" y="0"/>
                    </a:lnTo>
                    <a:cubicBezTo>
                      <a:pt x="1774317" y="0"/>
                      <a:pt x="1788600" y="5916"/>
                      <a:pt x="1799131" y="16447"/>
                    </a:cubicBezTo>
                    <a:cubicBezTo>
                      <a:pt x="1809662" y="26978"/>
                      <a:pt x="1815578" y="41261"/>
                      <a:pt x="1815578" y="56154"/>
                    </a:cubicBezTo>
                    <a:lnTo>
                      <a:pt x="1815578" y="319505"/>
                    </a:lnTo>
                    <a:cubicBezTo>
                      <a:pt x="1815578" y="334398"/>
                      <a:pt x="1809662" y="348681"/>
                      <a:pt x="1799131" y="359211"/>
                    </a:cubicBezTo>
                    <a:cubicBezTo>
                      <a:pt x="1788600" y="369742"/>
                      <a:pt x="1774317" y="375658"/>
                      <a:pt x="1759425" y="375658"/>
                    </a:cubicBezTo>
                    <a:lnTo>
                      <a:pt x="56154" y="375658"/>
                    </a:lnTo>
                    <a:cubicBezTo>
                      <a:pt x="41261" y="375658"/>
                      <a:pt x="26978" y="369742"/>
                      <a:pt x="16447" y="359211"/>
                    </a:cubicBezTo>
                    <a:cubicBezTo>
                      <a:pt x="5916" y="348681"/>
                      <a:pt x="0" y="334398"/>
                      <a:pt x="0" y="319505"/>
                    </a:cubicBezTo>
                    <a:lnTo>
                      <a:pt x="0" y="56154"/>
                    </a:lnTo>
                    <a:cubicBezTo>
                      <a:pt x="0" y="41261"/>
                      <a:pt x="5916" y="26978"/>
                      <a:pt x="16447" y="16447"/>
                    </a:cubicBezTo>
                    <a:cubicBezTo>
                      <a:pt x="26978" y="5916"/>
                      <a:pt x="41261" y="0"/>
                      <a:pt x="561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0" y="-38100"/>
                <a:ext cx="1815578" cy="41375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3" name="Freeform 53"/>
            <p:cNvSpPr/>
            <p:nvPr/>
          </p:nvSpPr>
          <p:spPr>
            <a:xfrm>
              <a:off x="996188" y="847154"/>
              <a:ext cx="7198989" cy="929324"/>
            </a:xfrm>
            <a:custGeom>
              <a:avLst/>
              <a:gdLst/>
              <a:ahLst/>
              <a:cxnLst/>
              <a:rect l="l" t="t" r="r" b="b"/>
              <a:pathLst>
                <a:path w="7198989" h="929324">
                  <a:moveTo>
                    <a:pt x="0" y="0"/>
                  </a:moveTo>
                  <a:lnTo>
                    <a:pt x="7198988" y="0"/>
                  </a:lnTo>
                  <a:lnTo>
                    <a:pt x="7198988" y="929324"/>
                  </a:lnTo>
                  <a:lnTo>
                    <a:pt x="0" y="9293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376878" y="174275"/>
              <a:ext cx="8437608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BEC radial size at barrier’s centre:</a:t>
              </a:r>
            </a:p>
          </p:txBody>
        </p:sp>
      </p:grpSp>
      <p:sp>
        <p:nvSpPr>
          <p:cNvPr id="55" name="TextBox 55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Dilute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Bose-Einstein condensate in the shape of a cylinder, subject to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static cylindrical harmonic potential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6" name="Group 56"/>
          <p:cNvGrpSpPr/>
          <p:nvPr/>
        </p:nvGrpSpPr>
        <p:grpSpPr>
          <a:xfrm>
            <a:off x="10693596" y="5264921"/>
            <a:ext cx="5854939" cy="994095"/>
            <a:chOff x="0" y="0"/>
            <a:chExt cx="1542041" cy="261819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4589778" y="219075"/>
            <a:ext cx="9108443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 of a time-dependent barrier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61" name="Group 6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>
            <a:off x="12444347" y="9647066"/>
            <a:ext cx="908814" cy="251168"/>
            <a:chOff x="0" y="0"/>
            <a:chExt cx="1211752" cy="334891"/>
          </a:xfrm>
        </p:grpSpPr>
        <p:grpSp>
          <p:nvGrpSpPr>
            <p:cNvPr id="71" name="Group 7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0" name="TextBox 8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12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TextBox 41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43" name="Group 4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1" name="TextBox 61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13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464634" y="4025313"/>
            <a:ext cx="4366298" cy="1940015"/>
            <a:chOff x="0" y="0"/>
            <a:chExt cx="5821730" cy="2586687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5821730" cy="2586687"/>
              <a:chOff x="0" y="0"/>
              <a:chExt cx="1149971" cy="51095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1149971" cy="510950"/>
              </a:xfrm>
              <a:custGeom>
                <a:avLst/>
                <a:gdLst/>
                <a:ahLst/>
                <a:cxnLst/>
                <a:rect l="l" t="t" r="r" b="b"/>
                <a:pathLst>
                  <a:path w="1149971" h="510950">
                    <a:moveTo>
                      <a:pt x="88655" y="0"/>
                    </a:moveTo>
                    <a:lnTo>
                      <a:pt x="1061316" y="0"/>
                    </a:lnTo>
                    <a:cubicBezTo>
                      <a:pt x="1084829" y="0"/>
                      <a:pt x="1107379" y="9340"/>
                      <a:pt x="1124005" y="25967"/>
                    </a:cubicBezTo>
                    <a:cubicBezTo>
                      <a:pt x="1140631" y="42593"/>
                      <a:pt x="1149971" y="65143"/>
                      <a:pt x="1149971" y="88655"/>
                    </a:cubicBezTo>
                    <a:lnTo>
                      <a:pt x="1149971" y="422295"/>
                    </a:lnTo>
                    <a:cubicBezTo>
                      <a:pt x="1149971" y="445808"/>
                      <a:pt x="1140631" y="468358"/>
                      <a:pt x="1124005" y="484984"/>
                    </a:cubicBezTo>
                    <a:cubicBezTo>
                      <a:pt x="1107379" y="501610"/>
                      <a:pt x="1084829" y="510950"/>
                      <a:pt x="1061316" y="510950"/>
                    </a:cubicBezTo>
                    <a:lnTo>
                      <a:pt x="88655" y="510950"/>
                    </a:lnTo>
                    <a:cubicBezTo>
                      <a:pt x="65143" y="510950"/>
                      <a:pt x="42593" y="501610"/>
                      <a:pt x="25967" y="484984"/>
                    </a:cubicBezTo>
                    <a:cubicBezTo>
                      <a:pt x="9340" y="468358"/>
                      <a:pt x="0" y="445808"/>
                      <a:pt x="0" y="422295"/>
                    </a:cubicBezTo>
                    <a:lnTo>
                      <a:pt x="0" y="88655"/>
                    </a:lnTo>
                    <a:cubicBezTo>
                      <a:pt x="0" y="65143"/>
                      <a:pt x="9340" y="42593"/>
                      <a:pt x="25967" y="25967"/>
                    </a:cubicBezTo>
                    <a:cubicBezTo>
                      <a:pt x="42593" y="9340"/>
                      <a:pt x="65143" y="0"/>
                      <a:pt x="886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0" y="-38100"/>
                <a:ext cx="1149971" cy="5490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391264" y="348610"/>
              <a:ext cx="5039202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Start barrier motion along the positive z-direction at t=0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3187346" y="6479678"/>
            <a:ext cx="4637010" cy="1940015"/>
            <a:chOff x="0" y="0"/>
            <a:chExt cx="6182680" cy="2586687"/>
          </a:xfrm>
        </p:grpSpPr>
        <p:grpSp>
          <p:nvGrpSpPr>
            <p:cNvPr id="47" name="Group 47"/>
            <p:cNvGrpSpPr/>
            <p:nvPr/>
          </p:nvGrpSpPr>
          <p:grpSpPr>
            <a:xfrm>
              <a:off x="0" y="0"/>
              <a:ext cx="6182680" cy="2586687"/>
              <a:chOff x="0" y="0"/>
              <a:chExt cx="1221270" cy="51095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1221270" cy="510950"/>
              </a:xfrm>
              <a:custGeom>
                <a:avLst/>
                <a:gdLst/>
                <a:ahLst/>
                <a:cxnLst/>
                <a:rect l="l" t="t" r="r" b="b"/>
                <a:pathLst>
                  <a:path w="1221270" h="510950">
                    <a:moveTo>
                      <a:pt x="83480" y="0"/>
                    </a:moveTo>
                    <a:lnTo>
                      <a:pt x="1137790" y="0"/>
                    </a:lnTo>
                    <a:cubicBezTo>
                      <a:pt x="1183895" y="0"/>
                      <a:pt x="1221270" y="37375"/>
                      <a:pt x="1221270" y="83480"/>
                    </a:cubicBezTo>
                    <a:lnTo>
                      <a:pt x="1221270" y="427471"/>
                    </a:lnTo>
                    <a:cubicBezTo>
                      <a:pt x="1221270" y="449611"/>
                      <a:pt x="1212475" y="470844"/>
                      <a:pt x="1196819" y="486500"/>
                    </a:cubicBezTo>
                    <a:cubicBezTo>
                      <a:pt x="1181164" y="502155"/>
                      <a:pt x="1159931" y="510950"/>
                      <a:pt x="1137790" y="510950"/>
                    </a:cubicBezTo>
                    <a:lnTo>
                      <a:pt x="83480" y="510950"/>
                    </a:lnTo>
                    <a:cubicBezTo>
                      <a:pt x="61339" y="510950"/>
                      <a:pt x="40106" y="502155"/>
                      <a:pt x="24451" y="486500"/>
                    </a:cubicBezTo>
                    <a:cubicBezTo>
                      <a:pt x="8795" y="470844"/>
                      <a:pt x="0" y="449611"/>
                      <a:pt x="0" y="427471"/>
                    </a:cubicBezTo>
                    <a:lnTo>
                      <a:pt x="0" y="83480"/>
                    </a:lnTo>
                    <a:cubicBezTo>
                      <a:pt x="0" y="61339"/>
                      <a:pt x="8795" y="40106"/>
                      <a:pt x="24451" y="24451"/>
                    </a:cubicBezTo>
                    <a:cubicBezTo>
                      <a:pt x="40106" y="8795"/>
                      <a:pt x="61339" y="0"/>
                      <a:pt x="834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0" y="-38100"/>
                <a:ext cx="1221270" cy="5490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0" name="TextBox 50"/>
            <p:cNvSpPr txBox="1"/>
            <p:nvPr/>
          </p:nvSpPr>
          <p:spPr>
            <a:xfrm>
              <a:off x="376107" y="348610"/>
              <a:ext cx="5430466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region where the density is depleted moves along the axis</a:t>
              </a:r>
            </a:p>
          </p:txBody>
        </p:sp>
      </p:grpSp>
      <p:pic>
        <p:nvPicPr>
          <p:cNvPr id="51" name="Picture 5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2090"/>
                </p14:media>
              </p:ext>
            </p:extLst>
          </p:nvPr>
        </p:nvPicPr>
        <p:blipFill>
          <a:blip r:embed="rId10"/>
          <a:srcRect l="10670" t="12209" r="9177" b="15115"/>
          <a:stretch>
            <a:fillRect/>
          </a:stretch>
        </p:blipFill>
        <p:spPr>
          <a:xfrm>
            <a:off x="8960082" y="4025313"/>
            <a:ext cx="7863284" cy="4841924"/>
          </a:xfrm>
          <a:prstGeom prst="rect">
            <a:avLst/>
          </a:prstGeom>
          <a:ln w="38100" cap="sq">
            <a:solidFill>
              <a:srgbClr val="5057C3"/>
            </a:solidFill>
            <a:prstDash val="solid"/>
          </a:ln>
        </p:spPr>
      </p:pic>
      <p:sp>
        <p:nvSpPr>
          <p:cNvPr id="52" name="Freeform 52"/>
          <p:cNvSpPr/>
          <p:nvPr/>
        </p:nvSpPr>
        <p:spPr>
          <a:xfrm>
            <a:off x="1921412" y="6117728"/>
            <a:ext cx="1170257" cy="1170257"/>
          </a:xfrm>
          <a:custGeom>
            <a:avLst/>
            <a:gdLst/>
            <a:ahLst/>
            <a:cxnLst/>
            <a:rect l="l" t="t" r="r" b="b"/>
            <a:pathLst>
              <a:path w="1170257" h="1170257">
                <a:moveTo>
                  <a:pt x="0" y="0"/>
                </a:moveTo>
                <a:lnTo>
                  <a:pt x="1170257" y="0"/>
                </a:lnTo>
                <a:lnTo>
                  <a:pt x="1170257" y="1170257"/>
                </a:lnTo>
                <a:lnTo>
                  <a:pt x="0" y="117025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3" name="TextBox 53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55" name="Group 5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3" name="TextBox 73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51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TextBox 41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43" name="Group 4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1" name="Group 61"/>
          <p:cNvGrpSpPr/>
          <p:nvPr/>
        </p:nvGrpSpPr>
        <p:grpSpPr>
          <a:xfrm>
            <a:off x="2470803" y="4359740"/>
            <a:ext cx="5577323" cy="1567520"/>
            <a:chOff x="0" y="0"/>
            <a:chExt cx="7436431" cy="2090027"/>
          </a:xfrm>
        </p:grpSpPr>
        <p:grpSp>
          <p:nvGrpSpPr>
            <p:cNvPr id="62" name="Group 62"/>
            <p:cNvGrpSpPr/>
            <p:nvPr/>
          </p:nvGrpSpPr>
          <p:grpSpPr>
            <a:xfrm>
              <a:off x="0" y="0"/>
              <a:ext cx="7436431" cy="2090027"/>
              <a:chOff x="0" y="0"/>
              <a:chExt cx="1468925" cy="412845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1468925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468925" h="412845">
                    <a:moveTo>
                      <a:pt x="69405" y="0"/>
                    </a:moveTo>
                    <a:lnTo>
                      <a:pt x="1399519" y="0"/>
                    </a:lnTo>
                    <a:cubicBezTo>
                      <a:pt x="1417927" y="0"/>
                      <a:pt x="1435580" y="7312"/>
                      <a:pt x="1448596" y="20328"/>
                    </a:cubicBezTo>
                    <a:cubicBezTo>
                      <a:pt x="1461612" y="33344"/>
                      <a:pt x="1468925" y="50998"/>
                      <a:pt x="1468925" y="69405"/>
                    </a:cubicBezTo>
                    <a:lnTo>
                      <a:pt x="1468925" y="343440"/>
                    </a:lnTo>
                    <a:cubicBezTo>
                      <a:pt x="1468925" y="361847"/>
                      <a:pt x="1461612" y="379501"/>
                      <a:pt x="1448596" y="392517"/>
                    </a:cubicBezTo>
                    <a:cubicBezTo>
                      <a:pt x="1435580" y="405533"/>
                      <a:pt x="1417927" y="412845"/>
                      <a:pt x="1399519" y="412845"/>
                    </a:cubicBezTo>
                    <a:lnTo>
                      <a:pt x="69405" y="412845"/>
                    </a:lnTo>
                    <a:cubicBezTo>
                      <a:pt x="50998" y="412845"/>
                      <a:pt x="33344" y="405533"/>
                      <a:pt x="20328" y="392517"/>
                    </a:cubicBezTo>
                    <a:cubicBezTo>
                      <a:pt x="7312" y="379501"/>
                      <a:pt x="0" y="361847"/>
                      <a:pt x="0" y="343440"/>
                    </a:cubicBezTo>
                    <a:lnTo>
                      <a:pt x="0" y="69405"/>
                    </a:lnTo>
                    <a:cubicBezTo>
                      <a:pt x="0" y="50998"/>
                      <a:pt x="7312" y="33344"/>
                      <a:pt x="20328" y="20328"/>
                    </a:cubicBezTo>
                    <a:cubicBezTo>
                      <a:pt x="33344" y="7312"/>
                      <a:pt x="50998" y="0"/>
                      <a:pt x="69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0" y="-38100"/>
                <a:ext cx="1468925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5" name="TextBox 65"/>
            <p:cNvSpPr txBox="1"/>
            <p:nvPr/>
          </p:nvSpPr>
          <p:spPr>
            <a:xfrm>
              <a:off x="335736" y="130614"/>
              <a:ext cx="676495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local sound speed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the system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lowers where density is depleted</a:t>
              </a:r>
            </a:p>
          </p:txBody>
        </p: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14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2470803" y="4359740"/>
            <a:ext cx="5577323" cy="1567520"/>
            <a:chOff x="0" y="0"/>
            <a:chExt cx="7436431" cy="2090027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7436431" cy="2090027"/>
              <a:chOff x="0" y="0"/>
              <a:chExt cx="1468925" cy="412845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1468925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468925" h="412845">
                    <a:moveTo>
                      <a:pt x="69405" y="0"/>
                    </a:moveTo>
                    <a:lnTo>
                      <a:pt x="1399519" y="0"/>
                    </a:lnTo>
                    <a:cubicBezTo>
                      <a:pt x="1417927" y="0"/>
                      <a:pt x="1435580" y="7312"/>
                      <a:pt x="1448596" y="20328"/>
                    </a:cubicBezTo>
                    <a:cubicBezTo>
                      <a:pt x="1461612" y="33344"/>
                      <a:pt x="1468925" y="50998"/>
                      <a:pt x="1468925" y="69405"/>
                    </a:cubicBezTo>
                    <a:lnTo>
                      <a:pt x="1468925" y="343440"/>
                    </a:lnTo>
                    <a:cubicBezTo>
                      <a:pt x="1468925" y="361847"/>
                      <a:pt x="1461612" y="379501"/>
                      <a:pt x="1448596" y="392517"/>
                    </a:cubicBezTo>
                    <a:cubicBezTo>
                      <a:pt x="1435580" y="405533"/>
                      <a:pt x="1417927" y="412845"/>
                      <a:pt x="1399519" y="412845"/>
                    </a:cubicBezTo>
                    <a:lnTo>
                      <a:pt x="69405" y="412845"/>
                    </a:lnTo>
                    <a:cubicBezTo>
                      <a:pt x="50998" y="412845"/>
                      <a:pt x="33344" y="405533"/>
                      <a:pt x="20328" y="392517"/>
                    </a:cubicBezTo>
                    <a:cubicBezTo>
                      <a:pt x="7312" y="379501"/>
                      <a:pt x="0" y="361847"/>
                      <a:pt x="0" y="343440"/>
                    </a:cubicBezTo>
                    <a:lnTo>
                      <a:pt x="0" y="69405"/>
                    </a:lnTo>
                    <a:cubicBezTo>
                      <a:pt x="0" y="50998"/>
                      <a:pt x="7312" y="33344"/>
                      <a:pt x="20328" y="20328"/>
                    </a:cubicBezTo>
                    <a:cubicBezTo>
                      <a:pt x="33344" y="7312"/>
                      <a:pt x="50998" y="0"/>
                      <a:pt x="69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0" y="-38100"/>
                <a:ext cx="1468925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335736" y="130614"/>
              <a:ext cx="676495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local sound speed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the system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lowers where density is depleted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0273228" y="4359740"/>
            <a:ext cx="5039972" cy="1567520"/>
            <a:chOff x="0" y="0"/>
            <a:chExt cx="6719963" cy="2090027"/>
          </a:xfrm>
        </p:grpSpPr>
        <p:grpSp>
          <p:nvGrpSpPr>
            <p:cNvPr id="47" name="Group 47"/>
            <p:cNvGrpSpPr/>
            <p:nvPr/>
          </p:nvGrpSpPr>
          <p:grpSpPr>
            <a:xfrm>
              <a:off x="0" y="0"/>
              <a:ext cx="6719963" cy="2090027"/>
              <a:chOff x="0" y="0"/>
              <a:chExt cx="1327400" cy="412845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1327400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327400" h="412845">
                    <a:moveTo>
                      <a:pt x="76805" y="0"/>
                    </a:moveTo>
                    <a:lnTo>
                      <a:pt x="1250595" y="0"/>
                    </a:lnTo>
                    <a:cubicBezTo>
                      <a:pt x="1270965" y="0"/>
                      <a:pt x="1290501" y="8092"/>
                      <a:pt x="1304904" y="22496"/>
                    </a:cubicBezTo>
                    <a:cubicBezTo>
                      <a:pt x="1319308" y="36899"/>
                      <a:pt x="1327400" y="56435"/>
                      <a:pt x="1327400" y="76805"/>
                    </a:cubicBezTo>
                    <a:lnTo>
                      <a:pt x="1327400" y="336040"/>
                    </a:lnTo>
                    <a:cubicBezTo>
                      <a:pt x="1327400" y="378458"/>
                      <a:pt x="1293013" y="412845"/>
                      <a:pt x="1250595" y="412845"/>
                    </a:cubicBezTo>
                    <a:lnTo>
                      <a:pt x="76805" y="412845"/>
                    </a:lnTo>
                    <a:cubicBezTo>
                      <a:pt x="56435" y="412845"/>
                      <a:pt x="36899" y="404753"/>
                      <a:pt x="22496" y="390349"/>
                    </a:cubicBezTo>
                    <a:cubicBezTo>
                      <a:pt x="8092" y="375945"/>
                      <a:pt x="0" y="356410"/>
                      <a:pt x="0" y="336040"/>
                    </a:cubicBezTo>
                    <a:lnTo>
                      <a:pt x="0" y="76805"/>
                    </a:lnTo>
                    <a:cubicBezTo>
                      <a:pt x="0" y="56435"/>
                      <a:pt x="8092" y="36899"/>
                      <a:pt x="22496" y="22496"/>
                    </a:cubicBezTo>
                    <a:cubicBezTo>
                      <a:pt x="36899" y="8092"/>
                      <a:pt x="56435" y="0"/>
                      <a:pt x="76805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0" y="-38100"/>
                <a:ext cx="1327400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0" name="TextBox 50"/>
            <p:cNvSpPr txBox="1"/>
            <p:nvPr/>
          </p:nvSpPr>
          <p:spPr>
            <a:xfrm>
              <a:off x="205495" y="130614"/>
              <a:ext cx="6308973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Linked to the existence of a </a:t>
              </a:r>
              <a:r>
                <a:rPr lang="en-US" sz="2999" b="1">
                  <a:solidFill>
                    <a:srgbClr val="FEFEF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crititical velocity</a:t>
              </a: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 for vortex nucleation!</a:t>
              </a:r>
            </a:p>
          </p:txBody>
        </p:sp>
      </p:grpSp>
      <p:sp>
        <p:nvSpPr>
          <p:cNvPr id="51" name="Freeform 51"/>
          <p:cNvSpPr/>
          <p:nvPr/>
        </p:nvSpPr>
        <p:spPr>
          <a:xfrm>
            <a:off x="8381501" y="4594081"/>
            <a:ext cx="1558352" cy="1098838"/>
          </a:xfrm>
          <a:custGeom>
            <a:avLst/>
            <a:gdLst/>
            <a:ahLst/>
            <a:cxnLst/>
            <a:rect l="l" t="t" r="r" b="b"/>
            <a:pathLst>
              <a:path w="1558352" h="1098838">
                <a:moveTo>
                  <a:pt x="0" y="0"/>
                </a:moveTo>
                <a:lnTo>
                  <a:pt x="1558352" y="0"/>
                </a:lnTo>
                <a:lnTo>
                  <a:pt x="1558352" y="1098838"/>
                </a:lnTo>
                <a:lnTo>
                  <a:pt x="0" y="10988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2" name="TextBox 52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54" name="Group 5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2" name="TextBox 7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14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0273228" y="4359740"/>
            <a:ext cx="5039972" cy="1567520"/>
            <a:chOff x="0" y="0"/>
            <a:chExt cx="6719963" cy="2090027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6719963" cy="2090027"/>
              <a:chOff x="0" y="0"/>
              <a:chExt cx="1327400" cy="412845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1327400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327400" h="412845">
                    <a:moveTo>
                      <a:pt x="76805" y="0"/>
                    </a:moveTo>
                    <a:lnTo>
                      <a:pt x="1250595" y="0"/>
                    </a:lnTo>
                    <a:cubicBezTo>
                      <a:pt x="1270965" y="0"/>
                      <a:pt x="1290501" y="8092"/>
                      <a:pt x="1304904" y="22496"/>
                    </a:cubicBezTo>
                    <a:cubicBezTo>
                      <a:pt x="1319308" y="36899"/>
                      <a:pt x="1327400" y="56435"/>
                      <a:pt x="1327400" y="76805"/>
                    </a:cubicBezTo>
                    <a:lnTo>
                      <a:pt x="1327400" y="336040"/>
                    </a:lnTo>
                    <a:cubicBezTo>
                      <a:pt x="1327400" y="378458"/>
                      <a:pt x="1293013" y="412845"/>
                      <a:pt x="1250595" y="412845"/>
                    </a:cubicBezTo>
                    <a:lnTo>
                      <a:pt x="76805" y="412845"/>
                    </a:lnTo>
                    <a:cubicBezTo>
                      <a:pt x="56435" y="412845"/>
                      <a:pt x="36899" y="404753"/>
                      <a:pt x="22496" y="390349"/>
                    </a:cubicBezTo>
                    <a:cubicBezTo>
                      <a:pt x="8092" y="375945"/>
                      <a:pt x="0" y="356410"/>
                      <a:pt x="0" y="336040"/>
                    </a:cubicBezTo>
                    <a:lnTo>
                      <a:pt x="0" y="76805"/>
                    </a:lnTo>
                    <a:cubicBezTo>
                      <a:pt x="0" y="56435"/>
                      <a:pt x="8092" y="36899"/>
                      <a:pt x="22496" y="22496"/>
                    </a:cubicBezTo>
                    <a:cubicBezTo>
                      <a:pt x="36899" y="8092"/>
                      <a:pt x="56435" y="0"/>
                      <a:pt x="76805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0" y="-38100"/>
                <a:ext cx="1327400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205495" y="130614"/>
              <a:ext cx="6308973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Linked to the existence of a </a:t>
              </a:r>
              <a:r>
                <a:rPr lang="en-US" sz="2999" b="1">
                  <a:solidFill>
                    <a:srgbClr val="FEFEF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crititical velocity</a:t>
              </a: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 for vortex nucleation!</a:t>
              </a:r>
            </a:p>
          </p:txBody>
        </p:sp>
      </p:grpSp>
      <p:sp>
        <p:nvSpPr>
          <p:cNvPr id="46" name="Freeform 46"/>
          <p:cNvSpPr/>
          <p:nvPr/>
        </p:nvSpPr>
        <p:spPr>
          <a:xfrm>
            <a:off x="8381501" y="4594081"/>
            <a:ext cx="1558352" cy="1098838"/>
          </a:xfrm>
          <a:custGeom>
            <a:avLst/>
            <a:gdLst/>
            <a:ahLst/>
            <a:cxnLst/>
            <a:rect l="l" t="t" r="r" b="b"/>
            <a:pathLst>
              <a:path w="1558352" h="1098838">
                <a:moveTo>
                  <a:pt x="0" y="0"/>
                </a:moveTo>
                <a:lnTo>
                  <a:pt x="1558352" y="0"/>
                </a:lnTo>
                <a:lnTo>
                  <a:pt x="1558352" y="1098838"/>
                </a:lnTo>
                <a:lnTo>
                  <a:pt x="0" y="10988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7" name="Group 47"/>
          <p:cNvGrpSpPr/>
          <p:nvPr/>
        </p:nvGrpSpPr>
        <p:grpSpPr>
          <a:xfrm>
            <a:off x="9821731" y="6644237"/>
            <a:ext cx="7001634" cy="2226651"/>
            <a:chOff x="0" y="0"/>
            <a:chExt cx="1844052" cy="586443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844052" cy="586443"/>
            </a:xfrm>
            <a:custGeom>
              <a:avLst/>
              <a:gdLst/>
              <a:ahLst/>
              <a:cxnLst/>
              <a:rect l="l" t="t" r="r" b="b"/>
              <a:pathLst>
                <a:path w="1844052" h="586443">
                  <a:moveTo>
                    <a:pt x="55287" y="0"/>
                  </a:moveTo>
                  <a:lnTo>
                    <a:pt x="1788765" y="0"/>
                  </a:lnTo>
                  <a:cubicBezTo>
                    <a:pt x="1819299" y="0"/>
                    <a:pt x="1844052" y="24753"/>
                    <a:pt x="1844052" y="55287"/>
                  </a:cubicBezTo>
                  <a:lnTo>
                    <a:pt x="1844052" y="531157"/>
                  </a:lnTo>
                  <a:cubicBezTo>
                    <a:pt x="1844052" y="545819"/>
                    <a:pt x="1838227" y="559882"/>
                    <a:pt x="1827859" y="570250"/>
                  </a:cubicBezTo>
                  <a:cubicBezTo>
                    <a:pt x="1817490" y="580618"/>
                    <a:pt x="1803428" y="586443"/>
                    <a:pt x="1788765" y="586443"/>
                  </a:cubicBezTo>
                  <a:lnTo>
                    <a:pt x="55287" y="586443"/>
                  </a:lnTo>
                  <a:cubicBezTo>
                    <a:pt x="40624" y="586443"/>
                    <a:pt x="26561" y="580618"/>
                    <a:pt x="16193" y="570250"/>
                  </a:cubicBezTo>
                  <a:cubicBezTo>
                    <a:pt x="5825" y="559882"/>
                    <a:pt x="0" y="545819"/>
                    <a:pt x="0" y="531157"/>
                  </a:cubicBezTo>
                  <a:lnTo>
                    <a:pt x="0" y="55287"/>
                  </a:lnTo>
                  <a:cubicBezTo>
                    <a:pt x="0" y="40624"/>
                    <a:pt x="5825" y="26561"/>
                    <a:pt x="16193" y="16193"/>
                  </a:cubicBezTo>
                  <a:cubicBezTo>
                    <a:pt x="26561" y="5825"/>
                    <a:pt x="40624" y="0"/>
                    <a:pt x="5528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38100"/>
              <a:ext cx="1844052" cy="6245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0181714" y="6843163"/>
            <a:ext cx="6262619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At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barrier’s centre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near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boundary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relative velocity 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between the barrier and the condensate is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maximized </a:t>
            </a:r>
          </a:p>
        </p:txBody>
      </p:sp>
      <p:sp>
        <p:nvSpPr>
          <p:cNvPr id="51" name="Freeform 51"/>
          <p:cNvSpPr/>
          <p:nvPr/>
        </p:nvSpPr>
        <p:spPr>
          <a:xfrm rot="4801422">
            <a:off x="15161177" y="5519032"/>
            <a:ext cx="1686114" cy="816457"/>
          </a:xfrm>
          <a:custGeom>
            <a:avLst/>
            <a:gdLst/>
            <a:ahLst/>
            <a:cxnLst/>
            <a:rect l="l" t="t" r="r" b="b"/>
            <a:pathLst>
              <a:path w="1686114" h="816457">
                <a:moveTo>
                  <a:pt x="0" y="0"/>
                </a:moveTo>
                <a:lnTo>
                  <a:pt x="1686114" y="0"/>
                </a:lnTo>
                <a:lnTo>
                  <a:pt x="1686114" y="816457"/>
                </a:lnTo>
                <a:lnTo>
                  <a:pt x="0" y="81645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2" name="TextBox 52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54" name="Group 5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2" name="Group 72"/>
          <p:cNvGrpSpPr/>
          <p:nvPr/>
        </p:nvGrpSpPr>
        <p:grpSpPr>
          <a:xfrm>
            <a:off x="2470803" y="4359740"/>
            <a:ext cx="5577323" cy="1567520"/>
            <a:chOff x="0" y="0"/>
            <a:chExt cx="7436431" cy="2090027"/>
          </a:xfrm>
        </p:grpSpPr>
        <p:grpSp>
          <p:nvGrpSpPr>
            <p:cNvPr id="73" name="Group 73"/>
            <p:cNvGrpSpPr/>
            <p:nvPr/>
          </p:nvGrpSpPr>
          <p:grpSpPr>
            <a:xfrm>
              <a:off x="0" y="0"/>
              <a:ext cx="7436431" cy="2090027"/>
              <a:chOff x="0" y="0"/>
              <a:chExt cx="1468925" cy="412845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1468925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468925" h="412845">
                    <a:moveTo>
                      <a:pt x="69405" y="0"/>
                    </a:moveTo>
                    <a:lnTo>
                      <a:pt x="1399519" y="0"/>
                    </a:lnTo>
                    <a:cubicBezTo>
                      <a:pt x="1417927" y="0"/>
                      <a:pt x="1435580" y="7312"/>
                      <a:pt x="1448596" y="20328"/>
                    </a:cubicBezTo>
                    <a:cubicBezTo>
                      <a:pt x="1461612" y="33344"/>
                      <a:pt x="1468925" y="50998"/>
                      <a:pt x="1468925" y="69405"/>
                    </a:cubicBezTo>
                    <a:lnTo>
                      <a:pt x="1468925" y="343440"/>
                    </a:lnTo>
                    <a:cubicBezTo>
                      <a:pt x="1468925" y="361847"/>
                      <a:pt x="1461612" y="379501"/>
                      <a:pt x="1448596" y="392517"/>
                    </a:cubicBezTo>
                    <a:cubicBezTo>
                      <a:pt x="1435580" y="405533"/>
                      <a:pt x="1417927" y="412845"/>
                      <a:pt x="1399519" y="412845"/>
                    </a:cubicBezTo>
                    <a:lnTo>
                      <a:pt x="69405" y="412845"/>
                    </a:lnTo>
                    <a:cubicBezTo>
                      <a:pt x="50998" y="412845"/>
                      <a:pt x="33344" y="405533"/>
                      <a:pt x="20328" y="392517"/>
                    </a:cubicBezTo>
                    <a:cubicBezTo>
                      <a:pt x="7312" y="379501"/>
                      <a:pt x="0" y="361847"/>
                      <a:pt x="0" y="343440"/>
                    </a:cubicBezTo>
                    <a:lnTo>
                      <a:pt x="0" y="69405"/>
                    </a:lnTo>
                    <a:cubicBezTo>
                      <a:pt x="0" y="50998"/>
                      <a:pt x="7312" y="33344"/>
                      <a:pt x="20328" y="20328"/>
                    </a:cubicBezTo>
                    <a:cubicBezTo>
                      <a:pt x="33344" y="7312"/>
                      <a:pt x="50998" y="0"/>
                      <a:pt x="69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0" y="-38100"/>
                <a:ext cx="1468925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6" name="TextBox 76"/>
            <p:cNvSpPr txBox="1"/>
            <p:nvPr/>
          </p:nvSpPr>
          <p:spPr>
            <a:xfrm>
              <a:off x="335736" y="130614"/>
              <a:ext cx="676495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local sound speed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the system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lowers where density is depleted</a:t>
              </a:r>
            </a:p>
          </p:txBody>
        </p: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14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0273228" y="4359740"/>
            <a:ext cx="5039972" cy="1567520"/>
            <a:chOff x="0" y="0"/>
            <a:chExt cx="6719963" cy="2090027"/>
          </a:xfrm>
        </p:grpSpPr>
        <p:grpSp>
          <p:nvGrpSpPr>
            <p:cNvPr id="42" name="Group 42"/>
            <p:cNvGrpSpPr/>
            <p:nvPr/>
          </p:nvGrpSpPr>
          <p:grpSpPr>
            <a:xfrm>
              <a:off x="0" y="0"/>
              <a:ext cx="6719963" cy="2090027"/>
              <a:chOff x="0" y="0"/>
              <a:chExt cx="1327400" cy="412845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1327400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327400" h="412845">
                    <a:moveTo>
                      <a:pt x="76805" y="0"/>
                    </a:moveTo>
                    <a:lnTo>
                      <a:pt x="1250595" y="0"/>
                    </a:lnTo>
                    <a:cubicBezTo>
                      <a:pt x="1270965" y="0"/>
                      <a:pt x="1290501" y="8092"/>
                      <a:pt x="1304904" y="22496"/>
                    </a:cubicBezTo>
                    <a:cubicBezTo>
                      <a:pt x="1319308" y="36899"/>
                      <a:pt x="1327400" y="56435"/>
                      <a:pt x="1327400" y="76805"/>
                    </a:cubicBezTo>
                    <a:lnTo>
                      <a:pt x="1327400" y="336040"/>
                    </a:lnTo>
                    <a:cubicBezTo>
                      <a:pt x="1327400" y="378458"/>
                      <a:pt x="1293013" y="412845"/>
                      <a:pt x="1250595" y="412845"/>
                    </a:cubicBezTo>
                    <a:lnTo>
                      <a:pt x="76805" y="412845"/>
                    </a:lnTo>
                    <a:cubicBezTo>
                      <a:pt x="56435" y="412845"/>
                      <a:pt x="36899" y="404753"/>
                      <a:pt x="22496" y="390349"/>
                    </a:cubicBezTo>
                    <a:cubicBezTo>
                      <a:pt x="8092" y="375945"/>
                      <a:pt x="0" y="356410"/>
                      <a:pt x="0" y="336040"/>
                    </a:cubicBezTo>
                    <a:lnTo>
                      <a:pt x="0" y="76805"/>
                    </a:lnTo>
                    <a:cubicBezTo>
                      <a:pt x="0" y="56435"/>
                      <a:pt x="8092" y="36899"/>
                      <a:pt x="22496" y="22496"/>
                    </a:cubicBezTo>
                    <a:cubicBezTo>
                      <a:pt x="36899" y="8092"/>
                      <a:pt x="56435" y="0"/>
                      <a:pt x="76805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0" y="-38100"/>
                <a:ext cx="1327400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5" name="TextBox 45"/>
            <p:cNvSpPr txBox="1"/>
            <p:nvPr/>
          </p:nvSpPr>
          <p:spPr>
            <a:xfrm>
              <a:off x="205495" y="130614"/>
              <a:ext cx="6308973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Linked to the existence of a </a:t>
              </a:r>
              <a:r>
                <a:rPr lang="en-US" sz="2999" b="1">
                  <a:solidFill>
                    <a:srgbClr val="FEFEF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crititical velocity</a:t>
              </a: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 for vortex nucleation!</a:t>
              </a:r>
            </a:p>
          </p:txBody>
        </p:sp>
      </p:grpSp>
      <p:sp>
        <p:nvSpPr>
          <p:cNvPr id="46" name="Freeform 46"/>
          <p:cNvSpPr/>
          <p:nvPr/>
        </p:nvSpPr>
        <p:spPr>
          <a:xfrm>
            <a:off x="8381501" y="4594081"/>
            <a:ext cx="1558352" cy="1098838"/>
          </a:xfrm>
          <a:custGeom>
            <a:avLst/>
            <a:gdLst/>
            <a:ahLst/>
            <a:cxnLst/>
            <a:rect l="l" t="t" r="r" b="b"/>
            <a:pathLst>
              <a:path w="1558352" h="1098838">
                <a:moveTo>
                  <a:pt x="0" y="0"/>
                </a:moveTo>
                <a:lnTo>
                  <a:pt x="1558352" y="0"/>
                </a:lnTo>
                <a:lnTo>
                  <a:pt x="1558352" y="1098838"/>
                </a:lnTo>
                <a:lnTo>
                  <a:pt x="0" y="10988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7" name="Group 47"/>
          <p:cNvGrpSpPr/>
          <p:nvPr/>
        </p:nvGrpSpPr>
        <p:grpSpPr>
          <a:xfrm>
            <a:off x="9821731" y="6644237"/>
            <a:ext cx="7001634" cy="2226651"/>
            <a:chOff x="0" y="0"/>
            <a:chExt cx="1844052" cy="586443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844052" cy="586443"/>
            </a:xfrm>
            <a:custGeom>
              <a:avLst/>
              <a:gdLst/>
              <a:ahLst/>
              <a:cxnLst/>
              <a:rect l="l" t="t" r="r" b="b"/>
              <a:pathLst>
                <a:path w="1844052" h="586443">
                  <a:moveTo>
                    <a:pt x="55287" y="0"/>
                  </a:moveTo>
                  <a:lnTo>
                    <a:pt x="1788765" y="0"/>
                  </a:lnTo>
                  <a:cubicBezTo>
                    <a:pt x="1819299" y="0"/>
                    <a:pt x="1844052" y="24753"/>
                    <a:pt x="1844052" y="55287"/>
                  </a:cubicBezTo>
                  <a:lnTo>
                    <a:pt x="1844052" y="531157"/>
                  </a:lnTo>
                  <a:cubicBezTo>
                    <a:pt x="1844052" y="545819"/>
                    <a:pt x="1838227" y="559882"/>
                    <a:pt x="1827859" y="570250"/>
                  </a:cubicBezTo>
                  <a:cubicBezTo>
                    <a:pt x="1817490" y="580618"/>
                    <a:pt x="1803428" y="586443"/>
                    <a:pt x="1788765" y="586443"/>
                  </a:cubicBezTo>
                  <a:lnTo>
                    <a:pt x="55287" y="586443"/>
                  </a:lnTo>
                  <a:cubicBezTo>
                    <a:pt x="40624" y="586443"/>
                    <a:pt x="26561" y="580618"/>
                    <a:pt x="16193" y="570250"/>
                  </a:cubicBezTo>
                  <a:cubicBezTo>
                    <a:pt x="5825" y="559882"/>
                    <a:pt x="0" y="545819"/>
                    <a:pt x="0" y="531157"/>
                  </a:cubicBezTo>
                  <a:lnTo>
                    <a:pt x="0" y="55287"/>
                  </a:lnTo>
                  <a:cubicBezTo>
                    <a:pt x="0" y="40624"/>
                    <a:pt x="5825" y="26561"/>
                    <a:pt x="16193" y="16193"/>
                  </a:cubicBezTo>
                  <a:cubicBezTo>
                    <a:pt x="26561" y="5825"/>
                    <a:pt x="40624" y="0"/>
                    <a:pt x="5528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38100"/>
              <a:ext cx="1844052" cy="6245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0181714" y="6843163"/>
            <a:ext cx="6262619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At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barrier’s centre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near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boundary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relative velocity 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between the barrier and the condensate is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maximized </a:t>
            </a:r>
          </a:p>
        </p:txBody>
      </p:sp>
      <p:sp>
        <p:nvSpPr>
          <p:cNvPr id="51" name="Freeform 51"/>
          <p:cNvSpPr/>
          <p:nvPr/>
        </p:nvSpPr>
        <p:spPr>
          <a:xfrm flipH="1">
            <a:off x="7925627" y="7208144"/>
            <a:ext cx="1558352" cy="1098838"/>
          </a:xfrm>
          <a:custGeom>
            <a:avLst/>
            <a:gdLst/>
            <a:ahLst/>
            <a:cxnLst/>
            <a:rect l="l" t="t" r="r" b="b"/>
            <a:pathLst>
              <a:path w="1558352" h="1098838">
                <a:moveTo>
                  <a:pt x="1558352" y="0"/>
                </a:moveTo>
                <a:lnTo>
                  <a:pt x="0" y="0"/>
                </a:lnTo>
                <a:lnTo>
                  <a:pt x="0" y="1098838"/>
                </a:lnTo>
                <a:lnTo>
                  <a:pt x="1558352" y="1098838"/>
                </a:lnTo>
                <a:lnTo>
                  <a:pt x="1558352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2" name="Group 52"/>
          <p:cNvGrpSpPr/>
          <p:nvPr/>
        </p:nvGrpSpPr>
        <p:grpSpPr>
          <a:xfrm>
            <a:off x="3621599" y="6809020"/>
            <a:ext cx="3970653" cy="1897086"/>
            <a:chOff x="0" y="0"/>
            <a:chExt cx="5294204" cy="2529448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0"/>
              <a:ext cx="5294204" cy="2529448"/>
              <a:chOff x="0" y="0"/>
              <a:chExt cx="1045769" cy="499644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1045769" cy="499644"/>
              </a:xfrm>
              <a:custGeom>
                <a:avLst/>
                <a:gdLst/>
                <a:ahLst/>
                <a:cxnLst/>
                <a:rect l="l" t="t" r="r" b="b"/>
                <a:pathLst>
                  <a:path w="1045769" h="499644">
                    <a:moveTo>
                      <a:pt x="97489" y="0"/>
                    </a:moveTo>
                    <a:lnTo>
                      <a:pt x="948279" y="0"/>
                    </a:lnTo>
                    <a:cubicBezTo>
                      <a:pt x="1002121" y="0"/>
                      <a:pt x="1045769" y="43647"/>
                      <a:pt x="1045769" y="97489"/>
                    </a:cubicBezTo>
                    <a:lnTo>
                      <a:pt x="1045769" y="402155"/>
                    </a:lnTo>
                    <a:cubicBezTo>
                      <a:pt x="1045769" y="428011"/>
                      <a:pt x="1035498" y="452807"/>
                      <a:pt x="1017215" y="471090"/>
                    </a:cubicBezTo>
                    <a:cubicBezTo>
                      <a:pt x="998932" y="489373"/>
                      <a:pt x="974135" y="499644"/>
                      <a:pt x="948279" y="499644"/>
                    </a:cubicBezTo>
                    <a:lnTo>
                      <a:pt x="97489" y="499644"/>
                    </a:lnTo>
                    <a:cubicBezTo>
                      <a:pt x="43647" y="499644"/>
                      <a:pt x="0" y="455997"/>
                      <a:pt x="0" y="402155"/>
                    </a:cubicBezTo>
                    <a:lnTo>
                      <a:pt x="0" y="97489"/>
                    </a:lnTo>
                    <a:cubicBezTo>
                      <a:pt x="0" y="43647"/>
                      <a:pt x="43647" y="0"/>
                      <a:pt x="97489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0" y="-38100"/>
                <a:ext cx="1045769" cy="53774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6" name="Freeform 56"/>
            <p:cNvSpPr/>
            <p:nvPr/>
          </p:nvSpPr>
          <p:spPr>
            <a:xfrm>
              <a:off x="360205" y="1611400"/>
              <a:ext cx="4573794" cy="611745"/>
            </a:xfrm>
            <a:custGeom>
              <a:avLst/>
              <a:gdLst/>
              <a:ahLst/>
              <a:cxnLst/>
              <a:rect l="l" t="t" r="r" b="b"/>
              <a:pathLst>
                <a:path w="4573794" h="611745">
                  <a:moveTo>
                    <a:pt x="0" y="0"/>
                  </a:moveTo>
                  <a:lnTo>
                    <a:pt x="4573794" y="0"/>
                  </a:lnTo>
                  <a:lnTo>
                    <a:pt x="4573794" y="611745"/>
                  </a:lnTo>
                  <a:lnTo>
                    <a:pt x="0" y="6117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258167" y="209353"/>
              <a:ext cx="477787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FEFEF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Sweet spot</a:t>
              </a: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 for vortex </a:t>
              </a:r>
              <a:r>
                <a:rPr lang="en-US" sz="2999" b="1">
                  <a:solidFill>
                    <a:srgbClr val="FEFEF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nucleation</a:t>
              </a:r>
              <a:r>
                <a:rPr lang="en-US" sz="2999">
                  <a:solidFill>
                    <a:srgbClr val="FEFEFE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</p:txBody>
        </p:sp>
      </p:grpSp>
      <p:sp>
        <p:nvSpPr>
          <p:cNvPr id="58" name="Freeform 58"/>
          <p:cNvSpPr/>
          <p:nvPr/>
        </p:nvSpPr>
        <p:spPr>
          <a:xfrm rot="4801422">
            <a:off x="15161177" y="5519032"/>
            <a:ext cx="1686114" cy="816457"/>
          </a:xfrm>
          <a:custGeom>
            <a:avLst/>
            <a:gdLst/>
            <a:ahLst/>
            <a:cxnLst/>
            <a:rect l="l" t="t" r="r" b="b"/>
            <a:pathLst>
              <a:path w="1686114" h="816457">
                <a:moveTo>
                  <a:pt x="0" y="0"/>
                </a:moveTo>
                <a:lnTo>
                  <a:pt x="1686114" y="0"/>
                </a:lnTo>
                <a:lnTo>
                  <a:pt x="1686114" y="816457"/>
                </a:lnTo>
                <a:lnTo>
                  <a:pt x="0" y="81645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9" name="TextBox 59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61" name="Group 61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9" name="Group 79"/>
          <p:cNvGrpSpPr/>
          <p:nvPr/>
        </p:nvGrpSpPr>
        <p:grpSpPr>
          <a:xfrm>
            <a:off x="2470803" y="4359740"/>
            <a:ext cx="5577323" cy="1567520"/>
            <a:chOff x="0" y="0"/>
            <a:chExt cx="7436431" cy="2090027"/>
          </a:xfrm>
        </p:grpSpPr>
        <p:grpSp>
          <p:nvGrpSpPr>
            <p:cNvPr id="80" name="Group 80"/>
            <p:cNvGrpSpPr/>
            <p:nvPr/>
          </p:nvGrpSpPr>
          <p:grpSpPr>
            <a:xfrm>
              <a:off x="0" y="0"/>
              <a:ext cx="7436431" cy="2090027"/>
              <a:chOff x="0" y="0"/>
              <a:chExt cx="1468925" cy="412845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0"/>
                <a:ext cx="1468925" cy="412845"/>
              </a:xfrm>
              <a:custGeom>
                <a:avLst/>
                <a:gdLst/>
                <a:ahLst/>
                <a:cxnLst/>
                <a:rect l="l" t="t" r="r" b="b"/>
                <a:pathLst>
                  <a:path w="1468925" h="412845">
                    <a:moveTo>
                      <a:pt x="69405" y="0"/>
                    </a:moveTo>
                    <a:lnTo>
                      <a:pt x="1399519" y="0"/>
                    </a:lnTo>
                    <a:cubicBezTo>
                      <a:pt x="1417927" y="0"/>
                      <a:pt x="1435580" y="7312"/>
                      <a:pt x="1448596" y="20328"/>
                    </a:cubicBezTo>
                    <a:cubicBezTo>
                      <a:pt x="1461612" y="33344"/>
                      <a:pt x="1468925" y="50998"/>
                      <a:pt x="1468925" y="69405"/>
                    </a:cubicBezTo>
                    <a:lnTo>
                      <a:pt x="1468925" y="343440"/>
                    </a:lnTo>
                    <a:cubicBezTo>
                      <a:pt x="1468925" y="361847"/>
                      <a:pt x="1461612" y="379501"/>
                      <a:pt x="1448596" y="392517"/>
                    </a:cubicBezTo>
                    <a:cubicBezTo>
                      <a:pt x="1435580" y="405533"/>
                      <a:pt x="1417927" y="412845"/>
                      <a:pt x="1399519" y="412845"/>
                    </a:cubicBezTo>
                    <a:lnTo>
                      <a:pt x="69405" y="412845"/>
                    </a:lnTo>
                    <a:cubicBezTo>
                      <a:pt x="50998" y="412845"/>
                      <a:pt x="33344" y="405533"/>
                      <a:pt x="20328" y="392517"/>
                    </a:cubicBezTo>
                    <a:cubicBezTo>
                      <a:pt x="7312" y="379501"/>
                      <a:pt x="0" y="361847"/>
                      <a:pt x="0" y="343440"/>
                    </a:cubicBezTo>
                    <a:lnTo>
                      <a:pt x="0" y="69405"/>
                    </a:lnTo>
                    <a:cubicBezTo>
                      <a:pt x="0" y="50998"/>
                      <a:pt x="7312" y="33344"/>
                      <a:pt x="20328" y="20328"/>
                    </a:cubicBezTo>
                    <a:cubicBezTo>
                      <a:pt x="33344" y="7312"/>
                      <a:pt x="50998" y="0"/>
                      <a:pt x="694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" name="TextBox 82"/>
              <p:cNvSpPr txBox="1"/>
              <p:nvPr/>
            </p:nvSpPr>
            <p:spPr>
              <a:xfrm>
                <a:off x="0" y="-38100"/>
                <a:ext cx="1468925" cy="45094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3" name="TextBox 83"/>
            <p:cNvSpPr txBox="1"/>
            <p:nvPr/>
          </p:nvSpPr>
          <p:spPr>
            <a:xfrm>
              <a:off x="335736" y="130614"/>
              <a:ext cx="676495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local sound speed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the system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lowers where density is depleted</a:t>
              </a:r>
            </a:p>
          </p:txBody>
        </p:sp>
      </p:grpSp>
      <p:sp>
        <p:nvSpPr>
          <p:cNvPr id="84" name="TextBox 8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14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TextBox 41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3621599" y="6809020"/>
            <a:ext cx="3970653" cy="1897086"/>
            <a:chOff x="0" y="0"/>
            <a:chExt cx="1045769" cy="499644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1045769" cy="499644"/>
            </a:xfrm>
            <a:custGeom>
              <a:avLst/>
              <a:gdLst/>
              <a:ahLst/>
              <a:cxnLst/>
              <a:rect l="l" t="t" r="r" b="b"/>
              <a:pathLst>
                <a:path w="1045769" h="499644">
                  <a:moveTo>
                    <a:pt x="97489" y="0"/>
                  </a:moveTo>
                  <a:lnTo>
                    <a:pt x="948279" y="0"/>
                  </a:lnTo>
                  <a:cubicBezTo>
                    <a:pt x="1002121" y="0"/>
                    <a:pt x="1045769" y="43647"/>
                    <a:pt x="1045769" y="97489"/>
                  </a:cubicBezTo>
                  <a:lnTo>
                    <a:pt x="1045769" y="402155"/>
                  </a:lnTo>
                  <a:cubicBezTo>
                    <a:pt x="1045769" y="428011"/>
                    <a:pt x="1035498" y="452807"/>
                    <a:pt x="1017215" y="471090"/>
                  </a:cubicBezTo>
                  <a:cubicBezTo>
                    <a:pt x="998932" y="489373"/>
                    <a:pt x="974135" y="499644"/>
                    <a:pt x="948279" y="499644"/>
                  </a:cubicBezTo>
                  <a:lnTo>
                    <a:pt x="97489" y="499644"/>
                  </a:lnTo>
                  <a:cubicBezTo>
                    <a:pt x="43647" y="499644"/>
                    <a:pt x="0" y="455997"/>
                    <a:pt x="0" y="402155"/>
                  </a:cubicBezTo>
                  <a:lnTo>
                    <a:pt x="0" y="97489"/>
                  </a:lnTo>
                  <a:cubicBezTo>
                    <a:pt x="0" y="43647"/>
                    <a:pt x="43647" y="0"/>
                    <a:pt x="9748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38100"/>
              <a:ext cx="1045769" cy="5377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5" name="Freeform 45"/>
          <p:cNvSpPr/>
          <p:nvPr/>
        </p:nvSpPr>
        <p:spPr>
          <a:xfrm>
            <a:off x="3891753" y="8017570"/>
            <a:ext cx="3430346" cy="458809"/>
          </a:xfrm>
          <a:custGeom>
            <a:avLst/>
            <a:gdLst/>
            <a:ahLst/>
            <a:cxnLst/>
            <a:rect l="l" t="t" r="r" b="b"/>
            <a:pathLst>
              <a:path w="3430346" h="458809">
                <a:moveTo>
                  <a:pt x="0" y="0"/>
                </a:moveTo>
                <a:lnTo>
                  <a:pt x="3430346" y="0"/>
                </a:lnTo>
                <a:lnTo>
                  <a:pt x="3430346" y="458808"/>
                </a:lnTo>
                <a:lnTo>
                  <a:pt x="0" y="4588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6" name="TextBox 46"/>
          <p:cNvSpPr txBox="1"/>
          <p:nvPr/>
        </p:nvSpPr>
        <p:spPr>
          <a:xfrm>
            <a:off x="3815224" y="6961272"/>
            <a:ext cx="3583403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Sweet spot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for vortex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TextBox 41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3621599" y="6809020"/>
            <a:ext cx="3970653" cy="1897086"/>
            <a:chOff x="0" y="0"/>
            <a:chExt cx="5294204" cy="2529448"/>
          </a:xfrm>
        </p:grpSpPr>
        <p:grpSp>
          <p:nvGrpSpPr>
            <p:cNvPr id="43" name="Group 43"/>
            <p:cNvGrpSpPr/>
            <p:nvPr/>
          </p:nvGrpSpPr>
          <p:grpSpPr>
            <a:xfrm>
              <a:off x="0" y="0"/>
              <a:ext cx="5294204" cy="2529448"/>
              <a:chOff x="0" y="0"/>
              <a:chExt cx="1045769" cy="499644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1045769" cy="499644"/>
              </a:xfrm>
              <a:custGeom>
                <a:avLst/>
                <a:gdLst/>
                <a:ahLst/>
                <a:cxnLst/>
                <a:rect l="l" t="t" r="r" b="b"/>
                <a:pathLst>
                  <a:path w="1045769" h="499644">
                    <a:moveTo>
                      <a:pt x="97489" y="0"/>
                    </a:moveTo>
                    <a:lnTo>
                      <a:pt x="948279" y="0"/>
                    </a:lnTo>
                    <a:cubicBezTo>
                      <a:pt x="1002121" y="0"/>
                      <a:pt x="1045769" y="43647"/>
                      <a:pt x="1045769" y="97489"/>
                    </a:cubicBezTo>
                    <a:lnTo>
                      <a:pt x="1045769" y="402155"/>
                    </a:lnTo>
                    <a:cubicBezTo>
                      <a:pt x="1045769" y="428011"/>
                      <a:pt x="1035498" y="452807"/>
                      <a:pt x="1017215" y="471090"/>
                    </a:cubicBezTo>
                    <a:cubicBezTo>
                      <a:pt x="998932" y="489373"/>
                      <a:pt x="974135" y="499644"/>
                      <a:pt x="948279" y="499644"/>
                    </a:cubicBezTo>
                    <a:lnTo>
                      <a:pt x="97489" y="499644"/>
                    </a:lnTo>
                    <a:cubicBezTo>
                      <a:pt x="43647" y="499644"/>
                      <a:pt x="0" y="455997"/>
                      <a:pt x="0" y="402155"/>
                    </a:cubicBezTo>
                    <a:lnTo>
                      <a:pt x="0" y="97489"/>
                    </a:lnTo>
                    <a:cubicBezTo>
                      <a:pt x="0" y="43647"/>
                      <a:pt x="43647" y="0"/>
                      <a:pt x="974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0" y="-38100"/>
                <a:ext cx="1045769" cy="53774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6" name="Freeform 46"/>
            <p:cNvSpPr/>
            <p:nvPr/>
          </p:nvSpPr>
          <p:spPr>
            <a:xfrm>
              <a:off x="360205" y="1611400"/>
              <a:ext cx="4573794" cy="611745"/>
            </a:xfrm>
            <a:custGeom>
              <a:avLst/>
              <a:gdLst/>
              <a:ahLst/>
              <a:cxnLst/>
              <a:rect l="l" t="t" r="r" b="b"/>
              <a:pathLst>
                <a:path w="4573794" h="611745">
                  <a:moveTo>
                    <a:pt x="0" y="0"/>
                  </a:moveTo>
                  <a:lnTo>
                    <a:pt x="4573794" y="0"/>
                  </a:lnTo>
                  <a:lnTo>
                    <a:pt x="4573794" y="611745"/>
                  </a:lnTo>
                  <a:lnTo>
                    <a:pt x="0" y="6117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258167" y="209353"/>
              <a:ext cx="477787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Sweet spot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for vortex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nucleation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0694701" y="6809020"/>
            <a:ext cx="5118980" cy="1897086"/>
            <a:chOff x="0" y="0"/>
            <a:chExt cx="6825306" cy="2529448"/>
          </a:xfrm>
        </p:grpSpPr>
        <p:grpSp>
          <p:nvGrpSpPr>
            <p:cNvPr id="49" name="Group 49"/>
            <p:cNvGrpSpPr/>
            <p:nvPr/>
          </p:nvGrpSpPr>
          <p:grpSpPr>
            <a:xfrm>
              <a:off x="0" y="0"/>
              <a:ext cx="6825306" cy="2529448"/>
              <a:chOff x="0" y="0"/>
              <a:chExt cx="1348209" cy="499644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1348209" cy="499644"/>
              </a:xfrm>
              <a:custGeom>
                <a:avLst/>
                <a:gdLst/>
                <a:ahLst/>
                <a:cxnLst/>
                <a:rect l="l" t="t" r="r" b="b"/>
                <a:pathLst>
                  <a:path w="1348209" h="499644">
                    <a:moveTo>
                      <a:pt x="75620" y="0"/>
                    </a:moveTo>
                    <a:lnTo>
                      <a:pt x="1272589" y="0"/>
                    </a:lnTo>
                    <a:cubicBezTo>
                      <a:pt x="1292645" y="0"/>
                      <a:pt x="1311879" y="7967"/>
                      <a:pt x="1326060" y="22149"/>
                    </a:cubicBezTo>
                    <a:cubicBezTo>
                      <a:pt x="1340242" y="36330"/>
                      <a:pt x="1348209" y="55564"/>
                      <a:pt x="1348209" y="75620"/>
                    </a:cubicBezTo>
                    <a:lnTo>
                      <a:pt x="1348209" y="424024"/>
                    </a:lnTo>
                    <a:cubicBezTo>
                      <a:pt x="1348209" y="444080"/>
                      <a:pt x="1340242" y="463314"/>
                      <a:pt x="1326060" y="477496"/>
                    </a:cubicBezTo>
                    <a:cubicBezTo>
                      <a:pt x="1311879" y="491677"/>
                      <a:pt x="1292645" y="499644"/>
                      <a:pt x="1272589" y="499644"/>
                    </a:cubicBezTo>
                    <a:lnTo>
                      <a:pt x="75620" y="499644"/>
                    </a:lnTo>
                    <a:cubicBezTo>
                      <a:pt x="33856" y="499644"/>
                      <a:pt x="0" y="465788"/>
                      <a:pt x="0" y="424024"/>
                    </a:cubicBezTo>
                    <a:lnTo>
                      <a:pt x="0" y="75620"/>
                    </a:lnTo>
                    <a:cubicBezTo>
                      <a:pt x="0" y="33856"/>
                      <a:pt x="33856" y="0"/>
                      <a:pt x="756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0" y="-38100"/>
                <a:ext cx="1348209" cy="53774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2" name="TextBox 52"/>
            <p:cNvSpPr txBox="1"/>
            <p:nvPr/>
          </p:nvSpPr>
          <p:spPr>
            <a:xfrm>
              <a:off x="545248" y="648774"/>
              <a:ext cx="5734810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Cylindrical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symmetry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vortices are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rings</a:t>
              </a:r>
            </a:p>
          </p:txBody>
        </p:sp>
      </p:grpSp>
      <p:sp>
        <p:nvSpPr>
          <p:cNvPr id="53" name="Freeform 53"/>
          <p:cNvSpPr/>
          <p:nvPr/>
        </p:nvSpPr>
        <p:spPr>
          <a:xfrm>
            <a:off x="8364824" y="7208144"/>
            <a:ext cx="1558352" cy="1098838"/>
          </a:xfrm>
          <a:custGeom>
            <a:avLst/>
            <a:gdLst/>
            <a:ahLst/>
            <a:cxnLst/>
            <a:rect l="l" t="t" r="r" b="b"/>
            <a:pathLst>
              <a:path w="1558352" h="1098838">
                <a:moveTo>
                  <a:pt x="0" y="0"/>
                </a:moveTo>
                <a:lnTo>
                  <a:pt x="1558352" y="0"/>
                </a:lnTo>
                <a:lnTo>
                  <a:pt x="1558352" y="1098838"/>
                </a:lnTo>
                <a:lnTo>
                  <a:pt x="0" y="109883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4" name="Group 54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55" name="Group 5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3" name="TextBox 73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5143500"/>
            <a:ext cx="9102166" cy="4114800"/>
          </a:xfrm>
          <a:custGeom>
            <a:avLst/>
            <a:gdLst/>
            <a:ahLst/>
            <a:cxnLst/>
            <a:rect l="l" t="t" r="r" b="b"/>
            <a:pathLst>
              <a:path w="9102166" h="4114800">
                <a:moveTo>
                  <a:pt x="0" y="0"/>
                </a:moveTo>
                <a:lnTo>
                  <a:pt x="9102166" y="0"/>
                </a:lnTo>
                <a:lnTo>
                  <a:pt x="91021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t="-12218" b="-12209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9144000" y="995640"/>
            <a:ext cx="9102166" cy="4147860"/>
          </a:xfrm>
          <a:custGeom>
            <a:avLst/>
            <a:gdLst/>
            <a:ahLst/>
            <a:cxnLst/>
            <a:rect l="l" t="t" r="r" b="b"/>
            <a:pathLst>
              <a:path w="9102166" h="4147860">
                <a:moveTo>
                  <a:pt x="0" y="0"/>
                </a:moveTo>
                <a:lnTo>
                  <a:pt x="9102166" y="0"/>
                </a:lnTo>
                <a:lnTo>
                  <a:pt x="9102166" y="4147860"/>
                </a:lnTo>
                <a:lnTo>
                  <a:pt x="0" y="4147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3842" b="-9593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0" y="995640"/>
            <a:ext cx="9144000" cy="4291447"/>
          </a:xfrm>
          <a:custGeom>
            <a:avLst/>
            <a:gdLst/>
            <a:ahLst/>
            <a:cxnLst/>
            <a:rect l="l" t="t" r="r" b="b"/>
            <a:pathLst>
              <a:path w="9144000" h="4291447">
                <a:moveTo>
                  <a:pt x="0" y="0"/>
                </a:moveTo>
                <a:lnTo>
                  <a:pt x="9144000" y="0"/>
                </a:lnTo>
                <a:lnTo>
                  <a:pt x="9144000" y="4291448"/>
                </a:lnTo>
                <a:lnTo>
                  <a:pt x="0" y="42914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t="-29894" b="-58544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5" name="Group 5"/>
          <p:cNvGrpSpPr/>
          <p:nvPr/>
        </p:nvGrpSpPr>
        <p:grpSpPr>
          <a:xfrm>
            <a:off x="0" y="5143500"/>
            <a:ext cx="9144000" cy="4114800"/>
            <a:chOff x="0" y="0"/>
            <a:chExt cx="2408296" cy="10837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08296" cy="1083733"/>
            </a:xfrm>
            <a:custGeom>
              <a:avLst/>
              <a:gdLst/>
              <a:ahLst/>
              <a:cxnLst/>
              <a:rect l="l" t="t" r="r" b="b"/>
              <a:pathLst>
                <a:path w="2408296" h="1083733">
                  <a:moveTo>
                    <a:pt x="0" y="0"/>
                  </a:moveTo>
                  <a:lnTo>
                    <a:pt x="2408296" y="0"/>
                  </a:lnTo>
                  <a:lnTo>
                    <a:pt x="2408296" y="1083733"/>
                  </a:lnTo>
                  <a:lnTo>
                    <a:pt x="0" y="1083733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08296" cy="11123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08305" y="5287088"/>
            <a:ext cx="6636328" cy="4366704"/>
          </a:xfrm>
          <a:custGeom>
            <a:avLst/>
            <a:gdLst/>
            <a:ahLst/>
            <a:cxnLst/>
            <a:rect l="l" t="t" r="r" b="b"/>
            <a:pathLst>
              <a:path w="6636328" h="4366704">
                <a:moveTo>
                  <a:pt x="0" y="0"/>
                </a:moveTo>
                <a:lnTo>
                  <a:pt x="6636329" y="0"/>
                </a:lnTo>
                <a:lnTo>
                  <a:pt x="6636329" y="4366704"/>
                </a:lnTo>
                <a:lnTo>
                  <a:pt x="0" y="43667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4" name="AutoShape 14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5" name="Group 15"/>
          <p:cNvGrpSpPr/>
          <p:nvPr/>
        </p:nvGrpSpPr>
        <p:grpSpPr>
          <a:xfrm>
            <a:off x="7268720" y="4512810"/>
            <a:ext cx="3944787" cy="1028876"/>
            <a:chOff x="0" y="0"/>
            <a:chExt cx="1038956" cy="27098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38956" cy="270980"/>
            </a:xfrm>
            <a:custGeom>
              <a:avLst/>
              <a:gdLst/>
              <a:ahLst/>
              <a:cxnLst/>
              <a:rect l="l" t="t" r="r" b="b"/>
              <a:pathLst>
                <a:path w="1038956" h="270980">
                  <a:moveTo>
                    <a:pt x="98128" y="0"/>
                  </a:moveTo>
                  <a:lnTo>
                    <a:pt x="940828" y="0"/>
                  </a:lnTo>
                  <a:cubicBezTo>
                    <a:pt x="995023" y="0"/>
                    <a:pt x="1038956" y="43934"/>
                    <a:pt x="1038956" y="98128"/>
                  </a:cubicBezTo>
                  <a:lnTo>
                    <a:pt x="1038956" y="172851"/>
                  </a:lnTo>
                  <a:cubicBezTo>
                    <a:pt x="1038956" y="198877"/>
                    <a:pt x="1028618" y="223836"/>
                    <a:pt x="1010215" y="242239"/>
                  </a:cubicBezTo>
                  <a:cubicBezTo>
                    <a:pt x="991812" y="260641"/>
                    <a:pt x="966853" y="270980"/>
                    <a:pt x="940828" y="270980"/>
                  </a:cubicBezTo>
                  <a:lnTo>
                    <a:pt x="98128" y="270980"/>
                  </a:lnTo>
                  <a:cubicBezTo>
                    <a:pt x="43934" y="270980"/>
                    <a:pt x="0" y="227046"/>
                    <a:pt x="0" y="172851"/>
                  </a:cubicBezTo>
                  <a:lnTo>
                    <a:pt x="0" y="98128"/>
                  </a:lnTo>
                  <a:cubicBezTo>
                    <a:pt x="0" y="43934"/>
                    <a:pt x="43934" y="0"/>
                    <a:pt x="98128" y="0"/>
                  </a:cubicBezTo>
                  <a:close/>
                </a:path>
              </a:pathLst>
            </a:custGeom>
            <a:solidFill>
              <a:srgbClr val="FFFFFF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038956" cy="3090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626470" y="2960059"/>
            <a:ext cx="3944787" cy="1028876"/>
            <a:chOff x="0" y="0"/>
            <a:chExt cx="5259716" cy="1371835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5259716" cy="1371835"/>
              <a:chOff x="0" y="0"/>
              <a:chExt cx="1038956" cy="27098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038956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270980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172851"/>
                    </a:lnTo>
                    <a:cubicBezTo>
                      <a:pt x="1038956" y="198877"/>
                      <a:pt x="1028618" y="223836"/>
                      <a:pt x="1010215" y="242239"/>
                    </a:cubicBezTo>
                    <a:cubicBezTo>
                      <a:pt x="991812" y="260641"/>
                      <a:pt x="966853" y="270980"/>
                      <a:pt x="940828" y="270980"/>
                    </a:cubicBezTo>
                    <a:lnTo>
                      <a:pt x="98128" y="270980"/>
                    </a:lnTo>
                    <a:cubicBezTo>
                      <a:pt x="43934" y="270980"/>
                      <a:pt x="0" y="227046"/>
                      <a:pt x="0" y="172851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38100"/>
                <a:ext cx="1038956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322435" y="368417"/>
              <a:ext cx="461484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superfluid helium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573837" y="6172024"/>
            <a:ext cx="4997420" cy="1028876"/>
            <a:chOff x="0" y="0"/>
            <a:chExt cx="6663227" cy="1371835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ultracold atomic gases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9764590" y="6172024"/>
            <a:ext cx="4997420" cy="1028876"/>
            <a:chOff x="0" y="0"/>
            <a:chExt cx="6663227" cy="1371835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polariton condensates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764590" y="2960059"/>
            <a:ext cx="4997420" cy="1028876"/>
            <a:chOff x="0" y="0"/>
            <a:chExt cx="6663227" cy="1371835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interior of neutron stars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13661182" y="9647066"/>
            <a:ext cx="251168" cy="25116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13991459" y="9647066"/>
            <a:ext cx="251168" cy="251168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14318828" y="9647066"/>
            <a:ext cx="251168" cy="251168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4874796" y="9647066"/>
            <a:ext cx="251168" cy="251168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5205073" y="9647066"/>
            <a:ext cx="251168" cy="251168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5532441" y="9647066"/>
            <a:ext cx="251168" cy="251168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16088410" y="9647066"/>
            <a:ext cx="251168" cy="251168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16418687" y="9647066"/>
            <a:ext cx="251168" cy="251168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16746055" y="9647066"/>
            <a:ext cx="251168" cy="251168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7510546" y="4784360"/>
            <a:ext cx="346113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Quantum fluids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7968035" y="219075"/>
            <a:ext cx="235193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Relevance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04314" y="1160942"/>
            <a:ext cx="6259732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C. F. Barenghi et al., </a:t>
            </a:r>
            <a:r>
              <a:rPr lang="en-US" sz="1800" i="1">
                <a:solidFill>
                  <a:srgbClr val="000000"/>
                </a:solidFill>
                <a:latin typeface="Poppins Italics"/>
                <a:ea typeface="Poppins Italics"/>
                <a:cs typeface="Poppins Italics"/>
                <a:sym typeface="Poppins Italics"/>
              </a:rPr>
              <a:t>Quantum Turbulence</a:t>
            </a: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CUP (2023)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04314" y="8829675"/>
            <a:ext cx="4324811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A. C. White et al., PNAS 111, 4719 (2014)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12774624" y="8829675"/>
            <a:ext cx="5237767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R. Panico et al., Nature Photonics 17, 451 (2023)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12010175" y="1160942"/>
            <a:ext cx="6231579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B. Haskell et al., Int. J. Mod. Phyics D 24, 530008 (2015)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5" name="Group 2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0" y="9277603"/>
            <a:ext cx="1314760" cy="1009397"/>
            <a:chOff x="0" y="0"/>
            <a:chExt cx="1753013" cy="1345863"/>
          </a:xfrm>
        </p:grpSpPr>
        <p:sp>
          <p:nvSpPr>
            <p:cNvPr id="32" name="Freeform 32"/>
            <p:cNvSpPr/>
            <p:nvPr/>
          </p:nvSpPr>
          <p:spPr>
            <a:xfrm rot="6401308">
              <a:off x="427252" y="-88929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8"/>
                  </a:lnTo>
                  <a:lnTo>
                    <a:pt x="0" y="1560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8100000">
              <a:off x="1072537" y="91514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1" y="0"/>
                  </a:lnTo>
                  <a:lnTo>
                    <a:pt x="384641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64634" y="1284529"/>
            <a:ext cx="15358731" cy="2060419"/>
            <a:chOff x="0" y="0"/>
            <a:chExt cx="4045098" cy="542662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4045098" cy="542662"/>
            </a:xfrm>
            <a:custGeom>
              <a:avLst/>
              <a:gdLst/>
              <a:ahLst/>
              <a:cxnLst/>
              <a:rect l="l" t="t" r="r" b="b"/>
              <a:pathLst>
                <a:path w="4045098" h="542662">
                  <a:moveTo>
                    <a:pt x="25204" y="0"/>
                  </a:moveTo>
                  <a:lnTo>
                    <a:pt x="4019895" y="0"/>
                  </a:lnTo>
                  <a:cubicBezTo>
                    <a:pt x="4033814" y="0"/>
                    <a:pt x="4045098" y="11284"/>
                    <a:pt x="4045098" y="25204"/>
                  </a:cubicBezTo>
                  <a:lnTo>
                    <a:pt x="4045098" y="517458"/>
                  </a:lnTo>
                  <a:cubicBezTo>
                    <a:pt x="4045098" y="524143"/>
                    <a:pt x="4042443" y="530553"/>
                    <a:pt x="4037716" y="535280"/>
                  </a:cubicBezTo>
                  <a:cubicBezTo>
                    <a:pt x="4032989" y="540006"/>
                    <a:pt x="4026579" y="542662"/>
                    <a:pt x="4019895" y="542662"/>
                  </a:cubicBezTo>
                  <a:lnTo>
                    <a:pt x="25204" y="542662"/>
                  </a:lnTo>
                  <a:cubicBezTo>
                    <a:pt x="18519" y="542662"/>
                    <a:pt x="12109" y="540006"/>
                    <a:pt x="7382" y="535280"/>
                  </a:cubicBezTo>
                  <a:cubicBezTo>
                    <a:pt x="2655" y="530553"/>
                    <a:pt x="0" y="524143"/>
                    <a:pt x="0" y="517458"/>
                  </a:cubicBezTo>
                  <a:lnTo>
                    <a:pt x="0" y="25204"/>
                  </a:lnTo>
                  <a:cubicBezTo>
                    <a:pt x="0" y="18519"/>
                    <a:pt x="2655" y="12109"/>
                    <a:pt x="7382" y="7382"/>
                  </a:cubicBezTo>
                  <a:cubicBezTo>
                    <a:pt x="12109" y="2655"/>
                    <a:pt x="18519" y="0"/>
                    <a:pt x="2520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4045098" cy="58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778537" y="1475029"/>
            <a:ext cx="1476428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Sweep the barrier along the cylinder axis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moving its centre position with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gradually ramped-up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from an initial position     :</a:t>
            </a:r>
          </a:p>
        </p:txBody>
      </p:sp>
      <p:sp>
        <p:nvSpPr>
          <p:cNvPr id="38" name="Freeform 38"/>
          <p:cNvSpPr/>
          <p:nvPr/>
        </p:nvSpPr>
        <p:spPr>
          <a:xfrm>
            <a:off x="12200689" y="2090465"/>
            <a:ext cx="369540" cy="262374"/>
          </a:xfrm>
          <a:custGeom>
            <a:avLst/>
            <a:gdLst/>
            <a:ahLst/>
            <a:cxnLst/>
            <a:rect l="l" t="t" r="r" b="b"/>
            <a:pathLst>
              <a:path w="369540" h="262374">
                <a:moveTo>
                  <a:pt x="0" y="0"/>
                </a:moveTo>
                <a:lnTo>
                  <a:pt x="369540" y="0"/>
                </a:lnTo>
                <a:lnTo>
                  <a:pt x="369540" y="262374"/>
                </a:lnTo>
                <a:lnTo>
                  <a:pt x="0" y="26237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067100" y="2637079"/>
            <a:ext cx="4307553" cy="493411"/>
          </a:xfrm>
          <a:custGeom>
            <a:avLst/>
            <a:gdLst/>
            <a:ahLst/>
            <a:cxnLst/>
            <a:rect l="l" t="t" r="r" b="b"/>
            <a:pathLst>
              <a:path w="4307553" h="493411">
                <a:moveTo>
                  <a:pt x="0" y="0"/>
                </a:moveTo>
                <a:lnTo>
                  <a:pt x="4307553" y="0"/>
                </a:lnTo>
                <a:lnTo>
                  <a:pt x="4307553" y="493411"/>
                </a:lnTo>
                <a:lnTo>
                  <a:pt x="0" y="493411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709055" y="1385345"/>
            <a:ext cx="707954" cy="638446"/>
          </a:xfrm>
          <a:custGeom>
            <a:avLst/>
            <a:gdLst/>
            <a:ahLst/>
            <a:cxnLst/>
            <a:rect l="l" t="t" r="r" b="b"/>
            <a:pathLst>
              <a:path w="707954" h="638446">
                <a:moveTo>
                  <a:pt x="0" y="0"/>
                </a:moveTo>
                <a:lnTo>
                  <a:pt x="707954" y="0"/>
                </a:lnTo>
                <a:lnTo>
                  <a:pt x="707954" y="638445"/>
                </a:lnTo>
                <a:lnTo>
                  <a:pt x="0" y="6384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1" name="Group 41"/>
          <p:cNvGrpSpPr/>
          <p:nvPr/>
        </p:nvGrpSpPr>
        <p:grpSpPr>
          <a:xfrm>
            <a:off x="1464634" y="4025313"/>
            <a:ext cx="5933993" cy="2231257"/>
            <a:chOff x="0" y="0"/>
            <a:chExt cx="1562862" cy="587656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562862" cy="587656"/>
            </a:xfrm>
            <a:custGeom>
              <a:avLst/>
              <a:gdLst/>
              <a:ahLst/>
              <a:cxnLst/>
              <a:rect l="l" t="t" r="r" b="b"/>
              <a:pathLst>
                <a:path w="1562862" h="587656">
                  <a:moveTo>
                    <a:pt x="65234" y="0"/>
                  </a:moveTo>
                  <a:lnTo>
                    <a:pt x="1497629" y="0"/>
                  </a:lnTo>
                  <a:cubicBezTo>
                    <a:pt x="1514930" y="0"/>
                    <a:pt x="1531522" y="6873"/>
                    <a:pt x="1543756" y="19106"/>
                  </a:cubicBezTo>
                  <a:cubicBezTo>
                    <a:pt x="1555990" y="31340"/>
                    <a:pt x="1562862" y="47933"/>
                    <a:pt x="1562862" y="65234"/>
                  </a:cubicBezTo>
                  <a:lnTo>
                    <a:pt x="1562862" y="522422"/>
                  </a:lnTo>
                  <a:cubicBezTo>
                    <a:pt x="1562862" y="558450"/>
                    <a:pt x="1533656" y="587656"/>
                    <a:pt x="1497629" y="587656"/>
                  </a:cubicBezTo>
                  <a:lnTo>
                    <a:pt x="65234" y="587656"/>
                  </a:lnTo>
                  <a:cubicBezTo>
                    <a:pt x="29206" y="587656"/>
                    <a:pt x="0" y="558450"/>
                    <a:pt x="0" y="522422"/>
                  </a:cubicBezTo>
                  <a:lnTo>
                    <a:pt x="0" y="65234"/>
                  </a:lnTo>
                  <a:cubicBezTo>
                    <a:pt x="0" y="29206"/>
                    <a:pt x="29206" y="0"/>
                    <a:pt x="65234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38100"/>
              <a:ext cx="1562862" cy="6257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1595393" y="4226541"/>
            <a:ext cx="5672476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When the barrier’s speed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exceeds the critical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for vortex nucleation,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is generated</a:t>
            </a:r>
          </a:p>
        </p:txBody>
      </p:sp>
      <p:pic>
        <p:nvPicPr>
          <p:cNvPr id="45" name="Picture 45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420" end="15727.93"/>
                </p14:media>
              </p:ext>
            </p:extLst>
          </p:nvPr>
        </p:nvPicPr>
        <p:blipFill>
          <a:blip r:embed="rId10"/>
          <a:srcRect l="10670" t="12209" r="9177" b="15115"/>
          <a:stretch>
            <a:fillRect/>
          </a:stretch>
        </p:blipFill>
        <p:spPr>
          <a:xfrm>
            <a:off x="8960082" y="4025313"/>
            <a:ext cx="7863284" cy="4841924"/>
          </a:xfrm>
          <a:prstGeom prst="rect">
            <a:avLst/>
          </a:prstGeom>
          <a:ln w="38100" cap="sq">
            <a:solidFill>
              <a:srgbClr val="5057C3"/>
            </a:solidFill>
            <a:prstDash val="solid"/>
          </a:ln>
        </p:spPr>
      </p:pic>
      <p:sp>
        <p:nvSpPr>
          <p:cNvPr id="46" name="Freeform 46"/>
          <p:cNvSpPr/>
          <p:nvPr/>
        </p:nvSpPr>
        <p:spPr>
          <a:xfrm rot="-3888426" flipV="1">
            <a:off x="2384879" y="6483428"/>
            <a:ext cx="1170257" cy="1170257"/>
          </a:xfrm>
          <a:custGeom>
            <a:avLst/>
            <a:gdLst/>
            <a:ahLst/>
            <a:cxnLst/>
            <a:rect l="l" t="t" r="r" b="b"/>
            <a:pathLst>
              <a:path w="1170257" h="1170257">
                <a:moveTo>
                  <a:pt x="0" y="1170257"/>
                </a:moveTo>
                <a:lnTo>
                  <a:pt x="1170258" y="1170257"/>
                </a:lnTo>
                <a:lnTo>
                  <a:pt x="1170258" y="0"/>
                </a:lnTo>
                <a:lnTo>
                  <a:pt x="0" y="0"/>
                </a:lnTo>
                <a:lnTo>
                  <a:pt x="0" y="1170257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7" name="TextBox 47"/>
          <p:cNvSpPr txBox="1"/>
          <p:nvPr/>
        </p:nvSpPr>
        <p:spPr>
          <a:xfrm>
            <a:off x="5988266" y="219075"/>
            <a:ext cx="6311468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Idea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3621599" y="6809020"/>
            <a:ext cx="3970653" cy="1897086"/>
            <a:chOff x="0" y="0"/>
            <a:chExt cx="1045769" cy="499644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045769" cy="499644"/>
            </a:xfrm>
            <a:custGeom>
              <a:avLst/>
              <a:gdLst/>
              <a:ahLst/>
              <a:cxnLst/>
              <a:rect l="l" t="t" r="r" b="b"/>
              <a:pathLst>
                <a:path w="1045769" h="499644">
                  <a:moveTo>
                    <a:pt x="97489" y="0"/>
                  </a:moveTo>
                  <a:lnTo>
                    <a:pt x="948279" y="0"/>
                  </a:lnTo>
                  <a:cubicBezTo>
                    <a:pt x="1002121" y="0"/>
                    <a:pt x="1045769" y="43647"/>
                    <a:pt x="1045769" y="97489"/>
                  </a:cubicBezTo>
                  <a:lnTo>
                    <a:pt x="1045769" y="402155"/>
                  </a:lnTo>
                  <a:cubicBezTo>
                    <a:pt x="1045769" y="428011"/>
                    <a:pt x="1035498" y="452807"/>
                    <a:pt x="1017215" y="471090"/>
                  </a:cubicBezTo>
                  <a:cubicBezTo>
                    <a:pt x="998932" y="489373"/>
                    <a:pt x="974135" y="499644"/>
                    <a:pt x="948279" y="499644"/>
                  </a:cubicBezTo>
                  <a:lnTo>
                    <a:pt x="97489" y="499644"/>
                  </a:lnTo>
                  <a:cubicBezTo>
                    <a:pt x="43647" y="499644"/>
                    <a:pt x="0" y="455997"/>
                    <a:pt x="0" y="402155"/>
                  </a:cubicBezTo>
                  <a:lnTo>
                    <a:pt x="0" y="97489"/>
                  </a:lnTo>
                  <a:cubicBezTo>
                    <a:pt x="0" y="43647"/>
                    <a:pt x="43647" y="0"/>
                    <a:pt x="9748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38100"/>
              <a:ext cx="1045769" cy="5377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3891753" y="8017570"/>
            <a:ext cx="3430346" cy="458809"/>
          </a:xfrm>
          <a:custGeom>
            <a:avLst/>
            <a:gdLst/>
            <a:ahLst/>
            <a:cxnLst/>
            <a:rect l="l" t="t" r="r" b="b"/>
            <a:pathLst>
              <a:path w="3430346" h="458809">
                <a:moveTo>
                  <a:pt x="0" y="0"/>
                </a:moveTo>
                <a:lnTo>
                  <a:pt x="3430346" y="0"/>
                </a:lnTo>
                <a:lnTo>
                  <a:pt x="3430346" y="458808"/>
                </a:lnTo>
                <a:lnTo>
                  <a:pt x="0" y="4588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2" name="TextBox 52"/>
          <p:cNvSpPr txBox="1"/>
          <p:nvPr/>
        </p:nvSpPr>
        <p:spPr>
          <a:xfrm>
            <a:off x="3815224" y="6961272"/>
            <a:ext cx="3583403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Sweet spot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for vortex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grpSp>
        <p:nvGrpSpPr>
          <p:cNvPr id="53" name="Group 53"/>
          <p:cNvGrpSpPr/>
          <p:nvPr/>
        </p:nvGrpSpPr>
        <p:grpSpPr>
          <a:xfrm>
            <a:off x="12444347" y="9647066"/>
            <a:ext cx="2125649" cy="251168"/>
            <a:chOff x="0" y="0"/>
            <a:chExt cx="2834199" cy="334891"/>
          </a:xfrm>
        </p:grpSpPr>
        <p:grpSp>
          <p:nvGrpSpPr>
            <p:cNvPr id="54" name="Group 5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2" name="TextBox 7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45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801446"/>
            <a:ext cx="9144000" cy="8818804"/>
            <a:chOff x="0" y="0"/>
            <a:chExt cx="2736503" cy="263918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736503" cy="2639183"/>
            </a:xfrm>
            <a:custGeom>
              <a:avLst/>
              <a:gdLst/>
              <a:ahLst/>
              <a:cxnLst/>
              <a:rect l="l" t="t" r="r" b="b"/>
              <a:pathLst>
                <a:path w="2736503" h="2639183">
                  <a:moveTo>
                    <a:pt x="0" y="0"/>
                  </a:moveTo>
                  <a:lnTo>
                    <a:pt x="2736503" y="0"/>
                  </a:lnTo>
                  <a:lnTo>
                    <a:pt x="2736503" y="2639183"/>
                  </a:lnTo>
                  <a:lnTo>
                    <a:pt x="0" y="263918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2736503" cy="2677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AutoShape 22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3" name="AutoShape 23"/>
          <p:cNvSpPr/>
          <p:nvPr/>
        </p:nvSpPr>
        <p:spPr>
          <a:xfrm flipH="1">
            <a:off x="9144000" y="1298379"/>
            <a:ext cx="9525" cy="7979126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0923309" y="4291492"/>
            <a:ext cx="5475746" cy="1704015"/>
            <a:chOff x="0" y="0"/>
            <a:chExt cx="1442172" cy="44879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442172" cy="448794"/>
            </a:xfrm>
            <a:custGeom>
              <a:avLst/>
              <a:gdLst/>
              <a:ahLst/>
              <a:cxnLst/>
              <a:rect l="l" t="t" r="r" b="b"/>
              <a:pathLst>
                <a:path w="1442172" h="448794">
                  <a:moveTo>
                    <a:pt x="70693" y="0"/>
                  </a:moveTo>
                  <a:lnTo>
                    <a:pt x="1371479" y="0"/>
                  </a:lnTo>
                  <a:cubicBezTo>
                    <a:pt x="1410521" y="0"/>
                    <a:pt x="1442172" y="31650"/>
                    <a:pt x="1442172" y="70693"/>
                  </a:cubicBezTo>
                  <a:lnTo>
                    <a:pt x="1442172" y="378101"/>
                  </a:lnTo>
                  <a:cubicBezTo>
                    <a:pt x="1442172" y="417144"/>
                    <a:pt x="1410521" y="448794"/>
                    <a:pt x="1371479" y="448794"/>
                  </a:cubicBezTo>
                  <a:lnTo>
                    <a:pt x="70693" y="448794"/>
                  </a:lnTo>
                  <a:cubicBezTo>
                    <a:pt x="31650" y="448794"/>
                    <a:pt x="0" y="417144"/>
                    <a:pt x="0" y="378101"/>
                  </a:cubicBezTo>
                  <a:lnTo>
                    <a:pt x="0" y="70693"/>
                  </a:lnTo>
                  <a:cubicBezTo>
                    <a:pt x="0" y="31650"/>
                    <a:pt x="31650" y="0"/>
                    <a:pt x="70693" y="0"/>
                  </a:cubicBezTo>
                  <a:close/>
                </a:path>
              </a:pathLst>
            </a:custGeom>
            <a:ln w="5715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1442172" cy="4868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1218779" y="4505325"/>
            <a:ext cx="4884806" cy="123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en-US" sz="39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dynamics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1028700" y="2836093"/>
            <a:ext cx="6343650" cy="4736369"/>
            <a:chOff x="0" y="0"/>
            <a:chExt cx="8458200" cy="6315159"/>
          </a:xfrm>
        </p:grpSpPr>
        <p:sp>
          <p:nvSpPr>
            <p:cNvPr id="29" name="Freeform 29"/>
            <p:cNvSpPr/>
            <p:nvPr/>
          </p:nvSpPr>
          <p:spPr>
            <a:xfrm rot="6401308">
              <a:off x="2061469" y="-607637"/>
              <a:ext cx="4335262" cy="7530432"/>
            </a:xfrm>
            <a:custGeom>
              <a:avLst/>
              <a:gdLst/>
              <a:ahLst/>
              <a:cxnLst/>
              <a:rect l="l" t="t" r="r" b="b"/>
              <a:pathLst>
                <a:path w="4335262" h="7530432">
                  <a:moveTo>
                    <a:pt x="0" y="0"/>
                  </a:moveTo>
                  <a:lnTo>
                    <a:pt x="4335262" y="0"/>
                  </a:lnTo>
                  <a:lnTo>
                    <a:pt x="4335262" y="7530433"/>
                  </a:lnTo>
                  <a:lnTo>
                    <a:pt x="0" y="75304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 rot="6438031">
              <a:off x="4276663" y="3081429"/>
              <a:ext cx="1855878" cy="1465393"/>
            </a:xfrm>
            <a:custGeom>
              <a:avLst/>
              <a:gdLst/>
              <a:ahLst/>
              <a:cxnLst/>
              <a:rect l="l" t="t" r="r" b="b"/>
              <a:pathLst>
                <a:path w="1855878" h="1465393">
                  <a:moveTo>
                    <a:pt x="0" y="0"/>
                  </a:moveTo>
                  <a:lnTo>
                    <a:pt x="1855878" y="0"/>
                  </a:lnTo>
                  <a:lnTo>
                    <a:pt x="1855878" y="1465392"/>
                  </a:lnTo>
                  <a:lnTo>
                    <a:pt x="0" y="14653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2" name="Group 32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59" name="TextBox 5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16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1" name="Group 2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22" name="Freeform 2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6438031">
              <a:off x="886364" y="638645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5325844" y="1869393"/>
            <a:ext cx="7636312" cy="1715556"/>
            <a:chOff x="0" y="0"/>
            <a:chExt cx="2011210" cy="45183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011210" cy="451834"/>
            </a:xfrm>
            <a:custGeom>
              <a:avLst/>
              <a:gdLst/>
              <a:ahLst/>
              <a:cxnLst/>
              <a:rect l="l" t="t" r="r" b="b"/>
              <a:pathLst>
                <a:path w="2011210" h="451834">
                  <a:moveTo>
                    <a:pt x="50691" y="0"/>
                  </a:moveTo>
                  <a:lnTo>
                    <a:pt x="1960518" y="0"/>
                  </a:lnTo>
                  <a:cubicBezTo>
                    <a:pt x="1988514" y="0"/>
                    <a:pt x="2011210" y="22695"/>
                    <a:pt x="2011210" y="50691"/>
                  </a:cubicBezTo>
                  <a:lnTo>
                    <a:pt x="2011210" y="401142"/>
                  </a:lnTo>
                  <a:cubicBezTo>
                    <a:pt x="2011210" y="414586"/>
                    <a:pt x="2005869" y="427480"/>
                    <a:pt x="1996363" y="436987"/>
                  </a:cubicBezTo>
                  <a:cubicBezTo>
                    <a:pt x="1986856" y="446493"/>
                    <a:pt x="1973962" y="451834"/>
                    <a:pt x="1960518" y="451834"/>
                  </a:cubicBezTo>
                  <a:lnTo>
                    <a:pt x="50691" y="451834"/>
                  </a:lnTo>
                  <a:cubicBezTo>
                    <a:pt x="22695" y="451834"/>
                    <a:pt x="0" y="429138"/>
                    <a:pt x="0" y="401142"/>
                  </a:cubicBezTo>
                  <a:lnTo>
                    <a:pt x="0" y="50691"/>
                  </a:lnTo>
                  <a:cubicBezTo>
                    <a:pt x="0" y="22695"/>
                    <a:pt x="22695" y="0"/>
                    <a:pt x="5069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011210" cy="4899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757555" y="2260446"/>
            <a:ext cx="677288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What happens when we move the barrier along the condensate axis?</a:t>
            </a:r>
          </a:p>
        </p:txBody>
      </p:sp>
      <p:sp>
        <p:nvSpPr>
          <p:cNvPr id="29" name="Freeform 29"/>
          <p:cNvSpPr/>
          <p:nvPr/>
        </p:nvSpPr>
        <p:spPr>
          <a:xfrm>
            <a:off x="5518544" y="4812977"/>
            <a:ext cx="7250912" cy="3174390"/>
          </a:xfrm>
          <a:custGeom>
            <a:avLst/>
            <a:gdLst/>
            <a:ahLst/>
            <a:cxnLst/>
            <a:rect l="l" t="t" r="r" b="b"/>
            <a:pathLst>
              <a:path w="7250912" h="3174390">
                <a:moveTo>
                  <a:pt x="0" y="0"/>
                </a:moveTo>
                <a:lnTo>
                  <a:pt x="7250912" y="0"/>
                </a:lnTo>
                <a:lnTo>
                  <a:pt x="7250912" y="3174391"/>
                </a:lnTo>
                <a:lnTo>
                  <a:pt x="0" y="317439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321" t="-25833" r="-12394" b="-2943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0" name="Freeform 30"/>
          <p:cNvSpPr/>
          <p:nvPr/>
        </p:nvSpPr>
        <p:spPr>
          <a:xfrm>
            <a:off x="7600280" y="6029192"/>
            <a:ext cx="2440461" cy="693347"/>
          </a:xfrm>
          <a:custGeom>
            <a:avLst/>
            <a:gdLst/>
            <a:ahLst/>
            <a:cxnLst/>
            <a:rect l="l" t="t" r="r" b="b"/>
            <a:pathLst>
              <a:path w="2440461" h="693347">
                <a:moveTo>
                  <a:pt x="0" y="0"/>
                </a:moveTo>
                <a:lnTo>
                  <a:pt x="2440461" y="0"/>
                </a:lnTo>
                <a:lnTo>
                  <a:pt x="2440461" y="693347"/>
                </a:lnTo>
                <a:lnTo>
                  <a:pt x="0" y="69334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4902492" y="4198388"/>
            <a:ext cx="8483016" cy="4201615"/>
            <a:chOff x="0" y="0"/>
            <a:chExt cx="1718429" cy="851133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718429" cy="851133"/>
            </a:xfrm>
            <a:custGeom>
              <a:avLst/>
              <a:gdLst/>
              <a:ahLst/>
              <a:cxnLst/>
              <a:rect l="l" t="t" r="r" b="b"/>
              <a:pathLst>
                <a:path w="1718429" h="851133">
                  <a:moveTo>
                    <a:pt x="0" y="0"/>
                  </a:moveTo>
                  <a:lnTo>
                    <a:pt x="1718429" y="0"/>
                  </a:lnTo>
                  <a:lnTo>
                    <a:pt x="1718429" y="851133"/>
                  </a:lnTo>
                  <a:lnTo>
                    <a:pt x="0" y="851133"/>
                  </a:lnTo>
                  <a:close/>
                </a:path>
              </a:pathLst>
            </a:custGeom>
            <a:ln w="5715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66675"/>
              <a:ext cx="1718429" cy="917808"/>
            </a:xfrm>
            <a:prstGeom prst="rect">
              <a:avLst/>
            </a:prstGeom>
          </p:spPr>
          <p:txBody>
            <a:bodyPr lIns="66047" tIns="66047" rIns="66047" bIns="66047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5" name="Group 35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2" name="TextBox 6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17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1" name="Group 2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22" name="Freeform 2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6438031">
              <a:off x="886364" y="638645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24" name="Picture 2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0133.333"/>
                </p14:media>
              </p:ext>
            </p:extLst>
          </p:nvPr>
        </p:nvPicPr>
        <p:blipFill>
          <a:blip r:embed="rId7"/>
          <a:srcRect l="10900" t="16513" r="8175" b="15271"/>
          <a:stretch>
            <a:fillRect/>
          </a:stretch>
        </p:blipFill>
        <p:spPr>
          <a:xfrm>
            <a:off x="657380" y="2544430"/>
            <a:ext cx="11135421" cy="6374625"/>
          </a:xfrm>
          <a:prstGeom prst="rect">
            <a:avLst/>
          </a:prstGeom>
        </p:spPr>
      </p:pic>
      <p:grpSp>
        <p:nvGrpSpPr>
          <p:cNvPr id="25" name="Group 25"/>
          <p:cNvGrpSpPr/>
          <p:nvPr/>
        </p:nvGrpSpPr>
        <p:grpSpPr>
          <a:xfrm>
            <a:off x="5325844" y="1466222"/>
            <a:ext cx="7636312" cy="738963"/>
            <a:chOff x="0" y="0"/>
            <a:chExt cx="2011210" cy="19462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11210" cy="194624"/>
            </a:xfrm>
            <a:custGeom>
              <a:avLst/>
              <a:gdLst/>
              <a:ahLst/>
              <a:cxnLst/>
              <a:rect l="l" t="t" r="r" b="b"/>
              <a:pathLst>
                <a:path w="2011210" h="194624">
                  <a:moveTo>
                    <a:pt x="50691" y="0"/>
                  </a:moveTo>
                  <a:lnTo>
                    <a:pt x="1960518" y="0"/>
                  </a:lnTo>
                  <a:cubicBezTo>
                    <a:pt x="1988514" y="0"/>
                    <a:pt x="2011210" y="22695"/>
                    <a:pt x="2011210" y="50691"/>
                  </a:cubicBezTo>
                  <a:lnTo>
                    <a:pt x="2011210" y="143933"/>
                  </a:lnTo>
                  <a:cubicBezTo>
                    <a:pt x="2011210" y="157377"/>
                    <a:pt x="2005869" y="170270"/>
                    <a:pt x="1996363" y="179777"/>
                  </a:cubicBezTo>
                  <a:cubicBezTo>
                    <a:pt x="1986856" y="189283"/>
                    <a:pt x="1973962" y="194624"/>
                    <a:pt x="1960518" y="194624"/>
                  </a:cubicBezTo>
                  <a:lnTo>
                    <a:pt x="50691" y="194624"/>
                  </a:lnTo>
                  <a:cubicBezTo>
                    <a:pt x="22695" y="194624"/>
                    <a:pt x="0" y="171929"/>
                    <a:pt x="0" y="143933"/>
                  </a:cubicBezTo>
                  <a:lnTo>
                    <a:pt x="0" y="50691"/>
                  </a:lnTo>
                  <a:cubicBezTo>
                    <a:pt x="0" y="22695"/>
                    <a:pt x="22695" y="0"/>
                    <a:pt x="506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2011210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2444347" y="2544430"/>
            <a:ext cx="5337008" cy="1378518"/>
            <a:chOff x="0" y="0"/>
            <a:chExt cx="1405632" cy="363066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405632" cy="363066"/>
            </a:xfrm>
            <a:custGeom>
              <a:avLst/>
              <a:gdLst/>
              <a:ahLst/>
              <a:cxnLst/>
              <a:rect l="l" t="t" r="r" b="b"/>
              <a:pathLst>
                <a:path w="1405632" h="363066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290536"/>
                  </a:lnTo>
                  <a:cubicBezTo>
                    <a:pt x="1405632" y="330593"/>
                    <a:pt x="1373159" y="363066"/>
                    <a:pt x="1333101" y="363066"/>
                  </a:cubicBezTo>
                  <a:lnTo>
                    <a:pt x="72531" y="363066"/>
                  </a:lnTo>
                  <a:cubicBezTo>
                    <a:pt x="32473" y="363066"/>
                    <a:pt x="0" y="330593"/>
                    <a:pt x="0" y="290536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405632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Freeform 31"/>
          <p:cNvSpPr/>
          <p:nvPr/>
        </p:nvSpPr>
        <p:spPr>
          <a:xfrm>
            <a:off x="12016044" y="2953268"/>
            <a:ext cx="677712" cy="683929"/>
          </a:xfrm>
          <a:custGeom>
            <a:avLst/>
            <a:gdLst/>
            <a:ahLst/>
            <a:cxnLst/>
            <a:rect l="l" t="t" r="r" b="b"/>
            <a:pathLst>
              <a:path w="677712" h="683929">
                <a:moveTo>
                  <a:pt x="0" y="0"/>
                </a:moveTo>
                <a:lnTo>
                  <a:pt x="677712" y="0"/>
                </a:lnTo>
                <a:lnTo>
                  <a:pt x="677712" y="683930"/>
                </a:lnTo>
                <a:lnTo>
                  <a:pt x="0" y="68393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2" name="TextBox 32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Stages of nucleation and evolution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2916999" y="2766964"/>
            <a:ext cx="445403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 vortex ring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nucleates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at the barrier’s edge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6" name="Group 36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3" name="TextBox 63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1" name="Group 2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22" name="Freeform 2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6438031">
              <a:off x="886364" y="638645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24" name="Picture 2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2100" end="26263.333"/>
                </p14:media>
              </p:ext>
            </p:extLst>
          </p:nvPr>
        </p:nvPicPr>
        <p:blipFill>
          <a:blip r:embed="rId7"/>
          <a:srcRect l="10900" t="16513" r="8175" b="15271"/>
          <a:stretch>
            <a:fillRect/>
          </a:stretch>
        </p:blipFill>
        <p:spPr>
          <a:xfrm>
            <a:off x="657380" y="2544430"/>
            <a:ext cx="11135421" cy="6374625"/>
          </a:xfrm>
          <a:prstGeom prst="rect">
            <a:avLst/>
          </a:prstGeom>
        </p:spPr>
      </p:pic>
      <p:grpSp>
        <p:nvGrpSpPr>
          <p:cNvPr id="25" name="Group 25"/>
          <p:cNvGrpSpPr/>
          <p:nvPr/>
        </p:nvGrpSpPr>
        <p:grpSpPr>
          <a:xfrm>
            <a:off x="5325844" y="1466222"/>
            <a:ext cx="7636312" cy="738963"/>
            <a:chOff x="0" y="0"/>
            <a:chExt cx="2011210" cy="19462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11210" cy="194624"/>
            </a:xfrm>
            <a:custGeom>
              <a:avLst/>
              <a:gdLst/>
              <a:ahLst/>
              <a:cxnLst/>
              <a:rect l="l" t="t" r="r" b="b"/>
              <a:pathLst>
                <a:path w="2011210" h="194624">
                  <a:moveTo>
                    <a:pt x="50691" y="0"/>
                  </a:moveTo>
                  <a:lnTo>
                    <a:pt x="1960518" y="0"/>
                  </a:lnTo>
                  <a:cubicBezTo>
                    <a:pt x="1988514" y="0"/>
                    <a:pt x="2011210" y="22695"/>
                    <a:pt x="2011210" y="50691"/>
                  </a:cubicBezTo>
                  <a:lnTo>
                    <a:pt x="2011210" y="143933"/>
                  </a:lnTo>
                  <a:cubicBezTo>
                    <a:pt x="2011210" y="157377"/>
                    <a:pt x="2005869" y="170270"/>
                    <a:pt x="1996363" y="179777"/>
                  </a:cubicBezTo>
                  <a:cubicBezTo>
                    <a:pt x="1986856" y="189283"/>
                    <a:pt x="1973962" y="194624"/>
                    <a:pt x="1960518" y="194624"/>
                  </a:cubicBezTo>
                  <a:lnTo>
                    <a:pt x="50691" y="194624"/>
                  </a:lnTo>
                  <a:cubicBezTo>
                    <a:pt x="22695" y="194624"/>
                    <a:pt x="0" y="171929"/>
                    <a:pt x="0" y="143933"/>
                  </a:cubicBezTo>
                  <a:lnTo>
                    <a:pt x="0" y="50691"/>
                  </a:lnTo>
                  <a:cubicBezTo>
                    <a:pt x="0" y="22695"/>
                    <a:pt x="22695" y="0"/>
                    <a:pt x="506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2011210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2444347" y="2544430"/>
            <a:ext cx="5337008" cy="1378518"/>
            <a:chOff x="0" y="0"/>
            <a:chExt cx="1405632" cy="363066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405632" cy="363066"/>
            </a:xfrm>
            <a:custGeom>
              <a:avLst/>
              <a:gdLst/>
              <a:ahLst/>
              <a:cxnLst/>
              <a:rect l="l" t="t" r="r" b="b"/>
              <a:pathLst>
                <a:path w="1405632" h="363066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290536"/>
                  </a:lnTo>
                  <a:cubicBezTo>
                    <a:pt x="1405632" y="330593"/>
                    <a:pt x="1373159" y="363066"/>
                    <a:pt x="1333101" y="363066"/>
                  </a:cubicBezTo>
                  <a:lnTo>
                    <a:pt x="72531" y="363066"/>
                  </a:lnTo>
                  <a:cubicBezTo>
                    <a:pt x="32473" y="363066"/>
                    <a:pt x="0" y="330593"/>
                    <a:pt x="0" y="290536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405632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2444347" y="4361098"/>
            <a:ext cx="5337008" cy="2084989"/>
            <a:chOff x="0" y="0"/>
            <a:chExt cx="1405632" cy="549133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405632" cy="549133"/>
            </a:xfrm>
            <a:custGeom>
              <a:avLst/>
              <a:gdLst/>
              <a:ahLst/>
              <a:cxnLst/>
              <a:rect l="l" t="t" r="r" b="b"/>
              <a:pathLst>
                <a:path w="1405632" h="549133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476602"/>
                  </a:lnTo>
                  <a:cubicBezTo>
                    <a:pt x="1405632" y="516660"/>
                    <a:pt x="1373159" y="549133"/>
                    <a:pt x="1333101" y="549133"/>
                  </a:cubicBezTo>
                  <a:lnTo>
                    <a:pt x="72531" y="549133"/>
                  </a:lnTo>
                  <a:cubicBezTo>
                    <a:pt x="32473" y="549133"/>
                    <a:pt x="0" y="516660"/>
                    <a:pt x="0" y="476602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38100"/>
              <a:ext cx="1405632" cy="5872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12962156" y="4489192"/>
            <a:ext cx="4474817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ring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shrinks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across the barrier while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propagating opposite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 the barrier’s motion</a:t>
            </a:r>
          </a:p>
        </p:txBody>
      </p:sp>
      <p:sp>
        <p:nvSpPr>
          <p:cNvPr id="35" name="Freeform 35"/>
          <p:cNvSpPr/>
          <p:nvPr/>
        </p:nvSpPr>
        <p:spPr>
          <a:xfrm>
            <a:off x="12016044" y="2953268"/>
            <a:ext cx="677712" cy="683929"/>
          </a:xfrm>
          <a:custGeom>
            <a:avLst/>
            <a:gdLst/>
            <a:ahLst/>
            <a:cxnLst/>
            <a:rect l="l" t="t" r="r" b="b"/>
            <a:pathLst>
              <a:path w="677712" h="683929">
                <a:moveTo>
                  <a:pt x="0" y="0"/>
                </a:moveTo>
                <a:lnTo>
                  <a:pt x="677712" y="0"/>
                </a:lnTo>
                <a:lnTo>
                  <a:pt x="677712" y="683930"/>
                </a:lnTo>
                <a:lnTo>
                  <a:pt x="0" y="68393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6" name="Freeform 36"/>
          <p:cNvSpPr/>
          <p:nvPr/>
        </p:nvSpPr>
        <p:spPr>
          <a:xfrm>
            <a:off x="12016044" y="5060399"/>
            <a:ext cx="677712" cy="686448"/>
          </a:xfrm>
          <a:custGeom>
            <a:avLst/>
            <a:gdLst/>
            <a:ahLst/>
            <a:cxnLst/>
            <a:rect l="l" t="t" r="r" b="b"/>
            <a:pathLst>
              <a:path w="677712" h="686448">
                <a:moveTo>
                  <a:pt x="0" y="0"/>
                </a:moveTo>
                <a:lnTo>
                  <a:pt x="677712" y="0"/>
                </a:lnTo>
                <a:lnTo>
                  <a:pt x="677712" y="686449"/>
                </a:lnTo>
                <a:lnTo>
                  <a:pt x="0" y="68644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7" name="TextBox 37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Stages of nucleation and evolution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2916999" y="2766964"/>
            <a:ext cx="445403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 vortex ring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nucleates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at the barrier’s edge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1" name="Group 4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8" name="TextBox 6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1" name="Group 2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22" name="Freeform 2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6438031">
              <a:off x="886364" y="638645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24" name="Picture 2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5970" end="23213.333"/>
                </p14:media>
              </p:ext>
            </p:extLst>
          </p:nvPr>
        </p:nvPicPr>
        <p:blipFill>
          <a:blip r:embed="rId7"/>
          <a:srcRect l="10900" t="16513" r="8175" b="15271"/>
          <a:stretch>
            <a:fillRect/>
          </a:stretch>
        </p:blipFill>
        <p:spPr>
          <a:xfrm>
            <a:off x="657380" y="2544430"/>
            <a:ext cx="11135421" cy="6374625"/>
          </a:xfrm>
          <a:prstGeom prst="rect">
            <a:avLst/>
          </a:prstGeom>
        </p:spPr>
      </p:pic>
      <p:grpSp>
        <p:nvGrpSpPr>
          <p:cNvPr id="25" name="Group 25"/>
          <p:cNvGrpSpPr/>
          <p:nvPr/>
        </p:nvGrpSpPr>
        <p:grpSpPr>
          <a:xfrm>
            <a:off x="5325844" y="1466222"/>
            <a:ext cx="7636312" cy="738963"/>
            <a:chOff x="0" y="0"/>
            <a:chExt cx="2011210" cy="19462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11210" cy="194624"/>
            </a:xfrm>
            <a:custGeom>
              <a:avLst/>
              <a:gdLst/>
              <a:ahLst/>
              <a:cxnLst/>
              <a:rect l="l" t="t" r="r" b="b"/>
              <a:pathLst>
                <a:path w="2011210" h="194624">
                  <a:moveTo>
                    <a:pt x="50691" y="0"/>
                  </a:moveTo>
                  <a:lnTo>
                    <a:pt x="1960518" y="0"/>
                  </a:lnTo>
                  <a:cubicBezTo>
                    <a:pt x="1988514" y="0"/>
                    <a:pt x="2011210" y="22695"/>
                    <a:pt x="2011210" y="50691"/>
                  </a:cubicBezTo>
                  <a:lnTo>
                    <a:pt x="2011210" y="143933"/>
                  </a:lnTo>
                  <a:cubicBezTo>
                    <a:pt x="2011210" y="157377"/>
                    <a:pt x="2005869" y="170270"/>
                    <a:pt x="1996363" y="179777"/>
                  </a:cubicBezTo>
                  <a:cubicBezTo>
                    <a:pt x="1986856" y="189283"/>
                    <a:pt x="1973962" y="194624"/>
                    <a:pt x="1960518" y="194624"/>
                  </a:cubicBezTo>
                  <a:lnTo>
                    <a:pt x="50691" y="194624"/>
                  </a:lnTo>
                  <a:cubicBezTo>
                    <a:pt x="22695" y="194624"/>
                    <a:pt x="0" y="171929"/>
                    <a:pt x="0" y="143933"/>
                  </a:cubicBezTo>
                  <a:lnTo>
                    <a:pt x="0" y="50691"/>
                  </a:lnTo>
                  <a:cubicBezTo>
                    <a:pt x="0" y="22695"/>
                    <a:pt x="22695" y="0"/>
                    <a:pt x="506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2011210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2444347" y="2544430"/>
            <a:ext cx="5337008" cy="1378518"/>
            <a:chOff x="0" y="0"/>
            <a:chExt cx="1405632" cy="363066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405632" cy="363066"/>
            </a:xfrm>
            <a:custGeom>
              <a:avLst/>
              <a:gdLst/>
              <a:ahLst/>
              <a:cxnLst/>
              <a:rect l="l" t="t" r="r" b="b"/>
              <a:pathLst>
                <a:path w="1405632" h="363066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290536"/>
                  </a:lnTo>
                  <a:cubicBezTo>
                    <a:pt x="1405632" y="330593"/>
                    <a:pt x="1373159" y="363066"/>
                    <a:pt x="1333101" y="363066"/>
                  </a:cubicBezTo>
                  <a:lnTo>
                    <a:pt x="72531" y="363066"/>
                  </a:lnTo>
                  <a:cubicBezTo>
                    <a:pt x="32473" y="363066"/>
                    <a:pt x="0" y="330593"/>
                    <a:pt x="0" y="290536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405632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2444347" y="4361098"/>
            <a:ext cx="5337008" cy="2084989"/>
            <a:chOff x="0" y="0"/>
            <a:chExt cx="1405632" cy="549133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405632" cy="549133"/>
            </a:xfrm>
            <a:custGeom>
              <a:avLst/>
              <a:gdLst/>
              <a:ahLst/>
              <a:cxnLst/>
              <a:rect l="l" t="t" r="r" b="b"/>
              <a:pathLst>
                <a:path w="1405632" h="549133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476602"/>
                  </a:lnTo>
                  <a:cubicBezTo>
                    <a:pt x="1405632" y="516660"/>
                    <a:pt x="1373159" y="549133"/>
                    <a:pt x="1333101" y="549133"/>
                  </a:cubicBezTo>
                  <a:lnTo>
                    <a:pt x="72531" y="549133"/>
                  </a:lnTo>
                  <a:cubicBezTo>
                    <a:pt x="32473" y="549133"/>
                    <a:pt x="0" y="516660"/>
                    <a:pt x="0" y="476602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38100"/>
              <a:ext cx="1405632" cy="5872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12962156" y="4489192"/>
            <a:ext cx="4474817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ring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shrinks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across the barrier while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propagating opposite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 the barrier’s motion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2479961" y="6884299"/>
            <a:ext cx="5337008" cy="2034757"/>
            <a:chOff x="0" y="0"/>
            <a:chExt cx="1405632" cy="535903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1405632" cy="535903"/>
            </a:xfrm>
            <a:custGeom>
              <a:avLst/>
              <a:gdLst/>
              <a:ahLst/>
              <a:cxnLst/>
              <a:rect l="l" t="t" r="r" b="b"/>
              <a:pathLst>
                <a:path w="1405632" h="535903">
                  <a:moveTo>
                    <a:pt x="72531" y="0"/>
                  </a:moveTo>
                  <a:lnTo>
                    <a:pt x="1333101" y="0"/>
                  </a:lnTo>
                  <a:cubicBezTo>
                    <a:pt x="1373159" y="0"/>
                    <a:pt x="1405632" y="32473"/>
                    <a:pt x="1405632" y="72531"/>
                  </a:cubicBezTo>
                  <a:lnTo>
                    <a:pt x="1405632" y="463372"/>
                  </a:lnTo>
                  <a:cubicBezTo>
                    <a:pt x="1405632" y="503430"/>
                    <a:pt x="1373159" y="535903"/>
                    <a:pt x="1333101" y="535903"/>
                  </a:cubicBezTo>
                  <a:lnTo>
                    <a:pt x="72531" y="535903"/>
                  </a:lnTo>
                  <a:cubicBezTo>
                    <a:pt x="32473" y="535903"/>
                    <a:pt x="0" y="503430"/>
                    <a:pt x="0" y="463372"/>
                  </a:cubicBezTo>
                  <a:lnTo>
                    <a:pt x="0" y="72531"/>
                  </a:lnTo>
                  <a:cubicBezTo>
                    <a:pt x="0" y="32473"/>
                    <a:pt x="32473" y="0"/>
                    <a:pt x="7253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1405632" cy="5740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12942224" y="6987277"/>
            <a:ext cx="4412482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ring reaches and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asymptotic regime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with constant radius and velocity</a:t>
            </a:r>
          </a:p>
        </p:txBody>
      </p:sp>
      <p:sp>
        <p:nvSpPr>
          <p:cNvPr id="39" name="Freeform 39"/>
          <p:cNvSpPr/>
          <p:nvPr/>
        </p:nvSpPr>
        <p:spPr>
          <a:xfrm>
            <a:off x="12016044" y="2953268"/>
            <a:ext cx="677712" cy="683929"/>
          </a:xfrm>
          <a:custGeom>
            <a:avLst/>
            <a:gdLst/>
            <a:ahLst/>
            <a:cxnLst/>
            <a:rect l="l" t="t" r="r" b="b"/>
            <a:pathLst>
              <a:path w="677712" h="683929">
                <a:moveTo>
                  <a:pt x="0" y="0"/>
                </a:moveTo>
                <a:lnTo>
                  <a:pt x="677712" y="0"/>
                </a:lnTo>
                <a:lnTo>
                  <a:pt x="677712" y="683930"/>
                </a:lnTo>
                <a:lnTo>
                  <a:pt x="0" y="68393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Freeform 40"/>
          <p:cNvSpPr/>
          <p:nvPr/>
        </p:nvSpPr>
        <p:spPr>
          <a:xfrm>
            <a:off x="12016044" y="5060399"/>
            <a:ext cx="677712" cy="686448"/>
          </a:xfrm>
          <a:custGeom>
            <a:avLst/>
            <a:gdLst/>
            <a:ahLst/>
            <a:cxnLst/>
            <a:rect l="l" t="t" r="r" b="b"/>
            <a:pathLst>
              <a:path w="677712" h="686448">
                <a:moveTo>
                  <a:pt x="0" y="0"/>
                </a:moveTo>
                <a:lnTo>
                  <a:pt x="677712" y="0"/>
                </a:lnTo>
                <a:lnTo>
                  <a:pt x="677712" y="686449"/>
                </a:lnTo>
                <a:lnTo>
                  <a:pt x="0" y="68644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Freeform 41"/>
          <p:cNvSpPr/>
          <p:nvPr/>
        </p:nvSpPr>
        <p:spPr>
          <a:xfrm>
            <a:off x="12016044" y="7557184"/>
            <a:ext cx="677712" cy="688986"/>
          </a:xfrm>
          <a:custGeom>
            <a:avLst/>
            <a:gdLst/>
            <a:ahLst/>
            <a:cxnLst/>
            <a:rect l="l" t="t" r="r" b="b"/>
            <a:pathLst>
              <a:path w="677712" h="688986">
                <a:moveTo>
                  <a:pt x="0" y="0"/>
                </a:moveTo>
                <a:lnTo>
                  <a:pt x="677712" y="0"/>
                </a:lnTo>
                <a:lnTo>
                  <a:pt x="677712" y="688986"/>
                </a:lnTo>
                <a:lnTo>
                  <a:pt x="0" y="68898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2" name="TextBox 42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Stages of nucleation and evolution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2916999" y="2766964"/>
            <a:ext cx="445403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 vortex ring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nucleates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at the barrier’s edge</a:t>
            </a:r>
          </a:p>
        </p:txBody>
      </p:sp>
      <p:grpSp>
        <p:nvGrpSpPr>
          <p:cNvPr id="45" name="Group 45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6" name="Group 46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3" name="TextBox 73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1" name="Group 2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22" name="Freeform 2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6438031">
              <a:off x="886364" y="638645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1"/>
                  </a:lnTo>
                  <a:lnTo>
                    <a:pt x="0" y="3037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pic>
        <p:nvPicPr>
          <p:cNvPr id="24" name="Picture 2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9020" end="3.333"/>
                </p14:media>
              </p:ext>
            </p:extLst>
          </p:nvPr>
        </p:nvPicPr>
        <p:blipFill>
          <a:blip r:embed="rId7"/>
          <a:srcRect l="10900" t="16513" r="8175" b="15271"/>
          <a:stretch>
            <a:fillRect/>
          </a:stretch>
        </p:blipFill>
        <p:spPr>
          <a:xfrm>
            <a:off x="657380" y="2544430"/>
            <a:ext cx="11135421" cy="6374625"/>
          </a:xfrm>
          <a:prstGeom prst="rect">
            <a:avLst/>
          </a:prstGeom>
        </p:spPr>
      </p:pic>
      <p:grpSp>
        <p:nvGrpSpPr>
          <p:cNvPr id="25" name="Group 25"/>
          <p:cNvGrpSpPr/>
          <p:nvPr/>
        </p:nvGrpSpPr>
        <p:grpSpPr>
          <a:xfrm>
            <a:off x="5325844" y="1466222"/>
            <a:ext cx="7636312" cy="738963"/>
            <a:chOff x="0" y="0"/>
            <a:chExt cx="2011210" cy="194624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011210" cy="194624"/>
            </a:xfrm>
            <a:custGeom>
              <a:avLst/>
              <a:gdLst/>
              <a:ahLst/>
              <a:cxnLst/>
              <a:rect l="l" t="t" r="r" b="b"/>
              <a:pathLst>
                <a:path w="2011210" h="194624">
                  <a:moveTo>
                    <a:pt x="50691" y="0"/>
                  </a:moveTo>
                  <a:lnTo>
                    <a:pt x="1960518" y="0"/>
                  </a:lnTo>
                  <a:cubicBezTo>
                    <a:pt x="1988514" y="0"/>
                    <a:pt x="2011210" y="22695"/>
                    <a:pt x="2011210" y="50691"/>
                  </a:cubicBezTo>
                  <a:lnTo>
                    <a:pt x="2011210" y="143933"/>
                  </a:lnTo>
                  <a:cubicBezTo>
                    <a:pt x="2011210" y="157377"/>
                    <a:pt x="2005869" y="170270"/>
                    <a:pt x="1996363" y="179777"/>
                  </a:cubicBezTo>
                  <a:cubicBezTo>
                    <a:pt x="1986856" y="189283"/>
                    <a:pt x="1973962" y="194624"/>
                    <a:pt x="1960518" y="194624"/>
                  </a:cubicBezTo>
                  <a:lnTo>
                    <a:pt x="50691" y="194624"/>
                  </a:lnTo>
                  <a:cubicBezTo>
                    <a:pt x="22695" y="194624"/>
                    <a:pt x="0" y="171929"/>
                    <a:pt x="0" y="143933"/>
                  </a:cubicBezTo>
                  <a:lnTo>
                    <a:pt x="0" y="50691"/>
                  </a:lnTo>
                  <a:cubicBezTo>
                    <a:pt x="0" y="22695"/>
                    <a:pt x="22695" y="0"/>
                    <a:pt x="506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2011210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2971573" y="6444476"/>
            <a:ext cx="4282555" cy="782402"/>
            <a:chOff x="0" y="0"/>
            <a:chExt cx="1127916" cy="206065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127916" cy="206065"/>
            </a:xfrm>
            <a:custGeom>
              <a:avLst/>
              <a:gdLst/>
              <a:ahLst/>
              <a:cxnLst/>
              <a:rect l="l" t="t" r="r" b="b"/>
              <a:pathLst>
                <a:path w="1127916" h="206065">
                  <a:moveTo>
                    <a:pt x="90389" y="0"/>
                  </a:moveTo>
                  <a:lnTo>
                    <a:pt x="1037527" y="0"/>
                  </a:lnTo>
                  <a:cubicBezTo>
                    <a:pt x="1061499" y="0"/>
                    <a:pt x="1084490" y="9523"/>
                    <a:pt x="1101441" y="26474"/>
                  </a:cubicBezTo>
                  <a:cubicBezTo>
                    <a:pt x="1118393" y="43426"/>
                    <a:pt x="1127916" y="66416"/>
                    <a:pt x="1127916" y="90389"/>
                  </a:cubicBezTo>
                  <a:lnTo>
                    <a:pt x="1127916" y="115676"/>
                  </a:lnTo>
                  <a:cubicBezTo>
                    <a:pt x="1127916" y="139648"/>
                    <a:pt x="1118393" y="162639"/>
                    <a:pt x="1101441" y="179590"/>
                  </a:cubicBezTo>
                  <a:cubicBezTo>
                    <a:pt x="1084490" y="196542"/>
                    <a:pt x="1061499" y="206065"/>
                    <a:pt x="1037527" y="206065"/>
                  </a:cubicBezTo>
                  <a:lnTo>
                    <a:pt x="90389" y="206065"/>
                  </a:lnTo>
                  <a:cubicBezTo>
                    <a:pt x="66416" y="206065"/>
                    <a:pt x="43426" y="196542"/>
                    <a:pt x="26474" y="179590"/>
                  </a:cubicBezTo>
                  <a:cubicBezTo>
                    <a:pt x="9523" y="162639"/>
                    <a:pt x="0" y="139648"/>
                    <a:pt x="0" y="115676"/>
                  </a:cubicBezTo>
                  <a:lnTo>
                    <a:pt x="0" y="90389"/>
                  </a:lnTo>
                  <a:cubicBezTo>
                    <a:pt x="0" y="66416"/>
                    <a:pt x="9523" y="43426"/>
                    <a:pt x="26474" y="26474"/>
                  </a:cubicBezTo>
                  <a:cubicBezTo>
                    <a:pt x="43426" y="9523"/>
                    <a:pt x="66416" y="0"/>
                    <a:pt x="90389" y="0"/>
                  </a:cubicBezTo>
                  <a:close/>
                </a:path>
              </a:pathLst>
            </a:custGeom>
            <a:solidFill>
              <a:srgbClr val="8E62D5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127916" cy="244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2875442" y="6592790"/>
            <a:ext cx="4474817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Periodic generation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Stages of nucleation and evolution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12444347" y="4236607"/>
            <a:ext cx="5337008" cy="1378518"/>
            <a:chOff x="0" y="0"/>
            <a:chExt cx="7116010" cy="1838024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7116010" cy="1838024"/>
              <a:chOff x="0" y="0"/>
              <a:chExt cx="1405632" cy="363066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405632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405632" h="363066">
                    <a:moveTo>
                      <a:pt x="72531" y="0"/>
                    </a:moveTo>
                    <a:lnTo>
                      <a:pt x="1333101" y="0"/>
                    </a:lnTo>
                    <a:cubicBezTo>
                      <a:pt x="1373159" y="0"/>
                      <a:pt x="1405632" y="32473"/>
                      <a:pt x="1405632" y="72531"/>
                    </a:cubicBezTo>
                    <a:lnTo>
                      <a:pt x="1405632" y="290536"/>
                    </a:lnTo>
                    <a:cubicBezTo>
                      <a:pt x="1405632" y="330593"/>
                      <a:pt x="1373159" y="363066"/>
                      <a:pt x="1333101" y="363066"/>
                    </a:cubicBezTo>
                    <a:lnTo>
                      <a:pt x="72531" y="363066"/>
                    </a:lnTo>
                    <a:cubicBezTo>
                      <a:pt x="32473" y="363066"/>
                      <a:pt x="0" y="330593"/>
                      <a:pt x="0" y="290536"/>
                    </a:cubicBezTo>
                    <a:lnTo>
                      <a:pt x="0" y="72531"/>
                    </a:lnTo>
                    <a:cubicBezTo>
                      <a:pt x="0" y="32473"/>
                      <a:pt x="32473" y="0"/>
                      <a:pt x="725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0" y="-38100"/>
                <a:ext cx="1405632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8" name="TextBox 38"/>
            <p:cNvSpPr txBox="1"/>
            <p:nvPr/>
          </p:nvSpPr>
          <p:spPr>
            <a:xfrm>
              <a:off x="630203" y="303062"/>
              <a:ext cx="5938718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... And start again with another ring!</a:t>
              </a:r>
            </a:p>
          </p:txBody>
        </p:sp>
      </p:grpSp>
      <p:sp>
        <p:nvSpPr>
          <p:cNvPr id="39" name="Freeform 39"/>
          <p:cNvSpPr/>
          <p:nvPr/>
        </p:nvSpPr>
        <p:spPr>
          <a:xfrm rot="5400000">
            <a:off x="14685641" y="5438956"/>
            <a:ext cx="854419" cy="870872"/>
          </a:xfrm>
          <a:custGeom>
            <a:avLst/>
            <a:gdLst/>
            <a:ahLst/>
            <a:cxnLst/>
            <a:rect l="l" t="t" r="r" b="b"/>
            <a:pathLst>
              <a:path w="854419" h="870872">
                <a:moveTo>
                  <a:pt x="0" y="0"/>
                </a:moveTo>
                <a:lnTo>
                  <a:pt x="854419" y="0"/>
                </a:lnTo>
                <a:lnTo>
                  <a:pt x="854419" y="870872"/>
                </a:lnTo>
                <a:lnTo>
                  <a:pt x="0" y="87087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0" name="Group 40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1" name="Group 4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8" name="TextBox 6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3" name="Group 23"/>
          <p:cNvGrpSpPr/>
          <p:nvPr/>
        </p:nvGrpSpPr>
        <p:grpSpPr>
          <a:xfrm>
            <a:off x="5800604" y="1466222"/>
            <a:ext cx="6686791" cy="738963"/>
            <a:chOff x="0" y="0"/>
            <a:chExt cx="1761130" cy="19462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761130" cy="194624"/>
            </a:xfrm>
            <a:custGeom>
              <a:avLst/>
              <a:gdLst/>
              <a:ahLst/>
              <a:cxnLst/>
              <a:rect l="l" t="t" r="r" b="b"/>
              <a:pathLst>
                <a:path w="1761130" h="194624">
                  <a:moveTo>
                    <a:pt x="57890" y="0"/>
                  </a:moveTo>
                  <a:lnTo>
                    <a:pt x="1703240" y="0"/>
                  </a:lnTo>
                  <a:cubicBezTo>
                    <a:pt x="1718594" y="0"/>
                    <a:pt x="1733318" y="6099"/>
                    <a:pt x="1744175" y="16955"/>
                  </a:cubicBezTo>
                  <a:cubicBezTo>
                    <a:pt x="1755031" y="27812"/>
                    <a:pt x="1761130" y="42536"/>
                    <a:pt x="1761130" y="57890"/>
                  </a:cubicBezTo>
                  <a:lnTo>
                    <a:pt x="1761130" y="136734"/>
                  </a:lnTo>
                  <a:cubicBezTo>
                    <a:pt x="1761130" y="168706"/>
                    <a:pt x="1735212" y="194624"/>
                    <a:pt x="1703240" y="194624"/>
                  </a:cubicBezTo>
                  <a:lnTo>
                    <a:pt x="57890" y="194624"/>
                  </a:lnTo>
                  <a:cubicBezTo>
                    <a:pt x="25918" y="194624"/>
                    <a:pt x="0" y="168706"/>
                    <a:pt x="0" y="136734"/>
                  </a:cubicBezTo>
                  <a:lnTo>
                    <a:pt x="0" y="57890"/>
                  </a:lnTo>
                  <a:cubicBezTo>
                    <a:pt x="0" y="25918"/>
                    <a:pt x="25918" y="0"/>
                    <a:pt x="57890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1761130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744552" y="2900511"/>
            <a:ext cx="8172193" cy="5646512"/>
          </a:xfrm>
          <a:custGeom>
            <a:avLst/>
            <a:gdLst/>
            <a:ahLst/>
            <a:cxnLst/>
            <a:rect l="l" t="t" r="r" b="b"/>
            <a:pathLst>
              <a:path w="8172193" h="5646512">
                <a:moveTo>
                  <a:pt x="0" y="0"/>
                </a:moveTo>
                <a:lnTo>
                  <a:pt x="8172194" y="0"/>
                </a:lnTo>
                <a:lnTo>
                  <a:pt x="8172194" y="5646511"/>
                </a:lnTo>
                <a:lnTo>
                  <a:pt x="0" y="56465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596" b="-1005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7" name="Freeform 27"/>
          <p:cNvSpPr/>
          <p:nvPr/>
        </p:nvSpPr>
        <p:spPr>
          <a:xfrm>
            <a:off x="9371254" y="2900511"/>
            <a:ext cx="8371541" cy="5646512"/>
          </a:xfrm>
          <a:custGeom>
            <a:avLst/>
            <a:gdLst/>
            <a:ahLst/>
            <a:cxnLst/>
            <a:rect l="l" t="t" r="r" b="b"/>
            <a:pathLst>
              <a:path w="8371541" h="5646512">
                <a:moveTo>
                  <a:pt x="0" y="0"/>
                </a:moveTo>
                <a:lnTo>
                  <a:pt x="8371541" y="0"/>
                </a:lnTo>
                <a:lnTo>
                  <a:pt x="8371541" y="5646511"/>
                </a:lnTo>
                <a:lnTo>
                  <a:pt x="0" y="56465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9142" r="-742" b="-6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8" name="TextBox 28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Evolution of radius and position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1" name="Group 3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58" name="TextBox 5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19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3" name="Group 23"/>
          <p:cNvGrpSpPr/>
          <p:nvPr/>
        </p:nvGrpSpPr>
        <p:grpSpPr>
          <a:xfrm>
            <a:off x="7239722" y="1466222"/>
            <a:ext cx="3808557" cy="738963"/>
            <a:chOff x="0" y="0"/>
            <a:chExt cx="1003077" cy="19462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003077" cy="194624"/>
            </a:xfrm>
            <a:custGeom>
              <a:avLst/>
              <a:gdLst/>
              <a:ahLst/>
              <a:cxnLst/>
              <a:rect l="l" t="t" r="r" b="b"/>
              <a:pathLst>
                <a:path w="1003077" h="194624">
                  <a:moveTo>
                    <a:pt x="97312" y="0"/>
                  </a:moveTo>
                  <a:lnTo>
                    <a:pt x="905765" y="0"/>
                  </a:lnTo>
                  <a:cubicBezTo>
                    <a:pt x="931573" y="0"/>
                    <a:pt x="956325" y="10252"/>
                    <a:pt x="974575" y="28502"/>
                  </a:cubicBezTo>
                  <a:cubicBezTo>
                    <a:pt x="992824" y="46752"/>
                    <a:pt x="1003077" y="71503"/>
                    <a:pt x="1003077" y="97312"/>
                  </a:cubicBezTo>
                  <a:lnTo>
                    <a:pt x="1003077" y="97312"/>
                  </a:lnTo>
                  <a:cubicBezTo>
                    <a:pt x="1003077" y="123121"/>
                    <a:pt x="992824" y="147872"/>
                    <a:pt x="974575" y="166122"/>
                  </a:cubicBezTo>
                  <a:cubicBezTo>
                    <a:pt x="956325" y="184372"/>
                    <a:pt x="931573" y="194624"/>
                    <a:pt x="905765" y="194624"/>
                  </a:cubicBezTo>
                  <a:lnTo>
                    <a:pt x="97312" y="194624"/>
                  </a:lnTo>
                  <a:cubicBezTo>
                    <a:pt x="71503" y="194624"/>
                    <a:pt x="46752" y="184372"/>
                    <a:pt x="28502" y="166122"/>
                  </a:cubicBezTo>
                  <a:cubicBezTo>
                    <a:pt x="10252" y="147872"/>
                    <a:pt x="0" y="123121"/>
                    <a:pt x="0" y="97312"/>
                  </a:cubicBezTo>
                  <a:lnTo>
                    <a:pt x="0" y="97312"/>
                  </a:lnTo>
                  <a:cubicBezTo>
                    <a:pt x="0" y="71503"/>
                    <a:pt x="10252" y="46752"/>
                    <a:pt x="28502" y="28502"/>
                  </a:cubicBezTo>
                  <a:cubicBezTo>
                    <a:pt x="46752" y="10252"/>
                    <a:pt x="71503" y="0"/>
                    <a:pt x="97312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1003077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430126" y="2557611"/>
            <a:ext cx="8399448" cy="5554690"/>
          </a:xfrm>
          <a:custGeom>
            <a:avLst/>
            <a:gdLst/>
            <a:ahLst/>
            <a:cxnLst/>
            <a:rect l="l" t="t" r="r" b="b"/>
            <a:pathLst>
              <a:path w="8399448" h="5554690">
                <a:moveTo>
                  <a:pt x="0" y="0"/>
                </a:moveTo>
                <a:lnTo>
                  <a:pt x="8399447" y="0"/>
                </a:lnTo>
                <a:lnTo>
                  <a:pt x="8399447" y="5554689"/>
                </a:lnTo>
                <a:lnTo>
                  <a:pt x="0" y="55546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10229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7" name="Freeform 27"/>
          <p:cNvSpPr/>
          <p:nvPr/>
        </p:nvSpPr>
        <p:spPr>
          <a:xfrm>
            <a:off x="9456979" y="2557611"/>
            <a:ext cx="8270929" cy="5554690"/>
          </a:xfrm>
          <a:custGeom>
            <a:avLst/>
            <a:gdLst/>
            <a:ahLst/>
            <a:cxnLst/>
            <a:rect l="l" t="t" r="r" b="b"/>
            <a:pathLst>
              <a:path w="8270929" h="5554690">
                <a:moveTo>
                  <a:pt x="0" y="0"/>
                </a:moveTo>
                <a:lnTo>
                  <a:pt x="8270929" y="0"/>
                </a:lnTo>
                <a:lnTo>
                  <a:pt x="8270929" y="5554689"/>
                </a:lnTo>
                <a:lnTo>
                  <a:pt x="0" y="55546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9197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8" name="Group 28"/>
          <p:cNvGrpSpPr/>
          <p:nvPr/>
        </p:nvGrpSpPr>
        <p:grpSpPr>
          <a:xfrm>
            <a:off x="1129860" y="8191994"/>
            <a:ext cx="6999978" cy="986613"/>
            <a:chOff x="0" y="0"/>
            <a:chExt cx="1843616" cy="259849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843616" cy="259849"/>
            </a:xfrm>
            <a:custGeom>
              <a:avLst/>
              <a:gdLst/>
              <a:ahLst/>
              <a:cxnLst/>
              <a:rect l="l" t="t" r="r" b="b"/>
              <a:pathLst>
                <a:path w="1843616" h="259849">
                  <a:moveTo>
                    <a:pt x="22120" y="0"/>
                  </a:moveTo>
                  <a:lnTo>
                    <a:pt x="1821496" y="0"/>
                  </a:lnTo>
                  <a:cubicBezTo>
                    <a:pt x="1833712" y="0"/>
                    <a:pt x="1843616" y="9903"/>
                    <a:pt x="1843616" y="22120"/>
                  </a:cubicBezTo>
                  <a:lnTo>
                    <a:pt x="1843616" y="237729"/>
                  </a:lnTo>
                  <a:cubicBezTo>
                    <a:pt x="1843616" y="249945"/>
                    <a:pt x="1833712" y="259849"/>
                    <a:pt x="1821496" y="259849"/>
                  </a:cubicBezTo>
                  <a:lnTo>
                    <a:pt x="22120" y="259849"/>
                  </a:lnTo>
                  <a:cubicBezTo>
                    <a:pt x="9903" y="259849"/>
                    <a:pt x="0" y="249945"/>
                    <a:pt x="0" y="237729"/>
                  </a:cubicBezTo>
                  <a:lnTo>
                    <a:pt x="0" y="22120"/>
                  </a:lnTo>
                  <a:cubicBezTo>
                    <a:pt x="0" y="9903"/>
                    <a:pt x="9903" y="0"/>
                    <a:pt x="22120" y="0"/>
                  </a:cubicBezTo>
                  <a:close/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1843616" cy="2979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1" name="Freeform 31"/>
          <p:cNvSpPr/>
          <p:nvPr/>
        </p:nvSpPr>
        <p:spPr>
          <a:xfrm>
            <a:off x="1302940" y="8243729"/>
            <a:ext cx="6653819" cy="883143"/>
          </a:xfrm>
          <a:custGeom>
            <a:avLst/>
            <a:gdLst/>
            <a:ahLst/>
            <a:cxnLst/>
            <a:rect l="l" t="t" r="r" b="b"/>
            <a:pathLst>
              <a:path w="6653819" h="883143">
                <a:moveTo>
                  <a:pt x="0" y="0"/>
                </a:moveTo>
                <a:lnTo>
                  <a:pt x="6653819" y="0"/>
                </a:lnTo>
                <a:lnTo>
                  <a:pt x="6653819" y="883143"/>
                </a:lnTo>
                <a:lnTo>
                  <a:pt x="0" y="88314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2" name="Group 32"/>
          <p:cNvGrpSpPr/>
          <p:nvPr/>
        </p:nvGrpSpPr>
        <p:grpSpPr>
          <a:xfrm>
            <a:off x="11719251" y="8191994"/>
            <a:ext cx="3746386" cy="986613"/>
            <a:chOff x="0" y="0"/>
            <a:chExt cx="4995181" cy="1315484"/>
          </a:xfrm>
        </p:grpSpPr>
        <p:grpSp>
          <p:nvGrpSpPr>
            <p:cNvPr id="33" name="Group 33"/>
            <p:cNvGrpSpPr/>
            <p:nvPr/>
          </p:nvGrpSpPr>
          <p:grpSpPr>
            <a:xfrm>
              <a:off x="0" y="0"/>
              <a:ext cx="4995181" cy="1315484"/>
              <a:chOff x="0" y="0"/>
              <a:chExt cx="986702" cy="259849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986702" cy="259849"/>
              </a:xfrm>
              <a:custGeom>
                <a:avLst/>
                <a:gdLst/>
                <a:ahLst/>
                <a:cxnLst/>
                <a:rect l="l" t="t" r="r" b="b"/>
                <a:pathLst>
                  <a:path w="986702" h="259849">
                    <a:moveTo>
                      <a:pt x="41330" y="0"/>
                    </a:moveTo>
                    <a:lnTo>
                      <a:pt x="945372" y="0"/>
                    </a:lnTo>
                    <a:cubicBezTo>
                      <a:pt x="968198" y="0"/>
                      <a:pt x="986702" y="18504"/>
                      <a:pt x="986702" y="41330"/>
                    </a:cubicBezTo>
                    <a:lnTo>
                      <a:pt x="986702" y="218519"/>
                    </a:lnTo>
                    <a:cubicBezTo>
                      <a:pt x="986702" y="241345"/>
                      <a:pt x="968198" y="259849"/>
                      <a:pt x="945372" y="259849"/>
                    </a:cubicBezTo>
                    <a:lnTo>
                      <a:pt x="41330" y="259849"/>
                    </a:lnTo>
                    <a:cubicBezTo>
                      <a:pt x="18504" y="259849"/>
                      <a:pt x="0" y="241345"/>
                      <a:pt x="0" y="218519"/>
                    </a:cubicBezTo>
                    <a:lnTo>
                      <a:pt x="0" y="41330"/>
                    </a:lnTo>
                    <a:cubicBezTo>
                      <a:pt x="0" y="18504"/>
                      <a:pt x="18504" y="0"/>
                      <a:pt x="413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0" y="-38100"/>
                <a:ext cx="986702" cy="29794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6" name="Freeform 36"/>
            <p:cNvSpPr/>
            <p:nvPr/>
          </p:nvSpPr>
          <p:spPr>
            <a:xfrm>
              <a:off x="279651" y="68980"/>
              <a:ext cx="4435879" cy="1177524"/>
            </a:xfrm>
            <a:custGeom>
              <a:avLst/>
              <a:gdLst/>
              <a:ahLst/>
              <a:cxnLst/>
              <a:rect l="l" t="t" r="r" b="b"/>
              <a:pathLst>
                <a:path w="4435879" h="1177524">
                  <a:moveTo>
                    <a:pt x="0" y="0"/>
                  </a:moveTo>
                  <a:lnTo>
                    <a:pt x="4435879" y="0"/>
                  </a:lnTo>
                  <a:lnTo>
                    <a:pt x="4435879" y="1177524"/>
                  </a:lnTo>
                  <a:lnTo>
                    <a:pt x="0" y="11775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Energy analysis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0" name="Group 40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7" name="TextBox 6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20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430126" y="2557611"/>
            <a:ext cx="8399448" cy="5554690"/>
          </a:xfrm>
          <a:custGeom>
            <a:avLst/>
            <a:gdLst/>
            <a:ahLst/>
            <a:cxnLst/>
            <a:rect l="l" t="t" r="r" b="b"/>
            <a:pathLst>
              <a:path w="8399448" h="5554690">
                <a:moveTo>
                  <a:pt x="0" y="0"/>
                </a:moveTo>
                <a:lnTo>
                  <a:pt x="8399447" y="0"/>
                </a:lnTo>
                <a:lnTo>
                  <a:pt x="8399447" y="5554689"/>
                </a:lnTo>
                <a:lnTo>
                  <a:pt x="0" y="55546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b="-10229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Freeform 24"/>
          <p:cNvSpPr/>
          <p:nvPr/>
        </p:nvSpPr>
        <p:spPr>
          <a:xfrm>
            <a:off x="9456979" y="2557611"/>
            <a:ext cx="8270929" cy="5554690"/>
          </a:xfrm>
          <a:custGeom>
            <a:avLst/>
            <a:gdLst/>
            <a:ahLst/>
            <a:cxnLst/>
            <a:rect l="l" t="t" r="r" b="b"/>
            <a:pathLst>
              <a:path w="8270929" h="5554690">
                <a:moveTo>
                  <a:pt x="0" y="0"/>
                </a:moveTo>
                <a:lnTo>
                  <a:pt x="8270929" y="0"/>
                </a:lnTo>
                <a:lnTo>
                  <a:pt x="8270929" y="5554689"/>
                </a:lnTo>
                <a:lnTo>
                  <a:pt x="0" y="55546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9197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5" name="Group 25"/>
          <p:cNvGrpSpPr/>
          <p:nvPr/>
        </p:nvGrpSpPr>
        <p:grpSpPr>
          <a:xfrm>
            <a:off x="4709732" y="8359950"/>
            <a:ext cx="3818156" cy="738963"/>
            <a:chOff x="0" y="0"/>
            <a:chExt cx="5090875" cy="985284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5090875" cy="985284"/>
              <a:chOff x="0" y="0"/>
              <a:chExt cx="1005605" cy="194624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1005605" cy="194624"/>
              </a:xfrm>
              <a:custGeom>
                <a:avLst/>
                <a:gdLst/>
                <a:ahLst/>
                <a:cxnLst/>
                <a:rect l="l" t="t" r="r" b="b"/>
                <a:pathLst>
                  <a:path w="1005605" h="194624">
                    <a:moveTo>
                      <a:pt x="97312" y="0"/>
                    </a:moveTo>
                    <a:lnTo>
                      <a:pt x="908293" y="0"/>
                    </a:lnTo>
                    <a:cubicBezTo>
                      <a:pt x="934102" y="0"/>
                      <a:pt x="958853" y="10252"/>
                      <a:pt x="977103" y="28502"/>
                    </a:cubicBezTo>
                    <a:cubicBezTo>
                      <a:pt x="995352" y="46752"/>
                      <a:pt x="1005605" y="71503"/>
                      <a:pt x="1005605" y="97312"/>
                    </a:cubicBezTo>
                    <a:lnTo>
                      <a:pt x="1005605" y="97312"/>
                    </a:lnTo>
                    <a:cubicBezTo>
                      <a:pt x="1005605" y="123121"/>
                      <a:pt x="995352" y="147872"/>
                      <a:pt x="977103" y="166122"/>
                    </a:cubicBezTo>
                    <a:cubicBezTo>
                      <a:pt x="958853" y="184372"/>
                      <a:pt x="934102" y="194624"/>
                      <a:pt x="908293" y="194624"/>
                    </a:cubicBezTo>
                    <a:lnTo>
                      <a:pt x="97312" y="194624"/>
                    </a:lnTo>
                    <a:cubicBezTo>
                      <a:pt x="71503" y="194624"/>
                      <a:pt x="46752" y="184372"/>
                      <a:pt x="28502" y="166122"/>
                    </a:cubicBezTo>
                    <a:cubicBezTo>
                      <a:pt x="10252" y="147872"/>
                      <a:pt x="0" y="123121"/>
                      <a:pt x="0" y="97312"/>
                    </a:cubicBezTo>
                    <a:lnTo>
                      <a:pt x="0" y="97312"/>
                    </a:lnTo>
                    <a:cubicBezTo>
                      <a:pt x="0" y="71503"/>
                      <a:pt x="10252" y="46752"/>
                      <a:pt x="28502" y="28502"/>
                    </a:cubicBezTo>
                    <a:cubicBezTo>
                      <a:pt x="46752" y="10252"/>
                      <a:pt x="71503" y="0"/>
                      <a:pt x="973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1005605" cy="2327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287808" y="175142"/>
              <a:ext cx="451525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Vortex nucleation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760112" y="8359950"/>
            <a:ext cx="3818156" cy="738963"/>
            <a:chOff x="0" y="0"/>
            <a:chExt cx="5090875" cy="985284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5090875" cy="985284"/>
              <a:chOff x="0" y="0"/>
              <a:chExt cx="1005605" cy="194624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1005605" cy="194624"/>
              </a:xfrm>
              <a:custGeom>
                <a:avLst/>
                <a:gdLst/>
                <a:ahLst/>
                <a:cxnLst/>
                <a:rect l="l" t="t" r="r" b="b"/>
                <a:pathLst>
                  <a:path w="1005605" h="194624">
                    <a:moveTo>
                      <a:pt x="97312" y="0"/>
                    </a:moveTo>
                    <a:lnTo>
                      <a:pt x="908293" y="0"/>
                    </a:lnTo>
                    <a:cubicBezTo>
                      <a:pt x="934102" y="0"/>
                      <a:pt x="958853" y="10252"/>
                      <a:pt x="977103" y="28502"/>
                    </a:cubicBezTo>
                    <a:cubicBezTo>
                      <a:pt x="995352" y="46752"/>
                      <a:pt x="1005605" y="71503"/>
                      <a:pt x="1005605" y="97312"/>
                    </a:cubicBezTo>
                    <a:lnTo>
                      <a:pt x="1005605" y="97312"/>
                    </a:lnTo>
                    <a:cubicBezTo>
                      <a:pt x="1005605" y="123121"/>
                      <a:pt x="995352" y="147872"/>
                      <a:pt x="977103" y="166122"/>
                    </a:cubicBezTo>
                    <a:cubicBezTo>
                      <a:pt x="958853" y="184372"/>
                      <a:pt x="934102" y="194624"/>
                      <a:pt x="908293" y="194624"/>
                    </a:cubicBezTo>
                    <a:lnTo>
                      <a:pt x="97312" y="194624"/>
                    </a:lnTo>
                    <a:cubicBezTo>
                      <a:pt x="71503" y="194624"/>
                      <a:pt x="46752" y="184372"/>
                      <a:pt x="28502" y="166122"/>
                    </a:cubicBezTo>
                    <a:cubicBezTo>
                      <a:pt x="10252" y="147872"/>
                      <a:pt x="0" y="123121"/>
                      <a:pt x="0" y="97312"/>
                    </a:cubicBezTo>
                    <a:lnTo>
                      <a:pt x="0" y="97312"/>
                    </a:lnTo>
                    <a:cubicBezTo>
                      <a:pt x="0" y="71503"/>
                      <a:pt x="10252" y="46752"/>
                      <a:pt x="28502" y="28502"/>
                    </a:cubicBezTo>
                    <a:cubicBezTo>
                      <a:pt x="46752" y="10252"/>
                      <a:pt x="71503" y="0"/>
                      <a:pt x="973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1005605" cy="2327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287808" y="175142"/>
              <a:ext cx="451525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Energy injection</a:t>
              </a:r>
            </a:p>
          </p:txBody>
        </p:sp>
      </p:grpSp>
      <p:sp>
        <p:nvSpPr>
          <p:cNvPr id="35" name="Freeform 35"/>
          <p:cNvSpPr/>
          <p:nvPr/>
        </p:nvSpPr>
        <p:spPr>
          <a:xfrm>
            <a:off x="8604088" y="8563532"/>
            <a:ext cx="1079824" cy="331801"/>
          </a:xfrm>
          <a:custGeom>
            <a:avLst/>
            <a:gdLst/>
            <a:ahLst/>
            <a:cxnLst/>
            <a:rect l="l" t="t" r="r" b="b"/>
            <a:pathLst>
              <a:path w="1079824" h="331801">
                <a:moveTo>
                  <a:pt x="0" y="0"/>
                </a:moveTo>
                <a:lnTo>
                  <a:pt x="1079824" y="0"/>
                </a:lnTo>
                <a:lnTo>
                  <a:pt x="1079824" y="331800"/>
                </a:lnTo>
                <a:lnTo>
                  <a:pt x="0" y="33180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6" name="TextBox 36"/>
          <p:cNvSpPr txBox="1"/>
          <p:nvPr/>
        </p:nvSpPr>
        <p:spPr>
          <a:xfrm>
            <a:off x="4103649" y="219075"/>
            <a:ext cx="1008070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nucleation and subsequent dynamics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7239722" y="1466222"/>
            <a:ext cx="3808557" cy="738963"/>
            <a:chOff x="0" y="0"/>
            <a:chExt cx="1003077" cy="194624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003077" cy="194624"/>
            </a:xfrm>
            <a:custGeom>
              <a:avLst/>
              <a:gdLst/>
              <a:ahLst/>
              <a:cxnLst/>
              <a:rect l="l" t="t" r="r" b="b"/>
              <a:pathLst>
                <a:path w="1003077" h="194624">
                  <a:moveTo>
                    <a:pt x="97312" y="0"/>
                  </a:moveTo>
                  <a:lnTo>
                    <a:pt x="905765" y="0"/>
                  </a:lnTo>
                  <a:cubicBezTo>
                    <a:pt x="931573" y="0"/>
                    <a:pt x="956325" y="10252"/>
                    <a:pt x="974575" y="28502"/>
                  </a:cubicBezTo>
                  <a:cubicBezTo>
                    <a:pt x="992824" y="46752"/>
                    <a:pt x="1003077" y="71503"/>
                    <a:pt x="1003077" y="97312"/>
                  </a:cubicBezTo>
                  <a:lnTo>
                    <a:pt x="1003077" y="97312"/>
                  </a:lnTo>
                  <a:cubicBezTo>
                    <a:pt x="1003077" y="123121"/>
                    <a:pt x="992824" y="147872"/>
                    <a:pt x="974575" y="166122"/>
                  </a:cubicBezTo>
                  <a:cubicBezTo>
                    <a:pt x="956325" y="184372"/>
                    <a:pt x="931573" y="194624"/>
                    <a:pt x="905765" y="194624"/>
                  </a:cubicBezTo>
                  <a:lnTo>
                    <a:pt x="97312" y="194624"/>
                  </a:lnTo>
                  <a:cubicBezTo>
                    <a:pt x="71503" y="194624"/>
                    <a:pt x="46752" y="184372"/>
                    <a:pt x="28502" y="166122"/>
                  </a:cubicBezTo>
                  <a:cubicBezTo>
                    <a:pt x="10252" y="147872"/>
                    <a:pt x="0" y="123121"/>
                    <a:pt x="0" y="97312"/>
                  </a:cubicBezTo>
                  <a:lnTo>
                    <a:pt x="0" y="97312"/>
                  </a:lnTo>
                  <a:cubicBezTo>
                    <a:pt x="0" y="71503"/>
                    <a:pt x="10252" y="46752"/>
                    <a:pt x="28502" y="28502"/>
                  </a:cubicBezTo>
                  <a:cubicBezTo>
                    <a:pt x="46752" y="10252"/>
                    <a:pt x="71503" y="0"/>
                    <a:pt x="97312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-38100"/>
              <a:ext cx="1003077" cy="2327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5757555" y="1592817"/>
            <a:ext cx="6772889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Energy analysis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2" name="Group 42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9" name="TextBox 6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5143500"/>
            <a:ext cx="9102166" cy="4114800"/>
          </a:xfrm>
          <a:custGeom>
            <a:avLst/>
            <a:gdLst/>
            <a:ahLst/>
            <a:cxnLst/>
            <a:rect l="l" t="t" r="r" b="b"/>
            <a:pathLst>
              <a:path w="9102166" h="4114800">
                <a:moveTo>
                  <a:pt x="0" y="0"/>
                </a:moveTo>
                <a:lnTo>
                  <a:pt x="9102166" y="0"/>
                </a:lnTo>
                <a:lnTo>
                  <a:pt x="91021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t="-12218" b="-12209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9144000" y="995640"/>
            <a:ext cx="9102166" cy="4147860"/>
          </a:xfrm>
          <a:custGeom>
            <a:avLst/>
            <a:gdLst/>
            <a:ahLst/>
            <a:cxnLst/>
            <a:rect l="l" t="t" r="r" b="b"/>
            <a:pathLst>
              <a:path w="9102166" h="4147860">
                <a:moveTo>
                  <a:pt x="0" y="0"/>
                </a:moveTo>
                <a:lnTo>
                  <a:pt x="9102166" y="0"/>
                </a:lnTo>
                <a:lnTo>
                  <a:pt x="9102166" y="4147860"/>
                </a:lnTo>
                <a:lnTo>
                  <a:pt x="0" y="4147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3842" b="-9593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0" y="995640"/>
            <a:ext cx="9144000" cy="4291447"/>
          </a:xfrm>
          <a:custGeom>
            <a:avLst/>
            <a:gdLst/>
            <a:ahLst/>
            <a:cxnLst/>
            <a:rect l="l" t="t" r="r" b="b"/>
            <a:pathLst>
              <a:path w="9144000" h="4291447">
                <a:moveTo>
                  <a:pt x="0" y="0"/>
                </a:moveTo>
                <a:lnTo>
                  <a:pt x="9144000" y="0"/>
                </a:lnTo>
                <a:lnTo>
                  <a:pt x="9144000" y="4291448"/>
                </a:lnTo>
                <a:lnTo>
                  <a:pt x="0" y="42914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t="-29894" b="-58544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5" name="Group 5"/>
          <p:cNvGrpSpPr/>
          <p:nvPr/>
        </p:nvGrpSpPr>
        <p:grpSpPr>
          <a:xfrm>
            <a:off x="0" y="5143500"/>
            <a:ext cx="9144000" cy="4114800"/>
            <a:chOff x="0" y="0"/>
            <a:chExt cx="2408296" cy="10837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08296" cy="1083733"/>
            </a:xfrm>
            <a:custGeom>
              <a:avLst/>
              <a:gdLst/>
              <a:ahLst/>
              <a:cxnLst/>
              <a:rect l="l" t="t" r="r" b="b"/>
              <a:pathLst>
                <a:path w="2408296" h="1083733">
                  <a:moveTo>
                    <a:pt x="0" y="0"/>
                  </a:moveTo>
                  <a:lnTo>
                    <a:pt x="2408296" y="0"/>
                  </a:lnTo>
                  <a:lnTo>
                    <a:pt x="2408296" y="1083733"/>
                  </a:lnTo>
                  <a:lnTo>
                    <a:pt x="0" y="1083733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08296" cy="11123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08305" y="5287088"/>
            <a:ext cx="6636328" cy="4366704"/>
          </a:xfrm>
          <a:custGeom>
            <a:avLst/>
            <a:gdLst/>
            <a:ahLst/>
            <a:cxnLst/>
            <a:rect l="l" t="t" r="r" b="b"/>
            <a:pathLst>
              <a:path w="6636328" h="4366704">
                <a:moveTo>
                  <a:pt x="0" y="0"/>
                </a:moveTo>
                <a:lnTo>
                  <a:pt x="6636329" y="0"/>
                </a:lnTo>
                <a:lnTo>
                  <a:pt x="6636329" y="4366704"/>
                </a:lnTo>
                <a:lnTo>
                  <a:pt x="0" y="43667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4" name="AutoShape 14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5" name="Group 15"/>
          <p:cNvGrpSpPr/>
          <p:nvPr/>
        </p:nvGrpSpPr>
        <p:grpSpPr>
          <a:xfrm>
            <a:off x="7268720" y="4512810"/>
            <a:ext cx="3944787" cy="1028876"/>
            <a:chOff x="0" y="0"/>
            <a:chExt cx="1038956" cy="27098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38956" cy="270980"/>
            </a:xfrm>
            <a:custGeom>
              <a:avLst/>
              <a:gdLst/>
              <a:ahLst/>
              <a:cxnLst/>
              <a:rect l="l" t="t" r="r" b="b"/>
              <a:pathLst>
                <a:path w="1038956" h="270980">
                  <a:moveTo>
                    <a:pt x="98128" y="0"/>
                  </a:moveTo>
                  <a:lnTo>
                    <a:pt x="940828" y="0"/>
                  </a:lnTo>
                  <a:cubicBezTo>
                    <a:pt x="995023" y="0"/>
                    <a:pt x="1038956" y="43934"/>
                    <a:pt x="1038956" y="98128"/>
                  </a:cubicBezTo>
                  <a:lnTo>
                    <a:pt x="1038956" y="172851"/>
                  </a:lnTo>
                  <a:cubicBezTo>
                    <a:pt x="1038956" y="198877"/>
                    <a:pt x="1028618" y="223836"/>
                    <a:pt x="1010215" y="242239"/>
                  </a:cubicBezTo>
                  <a:cubicBezTo>
                    <a:pt x="991812" y="260641"/>
                    <a:pt x="966853" y="270980"/>
                    <a:pt x="940828" y="270980"/>
                  </a:cubicBezTo>
                  <a:lnTo>
                    <a:pt x="98128" y="270980"/>
                  </a:lnTo>
                  <a:cubicBezTo>
                    <a:pt x="43934" y="270980"/>
                    <a:pt x="0" y="227046"/>
                    <a:pt x="0" y="172851"/>
                  </a:cubicBezTo>
                  <a:lnTo>
                    <a:pt x="0" y="98128"/>
                  </a:lnTo>
                  <a:cubicBezTo>
                    <a:pt x="0" y="43934"/>
                    <a:pt x="43934" y="0"/>
                    <a:pt x="98128" y="0"/>
                  </a:cubicBezTo>
                  <a:close/>
                </a:path>
              </a:pathLst>
            </a:custGeom>
            <a:solidFill>
              <a:srgbClr val="FFFFFF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038956" cy="3090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626470" y="2960059"/>
            <a:ext cx="3944787" cy="1028876"/>
            <a:chOff x="0" y="0"/>
            <a:chExt cx="5259716" cy="1371835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5259716" cy="1371835"/>
              <a:chOff x="0" y="0"/>
              <a:chExt cx="1038956" cy="27098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038956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270980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172851"/>
                    </a:lnTo>
                    <a:cubicBezTo>
                      <a:pt x="1038956" y="198877"/>
                      <a:pt x="1028618" y="223836"/>
                      <a:pt x="1010215" y="242239"/>
                    </a:cubicBezTo>
                    <a:cubicBezTo>
                      <a:pt x="991812" y="260641"/>
                      <a:pt x="966853" y="270980"/>
                      <a:pt x="940828" y="270980"/>
                    </a:cubicBezTo>
                    <a:lnTo>
                      <a:pt x="98128" y="270980"/>
                    </a:lnTo>
                    <a:cubicBezTo>
                      <a:pt x="43934" y="270980"/>
                      <a:pt x="0" y="227046"/>
                      <a:pt x="0" y="172851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38100"/>
                <a:ext cx="1038956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322435" y="368417"/>
              <a:ext cx="461484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superfluid helium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573837" y="6172024"/>
            <a:ext cx="4997420" cy="1028876"/>
            <a:chOff x="0" y="0"/>
            <a:chExt cx="6663227" cy="1371835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ultracold atomic gases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9764590" y="6172024"/>
            <a:ext cx="4997420" cy="1028876"/>
            <a:chOff x="0" y="0"/>
            <a:chExt cx="6663227" cy="1371835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polariton condensates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9764590" y="2960059"/>
            <a:ext cx="4997420" cy="1028876"/>
            <a:chOff x="0" y="0"/>
            <a:chExt cx="6663227" cy="1371835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6663227" cy="1371835"/>
              <a:chOff x="0" y="0"/>
              <a:chExt cx="1316193" cy="27098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1619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316193" h="270980">
                    <a:moveTo>
                      <a:pt x="77459" y="0"/>
                    </a:moveTo>
                    <a:lnTo>
                      <a:pt x="1238734" y="0"/>
                    </a:lnTo>
                    <a:cubicBezTo>
                      <a:pt x="1259277" y="0"/>
                      <a:pt x="1278979" y="8161"/>
                      <a:pt x="1293506" y="22687"/>
                    </a:cubicBezTo>
                    <a:cubicBezTo>
                      <a:pt x="1308032" y="37214"/>
                      <a:pt x="1316193" y="56916"/>
                      <a:pt x="1316193" y="77459"/>
                    </a:cubicBezTo>
                    <a:lnTo>
                      <a:pt x="1316193" y="193521"/>
                    </a:lnTo>
                    <a:cubicBezTo>
                      <a:pt x="1316193" y="214064"/>
                      <a:pt x="1308032" y="233766"/>
                      <a:pt x="1293506" y="248292"/>
                    </a:cubicBezTo>
                    <a:cubicBezTo>
                      <a:pt x="1278979" y="262819"/>
                      <a:pt x="1259277" y="270980"/>
                      <a:pt x="1238734" y="270980"/>
                    </a:cubicBezTo>
                    <a:lnTo>
                      <a:pt x="77459" y="270980"/>
                    </a:lnTo>
                    <a:cubicBezTo>
                      <a:pt x="56916" y="270980"/>
                      <a:pt x="37214" y="262819"/>
                      <a:pt x="22687" y="248292"/>
                    </a:cubicBezTo>
                    <a:cubicBezTo>
                      <a:pt x="8161" y="233766"/>
                      <a:pt x="0" y="214064"/>
                      <a:pt x="0" y="193521"/>
                    </a:cubicBezTo>
                    <a:lnTo>
                      <a:pt x="0" y="77459"/>
                    </a:lnTo>
                    <a:cubicBezTo>
                      <a:pt x="0" y="56916"/>
                      <a:pt x="8161" y="37214"/>
                      <a:pt x="22687" y="22687"/>
                    </a:cubicBezTo>
                    <a:cubicBezTo>
                      <a:pt x="37214" y="8161"/>
                      <a:pt x="56916" y="0"/>
                      <a:pt x="77459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38100"/>
                <a:ext cx="131619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354333" y="368417"/>
              <a:ext cx="595456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interior of neutron stars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0" name="Group 50"/>
          <p:cNvGrpSpPr/>
          <p:nvPr/>
        </p:nvGrpSpPr>
        <p:grpSpPr>
          <a:xfrm>
            <a:off x="13661182" y="9647066"/>
            <a:ext cx="251168" cy="251168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3" name="Group 53"/>
          <p:cNvGrpSpPr/>
          <p:nvPr/>
        </p:nvGrpSpPr>
        <p:grpSpPr>
          <a:xfrm>
            <a:off x="13991459" y="9647066"/>
            <a:ext cx="251168" cy="251168"/>
            <a:chOff x="0" y="0"/>
            <a:chExt cx="812800" cy="812800"/>
          </a:xfrm>
        </p:grpSpPr>
        <p:sp>
          <p:nvSpPr>
            <p:cNvPr id="54" name="Freeform 5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14318828" y="9647066"/>
            <a:ext cx="251168" cy="251168"/>
            <a:chOff x="0" y="0"/>
            <a:chExt cx="812800" cy="812800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4874796" y="9647066"/>
            <a:ext cx="251168" cy="251168"/>
            <a:chOff x="0" y="0"/>
            <a:chExt cx="812800" cy="812800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5205073" y="9647066"/>
            <a:ext cx="251168" cy="251168"/>
            <a:chOff x="0" y="0"/>
            <a:chExt cx="812800" cy="812800"/>
          </a:xfrm>
        </p:grpSpPr>
        <p:sp>
          <p:nvSpPr>
            <p:cNvPr id="63" name="Freeform 6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4" name="TextBox 6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5" name="Group 65"/>
          <p:cNvGrpSpPr/>
          <p:nvPr/>
        </p:nvGrpSpPr>
        <p:grpSpPr>
          <a:xfrm>
            <a:off x="15532441" y="9647066"/>
            <a:ext cx="251168" cy="251168"/>
            <a:chOff x="0" y="0"/>
            <a:chExt cx="812800" cy="812800"/>
          </a:xfrm>
        </p:grpSpPr>
        <p:sp>
          <p:nvSpPr>
            <p:cNvPr id="66" name="Freeform 6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16088410" y="9647066"/>
            <a:ext cx="251168" cy="251168"/>
            <a:chOff x="0" y="0"/>
            <a:chExt cx="812800" cy="812800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16418687" y="9647066"/>
            <a:ext cx="251168" cy="251168"/>
            <a:chOff x="0" y="0"/>
            <a:chExt cx="812800" cy="812800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16746055" y="9647066"/>
            <a:ext cx="251168" cy="251168"/>
            <a:chOff x="0" y="0"/>
            <a:chExt cx="812800" cy="812800"/>
          </a:xfrm>
        </p:grpSpPr>
        <p:sp>
          <p:nvSpPr>
            <p:cNvPr id="75" name="Freeform 7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6" name="TextBox 7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7510546" y="4784360"/>
            <a:ext cx="346113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Quantum fluids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7968035" y="219075"/>
            <a:ext cx="235193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Relevance</a:t>
            </a:r>
          </a:p>
        </p:txBody>
      </p:sp>
      <p:grpSp>
        <p:nvGrpSpPr>
          <p:cNvPr id="80" name="Group 80"/>
          <p:cNvGrpSpPr/>
          <p:nvPr/>
        </p:nvGrpSpPr>
        <p:grpSpPr>
          <a:xfrm>
            <a:off x="1601443" y="4512810"/>
            <a:ext cx="3944787" cy="1028876"/>
            <a:chOff x="0" y="0"/>
            <a:chExt cx="5259716" cy="1371835"/>
          </a:xfrm>
        </p:grpSpPr>
        <p:grpSp>
          <p:nvGrpSpPr>
            <p:cNvPr id="81" name="Group 81"/>
            <p:cNvGrpSpPr/>
            <p:nvPr/>
          </p:nvGrpSpPr>
          <p:grpSpPr>
            <a:xfrm>
              <a:off x="0" y="0"/>
              <a:ext cx="5259716" cy="1371835"/>
              <a:chOff x="0" y="0"/>
              <a:chExt cx="1038956" cy="270980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0"/>
                <a:ext cx="1038956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270980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172851"/>
                    </a:lnTo>
                    <a:cubicBezTo>
                      <a:pt x="1038956" y="198877"/>
                      <a:pt x="1028618" y="223836"/>
                      <a:pt x="1010215" y="242239"/>
                    </a:cubicBezTo>
                    <a:cubicBezTo>
                      <a:pt x="991812" y="260641"/>
                      <a:pt x="966853" y="270980"/>
                      <a:pt x="940828" y="270980"/>
                    </a:cubicBezTo>
                    <a:lnTo>
                      <a:pt x="98128" y="270980"/>
                    </a:lnTo>
                    <a:cubicBezTo>
                      <a:pt x="43934" y="270980"/>
                      <a:pt x="0" y="227046"/>
                      <a:pt x="0" y="172851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3" name="TextBox 83"/>
              <p:cNvSpPr txBox="1"/>
              <p:nvPr/>
            </p:nvSpPr>
            <p:spPr>
              <a:xfrm>
                <a:off x="0" y="-38100"/>
                <a:ext cx="1038956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4" name="TextBox 84"/>
            <p:cNvSpPr txBox="1"/>
            <p:nvPr/>
          </p:nvSpPr>
          <p:spPr>
            <a:xfrm>
              <a:off x="322435" y="368417"/>
              <a:ext cx="461484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superconductors</a:t>
              </a:r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13636734" y="4542880"/>
            <a:ext cx="2987848" cy="1028876"/>
            <a:chOff x="0" y="0"/>
            <a:chExt cx="3983798" cy="1371835"/>
          </a:xfrm>
        </p:grpSpPr>
        <p:grpSp>
          <p:nvGrpSpPr>
            <p:cNvPr id="86" name="Group 86"/>
            <p:cNvGrpSpPr/>
            <p:nvPr/>
          </p:nvGrpSpPr>
          <p:grpSpPr>
            <a:xfrm>
              <a:off x="0" y="0"/>
              <a:ext cx="3983798" cy="1371835"/>
              <a:chOff x="0" y="0"/>
              <a:chExt cx="786923" cy="27098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0"/>
                <a:ext cx="786923" cy="270980"/>
              </a:xfrm>
              <a:custGeom>
                <a:avLst/>
                <a:gdLst/>
                <a:ahLst/>
                <a:cxnLst/>
                <a:rect l="l" t="t" r="r" b="b"/>
                <a:pathLst>
                  <a:path w="786923" h="270980">
                    <a:moveTo>
                      <a:pt x="129557" y="0"/>
                    </a:moveTo>
                    <a:lnTo>
                      <a:pt x="657366" y="0"/>
                    </a:lnTo>
                    <a:cubicBezTo>
                      <a:pt x="728918" y="0"/>
                      <a:pt x="786923" y="58005"/>
                      <a:pt x="786923" y="129557"/>
                    </a:cubicBezTo>
                    <a:lnTo>
                      <a:pt x="786923" y="141423"/>
                    </a:lnTo>
                    <a:cubicBezTo>
                      <a:pt x="786923" y="212975"/>
                      <a:pt x="728918" y="270980"/>
                      <a:pt x="657366" y="270980"/>
                    </a:cubicBezTo>
                    <a:lnTo>
                      <a:pt x="129557" y="270980"/>
                    </a:lnTo>
                    <a:cubicBezTo>
                      <a:pt x="58005" y="270980"/>
                      <a:pt x="0" y="212975"/>
                      <a:pt x="0" y="141423"/>
                    </a:cubicBezTo>
                    <a:lnTo>
                      <a:pt x="0" y="129557"/>
                    </a:lnTo>
                    <a:cubicBezTo>
                      <a:pt x="0" y="58005"/>
                      <a:pt x="58005" y="0"/>
                      <a:pt x="129557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8" name="TextBox 88"/>
              <p:cNvSpPr txBox="1"/>
              <p:nvPr/>
            </p:nvSpPr>
            <p:spPr>
              <a:xfrm>
                <a:off x="0" y="-38100"/>
                <a:ext cx="786923" cy="30908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9" name="TextBox 89"/>
            <p:cNvSpPr txBox="1"/>
            <p:nvPr/>
          </p:nvSpPr>
          <p:spPr>
            <a:xfrm>
              <a:off x="496879" y="368417"/>
              <a:ext cx="2924255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turbulence</a:t>
              </a:r>
            </a:p>
          </p:txBody>
        </p:sp>
      </p:grpSp>
      <p:sp>
        <p:nvSpPr>
          <p:cNvPr id="90" name="TextBox 90"/>
          <p:cNvSpPr txBox="1"/>
          <p:nvPr/>
        </p:nvSpPr>
        <p:spPr>
          <a:xfrm>
            <a:off x="104314" y="1160942"/>
            <a:ext cx="6184476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M. Tinkham,</a:t>
            </a:r>
            <a:r>
              <a:rPr lang="en-US" sz="1800" i="1">
                <a:solidFill>
                  <a:srgbClr val="000000"/>
                </a:solidFill>
                <a:latin typeface="Poppins Italics"/>
                <a:ea typeface="Poppins Italics"/>
                <a:cs typeface="Poppins Italics"/>
                <a:sym typeface="Poppins Italics"/>
              </a:rPr>
              <a:t> Introduction to Superconductivity</a:t>
            </a:r>
            <a:r>
              <a: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(1996)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11596259" y="1160942"/>
            <a:ext cx="6602282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S. R. Stalp et al., Phys. Rev. Lett. 82, 4831 (1999)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M. La Mantia and L. Skrbek, Europhys Lett 105, 46002 (2014)</a:t>
            </a:r>
          </a:p>
          <a:p>
            <a:pPr algn="ctr">
              <a:lnSpc>
                <a:spcPts val="216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L. Galantucci, J. Fluid Mech. 1022, F1 (2025)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TextBox 23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232340" y="1869393"/>
            <a:ext cx="7823320" cy="1715556"/>
            <a:chOff x="0" y="0"/>
            <a:chExt cx="2060463" cy="45183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060463" cy="451834"/>
            </a:xfrm>
            <a:custGeom>
              <a:avLst/>
              <a:gdLst/>
              <a:ahLst/>
              <a:cxnLst/>
              <a:rect l="l" t="t" r="r" b="b"/>
              <a:pathLst>
                <a:path w="2060463" h="451834">
                  <a:moveTo>
                    <a:pt x="49480" y="0"/>
                  </a:moveTo>
                  <a:lnTo>
                    <a:pt x="2010983" y="0"/>
                  </a:lnTo>
                  <a:cubicBezTo>
                    <a:pt x="2024106" y="0"/>
                    <a:pt x="2036691" y="5213"/>
                    <a:pt x="2045970" y="14492"/>
                  </a:cubicBezTo>
                  <a:cubicBezTo>
                    <a:pt x="2055250" y="23772"/>
                    <a:pt x="2060463" y="36357"/>
                    <a:pt x="2060463" y="49480"/>
                  </a:cubicBezTo>
                  <a:lnTo>
                    <a:pt x="2060463" y="402354"/>
                  </a:lnTo>
                  <a:cubicBezTo>
                    <a:pt x="2060463" y="415477"/>
                    <a:pt x="2055250" y="428062"/>
                    <a:pt x="2045970" y="437341"/>
                  </a:cubicBezTo>
                  <a:cubicBezTo>
                    <a:pt x="2036691" y="446621"/>
                    <a:pt x="2024106" y="451834"/>
                    <a:pt x="2010983" y="451834"/>
                  </a:cubicBezTo>
                  <a:lnTo>
                    <a:pt x="49480" y="451834"/>
                  </a:lnTo>
                  <a:cubicBezTo>
                    <a:pt x="36357" y="451834"/>
                    <a:pt x="23772" y="446621"/>
                    <a:pt x="14492" y="437341"/>
                  </a:cubicBezTo>
                  <a:cubicBezTo>
                    <a:pt x="5213" y="428062"/>
                    <a:pt x="0" y="415477"/>
                    <a:pt x="0" y="402354"/>
                  </a:cubicBezTo>
                  <a:lnTo>
                    <a:pt x="0" y="49480"/>
                  </a:lnTo>
                  <a:cubicBezTo>
                    <a:pt x="0" y="36357"/>
                    <a:pt x="5213" y="23772"/>
                    <a:pt x="14492" y="14492"/>
                  </a:cubicBezTo>
                  <a:cubicBezTo>
                    <a:pt x="23772" y="5213"/>
                    <a:pt x="36357" y="0"/>
                    <a:pt x="4948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060463" cy="4899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5487434" y="2260446"/>
            <a:ext cx="7313132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What are the conditions needed to trigger the nucleation of a vortex ring?</a:t>
            </a:r>
          </a:p>
        </p:txBody>
      </p:sp>
      <p:sp>
        <p:nvSpPr>
          <p:cNvPr id="28" name="Freeform 28"/>
          <p:cNvSpPr/>
          <p:nvPr/>
        </p:nvSpPr>
        <p:spPr>
          <a:xfrm>
            <a:off x="5518544" y="4812977"/>
            <a:ext cx="7250912" cy="3174390"/>
          </a:xfrm>
          <a:custGeom>
            <a:avLst/>
            <a:gdLst/>
            <a:ahLst/>
            <a:cxnLst/>
            <a:rect l="l" t="t" r="r" b="b"/>
            <a:pathLst>
              <a:path w="7250912" h="3174390">
                <a:moveTo>
                  <a:pt x="0" y="0"/>
                </a:moveTo>
                <a:lnTo>
                  <a:pt x="7250912" y="0"/>
                </a:lnTo>
                <a:lnTo>
                  <a:pt x="7250912" y="3174391"/>
                </a:lnTo>
                <a:lnTo>
                  <a:pt x="0" y="317439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321" t="-25833" r="-12394" b="-2943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Freeform 29"/>
          <p:cNvSpPr/>
          <p:nvPr/>
        </p:nvSpPr>
        <p:spPr>
          <a:xfrm>
            <a:off x="7600280" y="6029192"/>
            <a:ext cx="2440461" cy="693347"/>
          </a:xfrm>
          <a:custGeom>
            <a:avLst/>
            <a:gdLst/>
            <a:ahLst/>
            <a:cxnLst/>
            <a:rect l="l" t="t" r="r" b="b"/>
            <a:pathLst>
              <a:path w="2440461" h="693347">
                <a:moveTo>
                  <a:pt x="0" y="0"/>
                </a:moveTo>
                <a:lnTo>
                  <a:pt x="2440461" y="0"/>
                </a:lnTo>
                <a:lnTo>
                  <a:pt x="2440461" y="693347"/>
                </a:lnTo>
                <a:lnTo>
                  <a:pt x="0" y="69334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0" name="Group 30"/>
          <p:cNvGrpSpPr/>
          <p:nvPr/>
        </p:nvGrpSpPr>
        <p:grpSpPr>
          <a:xfrm>
            <a:off x="4902492" y="4198388"/>
            <a:ext cx="8483016" cy="4201615"/>
            <a:chOff x="0" y="0"/>
            <a:chExt cx="1718429" cy="851133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718429" cy="851133"/>
            </a:xfrm>
            <a:custGeom>
              <a:avLst/>
              <a:gdLst/>
              <a:ahLst/>
              <a:cxnLst/>
              <a:rect l="l" t="t" r="r" b="b"/>
              <a:pathLst>
                <a:path w="1718429" h="851133">
                  <a:moveTo>
                    <a:pt x="0" y="0"/>
                  </a:moveTo>
                  <a:lnTo>
                    <a:pt x="1718429" y="0"/>
                  </a:lnTo>
                  <a:lnTo>
                    <a:pt x="1718429" y="851133"/>
                  </a:lnTo>
                  <a:lnTo>
                    <a:pt x="0" y="851133"/>
                  </a:lnTo>
                  <a:close/>
                </a:path>
              </a:pathLst>
            </a:custGeom>
            <a:ln w="5715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66675"/>
              <a:ext cx="1718429" cy="917808"/>
            </a:xfrm>
            <a:prstGeom prst="rect">
              <a:avLst/>
            </a:prstGeom>
          </p:spPr>
          <p:txBody>
            <a:bodyPr lIns="66047" tIns="66047" rIns="66047" bIns="66047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4" name="Group 34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1" name="TextBox 61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21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3" name="Group 23"/>
          <p:cNvGrpSpPr/>
          <p:nvPr/>
        </p:nvGrpSpPr>
        <p:grpSpPr>
          <a:xfrm>
            <a:off x="2962147" y="1510724"/>
            <a:ext cx="4484453" cy="1826193"/>
            <a:chOff x="0" y="0"/>
            <a:chExt cx="5979271" cy="2434924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5979271" cy="2434924"/>
              <a:chOff x="0" y="0"/>
              <a:chExt cx="1181091" cy="480973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181091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181091" h="480973">
                    <a:moveTo>
                      <a:pt x="86320" y="0"/>
                    </a:moveTo>
                    <a:lnTo>
                      <a:pt x="1094771" y="0"/>
                    </a:lnTo>
                    <a:cubicBezTo>
                      <a:pt x="1142444" y="0"/>
                      <a:pt x="1181091" y="38647"/>
                      <a:pt x="1181091" y="86320"/>
                    </a:cubicBezTo>
                    <a:lnTo>
                      <a:pt x="1181091" y="394653"/>
                    </a:lnTo>
                    <a:cubicBezTo>
                      <a:pt x="1181091" y="442326"/>
                      <a:pt x="1142444" y="480973"/>
                      <a:pt x="1094771" y="480973"/>
                    </a:cubicBezTo>
                    <a:lnTo>
                      <a:pt x="86320" y="480973"/>
                    </a:lnTo>
                    <a:cubicBezTo>
                      <a:pt x="38647" y="480973"/>
                      <a:pt x="0" y="442326"/>
                      <a:pt x="0" y="394653"/>
                    </a:cubicBezTo>
                    <a:lnTo>
                      <a:pt x="0" y="86320"/>
                    </a:lnTo>
                    <a:cubicBezTo>
                      <a:pt x="0" y="38647"/>
                      <a:pt x="38647" y="0"/>
                      <a:pt x="863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1181091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314544" y="303062"/>
              <a:ext cx="5350182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Change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parameters (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height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and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width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)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1862087" y="1990496"/>
            <a:ext cx="957185" cy="957185"/>
          </a:xfrm>
          <a:custGeom>
            <a:avLst/>
            <a:gdLst/>
            <a:ahLst/>
            <a:cxnLst/>
            <a:rect l="l" t="t" r="r" b="b"/>
            <a:pathLst>
              <a:path w="957185" h="957185">
                <a:moveTo>
                  <a:pt x="0" y="0"/>
                </a:moveTo>
                <a:lnTo>
                  <a:pt x="957185" y="0"/>
                </a:lnTo>
                <a:lnTo>
                  <a:pt x="957185" y="957185"/>
                </a:lnTo>
                <a:lnTo>
                  <a:pt x="0" y="9571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TextBox 29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1" name="Group 3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58" name="TextBox 5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22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 rot="-258930">
            <a:off x="8180004" y="2179889"/>
            <a:ext cx="1927992" cy="578397"/>
          </a:xfrm>
          <a:custGeom>
            <a:avLst/>
            <a:gdLst/>
            <a:ahLst/>
            <a:cxnLst/>
            <a:rect l="l" t="t" r="r" b="b"/>
            <a:pathLst>
              <a:path w="1927992" h="578397">
                <a:moveTo>
                  <a:pt x="0" y="0"/>
                </a:moveTo>
                <a:lnTo>
                  <a:pt x="1927992" y="0"/>
                </a:lnTo>
                <a:lnTo>
                  <a:pt x="1927992" y="578398"/>
                </a:lnTo>
                <a:lnTo>
                  <a:pt x="0" y="5783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Freeform 24"/>
          <p:cNvSpPr/>
          <p:nvPr/>
        </p:nvSpPr>
        <p:spPr>
          <a:xfrm>
            <a:off x="15926485" y="1872821"/>
            <a:ext cx="1133401" cy="919085"/>
          </a:xfrm>
          <a:custGeom>
            <a:avLst/>
            <a:gdLst/>
            <a:ahLst/>
            <a:cxnLst/>
            <a:rect l="l" t="t" r="r" b="b"/>
            <a:pathLst>
              <a:path w="1133401" h="919085">
                <a:moveTo>
                  <a:pt x="0" y="0"/>
                </a:moveTo>
                <a:lnTo>
                  <a:pt x="1133401" y="0"/>
                </a:lnTo>
                <a:lnTo>
                  <a:pt x="1133401" y="919085"/>
                </a:lnTo>
                <a:lnTo>
                  <a:pt x="0" y="9190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5" name="Group 25"/>
          <p:cNvGrpSpPr/>
          <p:nvPr/>
        </p:nvGrpSpPr>
        <p:grpSpPr>
          <a:xfrm>
            <a:off x="2962147" y="1510724"/>
            <a:ext cx="4484453" cy="1826193"/>
            <a:chOff x="0" y="0"/>
            <a:chExt cx="5979271" cy="2434924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5979271" cy="2434924"/>
              <a:chOff x="0" y="0"/>
              <a:chExt cx="1181091" cy="480973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1181091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181091" h="480973">
                    <a:moveTo>
                      <a:pt x="86320" y="0"/>
                    </a:moveTo>
                    <a:lnTo>
                      <a:pt x="1094771" y="0"/>
                    </a:lnTo>
                    <a:cubicBezTo>
                      <a:pt x="1142444" y="0"/>
                      <a:pt x="1181091" y="38647"/>
                      <a:pt x="1181091" y="86320"/>
                    </a:cubicBezTo>
                    <a:lnTo>
                      <a:pt x="1181091" y="394653"/>
                    </a:lnTo>
                    <a:cubicBezTo>
                      <a:pt x="1181091" y="442326"/>
                      <a:pt x="1142444" y="480973"/>
                      <a:pt x="1094771" y="480973"/>
                    </a:cubicBezTo>
                    <a:lnTo>
                      <a:pt x="86320" y="480973"/>
                    </a:lnTo>
                    <a:cubicBezTo>
                      <a:pt x="38647" y="480973"/>
                      <a:pt x="0" y="442326"/>
                      <a:pt x="0" y="394653"/>
                    </a:cubicBezTo>
                    <a:lnTo>
                      <a:pt x="0" y="86320"/>
                    </a:lnTo>
                    <a:cubicBezTo>
                      <a:pt x="0" y="38647"/>
                      <a:pt x="38647" y="0"/>
                      <a:pt x="863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1181091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314544" y="303062"/>
              <a:ext cx="5350182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Change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parameters (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height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and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width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)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0841399" y="1510724"/>
            <a:ext cx="4942210" cy="1826193"/>
            <a:chOff x="0" y="0"/>
            <a:chExt cx="6589614" cy="2434924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6589614" cy="2434924"/>
              <a:chOff x="0" y="0"/>
              <a:chExt cx="1301652" cy="480973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1301652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301652" h="480973">
                    <a:moveTo>
                      <a:pt x="78324" y="0"/>
                    </a:moveTo>
                    <a:lnTo>
                      <a:pt x="1223328" y="0"/>
                    </a:lnTo>
                    <a:cubicBezTo>
                      <a:pt x="1266585" y="0"/>
                      <a:pt x="1301652" y="35067"/>
                      <a:pt x="1301652" y="78324"/>
                    </a:cubicBezTo>
                    <a:lnTo>
                      <a:pt x="1301652" y="402648"/>
                    </a:lnTo>
                    <a:cubicBezTo>
                      <a:pt x="1301652" y="445905"/>
                      <a:pt x="1266585" y="480973"/>
                      <a:pt x="1223328" y="480973"/>
                    </a:cubicBezTo>
                    <a:lnTo>
                      <a:pt x="78324" y="480973"/>
                    </a:lnTo>
                    <a:cubicBezTo>
                      <a:pt x="35067" y="480973"/>
                      <a:pt x="0" y="445905"/>
                      <a:pt x="0" y="402648"/>
                    </a:cubicBezTo>
                    <a:lnTo>
                      <a:pt x="0" y="78324"/>
                    </a:lnTo>
                    <a:cubicBezTo>
                      <a:pt x="0" y="35067"/>
                      <a:pt x="35067" y="0"/>
                      <a:pt x="783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1301652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150304" y="303062"/>
              <a:ext cx="6289005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Vary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maximum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velocity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until a vortex is generated</a:t>
              </a:r>
            </a:p>
          </p:txBody>
        </p:sp>
      </p:grpSp>
      <p:sp>
        <p:nvSpPr>
          <p:cNvPr id="35" name="Freeform 35"/>
          <p:cNvSpPr/>
          <p:nvPr/>
        </p:nvSpPr>
        <p:spPr>
          <a:xfrm>
            <a:off x="1862087" y="1990496"/>
            <a:ext cx="957185" cy="957185"/>
          </a:xfrm>
          <a:custGeom>
            <a:avLst/>
            <a:gdLst/>
            <a:ahLst/>
            <a:cxnLst/>
            <a:rect l="l" t="t" r="r" b="b"/>
            <a:pathLst>
              <a:path w="957185" h="957185">
                <a:moveTo>
                  <a:pt x="0" y="0"/>
                </a:moveTo>
                <a:lnTo>
                  <a:pt x="957185" y="0"/>
                </a:lnTo>
                <a:lnTo>
                  <a:pt x="957185" y="957185"/>
                </a:lnTo>
                <a:lnTo>
                  <a:pt x="0" y="9571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6" name="Group 36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7" name="Group 37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4" name="Group 64"/>
          <p:cNvGrpSpPr/>
          <p:nvPr/>
        </p:nvGrpSpPr>
        <p:grpSpPr>
          <a:xfrm>
            <a:off x="11244453" y="3336916"/>
            <a:ext cx="4307553" cy="960527"/>
            <a:chOff x="0" y="0"/>
            <a:chExt cx="5743404" cy="1280703"/>
          </a:xfrm>
        </p:grpSpPr>
        <p:sp>
          <p:nvSpPr>
            <p:cNvPr id="65" name="Freeform 65"/>
            <p:cNvSpPr/>
            <p:nvPr/>
          </p:nvSpPr>
          <p:spPr>
            <a:xfrm>
              <a:off x="0" y="317500"/>
              <a:ext cx="5743404" cy="657881"/>
            </a:xfrm>
            <a:custGeom>
              <a:avLst/>
              <a:gdLst/>
              <a:ahLst/>
              <a:cxnLst/>
              <a:rect l="l" t="t" r="r" b="b"/>
              <a:pathLst>
                <a:path w="5743404" h="657881">
                  <a:moveTo>
                    <a:pt x="0" y="0"/>
                  </a:moveTo>
                  <a:lnTo>
                    <a:pt x="5743404" y="0"/>
                  </a:lnTo>
                  <a:lnTo>
                    <a:pt x="5743404" y="657881"/>
                  </a:lnTo>
                  <a:lnTo>
                    <a:pt x="0" y="65788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66" name="Freeform 66"/>
            <p:cNvSpPr/>
            <p:nvPr/>
          </p:nvSpPr>
          <p:spPr>
            <a:xfrm>
              <a:off x="1764958" y="0"/>
              <a:ext cx="1280703" cy="1280703"/>
            </a:xfrm>
            <a:custGeom>
              <a:avLst/>
              <a:gdLst/>
              <a:ahLst/>
              <a:cxnLst/>
              <a:rect l="l" t="t" r="r" b="b"/>
              <a:pathLst>
                <a:path w="1280703" h="1280703">
                  <a:moveTo>
                    <a:pt x="0" y="0"/>
                  </a:moveTo>
                  <a:lnTo>
                    <a:pt x="1280703" y="0"/>
                  </a:lnTo>
                  <a:lnTo>
                    <a:pt x="1280703" y="1280703"/>
                  </a:lnTo>
                  <a:lnTo>
                    <a:pt x="0" y="12807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22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3" name="Group 23"/>
          <p:cNvGrpSpPr/>
          <p:nvPr/>
        </p:nvGrpSpPr>
        <p:grpSpPr>
          <a:xfrm>
            <a:off x="6336079" y="4040390"/>
            <a:ext cx="5615842" cy="1378518"/>
            <a:chOff x="0" y="0"/>
            <a:chExt cx="1479070" cy="363066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79070" cy="363066"/>
            </a:xfrm>
            <a:custGeom>
              <a:avLst/>
              <a:gdLst/>
              <a:ahLst/>
              <a:cxnLst/>
              <a:rect l="l" t="t" r="r" b="b"/>
              <a:pathLst>
                <a:path w="1479070" h="363066">
                  <a:moveTo>
                    <a:pt x="68929" y="0"/>
                  </a:moveTo>
                  <a:lnTo>
                    <a:pt x="1410140" y="0"/>
                  </a:lnTo>
                  <a:cubicBezTo>
                    <a:pt x="1448209" y="0"/>
                    <a:pt x="1479070" y="30861"/>
                    <a:pt x="1479070" y="68929"/>
                  </a:cubicBezTo>
                  <a:lnTo>
                    <a:pt x="1479070" y="294137"/>
                  </a:lnTo>
                  <a:cubicBezTo>
                    <a:pt x="1479070" y="332206"/>
                    <a:pt x="1448209" y="363066"/>
                    <a:pt x="1410140" y="363066"/>
                  </a:cubicBezTo>
                  <a:lnTo>
                    <a:pt x="68929" y="363066"/>
                  </a:lnTo>
                  <a:cubicBezTo>
                    <a:pt x="30861" y="363066"/>
                    <a:pt x="0" y="332206"/>
                    <a:pt x="0" y="294137"/>
                  </a:cubicBezTo>
                  <a:lnTo>
                    <a:pt x="0" y="68929"/>
                  </a:lnTo>
                  <a:cubicBezTo>
                    <a:pt x="0" y="30861"/>
                    <a:pt x="30861" y="0"/>
                    <a:pt x="6892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1479070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 rot="8540864" flipV="1">
            <a:off x="12182250" y="4022819"/>
            <a:ext cx="1806525" cy="594511"/>
          </a:xfrm>
          <a:custGeom>
            <a:avLst/>
            <a:gdLst/>
            <a:ahLst/>
            <a:cxnLst/>
            <a:rect l="l" t="t" r="r" b="b"/>
            <a:pathLst>
              <a:path w="1806525" h="594511">
                <a:moveTo>
                  <a:pt x="0" y="594511"/>
                </a:moveTo>
                <a:lnTo>
                  <a:pt x="1806525" y="594511"/>
                </a:lnTo>
                <a:lnTo>
                  <a:pt x="1806525" y="0"/>
                </a:lnTo>
                <a:lnTo>
                  <a:pt x="0" y="0"/>
                </a:lnTo>
                <a:lnTo>
                  <a:pt x="0" y="594511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7" name="Freeform 27"/>
          <p:cNvSpPr/>
          <p:nvPr/>
        </p:nvSpPr>
        <p:spPr>
          <a:xfrm rot="-7779113" flipV="1">
            <a:off x="4426386" y="3924800"/>
            <a:ext cx="1806525" cy="594511"/>
          </a:xfrm>
          <a:custGeom>
            <a:avLst/>
            <a:gdLst/>
            <a:ahLst/>
            <a:cxnLst/>
            <a:rect l="l" t="t" r="r" b="b"/>
            <a:pathLst>
              <a:path w="1806525" h="594511">
                <a:moveTo>
                  <a:pt x="0" y="594511"/>
                </a:moveTo>
                <a:lnTo>
                  <a:pt x="1806526" y="594511"/>
                </a:lnTo>
                <a:lnTo>
                  <a:pt x="1806526" y="0"/>
                </a:lnTo>
                <a:lnTo>
                  <a:pt x="0" y="0"/>
                </a:lnTo>
                <a:lnTo>
                  <a:pt x="0" y="594511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8" name="Freeform 28"/>
          <p:cNvSpPr/>
          <p:nvPr/>
        </p:nvSpPr>
        <p:spPr>
          <a:xfrm rot="-258930">
            <a:off x="8180004" y="2179889"/>
            <a:ext cx="1927992" cy="578397"/>
          </a:xfrm>
          <a:custGeom>
            <a:avLst/>
            <a:gdLst/>
            <a:ahLst/>
            <a:cxnLst/>
            <a:rect l="l" t="t" r="r" b="b"/>
            <a:pathLst>
              <a:path w="1927992" h="578397">
                <a:moveTo>
                  <a:pt x="0" y="0"/>
                </a:moveTo>
                <a:lnTo>
                  <a:pt x="1927992" y="0"/>
                </a:lnTo>
                <a:lnTo>
                  <a:pt x="1927992" y="578398"/>
                </a:lnTo>
                <a:lnTo>
                  <a:pt x="0" y="5783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Freeform 29"/>
          <p:cNvSpPr/>
          <p:nvPr/>
        </p:nvSpPr>
        <p:spPr>
          <a:xfrm>
            <a:off x="15926485" y="1872821"/>
            <a:ext cx="1133401" cy="919085"/>
          </a:xfrm>
          <a:custGeom>
            <a:avLst/>
            <a:gdLst/>
            <a:ahLst/>
            <a:cxnLst/>
            <a:rect l="l" t="t" r="r" b="b"/>
            <a:pathLst>
              <a:path w="1133401" h="919085">
                <a:moveTo>
                  <a:pt x="0" y="0"/>
                </a:moveTo>
                <a:lnTo>
                  <a:pt x="1133401" y="0"/>
                </a:lnTo>
                <a:lnTo>
                  <a:pt x="1133401" y="919085"/>
                </a:lnTo>
                <a:lnTo>
                  <a:pt x="0" y="9190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0" name="Group 30"/>
          <p:cNvGrpSpPr/>
          <p:nvPr/>
        </p:nvGrpSpPr>
        <p:grpSpPr>
          <a:xfrm>
            <a:off x="2962147" y="1510724"/>
            <a:ext cx="4484453" cy="1826193"/>
            <a:chOff x="0" y="0"/>
            <a:chExt cx="5979271" cy="2434924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5979271" cy="2434924"/>
              <a:chOff x="0" y="0"/>
              <a:chExt cx="1181091" cy="480973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1181091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181091" h="480973">
                    <a:moveTo>
                      <a:pt x="86320" y="0"/>
                    </a:moveTo>
                    <a:lnTo>
                      <a:pt x="1094771" y="0"/>
                    </a:lnTo>
                    <a:cubicBezTo>
                      <a:pt x="1142444" y="0"/>
                      <a:pt x="1181091" y="38647"/>
                      <a:pt x="1181091" y="86320"/>
                    </a:cubicBezTo>
                    <a:lnTo>
                      <a:pt x="1181091" y="394653"/>
                    </a:lnTo>
                    <a:cubicBezTo>
                      <a:pt x="1181091" y="442326"/>
                      <a:pt x="1142444" y="480973"/>
                      <a:pt x="1094771" y="480973"/>
                    </a:cubicBezTo>
                    <a:lnTo>
                      <a:pt x="86320" y="480973"/>
                    </a:lnTo>
                    <a:cubicBezTo>
                      <a:pt x="38647" y="480973"/>
                      <a:pt x="0" y="442326"/>
                      <a:pt x="0" y="394653"/>
                    </a:cubicBezTo>
                    <a:lnTo>
                      <a:pt x="0" y="86320"/>
                    </a:lnTo>
                    <a:cubicBezTo>
                      <a:pt x="0" y="38647"/>
                      <a:pt x="38647" y="0"/>
                      <a:pt x="863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1181091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314544" y="303062"/>
              <a:ext cx="5350182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Change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parameters (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height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and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width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)</a:t>
              </a:r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10841399" y="1510724"/>
            <a:ext cx="4942210" cy="1826193"/>
            <a:chOff x="0" y="0"/>
            <a:chExt cx="6589614" cy="2434924"/>
          </a:xfrm>
        </p:grpSpPr>
        <p:grpSp>
          <p:nvGrpSpPr>
            <p:cNvPr id="36" name="Group 36"/>
            <p:cNvGrpSpPr/>
            <p:nvPr/>
          </p:nvGrpSpPr>
          <p:grpSpPr>
            <a:xfrm>
              <a:off x="0" y="0"/>
              <a:ext cx="6589614" cy="2434924"/>
              <a:chOff x="0" y="0"/>
              <a:chExt cx="1301652" cy="480973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1301652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301652" h="480973">
                    <a:moveTo>
                      <a:pt x="78324" y="0"/>
                    </a:moveTo>
                    <a:lnTo>
                      <a:pt x="1223328" y="0"/>
                    </a:lnTo>
                    <a:cubicBezTo>
                      <a:pt x="1266585" y="0"/>
                      <a:pt x="1301652" y="35067"/>
                      <a:pt x="1301652" y="78324"/>
                    </a:cubicBezTo>
                    <a:lnTo>
                      <a:pt x="1301652" y="402648"/>
                    </a:lnTo>
                    <a:cubicBezTo>
                      <a:pt x="1301652" y="445905"/>
                      <a:pt x="1266585" y="480973"/>
                      <a:pt x="1223328" y="480973"/>
                    </a:cubicBezTo>
                    <a:lnTo>
                      <a:pt x="78324" y="480973"/>
                    </a:lnTo>
                    <a:cubicBezTo>
                      <a:pt x="35067" y="480973"/>
                      <a:pt x="0" y="445905"/>
                      <a:pt x="0" y="402648"/>
                    </a:cubicBezTo>
                    <a:lnTo>
                      <a:pt x="0" y="78324"/>
                    </a:lnTo>
                    <a:cubicBezTo>
                      <a:pt x="0" y="35067"/>
                      <a:pt x="35067" y="0"/>
                      <a:pt x="783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0" y="-38100"/>
                <a:ext cx="1301652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9" name="TextBox 39"/>
            <p:cNvSpPr txBox="1"/>
            <p:nvPr/>
          </p:nvSpPr>
          <p:spPr>
            <a:xfrm>
              <a:off x="150304" y="303062"/>
              <a:ext cx="6289005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Vary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maximum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velocity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until a vortex is generated</a:t>
              </a:r>
            </a:p>
          </p:txBody>
        </p:sp>
      </p:grpSp>
      <p:sp>
        <p:nvSpPr>
          <p:cNvPr id="40" name="Freeform 40"/>
          <p:cNvSpPr/>
          <p:nvPr/>
        </p:nvSpPr>
        <p:spPr>
          <a:xfrm>
            <a:off x="1862087" y="1990496"/>
            <a:ext cx="957185" cy="957185"/>
          </a:xfrm>
          <a:custGeom>
            <a:avLst/>
            <a:gdLst/>
            <a:ahLst/>
            <a:cxnLst/>
            <a:rect l="l" t="t" r="r" b="b"/>
            <a:pathLst>
              <a:path w="957185" h="957185">
                <a:moveTo>
                  <a:pt x="0" y="0"/>
                </a:moveTo>
                <a:lnTo>
                  <a:pt x="957185" y="0"/>
                </a:lnTo>
                <a:lnTo>
                  <a:pt x="957185" y="957185"/>
                </a:lnTo>
                <a:lnTo>
                  <a:pt x="0" y="9571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Freeform 41"/>
          <p:cNvSpPr/>
          <p:nvPr/>
        </p:nvSpPr>
        <p:spPr>
          <a:xfrm>
            <a:off x="8578977" y="5666558"/>
            <a:ext cx="1130047" cy="1253866"/>
          </a:xfrm>
          <a:custGeom>
            <a:avLst/>
            <a:gdLst/>
            <a:ahLst/>
            <a:cxnLst/>
            <a:rect l="l" t="t" r="r" b="b"/>
            <a:pathLst>
              <a:path w="1130047" h="1253866">
                <a:moveTo>
                  <a:pt x="0" y="0"/>
                </a:moveTo>
                <a:lnTo>
                  <a:pt x="1130046" y="0"/>
                </a:lnTo>
                <a:lnTo>
                  <a:pt x="1130046" y="1253866"/>
                </a:lnTo>
                <a:lnTo>
                  <a:pt x="0" y="125386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2" name="TextBox 42"/>
          <p:cNvSpPr txBox="1"/>
          <p:nvPr/>
        </p:nvSpPr>
        <p:spPr>
          <a:xfrm>
            <a:off x="6505674" y="4262924"/>
            <a:ext cx="5276653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This is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critical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for this specific barrier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5" name="Group 45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2" name="TextBox 7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22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3" name="Group 23"/>
          <p:cNvGrpSpPr/>
          <p:nvPr/>
        </p:nvGrpSpPr>
        <p:grpSpPr>
          <a:xfrm>
            <a:off x="6336079" y="4040390"/>
            <a:ext cx="5615842" cy="1378518"/>
            <a:chOff x="0" y="0"/>
            <a:chExt cx="1479070" cy="363066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479070" cy="363066"/>
            </a:xfrm>
            <a:custGeom>
              <a:avLst/>
              <a:gdLst/>
              <a:ahLst/>
              <a:cxnLst/>
              <a:rect l="l" t="t" r="r" b="b"/>
              <a:pathLst>
                <a:path w="1479070" h="363066">
                  <a:moveTo>
                    <a:pt x="68929" y="0"/>
                  </a:moveTo>
                  <a:lnTo>
                    <a:pt x="1410140" y="0"/>
                  </a:lnTo>
                  <a:cubicBezTo>
                    <a:pt x="1448209" y="0"/>
                    <a:pt x="1479070" y="30861"/>
                    <a:pt x="1479070" y="68929"/>
                  </a:cubicBezTo>
                  <a:lnTo>
                    <a:pt x="1479070" y="294137"/>
                  </a:lnTo>
                  <a:cubicBezTo>
                    <a:pt x="1479070" y="332206"/>
                    <a:pt x="1448209" y="363066"/>
                    <a:pt x="1410140" y="363066"/>
                  </a:cubicBezTo>
                  <a:lnTo>
                    <a:pt x="68929" y="363066"/>
                  </a:lnTo>
                  <a:cubicBezTo>
                    <a:pt x="30861" y="363066"/>
                    <a:pt x="0" y="332206"/>
                    <a:pt x="0" y="294137"/>
                  </a:cubicBezTo>
                  <a:lnTo>
                    <a:pt x="0" y="68929"/>
                  </a:lnTo>
                  <a:cubicBezTo>
                    <a:pt x="0" y="30861"/>
                    <a:pt x="30861" y="0"/>
                    <a:pt x="6892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1479070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 rot="8540864" flipV="1">
            <a:off x="12182250" y="4022819"/>
            <a:ext cx="1806525" cy="594511"/>
          </a:xfrm>
          <a:custGeom>
            <a:avLst/>
            <a:gdLst/>
            <a:ahLst/>
            <a:cxnLst/>
            <a:rect l="l" t="t" r="r" b="b"/>
            <a:pathLst>
              <a:path w="1806525" h="594511">
                <a:moveTo>
                  <a:pt x="0" y="594511"/>
                </a:moveTo>
                <a:lnTo>
                  <a:pt x="1806525" y="594511"/>
                </a:lnTo>
                <a:lnTo>
                  <a:pt x="1806525" y="0"/>
                </a:lnTo>
                <a:lnTo>
                  <a:pt x="0" y="0"/>
                </a:lnTo>
                <a:lnTo>
                  <a:pt x="0" y="594511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7" name="Freeform 27"/>
          <p:cNvSpPr/>
          <p:nvPr/>
        </p:nvSpPr>
        <p:spPr>
          <a:xfrm rot="-7779113" flipV="1">
            <a:off x="4426386" y="3924800"/>
            <a:ext cx="1806525" cy="594511"/>
          </a:xfrm>
          <a:custGeom>
            <a:avLst/>
            <a:gdLst/>
            <a:ahLst/>
            <a:cxnLst/>
            <a:rect l="l" t="t" r="r" b="b"/>
            <a:pathLst>
              <a:path w="1806525" h="594511">
                <a:moveTo>
                  <a:pt x="0" y="594511"/>
                </a:moveTo>
                <a:lnTo>
                  <a:pt x="1806526" y="594511"/>
                </a:lnTo>
                <a:lnTo>
                  <a:pt x="1806526" y="0"/>
                </a:lnTo>
                <a:lnTo>
                  <a:pt x="0" y="0"/>
                </a:lnTo>
                <a:lnTo>
                  <a:pt x="0" y="594511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8" name="Freeform 28"/>
          <p:cNvSpPr/>
          <p:nvPr/>
        </p:nvSpPr>
        <p:spPr>
          <a:xfrm rot="-258930">
            <a:off x="8180004" y="2179889"/>
            <a:ext cx="1927992" cy="578397"/>
          </a:xfrm>
          <a:custGeom>
            <a:avLst/>
            <a:gdLst/>
            <a:ahLst/>
            <a:cxnLst/>
            <a:rect l="l" t="t" r="r" b="b"/>
            <a:pathLst>
              <a:path w="1927992" h="578397">
                <a:moveTo>
                  <a:pt x="0" y="0"/>
                </a:moveTo>
                <a:lnTo>
                  <a:pt x="1927992" y="0"/>
                </a:lnTo>
                <a:lnTo>
                  <a:pt x="1927992" y="578398"/>
                </a:lnTo>
                <a:lnTo>
                  <a:pt x="0" y="5783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Freeform 29"/>
          <p:cNvSpPr/>
          <p:nvPr/>
        </p:nvSpPr>
        <p:spPr>
          <a:xfrm rot="5400000">
            <a:off x="8716791" y="5773947"/>
            <a:ext cx="854419" cy="870872"/>
          </a:xfrm>
          <a:custGeom>
            <a:avLst/>
            <a:gdLst/>
            <a:ahLst/>
            <a:cxnLst/>
            <a:rect l="l" t="t" r="r" b="b"/>
            <a:pathLst>
              <a:path w="854419" h="870872">
                <a:moveTo>
                  <a:pt x="0" y="0"/>
                </a:moveTo>
                <a:lnTo>
                  <a:pt x="854418" y="0"/>
                </a:lnTo>
                <a:lnTo>
                  <a:pt x="854418" y="870872"/>
                </a:lnTo>
                <a:lnTo>
                  <a:pt x="0" y="87087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0" name="Group 30"/>
          <p:cNvGrpSpPr/>
          <p:nvPr/>
        </p:nvGrpSpPr>
        <p:grpSpPr>
          <a:xfrm>
            <a:off x="6336079" y="7004608"/>
            <a:ext cx="5615842" cy="1378518"/>
            <a:chOff x="0" y="0"/>
            <a:chExt cx="1479070" cy="363066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479070" cy="363066"/>
            </a:xfrm>
            <a:custGeom>
              <a:avLst/>
              <a:gdLst/>
              <a:ahLst/>
              <a:cxnLst/>
              <a:rect l="l" t="t" r="r" b="b"/>
              <a:pathLst>
                <a:path w="1479070" h="363066">
                  <a:moveTo>
                    <a:pt x="68929" y="0"/>
                  </a:moveTo>
                  <a:lnTo>
                    <a:pt x="1410140" y="0"/>
                  </a:lnTo>
                  <a:cubicBezTo>
                    <a:pt x="1448209" y="0"/>
                    <a:pt x="1479070" y="30861"/>
                    <a:pt x="1479070" y="68929"/>
                  </a:cubicBezTo>
                  <a:lnTo>
                    <a:pt x="1479070" y="294137"/>
                  </a:lnTo>
                  <a:cubicBezTo>
                    <a:pt x="1479070" y="332206"/>
                    <a:pt x="1448209" y="363066"/>
                    <a:pt x="1410140" y="363066"/>
                  </a:cubicBezTo>
                  <a:lnTo>
                    <a:pt x="68929" y="363066"/>
                  </a:lnTo>
                  <a:cubicBezTo>
                    <a:pt x="30861" y="363066"/>
                    <a:pt x="0" y="332206"/>
                    <a:pt x="0" y="294137"/>
                  </a:cubicBezTo>
                  <a:lnTo>
                    <a:pt x="0" y="68929"/>
                  </a:lnTo>
                  <a:cubicBezTo>
                    <a:pt x="0" y="30861"/>
                    <a:pt x="30861" y="0"/>
                    <a:pt x="68929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479070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2730362" y="7125400"/>
            <a:ext cx="4528938" cy="1136934"/>
            <a:chOff x="0" y="0"/>
            <a:chExt cx="1192807" cy="299439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192807" cy="299439"/>
            </a:xfrm>
            <a:custGeom>
              <a:avLst/>
              <a:gdLst/>
              <a:ahLst/>
              <a:cxnLst/>
              <a:rect l="l" t="t" r="r" b="b"/>
              <a:pathLst>
                <a:path w="1192807" h="299439">
                  <a:moveTo>
                    <a:pt x="85472" y="0"/>
                  </a:moveTo>
                  <a:lnTo>
                    <a:pt x="1107335" y="0"/>
                  </a:lnTo>
                  <a:cubicBezTo>
                    <a:pt x="1130004" y="0"/>
                    <a:pt x="1151744" y="9005"/>
                    <a:pt x="1167773" y="25034"/>
                  </a:cubicBezTo>
                  <a:cubicBezTo>
                    <a:pt x="1183802" y="41063"/>
                    <a:pt x="1192807" y="62803"/>
                    <a:pt x="1192807" y="85472"/>
                  </a:cubicBezTo>
                  <a:lnTo>
                    <a:pt x="1192807" y="213968"/>
                  </a:lnTo>
                  <a:cubicBezTo>
                    <a:pt x="1192807" y="261172"/>
                    <a:pt x="1154540" y="299439"/>
                    <a:pt x="1107335" y="299439"/>
                  </a:cubicBezTo>
                  <a:lnTo>
                    <a:pt x="85472" y="299439"/>
                  </a:lnTo>
                  <a:cubicBezTo>
                    <a:pt x="62803" y="299439"/>
                    <a:pt x="41063" y="290434"/>
                    <a:pt x="25034" y="274405"/>
                  </a:cubicBezTo>
                  <a:cubicBezTo>
                    <a:pt x="9005" y="258376"/>
                    <a:pt x="0" y="236636"/>
                    <a:pt x="0" y="213968"/>
                  </a:cubicBezTo>
                  <a:lnTo>
                    <a:pt x="0" y="85472"/>
                  </a:lnTo>
                  <a:cubicBezTo>
                    <a:pt x="0" y="62803"/>
                    <a:pt x="9005" y="41063"/>
                    <a:pt x="25034" y="25034"/>
                  </a:cubicBezTo>
                  <a:cubicBezTo>
                    <a:pt x="41063" y="9005"/>
                    <a:pt x="62803" y="0"/>
                    <a:pt x="85472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38100"/>
              <a:ext cx="1192807" cy="33753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28700" y="7125400"/>
            <a:ext cx="4528938" cy="1136934"/>
            <a:chOff x="0" y="0"/>
            <a:chExt cx="1192807" cy="299439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1192807" cy="299439"/>
            </a:xfrm>
            <a:custGeom>
              <a:avLst/>
              <a:gdLst/>
              <a:ahLst/>
              <a:cxnLst/>
              <a:rect l="l" t="t" r="r" b="b"/>
              <a:pathLst>
                <a:path w="1192807" h="299439">
                  <a:moveTo>
                    <a:pt x="85472" y="0"/>
                  </a:moveTo>
                  <a:lnTo>
                    <a:pt x="1107335" y="0"/>
                  </a:lnTo>
                  <a:cubicBezTo>
                    <a:pt x="1130004" y="0"/>
                    <a:pt x="1151744" y="9005"/>
                    <a:pt x="1167773" y="25034"/>
                  </a:cubicBezTo>
                  <a:cubicBezTo>
                    <a:pt x="1183802" y="41063"/>
                    <a:pt x="1192807" y="62803"/>
                    <a:pt x="1192807" y="85472"/>
                  </a:cubicBezTo>
                  <a:lnTo>
                    <a:pt x="1192807" y="213968"/>
                  </a:lnTo>
                  <a:cubicBezTo>
                    <a:pt x="1192807" y="261172"/>
                    <a:pt x="1154540" y="299439"/>
                    <a:pt x="1107335" y="299439"/>
                  </a:cubicBezTo>
                  <a:lnTo>
                    <a:pt x="85472" y="299439"/>
                  </a:lnTo>
                  <a:cubicBezTo>
                    <a:pt x="62803" y="299439"/>
                    <a:pt x="41063" y="290434"/>
                    <a:pt x="25034" y="274405"/>
                  </a:cubicBezTo>
                  <a:cubicBezTo>
                    <a:pt x="9005" y="258376"/>
                    <a:pt x="0" y="236636"/>
                    <a:pt x="0" y="213968"/>
                  </a:cubicBezTo>
                  <a:lnTo>
                    <a:pt x="0" y="85472"/>
                  </a:lnTo>
                  <a:cubicBezTo>
                    <a:pt x="0" y="62803"/>
                    <a:pt x="9005" y="41063"/>
                    <a:pt x="25034" y="25034"/>
                  </a:cubicBezTo>
                  <a:cubicBezTo>
                    <a:pt x="41063" y="9005"/>
                    <a:pt x="62803" y="0"/>
                    <a:pt x="85472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38100"/>
              <a:ext cx="1192807" cy="33753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9" name="Freeform 39"/>
          <p:cNvSpPr/>
          <p:nvPr/>
        </p:nvSpPr>
        <p:spPr>
          <a:xfrm>
            <a:off x="15926485" y="1872821"/>
            <a:ext cx="1133401" cy="919085"/>
          </a:xfrm>
          <a:custGeom>
            <a:avLst/>
            <a:gdLst/>
            <a:ahLst/>
            <a:cxnLst/>
            <a:rect l="l" t="t" r="r" b="b"/>
            <a:pathLst>
              <a:path w="1133401" h="919085">
                <a:moveTo>
                  <a:pt x="0" y="0"/>
                </a:moveTo>
                <a:lnTo>
                  <a:pt x="1133401" y="0"/>
                </a:lnTo>
                <a:lnTo>
                  <a:pt x="1133401" y="919085"/>
                </a:lnTo>
                <a:lnTo>
                  <a:pt x="0" y="9190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0" name="Group 40"/>
          <p:cNvGrpSpPr/>
          <p:nvPr/>
        </p:nvGrpSpPr>
        <p:grpSpPr>
          <a:xfrm>
            <a:off x="2962147" y="1510724"/>
            <a:ext cx="4484453" cy="1826193"/>
            <a:chOff x="0" y="0"/>
            <a:chExt cx="5979271" cy="2434924"/>
          </a:xfrm>
        </p:grpSpPr>
        <p:grpSp>
          <p:nvGrpSpPr>
            <p:cNvPr id="41" name="Group 41"/>
            <p:cNvGrpSpPr/>
            <p:nvPr/>
          </p:nvGrpSpPr>
          <p:grpSpPr>
            <a:xfrm>
              <a:off x="0" y="0"/>
              <a:ext cx="5979271" cy="2434924"/>
              <a:chOff x="0" y="0"/>
              <a:chExt cx="1181091" cy="480973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1181091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181091" h="480973">
                    <a:moveTo>
                      <a:pt x="86320" y="0"/>
                    </a:moveTo>
                    <a:lnTo>
                      <a:pt x="1094771" y="0"/>
                    </a:lnTo>
                    <a:cubicBezTo>
                      <a:pt x="1142444" y="0"/>
                      <a:pt x="1181091" y="38647"/>
                      <a:pt x="1181091" y="86320"/>
                    </a:cubicBezTo>
                    <a:lnTo>
                      <a:pt x="1181091" y="394653"/>
                    </a:lnTo>
                    <a:cubicBezTo>
                      <a:pt x="1181091" y="442326"/>
                      <a:pt x="1142444" y="480973"/>
                      <a:pt x="1094771" y="480973"/>
                    </a:cubicBezTo>
                    <a:lnTo>
                      <a:pt x="86320" y="480973"/>
                    </a:lnTo>
                    <a:cubicBezTo>
                      <a:pt x="38647" y="480973"/>
                      <a:pt x="0" y="442326"/>
                      <a:pt x="0" y="394653"/>
                    </a:cubicBezTo>
                    <a:lnTo>
                      <a:pt x="0" y="86320"/>
                    </a:lnTo>
                    <a:cubicBezTo>
                      <a:pt x="0" y="38647"/>
                      <a:pt x="38647" y="0"/>
                      <a:pt x="863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0" y="-38100"/>
                <a:ext cx="1181091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4" name="TextBox 44"/>
            <p:cNvSpPr txBox="1"/>
            <p:nvPr/>
          </p:nvSpPr>
          <p:spPr>
            <a:xfrm>
              <a:off x="314544" y="303062"/>
              <a:ext cx="5350182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Change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parameters (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height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and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width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)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0841399" y="1510724"/>
            <a:ext cx="4942210" cy="1826193"/>
            <a:chOff x="0" y="0"/>
            <a:chExt cx="6589614" cy="2434924"/>
          </a:xfrm>
        </p:grpSpPr>
        <p:grpSp>
          <p:nvGrpSpPr>
            <p:cNvPr id="46" name="Group 46"/>
            <p:cNvGrpSpPr/>
            <p:nvPr/>
          </p:nvGrpSpPr>
          <p:grpSpPr>
            <a:xfrm>
              <a:off x="0" y="0"/>
              <a:ext cx="6589614" cy="2434924"/>
              <a:chOff x="0" y="0"/>
              <a:chExt cx="1301652" cy="480973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1301652" cy="480973"/>
              </a:xfrm>
              <a:custGeom>
                <a:avLst/>
                <a:gdLst/>
                <a:ahLst/>
                <a:cxnLst/>
                <a:rect l="l" t="t" r="r" b="b"/>
                <a:pathLst>
                  <a:path w="1301652" h="480973">
                    <a:moveTo>
                      <a:pt x="78324" y="0"/>
                    </a:moveTo>
                    <a:lnTo>
                      <a:pt x="1223328" y="0"/>
                    </a:lnTo>
                    <a:cubicBezTo>
                      <a:pt x="1266585" y="0"/>
                      <a:pt x="1301652" y="35067"/>
                      <a:pt x="1301652" y="78324"/>
                    </a:cubicBezTo>
                    <a:lnTo>
                      <a:pt x="1301652" y="402648"/>
                    </a:lnTo>
                    <a:cubicBezTo>
                      <a:pt x="1301652" y="445905"/>
                      <a:pt x="1266585" y="480973"/>
                      <a:pt x="1223328" y="480973"/>
                    </a:cubicBezTo>
                    <a:lnTo>
                      <a:pt x="78324" y="480973"/>
                    </a:lnTo>
                    <a:cubicBezTo>
                      <a:pt x="35067" y="480973"/>
                      <a:pt x="0" y="445905"/>
                      <a:pt x="0" y="402648"/>
                    </a:cubicBezTo>
                    <a:lnTo>
                      <a:pt x="0" y="78324"/>
                    </a:lnTo>
                    <a:cubicBezTo>
                      <a:pt x="0" y="35067"/>
                      <a:pt x="35067" y="0"/>
                      <a:pt x="783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0" y="-38100"/>
                <a:ext cx="1301652" cy="5190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9" name="TextBox 49"/>
            <p:cNvSpPr txBox="1"/>
            <p:nvPr/>
          </p:nvSpPr>
          <p:spPr>
            <a:xfrm>
              <a:off x="150304" y="303062"/>
              <a:ext cx="6289005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Vary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barrier’s maximum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velocity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until a vortex is generated</a:t>
              </a:r>
            </a:p>
          </p:txBody>
        </p:sp>
      </p:grpSp>
      <p:sp>
        <p:nvSpPr>
          <p:cNvPr id="50" name="Freeform 50"/>
          <p:cNvSpPr/>
          <p:nvPr/>
        </p:nvSpPr>
        <p:spPr>
          <a:xfrm>
            <a:off x="1862087" y="1990496"/>
            <a:ext cx="957185" cy="957185"/>
          </a:xfrm>
          <a:custGeom>
            <a:avLst/>
            <a:gdLst/>
            <a:ahLst/>
            <a:cxnLst/>
            <a:rect l="l" t="t" r="r" b="b"/>
            <a:pathLst>
              <a:path w="957185" h="957185">
                <a:moveTo>
                  <a:pt x="0" y="0"/>
                </a:moveTo>
                <a:lnTo>
                  <a:pt x="957185" y="0"/>
                </a:lnTo>
                <a:lnTo>
                  <a:pt x="957185" y="957185"/>
                </a:lnTo>
                <a:lnTo>
                  <a:pt x="0" y="95718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1" name="TextBox 51"/>
          <p:cNvSpPr txBox="1"/>
          <p:nvPr/>
        </p:nvSpPr>
        <p:spPr>
          <a:xfrm>
            <a:off x="6505674" y="4262924"/>
            <a:ext cx="5276653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This is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critical velocity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for this specific barrier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6456706" y="7227142"/>
            <a:ext cx="5374588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Increase barrier’s speed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beyond the critical velocity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2958351" y="7227142"/>
            <a:ext cx="407296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Rings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radii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propagation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speeds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1256689" y="7227142"/>
            <a:ext cx="407296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Rings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emission frequency</a:t>
            </a:r>
          </a:p>
        </p:txBody>
      </p:sp>
      <p:sp>
        <p:nvSpPr>
          <p:cNvPr id="56" name="Freeform 56"/>
          <p:cNvSpPr/>
          <p:nvPr/>
        </p:nvSpPr>
        <p:spPr>
          <a:xfrm>
            <a:off x="13015501" y="7270103"/>
            <a:ext cx="454302" cy="474129"/>
          </a:xfrm>
          <a:custGeom>
            <a:avLst/>
            <a:gdLst/>
            <a:ahLst/>
            <a:cxnLst/>
            <a:rect l="l" t="t" r="r" b="b"/>
            <a:pathLst>
              <a:path w="454302" h="474129">
                <a:moveTo>
                  <a:pt x="0" y="0"/>
                </a:moveTo>
                <a:lnTo>
                  <a:pt x="454301" y="0"/>
                </a:lnTo>
                <a:lnTo>
                  <a:pt x="454301" y="474129"/>
                </a:lnTo>
                <a:lnTo>
                  <a:pt x="0" y="47412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Freeform 57"/>
          <p:cNvSpPr/>
          <p:nvPr/>
        </p:nvSpPr>
        <p:spPr>
          <a:xfrm>
            <a:off x="1256689" y="7270103"/>
            <a:ext cx="454302" cy="474129"/>
          </a:xfrm>
          <a:custGeom>
            <a:avLst/>
            <a:gdLst/>
            <a:ahLst/>
            <a:cxnLst/>
            <a:rect l="l" t="t" r="r" b="b"/>
            <a:pathLst>
              <a:path w="454302" h="474129">
                <a:moveTo>
                  <a:pt x="0" y="0"/>
                </a:moveTo>
                <a:lnTo>
                  <a:pt x="454302" y="0"/>
                </a:lnTo>
                <a:lnTo>
                  <a:pt x="454302" y="474129"/>
                </a:lnTo>
                <a:lnTo>
                  <a:pt x="0" y="47412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8" name="Group 58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59" name="Group 5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0" name="Group 8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81" name="Freeform 8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" name="TextBox 8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3" name="Group 8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84" name="Freeform 8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5" name="TextBox 8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6" name="TextBox 8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22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2083298" y="1503604"/>
            <a:ext cx="5176002" cy="1378518"/>
            <a:chOff x="0" y="0"/>
            <a:chExt cx="6901337" cy="183802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903576" y="968612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4398446" y="956512"/>
              <a:ext cx="1325528" cy="646195"/>
            </a:xfrm>
            <a:custGeom>
              <a:avLst/>
              <a:gdLst/>
              <a:ahLst/>
              <a:cxnLst/>
              <a:rect l="l" t="t" r="r" b="b"/>
              <a:pathLst>
                <a:path w="1325528" h="646195">
                  <a:moveTo>
                    <a:pt x="0" y="0"/>
                  </a:moveTo>
                  <a:lnTo>
                    <a:pt x="1325528" y="0"/>
                  </a:lnTo>
                  <a:lnTo>
                    <a:pt x="1325528" y="646195"/>
                  </a:lnTo>
                  <a:lnTo>
                    <a:pt x="0" y="646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1795"/>
                  </a:solidFill>
                  <a:latin typeface="Poppins"/>
                  <a:ea typeface="Poppins"/>
                  <a:cs typeface="Poppins"/>
                  <a:sym typeface="Poppins"/>
                </a:rPr>
                <a:t>Fix width, change height: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1634729" y="3358372"/>
            <a:ext cx="6073140" cy="2724176"/>
            <a:chOff x="0" y="0"/>
            <a:chExt cx="8097520" cy="3632234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8097520" cy="3632234"/>
              <a:chOff x="0" y="0"/>
              <a:chExt cx="1599510" cy="717478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599510" cy="717478"/>
              </a:xfrm>
              <a:custGeom>
                <a:avLst/>
                <a:gdLst/>
                <a:ahLst/>
                <a:cxnLst/>
                <a:rect l="l" t="t" r="r" b="b"/>
                <a:pathLst>
                  <a:path w="1599510" h="717478">
                    <a:moveTo>
                      <a:pt x="63739" y="0"/>
                    </a:moveTo>
                    <a:lnTo>
                      <a:pt x="1535771" y="0"/>
                    </a:lnTo>
                    <a:cubicBezTo>
                      <a:pt x="1570973" y="0"/>
                      <a:pt x="1599510" y="28537"/>
                      <a:pt x="1599510" y="63739"/>
                    </a:cubicBezTo>
                    <a:lnTo>
                      <a:pt x="1599510" y="653739"/>
                    </a:lnTo>
                    <a:cubicBezTo>
                      <a:pt x="1599510" y="688941"/>
                      <a:pt x="1570973" y="717478"/>
                      <a:pt x="1535771" y="717478"/>
                    </a:cubicBezTo>
                    <a:lnTo>
                      <a:pt x="63739" y="717478"/>
                    </a:lnTo>
                    <a:cubicBezTo>
                      <a:pt x="46834" y="717478"/>
                      <a:pt x="30622" y="710763"/>
                      <a:pt x="18669" y="698810"/>
                    </a:cubicBezTo>
                    <a:cubicBezTo>
                      <a:pt x="6715" y="686856"/>
                      <a:pt x="0" y="670644"/>
                      <a:pt x="0" y="653739"/>
                    </a:cubicBezTo>
                    <a:lnTo>
                      <a:pt x="0" y="63739"/>
                    </a:lnTo>
                    <a:cubicBezTo>
                      <a:pt x="0" y="28537"/>
                      <a:pt x="28537" y="0"/>
                      <a:pt x="637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38100"/>
                <a:ext cx="1599510" cy="755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171017" y="304817"/>
              <a:ext cx="7755486" cy="30035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For a higher barrier’s intensity, a smaller velocity is</a:t>
              </a:r>
            </a:p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needed to exceed the local critical velocity and nucleate the vortex ring</a:t>
              </a:r>
            </a:p>
          </p:txBody>
        </p:sp>
      </p:grpSp>
      <p:sp>
        <p:nvSpPr>
          <p:cNvPr id="38" name="Freeform 38"/>
          <p:cNvSpPr/>
          <p:nvPr/>
        </p:nvSpPr>
        <p:spPr>
          <a:xfrm>
            <a:off x="11928034" y="7982542"/>
            <a:ext cx="5486530" cy="618482"/>
          </a:xfrm>
          <a:custGeom>
            <a:avLst/>
            <a:gdLst/>
            <a:ahLst/>
            <a:cxnLst/>
            <a:rect l="l" t="t" r="r" b="b"/>
            <a:pathLst>
              <a:path w="5486530" h="618482">
                <a:moveTo>
                  <a:pt x="0" y="0"/>
                </a:moveTo>
                <a:lnTo>
                  <a:pt x="5486530" y="0"/>
                </a:lnTo>
                <a:lnTo>
                  <a:pt x="5486530" y="618482"/>
                </a:lnTo>
                <a:lnTo>
                  <a:pt x="0" y="61848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9" name="Group 39"/>
          <p:cNvGrpSpPr/>
          <p:nvPr/>
        </p:nvGrpSpPr>
        <p:grpSpPr>
          <a:xfrm>
            <a:off x="11743829" y="7813842"/>
            <a:ext cx="5854939" cy="994095"/>
            <a:chOff x="0" y="0"/>
            <a:chExt cx="1542041" cy="261819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3" name="Group 43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0" name="Group 70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71" name="Freeform 71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72" name="Group 72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5" name="Freeform 75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76" name="Group 76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9" name="TextBox 79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23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2083298" y="1503604"/>
            <a:ext cx="5176002" cy="1378518"/>
            <a:chOff x="0" y="0"/>
            <a:chExt cx="1363227" cy="36306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363227" cy="363066"/>
            </a:xfrm>
            <a:custGeom>
              <a:avLst/>
              <a:gdLst/>
              <a:ahLst/>
              <a:cxnLst/>
              <a:rect l="l" t="t" r="r" b="b"/>
              <a:pathLst>
                <a:path w="1363227" h="363066">
                  <a:moveTo>
                    <a:pt x="74787" y="0"/>
                  </a:moveTo>
                  <a:lnTo>
                    <a:pt x="1288440" y="0"/>
                  </a:lnTo>
                  <a:cubicBezTo>
                    <a:pt x="1329744" y="0"/>
                    <a:pt x="1363227" y="33483"/>
                    <a:pt x="1363227" y="74787"/>
                  </a:cubicBezTo>
                  <a:lnTo>
                    <a:pt x="1363227" y="288280"/>
                  </a:lnTo>
                  <a:cubicBezTo>
                    <a:pt x="1363227" y="308114"/>
                    <a:pt x="1355348" y="327137"/>
                    <a:pt x="1341322" y="341162"/>
                  </a:cubicBezTo>
                  <a:cubicBezTo>
                    <a:pt x="1327297" y="355187"/>
                    <a:pt x="1308275" y="363066"/>
                    <a:pt x="1288440" y="363066"/>
                  </a:cubicBezTo>
                  <a:lnTo>
                    <a:pt x="74787" y="363066"/>
                  </a:lnTo>
                  <a:cubicBezTo>
                    <a:pt x="33483" y="363066"/>
                    <a:pt x="0" y="329583"/>
                    <a:pt x="0" y="288280"/>
                  </a:cubicBezTo>
                  <a:lnTo>
                    <a:pt x="0" y="74787"/>
                  </a:lnTo>
                  <a:cubicBezTo>
                    <a:pt x="0" y="33483"/>
                    <a:pt x="33483" y="0"/>
                    <a:pt x="7478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1363227" cy="4011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 rot="-6020309">
            <a:off x="12298671" y="2283685"/>
            <a:ext cx="484286" cy="359252"/>
          </a:xfrm>
          <a:custGeom>
            <a:avLst/>
            <a:gdLst/>
            <a:ahLst/>
            <a:cxnLst/>
            <a:rect l="l" t="t" r="r" b="b"/>
            <a:pathLst>
              <a:path w="484286" h="359252">
                <a:moveTo>
                  <a:pt x="0" y="0"/>
                </a:moveTo>
                <a:lnTo>
                  <a:pt x="484286" y="0"/>
                </a:lnTo>
                <a:lnTo>
                  <a:pt x="484286" y="359252"/>
                </a:lnTo>
                <a:lnTo>
                  <a:pt x="0" y="35925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8" name="Freeform 28"/>
          <p:cNvSpPr/>
          <p:nvPr/>
        </p:nvSpPr>
        <p:spPr>
          <a:xfrm>
            <a:off x="16481053" y="2192863"/>
            <a:ext cx="540896" cy="540896"/>
          </a:xfrm>
          <a:custGeom>
            <a:avLst/>
            <a:gdLst/>
            <a:ahLst/>
            <a:cxnLst/>
            <a:rect l="l" t="t" r="r" b="b"/>
            <a:pathLst>
              <a:path w="540896" h="540896">
                <a:moveTo>
                  <a:pt x="0" y="0"/>
                </a:moveTo>
                <a:lnTo>
                  <a:pt x="540896" y="0"/>
                </a:lnTo>
                <a:lnTo>
                  <a:pt x="540896" y="540896"/>
                </a:lnTo>
                <a:lnTo>
                  <a:pt x="0" y="54089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Freeform 29"/>
          <p:cNvSpPr/>
          <p:nvPr/>
        </p:nvSpPr>
        <p:spPr>
          <a:xfrm>
            <a:off x="12760980" y="2230063"/>
            <a:ext cx="1523220" cy="447446"/>
          </a:xfrm>
          <a:custGeom>
            <a:avLst/>
            <a:gdLst/>
            <a:ahLst/>
            <a:cxnLst/>
            <a:rect l="l" t="t" r="r" b="b"/>
            <a:pathLst>
              <a:path w="1523220" h="447446">
                <a:moveTo>
                  <a:pt x="0" y="0"/>
                </a:moveTo>
                <a:lnTo>
                  <a:pt x="1523220" y="0"/>
                </a:lnTo>
                <a:lnTo>
                  <a:pt x="1523220" y="447446"/>
                </a:lnTo>
                <a:lnTo>
                  <a:pt x="0" y="4474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0" name="Freeform 30"/>
          <p:cNvSpPr/>
          <p:nvPr/>
        </p:nvSpPr>
        <p:spPr>
          <a:xfrm>
            <a:off x="15382132" y="2220988"/>
            <a:ext cx="994146" cy="484646"/>
          </a:xfrm>
          <a:custGeom>
            <a:avLst/>
            <a:gdLst/>
            <a:ahLst/>
            <a:cxnLst/>
            <a:rect l="l" t="t" r="r" b="b"/>
            <a:pathLst>
              <a:path w="994146" h="484646">
                <a:moveTo>
                  <a:pt x="0" y="0"/>
                </a:moveTo>
                <a:lnTo>
                  <a:pt x="994146" y="0"/>
                </a:lnTo>
                <a:lnTo>
                  <a:pt x="994146" y="484646"/>
                </a:lnTo>
                <a:lnTo>
                  <a:pt x="0" y="4846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1" name="TextBox 31"/>
          <p:cNvSpPr txBox="1"/>
          <p:nvPr/>
        </p:nvSpPr>
        <p:spPr>
          <a:xfrm>
            <a:off x="12320649" y="1702451"/>
            <a:ext cx="4701300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FF1795"/>
                </a:solidFill>
                <a:latin typeface="Poppins"/>
                <a:ea typeface="Poppins"/>
                <a:cs typeface="Poppins"/>
                <a:sym typeface="Poppins"/>
              </a:rPr>
              <a:t>Fix width, change height: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2083298" y="3266956"/>
            <a:ext cx="5176002" cy="1378518"/>
            <a:chOff x="0" y="0"/>
            <a:chExt cx="6901337" cy="1838024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7" name="Freeform 37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865476" y="974272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2" y="0"/>
                  </a:lnTo>
                  <a:lnTo>
                    <a:pt x="2856522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40"/>
            <p:cNvSpPr/>
            <p:nvPr/>
          </p:nvSpPr>
          <p:spPr>
            <a:xfrm>
              <a:off x="5137410" y="1090462"/>
              <a:ext cx="667013" cy="460846"/>
            </a:xfrm>
            <a:custGeom>
              <a:avLst/>
              <a:gdLst/>
              <a:ahLst/>
              <a:cxnLst/>
              <a:rect l="l" t="t" r="r" b="b"/>
              <a:pathLst>
                <a:path w="667013" h="460846">
                  <a:moveTo>
                    <a:pt x="0" y="0"/>
                  </a:moveTo>
                  <a:lnTo>
                    <a:pt x="667013" y="0"/>
                  </a:lnTo>
                  <a:lnTo>
                    <a:pt x="667013" y="460845"/>
                  </a:lnTo>
                  <a:lnTo>
                    <a:pt x="0" y="4608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890091"/>
                  </a:solidFill>
                  <a:latin typeface="Poppins"/>
                  <a:ea typeface="Poppins"/>
                  <a:cs typeface="Poppins"/>
                  <a:sym typeface="Poppins"/>
                </a:rPr>
                <a:t>Fix height, change width:</a:t>
              </a:r>
            </a:p>
          </p:txBody>
        </p:sp>
      </p:grpSp>
      <p:sp>
        <p:nvSpPr>
          <p:cNvPr id="42" name="Freeform 42"/>
          <p:cNvSpPr/>
          <p:nvPr/>
        </p:nvSpPr>
        <p:spPr>
          <a:xfrm>
            <a:off x="11928034" y="7982542"/>
            <a:ext cx="5486530" cy="618482"/>
          </a:xfrm>
          <a:custGeom>
            <a:avLst/>
            <a:gdLst/>
            <a:ahLst/>
            <a:cxnLst/>
            <a:rect l="l" t="t" r="r" b="b"/>
            <a:pathLst>
              <a:path w="5486530" h="618482">
                <a:moveTo>
                  <a:pt x="0" y="0"/>
                </a:moveTo>
                <a:lnTo>
                  <a:pt x="5486530" y="0"/>
                </a:lnTo>
                <a:lnTo>
                  <a:pt x="5486530" y="618482"/>
                </a:lnTo>
                <a:lnTo>
                  <a:pt x="0" y="61848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43" name="Group 43"/>
          <p:cNvGrpSpPr/>
          <p:nvPr/>
        </p:nvGrpSpPr>
        <p:grpSpPr>
          <a:xfrm>
            <a:off x="11743829" y="7813842"/>
            <a:ext cx="5854939" cy="994095"/>
            <a:chOff x="0" y="0"/>
            <a:chExt cx="1542041" cy="261819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12083298" y="5026474"/>
            <a:ext cx="5189143" cy="2000846"/>
            <a:chOff x="0" y="0"/>
            <a:chExt cx="1366688" cy="526972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1366688" cy="526972"/>
            </a:xfrm>
            <a:custGeom>
              <a:avLst/>
              <a:gdLst/>
              <a:ahLst/>
              <a:cxnLst/>
              <a:rect l="l" t="t" r="r" b="b"/>
              <a:pathLst>
                <a:path w="1366688" h="526972">
                  <a:moveTo>
                    <a:pt x="74597" y="0"/>
                  </a:moveTo>
                  <a:lnTo>
                    <a:pt x="1292091" y="0"/>
                  </a:lnTo>
                  <a:cubicBezTo>
                    <a:pt x="1311875" y="0"/>
                    <a:pt x="1330849" y="7859"/>
                    <a:pt x="1344839" y="21849"/>
                  </a:cubicBezTo>
                  <a:cubicBezTo>
                    <a:pt x="1358828" y="35839"/>
                    <a:pt x="1366688" y="54813"/>
                    <a:pt x="1366688" y="74597"/>
                  </a:cubicBezTo>
                  <a:lnTo>
                    <a:pt x="1366688" y="452375"/>
                  </a:lnTo>
                  <a:cubicBezTo>
                    <a:pt x="1366688" y="472159"/>
                    <a:pt x="1358828" y="491133"/>
                    <a:pt x="1344839" y="505123"/>
                  </a:cubicBezTo>
                  <a:cubicBezTo>
                    <a:pt x="1330849" y="519112"/>
                    <a:pt x="1311875" y="526972"/>
                    <a:pt x="1292091" y="526972"/>
                  </a:cubicBezTo>
                  <a:lnTo>
                    <a:pt x="74597" y="526972"/>
                  </a:lnTo>
                  <a:cubicBezTo>
                    <a:pt x="54813" y="526972"/>
                    <a:pt x="35839" y="519112"/>
                    <a:pt x="21849" y="505123"/>
                  </a:cubicBezTo>
                  <a:cubicBezTo>
                    <a:pt x="7859" y="491133"/>
                    <a:pt x="0" y="472159"/>
                    <a:pt x="0" y="452375"/>
                  </a:cubicBezTo>
                  <a:lnTo>
                    <a:pt x="0" y="74597"/>
                  </a:lnTo>
                  <a:cubicBezTo>
                    <a:pt x="0" y="54813"/>
                    <a:pt x="7859" y="35839"/>
                    <a:pt x="21849" y="21849"/>
                  </a:cubicBezTo>
                  <a:cubicBezTo>
                    <a:pt x="35839" y="7859"/>
                    <a:pt x="54813" y="0"/>
                    <a:pt x="7459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38100"/>
              <a:ext cx="1366688" cy="5650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15430821" y="6480571"/>
            <a:ext cx="496028" cy="447446"/>
          </a:xfrm>
          <a:custGeom>
            <a:avLst/>
            <a:gdLst/>
            <a:ahLst/>
            <a:cxnLst/>
            <a:rect l="l" t="t" r="r" b="b"/>
            <a:pathLst>
              <a:path w="496028" h="447446">
                <a:moveTo>
                  <a:pt x="0" y="0"/>
                </a:moveTo>
                <a:lnTo>
                  <a:pt x="496028" y="0"/>
                </a:lnTo>
                <a:lnTo>
                  <a:pt x="496028" y="447446"/>
                </a:lnTo>
                <a:lnTo>
                  <a:pt x="0" y="447446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207083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52" name="Group 52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53" name="Group 53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80" name="Group 80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81" name="Freeform 81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82" name="Group 82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4" name="TextBox 84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85" name="Freeform 85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86" name="Group 86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8" name="TextBox 88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9" name="TextBox 8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23</a:t>
            </a:r>
          </a:p>
        </p:txBody>
      </p:sp>
      <p:sp>
        <p:nvSpPr>
          <p:cNvPr id="90" name="TextBox 50"/>
          <p:cNvSpPr txBox="1"/>
          <p:nvPr/>
        </p:nvSpPr>
        <p:spPr>
          <a:xfrm>
            <a:off x="12255150" y="5117260"/>
            <a:ext cx="4845439" cy="1838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Varying the width is not relevant once it exceeds the typical size of a vortex core      .       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083298" y="5026474"/>
            <a:ext cx="5176002" cy="1924207"/>
            <a:chOff x="0" y="0"/>
            <a:chExt cx="6901337" cy="2565610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6901337" cy="2565610"/>
              <a:chOff x="0" y="0"/>
              <a:chExt cx="1363227" cy="506787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1363227" cy="506787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506787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432000"/>
                    </a:lnTo>
                    <a:cubicBezTo>
                      <a:pt x="1363227" y="451835"/>
                      <a:pt x="1355348" y="470857"/>
                      <a:pt x="1341322" y="484883"/>
                    </a:cubicBezTo>
                    <a:cubicBezTo>
                      <a:pt x="1327297" y="498908"/>
                      <a:pt x="1308275" y="506787"/>
                      <a:pt x="1288440" y="506787"/>
                    </a:cubicBezTo>
                    <a:lnTo>
                      <a:pt x="74787" y="506787"/>
                    </a:lnTo>
                    <a:cubicBezTo>
                      <a:pt x="33483" y="506787"/>
                      <a:pt x="0" y="473304"/>
                      <a:pt x="0" y="43200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1363227" cy="5448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316468" y="271479"/>
              <a:ext cx="626840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268EF6"/>
                  </a:solidFill>
                  <a:latin typeface="Poppins"/>
                  <a:ea typeface="Poppins"/>
                  <a:cs typeface="Poppins"/>
                  <a:sym typeface="Poppins"/>
                </a:rPr>
                <a:t>Fix width and height, change velocity:</a:t>
              </a:r>
            </a:p>
          </p:txBody>
        </p:sp>
        <p:sp>
          <p:nvSpPr>
            <p:cNvPr id="30" name="Freeform 30"/>
            <p:cNvSpPr/>
            <p:nvPr/>
          </p:nvSpPr>
          <p:spPr>
            <a:xfrm rot="-6020309">
              <a:off x="287165" y="1738613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903576" y="1667117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 rot="-5236925" flipV="1">
              <a:off x="6139603" y="1765359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479004"/>
                  </a:moveTo>
                  <a:lnTo>
                    <a:pt x="645715" y="479004"/>
                  </a:lnTo>
                  <a:lnTo>
                    <a:pt x="645715" y="0"/>
                  </a:lnTo>
                  <a:lnTo>
                    <a:pt x="0" y="0"/>
                  </a:lnTo>
                  <a:lnTo>
                    <a:pt x="0" y="479004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0450" y="1674834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1" y="0"/>
                  </a:lnTo>
                  <a:lnTo>
                    <a:pt x="2856521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4" name="Freeform 34"/>
          <p:cNvSpPr/>
          <p:nvPr/>
        </p:nvSpPr>
        <p:spPr>
          <a:xfrm>
            <a:off x="11928034" y="7982542"/>
            <a:ext cx="5486530" cy="618482"/>
          </a:xfrm>
          <a:custGeom>
            <a:avLst/>
            <a:gdLst/>
            <a:ahLst/>
            <a:cxnLst/>
            <a:rect l="l" t="t" r="r" b="b"/>
            <a:pathLst>
              <a:path w="5486530" h="618482">
                <a:moveTo>
                  <a:pt x="0" y="0"/>
                </a:moveTo>
                <a:lnTo>
                  <a:pt x="5486530" y="0"/>
                </a:lnTo>
                <a:lnTo>
                  <a:pt x="5486530" y="618482"/>
                </a:lnTo>
                <a:lnTo>
                  <a:pt x="0" y="61848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5" name="Group 35"/>
          <p:cNvGrpSpPr/>
          <p:nvPr/>
        </p:nvGrpSpPr>
        <p:grpSpPr>
          <a:xfrm>
            <a:off x="11743829" y="7813842"/>
            <a:ext cx="5854939" cy="994095"/>
            <a:chOff x="0" y="0"/>
            <a:chExt cx="1542041" cy="261819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1928034" y="2934436"/>
            <a:ext cx="5486530" cy="1652886"/>
            <a:chOff x="0" y="0"/>
            <a:chExt cx="7315373" cy="2203848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7315373" cy="2203848"/>
              <a:chOff x="0" y="0"/>
              <a:chExt cx="1445012" cy="435328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1445012" cy="435328"/>
              </a:xfrm>
              <a:custGeom>
                <a:avLst/>
                <a:gdLst/>
                <a:ahLst/>
                <a:cxnLst/>
                <a:rect l="l" t="t" r="r" b="b"/>
                <a:pathLst>
                  <a:path w="1445012" h="435328">
                    <a:moveTo>
                      <a:pt x="70554" y="0"/>
                    </a:moveTo>
                    <a:lnTo>
                      <a:pt x="1374458" y="0"/>
                    </a:lnTo>
                    <a:cubicBezTo>
                      <a:pt x="1413424" y="0"/>
                      <a:pt x="1445012" y="31588"/>
                      <a:pt x="1445012" y="70554"/>
                    </a:cubicBezTo>
                    <a:lnTo>
                      <a:pt x="1445012" y="364774"/>
                    </a:lnTo>
                    <a:cubicBezTo>
                      <a:pt x="1445012" y="383486"/>
                      <a:pt x="1437579" y="401432"/>
                      <a:pt x="1424347" y="414663"/>
                    </a:cubicBezTo>
                    <a:cubicBezTo>
                      <a:pt x="1411116" y="427895"/>
                      <a:pt x="1393170" y="435328"/>
                      <a:pt x="1374458" y="435328"/>
                    </a:cubicBezTo>
                    <a:lnTo>
                      <a:pt x="70554" y="435328"/>
                    </a:lnTo>
                    <a:cubicBezTo>
                      <a:pt x="51842" y="435328"/>
                      <a:pt x="33896" y="427895"/>
                      <a:pt x="20665" y="414663"/>
                    </a:cubicBezTo>
                    <a:cubicBezTo>
                      <a:pt x="7433" y="401432"/>
                      <a:pt x="0" y="383486"/>
                      <a:pt x="0" y="364774"/>
                    </a:cubicBezTo>
                    <a:lnTo>
                      <a:pt x="0" y="70554"/>
                    </a:lnTo>
                    <a:cubicBezTo>
                      <a:pt x="0" y="51842"/>
                      <a:pt x="7433" y="33896"/>
                      <a:pt x="20665" y="20665"/>
                    </a:cubicBezTo>
                    <a:cubicBezTo>
                      <a:pt x="33896" y="7433"/>
                      <a:pt x="51842" y="0"/>
                      <a:pt x="70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0" y="-38100"/>
                <a:ext cx="1445012" cy="4734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2" name="TextBox 42"/>
            <p:cNvSpPr txBox="1"/>
            <p:nvPr/>
          </p:nvSpPr>
          <p:spPr>
            <a:xfrm>
              <a:off x="218077" y="187524"/>
              <a:ext cx="687921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Vortex emission frequency increases linearly with barrier’s speed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4" name="Group 44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1" name="Group 71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72" name="Freeform 72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73" name="Group 73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6" name="Freeform 76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0" name="TextBox 8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23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083298" y="5026474"/>
            <a:ext cx="5176002" cy="1924207"/>
            <a:chOff x="0" y="0"/>
            <a:chExt cx="6901337" cy="2565610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6901337" cy="2565610"/>
              <a:chOff x="0" y="0"/>
              <a:chExt cx="1363227" cy="506787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1363227" cy="506787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506787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432000"/>
                    </a:lnTo>
                    <a:cubicBezTo>
                      <a:pt x="1363227" y="451835"/>
                      <a:pt x="1355348" y="470857"/>
                      <a:pt x="1341322" y="484883"/>
                    </a:cubicBezTo>
                    <a:cubicBezTo>
                      <a:pt x="1327297" y="498908"/>
                      <a:pt x="1308275" y="506787"/>
                      <a:pt x="1288440" y="506787"/>
                    </a:cubicBezTo>
                    <a:lnTo>
                      <a:pt x="74787" y="506787"/>
                    </a:lnTo>
                    <a:cubicBezTo>
                      <a:pt x="33483" y="506787"/>
                      <a:pt x="0" y="473304"/>
                      <a:pt x="0" y="43200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1363227" cy="5448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316468" y="271479"/>
              <a:ext cx="626840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268EF6"/>
                  </a:solidFill>
                  <a:latin typeface="Poppins"/>
                  <a:ea typeface="Poppins"/>
                  <a:cs typeface="Poppins"/>
                  <a:sym typeface="Poppins"/>
                </a:rPr>
                <a:t>Fix width and height, change velocity:</a:t>
              </a:r>
            </a:p>
          </p:txBody>
        </p:sp>
        <p:sp>
          <p:nvSpPr>
            <p:cNvPr id="30" name="Freeform 30"/>
            <p:cNvSpPr/>
            <p:nvPr/>
          </p:nvSpPr>
          <p:spPr>
            <a:xfrm rot="-6020309">
              <a:off x="287165" y="1738613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903576" y="1667117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 rot="-5236925" flipV="1">
              <a:off x="6139603" y="1765359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479004"/>
                  </a:moveTo>
                  <a:lnTo>
                    <a:pt x="645715" y="479004"/>
                  </a:lnTo>
                  <a:lnTo>
                    <a:pt x="645715" y="0"/>
                  </a:lnTo>
                  <a:lnTo>
                    <a:pt x="0" y="0"/>
                  </a:lnTo>
                  <a:lnTo>
                    <a:pt x="0" y="479004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3380450" y="1674834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1" y="0"/>
                  </a:lnTo>
                  <a:lnTo>
                    <a:pt x="2856521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4" name="Freeform 34"/>
          <p:cNvSpPr/>
          <p:nvPr/>
        </p:nvSpPr>
        <p:spPr>
          <a:xfrm>
            <a:off x="11928034" y="7982542"/>
            <a:ext cx="5486530" cy="618482"/>
          </a:xfrm>
          <a:custGeom>
            <a:avLst/>
            <a:gdLst/>
            <a:ahLst/>
            <a:cxnLst/>
            <a:rect l="l" t="t" r="r" b="b"/>
            <a:pathLst>
              <a:path w="5486530" h="618482">
                <a:moveTo>
                  <a:pt x="0" y="0"/>
                </a:moveTo>
                <a:lnTo>
                  <a:pt x="5486530" y="0"/>
                </a:lnTo>
                <a:lnTo>
                  <a:pt x="5486530" y="618482"/>
                </a:lnTo>
                <a:lnTo>
                  <a:pt x="0" y="61848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5" name="Group 35"/>
          <p:cNvGrpSpPr/>
          <p:nvPr/>
        </p:nvGrpSpPr>
        <p:grpSpPr>
          <a:xfrm>
            <a:off x="11743829" y="7813842"/>
            <a:ext cx="5854939" cy="994095"/>
            <a:chOff x="0" y="0"/>
            <a:chExt cx="1542041" cy="261819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1542042" cy="261819"/>
            </a:xfrm>
            <a:custGeom>
              <a:avLst/>
              <a:gdLst/>
              <a:ahLst/>
              <a:cxnLst/>
              <a:rect l="l" t="t" r="r" b="b"/>
              <a:pathLst>
                <a:path w="1542042" h="261819">
                  <a:moveTo>
                    <a:pt x="26446" y="0"/>
                  </a:moveTo>
                  <a:lnTo>
                    <a:pt x="1515596" y="0"/>
                  </a:lnTo>
                  <a:cubicBezTo>
                    <a:pt x="1530201" y="0"/>
                    <a:pt x="1542042" y="11840"/>
                    <a:pt x="1542042" y="26446"/>
                  </a:cubicBezTo>
                  <a:lnTo>
                    <a:pt x="1542042" y="235374"/>
                  </a:lnTo>
                  <a:cubicBezTo>
                    <a:pt x="1542042" y="249979"/>
                    <a:pt x="1530201" y="261819"/>
                    <a:pt x="1515596" y="261819"/>
                  </a:cubicBezTo>
                  <a:lnTo>
                    <a:pt x="26446" y="261819"/>
                  </a:lnTo>
                  <a:cubicBezTo>
                    <a:pt x="19432" y="261819"/>
                    <a:pt x="12705" y="259033"/>
                    <a:pt x="7746" y="254074"/>
                  </a:cubicBezTo>
                  <a:cubicBezTo>
                    <a:pt x="2786" y="249114"/>
                    <a:pt x="0" y="242387"/>
                    <a:pt x="0" y="235374"/>
                  </a:cubicBezTo>
                  <a:lnTo>
                    <a:pt x="0" y="26446"/>
                  </a:lnTo>
                  <a:cubicBezTo>
                    <a:pt x="0" y="11840"/>
                    <a:pt x="11840" y="0"/>
                    <a:pt x="26446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85725"/>
              <a:ext cx="1542041" cy="3475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79"/>
                </a:lnSpc>
              </a:pPr>
              <a:endParaRPr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9" name="Group 3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6" name="Group 66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67" name="Freeform 67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68" name="Group 68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1" name="Freeform 71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72" name="Group 72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5" name="TextBox 7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23</a:t>
            </a:r>
          </a:p>
        </p:txBody>
      </p:sp>
      <p:sp>
        <p:nvSpPr>
          <p:cNvPr id="76" name="Freeform 76"/>
          <p:cNvSpPr/>
          <p:nvPr/>
        </p:nvSpPr>
        <p:spPr>
          <a:xfrm rot="-1357865">
            <a:off x="8818286" y="2539458"/>
            <a:ext cx="1654895" cy="866563"/>
          </a:xfrm>
          <a:custGeom>
            <a:avLst/>
            <a:gdLst/>
            <a:ahLst/>
            <a:cxnLst/>
            <a:rect l="l" t="t" r="r" b="b"/>
            <a:pathLst>
              <a:path w="1654895" h="866563">
                <a:moveTo>
                  <a:pt x="0" y="0"/>
                </a:moveTo>
                <a:lnTo>
                  <a:pt x="1654896" y="0"/>
                </a:lnTo>
                <a:lnTo>
                  <a:pt x="1654896" y="866564"/>
                </a:lnTo>
                <a:lnTo>
                  <a:pt x="0" y="86656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77" name="Group 77"/>
          <p:cNvGrpSpPr/>
          <p:nvPr/>
        </p:nvGrpSpPr>
        <p:grpSpPr>
          <a:xfrm>
            <a:off x="12200982" y="2460693"/>
            <a:ext cx="4653367" cy="1024094"/>
            <a:chOff x="0" y="0"/>
            <a:chExt cx="6204490" cy="1365458"/>
          </a:xfrm>
        </p:grpSpPr>
        <p:grpSp>
          <p:nvGrpSpPr>
            <p:cNvPr id="78" name="Group 78"/>
            <p:cNvGrpSpPr/>
            <p:nvPr/>
          </p:nvGrpSpPr>
          <p:grpSpPr>
            <a:xfrm>
              <a:off x="0" y="0"/>
              <a:ext cx="6204490" cy="1365458"/>
              <a:chOff x="0" y="0"/>
              <a:chExt cx="1225578" cy="26972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1225578" cy="269720"/>
              </a:xfrm>
              <a:custGeom>
                <a:avLst/>
                <a:gdLst/>
                <a:ahLst/>
                <a:cxnLst/>
                <a:rect l="l" t="t" r="r" b="b"/>
                <a:pathLst>
                  <a:path w="1225578" h="269720">
                    <a:moveTo>
                      <a:pt x="83186" y="0"/>
                    </a:moveTo>
                    <a:lnTo>
                      <a:pt x="1142392" y="0"/>
                    </a:lnTo>
                    <a:cubicBezTo>
                      <a:pt x="1188334" y="0"/>
                      <a:pt x="1225578" y="37244"/>
                      <a:pt x="1225578" y="83186"/>
                    </a:cubicBezTo>
                    <a:lnTo>
                      <a:pt x="1225578" y="186534"/>
                    </a:lnTo>
                    <a:cubicBezTo>
                      <a:pt x="1225578" y="208596"/>
                      <a:pt x="1216814" y="229755"/>
                      <a:pt x="1201214" y="245355"/>
                    </a:cubicBezTo>
                    <a:cubicBezTo>
                      <a:pt x="1185613" y="260956"/>
                      <a:pt x="1164454" y="269720"/>
                      <a:pt x="1142392" y="269720"/>
                    </a:cubicBezTo>
                    <a:lnTo>
                      <a:pt x="83186" y="269720"/>
                    </a:lnTo>
                    <a:cubicBezTo>
                      <a:pt x="61124" y="269720"/>
                      <a:pt x="39965" y="260956"/>
                      <a:pt x="24365" y="245355"/>
                    </a:cubicBezTo>
                    <a:cubicBezTo>
                      <a:pt x="8764" y="229755"/>
                      <a:pt x="0" y="208596"/>
                      <a:pt x="0" y="186534"/>
                    </a:cubicBezTo>
                    <a:lnTo>
                      <a:pt x="0" y="83186"/>
                    </a:lnTo>
                    <a:cubicBezTo>
                      <a:pt x="0" y="61124"/>
                      <a:pt x="8764" y="39965"/>
                      <a:pt x="24365" y="24365"/>
                    </a:cubicBezTo>
                    <a:cubicBezTo>
                      <a:pt x="39965" y="8764"/>
                      <a:pt x="61124" y="0"/>
                      <a:pt x="83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180A89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0" y="-38100"/>
                <a:ext cx="1225578" cy="3078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1" name="TextBox 81"/>
            <p:cNvSpPr txBox="1"/>
            <p:nvPr/>
          </p:nvSpPr>
          <p:spPr>
            <a:xfrm>
              <a:off x="287466" y="365229"/>
              <a:ext cx="5629558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180A8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Leapfrogging events!</a:t>
              </a:r>
            </a:p>
          </p:txBody>
        </p:sp>
      </p:grpSp>
      <p:sp>
        <p:nvSpPr>
          <p:cNvPr id="82" name="Freeform 82"/>
          <p:cNvSpPr/>
          <p:nvPr/>
        </p:nvSpPr>
        <p:spPr>
          <a:xfrm>
            <a:off x="10473515" y="2756565"/>
            <a:ext cx="1585284" cy="432350"/>
          </a:xfrm>
          <a:custGeom>
            <a:avLst/>
            <a:gdLst/>
            <a:ahLst/>
            <a:cxnLst/>
            <a:rect l="l" t="t" r="r" b="b"/>
            <a:pathLst>
              <a:path w="1585284" h="432350">
                <a:moveTo>
                  <a:pt x="0" y="0"/>
                </a:moveTo>
                <a:lnTo>
                  <a:pt x="1585284" y="0"/>
                </a:lnTo>
                <a:lnTo>
                  <a:pt x="1585284" y="432350"/>
                </a:lnTo>
                <a:lnTo>
                  <a:pt x="0" y="43235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2083298" y="1503604"/>
            <a:ext cx="5176002" cy="1378518"/>
            <a:chOff x="0" y="0"/>
            <a:chExt cx="6901337" cy="183802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903576" y="968612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4398446" y="956512"/>
              <a:ext cx="1325528" cy="646195"/>
            </a:xfrm>
            <a:custGeom>
              <a:avLst/>
              <a:gdLst/>
              <a:ahLst/>
              <a:cxnLst/>
              <a:rect l="l" t="t" r="r" b="b"/>
              <a:pathLst>
                <a:path w="1325528" h="646195">
                  <a:moveTo>
                    <a:pt x="0" y="0"/>
                  </a:moveTo>
                  <a:lnTo>
                    <a:pt x="1325528" y="0"/>
                  </a:lnTo>
                  <a:lnTo>
                    <a:pt x="1325528" y="646195"/>
                  </a:lnTo>
                  <a:lnTo>
                    <a:pt x="0" y="646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1795"/>
                  </a:solidFill>
                  <a:latin typeface="Poppins"/>
                  <a:ea typeface="Poppins"/>
                  <a:cs typeface="Poppins"/>
                  <a:sym typeface="Poppins"/>
                </a:rPr>
                <a:t>Fix width, change height:</a:t>
              </a:r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5533964" y="219075"/>
            <a:ext cx="7364895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Searching for the critical velocity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12083298" y="3266956"/>
            <a:ext cx="5176002" cy="1378518"/>
            <a:chOff x="0" y="0"/>
            <a:chExt cx="6901337" cy="1838024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8" name="Freeform 38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Freeform 39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40"/>
            <p:cNvSpPr/>
            <p:nvPr/>
          </p:nvSpPr>
          <p:spPr>
            <a:xfrm>
              <a:off x="865476" y="974272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2" y="0"/>
                  </a:lnTo>
                  <a:lnTo>
                    <a:pt x="2856522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41"/>
            <p:cNvSpPr/>
            <p:nvPr/>
          </p:nvSpPr>
          <p:spPr>
            <a:xfrm>
              <a:off x="5137410" y="1090462"/>
              <a:ext cx="667013" cy="460846"/>
            </a:xfrm>
            <a:custGeom>
              <a:avLst/>
              <a:gdLst/>
              <a:ahLst/>
              <a:cxnLst/>
              <a:rect l="l" t="t" r="r" b="b"/>
              <a:pathLst>
                <a:path w="667013" h="460846">
                  <a:moveTo>
                    <a:pt x="0" y="0"/>
                  </a:moveTo>
                  <a:lnTo>
                    <a:pt x="667013" y="0"/>
                  </a:lnTo>
                  <a:lnTo>
                    <a:pt x="667013" y="460845"/>
                  </a:lnTo>
                  <a:lnTo>
                    <a:pt x="0" y="4608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890091"/>
                  </a:solidFill>
                  <a:latin typeface="Poppins"/>
                  <a:ea typeface="Poppins"/>
                  <a:cs typeface="Poppins"/>
                  <a:sym typeface="Poppins"/>
                </a:rPr>
                <a:t>Fix height, change width: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12083298" y="5026474"/>
            <a:ext cx="5176002" cy="1924207"/>
            <a:chOff x="0" y="0"/>
            <a:chExt cx="6901337" cy="256561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6901337" cy="2565610"/>
              <a:chOff x="0" y="0"/>
              <a:chExt cx="1363227" cy="506787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1363227" cy="506787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506787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432000"/>
                    </a:lnTo>
                    <a:cubicBezTo>
                      <a:pt x="1363227" y="451835"/>
                      <a:pt x="1355348" y="470857"/>
                      <a:pt x="1341322" y="484883"/>
                    </a:cubicBezTo>
                    <a:cubicBezTo>
                      <a:pt x="1327297" y="498908"/>
                      <a:pt x="1308275" y="506787"/>
                      <a:pt x="1288440" y="506787"/>
                    </a:cubicBezTo>
                    <a:lnTo>
                      <a:pt x="74787" y="506787"/>
                    </a:lnTo>
                    <a:cubicBezTo>
                      <a:pt x="33483" y="506787"/>
                      <a:pt x="0" y="473304"/>
                      <a:pt x="0" y="43200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0" y="-38100"/>
                <a:ext cx="1363227" cy="5448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7" name="TextBox 47"/>
            <p:cNvSpPr txBox="1"/>
            <p:nvPr/>
          </p:nvSpPr>
          <p:spPr>
            <a:xfrm>
              <a:off x="316468" y="271479"/>
              <a:ext cx="626840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268EF6"/>
                  </a:solidFill>
                  <a:latin typeface="Poppins"/>
                  <a:ea typeface="Poppins"/>
                  <a:cs typeface="Poppins"/>
                  <a:sym typeface="Poppins"/>
                </a:rPr>
                <a:t>Fix width and height, change velocity:</a:t>
              </a:r>
            </a:p>
          </p:txBody>
        </p:sp>
        <p:sp>
          <p:nvSpPr>
            <p:cNvPr id="48" name="Freeform 48"/>
            <p:cNvSpPr/>
            <p:nvPr/>
          </p:nvSpPr>
          <p:spPr>
            <a:xfrm rot="-6020309">
              <a:off x="287165" y="1738613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9" name="Freeform 49"/>
            <p:cNvSpPr/>
            <p:nvPr/>
          </p:nvSpPr>
          <p:spPr>
            <a:xfrm>
              <a:off x="903576" y="1667117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Freeform 50"/>
            <p:cNvSpPr/>
            <p:nvPr/>
          </p:nvSpPr>
          <p:spPr>
            <a:xfrm rot="-5236925" flipV="1">
              <a:off x="6139603" y="1765359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479004"/>
                  </a:moveTo>
                  <a:lnTo>
                    <a:pt x="645715" y="479004"/>
                  </a:lnTo>
                  <a:lnTo>
                    <a:pt x="645715" y="0"/>
                  </a:lnTo>
                  <a:lnTo>
                    <a:pt x="0" y="0"/>
                  </a:lnTo>
                  <a:lnTo>
                    <a:pt x="0" y="479004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Freeform 51"/>
            <p:cNvSpPr/>
            <p:nvPr/>
          </p:nvSpPr>
          <p:spPr>
            <a:xfrm>
              <a:off x="3380450" y="1674834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1" y="0"/>
                  </a:lnTo>
                  <a:lnTo>
                    <a:pt x="2856521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11866157" y="7544866"/>
            <a:ext cx="5610283" cy="1263072"/>
            <a:chOff x="0" y="0"/>
            <a:chExt cx="7480378" cy="1684095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0"/>
              <a:ext cx="7480378" cy="1684095"/>
              <a:chOff x="0" y="0"/>
              <a:chExt cx="1477605" cy="332661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1477605" cy="332661"/>
              </a:xfrm>
              <a:custGeom>
                <a:avLst/>
                <a:gdLst/>
                <a:ahLst/>
                <a:cxnLst/>
                <a:rect l="l" t="t" r="r" b="b"/>
                <a:pathLst>
                  <a:path w="1477605" h="332661">
                    <a:moveTo>
                      <a:pt x="68998" y="0"/>
                    </a:moveTo>
                    <a:lnTo>
                      <a:pt x="1408608" y="0"/>
                    </a:lnTo>
                    <a:cubicBezTo>
                      <a:pt x="1426907" y="0"/>
                      <a:pt x="1444457" y="7269"/>
                      <a:pt x="1457397" y="20209"/>
                    </a:cubicBezTo>
                    <a:cubicBezTo>
                      <a:pt x="1470336" y="33148"/>
                      <a:pt x="1477605" y="50698"/>
                      <a:pt x="1477605" y="68998"/>
                    </a:cubicBezTo>
                    <a:lnTo>
                      <a:pt x="1477605" y="263663"/>
                    </a:lnTo>
                    <a:cubicBezTo>
                      <a:pt x="1477605" y="281963"/>
                      <a:pt x="1470336" y="299512"/>
                      <a:pt x="1457397" y="312452"/>
                    </a:cubicBezTo>
                    <a:cubicBezTo>
                      <a:pt x="1444457" y="325391"/>
                      <a:pt x="1426907" y="332661"/>
                      <a:pt x="1408608" y="332661"/>
                    </a:cubicBezTo>
                    <a:lnTo>
                      <a:pt x="68998" y="332661"/>
                    </a:lnTo>
                    <a:cubicBezTo>
                      <a:pt x="50698" y="332661"/>
                      <a:pt x="33148" y="325391"/>
                      <a:pt x="20209" y="312452"/>
                    </a:cubicBezTo>
                    <a:cubicBezTo>
                      <a:pt x="7269" y="299512"/>
                      <a:pt x="0" y="281963"/>
                      <a:pt x="0" y="263663"/>
                    </a:cubicBezTo>
                    <a:lnTo>
                      <a:pt x="0" y="68998"/>
                    </a:lnTo>
                    <a:cubicBezTo>
                      <a:pt x="0" y="50698"/>
                      <a:pt x="7269" y="33148"/>
                      <a:pt x="20209" y="20209"/>
                    </a:cubicBezTo>
                    <a:cubicBezTo>
                      <a:pt x="33148" y="7269"/>
                      <a:pt x="50698" y="0"/>
                      <a:pt x="68998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0" y="-38100"/>
                <a:ext cx="1477605" cy="3707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6" name="TextBox 56"/>
            <p:cNvSpPr txBox="1"/>
            <p:nvPr/>
          </p:nvSpPr>
          <p:spPr>
            <a:xfrm>
              <a:off x="82259" y="226098"/>
              <a:ext cx="7315860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 over the nucleation of one or multiple vortices!</a:t>
              </a:r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58" name="Group 58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6" name="Group 7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7" name="Freeform 7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8" name="TextBox 7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9" name="Group 7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1" name="TextBox 8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4" name="TextBox 8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85" name="Group 85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86" name="Freeform 86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87" name="Group 87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88" name="Freeform 88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9" name="TextBox 89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90" name="Freeform 90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91" name="Group 91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92" name="Freeform 92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3" name="TextBox 93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94" name="TextBox 9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5143500"/>
            <a:ext cx="9102166" cy="4114800"/>
          </a:xfrm>
          <a:custGeom>
            <a:avLst/>
            <a:gdLst/>
            <a:ahLst/>
            <a:cxnLst/>
            <a:rect l="l" t="t" r="r" b="b"/>
            <a:pathLst>
              <a:path w="9102166" h="4114800">
                <a:moveTo>
                  <a:pt x="0" y="0"/>
                </a:moveTo>
                <a:lnTo>
                  <a:pt x="9102166" y="0"/>
                </a:lnTo>
                <a:lnTo>
                  <a:pt x="91021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t="-12218" b="-12209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9144000" y="995640"/>
            <a:ext cx="9102166" cy="4147860"/>
          </a:xfrm>
          <a:custGeom>
            <a:avLst/>
            <a:gdLst/>
            <a:ahLst/>
            <a:cxnLst/>
            <a:rect l="l" t="t" r="r" b="b"/>
            <a:pathLst>
              <a:path w="9102166" h="4147860">
                <a:moveTo>
                  <a:pt x="0" y="0"/>
                </a:moveTo>
                <a:lnTo>
                  <a:pt x="9102166" y="0"/>
                </a:lnTo>
                <a:lnTo>
                  <a:pt x="9102166" y="4147860"/>
                </a:lnTo>
                <a:lnTo>
                  <a:pt x="0" y="4147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3842" b="-9593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0" y="995640"/>
            <a:ext cx="9144000" cy="4291447"/>
          </a:xfrm>
          <a:custGeom>
            <a:avLst/>
            <a:gdLst/>
            <a:ahLst/>
            <a:cxnLst/>
            <a:rect l="l" t="t" r="r" b="b"/>
            <a:pathLst>
              <a:path w="9144000" h="4291447">
                <a:moveTo>
                  <a:pt x="0" y="0"/>
                </a:moveTo>
                <a:lnTo>
                  <a:pt x="9144000" y="0"/>
                </a:lnTo>
                <a:lnTo>
                  <a:pt x="9144000" y="4291448"/>
                </a:lnTo>
                <a:lnTo>
                  <a:pt x="0" y="42914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t="-29894" b="-58544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5" name="Group 5"/>
          <p:cNvGrpSpPr/>
          <p:nvPr/>
        </p:nvGrpSpPr>
        <p:grpSpPr>
          <a:xfrm>
            <a:off x="0" y="5143500"/>
            <a:ext cx="9144000" cy="4114800"/>
            <a:chOff x="0" y="0"/>
            <a:chExt cx="2408296" cy="10837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08296" cy="1083733"/>
            </a:xfrm>
            <a:custGeom>
              <a:avLst/>
              <a:gdLst/>
              <a:ahLst/>
              <a:cxnLst/>
              <a:rect l="l" t="t" r="r" b="b"/>
              <a:pathLst>
                <a:path w="2408296" h="1083733">
                  <a:moveTo>
                    <a:pt x="0" y="0"/>
                  </a:moveTo>
                  <a:lnTo>
                    <a:pt x="2408296" y="0"/>
                  </a:lnTo>
                  <a:lnTo>
                    <a:pt x="2408296" y="1083733"/>
                  </a:lnTo>
                  <a:lnTo>
                    <a:pt x="0" y="1083733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08296" cy="11123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08305" y="5287088"/>
            <a:ext cx="6636328" cy="4366704"/>
          </a:xfrm>
          <a:custGeom>
            <a:avLst/>
            <a:gdLst/>
            <a:ahLst/>
            <a:cxnLst/>
            <a:rect l="l" t="t" r="r" b="b"/>
            <a:pathLst>
              <a:path w="6636328" h="4366704">
                <a:moveTo>
                  <a:pt x="0" y="0"/>
                </a:moveTo>
                <a:lnTo>
                  <a:pt x="6636329" y="0"/>
                </a:lnTo>
                <a:lnTo>
                  <a:pt x="6636329" y="4366704"/>
                </a:lnTo>
                <a:lnTo>
                  <a:pt x="0" y="43667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4" name="AutoShape 14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5" name="Group 15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3661182" y="9647066"/>
            <a:ext cx="251168" cy="251168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3991459" y="9647066"/>
            <a:ext cx="251168" cy="251168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318828" y="9647066"/>
            <a:ext cx="251168" cy="251168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4874796" y="9647066"/>
            <a:ext cx="251168" cy="25116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5205073" y="9647066"/>
            <a:ext cx="251168" cy="25116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5532441" y="9647066"/>
            <a:ext cx="251168" cy="25116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6088410" y="9647066"/>
            <a:ext cx="251168" cy="25116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6418687" y="9647066"/>
            <a:ext cx="251168" cy="25116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6746055" y="9647066"/>
            <a:ext cx="251168" cy="25116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2599606" y="4327568"/>
            <a:ext cx="3944787" cy="1459499"/>
            <a:chOff x="0" y="0"/>
            <a:chExt cx="5259716" cy="1945998"/>
          </a:xfrm>
        </p:grpSpPr>
        <p:grpSp>
          <p:nvGrpSpPr>
            <p:cNvPr id="55" name="Group 55"/>
            <p:cNvGrpSpPr/>
            <p:nvPr/>
          </p:nvGrpSpPr>
          <p:grpSpPr>
            <a:xfrm>
              <a:off x="0" y="0"/>
              <a:ext cx="5259716" cy="1945998"/>
              <a:chOff x="0" y="0"/>
              <a:chExt cx="1038956" cy="384395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1038956" cy="384395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384395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286266"/>
                    </a:lnTo>
                    <a:cubicBezTo>
                      <a:pt x="1038956" y="312292"/>
                      <a:pt x="1028618" y="337251"/>
                      <a:pt x="1010215" y="355654"/>
                    </a:cubicBezTo>
                    <a:cubicBezTo>
                      <a:pt x="991812" y="374056"/>
                      <a:pt x="966853" y="384395"/>
                      <a:pt x="940828" y="384395"/>
                    </a:cubicBezTo>
                    <a:lnTo>
                      <a:pt x="98128" y="384395"/>
                    </a:lnTo>
                    <a:cubicBezTo>
                      <a:pt x="43934" y="384395"/>
                      <a:pt x="0" y="340461"/>
                      <a:pt x="0" y="286266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0" y="-38100"/>
                <a:ext cx="1038956" cy="4224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8" name="TextBox 58"/>
            <p:cNvSpPr txBox="1"/>
            <p:nvPr/>
          </p:nvSpPr>
          <p:spPr>
            <a:xfrm>
              <a:off x="161217" y="376473"/>
              <a:ext cx="4937282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vortex dynamics</a:t>
              </a:r>
            </a:p>
          </p:txBody>
        </p:sp>
      </p:grpSp>
      <p:sp>
        <p:nvSpPr>
          <p:cNvPr id="59" name="TextBox 59"/>
          <p:cNvSpPr txBox="1"/>
          <p:nvPr/>
        </p:nvSpPr>
        <p:spPr>
          <a:xfrm>
            <a:off x="7968035" y="219075"/>
            <a:ext cx="235193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Relevance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47166"/>
            <a:ext cx="10618663" cy="6392667"/>
          </a:xfrm>
          <a:custGeom>
            <a:avLst/>
            <a:gdLst/>
            <a:ahLst/>
            <a:cxnLst/>
            <a:rect l="l" t="t" r="r" b="b"/>
            <a:pathLst>
              <a:path w="10618663" h="6392667">
                <a:moveTo>
                  <a:pt x="0" y="0"/>
                </a:moveTo>
                <a:lnTo>
                  <a:pt x="10618663" y="0"/>
                </a:lnTo>
                <a:lnTo>
                  <a:pt x="10618663" y="6392668"/>
                </a:lnTo>
                <a:lnTo>
                  <a:pt x="0" y="63926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253" b="-99898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4206428" y="219075"/>
            <a:ext cx="987514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radius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083298" y="1947166"/>
            <a:ext cx="5176002" cy="1378518"/>
            <a:chOff x="0" y="0"/>
            <a:chExt cx="6901337" cy="1838024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Freeform 29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903576" y="968612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4398446" y="956512"/>
              <a:ext cx="1325528" cy="646195"/>
            </a:xfrm>
            <a:custGeom>
              <a:avLst/>
              <a:gdLst/>
              <a:ahLst/>
              <a:cxnLst/>
              <a:rect l="l" t="t" r="r" b="b"/>
              <a:pathLst>
                <a:path w="1325528" h="646195">
                  <a:moveTo>
                    <a:pt x="0" y="0"/>
                  </a:moveTo>
                  <a:lnTo>
                    <a:pt x="1325528" y="0"/>
                  </a:lnTo>
                  <a:lnTo>
                    <a:pt x="1325528" y="646195"/>
                  </a:lnTo>
                  <a:lnTo>
                    <a:pt x="0" y="646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1795"/>
                  </a:solidFill>
                  <a:latin typeface="Poppins"/>
                  <a:ea typeface="Poppins"/>
                  <a:cs typeface="Poppins"/>
                  <a:sym typeface="Poppins"/>
                </a:rPr>
                <a:t>Fix width, change height: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2444458" y="3781412"/>
            <a:ext cx="4453681" cy="1868091"/>
            <a:chOff x="0" y="0"/>
            <a:chExt cx="1172986" cy="492008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172986" cy="492008"/>
            </a:xfrm>
            <a:custGeom>
              <a:avLst/>
              <a:gdLst/>
              <a:ahLst/>
              <a:cxnLst/>
              <a:rect l="l" t="t" r="r" b="b"/>
              <a:pathLst>
                <a:path w="1172986" h="492008">
                  <a:moveTo>
                    <a:pt x="86916" y="0"/>
                  </a:moveTo>
                  <a:lnTo>
                    <a:pt x="1086070" y="0"/>
                  </a:lnTo>
                  <a:cubicBezTo>
                    <a:pt x="1134072" y="0"/>
                    <a:pt x="1172986" y="38914"/>
                    <a:pt x="1172986" y="86916"/>
                  </a:cubicBezTo>
                  <a:lnTo>
                    <a:pt x="1172986" y="405092"/>
                  </a:lnTo>
                  <a:cubicBezTo>
                    <a:pt x="1172986" y="453094"/>
                    <a:pt x="1134072" y="492008"/>
                    <a:pt x="1086070" y="492008"/>
                  </a:cubicBezTo>
                  <a:lnTo>
                    <a:pt x="86916" y="492008"/>
                  </a:lnTo>
                  <a:cubicBezTo>
                    <a:pt x="63864" y="492008"/>
                    <a:pt x="41757" y="482850"/>
                    <a:pt x="25457" y="466550"/>
                  </a:cubicBezTo>
                  <a:cubicBezTo>
                    <a:pt x="9157" y="450251"/>
                    <a:pt x="0" y="428143"/>
                    <a:pt x="0" y="405092"/>
                  </a:cubicBezTo>
                  <a:lnTo>
                    <a:pt x="0" y="86916"/>
                  </a:lnTo>
                  <a:cubicBezTo>
                    <a:pt x="0" y="38914"/>
                    <a:pt x="38914" y="0"/>
                    <a:pt x="8691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1172986" cy="5301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12642277" y="4024895"/>
            <a:ext cx="405804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 higher barrier’s intensity generates a tighter constriction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9" name="Group 3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6" name="Group 66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67" name="Freeform 67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68" name="Group 68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1" name="Freeform 71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72" name="Group 72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5" name="TextBox 7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24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47166"/>
            <a:ext cx="10618663" cy="6392667"/>
          </a:xfrm>
          <a:custGeom>
            <a:avLst/>
            <a:gdLst/>
            <a:ahLst/>
            <a:cxnLst/>
            <a:rect l="l" t="t" r="r" b="b"/>
            <a:pathLst>
              <a:path w="10618663" h="6392667">
                <a:moveTo>
                  <a:pt x="0" y="0"/>
                </a:moveTo>
                <a:lnTo>
                  <a:pt x="10618663" y="0"/>
                </a:lnTo>
                <a:lnTo>
                  <a:pt x="10618663" y="6392668"/>
                </a:lnTo>
                <a:lnTo>
                  <a:pt x="0" y="63926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253" b="-99898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2083298" y="3764982"/>
            <a:ext cx="5176002" cy="1378518"/>
            <a:chOff x="0" y="0"/>
            <a:chExt cx="6901337" cy="1838024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865476" y="974272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2" y="0"/>
                  </a:lnTo>
                  <a:lnTo>
                    <a:pt x="2856522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5137410" y="1090462"/>
              <a:ext cx="667013" cy="460846"/>
            </a:xfrm>
            <a:custGeom>
              <a:avLst/>
              <a:gdLst/>
              <a:ahLst/>
              <a:cxnLst/>
              <a:rect l="l" t="t" r="r" b="b"/>
              <a:pathLst>
                <a:path w="667013" h="460846">
                  <a:moveTo>
                    <a:pt x="0" y="0"/>
                  </a:moveTo>
                  <a:lnTo>
                    <a:pt x="667013" y="0"/>
                  </a:lnTo>
                  <a:lnTo>
                    <a:pt x="667013" y="460845"/>
                  </a:lnTo>
                  <a:lnTo>
                    <a:pt x="0" y="4608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890091"/>
                  </a:solidFill>
                  <a:latin typeface="Poppins"/>
                  <a:ea typeface="Poppins"/>
                  <a:cs typeface="Poppins"/>
                  <a:sym typeface="Poppins"/>
                </a:rPr>
                <a:t>Fix height, change width: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2076727" y="5657347"/>
            <a:ext cx="5189143" cy="2000846"/>
            <a:chOff x="0" y="0"/>
            <a:chExt cx="6918857" cy="2667795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6918857" cy="2667795"/>
              <a:chOff x="0" y="0"/>
              <a:chExt cx="1366688" cy="526972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366688" cy="526972"/>
              </a:xfrm>
              <a:custGeom>
                <a:avLst/>
                <a:gdLst/>
                <a:ahLst/>
                <a:cxnLst/>
                <a:rect l="l" t="t" r="r" b="b"/>
                <a:pathLst>
                  <a:path w="1366688" h="526972">
                    <a:moveTo>
                      <a:pt x="74597" y="0"/>
                    </a:moveTo>
                    <a:lnTo>
                      <a:pt x="1292091" y="0"/>
                    </a:lnTo>
                    <a:cubicBezTo>
                      <a:pt x="1311875" y="0"/>
                      <a:pt x="1330849" y="7859"/>
                      <a:pt x="1344839" y="21849"/>
                    </a:cubicBezTo>
                    <a:cubicBezTo>
                      <a:pt x="1358828" y="35839"/>
                      <a:pt x="1366688" y="54813"/>
                      <a:pt x="1366688" y="74597"/>
                    </a:cubicBezTo>
                    <a:lnTo>
                      <a:pt x="1366688" y="452375"/>
                    </a:lnTo>
                    <a:cubicBezTo>
                      <a:pt x="1366688" y="472159"/>
                      <a:pt x="1358828" y="491133"/>
                      <a:pt x="1344839" y="505123"/>
                    </a:cubicBezTo>
                    <a:cubicBezTo>
                      <a:pt x="1330849" y="519112"/>
                      <a:pt x="1311875" y="526972"/>
                      <a:pt x="1292091" y="526972"/>
                    </a:cubicBezTo>
                    <a:lnTo>
                      <a:pt x="74597" y="526972"/>
                    </a:lnTo>
                    <a:cubicBezTo>
                      <a:pt x="54813" y="526972"/>
                      <a:pt x="35839" y="519112"/>
                      <a:pt x="21849" y="505123"/>
                    </a:cubicBezTo>
                    <a:cubicBezTo>
                      <a:pt x="7859" y="491133"/>
                      <a:pt x="0" y="472159"/>
                      <a:pt x="0" y="452375"/>
                    </a:cubicBezTo>
                    <a:lnTo>
                      <a:pt x="0" y="74597"/>
                    </a:lnTo>
                    <a:cubicBezTo>
                      <a:pt x="0" y="54813"/>
                      <a:pt x="7859" y="35839"/>
                      <a:pt x="21849" y="21849"/>
                    </a:cubicBezTo>
                    <a:cubicBezTo>
                      <a:pt x="35839" y="7859"/>
                      <a:pt x="54813" y="0"/>
                      <a:pt x="7459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-38100"/>
                <a:ext cx="1366688" cy="56507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229136" y="121048"/>
              <a:ext cx="6460585" cy="24518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dirty="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Varying the width is not relevant once it exceeds the typical size of a vortex core     .        </a:t>
              </a:r>
            </a:p>
          </p:txBody>
        </p:sp>
        <p:sp>
          <p:nvSpPr>
            <p:cNvPr id="38" name="Freeform 38"/>
            <p:cNvSpPr/>
            <p:nvPr/>
          </p:nvSpPr>
          <p:spPr>
            <a:xfrm>
              <a:off x="4463365" y="1956901"/>
              <a:ext cx="661371" cy="596594"/>
            </a:xfrm>
            <a:custGeom>
              <a:avLst/>
              <a:gdLst/>
              <a:ahLst/>
              <a:cxnLst/>
              <a:rect l="l" t="t" r="r" b="b"/>
              <a:pathLst>
                <a:path w="661371" h="596594">
                  <a:moveTo>
                    <a:pt x="0" y="0"/>
                  </a:moveTo>
                  <a:lnTo>
                    <a:pt x="661370" y="0"/>
                  </a:lnTo>
                  <a:lnTo>
                    <a:pt x="661370" y="596594"/>
                  </a:lnTo>
                  <a:lnTo>
                    <a:pt x="0" y="5965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-207083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2083298" y="1947166"/>
            <a:ext cx="5176002" cy="1378518"/>
            <a:chOff x="0" y="0"/>
            <a:chExt cx="6901337" cy="1838024"/>
          </a:xfrm>
        </p:grpSpPr>
        <p:grpSp>
          <p:nvGrpSpPr>
            <p:cNvPr id="40" name="Group 40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3" name="Freeform 43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44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45"/>
            <p:cNvSpPr/>
            <p:nvPr/>
          </p:nvSpPr>
          <p:spPr>
            <a:xfrm>
              <a:off x="903576" y="968612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Freeform 46"/>
            <p:cNvSpPr/>
            <p:nvPr/>
          </p:nvSpPr>
          <p:spPr>
            <a:xfrm>
              <a:off x="4398446" y="956512"/>
              <a:ext cx="1325528" cy="646195"/>
            </a:xfrm>
            <a:custGeom>
              <a:avLst/>
              <a:gdLst/>
              <a:ahLst/>
              <a:cxnLst/>
              <a:rect l="l" t="t" r="r" b="b"/>
              <a:pathLst>
                <a:path w="1325528" h="646195">
                  <a:moveTo>
                    <a:pt x="0" y="0"/>
                  </a:moveTo>
                  <a:lnTo>
                    <a:pt x="1325528" y="0"/>
                  </a:lnTo>
                  <a:lnTo>
                    <a:pt x="1325528" y="646195"/>
                  </a:lnTo>
                  <a:lnTo>
                    <a:pt x="0" y="646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1795"/>
                  </a:solidFill>
                  <a:latin typeface="Poppins"/>
                  <a:ea typeface="Poppins"/>
                  <a:cs typeface="Poppins"/>
                  <a:sym typeface="Poppins"/>
                </a:rPr>
                <a:t>Fix width, change height:</a:t>
              </a:r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4206428" y="219075"/>
            <a:ext cx="987514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radius</a:t>
            </a:r>
          </a:p>
        </p:txBody>
      </p:sp>
      <p:grpSp>
        <p:nvGrpSpPr>
          <p:cNvPr id="49" name="Group 49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50" name="Group 50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7" name="Group 77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78" name="Freeform 78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79" name="Group 79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1" name="TextBox 81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82" name="Freeform 82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83" name="Group 83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84" name="Freeform 84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5" name="TextBox 85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6" name="TextBox 8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24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47166"/>
            <a:ext cx="10618663" cy="6392667"/>
          </a:xfrm>
          <a:custGeom>
            <a:avLst/>
            <a:gdLst/>
            <a:ahLst/>
            <a:cxnLst/>
            <a:rect l="l" t="t" r="r" b="b"/>
            <a:pathLst>
              <a:path w="10618663" h="6392667">
                <a:moveTo>
                  <a:pt x="0" y="0"/>
                </a:moveTo>
                <a:lnTo>
                  <a:pt x="10618663" y="0"/>
                </a:lnTo>
                <a:lnTo>
                  <a:pt x="10618663" y="6392668"/>
                </a:lnTo>
                <a:lnTo>
                  <a:pt x="0" y="63926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253" b="-99898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2441539" y="6717983"/>
            <a:ext cx="4459519" cy="1621851"/>
            <a:chOff x="0" y="0"/>
            <a:chExt cx="5946026" cy="2162468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5946026" cy="2162468"/>
              <a:chOff x="0" y="0"/>
              <a:chExt cx="1174524" cy="427154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1174524" cy="427154"/>
              </a:xfrm>
              <a:custGeom>
                <a:avLst/>
                <a:gdLst/>
                <a:ahLst/>
                <a:cxnLst/>
                <a:rect l="l" t="t" r="r" b="b"/>
                <a:pathLst>
                  <a:path w="1174524" h="427154">
                    <a:moveTo>
                      <a:pt x="86802" y="0"/>
                    </a:moveTo>
                    <a:lnTo>
                      <a:pt x="1087721" y="0"/>
                    </a:lnTo>
                    <a:cubicBezTo>
                      <a:pt x="1135661" y="0"/>
                      <a:pt x="1174524" y="38863"/>
                      <a:pt x="1174524" y="86802"/>
                    </a:cubicBezTo>
                    <a:lnTo>
                      <a:pt x="1174524" y="340352"/>
                    </a:lnTo>
                    <a:cubicBezTo>
                      <a:pt x="1174524" y="363373"/>
                      <a:pt x="1165378" y="385452"/>
                      <a:pt x="1149100" y="401730"/>
                    </a:cubicBezTo>
                    <a:cubicBezTo>
                      <a:pt x="1132821" y="418009"/>
                      <a:pt x="1110743" y="427154"/>
                      <a:pt x="1087721" y="427154"/>
                    </a:cubicBezTo>
                    <a:lnTo>
                      <a:pt x="86802" y="427154"/>
                    </a:lnTo>
                    <a:cubicBezTo>
                      <a:pt x="38863" y="427154"/>
                      <a:pt x="0" y="388292"/>
                      <a:pt x="0" y="340352"/>
                    </a:cubicBezTo>
                    <a:lnTo>
                      <a:pt x="0" y="86802"/>
                    </a:lnTo>
                    <a:cubicBezTo>
                      <a:pt x="0" y="63781"/>
                      <a:pt x="9145" y="41702"/>
                      <a:pt x="25424" y="25424"/>
                    </a:cubicBezTo>
                    <a:cubicBezTo>
                      <a:pt x="41702" y="9145"/>
                      <a:pt x="63781" y="0"/>
                      <a:pt x="86802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1174524" cy="4652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TextBox 28"/>
            <p:cNvSpPr txBox="1"/>
            <p:nvPr/>
          </p:nvSpPr>
          <p:spPr>
            <a:xfrm>
              <a:off x="295422" y="166834"/>
              <a:ext cx="5355183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 over the size of the generated vortex rings!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2083298" y="1947166"/>
            <a:ext cx="5176002" cy="1378518"/>
            <a:chOff x="0" y="0"/>
            <a:chExt cx="6901337" cy="1838024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3" name="Freeform 33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903576" y="968612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4398446" y="956512"/>
              <a:ext cx="1325528" cy="646195"/>
            </a:xfrm>
            <a:custGeom>
              <a:avLst/>
              <a:gdLst/>
              <a:ahLst/>
              <a:cxnLst/>
              <a:rect l="l" t="t" r="r" b="b"/>
              <a:pathLst>
                <a:path w="1325528" h="646195">
                  <a:moveTo>
                    <a:pt x="0" y="0"/>
                  </a:moveTo>
                  <a:lnTo>
                    <a:pt x="1325528" y="0"/>
                  </a:lnTo>
                  <a:lnTo>
                    <a:pt x="1325528" y="646195"/>
                  </a:lnTo>
                  <a:lnTo>
                    <a:pt x="0" y="646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FF1795"/>
                  </a:solidFill>
                  <a:latin typeface="Poppins"/>
                  <a:ea typeface="Poppins"/>
                  <a:cs typeface="Poppins"/>
                  <a:sym typeface="Poppins"/>
                </a:rPr>
                <a:t>Fix width, change height: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2083298" y="3764982"/>
            <a:ext cx="5176002" cy="1378518"/>
            <a:chOff x="0" y="0"/>
            <a:chExt cx="6901337" cy="1838024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6901337" cy="1838024"/>
              <a:chOff x="0" y="0"/>
              <a:chExt cx="1363227" cy="363066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1363227" cy="363066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63066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88280"/>
                    </a:lnTo>
                    <a:cubicBezTo>
                      <a:pt x="1363227" y="308114"/>
                      <a:pt x="1355348" y="327137"/>
                      <a:pt x="1341322" y="341162"/>
                    </a:cubicBezTo>
                    <a:cubicBezTo>
                      <a:pt x="1327297" y="355187"/>
                      <a:pt x="1308275" y="363066"/>
                      <a:pt x="1288440" y="363066"/>
                    </a:cubicBezTo>
                    <a:lnTo>
                      <a:pt x="74787" y="363066"/>
                    </a:lnTo>
                    <a:cubicBezTo>
                      <a:pt x="33483" y="363066"/>
                      <a:pt x="0" y="329583"/>
                      <a:pt x="0" y="28828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0" y="-38100"/>
                <a:ext cx="1363227" cy="4011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2" name="Freeform 42"/>
            <p:cNvSpPr/>
            <p:nvPr/>
          </p:nvSpPr>
          <p:spPr>
            <a:xfrm rot="-6020309">
              <a:off x="287165" y="1040108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43"/>
            <p:cNvSpPr/>
            <p:nvPr/>
          </p:nvSpPr>
          <p:spPr>
            <a:xfrm>
              <a:off x="5863674" y="919012"/>
              <a:ext cx="721195" cy="721195"/>
            </a:xfrm>
            <a:custGeom>
              <a:avLst/>
              <a:gdLst/>
              <a:ahLst/>
              <a:cxnLst/>
              <a:rect l="l" t="t" r="r" b="b"/>
              <a:pathLst>
                <a:path w="721195" h="721195">
                  <a:moveTo>
                    <a:pt x="0" y="0"/>
                  </a:moveTo>
                  <a:lnTo>
                    <a:pt x="721195" y="0"/>
                  </a:lnTo>
                  <a:lnTo>
                    <a:pt x="721195" y="721195"/>
                  </a:lnTo>
                  <a:lnTo>
                    <a:pt x="0" y="7211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Freeform 44"/>
            <p:cNvSpPr/>
            <p:nvPr/>
          </p:nvSpPr>
          <p:spPr>
            <a:xfrm>
              <a:off x="865476" y="974272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2" y="0"/>
                  </a:lnTo>
                  <a:lnTo>
                    <a:pt x="2856522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Freeform 45"/>
            <p:cNvSpPr/>
            <p:nvPr/>
          </p:nvSpPr>
          <p:spPr>
            <a:xfrm>
              <a:off x="5137410" y="1090462"/>
              <a:ext cx="667013" cy="460846"/>
            </a:xfrm>
            <a:custGeom>
              <a:avLst/>
              <a:gdLst/>
              <a:ahLst/>
              <a:cxnLst/>
              <a:rect l="l" t="t" r="r" b="b"/>
              <a:pathLst>
                <a:path w="667013" h="460846">
                  <a:moveTo>
                    <a:pt x="0" y="0"/>
                  </a:moveTo>
                  <a:lnTo>
                    <a:pt x="667013" y="0"/>
                  </a:lnTo>
                  <a:lnTo>
                    <a:pt x="667013" y="460845"/>
                  </a:lnTo>
                  <a:lnTo>
                    <a:pt x="0" y="4608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316468" y="271479"/>
              <a:ext cx="626840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890091"/>
                  </a:solidFill>
                  <a:latin typeface="Poppins"/>
                  <a:ea typeface="Poppins"/>
                  <a:cs typeface="Poppins"/>
                  <a:sym typeface="Poppins"/>
                </a:rPr>
                <a:t>Fix height, change width:</a:t>
              </a:r>
            </a:p>
          </p:txBody>
        </p:sp>
      </p:grpSp>
      <p:sp>
        <p:nvSpPr>
          <p:cNvPr id="47" name="TextBox 47"/>
          <p:cNvSpPr txBox="1"/>
          <p:nvPr/>
        </p:nvSpPr>
        <p:spPr>
          <a:xfrm>
            <a:off x="4206428" y="219075"/>
            <a:ext cx="987514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radius</a:t>
            </a:r>
          </a:p>
        </p:txBody>
      </p:sp>
      <p:grpSp>
        <p:nvGrpSpPr>
          <p:cNvPr id="48" name="Group 48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9" name="Group 4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3" name="Group 7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6" name="Group 76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77" name="Freeform 77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78" name="Group 78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81" name="Freeform 81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82" name="Group 82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4" name="TextBox 84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5" name="TextBox 8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24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083298" y="1947166"/>
            <a:ext cx="5176002" cy="3196334"/>
            <a:chOff x="0" y="0"/>
            <a:chExt cx="1363227" cy="841833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363227" cy="841833"/>
            </a:xfrm>
            <a:custGeom>
              <a:avLst/>
              <a:gdLst/>
              <a:ahLst/>
              <a:cxnLst/>
              <a:rect l="l" t="t" r="r" b="b"/>
              <a:pathLst>
                <a:path w="1363227" h="841833">
                  <a:moveTo>
                    <a:pt x="74787" y="0"/>
                  </a:moveTo>
                  <a:lnTo>
                    <a:pt x="1288440" y="0"/>
                  </a:lnTo>
                  <a:cubicBezTo>
                    <a:pt x="1329744" y="0"/>
                    <a:pt x="1363227" y="33483"/>
                    <a:pt x="1363227" y="74787"/>
                  </a:cubicBezTo>
                  <a:lnTo>
                    <a:pt x="1363227" y="767046"/>
                  </a:lnTo>
                  <a:cubicBezTo>
                    <a:pt x="1363227" y="786881"/>
                    <a:pt x="1355348" y="805903"/>
                    <a:pt x="1341322" y="819928"/>
                  </a:cubicBezTo>
                  <a:cubicBezTo>
                    <a:pt x="1327297" y="833953"/>
                    <a:pt x="1308275" y="841833"/>
                    <a:pt x="1288440" y="841833"/>
                  </a:cubicBezTo>
                  <a:lnTo>
                    <a:pt x="74787" y="841833"/>
                  </a:lnTo>
                  <a:cubicBezTo>
                    <a:pt x="33483" y="841833"/>
                    <a:pt x="0" y="808350"/>
                    <a:pt x="0" y="767046"/>
                  </a:cubicBezTo>
                  <a:lnTo>
                    <a:pt x="0" y="74787"/>
                  </a:lnTo>
                  <a:cubicBezTo>
                    <a:pt x="0" y="33483"/>
                    <a:pt x="33483" y="0"/>
                    <a:pt x="7478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363227" cy="8799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2476612" y="2183258"/>
            <a:ext cx="4389373" cy="2705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Let each ring reach its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asymptotic regime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see how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propagation speed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at that stage varies for rings of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different sizes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0" name="Group 30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57" name="Group 57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58" name="Freeform 58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59" name="Group 59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62" name="Freeform 62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63" name="Group 63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25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Freeform 24"/>
          <p:cNvSpPr/>
          <p:nvPr/>
        </p:nvSpPr>
        <p:spPr>
          <a:xfrm rot="5400000">
            <a:off x="14244089" y="5859300"/>
            <a:ext cx="854419" cy="870872"/>
          </a:xfrm>
          <a:custGeom>
            <a:avLst/>
            <a:gdLst/>
            <a:ahLst/>
            <a:cxnLst/>
            <a:rect l="l" t="t" r="r" b="b"/>
            <a:pathLst>
              <a:path w="854419" h="870872">
                <a:moveTo>
                  <a:pt x="0" y="0"/>
                </a:moveTo>
                <a:lnTo>
                  <a:pt x="854419" y="0"/>
                </a:lnTo>
                <a:lnTo>
                  <a:pt x="854419" y="870872"/>
                </a:lnTo>
                <a:lnTo>
                  <a:pt x="0" y="87087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5" name="Group 25"/>
          <p:cNvGrpSpPr/>
          <p:nvPr/>
        </p:nvGrpSpPr>
        <p:grpSpPr>
          <a:xfrm>
            <a:off x="12720213" y="7083838"/>
            <a:ext cx="3902171" cy="1205803"/>
            <a:chOff x="0" y="0"/>
            <a:chExt cx="1027732" cy="317578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027732" cy="317578"/>
            </a:xfrm>
            <a:custGeom>
              <a:avLst/>
              <a:gdLst/>
              <a:ahLst/>
              <a:cxnLst/>
              <a:rect l="l" t="t" r="r" b="b"/>
              <a:pathLst>
                <a:path w="1027732" h="317578">
                  <a:moveTo>
                    <a:pt x="99200" y="0"/>
                  </a:moveTo>
                  <a:lnTo>
                    <a:pt x="928532" y="0"/>
                  </a:lnTo>
                  <a:cubicBezTo>
                    <a:pt x="954842" y="0"/>
                    <a:pt x="980074" y="10451"/>
                    <a:pt x="998677" y="29055"/>
                  </a:cubicBezTo>
                  <a:cubicBezTo>
                    <a:pt x="1017281" y="47659"/>
                    <a:pt x="1027732" y="72891"/>
                    <a:pt x="1027732" y="99200"/>
                  </a:cubicBezTo>
                  <a:lnTo>
                    <a:pt x="1027732" y="218378"/>
                  </a:lnTo>
                  <a:cubicBezTo>
                    <a:pt x="1027732" y="273164"/>
                    <a:pt x="983319" y="317578"/>
                    <a:pt x="928532" y="317578"/>
                  </a:cubicBezTo>
                  <a:lnTo>
                    <a:pt x="99200" y="317578"/>
                  </a:lnTo>
                  <a:cubicBezTo>
                    <a:pt x="44413" y="317578"/>
                    <a:pt x="0" y="273164"/>
                    <a:pt x="0" y="218378"/>
                  </a:cubicBezTo>
                  <a:lnTo>
                    <a:pt x="0" y="99200"/>
                  </a:lnTo>
                  <a:cubicBezTo>
                    <a:pt x="0" y="72891"/>
                    <a:pt x="10451" y="47659"/>
                    <a:pt x="29055" y="29055"/>
                  </a:cubicBezTo>
                  <a:cubicBezTo>
                    <a:pt x="47659" y="10451"/>
                    <a:pt x="72891" y="0"/>
                    <a:pt x="9920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027732" cy="3556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13897710" y="7734154"/>
            <a:ext cx="1547178" cy="371323"/>
          </a:xfrm>
          <a:custGeom>
            <a:avLst/>
            <a:gdLst/>
            <a:ahLst/>
            <a:cxnLst/>
            <a:rect l="l" t="t" r="r" b="b"/>
            <a:pathLst>
              <a:path w="1547178" h="371323">
                <a:moveTo>
                  <a:pt x="0" y="0"/>
                </a:moveTo>
                <a:lnTo>
                  <a:pt x="1547178" y="0"/>
                </a:lnTo>
                <a:lnTo>
                  <a:pt x="1547178" y="371323"/>
                </a:lnTo>
                <a:lnTo>
                  <a:pt x="0" y="37132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9" name="Freeform 29"/>
          <p:cNvSpPr/>
          <p:nvPr/>
        </p:nvSpPr>
        <p:spPr>
          <a:xfrm>
            <a:off x="14310794" y="3365896"/>
            <a:ext cx="721009" cy="721009"/>
          </a:xfrm>
          <a:custGeom>
            <a:avLst/>
            <a:gdLst/>
            <a:ahLst/>
            <a:cxnLst/>
            <a:rect l="l" t="t" r="r" b="b"/>
            <a:pathLst>
              <a:path w="721009" h="721009">
                <a:moveTo>
                  <a:pt x="0" y="0"/>
                </a:moveTo>
                <a:lnTo>
                  <a:pt x="721009" y="0"/>
                </a:lnTo>
                <a:lnTo>
                  <a:pt x="721009" y="721009"/>
                </a:lnTo>
                <a:lnTo>
                  <a:pt x="0" y="72100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0" name="TextBox 30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12720213" y="1947166"/>
            <a:ext cx="3902171" cy="1205803"/>
            <a:chOff x="0" y="0"/>
            <a:chExt cx="1027732" cy="317578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027732" cy="317578"/>
            </a:xfrm>
            <a:custGeom>
              <a:avLst/>
              <a:gdLst/>
              <a:ahLst/>
              <a:cxnLst/>
              <a:rect l="l" t="t" r="r" b="b"/>
              <a:pathLst>
                <a:path w="1027732" h="317578">
                  <a:moveTo>
                    <a:pt x="99200" y="0"/>
                  </a:moveTo>
                  <a:lnTo>
                    <a:pt x="928532" y="0"/>
                  </a:lnTo>
                  <a:cubicBezTo>
                    <a:pt x="954842" y="0"/>
                    <a:pt x="980074" y="10451"/>
                    <a:pt x="998677" y="29055"/>
                  </a:cubicBezTo>
                  <a:cubicBezTo>
                    <a:pt x="1017281" y="47659"/>
                    <a:pt x="1027732" y="72891"/>
                    <a:pt x="1027732" y="99200"/>
                  </a:cubicBezTo>
                  <a:lnTo>
                    <a:pt x="1027732" y="218378"/>
                  </a:lnTo>
                  <a:cubicBezTo>
                    <a:pt x="1027732" y="273164"/>
                    <a:pt x="983319" y="317578"/>
                    <a:pt x="928532" y="317578"/>
                  </a:cubicBezTo>
                  <a:lnTo>
                    <a:pt x="99200" y="317578"/>
                  </a:lnTo>
                  <a:cubicBezTo>
                    <a:pt x="44413" y="317578"/>
                    <a:pt x="0" y="273164"/>
                    <a:pt x="0" y="218378"/>
                  </a:cubicBezTo>
                  <a:lnTo>
                    <a:pt x="0" y="99200"/>
                  </a:lnTo>
                  <a:cubicBezTo>
                    <a:pt x="0" y="72891"/>
                    <a:pt x="10451" y="47659"/>
                    <a:pt x="29055" y="29055"/>
                  </a:cubicBezTo>
                  <a:cubicBezTo>
                    <a:pt x="47659" y="10451"/>
                    <a:pt x="72891" y="0"/>
                    <a:pt x="9920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38100"/>
              <a:ext cx="1027732" cy="3556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12832590" y="2080021"/>
            <a:ext cx="3677417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Non-homogenous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density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3303674" y="4299831"/>
            <a:ext cx="2735249" cy="1205803"/>
            <a:chOff x="0" y="0"/>
            <a:chExt cx="720395" cy="317578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720395" cy="317578"/>
            </a:xfrm>
            <a:custGeom>
              <a:avLst/>
              <a:gdLst/>
              <a:ahLst/>
              <a:cxnLst/>
              <a:rect l="l" t="t" r="r" b="b"/>
              <a:pathLst>
                <a:path w="720395" h="317578">
                  <a:moveTo>
                    <a:pt x="141521" y="0"/>
                  </a:moveTo>
                  <a:lnTo>
                    <a:pt x="578874" y="0"/>
                  </a:lnTo>
                  <a:cubicBezTo>
                    <a:pt x="657034" y="0"/>
                    <a:pt x="720395" y="63361"/>
                    <a:pt x="720395" y="141521"/>
                  </a:cubicBezTo>
                  <a:lnTo>
                    <a:pt x="720395" y="176056"/>
                  </a:lnTo>
                  <a:cubicBezTo>
                    <a:pt x="720395" y="213590"/>
                    <a:pt x="705485" y="249587"/>
                    <a:pt x="678944" y="276127"/>
                  </a:cubicBezTo>
                  <a:cubicBezTo>
                    <a:pt x="652404" y="302668"/>
                    <a:pt x="616407" y="317578"/>
                    <a:pt x="578874" y="317578"/>
                  </a:cubicBezTo>
                  <a:lnTo>
                    <a:pt x="141521" y="317578"/>
                  </a:lnTo>
                  <a:cubicBezTo>
                    <a:pt x="63361" y="317578"/>
                    <a:pt x="0" y="254217"/>
                    <a:pt x="0" y="176056"/>
                  </a:cubicBezTo>
                  <a:lnTo>
                    <a:pt x="0" y="141521"/>
                  </a:lnTo>
                  <a:cubicBezTo>
                    <a:pt x="0" y="103988"/>
                    <a:pt x="14910" y="67991"/>
                    <a:pt x="41451" y="41451"/>
                  </a:cubicBezTo>
                  <a:cubicBezTo>
                    <a:pt x="67991" y="14910"/>
                    <a:pt x="103988" y="0"/>
                    <a:pt x="141521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-38100"/>
              <a:ext cx="720395" cy="3556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TextBox 38"/>
          <p:cNvSpPr txBox="1"/>
          <p:nvPr/>
        </p:nvSpPr>
        <p:spPr>
          <a:xfrm>
            <a:off x="13474944" y="4436007"/>
            <a:ext cx="239271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Presence of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boundaries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2865400" y="7220014"/>
            <a:ext cx="361179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Different from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41" name="Group 4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8" name="Group 68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69" name="Freeform 69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70" name="Group 70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3" name="Freeform 73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74" name="Group 74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25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AutoShape 24"/>
          <p:cNvSpPr/>
          <p:nvPr/>
        </p:nvSpPr>
        <p:spPr>
          <a:xfrm flipV="1">
            <a:off x="7822288" y="2194321"/>
            <a:ext cx="0" cy="5139994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5" name="AutoShape 25"/>
          <p:cNvSpPr/>
          <p:nvPr/>
        </p:nvSpPr>
        <p:spPr>
          <a:xfrm flipV="1">
            <a:off x="9972652" y="4488379"/>
            <a:ext cx="0" cy="2072610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6" name="Group 26"/>
          <p:cNvGrpSpPr/>
          <p:nvPr/>
        </p:nvGrpSpPr>
        <p:grpSpPr>
          <a:xfrm>
            <a:off x="12720213" y="2711530"/>
            <a:ext cx="3902171" cy="1205803"/>
            <a:chOff x="0" y="0"/>
            <a:chExt cx="5202894" cy="1607737"/>
          </a:xfrm>
        </p:grpSpPr>
        <p:grpSp>
          <p:nvGrpSpPr>
            <p:cNvPr id="27" name="Group 27"/>
            <p:cNvGrpSpPr/>
            <p:nvPr/>
          </p:nvGrpSpPr>
          <p:grpSpPr>
            <a:xfrm>
              <a:off x="0" y="0"/>
              <a:ext cx="5202894" cy="1607737"/>
              <a:chOff x="0" y="0"/>
              <a:chExt cx="1027732" cy="317578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1027732" cy="317578"/>
              </a:xfrm>
              <a:custGeom>
                <a:avLst/>
                <a:gdLst/>
                <a:ahLst/>
                <a:cxnLst/>
                <a:rect l="l" t="t" r="r" b="b"/>
                <a:pathLst>
                  <a:path w="1027732" h="317578">
                    <a:moveTo>
                      <a:pt x="99200" y="0"/>
                    </a:moveTo>
                    <a:lnTo>
                      <a:pt x="928532" y="0"/>
                    </a:lnTo>
                    <a:cubicBezTo>
                      <a:pt x="954842" y="0"/>
                      <a:pt x="980074" y="10451"/>
                      <a:pt x="998677" y="29055"/>
                    </a:cubicBezTo>
                    <a:cubicBezTo>
                      <a:pt x="1017281" y="47659"/>
                      <a:pt x="1027732" y="72891"/>
                      <a:pt x="1027732" y="99200"/>
                    </a:cubicBezTo>
                    <a:lnTo>
                      <a:pt x="1027732" y="218378"/>
                    </a:lnTo>
                    <a:cubicBezTo>
                      <a:pt x="1027732" y="273164"/>
                      <a:pt x="983319" y="317578"/>
                      <a:pt x="928532" y="317578"/>
                    </a:cubicBezTo>
                    <a:lnTo>
                      <a:pt x="99200" y="317578"/>
                    </a:lnTo>
                    <a:cubicBezTo>
                      <a:pt x="44413" y="317578"/>
                      <a:pt x="0" y="273164"/>
                      <a:pt x="0" y="218378"/>
                    </a:cubicBezTo>
                    <a:lnTo>
                      <a:pt x="0" y="99200"/>
                    </a:lnTo>
                    <a:cubicBezTo>
                      <a:pt x="0" y="72891"/>
                      <a:pt x="10451" y="47659"/>
                      <a:pt x="29055" y="29055"/>
                    </a:cubicBezTo>
                    <a:cubicBezTo>
                      <a:pt x="47659" y="10451"/>
                      <a:pt x="72891" y="0"/>
                      <a:pt x="99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38100"/>
                <a:ext cx="1027732" cy="3556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0" name="Freeform 30"/>
            <p:cNvSpPr/>
            <p:nvPr/>
          </p:nvSpPr>
          <p:spPr>
            <a:xfrm>
              <a:off x="357981" y="239873"/>
              <a:ext cx="4216791" cy="1127992"/>
            </a:xfrm>
            <a:custGeom>
              <a:avLst/>
              <a:gdLst/>
              <a:ahLst/>
              <a:cxnLst/>
              <a:rect l="l" t="t" r="r" b="b"/>
              <a:pathLst>
                <a:path w="4216791" h="1127992">
                  <a:moveTo>
                    <a:pt x="0" y="0"/>
                  </a:moveTo>
                  <a:lnTo>
                    <a:pt x="4216791" y="0"/>
                  </a:lnTo>
                  <a:lnTo>
                    <a:pt x="4216791" y="1127992"/>
                  </a:lnTo>
                  <a:lnTo>
                    <a:pt x="0" y="11279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2166693" y="4217859"/>
            <a:ext cx="5009212" cy="3370429"/>
            <a:chOff x="0" y="0"/>
            <a:chExt cx="6678949" cy="4493906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6678949" cy="4493906"/>
            </a:xfrm>
            <a:custGeom>
              <a:avLst/>
              <a:gdLst/>
              <a:ahLst/>
              <a:cxnLst/>
              <a:rect l="l" t="t" r="r" b="b"/>
              <a:pathLst>
                <a:path w="6678949" h="4493906">
                  <a:moveTo>
                    <a:pt x="0" y="0"/>
                  </a:moveTo>
                  <a:lnTo>
                    <a:pt x="6678949" y="0"/>
                  </a:lnTo>
                  <a:lnTo>
                    <a:pt x="6678949" y="4493906"/>
                  </a:lnTo>
                  <a:lnTo>
                    <a:pt x="0" y="44939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4047803" y="267566"/>
              <a:ext cx="2362306" cy="478367"/>
            </a:xfrm>
            <a:custGeom>
              <a:avLst/>
              <a:gdLst/>
              <a:ahLst/>
              <a:cxnLst/>
              <a:rect l="l" t="t" r="r" b="b"/>
              <a:pathLst>
                <a:path w="2362306" h="478367">
                  <a:moveTo>
                    <a:pt x="0" y="0"/>
                  </a:moveTo>
                  <a:lnTo>
                    <a:pt x="2362306" y="0"/>
                  </a:lnTo>
                  <a:lnTo>
                    <a:pt x="2362306" y="478367"/>
                  </a:lnTo>
                  <a:lnTo>
                    <a:pt x="0" y="4783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6" name="Group 36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3" name="Group 63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64" name="Freeform 64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65" name="Group 65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68" name="Freeform 68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69" name="Group 69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2" name="Group 72"/>
          <p:cNvGrpSpPr/>
          <p:nvPr/>
        </p:nvGrpSpPr>
        <p:grpSpPr>
          <a:xfrm>
            <a:off x="5092261" y="6318635"/>
            <a:ext cx="2491542" cy="824066"/>
            <a:chOff x="0" y="0"/>
            <a:chExt cx="3322056" cy="1098755"/>
          </a:xfrm>
        </p:grpSpPr>
        <p:grpSp>
          <p:nvGrpSpPr>
            <p:cNvPr id="73" name="Group 73"/>
            <p:cNvGrpSpPr/>
            <p:nvPr/>
          </p:nvGrpSpPr>
          <p:grpSpPr>
            <a:xfrm>
              <a:off x="0" y="0"/>
              <a:ext cx="3322056" cy="1098755"/>
              <a:chOff x="0" y="0"/>
              <a:chExt cx="656209" cy="217038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656209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656209" h="217038">
                    <a:moveTo>
                      <a:pt x="108519" y="0"/>
                    </a:moveTo>
                    <a:lnTo>
                      <a:pt x="547690" y="0"/>
                    </a:lnTo>
                    <a:cubicBezTo>
                      <a:pt x="576471" y="0"/>
                      <a:pt x="604073" y="11433"/>
                      <a:pt x="624424" y="31784"/>
                    </a:cubicBezTo>
                    <a:cubicBezTo>
                      <a:pt x="644775" y="52136"/>
                      <a:pt x="656209" y="79738"/>
                      <a:pt x="656209" y="108519"/>
                    </a:cubicBezTo>
                    <a:lnTo>
                      <a:pt x="656209" y="108519"/>
                    </a:lnTo>
                    <a:cubicBezTo>
                      <a:pt x="656209" y="168452"/>
                      <a:pt x="607623" y="217038"/>
                      <a:pt x="547690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0" y="-38100"/>
                <a:ext cx="656209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6" name="Freeform 76"/>
            <p:cNvSpPr/>
            <p:nvPr/>
          </p:nvSpPr>
          <p:spPr>
            <a:xfrm>
              <a:off x="234396" y="292584"/>
              <a:ext cx="2853263" cy="513587"/>
            </a:xfrm>
            <a:custGeom>
              <a:avLst/>
              <a:gdLst/>
              <a:ahLst/>
              <a:cxnLst/>
              <a:rect l="l" t="t" r="r" b="b"/>
              <a:pathLst>
                <a:path w="2853263" h="513587">
                  <a:moveTo>
                    <a:pt x="0" y="0"/>
                  </a:moveTo>
                  <a:lnTo>
                    <a:pt x="2853263" y="0"/>
                  </a:lnTo>
                  <a:lnTo>
                    <a:pt x="2853263" y="513587"/>
                  </a:lnTo>
                  <a:lnTo>
                    <a:pt x="0" y="5135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25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6" name="Group 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AutoShape 1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0" name="AutoShape 2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rot="6401308">
            <a:off x="320439" y="9210907"/>
            <a:ext cx="673882" cy="1170546"/>
          </a:xfrm>
          <a:custGeom>
            <a:avLst/>
            <a:gdLst/>
            <a:ahLst/>
            <a:cxnLst/>
            <a:rect l="l" t="t" r="r" b="b"/>
            <a:pathLst>
              <a:path w="673882" h="1170546">
                <a:moveTo>
                  <a:pt x="0" y="0"/>
                </a:moveTo>
                <a:lnTo>
                  <a:pt x="673882" y="0"/>
                </a:lnTo>
                <a:lnTo>
                  <a:pt x="673882" y="1170545"/>
                </a:lnTo>
                <a:lnTo>
                  <a:pt x="0" y="11705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2" name="Freeform 22"/>
          <p:cNvSpPr/>
          <p:nvPr/>
        </p:nvSpPr>
        <p:spPr>
          <a:xfrm rot="6438031">
            <a:off x="664773" y="9784342"/>
            <a:ext cx="288481" cy="227784"/>
          </a:xfrm>
          <a:custGeom>
            <a:avLst/>
            <a:gdLst/>
            <a:ahLst/>
            <a:cxnLst/>
            <a:rect l="l" t="t" r="r" b="b"/>
            <a:pathLst>
              <a:path w="288481" h="227784">
                <a:moveTo>
                  <a:pt x="0" y="0"/>
                </a:moveTo>
                <a:lnTo>
                  <a:pt x="288482" y="0"/>
                </a:lnTo>
                <a:lnTo>
                  <a:pt x="288482" y="227784"/>
                </a:lnTo>
                <a:lnTo>
                  <a:pt x="0" y="22778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083298" y="1947166"/>
            <a:ext cx="5176002" cy="3196334"/>
            <a:chOff x="0" y="0"/>
            <a:chExt cx="1363227" cy="841833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363227" cy="841833"/>
            </a:xfrm>
            <a:custGeom>
              <a:avLst/>
              <a:gdLst/>
              <a:ahLst/>
              <a:cxnLst/>
              <a:rect l="l" t="t" r="r" b="b"/>
              <a:pathLst>
                <a:path w="1363227" h="841833">
                  <a:moveTo>
                    <a:pt x="74787" y="0"/>
                  </a:moveTo>
                  <a:lnTo>
                    <a:pt x="1288440" y="0"/>
                  </a:lnTo>
                  <a:cubicBezTo>
                    <a:pt x="1329744" y="0"/>
                    <a:pt x="1363227" y="33483"/>
                    <a:pt x="1363227" y="74787"/>
                  </a:cubicBezTo>
                  <a:lnTo>
                    <a:pt x="1363227" y="767046"/>
                  </a:lnTo>
                  <a:cubicBezTo>
                    <a:pt x="1363227" y="786881"/>
                    <a:pt x="1355348" y="805903"/>
                    <a:pt x="1341322" y="819928"/>
                  </a:cubicBezTo>
                  <a:cubicBezTo>
                    <a:pt x="1327297" y="833953"/>
                    <a:pt x="1308275" y="841833"/>
                    <a:pt x="1288440" y="841833"/>
                  </a:cubicBezTo>
                  <a:lnTo>
                    <a:pt x="74787" y="841833"/>
                  </a:lnTo>
                  <a:cubicBezTo>
                    <a:pt x="33483" y="841833"/>
                    <a:pt x="0" y="808350"/>
                    <a:pt x="0" y="767046"/>
                  </a:cubicBezTo>
                  <a:lnTo>
                    <a:pt x="0" y="74787"/>
                  </a:lnTo>
                  <a:cubicBezTo>
                    <a:pt x="0" y="33483"/>
                    <a:pt x="33483" y="0"/>
                    <a:pt x="7478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363227" cy="8799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2476612" y="2183258"/>
            <a:ext cx="4389373" cy="2705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Let each ring reach its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asymptotic regime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see how the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propagation speed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at that stage varies for rings of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different sizes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2094367" y="6686840"/>
            <a:ext cx="5153864" cy="1621851"/>
            <a:chOff x="0" y="0"/>
            <a:chExt cx="1357396" cy="427154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357396" cy="427154"/>
            </a:xfrm>
            <a:custGeom>
              <a:avLst/>
              <a:gdLst/>
              <a:ahLst/>
              <a:cxnLst/>
              <a:rect l="l" t="t" r="r" b="b"/>
              <a:pathLst>
                <a:path w="1357396" h="427154">
                  <a:moveTo>
                    <a:pt x="75108" y="0"/>
                  </a:moveTo>
                  <a:lnTo>
                    <a:pt x="1282288" y="0"/>
                  </a:lnTo>
                  <a:cubicBezTo>
                    <a:pt x="1302208" y="0"/>
                    <a:pt x="1321312" y="7913"/>
                    <a:pt x="1335398" y="21999"/>
                  </a:cubicBezTo>
                  <a:cubicBezTo>
                    <a:pt x="1349483" y="36084"/>
                    <a:pt x="1357396" y="55188"/>
                    <a:pt x="1357396" y="75108"/>
                  </a:cubicBezTo>
                  <a:lnTo>
                    <a:pt x="1357396" y="352046"/>
                  </a:lnTo>
                  <a:cubicBezTo>
                    <a:pt x="1357396" y="371966"/>
                    <a:pt x="1349483" y="391070"/>
                    <a:pt x="1335398" y="405156"/>
                  </a:cubicBezTo>
                  <a:cubicBezTo>
                    <a:pt x="1321312" y="419241"/>
                    <a:pt x="1302208" y="427154"/>
                    <a:pt x="1282288" y="427154"/>
                  </a:cubicBezTo>
                  <a:lnTo>
                    <a:pt x="75108" y="427154"/>
                  </a:lnTo>
                  <a:cubicBezTo>
                    <a:pt x="55188" y="427154"/>
                    <a:pt x="36084" y="419241"/>
                    <a:pt x="21999" y="405156"/>
                  </a:cubicBezTo>
                  <a:cubicBezTo>
                    <a:pt x="7913" y="391070"/>
                    <a:pt x="0" y="371966"/>
                    <a:pt x="0" y="352046"/>
                  </a:cubicBezTo>
                  <a:lnTo>
                    <a:pt x="0" y="75108"/>
                  </a:lnTo>
                  <a:cubicBezTo>
                    <a:pt x="0" y="55188"/>
                    <a:pt x="7913" y="36084"/>
                    <a:pt x="21999" y="21999"/>
                  </a:cubicBezTo>
                  <a:cubicBezTo>
                    <a:pt x="36084" y="7913"/>
                    <a:pt x="55188" y="0"/>
                    <a:pt x="75108" y="0"/>
                  </a:cubicBezTo>
                  <a:close/>
                </a:path>
              </a:pathLst>
            </a:custGeom>
            <a:solidFill>
              <a:srgbClr val="8E62D5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-38100"/>
              <a:ext cx="1357396" cy="4652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2094367" y="6788153"/>
            <a:ext cx="515386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 over the propagation speed of the generated vortex rings!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2444347" y="9647066"/>
            <a:ext cx="3339263" cy="251168"/>
            <a:chOff x="0" y="0"/>
            <a:chExt cx="4452351" cy="334891"/>
          </a:xfrm>
        </p:grpSpPr>
        <p:grpSp>
          <p:nvGrpSpPr>
            <p:cNvPr id="34" name="Group 34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61" name="Group 61"/>
          <p:cNvGrpSpPr/>
          <p:nvPr/>
        </p:nvGrpSpPr>
        <p:grpSpPr>
          <a:xfrm>
            <a:off x="3322323" y="8807938"/>
            <a:ext cx="5894088" cy="456821"/>
            <a:chOff x="0" y="0"/>
            <a:chExt cx="7858785" cy="609094"/>
          </a:xfrm>
        </p:grpSpPr>
        <p:sp>
          <p:nvSpPr>
            <p:cNvPr id="62" name="Freeform 62"/>
            <p:cNvSpPr/>
            <p:nvPr/>
          </p:nvSpPr>
          <p:spPr>
            <a:xfrm>
              <a:off x="302550" y="0"/>
              <a:ext cx="3509701" cy="579101"/>
            </a:xfrm>
            <a:custGeom>
              <a:avLst/>
              <a:gdLst/>
              <a:ahLst/>
              <a:cxnLst/>
              <a:rect l="l" t="t" r="r" b="b"/>
              <a:pathLst>
                <a:path w="3509701" h="579101">
                  <a:moveTo>
                    <a:pt x="0" y="0"/>
                  </a:moveTo>
                  <a:lnTo>
                    <a:pt x="3509700" y="0"/>
                  </a:lnTo>
                  <a:lnTo>
                    <a:pt x="3509700" y="579101"/>
                  </a:lnTo>
                  <a:lnTo>
                    <a:pt x="0" y="5791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63" name="Group 63"/>
            <p:cNvGrpSpPr/>
            <p:nvPr/>
          </p:nvGrpSpPr>
          <p:grpSpPr>
            <a:xfrm>
              <a:off x="0" y="0"/>
              <a:ext cx="4114800" cy="609094"/>
              <a:chOff x="0" y="0"/>
              <a:chExt cx="812800" cy="120315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20315">
                    <a:moveTo>
                      <a:pt x="0" y="0"/>
                    </a:moveTo>
                    <a:lnTo>
                      <a:pt x="812800" y="0"/>
                    </a:lnTo>
                    <a:lnTo>
                      <a:pt x="81280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0" y="-28575"/>
                <a:ext cx="81280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66" name="Freeform 66"/>
            <p:cNvSpPr/>
            <p:nvPr/>
          </p:nvSpPr>
          <p:spPr>
            <a:xfrm>
              <a:off x="4342063" y="75347"/>
              <a:ext cx="3264058" cy="428408"/>
            </a:xfrm>
            <a:custGeom>
              <a:avLst/>
              <a:gdLst/>
              <a:ahLst/>
              <a:cxnLst/>
              <a:rect l="l" t="t" r="r" b="b"/>
              <a:pathLst>
                <a:path w="3264058" h="428408">
                  <a:moveTo>
                    <a:pt x="0" y="0"/>
                  </a:moveTo>
                  <a:lnTo>
                    <a:pt x="3264058" y="0"/>
                  </a:lnTo>
                  <a:lnTo>
                    <a:pt x="3264058" y="428407"/>
                  </a:lnTo>
                  <a:lnTo>
                    <a:pt x="0" y="42840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67" name="Group 67"/>
            <p:cNvGrpSpPr/>
            <p:nvPr/>
          </p:nvGrpSpPr>
          <p:grpSpPr>
            <a:xfrm>
              <a:off x="4089400" y="0"/>
              <a:ext cx="3769385" cy="609094"/>
              <a:chOff x="0" y="0"/>
              <a:chExt cx="744570" cy="120315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744570" cy="120315"/>
              </a:xfrm>
              <a:custGeom>
                <a:avLst/>
                <a:gdLst/>
                <a:ahLst/>
                <a:cxnLst/>
                <a:rect l="l" t="t" r="r" b="b"/>
                <a:pathLst>
                  <a:path w="744570" h="120315">
                    <a:moveTo>
                      <a:pt x="0" y="0"/>
                    </a:moveTo>
                    <a:lnTo>
                      <a:pt x="744570" y="0"/>
                    </a:lnTo>
                    <a:lnTo>
                      <a:pt x="744570" y="120315"/>
                    </a:lnTo>
                    <a:lnTo>
                      <a:pt x="0" y="120315"/>
                    </a:lnTo>
                    <a:close/>
                  </a:path>
                </a:pathLst>
              </a:custGeom>
              <a:ln w="1905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0" y="-28575"/>
                <a:ext cx="744570" cy="14889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0" name="TextBox 7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25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801446"/>
            <a:ext cx="9144000" cy="8818804"/>
            <a:chOff x="0" y="0"/>
            <a:chExt cx="2736503" cy="26391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736503" cy="2639183"/>
            </a:xfrm>
            <a:custGeom>
              <a:avLst/>
              <a:gdLst/>
              <a:ahLst/>
              <a:cxnLst/>
              <a:rect l="l" t="t" r="r" b="b"/>
              <a:pathLst>
                <a:path w="2736503" h="2639183">
                  <a:moveTo>
                    <a:pt x="0" y="0"/>
                  </a:moveTo>
                  <a:lnTo>
                    <a:pt x="2736503" y="0"/>
                  </a:lnTo>
                  <a:lnTo>
                    <a:pt x="2736503" y="2639183"/>
                  </a:lnTo>
                  <a:lnTo>
                    <a:pt x="0" y="2639183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2736503" cy="2677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AutoShape 12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 flipH="1">
            <a:off x="9144000" y="1298379"/>
            <a:ext cx="9525" cy="7979126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4" name="Group 14"/>
          <p:cNvGrpSpPr/>
          <p:nvPr/>
        </p:nvGrpSpPr>
        <p:grpSpPr>
          <a:xfrm>
            <a:off x="10519385" y="4291492"/>
            <a:ext cx="6283595" cy="1704015"/>
            <a:chOff x="0" y="0"/>
            <a:chExt cx="1654939" cy="44879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654939" cy="448794"/>
            </a:xfrm>
            <a:custGeom>
              <a:avLst/>
              <a:gdLst/>
              <a:ahLst/>
              <a:cxnLst/>
              <a:rect l="l" t="t" r="r" b="b"/>
              <a:pathLst>
                <a:path w="1654939" h="448794">
                  <a:moveTo>
                    <a:pt x="61604" y="0"/>
                  </a:moveTo>
                  <a:lnTo>
                    <a:pt x="1593334" y="0"/>
                  </a:lnTo>
                  <a:cubicBezTo>
                    <a:pt x="1609673" y="0"/>
                    <a:pt x="1625342" y="6490"/>
                    <a:pt x="1636895" y="18043"/>
                  </a:cubicBezTo>
                  <a:cubicBezTo>
                    <a:pt x="1648448" y="29596"/>
                    <a:pt x="1654939" y="45266"/>
                    <a:pt x="1654939" y="61604"/>
                  </a:cubicBezTo>
                  <a:lnTo>
                    <a:pt x="1654939" y="387190"/>
                  </a:lnTo>
                  <a:cubicBezTo>
                    <a:pt x="1654939" y="421213"/>
                    <a:pt x="1627357" y="448794"/>
                    <a:pt x="1593334" y="448794"/>
                  </a:cubicBezTo>
                  <a:lnTo>
                    <a:pt x="61604" y="448794"/>
                  </a:lnTo>
                  <a:cubicBezTo>
                    <a:pt x="45266" y="448794"/>
                    <a:pt x="29596" y="442304"/>
                    <a:pt x="18043" y="430751"/>
                  </a:cubicBezTo>
                  <a:cubicBezTo>
                    <a:pt x="6490" y="419198"/>
                    <a:pt x="0" y="403528"/>
                    <a:pt x="0" y="387190"/>
                  </a:cubicBezTo>
                  <a:lnTo>
                    <a:pt x="0" y="61604"/>
                  </a:lnTo>
                  <a:cubicBezTo>
                    <a:pt x="0" y="27581"/>
                    <a:pt x="27581" y="0"/>
                    <a:pt x="61604" y="0"/>
                  </a:cubicBezTo>
                  <a:close/>
                </a:path>
              </a:pathLst>
            </a:custGeom>
            <a:ln w="57150" cap="rnd">
              <a:solidFill>
                <a:srgbClr val="C86BE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654939" cy="4868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0771959" y="4505325"/>
            <a:ext cx="5778445" cy="1238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en-US" sz="39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Triggering excitations on the rings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028700" y="2836093"/>
            <a:ext cx="6343650" cy="4736369"/>
            <a:chOff x="0" y="0"/>
            <a:chExt cx="8458200" cy="6315159"/>
          </a:xfrm>
        </p:grpSpPr>
        <p:sp>
          <p:nvSpPr>
            <p:cNvPr id="19" name="Freeform 19"/>
            <p:cNvSpPr/>
            <p:nvPr/>
          </p:nvSpPr>
          <p:spPr>
            <a:xfrm rot="6401308">
              <a:off x="2061469" y="-607637"/>
              <a:ext cx="4335262" cy="7530432"/>
            </a:xfrm>
            <a:custGeom>
              <a:avLst/>
              <a:gdLst/>
              <a:ahLst/>
              <a:cxnLst/>
              <a:rect l="l" t="t" r="r" b="b"/>
              <a:pathLst>
                <a:path w="4335262" h="7530432">
                  <a:moveTo>
                    <a:pt x="0" y="0"/>
                  </a:moveTo>
                  <a:lnTo>
                    <a:pt x="4335262" y="0"/>
                  </a:lnTo>
                  <a:lnTo>
                    <a:pt x="4335262" y="7530433"/>
                  </a:lnTo>
                  <a:lnTo>
                    <a:pt x="0" y="75304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20"/>
            <p:cNvSpPr/>
            <p:nvPr/>
          </p:nvSpPr>
          <p:spPr>
            <a:xfrm rot="-8834390">
              <a:off x="4238024" y="1710703"/>
              <a:ext cx="1855878" cy="1465393"/>
            </a:xfrm>
            <a:custGeom>
              <a:avLst/>
              <a:gdLst/>
              <a:ahLst/>
              <a:cxnLst/>
              <a:rect l="l" t="t" r="r" b="b"/>
              <a:pathLst>
                <a:path w="1855878" h="1465393">
                  <a:moveTo>
                    <a:pt x="0" y="0"/>
                  </a:moveTo>
                  <a:lnTo>
                    <a:pt x="1855878" y="0"/>
                  </a:lnTo>
                  <a:lnTo>
                    <a:pt x="1855878" y="1465392"/>
                  </a:lnTo>
                  <a:lnTo>
                    <a:pt x="0" y="14653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2" name="Group 2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58" name="TextBox 5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26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425349"/>
              <a:ext cx="619221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How can we create excitations on the rings?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7108252" y="4206942"/>
            <a:ext cx="4071496" cy="4111278"/>
            <a:chOff x="0" y="0"/>
            <a:chExt cx="5428661" cy="5481704"/>
          </a:xfrm>
        </p:grpSpPr>
        <p:sp>
          <p:nvSpPr>
            <p:cNvPr id="21" name="Freeform 21"/>
            <p:cNvSpPr/>
            <p:nvPr/>
          </p:nvSpPr>
          <p:spPr>
            <a:xfrm>
              <a:off x="282010" y="0"/>
              <a:ext cx="5146651" cy="5036365"/>
            </a:xfrm>
            <a:custGeom>
              <a:avLst/>
              <a:gdLst/>
              <a:ahLst/>
              <a:cxnLst/>
              <a:rect l="l" t="t" r="r" b="b"/>
              <a:pathLst>
                <a:path w="5146651" h="5036365">
                  <a:moveTo>
                    <a:pt x="0" y="0"/>
                  </a:moveTo>
                  <a:lnTo>
                    <a:pt x="5146651" y="0"/>
                  </a:lnTo>
                  <a:lnTo>
                    <a:pt x="5146651" y="5036365"/>
                  </a:lnTo>
                  <a:lnTo>
                    <a:pt x="0" y="50363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03648" t="-40186" r="-93524" b="-6606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AutoShape 22"/>
            <p:cNvSpPr/>
            <p:nvPr/>
          </p:nvSpPr>
          <p:spPr>
            <a:xfrm flipH="1">
              <a:off x="282010" y="140978"/>
              <a:ext cx="17636" cy="4895388"/>
            </a:xfrm>
            <a:prstGeom prst="line">
              <a:avLst/>
            </a:prstGeom>
            <a:ln w="35274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AutoShape 23"/>
            <p:cNvSpPr/>
            <p:nvPr/>
          </p:nvSpPr>
          <p:spPr>
            <a:xfrm flipH="1" flipV="1">
              <a:off x="282010" y="5018728"/>
              <a:ext cx="5100143" cy="17637"/>
            </a:xfrm>
            <a:prstGeom prst="line">
              <a:avLst/>
            </a:prstGeom>
            <a:ln w="35274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AutoShape 24"/>
            <p:cNvSpPr/>
            <p:nvPr/>
          </p:nvSpPr>
          <p:spPr>
            <a:xfrm flipH="1">
              <a:off x="2855397" y="705348"/>
              <a:ext cx="1559476" cy="1820786"/>
            </a:xfrm>
            <a:prstGeom prst="line">
              <a:avLst/>
            </a:prstGeom>
            <a:ln w="35274" cap="flat">
              <a:solidFill>
                <a:srgbClr val="9CDBFF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Freeform 25"/>
            <p:cNvSpPr/>
            <p:nvPr/>
          </p:nvSpPr>
          <p:spPr>
            <a:xfrm rot="2434915" flipH="1">
              <a:off x="2640943" y="2161250"/>
              <a:ext cx="729750" cy="290573"/>
            </a:xfrm>
            <a:custGeom>
              <a:avLst/>
              <a:gdLst/>
              <a:ahLst/>
              <a:cxnLst/>
              <a:rect l="l" t="t" r="r" b="b"/>
              <a:pathLst>
                <a:path w="729750" h="290573">
                  <a:moveTo>
                    <a:pt x="729750" y="0"/>
                  </a:moveTo>
                  <a:lnTo>
                    <a:pt x="0" y="0"/>
                  </a:lnTo>
                  <a:lnTo>
                    <a:pt x="0" y="290574"/>
                  </a:lnTo>
                  <a:lnTo>
                    <a:pt x="729750" y="290574"/>
                  </a:lnTo>
                  <a:lnTo>
                    <a:pt x="72975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3306897" y="2146523"/>
              <a:ext cx="169169" cy="265837"/>
            </a:xfrm>
            <a:custGeom>
              <a:avLst/>
              <a:gdLst/>
              <a:ahLst/>
              <a:cxnLst/>
              <a:rect l="l" t="t" r="r" b="b"/>
              <a:pathLst>
                <a:path w="169169" h="265837">
                  <a:moveTo>
                    <a:pt x="0" y="0"/>
                  </a:moveTo>
                  <a:lnTo>
                    <a:pt x="169169" y="0"/>
                  </a:lnTo>
                  <a:lnTo>
                    <a:pt x="169169" y="265837"/>
                  </a:lnTo>
                  <a:lnTo>
                    <a:pt x="0" y="2658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y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2286074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2741628" y="5022047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5205966" y="5022047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x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4273960" y="890546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9CDBFF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319430" y="219075"/>
            <a:ext cx="764914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Triggering excitations on the ring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4" name="Group 34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0" name="TextBox 70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27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425349"/>
              <a:ext cx="619221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How can we create excitations on the rings?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1" name="Group 21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108252" y="4206942"/>
            <a:ext cx="4071496" cy="4111278"/>
            <a:chOff x="0" y="0"/>
            <a:chExt cx="5428661" cy="5481704"/>
          </a:xfrm>
        </p:grpSpPr>
        <p:sp>
          <p:nvSpPr>
            <p:cNvPr id="27" name="Freeform 27"/>
            <p:cNvSpPr/>
            <p:nvPr/>
          </p:nvSpPr>
          <p:spPr>
            <a:xfrm>
              <a:off x="282010" y="0"/>
              <a:ext cx="5146651" cy="5036365"/>
            </a:xfrm>
            <a:custGeom>
              <a:avLst/>
              <a:gdLst/>
              <a:ahLst/>
              <a:cxnLst/>
              <a:rect l="l" t="t" r="r" b="b"/>
              <a:pathLst>
                <a:path w="5146651" h="5036365">
                  <a:moveTo>
                    <a:pt x="0" y="0"/>
                  </a:moveTo>
                  <a:lnTo>
                    <a:pt x="5146651" y="0"/>
                  </a:lnTo>
                  <a:lnTo>
                    <a:pt x="5146651" y="5036365"/>
                  </a:lnTo>
                  <a:lnTo>
                    <a:pt x="0" y="50363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03648" t="-40186" r="-93524" b="-6606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AutoShape 28"/>
            <p:cNvSpPr/>
            <p:nvPr/>
          </p:nvSpPr>
          <p:spPr>
            <a:xfrm flipH="1">
              <a:off x="282010" y="140978"/>
              <a:ext cx="17636" cy="4895388"/>
            </a:xfrm>
            <a:prstGeom prst="line">
              <a:avLst/>
            </a:prstGeom>
            <a:ln w="35274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AutoShape 29"/>
            <p:cNvSpPr/>
            <p:nvPr/>
          </p:nvSpPr>
          <p:spPr>
            <a:xfrm flipH="1" flipV="1">
              <a:off x="282010" y="5018728"/>
              <a:ext cx="5100143" cy="17637"/>
            </a:xfrm>
            <a:prstGeom prst="line">
              <a:avLst/>
            </a:prstGeom>
            <a:ln w="35274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AutoShape 30"/>
            <p:cNvSpPr/>
            <p:nvPr/>
          </p:nvSpPr>
          <p:spPr>
            <a:xfrm flipH="1">
              <a:off x="2855397" y="705348"/>
              <a:ext cx="1559476" cy="1820786"/>
            </a:xfrm>
            <a:prstGeom prst="line">
              <a:avLst/>
            </a:prstGeom>
            <a:ln w="35274" cap="flat">
              <a:solidFill>
                <a:srgbClr val="9CDBFF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 rot="2434915" flipH="1">
              <a:off x="2640943" y="2161250"/>
              <a:ext cx="729750" cy="290573"/>
            </a:xfrm>
            <a:custGeom>
              <a:avLst/>
              <a:gdLst/>
              <a:ahLst/>
              <a:cxnLst/>
              <a:rect l="l" t="t" r="r" b="b"/>
              <a:pathLst>
                <a:path w="729750" h="290573">
                  <a:moveTo>
                    <a:pt x="729750" y="0"/>
                  </a:moveTo>
                  <a:lnTo>
                    <a:pt x="0" y="0"/>
                  </a:lnTo>
                  <a:lnTo>
                    <a:pt x="0" y="290574"/>
                  </a:lnTo>
                  <a:lnTo>
                    <a:pt x="729750" y="290574"/>
                  </a:lnTo>
                  <a:lnTo>
                    <a:pt x="72975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3306897" y="2146523"/>
              <a:ext cx="169169" cy="265837"/>
            </a:xfrm>
            <a:custGeom>
              <a:avLst/>
              <a:gdLst/>
              <a:ahLst/>
              <a:cxnLst/>
              <a:rect l="l" t="t" r="r" b="b"/>
              <a:pathLst>
                <a:path w="169169" h="265837">
                  <a:moveTo>
                    <a:pt x="0" y="0"/>
                  </a:moveTo>
                  <a:lnTo>
                    <a:pt x="169169" y="0"/>
                  </a:lnTo>
                  <a:lnTo>
                    <a:pt x="169169" y="265837"/>
                  </a:lnTo>
                  <a:lnTo>
                    <a:pt x="0" y="2658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38100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y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0" y="2286074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2741628" y="5022047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5205966" y="5022047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x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4273960" y="890546"/>
              <a:ext cx="140913" cy="4596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88"/>
                </a:lnSpc>
                <a:spcBef>
                  <a:spcPct val="0"/>
                </a:spcBef>
              </a:pPr>
              <a:r>
                <a:rPr lang="en-US" sz="2134">
                  <a:solidFill>
                    <a:srgbClr val="9CDBFF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</p:grpSp>
      <p:sp>
        <p:nvSpPr>
          <p:cNvPr id="38" name="Freeform 38"/>
          <p:cNvSpPr/>
          <p:nvPr/>
        </p:nvSpPr>
        <p:spPr>
          <a:xfrm>
            <a:off x="10104721" y="3499830"/>
            <a:ext cx="1619105" cy="1084800"/>
          </a:xfrm>
          <a:custGeom>
            <a:avLst/>
            <a:gdLst/>
            <a:ahLst/>
            <a:cxnLst/>
            <a:rect l="l" t="t" r="r" b="b"/>
            <a:pathLst>
              <a:path w="1619105" h="1084800">
                <a:moveTo>
                  <a:pt x="0" y="0"/>
                </a:moveTo>
                <a:lnTo>
                  <a:pt x="1619104" y="0"/>
                </a:lnTo>
                <a:lnTo>
                  <a:pt x="1619104" y="1084800"/>
                </a:lnTo>
                <a:lnTo>
                  <a:pt x="0" y="108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Freeform 39"/>
          <p:cNvSpPr/>
          <p:nvPr/>
        </p:nvSpPr>
        <p:spPr>
          <a:xfrm>
            <a:off x="7835440" y="4584630"/>
            <a:ext cx="3243079" cy="3315415"/>
          </a:xfrm>
          <a:custGeom>
            <a:avLst/>
            <a:gdLst/>
            <a:ahLst/>
            <a:cxnLst/>
            <a:rect l="l" t="t" r="r" b="b"/>
            <a:pathLst>
              <a:path w="3243079" h="3315415">
                <a:moveTo>
                  <a:pt x="0" y="0"/>
                </a:moveTo>
                <a:lnTo>
                  <a:pt x="3243079" y="0"/>
                </a:lnTo>
                <a:lnTo>
                  <a:pt x="3243079" y="3315415"/>
                </a:lnTo>
                <a:lnTo>
                  <a:pt x="0" y="331541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0" name="TextBox 40"/>
          <p:cNvSpPr txBox="1"/>
          <p:nvPr/>
        </p:nvSpPr>
        <p:spPr>
          <a:xfrm>
            <a:off x="5319430" y="219075"/>
            <a:ext cx="7649141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Triggering excitations on the ring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42" name="Group 4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8" name="TextBox 7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5143500"/>
            <a:ext cx="9102166" cy="4114800"/>
          </a:xfrm>
          <a:custGeom>
            <a:avLst/>
            <a:gdLst/>
            <a:ahLst/>
            <a:cxnLst/>
            <a:rect l="l" t="t" r="r" b="b"/>
            <a:pathLst>
              <a:path w="9102166" h="4114800">
                <a:moveTo>
                  <a:pt x="0" y="0"/>
                </a:moveTo>
                <a:lnTo>
                  <a:pt x="9102166" y="0"/>
                </a:lnTo>
                <a:lnTo>
                  <a:pt x="91021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t="-12218" b="-12209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9144000" y="995640"/>
            <a:ext cx="9102166" cy="4147860"/>
          </a:xfrm>
          <a:custGeom>
            <a:avLst/>
            <a:gdLst/>
            <a:ahLst/>
            <a:cxnLst/>
            <a:rect l="l" t="t" r="r" b="b"/>
            <a:pathLst>
              <a:path w="9102166" h="4147860">
                <a:moveTo>
                  <a:pt x="0" y="0"/>
                </a:moveTo>
                <a:lnTo>
                  <a:pt x="9102166" y="0"/>
                </a:lnTo>
                <a:lnTo>
                  <a:pt x="9102166" y="4147860"/>
                </a:lnTo>
                <a:lnTo>
                  <a:pt x="0" y="4147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3842" b="-9593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0" y="995640"/>
            <a:ext cx="9144000" cy="4291447"/>
          </a:xfrm>
          <a:custGeom>
            <a:avLst/>
            <a:gdLst/>
            <a:ahLst/>
            <a:cxnLst/>
            <a:rect l="l" t="t" r="r" b="b"/>
            <a:pathLst>
              <a:path w="9144000" h="4291447">
                <a:moveTo>
                  <a:pt x="0" y="0"/>
                </a:moveTo>
                <a:lnTo>
                  <a:pt x="9144000" y="0"/>
                </a:lnTo>
                <a:lnTo>
                  <a:pt x="9144000" y="4291448"/>
                </a:lnTo>
                <a:lnTo>
                  <a:pt x="0" y="42914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t="-29894" b="-58544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5" name="Group 5"/>
          <p:cNvGrpSpPr/>
          <p:nvPr/>
        </p:nvGrpSpPr>
        <p:grpSpPr>
          <a:xfrm>
            <a:off x="0" y="5143500"/>
            <a:ext cx="9144000" cy="4114800"/>
            <a:chOff x="0" y="0"/>
            <a:chExt cx="2408296" cy="10837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08296" cy="1083733"/>
            </a:xfrm>
            <a:custGeom>
              <a:avLst/>
              <a:gdLst/>
              <a:ahLst/>
              <a:cxnLst/>
              <a:rect l="l" t="t" r="r" b="b"/>
              <a:pathLst>
                <a:path w="2408296" h="1083733">
                  <a:moveTo>
                    <a:pt x="0" y="0"/>
                  </a:moveTo>
                  <a:lnTo>
                    <a:pt x="2408296" y="0"/>
                  </a:lnTo>
                  <a:lnTo>
                    <a:pt x="2408296" y="1083733"/>
                  </a:lnTo>
                  <a:lnTo>
                    <a:pt x="0" y="1083733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08296" cy="11123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08305" y="5287088"/>
            <a:ext cx="6636328" cy="4366704"/>
          </a:xfrm>
          <a:custGeom>
            <a:avLst/>
            <a:gdLst/>
            <a:ahLst/>
            <a:cxnLst/>
            <a:rect l="l" t="t" r="r" b="b"/>
            <a:pathLst>
              <a:path w="6636328" h="4366704">
                <a:moveTo>
                  <a:pt x="0" y="0"/>
                </a:moveTo>
                <a:lnTo>
                  <a:pt x="6636329" y="0"/>
                </a:lnTo>
                <a:lnTo>
                  <a:pt x="6636329" y="4366704"/>
                </a:lnTo>
                <a:lnTo>
                  <a:pt x="0" y="43667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4" name="AutoShape 14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5" name="Group 15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3661182" y="9647066"/>
            <a:ext cx="251168" cy="251168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3991459" y="9647066"/>
            <a:ext cx="251168" cy="251168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318828" y="9647066"/>
            <a:ext cx="251168" cy="251168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4874796" y="9647066"/>
            <a:ext cx="251168" cy="25116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5205073" y="9647066"/>
            <a:ext cx="251168" cy="25116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5532441" y="9647066"/>
            <a:ext cx="251168" cy="25116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6088410" y="9647066"/>
            <a:ext cx="251168" cy="25116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6418687" y="9647066"/>
            <a:ext cx="251168" cy="25116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6746055" y="9647066"/>
            <a:ext cx="251168" cy="25116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2599606" y="4327568"/>
            <a:ext cx="3944787" cy="1459499"/>
            <a:chOff x="0" y="0"/>
            <a:chExt cx="5259716" cy="1945998"/>
          </a:xfrm>
        </p:grpSpPr>
        <p:grpSp>
          <p:nvGrpSpPr>
            <p:cNvPr id="55" name="Group 55"/>
            <p:cNvGrpSpPr/>
            <p:nvPr/>
          </p:nvGrpSpPr>
          <p:grpSpPr>
            <a:xfrm>
              <a:off x="0" y="0"/>
              <a:ext cx="5259716" cy="1945998"/>
              <a:chOff x="0" y="0"/>
              <a:chExt cx="1038956" cy="384395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1038956" cy="384395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384395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286266"/>
                    </a:lnTo>
                    <a:cubicBezTo>
                      <a:pt x="1038956" y="312292"/>
                      <a:pt x="1028618" y="337251"/>
                      <a:pt x="1010215" y="355654"/>
                    </a:cubicBezTo>
                    <a:cubicBezTo>
                      <a:pt x="991812" y="374056"/>
                      <a:pt x="966853" y="384395"/>
                      <a:pt x="940828" y="384395"/>
                    </a:cubicBezTo>
                    <a:lnTo>
                      <a:pt x="98128" y="384395"/>
                    </a:lnTo>
                    <a:cubicBezTo>
                      <a:pt x="43934" y="384395"/>
                      <a:pt x="0" y="340461"/>
                      <a:pt x="0" y="286266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0" y="-38100"/>
                <a:ext cx="1038956" cy="4224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8" name="TextBox 58"/>
            <p:cNvSpPr txBox="1"/>
            <p:nvPr/>
          </p:nvSpPr>
          <p:spPr>
            <a:xfrm>
              <a:off x="161217" y="376473"/>
              <a:ext cx="4937282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vortex dynamics</a:t>
              </a: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9934902" y="3908908"/>
            <a:ext cx="7324398" cy="2296820"/>
            <a:chOff x="0" y="0"/>
            <a:chExt cx="1929060" cy="604924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1929060" cy="604924"/>
            </a:xfrm>
            <a:custGeom>
              <a:avLst/>
              <a:gdLst/>
              <a:ahLst/>
              <a:cxnLst/>
              <a:rect l="l" t="t" r="r" b="b"/>
              <a:pathLst>
                <a:path w="1929060" h="604924">
                  <a:moveTo>
                    <a:pt x="52850" y="0"/>
                  </a:moveTo>
                  <a:lnTo>
                    <a:pt x="1876209" y="0"/>
                  </a:lnTo>
                  <a:cubicBezTo>
                    <a:pt x="1890226" y="0"/>
                    <a:pt x="1903669" y="5568"/>
                    <a:pt x="1913580" y="15479"/>
                  </a:cubicBezTo>
                  <a:cubicBezTo>
                    <a:pt x="1923492" y="25391"/>
                    <a:pt x="1929060" y="38833"/>
                    <a:pt x="1929060" y="52850"/>
                  </a:cubicBezTo>
                  <a:lnTo>
                    <a:pt x="1929060" y="552074"/>
                  </a:lnTo>
                  <a:cubicBezTo>
                    <a:pt x="1929060" y="581262"/>
                    <a:pt x="1905398" y="604924"/>
                    <a:pt x="1876209" y="604924"/>
                  </a:cubicBezTo>
                  <a:lnTo>
                    <a:pt x="52850" y="604924"/>
                  </a:lnTo>
                  <a:cubicBezTo>
                    <a:pt x="23662" y="604924"/>
                    <a:pt x="0" y="581262"/>
                    <a:pt x="0" y="552074"/>
                  </a:cubicBezTo>
                  <a:lnTo>
                    <a:pt x="0" y="52850"/>
                  </a:lnTo>
                  <a:cubicBezTo>
                    <a:pt x="0" y="23662"/>
                    <a:pt x="23662" y="0"/>
                    <a:pt x="52850" y="0"/>
                  </a:cubicBezTo>
                  <a:close/>
                </a:path>
              </a:pathLst>
            </a:custGeom>
            <a:solidFill>
              <a:srgbClr val="FFFFFF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0" y="-38100"/>
              <a:ext cx="1929060" cy="64302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2" name="TextBox 62"/>
          <p:cNvSpPr txBox="1"/>
          <p:nvPr/>
        </p:nvSpPr>
        <p:spPr>
          <a:xfrm>
            <a:off x="7968035" y="219075"/>
            <a:ext cx="235193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Relevance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0215567" y="4142918"/>
            <a:ext cx="6763067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Platform for exploring fundamental physics of a broad range of systems in a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clean and tunable environment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425349"/>
              <a:ext cx="619221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How can we create excitations on the rings?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1" name="Group 21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6" name="Freeform 26"/>
          <p:cNvSpPr/>
          <p:nvPr/>
        </p:nvSpPr>
        <p:spPr>
          <a:xfrm>
            <a:off x="1314760" y="3583771"/>
            <a:ext cx="6806341" cy="5080790"/>
          </a:xfrm>
          <a:custGeom>
            <a:avLst/>
            <a:gdLst/>
            <a:ahLst/>
            <a:cxnLst/>
            <a:rect l="l" t="t" r="r" b="b"/>
            <a:pathLst>
              <a:path w="6806341" h="5080790">
                <a:moveTo>
                  <a:pt x="0" y="0"/>
                </a:moveTo>
                <a:lnTo>
                  <a:pt x="6806341" y="0"/>
                </a:lnTo>
                <a:lnTo>
                  <a:pt x="6806341" y="5080789"/>
                </a:lnTo>
                <a:lnTo>
                  <a:pt x="0" y="50807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8171" t="-16335" r="-24227" b="-22236"/>
            </a:stretch>
          </a:blipFill>
          <a:ln w="38100" cap="sq">
            <a:solidFill>
              <a:srgbClr val="C86BE5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27" name="Group 27"/>
          <p:cNvGrpSpPr/>
          <p:nvPr/>
        </p:nvGrpSpPr>
        <p:grpSpPr>
          <a:xfrm>
            <a:off x="10114104" y="3921773"/>
            <a:ext cx="6115533" cy="2336424"/>
            <a:chOff x="0" y="0"/>
            <a:chExt cx="1610675" cy="615355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610675" cy="615355"/>
            </a:xfrm>
            <a:custGeom>
              <a:avLst/>
              <a:gdLst/>
              <a:ahLst/>
              <a:cxnLst/>
              <a:rect l="l" t="t" r="r" b="b"/>
              <a:pathLst>
                <a:path w="1610675" h="615355">
                  <a:moveTo>
                    <a:pt x="63297" y="0"/>
                  </a:moveTo>
                  <a:lnTo>
                    <a:pt x="1547378" y="0"/>
                  </a:lnTo>
                  <a:cubicBezTo>
                    <a:pt x="1582336" y="0"/>
                    <a:pt x="1610675" y="28339"/>
                    <a:pt x="1610675" y="63297"/>
                  </a:cubicBezTo>
                  <a:lnTo>
                    <a:pt x="1610675" y="552057"/>
                  </a:lnTo>
                  <a:cubicBezTo>
                    <a:pt x="1610675" y="587015"/>
                    <a:pt x="1582336" y="615355"/>
                    <a:pt x="1547378" y="615355"/>
                  </a:cubicBezTo>
                  <a:lnTo>
                    <a:pt x="63297" y="615355"/>
                  </a:lnTo>
                  <a:cubicBezTo>
                    <a:pt x="28339" y="615355"/>
                    <a:pt x="0" y="587015"/>
                    <a:pt x="0" y="552057"/>
                  </a:cubicBezTo>
                  <a:lnTo>
                    <a:pt x="0" y="63297"/>
                  </a:lnTo>
                  <a:cubicBezTo>
                    <a:pt x="0" y="28339"/>
                    <a:pt x="28339" y="0"/>
                    <a:pt x="6329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1610675" cy="6534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10392244" y="5314950"/>
            <a:ext cx="5511479" cy="651357"/>
          </a:xfrm>
          <a:custGeom>
            <a:avLst/>
            <a:gdLst/>
            <a:ahLst/>
            <a:cxnLst/>
            <a:rect l="l" t="t" r="r" b="b"/>
            <a:pathLst>
              <a:path w="5511479" h="651357">
                <a:moveTo>
                  <a:pt x="0" y="0"/>
                </a:moveTo>
                <a:lnTo>
                  <a:pt x="5511479" y="0"/>
                </a:lnTo>
                <a:lnTo>
                  <a:pt x="5511479" y="651357"/>
                </a:lnTo>
                <a:lnTo>
                  <a:pt x="0" y="65135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9762916" y="6782072"/>
            <a:ext cx="6770135" cy="1882488"/>
            <a:chOff x="0" y="0"/>
            <a:chExt cx="1783081" cy="495799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783081" cy="495799"/>
            </a:xfrm>
            <a:custGeom>
              <a:avLst/>
              <a:gdLst/>
              <a:ahLst/>
              <a:cxnLst/>
              <a:rect l="l" t="t" r="r" b="b"/>
              <a:pathLst>
                <a:path w="1783081" h="495799">
                  <a:moveTo>
                    <a:pt x="57177" y="0"/>
                  </a:moveTo>
                  <a:lnTo>
                    <a:pt x="1725904" y="0"/>
                  </a:lnTo>
                  <a:cubicBezTo>
                    <a:pt x="1757482" y="0"/>
                    <a:pt x="1783081" y="25599"/>
                    <a:pt x="1783081" y="57177"/>
                  </a:cubicBezTo>
                  <a:lnTo>
                    <a:pt x="1783081" y="438622"/>
                  </a:lnTo>
                  <a:cubicBezTo>
                    <a:pt x="1783081" y="453787"/>
                    <a:pt x="1777057" y="468330"/>
                    <a:pt x="1766334" y="479053"/>
                  </a:cubicBezTo>
                  <a:cubicBezTo>
                    <a:pt x="1755611" y="489775"/>
                    <a:pt x="1741068" y="495799"/>
                    <a:pt x="1725904" y="495799"/>
                  </a:cubicBezTo>
                  <a:lnTo>
                    <a:pt x="57177" y="495799"/>
                  </a:lnTo>
                  <a:cubicBezTo>
                    <a:pt x="42013" y="495799"/>
                    <a:pt x="27470" y="489775"/>
                    <a:pt x="16747" y="479053"/>
                  </a:cubicBezTo>
                  <a:cubicBezTo>
                    <a:pt x="6024" y="468330"/>
                    <a:pt x="0" y="453787"/>
                    <a:pt x="0" y="438622"/>
                  </a:cubicBezTo>
                  <a:lnTo>
                    <a:pt x="0" y="57177"/>
                  </a:lnTo>
                  <a:cubicBezTo>
                    <a:pt x="0" y="42013"/>
                    <a:pt x="6024" y="27470"/>
                    <a:pt x="16747" y="16747"/>
                  </a:cubicBezTo>
                  <a:cubicBezTo>
                    <a:pt x="27470" y="6024"/>
                    <a:pt x="42013" y="0"/>
                    <a:pt x="5717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38100"/>
              <a:ext cx="1783081" cy="5338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0074609" y="7051804"/>
            <a:ext cx="6194522" cy="1343025"/>
            <a:chOff x="0" y="0"/>
            <a:chExt cx="8259363" cy="1790700"/>
          </a:xfrm>
        </p:grpSpPr>
        <p:sp>
          <p:nvSpPr>
            <p:cNvPr id="35" name="Freeform 35"/>
            <p:cNvSpPr/>
            <p:nvPr/>
          </p:nvSpPr>
          <p:spPr>
            <a:xfrm>
              <a:off x="4134471" y="1280039"/>
              <a:ext cx="4124892" cy="458894"/>
            </a:xfrm>
            <a:custGeom>
              <a:avLst/>
              <a:gdLst/>
              <a:ahLst/>
              <a:cxnLst/>
              <a:rect l="l" t="t" r="r" b="b"/>
              <a:pathLst>
                <a:path w="4124892" h="458894">
                  <a:moveTo>
                    <a:pt x="0" y="0"/>
                  </a:moveTo>
                  <a:lnTo>
                    <a:pt x="4124892" y="0"/>
                  </a:lnTo>
                  <a:lnTo>
                    <a:pt x="4124892" y="458894"/>
                  </a:lnTo>
                  <a:lnTo>
                    <a:pt x="0" y="4588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19050"/>
              <a:ext cx="738233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Height: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Width: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Centre position:</a:t>
              </a:r>
            </a:p>
          </p:txBody>
        </p:sp>
        <p:sp>
          <p:nvSpPr>
            <p:cNvPr id="37" name="Freeform 37"/>
            <p:cNvSpPr/>
            <p:nvPr/>
          </p:nvSpPr>
          <p:spPr>
            <a:xfrm>
              <a:off x="1761819" y="645713"/>
              <a:ext cx="1967582" cy="499274"/>
            </a:xfrm>
            <a:custGeom>
              <a:avLst/>
              <a:gdLst/>
              <a:ahLst/>
              <a:cxnLst/>
              <a:rect l="l" t="t" r="r" b="b"/>
              <a:pathLst>
                <a:path w="1967582" h="499274">
                  <a:moveTo>
                    <a:pt x="0" y="0"/>
                  </a:moveTo>
                  <a:lnTo>
                    <a:pt x="1967582" y="0"/>
                  </a:lnTo>
                  <a:lnTo>
                    <a:pt x="1967582" y="499274"/>
                  </a:lnTo>
                  <a:lnTo>
                    <a:pt x="0" y="4992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1923576" y="63500"/>
              <a:ext cx="2629789" cy="530739"/>
            </a:xfrm>
            <a:custGeom>
              <a:avLst/>
              <a:gdLst/>
              <a:ahLst/>
              <a:cxnLst/>
              <a:rect l="l" t="t" r="r" b="b"/>
              <a:pathLst>
                <a:path w="2629789" h="530739">
                  <a:moveTo>
                    <a:pt x="0" y="0"/>
                  </a:moveTo>
                  <a:lnTo>
                    <a:pt x="2629789" y="0"/>
                  </a:lnTo>
                  <a:lnTo>
                    <a:pt x="2629789" y="530739"/>
                  </a:lnTo>
                  <a:lnTo>
                    <a:pt x="0" y="530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10580427" y="4229100"/>
            <a:ext cx="5135113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Two local vertical repulsive potentials downstream: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7596597" y="219075"/>
            <a:ext cx="309480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Kelvin waves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42" name="Group 4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8" name="TextBox 7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28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425349"/>
              <a:ext cx="619221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How can we create excitations on the rings?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1" name="Group 21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6" name="Freeform 26"/>
          <p:cNvSpPr/>
          <p:nvPr/>
        </p:nvSpPr>
        <p:spPr>
          <a:xfrm>
            <a:off x="1314760" y="3583771"/>
            <a:ext cx="6806341" cy="5080790"/>
          </a:xfrm>
          <a:custGeom>
            <a:avLst/>
            <a:gdLst/>
            <a:ahLst/>
            <a:cxnLst/>
            <a:rect l="l" t="t" r="r" b="b"/>
            <a:pathLst>
              <a:path w="6806341" h="5080790">
                <a:moveTo>
                  <a:pt x="0" y="0"/>
                </a:moveTo>
                <a:lnTo>
                  <a:pt x="6806341" y="0"/>
                </a:lnTo>
                <a:lnTo>
                  <a:pt x="6806341" y="5080789"/>
                </a:lnTo>
                <a:lnTo>
                  <a:pt x="0" y="508078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28171" t="-16335" r="-24227" b="-22236"/>
            </a:stretch>
          </a:blipFill>
          <a:ln w="38100" cap="sq">
            <a:solidFill>
              <a:srgbClr val="C86BE5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pic>
        <p:nvPicPr>
          <p:cNvPr id="27" name="Picture 2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rcRect l="23426" t="12267" r="23090" b="15169"/>
          <a:stretch>
            <a:fillRect/>
          </a:stretch>
        </p:blipFill>
        <p:spPr>
          <a:xfrm>
            <a:off x="10270799" y="3583771"/>
            <a:ext cx="5514350" cy="5080790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7596597" y="219075"/>
            <a:ext cx="309480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Kelvin waves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0" name="Group 30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425349"/>
              <a:ext cx="619221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How can we create excitations on the rings?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1" name="Group 21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6" name="Freeform 26"/>
          <p:cNvSpPr/>
          <p:nvPr/>
        </p:nvSpPr>
        <p:spPr>
          <a:xfrm>
            <a:off x="1314760" y="3583771"/>
            <a:ext cx="6806341" cy="5080790"/>
          </a:xfrm>
          <a:custGeom>
            <a:avLst/>
            <a:gdLst/>
            <a:ahLst/>
            <a:cxnLst/>
            <a:rect l="l" t="t" r="r" b="b"/>
            <a:pathLst>
              <a:path w="6806341" h="5080790">
                <a:moveTo>
                  <a:pt x="0" y="0"/>
                </a:moveTo>
                <a:lnTo>
                  <a:pt x="6806341" y="0"/>
                </a:lnTo>
                <a:lnTo>
                  <a:pt x="6806341" y="5080789"/>
                </a:lnTo>
                <a:lnTo>
                  <a:pt x="0" y="50807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8171" t="-16335" r="-24227" b="-22236"/>
            </a:stretch>
          </a:blipFill>
          <a:ln w="38100" cap="sq">
            <a:solidFill>
              <a:srgbClr val="C86BE5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27" name="Group 27"/>
          <p:cNvGrpSpPr/>
          <p:nvPr/>
        </p:nvGrpSpPr>
        <p:grpSpPr>
          <a:xfrm>
            <a:off x="10698407" y="5377328"/>
            <a:ext cx="5028053" cy="2480979"/>
            <a:chOff x="0" y="0"/>
            <a:chExt cx="6704071" cy="3307972"/>
          </a:xfrm>
        </p:grpSpPr>
        <p:grpSp>
          <p:nvGrpSpPr>
            <p:cNvPr id="28" name="Group 28"/>
            <p:cNvGrpSpPr/>
            <p:nvPr/>
          </p:nvGrpSpPr>
          <p:grpSpPr>
            <a:xfrm>
              <a:off x="0" y="0"/>
              <a:ext cx="6704071" cy="3307972"/>
              <a:chOff x="0" y="0"/>
              <a:chExt cx="1324261" cy="653426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1324261" cy="653426"/>
              </a:xfrm>
              <a:custGeom>
                <a:avLst/>
                <a:gdLst/>
                <a:ahLst/>
                <a:cxnLst/>
                <a:rect l="l" t="t" r="r" b="b"/>
                <a:pathLst>
                  <a:path w="1324261" h="653426">
                    <a:moveTo>
                      <a:pt x="0" y="0"/>
                    </a:moveTo>
                    <a:lnTo>
                      <a:pt x="1324261" y="0"/>
                    </a:lnTo>
                    <a:lnTo>
                      <a:pt x="1324261" y="653426"/>
                    </a:lnTo>
                    <a:lnTo>
                      <a:pt x="0" y="653426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28575"/>
                <a:ext cx="1324261" cy="68200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31" name="Freeform 31"/>
            <p:cNvSpPr/>
            <p:nvPr/>
          </p:nvSpPr>
          <p:spPr>
            <a:xfrm>
              <a:off x="464666" y="835820"/>
              <a:ext cx="1719438" cy="1587173"/>
            </a:xfrm>
            <a:custGeom>
              <a:avLst/>
              <a:gdLst/>
              <a:ahLst/>
              <a:cxnLst/>
              <a:rect l="l" t="t" r="r" b="b"/>
              <a:pathLst>
                <a:path w="1719438" h="1587173">
                  <a:moveTo>
                    <a:pt x="0" y="0"/>
                  </a:moveTo>
                  <a:lnTo>
                    <a:pt x="1719438" y="0"/>
                  </a:lnTo>
                  <a:lnTo>
                    <a:pt x="1719438" y="1587173"/>
                  </a:lnTo>
                  <a:lnTo>
                    <a:pt x="0" y="15871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574648" t="-379209" r="-533855" b="-409964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4494567" y="729634"/>
              <a:ext cx="1730332" cy="1799545"/>
            </a:xfrm>
            <a:custGeom>
              <a:avLst/>
              <a:gdLst/>
              <a:ahLst/>
              <a:cxnLst/>
              <a:rect l="l" t="t" r="r" b="b"/>
              <a:pathLst>
                <a:path w="1730332" h="1799545">
                  <a:moveTo>
                    <a:pt x="0" y="0"/>
                  </a:moveTo>
                  <a:lnTo>
                    <a:pt x="1730332" y="0"/>
                  </a:lnTo>
                  <a:lnTo>
                    <a:pt x="1730332" y="1799545"/>
                  </a:lnTo>
                  <a:lnTo>
                    <a:pt x="0" y="17995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-601634" t="-346193" r="-555209" b="-37458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>
              <a:off x="2346396" y="1423597"/>
              <a:ext cx="1985878" cy="411618"/>
            </a:xfrm>
            <a:custGeom>
              <a:avLst/>
              <a:gdLst/>
              <a:ahLst/>
              <a:cxnLst/>
              <a:rect l="l" t="t" r="r" b="b"/>
              <a:pathLst>
                <a:path w="1985878" h="411618">
                  <a:moveTo>
                    <a:pt x="0" y="0"/>
                  </a:moveTo>
                  <a:lnTo>
                    <a:pt x="1985878" y="0"/>
                  </a:lnTo>
                  <a:lnTo>
                    <a:pt x="1985878" y="411619"/>
                  </a:lnTo>
                  <a:lnTo>
                    <a:pt x="0" y="4116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AutoShape 34"/>
            <p:cNvSpPr/>
            <p:nvPr/>
          </p:nvSpPr>
          <p:spPr>
            <a:xfrm>
              <a:off x="1321422" y="956098"/>
              <a:ext cx="2963" cy="467499"/>
            </a:xfrm>
            <a:prstGeom prst="line">
              <a:avLst/>
            </a:prstGeom>
            <a:ln w="50800" cap="flat">
              <a:solidFill>
                <a:srgbClr val="C86BE5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AutoShape 35"/>
            <p:cNvSpPr/>
            <p:nvPr/>
          </p:nvSpPr>
          <p:spPr>
            <a:xfrm>
              <a:off x="1348964" y="1835371"/>
              <a:ext cx="2963" cy="467499"/>
            </a:xfrm>
            <a:prstGeom prst="line">
              <a:avLst/>
            </a:prstGeom>
            <a:ln w="50800" cap="flat">
              <a:solidFill>
                <a:srgbClr val="C86BE5"/>
              </a:solidFill>
              <a:prstDash val="solid"/>
              <a:headEnd type="arrow" w="med" len="sm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AutoShape 36"/>
            <p:cNvSpPr/>
            <p:nvPr/>
          </p:nvSpPr>
          <p:spPr>
            <a:xfrm>
              <a:off x="5332191" y="417323"/>
              <a:ext cx="2963" cy="467499"/>
            </a:xfrm>
            <a:prstGeom prst="line">
              <a:avLst/>
            </a:prstGeom>
            <a:ln w="50800" cap="flat">
              <a:solidFill>
                <a:srgbClr val="C86BE5"/>
              </a:solidFill>
              <a:prstDash val="solid"/>
              <a:headEnd type="arrow" w="med" len="sm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AutoShape 37"/>
            <p:cNvSpPr/>
            <p:nvPr/>
          </p:nvSpPr>
          <p:spPr>
            <a:xfrm>
              <a:off x="5333673" y="2423149"/>
              <a:ext cx="2963" cy="467499"/>
            </a:xfrm>
            <a:prstGeom prst="line">
              <a:avLst/>
            </a:prstGeom>
            <a:ln w="50800" cap="flat">
              <a:solidFill>
                <a:srgbClr val="C86BE5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10319964" y="3583771"/>
            <a:ext cx="5718519" cy="1621851"/>
            <a:chOff x="0" y="0"/>
            <a:chExt cx="7624693" cy="2162468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7624693" cy="2162468"/>
              <a:chOff x="0" y="0"/>
              <a:chExt cx="1506112" cy="427154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1506112" cy="427154"/>
              </a:xfrm>
              <a:custGeom>
                <a:avLst/>
                <a:gdLst/>
                <a:ahLst/>
                <a:cxnLst/>
                <a:rect l="l" t="t" r="r" b="b"/>
                <a:pathLst>
                  <a:path w="1506112" h="427154">
                    <a:moveTo>
                      <a:pt x="67692" y="0"/>
                    </a:moveTo>
                    <a:lnTo>
                      <a:pt x="1438421" y="0"/>
                    </a:lnTo>
                    <a:cubicBezTo>
                      <a:pt x="1475806" y="0"/>
                      <a:pt x="1506112" y="30307"/>
                      <a:pt x="1506112" y="67692"/>
                    </a:cubicBezTo>
                    <a:lnTo>
                      <a:pt x="1506112" y="359463"/>
                    </a:lnTo>
                    <a:cubicBezTo>
                      <a:pt x="1506112" y="396848"/>
                      <a:pt x="1475806" y="427154"/>
                      <a:pt x="1438421" y="427154"/>
                    </a:cubicBezTo>
                    <a:lnTo>
                      <a:pt x="67692" y="427154"/>
                    </a:lnTo>
                    <a:cubicBezTo>
                      <a:pt x="30307" y="427154"/>
                      <a:pt x="0" y="396848"/>
                      <a:pt x="0" y="359463"/>
                    </a:cubicBezTo>
                    <a:lnTo>
                      <a:pt x="0" y="67692"/>
                    </a:lnTo>
                    <a:cubicBezTo>
                      <a:pt x="0" y="30307"/>
                      <a:pt x="30307" y="0"/>
                      <a:pt x="6769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0" y="-38100"/>
                <a:ext cx="1506112" cy="4652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2" name="TextBox 42"/>
            <p:cNvSpPr txBox="1"/>
            <p:nvPr/>
          </p:nvSpPr>
          <p:spPr>
            <a:xfrm>
              <a:off x="68568" y="166834"/>
              <a:ext cx="7487556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ring becomes elliptical and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Kelvin wave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mode m=2 starts propagating</a:t>
              </a:r>
            </a:p>
          </p:txBody>
        </p:sp>
      </p:grpSp>
      <p:sp>
        <p:nvSpPr>
          <p:cNvPr id="43" name="TextBox 43"/>
          <p:cNvSpPr txBox="1"/>
          <p:nvPr/>
        </p:nvSpPr>
        <p:spPr>
          <a:xfrm>
            <a:off x="7596597" y="219075"/>
            <a:ext cx="309480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Kelvin waves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45" name="Group 45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81" name="TextBox 81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28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698407" y="5377328"/>
            <a:ext cx="5028053" cy="2480979"/>
            <a:chOff x="0" y="0"/>
            <a:chExt cx="1324261" cy="653426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324261" cy="653426"/>
            </a:xfrm>
            <a:custGeom>
              <a:avLst/>
              <a:gdLst/>
              <a:ahLst/>
              <a:cxnLst/>
              <a:rect l="l" t="t" r="r" b="b"/>
              <a:pathLst>
                <a:path w="1324261" h="653426">
                  <a:moveTo>
                    <a:pt x="0" y="0"/>
                  </a:moveTo>
                  <a:lnTo>
                    <a:pt x="1324261" y="0"/>
                  </a:lnTo>
                  <a:lnTo>
                    <a:pt x="1324261" y="653426"/>
                  </a:lnTo>
                  <a:lnTo>
                    <a:pt x="0" y="653426"/>
                  </a:ln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28575"/>
              <a:ext cx="1324261" cy="6820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1046906" y="6004193"/>
            <a:ext cx="1289578" cy="1190380"/>
          </a:xfrm>
          <a:custGeom>
            <a:avLst/>
            <a:gdLst/>
            <a:ahLst/>
            <a:cxnLst/>
            <a:rect l="l" t="t" r="r" b="b"/>
            <a:pathLst>
              <a:path w="1289578" h="1190380">
                <a:moveTo>
                  <a:pt x="0" y="0"/>
                </a:moveTo>
                <a:lnTo>
                  <a:pt x="1289579" y="0"/>
                </a:lnTo>
                <a:lnTo>
                  <a:pt x="1289579" y="1190380"/>
                </a:lnTo>
                <a:lnTo>
                  <a:pt x="0" y="11903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74648" t="-379209" r="-533855" b="-40996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18"/>
          <p:cNvSpPr/>
          <p:nvPr/>
        </p:nvSpPr>
        <p:spPr>
          <a:xfrm>
            <a:off x="14069332" y="5924553"/>
            <a:ext cx="1297749" cy="1349659"/>
          </a:xfrm>
          <a:custGeom>
            <a:avLst/>
            <a:gdLst/>
            <a:ahLst/>
            <a:cxnLst/>
            <a:rect l="l" t="t" r="r" b="b"/>
            <a:pathLst>
              <a:path w="1297749" h="1349659">
                <a:moveTo>
                  <a:pt x="0" y="0"/>
                </a:moveTo>
                <a:lnTo>
                  <a:pt x="1297749" y="0"/>
                </a:lnTo>
                <a:lnTo>
                  <a:pt x="1297749" y="1349659"/>
                </a:lnTo>
                <a:lnTo>
                  <a:pt x="0" y="13496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601634" t="-346193" r="-555209" b="-37458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12458204" y="6445026"/>
            <a:ext cx="1489409" cy="308714"/>
          </a:xfrm>
          <a:custGeom>
            <a:avLst/>
            <a:gdLst/>
            <a:ahLst/>
            <a:cxnLst/>
            <a:rect l="l" t="t" r="r" b="b"/>
            <a:pathLst>
              <a:path w="1489409" h="308714">
                <a:moveTo>
                  <a:pt x="0" y="0"/>
                </a:moveTo>
                <a:lnTo>
                  <a:pt x="1489409" y="0"/>
                </a:lnTo>
                <a:lnTo>
                  <a:pt x="1489409" y="308714"/>
                </a:lnTo>
                <a:lnTo>
                  <a:pt x="0" y="30871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0" name="Group 20"/>
          <p:cNvGrpSpPr/>
          <p:nvPr/>
        </p:nvGrpSpPr>
        <p:grpSpPr>
          <a:xfrm>
            <a:off x="10319964" y="3583771"/>
            <a:ext cx="5718519" cy="1621851"/>
            <a:chOff x="0" y="0"/>
            <a:chExt cx="7624693" cy="2162468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7624693" cy="2162468"/>
              <a:chOff x="0" y="0"/>
              <a:chExt cx="1506112" cy="427154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506112" cy="427154"/>
              </a:xfrm>
              <a:custGeom>
                <a:avLst/>
                <a:gdLst/>
                <a:ahLst/>
                <a:cxnLst/>
                <a:rect l="l" t="t" r="r" b="b"/>
                <a:pathLst>
                  <a:path w="1506112" h="427154">
                    <a:moveTo>
                      <a:pt x="67692" y="0"/>
                    </a:moveTo>
                    <a:lnTo>
                      <a:pt x="1438421" y="0"/>
                    </a:lnTo>
                    <a:cubicBezTo>
                      <a:pt x="1475806" y="0"/>
                      <a:pt x="1506112" y="30307"/>
                      <a:pt x="1506112" y="67692"/>
                    </a:cubicBezTo>
                    <a:lnTo>
                      <a:pt x="1506112" y="359463"/>
                    </a:lnTo>
                    <a:cubicBezTo>
                      <a:pt x="1506112" y="396848"/>
                      <a:pt x="1475806" y="427154"/>
                      <a:pt x="1438421" y="427154"/>
                    </a:cubicBezTo>
                    <a:lnTo>
                      <a:pt x="67692" y="427154"/>
                    </a:lnTo>
                    <a:cubicBezTo>
                      <a:pt x="30307" y="427154"/>
                      <a:pt x="0" y="396848"/>
                      <a:pt x="0" y="359463"/>
                    </a:cubicBezTo>
                    <a:lnTo>
                      <a:pt x="0" y="67692"/>
                    </a:lnTo>
                    <a:cubicBezTo>
                      <a:pt x="0" y="30307"/>
                      <a:pt x="30307" y="0"/>
                      <a:pt x="6769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506112" cy="4652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68568" y="166834"/>
              <a:ext cx="7487556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ring becomes elliptical and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Kelvin wave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mode m=2 starts propagating</a:t>
              </a:r>
            </a:p>
          </p:txBody>
        </p:sp>
      </p:grpSp>
      <p:sp>
        <p:nvSpPr>
          <p:cNvPr id="25" name="Freeform 25"/>
          <p:cNvSpPr/>
          <p:nvPr/>
        </p:nvSpPr>
        <p:spPr>
          <a:xfrm>
            <a:off x="933539" y="2036882"/>
            <a:ext cx="8437715" cy="6213236"/>
          </a:xfrm>
          <a:custGeom>
            <a:avLst/>
            <a:gdLst/>
            <a:ahLst/>
            <a:cxnLst/>
            <a:rect l="l" t="t" r="r" b="b"/>
            <a:pathLst>
              <a:path w="8437715" h="6213236">
                <a:moveTo>
                  <a:pt x="0" y="0"/>
                </a:moveTo>
                <a:lnTo>
                  <a:pt x="8437715" y="0"/>
                </a:lnTo>
                <a:lnTo>
                  <a:pt x="8437715" y="6213236"/>
                </a:lnTo>
                <a:lnTo>
                  <a:pt x="0" y="62132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457" r="-7775" b="-9845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6" name="TextBox 26"/>
          <p:cNvSpPr txBox="1"/>
          <p:nvPr/>
        </p:nvSpPr>
        <p:spPr>
          <a:xfrm>
            <a:off x="7596597" y="219075"/>
            <a:ext cx="309480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Kelvin waves</a:t>
            </a:r>
          </a:p>
        </p:txBody>
      </p:sp>
      <p:sp>
        <p:nvSpPr>
          <p:cNvPr id="27" name="AutoShape 27"/>
          <p:cNvSpPr/>
          <p:nvPr/>
        </p:nvSpPr>
        <p:spPr>
          <a:xfrm flipV="1">
            <a:off x="11691718" y="6598767"/>
            <a:ext cx="520648" cy="615"/>
          </a:xfrm>
          <a:prstGeom prst="line">
            <a:avLst/>
          </a:prstGeom>
          <a:ln w="38100" cap="flat">
            <a:solidFill>
              <a:srgbClr val="34CD34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8" name="AutoShape 28"/>
          <p:cNvSpPr/>
          <p:nvPr/>
        </p:nvSpPr>
        <p:spPr>
          <a:xfrm>
            <a:off x="14737256" y="6617817"/>
            <a:ext cx="441027" cy="0"/>
          </a:xfrm>
          <a:prstGeom prst="line">
            <a:avLst/>
          </a:prstGeom>
          <a:ln w="38100" cap="flat">
            <a:solidFill>
              <a:srgbClr val="34CD34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9" name="AutoShape 29"/>
          <p:cNvSpPr/>
          <p:nvPr/>
        </p:nvSpPr>
        <p:spPr>
          <a:xfrm flipV="1">
            <a:off x="11701220" y="6119640"/>
            <a:ext cx="0" cy="441027"/>
          </a:xfrm>
          <a:prstGeom prst="line">
            <a:avLst/>
          </a:prstGeom>
          <a:ln w="38100" cap="flat">
            <a:solidFill>
              <a:srgbClr val="FE8B00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30" name="AutoShape 30"/>
          <p:cNvSpPr/>
          <p:nvPr/>
        </p:nvSpPr>
        <p:spPr>
          <a:xfrm flipH="1" flipV="1">
            <a:off x="14718206" y="6078119"/>
            <a:ext cx="0" cy="520649"/>
          </a:xfrm>
          <a:prstGeom prst="line">
            <a:avLst/>
          </a:prstGeom>
          <a:ln w="38100" cap="flat">
            <a:solidFill>
              <a:srgbClr val="FE8B00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31" name="Group 31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32" name="Group 32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36" name="Freeform 36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8" name="Group 38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4" name="TextBox 7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29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319964" y="3583771"/>
            <a:ext cx="5718519" cy="1621851"/>
            <a:chOff x="0" y="0"/>
            <a:chExt cx="7624693" cy="2162468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7624693" cy="2162468"/>
              <a:chOff x="0" y="0"/>
              <a:chExt cx="1506112" cy="427154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506112" cy="427154"/>
              </a:xfrm>
              <a:custGeom>
                <a:avLst/>
                <a:gdLst/>
                <a:ahLst/>
                <a:cxnLst/>
                <a:rect l="l" t="t" r="r" b="b"/>
                <a:pathLst>
                  <a:path w="1506112" h="427154">
                    <a:moveTo>
                      <a:pt x="67692" y="0"/>
                    </a:moveTo>
                    <a:lnTo>
                      <a:pt x="1438421" y="0"/>
                    </a:lnTo>
                    <a:cubicBezTo>
                      <a:pt x="1475806" y="0"/>
                      <a:pt x="1506112" y="30307"/>
                      <a:pt x="1506112" y="67692"/>
                    </a:cubicBezTo>
                    <a:lnTo>
                      <a:pt x="1506112" y="359463"/>
                    </a:lnTo>
                    <a:cubicBezTo>
                      <a:pt x="1506112" y="396848"/>
                      <a:pt x="1475806" y="427154"/>
                      <a:pt x="1438421" y="427154"/>
                    </a:cubicBezTo>
                    <a:lnTo>
                      <a:pt x="67692" y="427154"/>
                    </a:lnTo>
                    <a:cubicBezTo>
                      <a:pt x="30307" y="427154"/>
                      <a:pt x="0" y="396848"/>
                      <a:pt x="0" y="359463"/>
                    </a:cubicBezTo>
                    <a:lnTo>
                      <a:pt x="0" y="67692"/>
                    </a:lnTo>
                    <a:cubicBezTo>
                      <a:pt x="0" y="30307"/>
                      <a:pt x="30307" y="0"/>
                      <a:pt x="67692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506112" cy="46525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68568" y="166834"/>
              <a:ext cx="7487556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ring becomes elliptical and a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Kelvin wave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of mode m=2 starts propagating</a:t>
              </a:r>
            </a:p>
          </p:txBody>
        </p:sp>
      </p:grpSp>
      <p:sp>
        <p:nvSpPr>
          <p:cNvPr id="19" name="Freeform 19"/>
          <p:cNvSpPr/>
          <p:nvPr/>
        </p:nvSpPr>
        <p:spPr>
          <a:xfrm>
            <a:off x="933539" y="2036882"/>
            <a:ext cx="8437715" cy="6213236"/>
          </a:xfrm>
          <a:custGeom>
            <a:avLst/>
            <a:gdLst/>
            <a:ahLst/>
            <a:cxnLst/>
            <a:rect l="l" t="t" r="r" b="b"/>
            <a:pathLst>
              <a:path w="8437715" h="6213236">
                <a:moveTo>
                  <a:pt x="0" y="0"/>
                </a:moveTo>
                <a:lnTo>
                  <a:pt x="8437715" y="0"/>
                </a:lnTo>
                <a:lnTo>
                  <a:pt x="8437715" y="6213236"/>
                </a:lnTo>
                <a:lnTo>
                  <a:pt x="0" y="62132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57" r="-7775" b="-9845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0" name="TextBox 20"/>
          <p:cNvSpPr txBox="1"/>
          <p:nvPr/>
        </p:nvSpPr>
        <p:spPr>
          <a:xfrm>
            <a:off x="7596597" y="219075"/>
            <a:ext cx="309480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Kelvin waves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2" name="Group 22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6" name="Freeform 26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0471213" y="6755661"/>
            <a:ext cx="5416021" cy="1494457"/>
            <a:chOff x="0" y="0"/>
            <a:chExt cx="1426442" cy="393602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426442" cy="393602"/>
            </a:xfrm>
            <a:custGeom>
              <a:avLst/>
              <a:gdLst/>
              <a:ahLst/>
              <a:cxnLst/>
              <a:rect l="l" t="t" r="r" b="b"/>
              <a:pathLst>
                <a:path w="1426442" h="393602">
                  <a:moveTo>
                    <a:pt x="71472" y="0"/>
                  </a:moveTo>
                  <a:lnTo>
                    <a:pt x="1354969" y="0"/>
                  </a:lnTo>
                  <a:cubicBezTo>
                    <a:pt x="1394442" y="0"/>
                    <a:pt x="1426442" y="31999"/>
                    <a:pt x="1426442" y="71472"/>
                  </a:cubicBezTo>
                  <a:lnTo>
                    <a:pt x="1426442" y="322129"/>
                  </a:lnTo>
                  <a:cubicBezTo>
                    <a:pt x="1426442" y="361603"/>
                    <a:pt x="1394442" y="393602"/>
                    <a:pt x="1354969" y="393602"/>
                  </a:cubicBezTo>
                  <a:lnTo>
                    <a:pt x="71472" y="393602"/>
                  </a:lnTo>
                  <a:cubicBezTo>
                    <a:pt x="31999" y="393602"/>
                    <a:pt x="0" y="361603"/>
                    <a:pt x="0" y="322129"/>
                  </a:cubicBezTo>
                  <a:lnTo>
                    <a:pt x="0" y="71472"/>
                  </a:lnTo>
                  <a:cubicBezTo>
                    <a:pt x="0" y="31999"/>
                    <a:pt x="31999" y="0"/>
                    <a:pt x="71472" y="0"/>
                  </a:cubicBezTo>
                  <a:close/>
                </a:path>
              </a:pathLst>
            </a:custGeom>
            <a:solidFill>
              <a:srgbClr val="C86BE5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38100"/>
              <a:ext cx="1426442" cy="4317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10613682" y="7014136"/>
            <a:ext cx="5131084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We can create excitations on demand!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2" name="Group 3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8" name="TextBox 6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29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354561" y="723799"/>
              <a:ext cx="6192214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What else can we do?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21" name="Group 21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999727" y="3921773"/>
            <a:ext cx="6344286" cy="2336424"/>
            <a:chOff x="0" y="0"/>
            <a:chExt cx="1670923" cy="615355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670923" cy="615355"/>
            </a:xfrm>
            <a:custGeom>
              <a:avLst/>
              <a:gdLst/>
              <a:ahLst/>
              <a:cxnLst/>
              <a:rect l="l" t="t" r="r" b="b"/>
              <a:pathLst>
                <a:path w="1670923" h="615355">
                  <a:moveTo>
                    <a:pt x="61015" y="0"/>
                  </a:moveTo>
                  <a:lnTo>
                    <a:pt x="1609908" y="0"/>
                  </a:lnTo>
                  <a:cubicBezTo>
                    <a:pt x="1643606" y="0"/>
                    <a:pt x="1670923" y="27317"/>
                    <a:pt x="1670923" y="61015"/>
                  </a:cubicBezTo>
                  <a:lnTo>
                    <a:pt x="1670923" y="554340"/>
                  </a:lnTo>
                  <a:cubicBezTo>
                    <a:pt x="1670923" y="588037"/>
                    <a:pt x="1643606" y="615355"/>
                    <a:pt x="1609908" y="615355"/>
                  </a:cubicBezTo>
                  <a:lnTo>
                    <a:pt x="61015" y="615355"/>
                  </a:lnTo>
                  <a:cubicBezTo>
                    <a:pt x="27317" y="615355"/>
                    <a:pt x="0" y="588037"/>
                    <a:pt x="0" y="554340"/>
                  </a:cubicBezTo>
                  <a:lnTo>
                    <a:pt x="0" y="61015"/>
                  </a:lnTo>
                  <a:cubicBezTo>
                    <a:pt x="0" y="27317"/>
                    <a:pt x="27317" y="0"/>
                    <a:pt x="61015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1670923" cy="65345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9762916" y="6782072"/>
            <a:ext cx="6770135" cy="1882488"/>
            <a:chOff x="0" y="0"/>
            <a:chExt cx="9026846" cy="2509984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0"/>
              <a:ext cx="9026846" cy="2509984"/>
              <a:chOff x="0" y="0"/>
              <a:chExt cx="1783081" cy="495799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1783081" cy="495799"/>
              </a:xfrm>
              <a:custGeom>
                <a:avLst/>
                <a:gdLst/>
                <a:ahLst/>
                <a:cxnLst/>
                <a:rect l="l" t="t" r="r" b="b"/>
                <a:pathLst>
                  <a:path w="1783081" h="495799">
                    <a:moveTo>
                      <a:pt x="57177" y="0"/>
                    </a:moveTo>
                    <a:lnTo>
                      <a:pt x="1725904" y="0"/>
                    </a:lnTo>
                    <a:cubicBezTo>
                      <a:pt x="1757482" y="0"/>
                      <a:pt x="1783081" y="25599"/>
                      <a:pt x="1783081" y="57177"/>
                    </a:cubicBezTo>
                    <a:lnTo>
                      <a:pt x="1783081" y="438622"/>
                    </a:lnTo>
                    <a:cubicBezTo>
                      <a:pt x="1783081" y="453787"/>
                      <a:pt x="1777057" y="468330"/>
                      <a:pt x="1766334" y="479053"/>
                    </a:cubicBezTo>
                    <a:cubicBezTo>
                      <a:pt x="1755611" y="489775"/>
                      <a:pt x="1741068" y="495799"/>
                      <a:pt x="1725904" y="495799"/>
                    </a:cubicBezTo>
                    <a:lnTo>
                      <a:pt x="57177" y="495799"/>
                    </a:lnTo>
                    <a:cubicBezTo>
                      <a:pt x="42013" y="495799"/>
                      <a:pt x="27470" y="489775"/>
                      <a:pt x="16747" y="479053"/>
                    </a:cubicBezTo>
                    <a:cubicBezTo>
                      <a:pt x="6024" y="468330"/>
                      <a:pt x="0" y="453787"/>
                      <a:pt x="0" y="438622"/>
                    </a:cubicBezTo>
                    <a:lnTo>
                      <a:pt x="0" y="57177"/>
                    </a:lnTo>
                    <a:cubicBezTo>
                      <a:pt x="0" y="42013"/>
                      <a:pt x="6024" y="27470"/>
                      <a:pt x="16747" y="16747"/>
                    </a:cubicBezTo>
                    <a:cubicBezTo>
                      <a:pt x="27470" y="6024"/>
                      <a:pt x="42013" y="0"/>
                      <a:pt x="571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0" y="-38100"/>
                <a:ext cx="1783081" cy="53389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3" name="TextBox 33"/>
            <p:cNvSpPr txBox="1"/>
            <p:nvPr/>
          </p:nvSpPr>
          <p:spPr>
            <a:xfrm>
              <a:off x="415590" y="340592"/>
              <a:ext cx="7382339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Height: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Width:</a:t>
              </a:r>
            </a:p>
            <a:p>
              <a:pPr algn="l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Centre position:</a:t>
              </a:r>
            </a:p>
          </p:txBody>
        </p:sp>
        <p:sp>
          <p:nvSpPr>
            <p:cNvPr id="34" name="Freeform 34"/>
            <p:cNvSpPr/>
            <p:nvPr/>
          </p:nvSpPr>
          <p:spPr>
            <a:xfrm>
              <a:off x="2177409" y="1005355"/>
              <a:ext cx="1967582" cy="499274"/>
            </a:xfrm>
            <a:custGeom>
              <a:avLst/>
              <a:gdLst/>
              <a:ahLst/>
              <a:cxnLst/>
              <a:rect l="l" t="t" r="r" b="b"/>
              <a:pathLst>
                <a:path w="1967582" h="499274">
                  <a:moveTo>
                    <a:pt x="0" y="0"/>
                  </a:moveTo>
                  <a:lnTo>
                    <a:pt x="1967582" y="0"/>
                  </a:lnTo>
                  <a:lnTo>
                    <a:pt x="1967582" y="499274"/>
                  </a:lnTo>
                  <a:lnTo>
                    <a:pt x="0" y="4992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2339166" y="423142"/>
              <a:ext cx="2629789" cy="530739"/>
            </a:xfrm>
            <a:custGeom>
              <a:avLst/>
              <a:gdLst/>
              <a:ahLst/>
              <a:cxnLst/>
              <a:rect l="l" t="t" r="r" b="b"/>
              <a:pathLst>
                <a:path w="2629789" h="530739">
                  <a:moveTo>
                    <a:pt x="0" y="0"/>
                  </a:moveTo>
                  <a:lnTo>
                    <a:pt x="2629789" y="0"/>
                  </a:lnTo>
                  <a:lnTo>
                    <a:pt x="2629789" y="530739"/>
                  </a:lnTo>
                  <a:lnTo>
                    <a:pt x="0" y="530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4513423" y="1631973"/>
              <a:ext cx="3920568" cy="480270"/>
            </a:xfrm>
            <a:custGeom>
              <a:avLst/>
              <a:gdLst/>
              <a:ahLst/>
              <a:cxnLst/>
              <a:rect l="l" t="t" r="r" b="b"/>
              <a:pathLst>
                <a:path w="3920568" h="480270">
                  <a:moveTo>
                    <a:pt x="0" y="0"/>
                  </a:moveTo>
                  <a:lnTo>
                    <a:pt x="3920569" y="0"/>
                  </a:lnTo>
                  <a:lnTo>
                    <a:pt x="3920569" y="480269"/>
                  </a:lnTo>
                  <a:lnTo>
                    <a:pt x="0" y="4802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7" name="Freeform 37"/>
          <p:cNvSpPr/>
          <p:nvPr/>
        </p:nvSpPr>
        <p:spPr>
          <a:xfrm>
            <a:off x="1314760" y="3583771"/>
            <a:ext cx="6863800" cy="5080790"/>
          </a:xfrm>
          <a:custGeom>
            <a:avLst/>
            <a:gdLst/>
            <a:ahLst/>
            <a:cxnLst/>
            <a:rect l="l" t="t" r="r" b="b"/>
            <a:pathLst>
              <a:path w="6863800" h="5080790">
                <a:moveTo>
                  <a:pt x="0" y="0"/>
                </a:moveTo>
                <a:lnTo>
                  <a:pt x="6863799" y="0"/>
                </a:lnTo>
                <a:lnTo>
                  <a:pt x="6863799" y="5080789"/>
                </a:lnTo>
                <a:lnTo>
                  <a:pt x="0" y="508078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27721" t="-16729" r="-23693" b="-22194"/>
            </a:stretch>
          </a:blipFill>
          <a:ln w="38100" cap="sq">
            <a:solidFill>
              <a:srgbClr val="C86BE5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8" name="Freeform 38"/>
          <p:cNvSpPr/>
          <p:nvPr/>
        </p:nvSpPr>
        <p:spPr>
          <a:xfrm>
            <a:off x="10448014" y="5298962"/>
            <a:ext cx="5447711" cy="667345"/>
          </a:xfrm>
          <a:custGeom>
            <a:avLst/>
            <a:gdLst/>
            <a:ahLst/>
            <a:cxnLst/>
            <a:rect l="l" t="t" r="r" b="b"/>
            <a:pathLst>
              <a:path w="5447711" h="667345">
                <a:moveTo>
                  <a:pt x="0" y="0"/>
                </a:moveTo>
                <a:lnTo>
                  <a:pt x="5447712" y="0"/>
                </a:lnTo>
                <a:lnTo>
                  <a:pt x="5447712" y="667345"/>
                </a:lnTo>
                <a:lnTo>
                  <a:pt x="0" y="66734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9" name="TextBox 39"/>
          <p:cNvSpPr txBox="1"/>
          <p:nvPr/>
        </p:nvSpPr>
        <p:spPr>
          <a:xfrm>
            <a:off x="9999727" y="4229100"/>
            <a:ext cx="6344286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One off-centre local vertical repulsive potential downstream: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6265718" y="219075"/>
            <a:ext cx="575656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Destabilization of the ring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42" name="Group 4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73" name="Freeform 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4" name="TextBox 7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75" name="Group 7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78" name="TextBox 7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30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15" name="Group 15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19" name="Freeform 19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0" name="Freeform 20"/>
          <p:cNvSpPr/>
          <p:nvPr/>
        </p:nvSpPr>
        <p:spPr>
          <a:xfrm>
            <a:off x="1314760" y="3583771"/>
            <a:ext cx="6863800" cy="5080790"/>
          </a:xfrm>
          <a:custGeom>
            <a:avLst/>
            <a:gdLst/>
            <a:ahLst/>
            <a:cxnLst/>
            <a:rect l="l" t="t" r="r" b="b"/>
            <a:pathLst>
              <a:path w="6863800" h="5080790">
                <a:moveTo>
                  <a:pt x="0" y="0"/>
                </a:moveTo>
                <a:lnTo>
                  <a:pt x="6863799" y="0"/>
                </a:lnTo>
                <a:lnTo>
                  <a:pt x="6863799" y="5080789"/>
                </a:lnTo>
                <a:lnTo>
                  <a:pt x="0" y="508078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7721" t="-16729" r="-23693" b="-22194"/>
            </a:stretch>
          </a:blipFill>
          <a:ln w="38100" cap="sq">
            <a:solidFill>
              <a:srgbClr val="C86BE5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pic>
        <p:nvPicPr>
          <p:cNvPr id="21" name="Picture 2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rcRect l="23389" t="13235" r="22601" b="15169"/>
          <a:stretch>
            <a:fillRect/>
          </a:stretch>
        </p:blipFill>
        <p:spPr>
          <a:xfrm>
            <a:off x="10319964" y="3583771"/>
            <a:ext cx="5643796" cy="5080790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6265718" y="219075"/>
            <a:ext cx="575656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Destabilization of the ring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2618371" y="1542458"/>
            <a:ext cx="5402117" cy="1447573"/>
            <a:chOff x="0" y="0"/>
            <a:chExt cx="7202822" cy="1930097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152501"/>
              <a:ext cx="6901337" cy="1777596"/>
              <a:chOff x="0" y="0"/>
              <a:chExt cx="1363227" cy="351130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7" name="Freeform 27"/>
            <p:cNvSpPr/>
            <p:nvPr/>
          </p:nvSpPr>
          <p:spPr>
            <a:xfrm>
              <a:off x="6212020" y="0"/>
              <a:ext cx="990802" cy="888798"/>
            </a:xfrm>
            <a:custGeom>
              <a:avLst/>
              <a:gdLst/>
              <a:ahLst/>
              <a:cxnLst/>
              <a:rect l="l" t="t" r="r" b="b"/>
              <a:pathLst>
                <a:path w="990802" h="888798">
                  <a:moveTo>
                    <a:pt x="0" y="0"/>
                  </a:moveTo>
                  <a:lnTo>
                    <a:pt x="990802" y="0"/>
                  </a:lnTo>
                  <a:lnTo>
                    <a:pt x="990802" y="888798"/>
                  </a:lnTo>
                  <a:lnTo>
                    <a:pt x="0" y="8887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354561" y="723799"/>
              <a:ext cx="6192214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What else can we do?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0" name="Group 30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15" name="Group 15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19" name="Freeform 19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999727" y="4240258"/>
            <a:ext cx="6344286" cy="1747227"/>
            <a:chOff x="0" y="0"/>
            <a:chExt cx="1670923" cy="4601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670923" cy="460175"/>
            </a:xfrm>
            <a:custGeom>
              <a:avLst/>
              <a:gdLst/>
              <a:ahLst/>
              <a:cxnLst/>
              <a:rect l="l" t="t" r="r" b="b"/>
              <a:pathLst>
                <a:path w="1670923" h="460175">
                  <a:moveTo>
                    <a:pt x="61015" y="0"/>
                  </a:moveTo>
                  <a:lnTo>
                    <a:pt x="1609908" y="0"/>
                  </a:lnTo>
                  <a:cubicBezTo>
                    <a:pt x="1643606" y="0"/>
                    <a:pt x="1670923" y="27317"/>
                    <a:pt x="1670923" y="61015"/>
                  </a:cubicBezTo>
                  <a:lnTo>
                    <a:pt x="1670923" y="399160"/>
                  </a:lnTo>
                  <a:cubicBezTo>
                    <a:pt x="1670923" y="432858"/>
                    <a:pt x="1643606" y="460175"/>
                    <a:pt x="1609908" y="460175"/>
                  </a:cubicBezTo>
                  <a:lnTo>
                    <a:pt x="61015" y="460175"/>
                  </a:lnTo>
                  <a:cubicBezTo>
                    <a:pt x="27317" y="460175"/>
                    <a:pt x="0" y="432858"/>
                    <a:pt x="0" y="399160"/>
                  </a:cubicBezTo>
                  <a:lnTo>
                    <a:pt x="0" y="61015"/>
                  </a:lnTo>
                  <a:cubicBezTo>
                    <a:pt x="0" y="27317"/>
                    <a:pt x="27317" y="0"/>
                    <a:pt x="61015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670923" cy="498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28700" y="1765878"/>
            <a:ext cx="7686554" cy="6898682"/>
          </a:xfrm>
          <a:custGeom>
            <a:avLst/>
            <a:gdLst/>
            <a:ahLst/>
            <a:cxnLst/>
            <a:rect l="l" t="t" r="r" b="b"/>
            <a:pathLst>
              <a:path w="7686554" h="6898682">
                <a:moveTo>
                  <a:pt x="0" y="0"/>
                </a:moveTo>
                <a:lnTo>
                  <a:pt x="7686554" y="0"/>
                </a:lnTo>
                <a:lnTo>
                  <a:pt x="7686554" y="6898682"/>
                </a:lnTo>
                <a:lnTo>
                  <a:pt x="0" y="689868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10198780" y="4452938"/>
            <a:ext cx="5946180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ring starts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bending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toward the beam until it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crashes onto the boundary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265718" y="219075"/>
            <a:ext cx="575656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Destabilization of the ring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7" name="Group 27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3" name="TextBox 63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31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0" y="9305359"/>
            <a:ext cx="1314760" cy="981641"/>
            <a:chOff x="0" y="0"/>
            <a:chExt cx="1753013" cy="1308855"/>
          </a:xfrm>
        </p:grpSpPr>
        <p:sp>
          <p:nvSpPr>
            <p:cNvPr id="12" name="Freeform 12"/>
            <p:cNvSpPr/>
            <p:nvPr/>
          </p:nvSpPr>
          <p:spPr>
            <a:xfrm rot="6401308">
              <a:off x="427252" y="-125936"/>
              <a:ext cx="898509" cy="1560728"/>
            </a:xfrm>
            <a:custGeom>
              <a:avLst/>
              <a:gdLst/>
              <a:ahLst/>
              <a:cxnLst/>
              <a:rect l="l" t="t" r="r" b="b"/>
              <a:pathLst>
                <a:path w="898509" h="1560728">
                  <a:moveTo>
                    <a:pt x="0" y="0"/>
                  </a:moveTo>
                  <a:lnTo>
                    <a:pt x="898509" y="0"/>
                  </a:lnTo>
                  <a:lnTo>
                    <a:pt x="898509" y="1560727"/>
                  </a:lnTo>
                  <a:lnTo>
                    <a:pt x="0" y="15607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 rot="-8834390">
              <a:off x="878356" y="354553"/>
              <a:ext cx="384642" cy="303712"/>
            </a:xfrm>
            <a:custGeom>
              <a:avLst/>
              <a:gdLst/>
              <a:ahLst/>
              <a:cxnLst/>
              <a:rect l="l" t="t" r="r" b="b"/>
              <a:pathLst>
                <a:path w="384642" h="303712">
                  <a:moveTo>
                    <a:pt x="0" y="0"/>
                  </a:moveTo>
                  <a:lnTo>
                    <a:pt x="384642" y="0"/>
                  </a:lnTo>
                  <a:lnTo>
                    <a:pt x="384642" y="303712"/>
                  </a:lnTo>
                  <a:lnTo>
                    <a:pt x="0" y="3037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319964" y="1556535"/>
            <a:ext cx="5416021" cy="1419420"/>
            <a:chOff x="0" y="0"/>
            <a:chExt cx="7221361" cy="1892560"/>
          </a:xfrm>
        </p:grpSpPr>
        <p:grpSp>
          <p:nvGrpSpPr>
            <p:cNvPr id="15" name="Group 15"/>
            <p:cNvGrpSpPr/>
            <p:nvPr/>
          </p:nvGrpSpPr>
          <p:grpSpPr>
            <a:xfrm>
              <a:off x="320025" y="114964"/>
              <a:ext cx="6901337" cy="1777596"/>
              <a:chOff x="0" y="0"/>
              <a:chExt cx="1363227" cy="35113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363227" cy="351130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351130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276343"/>
                    </a:lnTo>
                    <a:cubicBezTo>
                      <a:pt x="1363227" y="296178"/>
                      <a:pt x="1355348" y="315200"/>
                      <a:pt x="1341322" y="329226"/>
                    </a:cubicBezTo>
                    <a:cubicBezTo>
                      <a:pt x="1327297" y="343251"/>
                      <a:pt x="1308275" y="351130"/>
                      <a:pt x="1288440" y="351130"/>
                    </a:cubicBezTo>
                    <a:lnTo>
                      <a:pt x="74787" y="351130"/>
                    </a:lnTo>
                    <a:cubicBezTo>
                      <a:pt x="33483" y="351130"/>
                      <a:pt x="0" y="317647"/>
                      <a:pt x="0" y="276343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C86BE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363227" cy="38923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943939" y="686262"/>
              <a:ext cx="5653509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Break the symmetry!</a:t>
              </a:r>
            </a:p>
          </p:txBody>
        </p:sp>
        <p:sp>
          <p:nvSpPr>
            <p:cNvPr id="19" name="Freeform 19"/>
            <p:cNvSpPr/>
            <p:nvPr/>
          </p:nvSpPr>
          <p:spPr>
            <a:xfrm>
              <a:off x="0" y="0"/>
              <a:ext cx="943939" cy="851261"/>
            </a:xfrm>
            <a:custGeom>
              <a:avLst/>
              <a:gdLst/>
              <a:ahLst/>
              <a:cxnLst/>
              <a:rect l="l" t="t" r="r" b="b"/>
              <a:pathLst>
                <a:path w="943939" h="851261">
                  <a:moveTo>
                    <a:pt x="0" y="0"/>
                  </a:moveTo>
                  <a:lnTo>
                    <a:pt x="943939" y="0"/>
                  </a:lnTo>
                  <a:lnTo>
                    <a:pt x="943939" y="851261"/>
                  </a:lnTo>
                  <a:lnTo>
                    <a:pt x="0" y="8512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999727" y="4240258"/>
            <a:ext cx="6344286" cy="1747227"/>
            <a:chOff x="0" y="0"/>
            <a:chExt cx="1670923" cy="4601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670923" cy="460175"/>
            </a:xfrm>
            <a:custGeom>
              <a:avLst/>
              <a:gdLst/>
              <a:ahLst/>
              <a:cxnLst/>
              <a:rect l="l" t="t" r="r" b="b"/>
              <a:pathLst>
                <a:path w="1670923" h="460175">
                  <a:moveTo>
                    <a:pt x="61015" y="0"/>
                  </a:moveTo>
                  <a:lnTo>
                    <a:pt x="1609908" y="0"/>
                  </a:lnTo>
                  <a:cubicBezTo>
                    <a:pt x="1643606" y="0"/>
                    <a:pt x="1670923" y="27317"/>
                    <a:pt x="1670923" y="61015"/>
                  </a:cubicBezTo>
                  <a:lnTo>
                    <a:pt x="1670923" y="399160"/>
                  </a:lnTo>
                  <a:cubicBezTo>
                    <a:pt x="1670923" y="432858"/>
                    <a:pt x="1643606" y="460175"/>
                    <a:pt x="1609908" y="460175"/>
                  </a:cubicBezTo>
                  <a:lnTo>
                    <a:pt x="61015" y="460175"/>
                  </a:lnTo>
                  <a:cubicBezTo>
                    <a:pt x="27317" y="460175"/>
                    <a:pt x="0" y="432858"/>
                    <a:pt x="0" y="399160"/>
                  </a:cubicBezTo>
                  <a:lnTo>
                    <a:pt x="0" y="61015"/>
                  </a:lnTo>
                  <a:cubicBezTo>
                    <a:pt x="0" y="27317"/>
                    <a:pt x="27317" y="0"/>
                    <a:pt x="61015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670923" cy="4982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28700" y="1765878"/>
            <a:ext cx="7686554" cy="6898682"/>
          </a:xfrm>
          <a:custGeom>
            <a:avLst/>
            <a:gdLst/>
            <a:ahLst/>
            <a:cxnLst/>
            <a:rect l="l" t="t" r="r" b="b"/>
            <a:pathLst>
              <a:path w="7686554" h="6898682">
                <a:moveTo>
                  <a:pt x="0" y="0"/>
                </a:moveTo>
                <a:lnTo>
                  <a:pt x="7686554" y="0"/>
                </a:lnTo>
                <a:lnTo>
                  <a:pt x="7686554" y="6898682"/>
                </a:lnTo>
                <a:lnTo>
                  <a:pt x="0" y="689868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10198780" y="4452938"/>
            <a:ext cx="5946180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ring starts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bending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toward the beam until it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crashes onto the boundary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265718" y="219075"/>
            <a:ext cx="5756564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C86BE5"/>
                </a:solidFill>
                <a:latin typeface="Poppins Bold"/>
                <a:ea typeface="Poppins Bold"/>
                <a:cs typeface="Poppins Bold"/>
                <a:sym typeface="Poppins Bold"/>
              </a:rPr>
              <a:t>Destabilization of the ring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0471213" y="6755661"/>
            <a:ext cx="5416021" cy="1494457"/>
            <a:chOff x="0" y="0"/>
            <a:chExt cx="1426442" cy="39360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426442" cy="393602"/>
            </a:xfrm>
            <a:custGeom>
              <a:avLst/>
              <a:gdLst/>
              <a:ahLst/>
              <a:cxnLst/>
              <a:rect l="l" t="t" r="r" b="b"/>
              <a:pathLst>
                <a:path w="1426442" h="393602">
                  <a:moveTo>
                    <a:pt x="71472" y="0"/>
                  </a:moveTo>
                  <a:lnTo>
                    <a:pt x="1354969" y="0"/>
                  </a:lnTo>
                  <a:cubicBezTo>
                    <a:pt x="1394442" y="0"/>
                    <a:pt x="1426442" y="31999"/>
                    <a:pt x="1426442" y="71472"/>
                  </a:cubicBezTo>
                  <a:lnTo>
                    <a:pt x="1426442" y="322129"/>
                  </a:lnTo>
                  <a:cubicBezTo>
                    <a:pt x="1426442" y="361603"/>
                    <a:pt x="1394442" y="393602"/>
                    <a:pt x="1354969" y="393602"/>
                  </a:cubicBezTo>
                  <a:lnTo>
                    <a:pt x="71472" y="393602"/>
                  </a:lnTo>
                  <a:cubicBezTo>
                    <a:pt x="31999" y="393602"/>
                    <a:pt x="0" y="361603"/>
                    <a:pt x="0" y="322129"/>
                  </a:cubicBezTo>
                  <a:lnTo>
                    <a:pt x="0" y="71472"/>
                  </a:lnTo>
                  <a:cubicBezTo>
                    <a:pt x="0" y="31999"/>
                    <a:pt x="31999" y="0"/>
                    <a:pt x="71472" y="0"/>
                  </a:cubicBezTo>
                  <a:close/>
                </a:path>
              </a:pathLst>
            </a:custGeom>
            <a:solidFill>
              <a:srgbClr val="C86BE5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1426442" cy="4317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10613682" y="7014136"/>
            <a:ext cx="5131084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We can destabilize the ring on demand!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1" name="Group 31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8" name="Group 58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0" name="TextBox 6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2" name="Freeform 6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3" name="TextBox 6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7" name="TextBox 6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31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6401308">
            <a:off x="7226599" y="6240994"/>
            <a:ext cx="1410152" cy="2449460"/>
          </a:xfrm>
          <a:custGeom>
            <a:avLst/>
            <a:gdLst/>
            <a:ahLst/>
            <a:cxnLst/>
            <a:rect l="l" t="t" r="r" b="b"/>
            <a:pathLst>
              <a:path w="1410152" h="2449460">
                <a:moveTo>
                  <a:pt x="0" y="0"/>
                </a:moveTo>
                <a:lnTo>
                  <a:pt x="1410152" y="0"/>
                </a:lnTo>
                <a:lnTo>
                  <a:pt x="1410152" y="2449460"/>
                </a:lnTo>
                <a:lnTo>
                  <a:pt x="0" y="244946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 rot="-10800000">
            <a:off x="7371999" y="6959284"/>
            <a:ext cx="603670" cy="476655"/>
          </a:xfrm>
          <a:custGeom>
            <a:avLst/>
            <a:gdLst/>
            <a:ahLst/>
            <a:cxnLst/>
            <a:rect l="l" t="t" r="r" b="b"/>
            <a:pathLst>
              <a:path w="603670" h="476655">
                <a:moveTo>
                  <a:pt x="0" y="0"/>
                </a:moveTo>
                <a:lnTo>
                  <a:pt x="603671" y="0"/>
                </a:lnTo>
                <a:lnTo>
                  <a:pt x="603671" y="476655"/>
                </a:lnTo>
                <a:lnTo>
                  <a:pt x="0" y="4766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Freeform 13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Freeform 14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5" name="Freeform 15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Freeform 16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7" name="Freeform 17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18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0" name="TextBox 20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2" name="Group 22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5" name="Group 25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7" name="Group 37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5" name="Group 55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58" name="TextBox 58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44000" y="5143500"/>
            <a:ext cx="9102166" cy="4114800"/>
          </a:xfrm>
          <a:custGeom>
            <a:avLst/>
            <a:gdLst/>
            <a:ahLst/>
            <a:cxnLst/>
            <a:rect l="l" t="t" r="r" b="b"/>
            <a:pathLst>
              <a:path w="9102166" h="4114800">
                <a:moveTo>
                  <a:pt x="0" y="0"/>
                </a:moveTo>
                <a:lnTo>
                  <a:pt x="9102166" y="0"/>
                </a:lnTo>
                <a:lnTo>
                  <a:pt x="910216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0000"/>
            </a:blip>
            <a:stretch>
              <a:fillRect t="-12218" b="-12209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9144000" y="995640"/>
            <a:ext cx="9102166" cy="4147860"/>
          </a:xfrm>
          <a:custGeom>
            <a:avLst/>
            <a:gdLst/>
            <a:ahLst/>
            <a:cxnLst/>
            <a:rect l="l" t="t" r="r" b="b"/>
            <a:pathLst>
              <a:path w="9102166" h="4147860">
                <a:moveTo>
                  <a:pt x="0" y="0"/>
                </a:moveTo>
                <a:lnTo>
                  <a:pt x="9102166" y="0"/>
                </a:lnTo>
                <a:lnTo>
                  <a:pt x="9102166" y="4147860"/>
                </a:lnTo>
                <a:lnTo>
                  <a:pt x="0" y="4147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3842" b="-9593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0" y="995640"/>
            <a:ext cx="9144000" cy="4291447"/>
          </a:xfrm>
          <a:custGeom>
            <a:avLst/>
            <a:gdLst/>
            <a:ahLst/>
            <a:cxnLst/>
            <a:rect l="l" t="t" r="r" b="b"/>
            <a:pathLst>
              <a:path w="9144000" h="4291447">
                <a:moveTo>
                  <a:pt x="0" y="0"/>
                </a:moveTo>
                <a:lnTo>
                  <a:pt x="9144000" y="0"/>
                </a:lnTo>
                <a:lnTo>
                  <a:pt x="9144000" y="4291448"/>
                </a:lnTo>
                <a:lnTo>
                  <a:pt x="0" y="42914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0000"/>
            </a:blip>
            <a:stretch>
              <a:fillRect t="-29894" b="-58544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5" name="Group 5"/>
          <p:cNvGrpSpPr/>
          <p:nvPr/>
        </p:nvGrpSpPr>
        <p:grpSpPr>
          <a:xfrm>
            <a:off x="0" y="5143500"/>
            <a:ext cx="9144000" cy="4114800"/>
            <a:chOff x="0" y="0"/>
            <a:chExt cx="2408296" cy="10837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408296" cy="1083733"/>
            </a:xfrm>
            <a:custGeom>
              <a:avLst/>
              <a:gdLst/>
              <a:ahLst/>
              <a:cxnLst/>
              <a:rect l="l" t="t" r="r" b="b"/>
              <a:pathLst>
                <a:path w="2408296" h="1083733">
                  <a:moveTo>
                    <a:pt x="0" y="0"/>
                  </a:moveTo>
                  <a:lnTo>
                    <a:pt x="2408296" y="0"/>
                  </a:lnTo>
                  <a:lnTo>
                    <a:pt x="2408296" y="1083733"/>
                  </a:lnTo>
                  <a:lnTo>
                    <a:pt x="0" y="1083733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408296" cy="11123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308305" y="5287088"/>
            <a:ext cx="6636328" cy="4366704"/>
          </a:xfrm>
          <a:custGeom>
            <a:avLst/>
            <a:gdLst/>
            <a:ahLst/>
            <a:cxnLst/>
            <a:rect l="l" t="t" r="r" b="b"/>
            <a:pathLst>
              <a:path w="6636328" h="4366704">
                <a:moveTo>
                  <a:pt x="0" y="0"/>
                </a:moveTo>
                <a:lnTo>
                  <a:pt x="6636329" y="0"/>
                </a:lnTo>
                <a:lnTo>
                  <a:pt x="6636329" y="4366704"/>
                </a:lnTo>
                <a:lnTo>
                  <a:pt x="0" y="436670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0000"/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4" name="AutoShape 14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5" name="Group 15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3661182" y="9647066"/>
            <a:ext cx="251168" cy="251168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3991459" y="9647066"/>
            <a:ext cx="251168" cy="251168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318828" y="9647066"/>
            <a:ext cx="251168" cy="251168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5057C3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4874796" y="9647066"/>
            <a:ext cx="251168" cy="251168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5205073" y="9647066"/>
            <a:ext cx="251168" cy="251168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5532441" y="9647066"/>
            <a:ext cx="251168" cy="251168"/>
            <a:chOff x="0" y="0"/>
            <a:chExt cx="812800" cy="812800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8E62D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6088410" y="9647066"/>
            <a:ext cx="251168" cy="251168"/>
            <a:chOff x="0" y="0"/>
            <a:chExt cx="812800" cy="8128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6418687" y="9647066"/>
            <a:ext cx="251168" cy="251168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6746055" y="9647066"/>
            <a:ext cx="251168" cy="251168"/>
            <a:chOff x="0" y="0"/>
            <a:chExt cx="812800" cy="8128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C86BE5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2599606" y="4327568"/>
            <a:ext cx="3944787" cy="1459499"/>
            <a:chOff x="0" y="0"/>
            <a:chExt cx="5259716" cy="1945998"/>
          </a:xfrm>
        </p:grpSpPr>
        <p:grpSp>
          <p:nvGrpSpPr>
            <p:cNvPr id="55" name="Group 55"/>
            <p:cNvGrpSpPr/>
            <p:nvPr/>
          </p:nvGrpSpPr>
          <p:grpSpPr>
            <a:xfrm>
              <a:off x="0" y="0"/>
              <a:ext cx="5259716" cy="1945998"/>
              <a:chOff x="0" y="0"/>
              <a:chExt cx="1038956" cy="384395"/>
            </a:xfrm>
          </p:grpSpPr>
          <p:sp>
            <p:nvSpPr>
              <p:cNvPr id="56" name="Freeform 56"/>
              <p:cNvSpPr/>
              <p:nvPr/>
            </p:nvSpPr>
            <p:spPr>
              <a:xfrm>
                <a:off x="0" y="0"/>
                <a:ext cx="1038956" cy="384395"/>
              </a:xfrm>
              <a:custGeom>
                <a:avLst/>
                <a:gdLst/>
                <a:ahLst/>
                <a:cxnLst/>
                <a:rect l="l" t="t" r="r" b="b"/>
                <a:pathLst>
                  <a:path w="1038956" h="384395">
                    <a:moveTo>
                      <a:pt x="98128" y="0"/>
                    </a:moveTo>
                    <a:lnTo>
                      <a:pt x="940828" y="0"/>
                    </a:lnTo>
                    <a:cubicBezTo>
                      <a:pt x="995023" y="0"/>
                      <a:pt x="1038956" y="43934"/>
                      <a:pt x="1038956" y="98128"/>
                    </a:cubicBezTo>
                    <a:lnTo>
                      <a:pt x="1038956" y="286266"/>
                    </a:lnTo>
                    <a:cubicBezTo>
                      <a:pt x="1038956" y="312292"/>
                      <a:pt x="1028618" y="337251"/>
                      <a:pt x="1010215" y="355654"/>
                    </a:cubicBezTo>
                    <a:cubicBezTo>
                      <a:pt x="991812" y="374056"/>
                      <a:pt x="966853" y="384395"/>
                      <a:pt x="940828" y="384395"/>
                    </a:cubicBezTo>
                    <a:lnTo>
                      <a:pt x="98128" y="384395"/>
                    </a:lnTo>
                    <a:cubicBezTo>
                      <a:pt x="43934" y="384395"/>
                      <a:pt x="0" y="340461"/>
                      <a:pt x="0" y="286266"/>
                    </a:cubicBezTo>
                    <a:lnTo>
                      <a:pt x="0" y="98128"/>
                    </a:lnTo>
                    <a:cubicBezTo>
                      <a:pt x="0" y="43934"/>
                      <a:pt x="43934" y="0"/>
                      <a:pt x="981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7" name="TextBox 57"/>
              <p:cNvSpPr txBox="1"/>
              <p:nvPr/>
            </p:nvSpPr>
            <p:spPr>
              <a:xfrm>
                <a:off x="0" y="-38100"/>
                <a:ext cx="1038956" cy="4224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58" name="TextBox 58"/>
            <p:cNvSpPr txBox="1"/>
            <p:nvPr/>
          </p:nvSpPr>
          <p:spPr>
            <a:xfrm>
              <a:off x="161217" y="376473"/>
              <a:ext cx="4937282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vortex dynamics</a:t>
              </a: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1076900" y="4327568"/>
            <a:ext cx="5236367" cy="1459499"/>
            <a:chOff x="0" y="0"/>
            <a:chExt cx="1379125" cy="384395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1379125" cy="384395"/>
            </a:xfrm>
            <a:custGeom>
              <a:avLst/>
              <a:gdLst/>
              <a:ahLst/>
              <a:cxnLst/>
              <a:rect l="l" t="t" r="r" b="b"/>
              <a:pathLst>
                <a:path w="1379125" h="384395">
                  <a:moveTo>
                    <a:pt x="73925" y="0"/>
                  </a:moveTo>
                  <a:lnTo>
                    <a:pt x="1305201" y="0"/>
                  </a:lnTo>
                  <a:cubicBezTo>
                    <a:pt x="1324807" y="0"/>
                    <a:pt x="1343610" y="7788"/>
                    <a:pt x="1357473" y="21652"/>
                  </a:cubicBezTo>
                  <a:cubicBezTo>
                    <a:pt x="1371337" y="35516"/>
                    <a:pt x="1379125" y="54319"/>
                    <a:pt x="1379125" y="73925"/>
                  </a:cubicBezTo>
                  <a:lnTo>
                    <a:pt x="1379125" y="310470"/>
                  </a:lnTo>
                  <a:cubicBezTo>
                    <a:pt x="1379125" y="330076"/>
                    <a:pt x="1371337" y="348879"/>
                    <a:pt x="1357473" y="362743"/>
                  </a:cubicBezTo>
                  <a:cubicBezTo>
                    <a:pt x="1343610" y="376606"/>
                    <a:pt x="1324807" y="384395"/>
                    <a:pt x="1305201" y="384395"/>
                  </a:cubicBezTo>
                  <a:lnTo>
                    <a:pt x="73925" y="384395"/>
                  </a:lnTo>
                  <a:cubicBezTo>
                    <a:pt x="54319" y="384395"/>
                    <a:pt x="35516" y="376606"/>
                    <a:pt x="21652" y="362743"/>
                  </a:cubicBezTo>
                  <a:cubicBezTo>
                    <a:pt x="7788" y="348879"/>
                    <a:pt x="0" y="330076"/>
                    <a:pt x="0" y="310470"/>
                  </a:cubicBezTo>
                  <a:lnTo>
                    <a:pt x="0" y="73925"/>
                  </a:lnTo>
                  <a:cubicBezTo>
                    <a:pt x="0" y="54319"/>
                    <a:pt x="7788" y="35516"/>
                    <a:pt x="21652" y="21652"/>
                  </a:cubicBezTo>
                  <a:cubicBezTo>
                    <a:pt x="35516" y="7788"/>
                    <a:pt x="54319" y="0"/>
                    <a:pt x="73925" y="0"/>
                  </a:cubicBezTo>
                  <a:close/>
                </a:path>
              </a:pathLst>
            </a:custGeom>
            <a:solidFill>
              <a:srgbClr val="FFFFFF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0" y="-38100"/>
              <a:ext cx="1379125" cy="42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2" name="TextBox 62"/>
          <p:cNvSpPr txBox="1"/>
          <p:nvPr/>
        </p:nvSpPr>
        <p:spPr>
          <a:xfrm>
            <a:off x="7968035" y="219075"/>
            <a:ext cx="2351930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Relevance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1233459" y="4590593"/>
            <a:ext cx="4920960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How far have we come?</a:t>
            </a:r>
          </a:p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What is still missing?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6401308">
            <a:off x="7226599" y="6240994"/>
            <a:ext cx="1410152" cy="2449460"/>
          </a:xfrm>
          <a:custGeom>
            <a:avLst/>
            <a:gdLst/>
            <a:ahLst/>
            <a:cxnLst/>
            <a:rect l="l" t="t" r="r" b="b"/>
            <a:pathLst>
              <a:path w="1410152" h="2449460">
                <a:moveTo>
                  <a:pt x="0" y="0"/>
                </a:moveTo>
                <a:lnTo>
                  <a:pt x="1410152" y="0"/>
                </a:lnTo>
                <a:lnTo>
                  <a:pt x="1410152" y="2449460"/>
                </a:lnTo>
                <a:lnTo>
                  <a:pt x="0" y="244946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 rot="-10800000">
            <a:off x="7371999" y="6959284"/>
            <a:ext cx="603670" cy="476655"/>
          </a:xfrm>
          <a:custGeom>
            <a:avLst/>
            <a:gdLst/>
            <a:ahLst/>
            <a:cxnLst/>
            <a:rect l="l" t="t" r="r" b="b"/>
            <a:pathLst>
              <a:path w="603670" h="476655">
                <a:moveTo>
                  <a:pt x="0" y="0"/>
                </a:moveTo>
                <a:lnTo>
                  <a:pt x="603671" y="0"/>
                </a:lnTo>
                <a:lnTo>
                  <a:pt x="603671" y="476655"/>
                </a:lnTo>
                <a:lnTo>
                  <a:pt x="0" y="4766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Freeform 13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Freeform 14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5" name="Freeform 15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Freeform 16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7" name="Freeform 17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18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0" name="Group 20"/>
          <p:cNvGrpSpPr/>
          <p:nvPr/>
        </p:nvGrpSpPr>
        <p:grpSpPr>
          <a:xfrm>
            <a:off x="11974599" y="2862606"/>
            <a:ext cx="5800393" cy="3778021"/>
            <a:chOff x="0" y="0"/>
            <a:chExt cx="1527676" cy="99503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527676" cy="995034"/>
            </a:xfrm>
            <a:custGeom>
              <a:avLst/>
              <a:gdLst/>
              <a:ahLst/>
              <a:cxnLst/>
              <a:rect l="l" t="t" r="r" b="b"/>
              <a:pathLst>
                <a:path w="1527676" h="995034">
                  <a:moveTo>
                    <a:pt x="66736" y="0"/>
                  </a:moveTo>
                  <a:lnTo>
                    <a:pt x="1460939" y="0"/>
                  </a:lnTo>
                  <a:cubicBezTo>
                    <a:pt x="1478639" y="0"/>
                    <a:pt x="1495614" y="7031"/>
                    <a:pt x="1508129" y="19547"/>
                  </a:cubicBezTo>
                  <a:cubicBezTo>
                    <a:pt x="1520644" y="32062"/>
                    <a:pt x="1527676" y="49037"/>
                    <a:pt x="1527676" y="66736"/>
                  </a:cubicBezTo>
                  <a:lnTo>
                    <a:pt x="1527676" y="928298"/>
                  </a:lnTo>
                  <a:cubicBezTo>
                    <a:pt x="1527676" y="945998"/>
                    <a:pt x="1520644" y="962972"/>
                    <a:pt x="1508129" y="975488"/>
                  </a:cubicBezTo>
                  <a:cubicBezTo>
                    <a:pt x="1495614" y="988003"/>
                    <a:pt x="1478639" y="995034"/>
                    <a:pt x="1460939" y="995034"/>
                  </a:cubicBezTo>
                  <a:lnTo>
                    <a:pt x="66736" y="995034"/>
                  </a:lnTo>
                  <a:cubicBezTo>
                    <a:pt x="49037" y="995034"/>
                    <a:pt x="32062" y="988003"/>
                    <a:pt x="19547" y="975488"/>
                  </a:cubicBezTo>
                  <a:cubicBezTo>
                    <a:pt x="7031" y="962972"/>
                    <a:pt x="0" y="945998"/>
                    <a:pt x="0" y="928298"/>
                  </a:cubicBezTo>
                  <a:lnTo>
                    <a:pt x="0" y="66736"/>
                  </a:lnTo>
                  <a:cubicBezTo>
                    <a:pt x="0" y="49037"/>
                    <a:pt x="7031" y="32062"/>
                    <a:pt x="19547" y="19547"/>
                  </a:cubicBezTo>
                  <a:cubicBezTo>
                    <a:pt x="32062" y="7031"/>
                    <a:pt x="49037" y="0"/>
                    <a:pt x="6673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527676" cy="10331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2198734" y="3102374"/>
            <a:ext cx="5352123" cy="315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nucleation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position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size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shape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propagation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speed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emission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frequency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excitations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on demand on the ring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2" name="TextBox 62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32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6401308">
            <a:off x="7226599" y="6240994"/>
            <a:ext cx="1410152" cy="2449460"/>
          </a:xfrm>
          <a:custGeom>
            <a:avLst/>
            <a:gdLst/>
            <a:ahLst/>
            <a:cxnLst/>
            <a:rect l="l" t="t" r="r" b="b"/>
            <a:pathLst>
              <a:path w="1410152" h="2449460">
                <a:moveTo>
                  <a:pt x="0" y="0"/>
                </a:moveTo>
                <a:lnTo>
                  <a:pt x="1410152" y="0"/>
                </a:lnTo>
                <a:lnTo>
                  <a:pt x="1410152" y="2449460"/>
                </a:lnTo>
                <a:lnTo>
                  <a:pt x="0" y="244946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 rot="-10800000">
            <a:off x="7371999" y="6959284"/>
            <a:ext cx="603670" cy="476655"/>
          </a:xfrm>
          <a:custGeom>
            <a:avLst/>
            <a:gdLst/>
            <a:ahLst/>
            <a:cxnLst/>
            <a:rect l="l" t="t" r="r" b="b"/>
            <a:pathLst>
              <a:path w="603670" h="476655">
                <a:moveTo>
                  <a:pt x="0" y="0"/>
                </a:moveTo>
                <a:lnTo>
                  <a:pt x="603671" y="0"/>
                </a:lnTo>
                <a:lnTo>
                  <a:pt x="603671" y="476655"/>
                </a:lnTo>
                <a:lnTo>
                  <a:pt x="0" y="4766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Freeform 13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Freeform 14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5" name="Freeform 15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Freeform 16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7" name="Freeform 17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18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0" name="Group 20"/>
          <p:cNvGrpSpPr/>
          <p:nvPr/>
        </p:nvGrpSpPr>
        <p:grpSpPr>
          <a:xfrm>
            <a:off x="11974599" y="2862606"/>
            <a:ext cx="5800393" cy="3778021"/>
            <a:chOff x="0" y="0"/>
            <a:chExt cx="1527676" cy="99503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527676" cy="995034"/>
            </a:xfrm>
            <a:custGeom>
              <a:avLst/>
              <a:gdLst/>
              <a:ahLst/>
              <a:cxnLst/>
              <a:rect l="l" t="t" r="r" b="b"/>
              <a:pathLst>
                <a:path w="1527676" h="995034">
                  <a:moveTo>
                    <a:pt x="66736" y="0"/>
                  </a:moveTo>
                  <a:lnTo>
                    <a:pt x="1460939" y="0"/>
                  </a:lnTo>
                  <a:cubicBezTo>
                    <a:pt x="1478639" y="0"/>
                    <a:pt x="1495614" y="7031"/>
                    <a:pt x="1508129" y="19547"/>
                  </a:cubicBezTo>
                  <a:cubicBezTo>
                    <a:pt x="1520644" y="32062"/>
                    <a:pt x="1527676" y="49037"/>
                    <a:pt x="1527676" y="66736"/>
                  </a:cubicBezTo>
                  <a:lnTo>
                    <a:pt x="1527676" y="928298"/>
                  </a:lnTo>
                  <a:cubicBezTo>
                    <a:pt x="1527676" y="945998"/>
                    <a:pt x="1520644" y="962972"/>
                    <a:pt x="1508129" y="975488"/>
                  </a:cubicBezTo>
                  <a:cubicBezTo>
                    <a:pt x="1495614" y="988003"/>
                    <a:pt x="1478639" y="995034"/>
                    <a:pt x="1460939" y="995034"/>
                  </a:cubicBezTo>
                  <a:lnTo>
                    <a:pt x="66736" y="995034"/>
                  </a:lnTo>
                  <a:cubicBezTo>
                    <a:pt x="49037" y="995034"/>
                    <a:pt x="32062" y="988003"/>
                    <a:pt x="19547" y="975488"/>
                  </a:cubicBezTo>
                  <a:cubicBezTo>
                    <a:pt x="7031" y="962972"/>
                    <a:pt x="0" y="945998"/>
                    <a:pt x="0" y="928298"/>
                  </a:cubicBezTo>
                  <a:lnTo>
                    <a:pt x="0" y="66736"/>
                  </a:lnTo>
                  <a:cubicBezTo>
                    <a:pt x="0" y="49037"/>
                    <a:pt x="7031" y="32062"/>
                    <a:pt x="19547" y="19547"/>
                  </a:cubicBezTo>
                  <a:cubicBezTo>
                    <a:pt x="32062" y="7031"/>
                    <a:pt x="49037" y="0"/>
                    <a:pt x="6673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527676" cy="10331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5304484" y="7891754"/>
            <a:ext cx="961234" cy="936002"/>
          </a:xfrm>
          <a:custGeom>
            <a:avLst/>
            <a:gdLst/>
            <a:ahLst/>
            <a:cxnLst/>
            <a:rect l="l" t="t" r="r" b="b"/>
            <a:pathLst>
              <a:path w="961234" h="936002">
                <a:moveTo>
                  <a:pt x="0" y="0"/>
                </a:moveTo>
                <a:lnTo>
                  <a:pt x="961234" y="0"/>
                </a:lnTo>
                <a:lnTo>
                  <a:pt x="961234" y="936002"/>
                </a:lnTo>
                <a:lnTo>
                  <a:pt x="0" y="9360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Freeform 24"/>
          <p:cNvSpPr/>
          <p:nvPr/>
        </p:nvSpPr>
        <p:spPr>
          <a:xfrm>
            <a:off x="11399876" y="2244108"/>
            <a:ext cx="1244813" cy="1258543"/>
          </a:xfrm>
          <a:custGeom>
            <a:avLst/>
            <a:gdLst/>
            <a:ahLst/>
            <a:cxnLst/>
            <a:rect l="l" t="t" r="r" b="b"/>
            <a:pathLst>
              <a:path w="1244813" h="1258543">
                <a:moveTo>
                  <a:pt x="0" y="0"/>
                </a:moveTo>
                <a:lnTo>
                  <a:pt x="1244812" y="0"/>
                </a:lnTo>
                <a:lnTo>
                  <a:pt x="1244812" y="1258543"/>
                </a:lnTo>
                <a:lnTo>
                  <a:pt x="0" y="125854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5" name="Group 25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6" name="Group 26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2" name="TextBox 62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2198734" y="3102374"/>
            <a:ext cx="5352123" cy="315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nucleation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position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size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shape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propagation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speed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emission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frequency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excitations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on demand on the ring</a:t>
            </a:r>
          </a:p>
        </p:txBody>
      </p:sp>
      <p:grpSp>
        <p:nvGrpSpPr>
          <p:cNvPr id="64" name="Group 64"/>
          <p:cNvGrpSpPr/>
          <p:nvPr/>
        </p:nvGrpSpPr>
        <p:grpSpPr>
          <a:xfrm>
            <a:off x="11953611" y="6646935"/>
            <a:ext cx="5842370" cy="567547"/>
            <a:chOff x="0" y="0"/>
            <a:chExt cx="7789826" cy="756730"/>
          </a:xfrm>
        </p:grpSpPr>
        <p:grpSp>
          <p:nvGrpSpPr>
            <p:cNvPr id="65" name="Group 65"/>
            <p:cNvGrpSpPr/>
            <p:nvPr/>
          </p:nvGrpSpPr>
          <p:grpSpPr>
            <a:xfrm>
              <a:off x="0" y="0"/>
              <a:ext cx="7789826" cy="756730"/>
              <a:chOff x="0" y="0"/>
              <a:chExt cx="1538731" cy="149477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1538731" cy="149477"/>
              </a:xfrm>
              <a:custGeom>
                <a:avLst/>
                <a:gdLst/>
                <a:ahLst/>
                <a:cxnLst/>
                <a:rect l="l" t="t" r="r" b="b"/>
                <a:pathLst>
                  <a:path w="1538731" h="149477">
                    <a:moveTo>
                      <a:pt x="0" y="0"/>
                    </a:moveTo>
                    <a:lnTo>
                      <a:pt x="1538731" y="0"/>
                    </a:lnTo>
                    <a:lnTo>
                      <a:pt x="1538731" y="149477"/>
                    </a:lnTo>
                    <a:lnTo>
                      <a:pt x="0" y="149477"/>
                    </a:lnTo>
                    <a:close/>
                  </a:path>
                </a:pathLst>
              </a:custGeom>
              <a:ln w="1905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0" y="-28575"/>
                <a:ext cx="1538731" cy="17805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68" name="TextBox 68"/>
            <p:cNvSpPr txBox="1"/>
            <p:nvPr/>
          </p:nvSpPr>
          <p:spPr>
            <a:xfrm>
              <a:off x="76277" y="178441"/>
              <a:ext cx="7705960" cy="374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G. Iori  et al., Phys. Rev. Research 8, L022043 (2026)</a:t>
              </a:r>
            </a:p>
          </p:txBody>
        </p:sp>
      </p:grpSp>
      <p:sp>
        <p:nvSpPr>
          <p:cNvPr id="69" name="TextBox 6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32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6401308">
            <a:off x="7226599" y="6240994"/>
            <a:ext cx="1410152" cy="2449460"/>
          </a:xfrm>
          <a:custGeom>
            <a:avLst/>
            <a:gdLst/>
            <a:ahLst/>
            <a:cxnLst/>
            <a:rect l="l" t="t" r="r" b="b"/>
            <a:pathLst>
              <a:path w="1410152" h="2449460">
                <a:moveTo>
                  <a:pt x="0" y="0"/>
                </a:moveTo>
                <a:lnTo>
                  <a:pt x="1410152" y="0"/>
                </a:lnTo>
                <a:lnTo>
                  <a:pt x="1410152" y="2449460"/>
                </a:lnTo>
                <a:lnTo>
                  <a:pt x="0" y="244946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1793" t="-65699" r="-83363" b="-1560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 rot="-10800000">
            <a:off x="7371999" y="6959284"/>
            <a:ext cx="603670" cy="476655"/>
          </a:xfrm>
          <a:custGeom>
            <a:avLst/>
            <a:gdLst/>
            <a:ahLst/>
            <a:cxnLst/>
            <a:rect l="l" t="t" r="r" b="b"/>
            <a:pathLst>
              <a:path w="603670" h="476655">
                <a:moveTo>
                  <a:pt x="0" y="0"/>
                </a:moveTo>
                <a:lnTo>
                  <a:pt x="603671" y="0"/>
                </a:lnTo>
                <a:lnTo>
                  <a:pt x="603671" y="476655"/>
                </a:lnTo>
                <a:lnTo>
                  <a:pt x="0" y="4766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537714" r="-787644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3" name="Freeform 13"/>
          <p:cNvSpPr/>
          <p:nvPr/>
        </p:nvSpPr>
        <p:spPr>
          <a:xfrm rot="6401308">
            <a:off x="6911678" y="2274103"/>
            <a:ext cx="5092654" cy="4369708"/>
          </a:xfrm>
          <a:custGeom>
            <a:avLst/>
            <a:gdLst/>
            <a:ahLst/>
            <a:cxnLst/>
            <a:rect l="l" t="t" r="r" b="b"/>
            <a:pathLst>
              <a:path w="5092654" h="4369708">
                <a:moveTo>
                  <a:pt x="0" y="0"/>
                </a:moveTo>
                <a:lnTo>
                  <a:pt x="5092654" y="0"/>
                </a:lnTo>
                <a:lnTo>
                  <a:pt x="5092654" y="4369709"/>
                </a:lnTo>
                <a:lnTo>
                  <a:pt x="0" y="4369709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r="-51257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4" name="Freeform 14"/>
          <p:cNvSpPr/>
          <p:nvPr/>
        </p:nvSpPr>
        <p:spPr>
          <a:xfrm rot="275900">
            <a:off x="6449722" y="7977727"/>
            <a:ext cx="410877" cy="764054"/>
          </a:xfrm>
          <a:custGeom>
            <a:avLst/>
            <a:gdLst/>
            <a:ahLst/>
            <a:cxnLst/>
            <a:rect l="l" t="t" r="r" b="b"/>
            <a:pathLst>
              <a:path w="410877" h="764054">
                <a:moveTo>
                  <a:pt x="0" y="0"/>
                </a:moveTo>
                <a:lnTo>
                  <a:pt x="410877" y="0"/>
                </a:lnTo>
                <a:lnTo>
                  <a:pt x="410877" y="764055"/>
                </a:lnTo>
                <a:lnTo>
                  <a:pt x="0" y="76405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774774" t="-401538" b="-7037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5" name="Freeform 15"/>
          <p:cNvSpPr/>
          <p:nvPr/>
        </p:nvSpPr>
        <p:spPr>
          <a:xfrm rot="6401308">
            <a:off x="6377983" y="8053864"/>
            <a:ext cx="662887" cy="353869"/>
          </a:xfrm>
          <a:custGeom>
            <a:avLst/>
            <a:gdLst/>
            <a:ahLst/>
            <a:cxnLst/>
            <a:rect l="l" t="t" r="r" b="b"/>
            <a:pathLst>
              <a:path w="662887" h="353869">
                <a:moveTo>
                  <a:pt x="0" y="0"/>
                </a:moveTo>
                <a:lnTo>
                  <a:pt x="662887" y="0"/>
                </a:lnTo>
                <a:lnTo>
                  <a:pt x="662887" y="353870"/>
                </a:lnTo>
                <a:lnTo>
                  <a:pt x="0" y="35387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998233" t="-1005337" r="-63806" b="-129500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6" name="Freeform 16"/>
          <p:cNvSpPr/>
          <p:nvPr/>
        </p:nvSpPr>
        <p:spPr>
          <a:xfrm>
            <a:off x="8266176" y="22441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7" name="Freeform 17"/>
          <p:cNvSpPr/>
          <p:nvPr/>
        </p:nvSpPr>
        <p:spPr>
          <a:xfrm>
            <a:off x="9241955" y="3312267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8" name="Freeform 18"/>
          <p:cNvSpPr/>
          <p:nvPr/>
        </p:nvSpPr>
        <p:spPr>
          <a:xfrm>
            <a:off x="9605328" y="436925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8370951" y="595821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7" y="0"/>
                </a:lnTo>
                <a:lnTo>
                  <a:pt x="449097" y="764717"/>
                </a:lnTo>
                <a:lnTo>
                  <a:pt x="0" y="76471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0" name="Group 20"/>
          <p:cNvGrpSpPr/>
          <p:nvPr/>
        </p:nvGrpSpPr>
        <p:grpSpPr>
          <a:xfrm>
            <a:off x="11974599" y="2862606"/>
            <a:ext cx="5800393" cy="3778021"/>
            <a:chOff x="0" y="0"/>
            <a:chExt cx="1527676" cy="99503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527676" cy="995034"/>
            </a:xfrm>
            <a:custGeom>
              <a:avLst/>
              <a:gdLst/>
              <a:ahLst/>
              <a:cxnLst/>
              <a:rect l="l" t="t" r="r" b="b"/>
              <a:pathLst>
                <a:path w="1527676" h="995034">
                  <a:moveTo>
                    <a:pt x="66736" y="0"/>
                  </a:moveTo>
                  <a:lnTo>
                    <a:pt x="1460939" y="0"/>
                  </a:lnTo>
                  <a:cubicBezTo>
                    <a:pt x="1478639" y="0"/>
                    <a:pt x="1495614" y="7031"/>
                    <a:pt x="1508129" y="19547"/>
                  </a:cubicBezTo>
                  <a:cubicBezTo>
                    <a:pt x="1520644" y="32062"/>
                    <a:pt x="1527676" y="49037"/>
                    <a:pt x="1527676" y="66736"/>
                  </a:cubicBezTo>
                  <a:lnTo>
                    <a:pt x="1527676" y="928298"/>
                  </a:lnTo>
                  <a:cubicBezTo>
                    <a:pt x="1527676" y="945998"/>
                    <a:pt x="1520644" y="962972"/>
                    <a:pt x="1508129" y="975488"/>
                  </a:cubicBezTo>
                  <a:cubicBezTo>
                    <a:pt x="1495614" y="988003"/>
                    <a:pt x="1478639" y="995034"/>
                    <a:pt x="1460939" y="995034"/>
                  </a:cubicBezTo>
                  <a:lnTo>
                    <a:pt x="66736" y="995034"/>
                  </a:lnTo>
                  <a:cubicBezTo>
                    <a:pt x="49037" y="995034"/>
                    <a:pt x="32062" y="988003"/>
                    <a:pt x="19547" y="975488"/>
                  </a:cubicBezTo>
                  <a:cubicBezTo>
                    <a:pt x="7031" y="962972"/>
                    <a:pt x="0" y="945998"/>
                    <a:pt x="0" y="928298"/>
                  </a:cubicBezTo>
                  <a:lnTo>
                    <a:pt x="0" y="66736"/>
                  </a:lnTo>
                  <a:cubicBezTo>
                    <a:pt x="0" y="49037"/>
                    <a:pt x="7031" y="32062"/>
                    <a:pt x="19547" y="19547"/>
                  </a:cubicBezTo>
                  <a:cubicBezTo>
                    <a:pt x="32062" y="7031"/>
                    <a:pt x="49037" y="0"/>
                    <a:pt x="66736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38100"/>
              <a:ext cx="1527676" cy="10331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5304484" y="7891754"/>
            <a:ext cx="961234" cy="936002"/>
          </a:xfrm>
          <a:custGeom>
            <a:avLst/>
            <a:gdLst/>
            <a:ahLst/>
            <a:cxnLst/>
            <a:rect l="l" t="t" r="r" b="b"/>
            <a:pathLst>
              <a:path w="961234" h="936002">
                <a:moveTo>
                  <a:pt x="0" y="0"/>
                </a:moveTo>
                <a:lnTo>
                  <a:pt x="961234" y="0"/>
                </a:lnTo>
                <a:lnTo>
                  <a:pt x="961234" y="936002"/>
                </a:lnTo>
                <a:lnTo>
                  <a:pt x="0" y="93600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Freeform 24"/>
          <p:cNvSpPr/>
          <p:nvPr/>
        </p:nvSpPr>
        <p:spPr>
          <a:xfrm>
            <a:off x="11399876" y="2244108"/>
            <a:ext cx="1244813" cy="1258543"/>
          </a:xfrm>
          <a:custGeom>
            <a:avLst/>
            <a:gdLst/>
            <a:ahLst/>
            <a:cxnLst/>
            <a:rect l="l" t="t" r="r" b="b"/>
            <a:pathLst>
              <a:path w="1244813" h="1258543">
                <a:moveTo>
                  <a:pt x="0" y="0"/>
                </a:moveTo>
                <a:lnTo>
                  <a:pt x="1244812" y="0"/>
                </a:lnTo>
                <a:lnTo>
                  <a:pt x="1244812" y="1258543"/>
                </a:lnTo>
                <a:lnTo>
                  <a:pt x="0" y="125854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5" name="Group 25"/>
          <p:cNvGrpSpPr/>
          <p:nvPr/>
        </p:nvGrpSpPr>
        <p:grpSpPr>
          <a:xfrm>
            <a:off x="593745" y="4005067"/>
            <a:ext cx="3722536" cy="1366438"/>
            <a:chOff x="0" y="0"/>
            <a:chExt cx="4963381" cy="1821918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4963381" cy="1821918"/>
              <a:chOff x="0" y="0"/>
              <a:chExt cx="980421" cy="359885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980421" cy="359885"/>
              </a:xfrm>
              <a:custGeom>
                <a:avLst/>
                <a:gdLst/>
                <a:ahLst/>
                <a:cxnLst/>
                <a:rect l="l" t="t" r="r" b="b"/>
                <a:pathLst>
                  <a:path w="980421" h="359885">
                    <a:moveTo>
                      <a:pt x="103987" y="0"/>
                    </a:moveTo>
                    <a:lnTo>
                      <a:pt x="876434" y="0"/>
                    </a:lnTo>
                    <a:cubicBezTo>
                      <a:pt x="904013" y="0"/>
                      <a:pt x="930463" y="10956"/>
                      <a:pt x="949964" y="30457"/>
                    </a:cubicBezTo>
                    <a:cubicBezTo>
                      <a:pt x="969465" y="49959"/>
                      <a:pt x="980421" y="76408"/>
                      <a:pt x="980421" y="103987"/>
                    </a:cubicBezTo>
                    <a:lnTo>
                      <a:pt x="980421" y="255898"/>
                    </a:lnTo>
                    <a:cubicBezTo>
                      <a:pt x="980421" y="313328"/>
                      <a:pt x="933864" y="359885"/>
                      <a:pt x="876434" y="359885"/>
                    </a:cubicBezTo>
                    <a:lnTo>
                      <a:pt x="103987" y="359885"/>
                    </a:lnTo>
                    <a:cubicBezTo>
                      <a:pt x="76408" y="359885"/>
                      <a:pt x="49959" y="348929"/>
                      <a:pt x="30457" y="329428"/>
                    </a:cubicBezTo>
                    <a:cubicBezTo>
                      <a:pt x="10956" y="309927"/>
                      <a:pt x="0" y="283477"/>
                      <a:pt x="0" y="255898"/>
                    </a:cubicBezTo>
                    <a:lnTo>
                      <a:pt x="0" y="103987"/>
                    </a:lnTo>
                    <a:cubicBezTo>
                      <a:pt x="0" y="46557"/>
                      <a:pt x="46557" y="0"/>
                      <a:pt x="103987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rnd">
                <a:solidFill>
                  <a:srgbClr val="89009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38100"/>
                <a:ext cx="980421" cy="39798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378102" y="295009"/>
              <a:ext cx="4207178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Stay tuned for the experiment!</a:t>
              </a:r>
            </a:p>
          </p:txBody>
        </p:sp>
      </p:grpSp>
      <p:sp>
        <p:nvSpPr>
          <p:cNvPr id="30" name="Freeform 30"/>
          <p:cNvSpPr/>
          <p:nvPr/>
        </p:nvSpPr>
        <p:spPr>
          <a:xfrm>
            <a:off x="4537936" y="4041534"/>
            <a:ext cx="1285265" cy="1293504"/>
          </a:xfrm>
          <a:custGeom>
            <a:avLst/>
            <a:gdLst/>
            <a:ahLst/>
            <a:cxnLst/>
            <a:rect l="l" t="t" r="r" b="b"/>
            <a:pathLst>
              <a:path w="1285265" h="1293504">
                <a:moveTo>
                  <a:pt x="0" y="0"/>
                </a:moveTo>
                <a:lnTo>
                  <a:pt x="1285265" y="0"/>
                </a:lnTo>
                <a:lnTo>
                  <a:pt x="1285265" y="1293504"/>
                </a:lnTo>
                <a:lnTo>
                  <a:pt x="0" y="12935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-109289" t="-62284" r="-65936" b="-42821"/>
            </a:stretch>
          </a:blipFill>
          <a:ln w="38100" cap="sq">
            <a:solidFill>
              <a:srgbClr val="890091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sp>
        <p:nvSpPr>
          <p:cNvPr id="31" name="Freeform 31"/>
          <p:cNvSpPr/>
          <p:nvPr/>
        </p:nvSpPr>
        <p:spPr>
          <a:xfrm>
            <a:off x="1795991" y="3144744"/>
            <a:ext cx="1318044" cy="860323"/>
          </a:xfrm>
          <a:custGeom>
            <a:avLst/>
            <a:gdLst/>
            <a:ahLst/>
            <a:cxnLst/>
            <a:rect l="l" t="t" r="r" b="b"/>
            <a:pathLst>
              <a:path w="1318044" h="860323">
                <a:moveTo>
                  <a:pt x="0" y="0"/>
                </a:moveTo>
                <a:lnTo>
                  <a:pt x="1318044" y="0"/>
                </a:lnTo>
                <a:lnTo>
                  <a:pt x="1318044" y="860323"/>
                </a:lnTo>
                <a:lnTo>
                  <a:pt x="0" y="860323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2" name="Freeform 32"/>
          <p:cNvSpPr/>
          <p:nvPr/>
        </p:nvSpPr>
        <p:spPr>
          <a:xfrm rot="2095622" flipV="1">
            <a:off x="3319741" y="6266024"/>
            <a:ext cx="1993081" cy="1159611"/>
          </a:xfrm>
          <a:custGeom>
            <a:avLst/>
            <a:gdLst/>
            <a:ahLst/>
            <a:cxnLst/>
            <a:rect l="l" t="t" r="r" b="b"/>
            <a:pathLst>
              <a:path w="1993081" h="1159611">
                <a:moveTo>
                  <a:pt x="0" y="1159611"/>
                </a:moveTo>
                <a:lnTo>
                  <a:pt x="1993081" y="1159611"/>
                </a:lnTo>
                <a:lnTo>
                  <a:pt x="1993081" y="0"/>
                </a:lnTo>
                <a:lnTo>
                  <a:pt x="0" y="0"/>
                </a:lnTo>
                <a:lnTo>
                  <a:pt x="0" y="1159611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3" name="TextBox 33"/>
          <p:cNvSpPr txBox="1"/>
          <p:nvPr/>
        </p:nvSpPr>
        <p:spPr>
          <a:xfrm>
            <a:off x="12198734" y="3102374"/>
            <a:ext cx="5352123" cy="3152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nucleation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position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size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shape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propagation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speed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Control over emission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frequency</a:t>
            </a:r>
          </a:p>
          <a:p>
            <a:pPr marL="647695" lvl="1" indent="-323848" algn="l">
              <a:lnSpc>
                <a:spcPts val="3599"/>
              </a:lnSpc>
              <a:buFont typeface="Arial"/>
              <a:buChar char="•"/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Create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excitations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on demand on the ring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grpSp>
        <p:nvGrpSpPr>
          <p:cNvPr id="35" name="Group 35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6" name="Group 36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6" name="Group 66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7" name="Freeform 6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8" name="TextBox 6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9" name="Group 69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70" name="Freeform 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1" name="TextBox 7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72" name="Group 72"/>
          <p:cNvGrpSpPr/>
          <p:nvPr/>
        </p:nvGrpSpPr>
        <p:grpSpPr>
          <a:xfrm>
            <a:off x="11953611" y="6646935"/>
            <a:ext cx="5842370" cy="567547"/>
            <a:chOff x="0" y="0"/>
            <a:chExt cx="7789826" cy="756730"/>
          </a:xfrm>
        </p:grpSpPr>
        <p:grpSp>
          <p:nvGrpSpPr>
            <p:cNvPr id="73" name="Group 73"/>
            <p:cNvGrpSpPr/>
            <p:nvPr/>
          </p:nvGrpSpPr>
          <p:grpSpPr>
            <a:xfrm>
              <a:off x="0" y="0"/>
              <a:ext cx="7789826" cy="756730"/>
              <a:chOff x="0" y="0"/>
              <a:chExt cx="1538731" cy="149477"/>
            </a:xfrm>
          </p:grpSpPr>
          <p:sp>
            <p:nvSpPr>
              <p:cNvPr id="74" name="Freeform 74"/>
              <p:cNvSpPr/>
              <p:nvPr/>
            </p:nvSpPr>
            <p:spPr>
              <a:xfrm>
                <a:off x="0" y="0"/>
                <a:ext cx="1538731" cy="149477"/>
              </a:xfrm>
              <a:custGeom>
                <a:avLst/>
                <a:gdLst/>
                <a:ahLst/>
                <a:cxnLst/>
                <a:rect l="l" t="t" r="r" b="b"/>
                <a:pathLst>
                  <a:path w="1538731" h="149477">
                    <a:moveTo>
                      <a:pt x="0" y="0"/>
                    </a:moveTo>
                    <a:lnTo>
                      <a:pt x="1538731" y="0"/>
                    </a:lnTo>
                    <a:lnTo>
                      <a:pt x="1538731" y="149477"/>
                    </a:lnTo>
                    <a:lnTo>
                      <a:pt x="0" y="149477"/>
                    </a:lnTo>
                    <a:close/>
                  </a:path>
                </a:pathLst>
              </a:custGeom>
              <a:ln w="1905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75" name="TextBox 75"/>
              <p:cNvSpPr txBox="1"/>
              <p:nvPr/>
            </p:nvSpPr>
            <p:spPr>
              <a:xfrm>
                <a:off x="0" y="-28575"/>
                <a:ext cx="1538731" cy="17805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sp>
          <p:nvSpPr>
            <p:cNvPr id="76" name="TextBox 76"/>
            <p:cNvSpPr txBox="1"/>
            <p:nvPr/>
          </p:nvSpPr>
          <p:spPr>
            <a:xfrm>
              <a:off x="76277" y="178441"/>
              <a:ext cx="7705960" cy="3746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G. Iori  et al., Phys. Rev. Research 8, L022043 (2026)</a:t>
              </a:r>
            </a:p>
          </p:txBody>
        </p:sp>
      </p:grpSp>
      <p:sp>
        <p:nvSpPr>
          <p:cNvPr id="77" name="TextBox 77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32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5917347">
            <a:off x="12093000" y="3780164"/>
            <a:ext cx="2577471" cy="2355195"/>
          </a:xfrm>
          <a:custGeom>
            <a:avLst/>
            <a:gdLst/>
            <a:ahLst/>
            <a:cxnLst/>
            <a:rect l="l" t="t" r="r" b="b"/>
            <a:pathLst>
              <a:path w="2577471" h="2355195">
                <a:moveTo>
                  <a:pt x="0" y="0"/>
                </a:moveTo>
                <a:lnTo>
                  <a:pt x="2577471" y="0"/>
                </a:lnTo>
                <a:lnTo>
                  <a:pt x="2577471" y="2355195"/>
                </a:lnTo>
                <a:lnTo>
                  <a:pt x="0" y="235519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83" r="-101275" b="-8553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2" name="Group 12"/>
          <p:cNvGrpSpPr/>
          <p:nvPr/>
        </p:nvGrpSpPr>
        <p:grpSpPr>
          <a:xfrm>
            <a:off x="12896071" y="1266825"/>
            <a:ext cx="2887539" cy="2318380"/>
            <a:chOff x="0" y="0"/>
            <a:chExt cx="3850052" cy="3091173"/>
          </a:xfrm>
        </p:grpSpPr>
        <p:sp>
          <p:nvSpPr>
            <p:cNvPr id="13" name="Freeform 13"/>
            <p:cNvSpPr/>
            <p:nvPr/>
          </p:nvSpPr>
          <p:spPr>
            <a:xfrm rot="6401308">
              <a:off x="1075790" y="-263532"/>
              <a:ext cx="1880202" cy="3265947"/>
            </a:xfrm>
            <a:custGeom>
              <a:avLst/>
              <a:gdLst/>
              <a:ahLst/>
              <a:cxnLst/>
              <a:rect l="l" t="t" r="r" b="b"/>
              <a:pathLst>
                <a:path w="1880202" h="3265947">
                  <a:moveTo>
                    <a:pt x="0" y="0"/>
                  </a:moveTo>
                  <a:lnTo>
                    <a:pt x="1880203" y="0"/>
                  </a:lnTo>
                  <a:lnTo>
                    <a:pt x="1880203" y="3265947"/>
                  </a:lnTo>
                  <a:lnTo>
                    <a:pt x="0" y="32659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14"/>
            <p:cNvSpPr/>
            <p:nvPr/>
          </p:nvSpPr>
          <p:spPr>
            <a:xfrm rot="-10800000">
              <a:off x="1269658" y="694189"/>
              <a:ext cx="804894" cy="635541"/>
            </a:xfrm>
            <a:custGeom>
              <a:avLst/>
              <a:gdLst/>
              <a:ahLst/>
              <a:cxnLst/>
              <a:rect l="l" t="t" r="r" b="b"/>
              <a:pathLst>
                <a:path w="804894" h="635541">
                  <a:moveTo>
                    <a:pt x="0" y="0"/>
                  </a:moveTo>
                  <a:lnTo>
                    <a:pt x="804894" y="0"/>
                  </a:lnTo>
                  <a:lnTo>
                    <a:pt x="804894" y="635540"/>
                  </a:lnTo>
                  <a:lnTo>
                    <a:pt x="0" y="6355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15"/>
            <p:cNvSpPr/>
            <p:nvPr/>
          </p:nvSpPr>
          <p:spPr>
            <a:xfrm rot="275900">
              <a:off x="39955" y="2052113"/>
              <a:ext cx="547836" cy="1018739"/>
            </a:xfrm>
            <a:custGeom>
              <a:avLst/>
              <a:gdLst/>
              <a:ahLst/>
              <a:cxnLst/>
              <a:rect l="l" t="t" r="r" b="b"/>
              <a:pathLst>
                <a:path w="547836" h="1018739">
                  <a:moveTo>
                    <a:pt x="0" y="0"/>
                  </a:moveTo>
                  <a:lnTo>
                    <a:pt x="547835" y="0"/>
                  </a:lnTo>
                  <a:lnTo>
                    <a:pt x="547835" y="1018739"/>
                  </a:lnTo>
                  <a:lnTo>
                    <a:pt x="0" y="1018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1774774" t="-401538" b="-70371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16"/>
            <p:cNvSpPr/>
            <p:nvPr/>
          </p:nvSpPr>
          <p:spPr>
            <a:xfrm rot="6401308">
              <a:off x="-55698" y="2153629"/>
              <a:ext cx="883849" cy="471826"/>
            </a:xfrm>
            <a:custGeom>
              <a:avLst/>
              <a:gdLst/>
              <a:ahLst/>
              <a:cxnLst/>
              <a:rect l="l" t="t" r="r" b="b"/>
              <a:pathLst>
                <a:path w="883849" h="471826">
                  <a:moveTo>
                    <a:pt x="0" y="0"/>
                  </a:moveTo>
                  <a:lnTo>
                    <a:pt x="883849" y="0"/>
                  </a:lnTo>
                  <a:lnTo>
                    <a:pt x="883849" y="471826"/>
                  </a:lnTo>
                  <a:lnTo>
                    <a:pt x="0" y="4718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998233" t="-1005337" r="-63806" b="-129500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3285295" y="1936411"/>
            <a:ext cx="3648183" cy="952135"/>
            <a:chOff x="0" y="0"/>
            <a:chExt cx="960838" cy="25076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960838" cy="250768"/>
            </a:xfrm>
            <a:custGeom>
              <a:avLst/>
              <a:gdLst/>
              <a:ahLst/>
              <a:cxnLst/>
              <a:rect l="l" t="t" r="r" b="b"/>
              <a:pathLst>
                <a:path w="960838" h="250768">
                  <a:moveTo>
                    <a:pt x="106107" y="0"/>
                  </a:moveTo>
                  <a:lnTo>
                    <a:pt x="854732" y="0"/>
                  </a:lnTo>
                  <a:cubicBezTo>
                    <a:pt x="882873" y="0"/>
                    <a:pt x="909862" y="11179"/>
                    <a:pt x="929760" y="31078"/>
                  </a:cubicBezTo>
                  <a:cubicBezTo>
                    <a:pt x="949659" y="50977"/>
                    <a:pt x="960838" y="77965"/>
                    <a:pt x="960838" y="106107"/>
                  </a:cubicBezTo>
                  <a:lnTo>
                    <a:pt x="960838" y="144662"/>
                  </a:lnTo>
                  <a:cubicBezTo>
                    <a:pt x="960838" y="172803"/>
                    <a:pt x="949659" y="199791"/>
                    <a:pt x="929760" y="219690"/>
                  </a:cubicBezTo>
                  <a:cubicBezTo>
                    <a:pt x="909862" y="239589"/>
                    <a:pt x="882873" y="250768"/>
                    <a:pt x="854732" y="250768"/>
                  </a:cubicBezTo>
                  <a:lnTo>
                    <a:pt x="106107" y="250768"/>
                  </a:lnTo>
                  <a:cubicBezTo>
                    <a:pt x="77965" y="250768"/>
                    <a:pt x="50977" y="239589"/>
                    <a:pt x="31078" y="219690"/>
                  </a:cubicBezTo>
                  <a:cubicBezTo>
                    <a:pt x="11179" y="199791"/>
                    <a:pt x="0" y="172803"/>
                    <a:pt x="0" y="144662"/>
                  </a:cubicBezTo>
                  <a:lnTo>
                    <a:pt x="0" y="106107"/>
                  </a:lnTo>
                  <a:cubicBezTo>
                    <a:pt x="0" y="77965"/>
                    <a:pt x="11179" y="50977"/>
                    <a:pt x="31078" y="31078"/>
                  </a:cubicBezTo>
                  <a:cubicBezTo>
                    <a:pt x="50977" y="11179"/>
                    <a:pt x="77965" y="0"/>
                    <a:pt x="10610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38100"/>
              <a:ext cx="960838" cy="288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3634042" y="2169591"/>
            <a:ext cx="295069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Looking ahead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11175037" y="6646605"/>
            <a:ext cx="5367780" cy="1715843"/>
            <a:chOff x="0" y="0"/>
            <a:chExt cx="7157040" cy="2287791"/>
          </a:xfrm>
        </p:grpSpPr>
        <p:grpSp>
          <p:nvGrpSpPr>
            <p:cNvPr id="22" name="Group 22"/>
            <p:cNvGrpSpPr/>
            <p:nvPr/>
          </p:nvGrpSpPr>
          <p:grpSpPr>
            <a:xfrm>
              <a:off x="0" y="0"/>
              <a:ext cx="7157040" cy="2287791"/>
              <a:chOff x="0" y="0"/>
              <a:chExt cx="1413736" cy="451909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1413736" cy="451909"/>
              </a:xfrm>
              <a:custGeom>
                <a:avLst/>
                <a:gdLst/>
                <a:ahLst/>
                <a:cxnLst/>
                <a:rect l="l" t="t" r="r" b="b"/>
                <a:pathLst>
                  <a:path w="1413736" h="451909">
                    <a:moveTo>
                      <a:pt x="72115" y="0"/>
                    </a:moveTo>
                    <a:lnTo>
                      <a:pt x="1341622" y="0"/>
                    </a:lnTo>
                    <a:cubicBezTo>
                      <a:pt x="1381449" y="0"/>
                      <a:pt x="1413736" y="32287"/>
                      <a:pt x="1413736" y="72115"/>
                    </a:cubicBezTo>
                    <a:lnTo>
                      <a:pt x="1413736" y="379795"/>
                    </a:lnTo>
                    <a:cubicBezTo>
                      <a:pt x="1413736" y="419622"/>
                      <a:pt x="1381449" y="451909"/>
                      <a:pt x="1341622" y="451909"/>
                    </a:cubicBezTo>
                    <a:lnTo>
                      <a:pt x="72115" y="451909"/>
                    </a:lnTo>
                    <a:cubicBezTo>
                      <a:pt x="32287" y="451909"/>
                      <a:pt x="0" y="419622"/>
                      <a:pt x="0" y="379795"/>
                    </a:cubicBezTo>
                    <a:lnTo>
                      <a:pt x="0" y="72115"/>
                    </a:lnTo>
                    <a:cubicBezTo>
                      <a:pt x="0" y="32287"/>
                      <a:pt x="32287" y="0"/>
                      <a:pt x="721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0" y="-38100"/>
                <a:ext cx="1413736" cy="49000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350300" y="527946"/>
              <a:ext cx="6456439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This is only the beginning of another journey...</a:t>
              </a:r>
            </a:p>
          </p:txBody>
        </p:sp>
      </p:grpSp>
      <p:pic>
        <p:nvPicPr>
          <p:cNvPr id="26" name="Picture 26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6106.666"/>
                </p14:media>
              </p:ext>
            </p:extLst>
          </p:nvPr>
        </p:nvPicPr>
        <p:blipFill>
          <a:blip r:embed="rId8"/>
          <a:srcRect l="18095" t="18101" r="15204" b="15747"/>
          <a:stretch>
            <a:fillRect/>
          </a:stretch>
        </p:blipFill>
        <p:spPr>
          <a:xfrm>
            <a:off x="1067955" y="3149732"/>
            <a:ext cx="8082864" cy="5443986"/>
          </a:xfrm>
          <a:prstGeom prst="rect">
            <a:avLst/>
          </a:prstGeom>
        </p:spPr>
      </p:pic>
      <p:sp>
        <p:nvSpPr>
          <p:cNvPr id="27" name="TextBox 27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29" name="Group 29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7" name="Group 47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8" name="Freeform 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9" name="TextBox 4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1" name="Freeform 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" name="TextBox 5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3" name="Group 53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5" name="TextBox 65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 rot="5917347">
            <a:off x="12093000" y="3780164"/>
            <a:ext cx="2577471" cy="2355195"/>
          </a:xfrm>
          <a:custGeom>
            <a:avLst/>
            <a:gdLst/>
            <a:ahLst/>
            <a:cxnLst/>
            <a:rect l="l" t="t" r="r" b="b"/>
            <a:pathLst>
              <a:path w="2577471" h="2355195">
                <a:moveTo>
                  <a:pt x="0" y="0"/>
                </a:moveTo>
                <a:lnTo>
                  <a:pt x="2577471" y="0"/>
                </a:lnTo>
                <a:lnTo>
                  <a:pt x="2577471" y="2355195"/>
                </a:lnTo>
                <a:lnTo>
                  <a:pt x="0" y="2355195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7583" r="-101275" b="-85534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2" name="Group 12"/>
          <p:cNvGrpSpPr/>
          <p:nvPr/>
        </p:nvGrpSpPr>
        <p:grpSpPr>
          <a:xfrm>
            <a:off x="12896071" y="1266825"/>
            <a:ext cx="2887539" cy="2318380"/>
            <a:chOff x="0" y="0"/>
            <a:chExt cx="3850052" cy="3091173"/>
          </a:xfrm>
        </p:grpSpPr>
        <p:sp>
          <p:nvSpPr>
            <p:cNvPr id="13" name="Freeform 13"/>
            <p:cNvSpPr/>
            <p:nvPr/>
          </p:nvSpPr>
          <p:spPr>
            <a:xfrm rot="6401308">
              <a:off x="1075790" y="-263532"/>
              <a:ext cx="1880202" cy="3265947"/>
            </a:xfrm>
            <a:custGeom>
              <a:avLst/>
              <a:gdLst/>
              <a:ahLst/>
              <a:cxnLst/>
              <a:rect l="l" t="t" r="r" b="b"/>
              <a:pathLst>
                <a:path w="1880202" h="3265947">
                  <a:moveTo>
                    <a:pt x="0" y="0"/>
                  </a:moveTo>
                  <a:lnTo>
                    <a:pt x="1880203" y="0"/>
                  </a:lnTo>
                  <a:lnTo>
                    <a:pt x="1880203" y="3265947"/>
                  </a:lnTo>
                  <a:lnTo>
                    <a:pt x="0" y="32659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371793" t="-65699" r="-83363" b="-15602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14"/>
            <p:cNvSpPr/>
            <p:nvPr/>
          </p:nvSpPr>
          <p:spPr>
            <a:xfrm rot="-10800000">
              <a:off x="1269658" y="694189"/>
              <a:ext cx="804894" cy="635541"/>
            </a:xfrm>
            <a:custGeom>
              <a:avLst/>
              <a:gdLst/>
              <a:ahLst/>
              <a:cxnLst/>
              <a:rect l="l" t="t" r="r" b="b"/>
              <a:pathLst>
                <a:path w="804894" h="635541">
                  <a:moveTo>
                    <a:pt x="0" y="0"/>
                  </a:moveTo>
                  <a:lnTo>
                    <a:pt x="804894" y="0"/>
                  </a:lnTo>
                  <a:lnTo>
                    <a:pt x="804894" y="635540"/>
                  </a:lnTo>
                  <a:lnTo>
                    <a:pt x="0" y="6355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t="-537714" r="-787644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15"/>
            <p:cNvSpPr/>
            <p:nvPr/>
          </p:nvSpPr>
          <p:spPr>
            <a:xfrm rot="275900">
              <a:off x="39955" y="2052113"/>
              <a:ext cx="547836" cy="1018739"/>
            </a:xfrm>
            <a:custGeom>
              <a:avLst/>
              <a:gdLst/>
              <a:ahLst/>
              <a:cxnLst/>
              <a:rect l="l" t="t" r="r" b="b"/>
              <a:pathLst>
                <a:path w="547836" h="1018739">
                  <a:moveTo>
                    <a:pt x="0" y="0"/>
                  </a:moveTo>
                  <a:lnTo>
                    <a:pt x="547835" y="0"/>
                  </a:lnTo>
                  <a:lnTo>
                    <a:pt x="547835" y="1018739"/>
                  </a:lnTo>
                  <a:lnTo>
                    <a:pt x="0" y="1018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74774" t="-401538" b="-70371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16"/>
            <p:cNvSpPr/>
            <p:nvPr/>
          </p:nvSpPr>
          <p:spPr>
            <a:xfrm rot="6401308">
              <a:off x="-55698" y="2153629"/>
              <a:ext cx="883849" cy="471826"/>
            </a:xfrm>
            <a:custGeom>
              <a:avLst/>
              <a:gdLst/>
              <a:ahLst/>
              <a:cxnLst/>
              <a:rect l="l" t="t" r="r" b="b"/>
              <a:pathLst>
                <a:path w="883849" h="471826">
                  <a:moveTo>
                    <a:pt x="0" y="0"/>
                  </a:moveTo>
                  <a:lnTo>
                    <a:pt x="883849" y="0"/>
                  </a:lnTo>
                  <a:lnTo>
                    <a:pt x="883849" y="471826"/>
                  </a:lnTo>
                  <a:lnTo>
                    <a:pt x="0" y="4718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998233" t="-1005337" r="-63806" b="-129500"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175037" y="6646605"/>
            <a:ext cx="5367780" cy="1715843"/>
            <a:chOff x="0" y="0"/>
            <a:chExt cx="7157040" cy="228779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7157040" cy="2287791"/>
              <a:chOff x="0" y="0"/>
              <a:chExt cx="1413736" cy="451909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1413736" cy="451909"/>
              </a:xfrm>
              <a:custGeom>
                <a:avLst/>
                <a:gdLst/>
                <a:ahLst/>
                <a:cxnLst/>
                <a:rect l="l" t="t" r="r" b="b"/>
                <a:pathLst>
                  <a:path w="1413736" h="451909">
                    <a:moveTo>
                      <a:pt x="72115" y="0"/>
                    </a:moveTo>
                    <a:lnTo>
                      <a:pt x="1341622" y="0"/>
                    </a:lnTo>
                    <a:cubicBezTo>
                      <a:pt x="1381449" y="0"/>
                      <a:pt x="1413736" y="32287"/>
                      <a:pt x="1413736" y="72115"/>
                    </a:cubicBezTo>
                    <a:lnTo>
                      <a:pt x="1413736" y="379795"/>
                    </a:lnTo>
                    <a:cubicBezTo>
                      <a:pt x="1413736" y="419622"/>
                      <a:pt x="1381449" y="451909"/>
                      <a:pt x="1341622" y="451909"/>
                    </a:cubicBezTo>
                    <a:lnTo>
                      <a:pt x="72115" y="451909"/>
                    </a:lnTo>
                    <a:cubicBezTo>
                      <a:pt x="32287" y="451909"/>
                      <a:pt x="0" y="419622"/>
                      <a:pt x="0" y="379795"/>
                    </a:cubicBezTo>
                    <a:lnTo>
                      <a:pt x="0" y="72115"/>
                    </a:lnTo>
                    <a:cubicBezTo>
                      <a:pt x="0" y="32287"/>
                      <a:pt x="32287" y="0"/>
                      <a:pt x="721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0" y="-38100"/>
                <a:ext cx="1413736" cy="49000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350300" y="527946"/>
              <a:ext cx="6456439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This is only the beginning of another journey...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1100179" y="3149732"/>
            <a:ext cx="8050640" cy="5443986"/>
          </a:xfrm>
          <a:custGeom>
            <a:avLst/>
            <a:gdLst/>
            <a:ahLst/>
            <a:cxnLst/>
            <a:rect l="l" t="t" r="r" b="b"/>
            <a:pathLst>
              <a:path w="8050640" h="5443986">
                <a:moveTo>
                  <a:pt x="0" y="0"/>
                </a:moveTo>
                <a:lnTo>
                  <a:pt x="8050640" y="0"/>
                </a:lnTo>
                <a:lnTo>
                  <a:pt x="8050640" y="5443986"/>
                </a:lnTo>
                <a:lnTo>
                  <a:pt x="0" y="54439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40000"/>
            </a:blip>
            <a:stretch>
              <a:fillRect l="-26802" t="-27261" r="-23116" b="-23311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Freeform 23"/>
          <p:cNvSpPr/>
          <p:nvPr/>
        </p:nvSpPr>
        <p:spPr>
          <a:xfrm>
            <a:off x="3909802" y="4962221"/>
            <a:ext cx="2399170" cy="1819007"/>
          </a:xfrm>
          <a:custGeom>
            <a:avLst/>
            <a:gdLst/>
            <a:ahLst/>
            <a:cxnLst/>
            <a:rect l="l" t="t" r="r" b="b"/>
            <a:pathLst>
              <a:path w="2399170" h="1819007">
                <a:moveTo>
                  <a:pt x="0" y="0"/>
                </a:moveTo>
                <a:lnTo>
                  <a:pt x="2399170" y="0"/>
                </a:lnTo>
                <a:lnTo>
                  <a:pt x="2399170" y="1819008"/>
                </a:lnTo>
                <a:lnTo>
                  <a:pt x="0" y="181900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4" name="TextBox 24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Conclusions and future perspective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3285295" y="1936411"/>
            <a:ext cx="3648183" cy="952135"/>
            <a:chOff x="0" y="0"/>
            <a:chExt cx="960838" cy="250768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960838" cy="250768"/>
            </a:xfrm>
            <a:custGeom>
              <a:avLst/>
              <a:gdLst/>
              <a:ahLst/>
              <a:cxnLst/>
              <a:rect l="l" t="t" r="r" b="b"/>
              <a:pathLst>
                <a:path w="960838" h="250768">
                  <a:moveTo>
                    <a:pt x="106107" y="0"/>
                  </a:moveTo>
                  <a:lnTo>
                    <a:pt x="854732" y="0"/>
                  </a:lnTo>
                  <a:cubicBezTo>
                    <a:pt x="882873" y="0"/>
                    <a:pt x="909862" y="11179"/>
                    <a:pt x="929760" y="31078"/>
                  </a:cubicBezTo>
                  <a:cubicBezTo>
                    <a:pt x="949659" y="50977"/>
                    <a:pt x="960838" y="77965"/>
                    <a:pt x="960838" y="106107"/>
                  </a:cubicBezTo>
                  <a:lnTo>
                    <a:pt x="960838" y="144662"/>
                  </a:lnTo>
                  <a:cubicBezTo>
                    <a:pt x="960838" y="172803"/>
                    <a:pt x="949659" y="199791"/>
                    <a:pt x="929760" y="219690"/>
                  </a:cubicBezTo>
                  <a:cubicBezTo>
                    <a:pt x="909862" y="239589"/>
                    <a:pt x="882873" y="250768"/>
                    <a:pt x="854732" y="250768"/>
                  </a:cubicBezTo>
                  <a:lnTo>
                    <a:pt x="106107" y="250768"/>
                  </a:lnTo>
                  <a:cubicBezTo>
                    <a:pt x="77965" y="250768"/>
                    <a:pt x="50977" y="239589"/>
                    <a:pt x="31078" y="219690"/>
                  </a:cubicBezTo>
                  <a:cubicBezTo>
                    <a:pt x="11179" y="199791"/>
                    <a:pt x="0" y="172803"/>
                    <a:pt x="0" y="144662"/>
                  </a:cubicBezTo>
                  <a:lnTo>
                    <a:pt x="0" y="106107"/>
                  </a:lnTo>
                  <a:cubicBezTo>
                    <a:pt x="0" y="77965"/>
                    <a:pt x="11179" y="50977"/>
                    <a:pt x="31078" y="31078"/>
                  </a:cubicBezTo>
                  <a:cubicBezTo>
                    <a:pt x="50977" y="11179"/>
                    <a:pt x="77965" y="0"/>
                    <a:pt x="106107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960838" cy="288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3634042" y="2169591"/>
            <a:ext cx="295069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Looking ahead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2444347" y="9647066"/>
            <a:ext cx="4552877" cy="251168"/>
            <a:chOff x="0" y="0"/>
            <a:chExt cx="6070503" cy="334891"/>
          </a:xfrm>
        </p:grpSpPr>
        <p:grpSp>
          <p:nvGrpSpPr>
            <p:cNvPr id="30" name="Group 30"/>
            <p:cNvGrpSpPr/>
            <p:nvPr/>
          </p:nvGrpSpPr>
          <p:grpSpPr>
            <a:xfrm>
              <a:off x="4858751" y="0"/>
              <a:ext cx="334891" cy="334891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>
              <a:off x="5299121" y="0"/>
              <a:ext cx="334891" cy="334891"/>
              <a:chOff x="0" y="0"/>
              <a:chExt cx="812800" cy="812800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5735612" y="0"/>
              <a:ext cx="334891" cy="334891"/>
              <a:chOff x="0" y="0"/>
              <a:chExt cx="812800" cy="812800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C86BE5"/>
              </a:solidFill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8" name="TextBox 38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9" name="Group 39"/>
            <p:cNvGrpSpPr/>
            <p:nvPr/>
          </p:nvGrpSpPr>
          <p:grpSpPr>
            <a:xfrm>
              <a:off x="3240599" y="0"/>
              <a:ext cx="334891" cy="334891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3680969" y="0"/>
              <a:ext cx="334891" cy="334891"/>
              <a:chOff x="0" y="0"/>
              <a:chExt cx="8128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4" name="TextBox 4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5" name="Group 45"/>
            <p:cNvGrpSpPr/>
            <p:nvPr/>
          </p:nvGrpSpPr>
          <p:grpSpPr>
            <a:xfrm>
              <a:off x="4117460" y="0"/>
              <a:ext cx="334891" cy="334891"/>
              <a:chOff x="0" y="0"/>
              <a:chExt cx="812800" cy="812800"/>
            </a:xfrm>
          </p:grpSpPr>
          <p:sp>
            <p:nvSpPr>
              <p:cNvPr id="46" name="Freeform 4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8E62D5"/>
              </a:solidFill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" name="TextBox 4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8" name="Group 48"/>
            <p:cNvGrpSpPr/>
            <p:nvPr/>
          </p:nvGrpSpPr>
          <p:grpSpPr>
            <a:xfrm>
              <a:off x="1622447" y="0"/>
              <a:ext cx="334891" cy="334891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2062817" y="0"/>
              <a:ext cx="334891" cy="334891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499308" y="0"/>
              <a:ext cx="334891" cy="334891"/>
              <a:chOff x="0" y="0"/>
              <a:chExt cx="812800" cy="812800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057C3"/>
              </a:solidFill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57" name="Group 57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34AAD"/>
              </a:solidFill>
              <a:ln w="38100" cap="sq">
                <a:solidFill>
                  <a:srgbClr val="034AAD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sp>
        <p:nvSpPr>
          <p:cNvPr id="66" name="TextBox 66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33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1375188" y="1727536"/>
            <a:ext cx="15537625" cy="7059183"/>
            <a:chOff x="0" y="0"/>
            <a:chExt cx="20716833" cy="9412244"/>
          </a:xfrm>
        </p:grpSpPr>
        <p:grpSp>
          <p:nvGrpSpPr>
            <p:cNvPr id="12" name="Group 12"/>
            <p:cNvGrpSpPr/>
            <p:nvPr/>
          </p:nvGrpSpPr>
          <p:grpSpPr>
            <a:xfrm>
              <a:off x="5440916" y="8142731"/>
              <a:ext cx="4630924" cy="1269513"/>
              <a:chOff x="0" y="0"/>
              <a:chExt cx="914750" cy="250768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914750" cy="250768"/>
              </a:xfrm>
              <a:custGeom>
                <a:avLst/>
                <a:gdLst/>
                <a:ahLst/>
                <a:cxnLst/>
                <a:rect l="l" t="t" r="r" b="b"/>
                <a:pathLst>
                  <a:path w="914750" h="250768">
                    <a:moveTo>
                      <a:pt x="111452" y="0"/>
                    </a:moveTo>
                    <a:lnTo>
                      <a:pt x="803298" y="0"/>
                    </a:lnTo>
                    <a:cubicBezTo>
                      <a:pt x="832857" y="0"/>
                      <a:pt x="861205" y="11742"/>
                      <a:pt x="882107" y="32644"/>
                    </a:cubicBezTo>
                    <a:cubicBezTo>
                      <a:pt x="903008" y="53545"/>
                      <a:pt x="914750" y="81893"/>
                      <a:pt x="914750" y="111452"/>
                    </a:cubicBezTo>
                    <a:lnTo>
                      <a:pt x="914750" y="139316"/>
                    </a:lnTo>
                    <a:cubicBezTo>
                      <a:pt x="914750" y="168875"/>
                      <a:pt x="903008" y="197223"/>
                      <a:pt x="882107" y="218124"/>
                    </a:cubicBezTo>
                    <a:cubicBezTo>
                      <a:pt x="861205" y="239026"/>
                      <a:pt x="832857" y="250768"/>
                      <a:pt x="803298" y="250768"/>
                    </a:cubicBezTo>
                    <a:lnTo>
                      <a:pt x="111452" y="250768"/>
                    </a:lnTo>
                    <a:cubicBezTo>
                      <a:pt x="81893" y="250768"/>
                      <a:pt x="53545" y="239026"/>
                      <a:pt x="32644" y="218124"/>
                    </a:cubicBezTo>
                    <a:cubicBezTo>
                      <a:pt x="11742" y="197223"/>
                      <a:pt x="0" y="168875"/>
                      <a:pt x="0" y="139316"/>
                    </a:cubicBezTo>
                    <a:lnTo>
                      <a:pt x="0" y="111452"/>
                    </a:lnTo>
                    <a:cubicBezTo>
                      <a:pt x="0" y="81893"/>
                      <a:pt x="11742" y="53545"/>
                      <a:pt x="32644" y="32644"/>
                    </a:cubicBezTo>
                    <a:cubicBezTo>
                      <a:pt x="53545" y="11742"/>
                      <a:pt x="81893" y="0"/>
                      <a:pt x="1114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38100"/>
                <a:ext cx="914750" cy="2888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6117441" y="8459988"/>
              <a:ext cx="3277875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Davide Galli</a:t>
              </a:r>
            </a:p>
          </p:txBody>
        </p:sp>
        <p:sp>
          <p:nvSpPr>
            <p:cNvPr id="16" name="Freeform 16"/>
            <p:cNvSpPr/>
            <p:nvPr/>
          </p:nvSpPr>
          <p:spPr>
            <a:xfrm>
              <a:off x="5956091" y="4421773"/>
              <a:ext cx="3600575" cy="3720958"/>
            </a:xfrm>
            <a:custGeom>
              <a:avLst/>
              <a:gdLst/>
              <a:ahLst/>
              <a:cxnLst/>
              <a:rect l="l" t="t" r="r" b="b"/>
              <a:pathLst>
                <a:path w="3600575" h="3720958">
                  <a:moveTo>
                    <a:pt x="0" y="0"/>
                  </a:moveTo>
                  <a:lnTo>
                    <a:pt x="3600574" y="0"/>
                  </a:lnTo>
                  <a:lnTo>
                    <a:pt x="3600574" y="3720958"/>
                  </a:lnTo>
                  <a:lnTo>
                    <a:pt x="0" y="37209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0" y="3722226"/>
              <a:ext cx="4824858" cy="1269513"/>
              <a:chOff x="0" y="0"/>
              <a:chExt cx="953058" cy="250768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953058" cy="250768"/>
              </a:xfrm>
              <a:custGeom>
                <a:avLst/>
                <a:gdLst/>
                <a:ahLst/>
                <a:cxnLst/>
                <a:rect l="l" t="t" r="r" b="b"/>
                <a:pathLst>
                  <a:path w="953058" h="250768">
                    <a:moveTo>
                      <a:pt x="106973" y="0"/>
                    </a:moveTo>
                    <a:lnTo>
                      <a:pt x="846086" y="0"/>
                    </a:lnTo>
                    <a:cubicBezTo>
                      <a:pt x="874457" y="0"/>
                      <a:pt x="901665" y="11270"/>
                      <a:pt x="921727" y="31332"/>
                    </a:cubicBezTo>
                    <a:cubicBezTo>
                      <a:pt x="941788" y="51393"/>
                      <a:pt x="953058" y="78602"/>
                      <a:pt x="953058" y="106973"/>
                    </a:cubicBezTo>
                    <a:lnTo>
                      <a:pt x="953058" y="143795"/>
                    </a:lnTo>
                    <a:cubicBezTo>
                      <a:pt x="953058" y="172166"/>
                      <a:pt x="941788" y="199375"/>
                      <a:pt x="921727" y="219436"/>
                    </a:cubicBezTo>
                    <a:cubicBezTo>
                      <a:pt x="901665" y="239498"/>
                      <a:pt x="874457" y="250768"/>
                      <a:pt x="846086" y="250768"/>
                    </a:cubicBezTo>
                    <a:lnTo>
                      <a:pt x="106973" y="250768"/>
                    </a:lnTo>
                    <a:cubicBezTo>
                      <a:pt x="78602" y="250768"/>
                      <a:pt x="51393" y="239498"/>
                      <a:pt x="31332" y="219436"/>
                    </a:cubicBezTo>
                    <a:cubicBezTo>
                      <a:pt x="11270" y="199375"/>
                      <a:pt x="0" y="172166"/>
                      <a:pt x="0" y="143795"/>
                    </a:cubicBezTo>
                    <a:lnTo>
                      <a:pt x="0" y="106973"/>
                    </a:lnTo>
                    <a:cubicBezTo>
                      <a:pt x="0" y="78602"/>
                      <a:pt x="11270" y="51393"/>
                      <a:pt x="31332" y="31332"/>
                    </a:cubicBezTo>
                    <a:cubicBezTo>
                      <a:pt x="51393" y="11270"/>
                      <a:pt x="78602" y="0"/>
                      <a:pt x="10697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0" y="-38100"/>
                <a:ext cx="953058" cy="2888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593410" y="4039482"/>
              <a:ext cx="3554922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Klejdja Xhani</a:t>
              </a:r>
            </a:p>
          </p:txBody>
        </p:sp>
        <p:sp>
          <p:nvSpPr>
            <p:cNvPr id="21" name="Freeform 21"/>
            <p:cNvSpPr/>
            <p:nvPr/>
          </p:nvSpPr>
          <p:spPr>
            <a:xfrm>
              <a:off x="869881" y="0"/>
              <a:ext cx="3085095" cy="3720958"/>
            </a:xfrm>
            <a:custGeom>
              <a:avLst/>
              <a:gdLst/>
              <a:ahLst/>
              <a:cxnLst/>
              <a:rect l="l" t="t" r="r" b="b"/>
              <a:pathLst>
                <a:path w="3085095" h="3720958">
                  <a:moveTo>
                    <a:pt x="0" y="0"/>
                  </a:moveTo>
                  <a:lnTo>
                    <a:pt x="3085096" y="0"/>
                  </a:lnTo>
                  <a:lnTo>
                    <a:pt x="3085096" y="3720958"/>
                  </a:lnTo>
                  <a:lnTo>
                    <a:pt x="0" y="37209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91313" t="-31374" r="-42983" b="-14319"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22" name="Group 22"/>
            <p:cNvGrpSpPr/>
            <p:nvPr/>
          </p:nvGrpSpPr>
          <p:grpSpPr>
            <a:xfrm>
              <a:off x="10417103" y="3722226"/>
              <a:ext cx="4630924" cy="1269513"/>
              <a:chOff x="0" y="0"/>
              <a:chExt cx="914750" cy="250768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914750" cy="250768"/>
              </a:xfrm>
              <a:custGeom>
                <a:avLst/>
                <a:gdLst/>
                <a:ahLst/>
                <a:cxnLst/>
                <a:rect l="l" t="t" r="r" b="b"/>
                <a:pathLst>
                  <a:path w="914750" h="250768">
                    <a:moveTo>
                      <a:pt x="111452" y="0"/>
                    </a:moveTo>
                    <a:lnTo>
                      <a:pt x="803298" y="0"/>
                    </a:lnTo>
                    <a:cubicBezTo>
                      <a:pt x="832857" y="0"/>
                      <a:pt x="861205" y="11742"/>
                      <a:pt x="882107" y="32644"/>
                    </a:cubicBezTo>
                    <a:cubicBezTo>
                      <a:pt x="903008" y="53545"/>
                      <a:pt x="914750" y="81893"/>
                      <a:pt x="914750" y="111452"/>
                    </a:cubicBezTo>
                    <a:lnTo>
                      <a:pt x="914750" y="139316"/>
                    </a:lnTo>
                    <a:cubicBezTo>
                      <a:pt x="914750" y="168875"/>
                      <a:pt x="903008" y="197223"/>
                      <a:pt x="882107" y="218124"/>
                    </a:cubicBezTo>
                    <a:cubicBezTo>
                      <a:pt x="861205" y="239026"/>
                      <a:pt x="832857" y="250768"/>
                      <a:pt x="803298" y="250768"/>
                    </a:cubicBezTo>
                    <a:lnTo>
                      <a:pt x="111452" y="250768"/>
                    </a:lnTo>
                    <a:cubicBezTo>
                      <a:pt x="81893" y="250768"/>
                      <a:pt x="53545" y="239026"/>
                      <a:pt x="32644" y="218124"/>
                    </a:cubicBezTo>
                    <a:cubicBezTo>
                      <a:pt x="11742" y="197223"/>
                      <a:pt x="0" y="168875"/>
                      <a:pt x="0" y="139316"/>
                    </a:cubicBezTo>
                    <a:lnTo>
                      <a:pt x="0" y="111452"/>
                    </a:lnTo>
                    <a:cubicBezTo>
                      <a:pt x="0" y="81893"/>
                      <a:pt x="11742" y="53545"/>
                      <a:pt x="32644" y="32644"/>
                    </a:cubicBezTo>
                    <a:cubicBezTo>
                      <a:pt x="53545" y="11742"/>
                      <a:pt x="81893" y="0"/>
                      <a:pt x="1114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0" y="-38100"/>
                <a:ext cx="914750" cy="2888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10885842" y="4039482"/>
              <a:ext cx="3693446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Woo Jin Kwon</a:t>
              </a:r>
            </a:p>
          </p:txBody>
        </p:sp>
        <p:sp>
          <p:nvSpPr>
            <p:cNvPr id="26" name="Freeform 26"/>
            <p:cNvSpPr/>
            <p:nvPr/>
          </p:nvSpPr>
          <p:spPr>
            <a:xfrm>
              <a:off x="11197784" y="0"/>
              <a:ext cx="3069561" cy="3722226"/>
            </a:xfrm>
            <a:custGeom>
              <a:avLst/>
              <a:gdLst/>
              <a:ahLst/>
              <a:cxnLst/>
              <a:rect l="l" t="t" r="r" b="b"/>
              <a:pathLst>
                <a:path w="3069561" h="3722226">
                  <a:moveTo>
                    <a:pt x="0" y="0"/>
                  </a:moveTo>
                  <a:lnTo>
                    <a:pt x="3069562" y="0"/>
                  </a:lnTo>
                  <a:lnTo>
                    <a:pt x="3069562" y="3722226"/>
                  </a:lnTo>
                  <a:lnTo>
                    <a:pt x="0" y="37222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grpSp>
          <p:nvGrpSpPr>
            <p:cNvPr id="27" name="Group 27"/>
            <p:cNvGrpSpPr/>
            <p:nvPr/>
          </p:nvGrpSpPr>
          <p:grpSpPr>
            <a:xfrm>
              <a:off x="15393290" y="8142731"/>
              <a:ext cx="5323543" cy="1269513"/>
              <a:chOff x="0" y="0"/>
              <a:chExt cx="1051564" cy="250768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1051564" cy="250768"/>
              </a:xfrm>
              <a:custGeom>
                <a:avLst/>
                <a:gdLst/>
                <a:ahLst/>
                <a:cxnLst/>
                <a:rect l="l" t="t" r="r" b="b"/>
                <a:pathLst>
                  <a:path w="1051564" h="250768">
                    <a:moveTo>
                      <a:pt x="96952" y="0"/>
                    </a:moveTo>
                    <a:lnTo>
                      <a:pt x="954612" y="0"/>
                    </a:lnTo>
                    <a:cubicBezTo>
                      <a:pt x="980325" y="0"/>
                      <a:pt x="1004986" y="10215"/>
                      <a:pt x="1023167" y="28397"/>
                    </a:cubicBezTo>
                    <a:cubicBezTo>
                      <a:pt x="1041350" y="46579"/>
                      <a:pt x="1051564" y="71239"/>
                      <a:pt x="1051564" y="96952"/>
                    </a:cubicBezTo>
                    <a:lnTo>
                      <a:pt x="1051564" y="153816"/>
                    </a:lnTo>
                    <a:cubicBezTo>
                      <a:pt x="1051564" y="207361"/>
                      <a:pt x="1008157" y="250768"/>
                      <a:pt x="954612" y="250768"/>
                    </a:cubicBezTo>
                    <a:lnTo>
                      <a:pt x="96952" y="250768"/>
                    </a:lnTo>
                    <a:cubicBezTo>
                      <a:pt x="43407" y="250768"/>
                      <a:pt x="0" y="207361"/>
                      <a:pt x="0" y="153816"/>
                    </a:cubicBezTo>
                    <a:lnTo>
                      <a:pt x="0" y="96952"/>
                    </a:lnTo>
                    <a:cubicBezTo>
                      <a:pt x="0" y="43407"/>
                      <a:pt x="43407" y="0"/>
                      <a:pt x="969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38100"/>
                <a:ext cx="1051564" cy="28886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0" name="TextBox 30"/>
            <p:cNvSpPr txBox="1"/>
            <p:nvPr/>
          </p:nvSpPr>
          <p:spPr>
            <a:xfrm>
              <a:off x="15931291" y="8459988"/>
              <a:ext cx="4247541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599"/>
                </a:lnSpc>
              </a:pP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Luca Galantucci</a:t>
              </a:r>
            </a:p>
          </p:txBody>
        </p:sp>
        <p:sp>
          <p:nvSpPr>
            <p:cNvPr id="31" name="Freeform 31"/>
            <p:cNvSpPr/>
            <p:nvPr/>
          </p:nvSpPr>
          <p:spPr>
            <a:xfrm>
              <a:off x="16643825" y="4421773"/>
              <a:ext cx="2822472" cy="3720958"/>
            </a:xfrm>
            <a:custGeom>
              <a:avLst/>
              <a:gdLst/>
              <a:ahLst/>
              <a:cxnLst/>
              <a:rect l="l" t="t" r="r" b="b"/>
              <a:pathLst>
                <a:path w="2822472" h="3720958">
                  <a:moveTo>
                    <a:pt x="0" y="0"/>
                  </a:moveTo>
                  <a:lnTo>
                    <a:pt x="2822472" y="0"/>
                  </a:lnTo>
                  <a:lnTo>
                    <a:pt x="2822472" y="3720958"/>
                  </a:lnTo>
                  <a:lnTo>
                    <a:pt x="0" y="37209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5109387" y="219075"/>
            <a:ext cx="8069226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Acknowledgements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80" t="-13386" b="-10832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3" name="Group 3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AutoShape 11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C86BE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>
            <a:off x="6951072" y="3441240"/>
            <a:ext cx="4385856" cy="3404521"/>
          </a:xfrm>
          <a:custGeom>
            <a:avLst/>
            <a:gdLst/>
            <a:ahLst/>
            <a:cxnLst/>
            <a:rect l="l" t="t" r="r" b="b"/>
            <a:pathLst>
              <a:path w="4385856" h="3404521">
                <a:moveTo>
                  <a:pt x="0" y="0"/>
                </a:moveTo>
                <a:lnTo>
                  <a:pt x="4385856" y="0"/>
                </a:lnTo>
                <a:lnTo>
                  <a:pt x="4385856" y="3404520"/>
                </a:lnTo>
                <a:lnTo>
                  <a:pt x="0" y="34045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464634" y="3978551"/>
            <a:ext cx="7182143" cy="4888686"/>
          </a:xfrm>
          <a:custGeom>
            <a:avLst/>
            <a:gdLst/>
            <a:ahLst/>
            <a:cxnLst/>
            <a:rect l="l" t="t" r="r" b="b"/>
            <a:pathLst>
              <a:path w="7182143" h="4888686">
                <a:moveTo>
                  <a:pt x="0" y="0"/>
                </a:moveTo>
                <a:lnTo>
                  <a:pt x="7182144" y="0"/>
                </a:lnTo>
                <a:lnTo>
                  <a:pt x="7182144" y="4888686"/>
                </a:lnTo>
                <a:lnTo>
                  <a:pt x="0" y="48886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7590" t="-26060" r="-23719" b="-24823"/>
            </a:stretch>
          </a:blipFill>
          <a:ln w="38100" cap="sq">
            <a:solidFill>
              <a:srgbClr val="5057C3"/>
            </a:solidFill>
            <a:prstDash val="solid"/>
            <a:miter/>
          </a:ln>
        </p:spPr>
        <p:txBody>
          <a:bodyPr/>
          <a:lstStyle/>
          <a:p>
            <a:endParaRPr lang="it-IT"/>
          </a:p>
        </p:txBody>
      </p:sp>
      <p:grpSp>
        <p:nvGrpSpPr>
          <p:cNvPr id="12" name="Group 12"/>
          <p:cNvGrpSpPr/>
          <p:nvPr/>
        </p:nvGrpSpPr>
        <p:grpSpPr>
          <a:xfrm>
            <a:off x="1766298" y="1497744"/>
            <a:ext cx="6578816" cy="2040338"/>
            <a:chOff x="0" y="0"/>
            <a:chExt cx="8771755" cy="2720451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8771755" cy="2720451"/>
              <a:chOff x="0" y="0"/>
              <a:chExt cx="1732692" cy="53737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732692" cy="537373"/>
              </a:xfrm>
              <a:custGeom>
                <a:avLst/>
                <a:gdLst/>
                <a:ahLst/>
                <a:cxnLst/>
                <a:rect l="l" t="t" r="r" b="b"/>
                <a:pathLst>
                  <a:path w="1732692" h="537373">
                    <a:moveTo>
                      <a:pt x="58840" y="0"/>
                    </a:moveTo>
                    <a:lnTo>
                      <a:pt x="1673853" y="0"/>
                    </a:lnTo>
                    <a:cubicBezTo>
                      <a:pt x="1689458" y="0"/>
                      <a:pt x="1704424" y="6199"/>
                      <a:pt x="1715459" y="17234"/>
                    </a:cubicBezTo>
                    <a:cubicBezTo>
                      <a:pt x="1726493" y="28268"/>
                      <a:pt x="1732692" y="43234"/>
                      <a:pt x="1732692" y="58840"/>
                    </a:cubicBezTo>
                    <a:lnTo>
                      <a:pt x="1732692" y="478533"/>
                    </a:lnTo>
                    <a:cubicBezTo>
                      <a:pt x="1732692" y="494139"/>
                      <a:pt x="1726493" y="509105"/>
                      <a:pt x="1715459" y="520139"/>
                    </a:cubicBezTo>
                    <a:cubicBezTo>
                      <a:pt x="1704424" y="531174"/>
                      <a:pt x="1689458" y="537373"/>
                      <a:pt x="1673853" y="537373"/>
                    </a:cubicBezTo>
                    <a:lnTo>
                      <a:pt x="58840" y="537373"/>
                    </a:lnTo>
                    <a:cubicBezTo>
                      <a:pt x="43234" y="537373"/>
                      <a:pt x="28268" y="531174"/>
                      <a:pt x="17234" y="520139"/>
                    </a:cubicBezTo>
                    <a:cubicBezTo>
                      <a:pt x="6199" y="509105"/>
                      <a:pt x="0" y="494139"/>
                      <a:pt x="0" y="478533"/>
                    </a:cubicBezTo>
                    <a:lnTo>
                      <a:pt x="0" y="58840"/>
                    </a:lnTo>
                    <a:cubicBezTo>
                      <a:pt x="0" y="43234"/>
                      <a:pt x="6199" y="28268"/>
                      <a:pt x="17234" y="17234"/>
                    </a:cubicBezTo>
                    <a:cubicBezTo>
                      <a:pt x="28268" y="6199"/>
                      <a:pt x="43234" y="0"/>
                      <a:pt x="588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38100"/>
                <a:ext cx="1732692" cy="5754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433630" y="229029"/>
              <a:ext cx="790449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Algorithm for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vortex tracking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:</a:t>
              </a:r>
            </a:p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based on the pseudo-vorticity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501728" y="1600629"/>
              <a:ext cx="7836397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C. Rorai et al., J. Fluid Mech. 808, 641 (2016)</a:t>
              </a:r>
            </a:p>
            <a:p>
              <a:pPr algn="ctr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A. Villois et al, J. Phys. A 49, 415502 (2016)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0660639" y="5155202"/>
            <a:ext cx="5545485" cy="2535383"/>
            <a:chOff x="0" y="0"/>
            <a:chExt cx="7393980" cy="3380511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7393980" cy="3380511"/>
              <a:chOff x="0" y="0"/>
              <a:chExt cx="1460539" cy="667755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460539" cy="667755"/>
              </a:xfrm>
              <a:custGeom>
                <a:avLst/>
                <a:gdLst/>
                <a:ahLst/>
                <a:cxnLst/>
                <a:rect l="l" t="t" r="r" b="b"/>
                <a:pathLst>
                  <a:path w="1460539" h="667755">
                    <a:moveTo>
                      <a:pt x="69804" y="0"/>
                    </a:moveTo>
                    <a:lnTo>
                      <a:pt x="1390736" y="0"/>
                    </a:lnTo>
                    <a:cubicBezTo>
                      <a:pt x="1429287" y="0"/>
                      <a:pt x="1460539" y="31252"/>
                      <a:pt x="1460539" y="69804"/>
                    </a:cubicBezTo>
                    <a:lnTo>
                      <a:pt x="1460539" y="597951"/>
                    </a:lnTo>
                    <a:cubicBezTo>
                      <a:pt x="1460539" y="616465"/>
                      <a:pt x="1453185" y="634220"/>
                      <a:pt x="1440094" y="647310"/>
                    </a:cubicBezTo>
                    <a:cubicBezTo>
                      <a:pt x="1427003" y="660401"/>
                      <a:pt x="1409249" y="667755"/>
                      <a:pt x="1390736" y="667755"/>
                    </a:cubicBezTo>
                    <a:lnTo>
                      <a:pt x="69804" y="667755"/>
                    </a:lnTo>
                    <a:cubicBezTo>
                      <a:pt x="51291" y="667755"/>
                      <a:pt x="33536" y="660401"/>
                      <a:pt x="20445" y="647310"/>
                    </a:cubicBezTo>
                    <a:cubicBezTo>
                      <a:pt x="7354" y="634220"/>
                      <a:pt x="0" y="616465"/>
                      <a:pt x="0" y="597951"/>
                    </a:cubicBezTo>
                    <a:lnTo>
                      <a:pt x="0" y="69804"/>
                    </a:lnTo>
                    <a:cubicBezTo>
                      <a:pt x="0" y="51291"/>
                      <a:pt x="7354" y="33536"/>
                      <a:pt x="20445" y="20445"/>
                    </a:cubicBezTo>
                    <a:cubicBezTo>
                      <a:pt x="33536" y="7354"/>
                      <a:pt x="51291" y="0"/>
                      <a:pt x="698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38100"/>
                <a:ext cx="1460539" cy="70585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2" name="Freeform 22"/>
            <p:cNvSpPr/>
            <p:nvPr/>
          </p:nvSpPr>
          <p:spPr>
            <a:xfrm>
              <a:off x="656309" y="2609739"/>
              <a:ext cx="6321532" cy="564987"/>
            </a:xfrm>
            <a:custGeom>
              <a:avLst/>
              <a:gdLst/>
              <a:ahLst/>
              <a:cxnLst/>
              <a:rect l="l" t="t" r="r" b="b"/>
              <a:pathLst>
                <a:path w="6321532" h="564987">
                  <a:moveTo>
                    <a:pt x="0" y="0"/>
                  </a:moveTo>
                  <a:lnTo>
                    <a:pt x="6321532" y="0"/>
                  </a:lnTo>
                  <a:lnTo>
                    <a:pt x="6321532" y="564987"/>
                  </a:lnTo>
                  <a:lnTo>
                    <a:pt x="0" y="5649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1472076" y="1073396"/>
              <a:ext cx="4689998" cy="637423"/>
            </a:xfrm>
            <a:custGeom>
              <a:avLst/>
              <a:gdLst/>
              <a:ahLst/>
              <a:cxnLst/>
              <a:rect l="l" t="t" r="r" b="b"/>
              <a:pathLst>
                <a:path w="4689998" h="637423">
                  <a:moveTo>
                    <a:pt x="0" y="0"/>
                  </a:moveTo>
                  <a:lnTo>
                    <a:pt x="4689998" y="0"/>
                  </a:lnTo>
                  <a:lnTo>
                    <a:pt x="4689998" y="637423"/>
                  </a:lnTo>
                  <a:lnTo>
                    <a:pt x="0" y="637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r="-149170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338566" y="1812419"/>
              <a:ext cx="6716848" cy="637423"/>
            </a:xfrm>
            <a:custGeom>
              <a:avLst/>
              <a:gdLst/>
              <a:ahLst/>
              <a:cxnLst/>
              <a:rect l="l" t="t" r="r" b="b"/>
              <a:pathLst>
                <a:path w="6716848" h="637423">
                  <a:moveTo>
                    <a:pt x="0" y="0"/>
                  </a:moveTo>
                  <a:lnTo>
                    <a:pt x="6716848" y="0"/>
                  </a:lnTo>
                  <a:lnTo>
                    <a:pt x="6716848" y="637422"/>
                  </a:lnTo>
                  <a:lnTo>
                    <a:pt x="0" y="6374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73981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974051" y="146364"/>
              <a:ext cx="568604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Numerical resolutions:</a:t>
              </a: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6587647" y="219075"/>
            <a:ext cx="5146059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Numerical framework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0870078" y="1784825"/>
            <a:ext cx="4917058" cy="1466175"/>
            <a:chOff x="0" y="0"/>
            <a:chExt cx="6556077" cy="1954900"/>
          </a:xfrm>
        </p:grpSpPr>
        <p:grpSp>
          <p:nvGrpSpPr>
            <p:cNvPr id="28" name="Group 28"/>
            <p:cNvGrpSpPr/>
            <p:nvPr/>
          </p:nvGrpSpPr>
          <p:grpSpPr>
            <a:xfrm>
              <a:off x="0" y="0"/>
              <a:ext cx="6556077" cy="1954900"/>
              <a:chOff x="0" y="0"/>
              <a:chExt cx="1295028" cy="386153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1295028" cy="386153"/>
              </a:xfrm>
              <a:custGeom>
                <a:avLst/>
                <a:gdLst/>
                <a:ahLst/>
                <a:cxnLst/>
                <a:rect l="l" t="t" r="r" b="b"/>
                <a:pathLst>
                  <a:path w="1295028" h="386153">
                    <a:moveTo>
                      <a:pt x="125960" y="0"/>
                    </a:moveTo>
                    <a:lnTo>
                      <a:pt x="1169067" y="0"/>
                    </a:lnTo>
                    <a:cubicBezTo>
                      <a:pt x="1202474" y="0"/>
                      <a:pt x="1234513" y="13271"/>
                      <a:pt x="1258135" y="36893"/>
                    </a:cubicBezTo>
                    <a:cubicBezTo>
                      <a:pt x="1281757" y="60515"/>
                      <a:pt x="1295028" y="92553"/>
                      <a:pt x="1295028" y="125960"/>
                    </a:cubicBezTo>
                    <a:lnTo>
                      <a:pt x="1295028" y="260193"/>
                    </a:lnTo>
                    <a:cubicBezTo>
                      <a:pt x="1295028" y="329759"/>
                      <a:pt x="1238633" y="386153"/>
                      <a:pt x="1169067" y="386153"/>
                    </a:cubicBezTo>
                    <a:lnTo>
                      <a:pt x="125960" y="386153"/>
                    </a:lnTo>
                    <a:cubicBezTo>
                      <a:pt x="56394" y="386153"/>
                      <a:pt x="0" y="329759"/>
                      <a:pt x="0" y="260193"/>
                    </a:cubicBezTo>
                    <a:lnTo>
                      <a:pt x="0" y="125960"/>
                    </a:lnTo>
                    <a:cubicBezTo>
                      <a:pt x="0" y="56394"/>
                      <a:pt x="56394" y="0"/>
                      <a:pt x="1259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5057C3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0" y="-38100"/>
                <a:ext cx="1295028" cy="4242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1" name="TextBox 31"/>
            <p:cNvSpPr txBox="1"/>
            <p:nvPr/>
          </p:nvSpPr>
          <p:spPr>
            <a:xfrm>
              <a:off x="418952" y="361500"/>
              <a:ext cx="571817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Work in periodic boundary conditions</a:t>
              </a:r>
            </a:p>
          </p:txBody>
        </p:sp>
      </p:grpSp>
      <p:sp>
        <p:nvSpPr>
          <p:cNvPr id="32" name="Freeform 32"/>
          <p:cNvSpPr/>
          <p:nvPr/>
        </p:nvSpPr>
        <p:spPr>
          <a:xfrm>
            <a:off x="12153807" y="8226437"/>
            <a:ext cx="2349599" cy="640800"/>
          </a:xfrm>
          <a:custGeom>
            <a:avLst/>
            <a:gdLst/>
            <a:ahLst/>
            <a:cxnLst/>
            <a:rect l="l" t="t" r="r" b="b"/>
            <a:pathLst>
              <a:path w="2349599" h="640800">
                <a:moveTo>
                  <a:pt x="0" y="0"/>
                </a:moveTo>
                <a:lnTo>
                  <a:pt x="2349599" y="0"/>
                </a:lnTo>
                <a:lnTo>
                  <a:pt x="2349599" y="640800"/>
                </a:lnTo>
                <a:lnTo>
                  <a:pt x="0" y="6408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9591299" y="2388757"/>
            <a:ext cx="4857509" cy="813784"/>
            <a:chOff x="0" y="0"/>
            <a:chExt cx="1279344" cy="21433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79344" cy="214330"/>
            </a:xfrm>
            <a:custGeom>
              <a:avLst/>
              <a:gdLst/>
              <a:ahLst/>
              <a:cxnLst/>
              <a:rect l="l" t="t" r="r" b="b"/>
              <a:pathLst>
                <a:path w="1279344" h="214330">
                  <a:moveTo>
                    <a:pt x="79690" y="0"/>
                  </a:moveTo>
                  <a:lnTo>
                    <a:pt x="1199654" y="0"/>
                  </a:lnTo>
                  <a:cubicBezTo>
                    <a:pt x="1220789" y="0"/>
                    <a:pt x="1241058" y="8396"/>
                    <a:pt x="1256003" y="23341"/>
                  </a:cubicBezTo>
                  <a:cubicBezTo>
                    <a:pt x="1270948" y="38286"/>
                    <a:pt x="1279344" y="58555"/>
                    <a:pt x="1279344" y="79690"/>
                  </a:cubicBezTo>
                  <a:lnTo>
                    <a:pt x="1279344" y="134640"/>
                  </a:lnTo>
                  <a:cubicBezTo>
                    <a:pt x="1279344" y="155775"/>
                    <a:pt x="1270948" y="176044"/>
                    <a:pt x="1256003" y="190989"/>
                  </a:cubicBezTo>
                  <a:cubicBezTo>
                    <a:pt x="1241058" y="205934"/>
                    <a:pt x="1220789" y="214330"/>
                    <a:pt x="1199654" y="214330"/>
                  </a:cubicBezTo>
                  <a:lnTo>
                    <a:pt x="79690" y="214330"/>
                  </a:lnTo>
                  <a:cubicBezTo>
                    <a:pt x="58555" y="214330"/>
                    <a:pt x="38286" y="205934"/>
                    <a:pt x="23341" y="190989"/>
                  </a:cubicBezTo>
                  <a:cubicBezTo>
                    <a:pt x="8396" y="176044"/>
                    <a:pt x="0" y="155775"/>
                    <a:pt x="0" y="134640"/>
                  </a:cubicBezTo>
                  <a:lnTo>
                    <a:pt x="0" y="79690"/>
                  </a:lnTo>
                  <a:cubicBezTo>
                    <a:pt x="0" y="58555"/>
                    <a:pt x="8396" y="38286"/>
                    <a:pt x="23341" y="23341"/>
                  </a:cubicBezTo>
                  <a:cubicBezTo>
                    <a:pt x="38286" y="8396"/>
                    <a:pt x="58555" y="0"/>
                    <a:pt x="7969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279344" cy="2524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832916" y="3688316"/>
            <a:ext cx="6374273" cy="1606125"/>
            <a:chOff x="0" y="0"/>
            <a:chExt cx="1678821" cy="42301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678821" cy="423012"/>
            </a:xfrm>
            <a:custGeom>
              <a:avLst/>
              <a:gdLst/>
              <a:ahLst/>
              <a:cxnLst/>
              <a:rect l="l" t="t" r="r" b="b"/>
              <a:pathLst>
                <a:path w="1678821" h="423012">
                  <a:moveTo>
                    <a:pt x="60728" y="0"/>
                  </a:moveTo>
                  <a:lnTo>
                    <a:pt x="1618093" y="0"/>
                  </a:lnTo>
                  <a:cubicBezTo>
                    <a:pt x="1634199" y="0"/>
                    <a:pt x="1649645" y="6398"/>
                    <a:pt x="1661034" y="17787"/>
                  </a:cubicBezTo>
                  <a:cubicBezTo>
                    <a:pt x="1672423" y="29175"/>
                    <a:pt x="1678821" y="44622"/>
                    <a:pt x="1678821" y="60728"/>
                  </a:cubicBezTo>
                  <a:lnTo>
                    <a:pt x="1678821" y="362285"/>
                  </a:lnTo>
                  <a:cubicBezTo>
                    <a:pt x="1678821" y="378391"/>
                    <a:pt x="1672423" y="393837"/>
                    <a:pt x="1661034" y="405226"/>
                  </a:cubicBezTo>
                  <a:cubicBezTo>
                    <a:pt x="1649645" y="416614"/>
                    <a:pt x="1634199" y="423012"/>
                    <a:pt x="1618093" y="423012"/>
                  </a:cubicBezTo>
                  <a:lnTo>
                    <a:pt x="60728" y="423012"/>
                  </a:lnTo>
                  <a:cubicBezTo>
                    <a:pt x="44622" y="423012"/>
                    <a:pt x="29175" y="416614"/>
                    <a:pt x="17787" y="405226"/>
                  </a:cubicBezTo>
                  <a:cubicBezTo>
                    <a:pt x="6398" y="393837"/>
                    <a:pt x="0" y="378391"/>
                    <a:pt x="0" y="362285"/>
                  </a:cubicBezTo>
                  <a:lnTo>
                    <a:pt x="0" y="60728"/>
                  </a:lnTo>
                  <a:cubicBezTo>
                    <a:pt x="0" y="44622"/>
                    <a:pt x="6398" y="29175"/>
                    <a:pt x="17787" y="17787"/>
                  </a:cubicBezTo>
                  <a:cubicBezTo>
                    <a:pt x="29175" y="6398"/>
                    <a:pt x="44622" y="0"/>
                    <a:pt x="6072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678821" cy="4611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9102158" y="4327839"/>
            <a:ext cx="5838843" cy="753742"/>
          </a:xfrm>
          <a:custGeom>
            <a:avLst/>
            <a:gdLst/>
            <a:ahLst/>
            <a:cxnLst/>
            <a:rect l="l" t="t" r="r" b="b"/>
            <a:pathLst>
              <a:path w="5838843" h="753742">
                <a:moveTo>
                  <a:pt x="0" y="0"/>
                </a:moveTo>
                <a:lnTo>
                  <a:pt x="5838843" y="0"/>
                </a:lnTo>
                <a:lnTo>
                  <a:pt x="5838843" y="753742"/>
                </a:lnTo>
                <a:lnTo>
                  <a:pt x="0" y="75374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8" name="Group 18"/>
          <p:cNvGrpSpPr/>
          <p:nvPr/>
        </p:nvGrpSpPr>
        <p:grpSpPr>
          <a:xfrm>
            <a:off x="3080810" y="1663949"/>
            <a:ext cx="4241016" cy="4718289"/>
            <a:chOff x="0" y="0"/>
            <a:chExt cx="5654688" cy="6291052"/>
          </a:xfrm>
        </p:grpSpPr>
        <p:sp>
          <p:nvSpPr>
            <p:cNvPr id="19" name="Freeform 19"/>
            <p:cNvSpPr/>
            <p:nvPr/>
          </p:nvSpPr>
          <p:spPr>
            <a:xfrm>
              <a:off x="293752" y="0"/>
              <a:ext cx="5360935" cy="5246058"/>
            </a:xfrm>
            <a:custGeom>
              <a:avLst/>
              <a:gdLst/>
              <a:ahLst/>
              <a:cxnLst/>
              <a:rect l="l" t="t" r="r" b="b"/>
              <a:pathLst>
                <a:path w="5360935" h="5246058">
                  <a:moveTo>
                    <a:pt x="0" y="0"/>
                  </a:moveTo>
                  <a:lnTo>
                    <a:pt x="5360936" y="0"/>
                  </a:lnTo>
                  <a:lnTo>
                    <a:pt x="5360936" y="5246058"/>
                  </a:lnTo>
                  <a:lnTo>
                    <a:pt x="0" y="5246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03648" t="-40186" r="-93524" b="-6606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AutoShape 20"/>
            <p:cNvSpPr/>
            <p:nvPr/>
          </p:nvSpPr>
          <p:spPr>
            <a:xfrm flipH="1">
              <a:off x="293752" y="146847"/>
              <a:ext cx="18371" cy="509921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AutoShape 21"/>
            <p:cNvSpPr/>
            <p:nvPr/>
          </p:nvSpPr>
          <p:spPr>
            <a:xfrm flipH="1" flipV="1">
              <a:off x="293752" y="5227687"/>
              <a:ext cx="5312492" cy="1837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AutoShape 22"/>
            <p:cNvSpPr/>
            <p:nvPr/>
          </p:nvSpPr>
          <p:spPr>
            <a:xfrm flipH="1">
              <a:off x="2974283" y="734716"/>
              <a:ext cx="1624406" cy="1896596"/>
            </a:xfrm>
            <a:prstGeom prst="line">
              <a:avLst/>
            </a:prstGeom>
            <a:ln w="36743" cap="flat">
              <a:solidFill>
                <a:srgbClr val="9CDBFF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2434915" flipH="1">
              <a:off x="2750901" y="2251236"/>
              <a:ext cx="760133" cy="302671"/>
            </a:xfrm>
            <a:custGeom>
              <a:avLst/>
              <a:gdLst/>
              <a:ahLst/>
              <a:cxnLst/>
              <a:rect l="l" t="t" r="r" b="b"/>
              <a:pathLst>
                <a:path w="760133" h="302671">
                  <a:moveTo>
                    <a:pt x="760133" y="0"/>
                  </a:moveTo>
                  <a:lnTo>
                    <a:pt x="0" y="0"/>
                  </a:lnTo>
                  <a:lnTo>
                    <a:pt x="0" y="302671"/>
                  </a:lnTo>
                  <a:lnTo>
                    <a:pt x="760133" y="302671"/>
                  </a:lnTo>
                  <a:lnTo>
                    <a:pt x="760133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3444583" y="2235895"/>
              <a:ext cx="176212" cy="276905"/>
            </a:xfrm>
            <a:custGeom>
              <a:avLst/>
              <a:gdLst/>
              <a:ahLst/>
              <a:cxnLst/>
              <a:rect l="l" t="t" r="r" b="b"/>
              <a:pathLst>
                <a:path w="176212" h="276905">
                  <a:moveTo>
                    <a:pt x="0" y="0"/>
                  </a:moveTo>
                  <a:lnTo>
                    <a:pt x="176212" y="0"/>
                  </a:lnTo>
                  <a:lnTo>
                    <a:pt x="176212" y="276905"/>
                  </a:lnTo>
                  <a:lnTo>
                    <a:pt x="0" y="2769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y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2363793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855778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5422720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x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4451909" y="910161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9CDBFF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  <p:sp>
          <p:nvSpPr>
            <p:cNvPr id="30" name="Freeform 30"/>
            <p:cNvSpPr/>
            <p:nvPr/>
          </p:nvSpPr>
          <p:spPr>
            <a:xfrm>
              <a:off x="712830" y="5748039"/>
              <a:ext cx="4457564" cy="543012"/>
            </a:xfrm>
            <a:custGeom>
              <a:avLst/>
              <a:gdLst/>
              <a:ahLst/>
              <a:cxnLst/>
              <a:rect l="l" t="t" r="r" b="b"/>
              <a:pathLst>
                <a:path w="4457564" h="543012">
                  <a:moveTo>
                    <a:pt x="0" y="0"/>
                  </a:moveTo>
                  <a:lnTo>
                    <a:pt x="4457565" y="0"/>
                  </a:lnTo>
                  <a:lnTo>
                    <a:pt x="4457565" y="543013"/>
                  </a:lnTo>
                  <a:lnTo>
                    <a:pt x="0" y="5430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9769066" y="2552761"/>
            <a:ext cx="450197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Cylindrical symmetry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0307046" y="3765864"/>
            <a:ext cx="342906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External potential: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5157074" y="219075"/>
            <a:ext cx="7973852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Exploiting the cylindrical symmetry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9591299" y="2388757"/>
            <a:ext cx="4857509" cy="813784"/>
            <a:chOff x="0" y="0"/>
            <a:chExt cx="1279344" cy="21433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79344" cy="214330"/>
            </a:xfrm>
            <a:custGeom>
              <a:avLst/>
              <a:gdLst/>
              <a:ahLst/>
              <a:cxnLst/>
              <a:rect l="l" t="t" r="r" b="b"/>
              <a:pathLst>
                <a:path w="1279344" h="214330">
                  <a:moveTo>
                    <a:pt x="79690" y="0"/>
                  </a:moveTo>
                  <a:lnTo>
                    <a:pt x="1199654" y="0"/>
                  </a:lnTo>
                  <a:cubicBezTo>
                    <a:pt x="1220789" y="0"/>
                    <a:pt x="1241058" y="8396"/>
                    <a:pt x="1256003" y="23341"/>
                  </a:cubicBezTo>
                  <a:cubicBezTo>
                    <a:pt x="1270948" y="38286"/>
                    <a:pt x="1279344" y="58555"/>
                    <a:pt x="1279344" y="79690"/>
                  </a:cubicBezTo>
                  <a:lnTo>
                    <a:pt x="1279344" y="134640"/>
                  </a:lnTo>
                  <a:cubicBezTo>
                    <a:pt x="1279344" y="155775"/>
                    <a:pt x="1270948" y="176044"/>
                    <a:pt x="1256003" y="190989"/>
                  </a:cubicBezTo>
                  <a:cubicBezTo>
                    <a:pt x="1241058" y="205934"/>
                    <a:pt x="1220789" y="214330"/>
                    <a:pt x="1199654" y="214330"/>
                  </a:cubicBezTo>
                  <a:lnTo>
                    <a:pt x="79690" y="214330"/>
                  </a:lnTo>
                  <a:cubicBezTo>
                    <a:pt x="58555" y="214330"/>
                    <a:pt x="38286" y="205934"/>
                    <a:pt x="23341" y="190989"/>
                  </a:cubicBezTo>
                  <a:cubicBezTo>
                    <a:pt x="8396" y="176044"/>
                    <a:pt x="0" y="155775"/>
                    <a:pt x="0" y="134640"/>
                  </a:cubicBezTo>
                  <a:lnTo>
                    <a:pt x="0" y="79690"/>
                  </a:lnTo>
                  <a:cubicBezTo>
                    <a:pt x="0" y="58555"/>
                    <a:pt x="8396" y="38286"/>
                    <a:pt x="23341" y="23341"/>
                  </a:cubicBezTo>
                  <a:cubicBezTo>
                    <a:pt x="38286" y="8396"/>
                    <a:pt x="58555" y="0"/>
                    <a:pt x="7969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279344" cy="2524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832916" y="3688316"/>
            <a:ext cx="6374273" cy="1606125"/>
            <a:chOff x="0" y="0"/>
            <a:chExt cx="1678821" cy="42301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678821" cy="423012"/>
            </a:xfrm>
            <a:custGeom>
              <a:avLst/>
              <a:gdLst/>
              <a:ahLst/>
              <a:cxnLst/>
              <a:rect l="l" t="t" r="r" b="b"/>
              <a:pathLst>
                <a:path w="1678821" h="423012">
                  <a:moveTo>
                    <a:pt x="60728" y="0"/>
                  </a:moveTo>
                  <a:lnTo>
                    <a:pt x="1618093" y="0"/>
                  </a:lnTo>
                  <a:cubicBezTo>
                    <a:pt x="1634199" y="0"/>
                    <a:pt x="1649645" y="6398"/>
                    <a:pt x="1661034" y="17787"/>
                  </a:cubicBezTo>
                  <a:cubicBezTo>
                    <a:pt x="1672423" y="29175"/>
                    <a:pt x="1678821" y="44622"/>
                    <a:pt x="1678821" y="60728"/>
                  </a:cubicBezTo>
                  <a:lnTo>
                    <a:pt x="1678821" y="362285"/>
                  </a:lnTo>
                  <a:cubicBezTo>
                    <a:pt x="1678821" y="378391"/>
                    <a:pt x="1672423" y="393837"/>
                    <a:pt x="1661034" y="405226"/>
                  </a:cubicBezTo>
                  <a:cubicBezTo>
                    <a:pt x="1649645" y="416614"/>
                    <a:pt x="1634199" y="423012"/>
                    <a:pt x="1618093" y="423012"/>
                  </a:cubicBezTo>
                  <a:lnTo>
                    <a:pt x="60728" y="423012"/>
                  </a:lnTo>
                  <a:cubicBezTo>
                    <a:pt x="44622" y="423012"/>
                    <a:pt x="29175" y="416614"/>
                    <a:pt x="17787" y="405226"/>
                  </a:cubicBezTo>
                  <a:cubicBezTo>
                    <a:pt x="6398" y="393837"/>
                    <a:pt x="0" y="378391"/>
                    <a:pt x="0" y="362285"/>
                  </a:cubicBezTo>
                  <a:lnTo>
                    <a:pt x="0" y="60728"/>
                  </a:lnTo>
                  <a:cubicBezTo>
                    <a:pt x="0" y="44622"/>
                    <a:pt x="6398" y="29175"/>
                    <a:pt x="17787" y="17787"/>
                  </a:cubicBezTo>
                  <a:cubicBezTo>
                    <a:pt x="29175" y="6398"/>
                    <a:pt x="44622" y="0"/>
                    <a:pt x="6072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678821" cy="4611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9102158" y="4327839"/>
            <a:ext cx="5838843" cy="753742"/>
          </a:xfrm>
          <a:custGeom>
            <a:avLst/>
            <a:gdLst/>
            <a:ahLst/>
            <a:cxnLst/>
            <a:rect l="l" t="t" r="r" b="b"/>
            <a:pathLst>
              <a:path w="5838843" h="753742">
                <a:moveTo>
                  <a:pt x="0" y="0"/>
                </a:moveTo>
                <a:lnTo>
                  <a:pt x="5838843" y="0"/>
                </a:lnTo>
                <a:lnTo>
                  <a:pt x="5838843" y="753742"/>
                </a:lnTo>
                <a:lnTo>
                  <a:pt x="0" y="75374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8" name="Group 18"/>
          <p:cNvGrpSpPr/>
          <p:nvPr/>
        </p:nvGrpSpPr>
        <p:grpSpPr>
          <a:xfrm>
            <a:off x="3080810" y="1663949"/>
            <a:ext cx="4241016" cy="4718289"/>
            <a:chOff x="0" y="0"/>
            <a:chExt cx="5654688" cy="6291052"/>
          </a:xfrm>
        </p:grpSpPr>
        <p:sp>
          <p:nvSpPr>
            <p:cNvPr id="19" name="Freeform 19"/>
            <p:cNvSpPr/>
            <p:nvPr/>
          </p:nvSpPr>
          <p:spPr>
            <a:xfrm>
              <a:off x="293752" y="0"/>
              <a:ext cx="5360935" cy="5246058"/>
            </a:xfrm>
            <a:custGeom>
              <a:avLst/>
              <a:gdLst/>
              <a:ahLst/>
              <a:cxnLst/>
              <a:rect l="l" t="t" r="r" b="b"/>
              <a:pathLst>
                <a:path w="5360935" h="5246058">
                  <a:moveTo>
                    <a:pt x="0" y="0"/>
                  </a:moveTo>
                  <a:lnTo>
                    <a:pt x="5360936" y="0"/>
                  </a:lnTo>
                  <a:lnTo>
                    <a:pt x="5360936" y="5246058"/>
                  </a:lnTo>
                  <a:lnTo>
                    <a:pt x="0" y="5246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03648" t="-40186" r="-93524" b="-6606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AutoShape 20"/>
            <p:cNvSpPr/>
            <p:nvPr/>
          </p:nvSpPr>
          <p:spPr>
            <a:xfrm flipH="1">
              <a:off x="293752" y="146847"/>
              <a:ext cx="18371" cy="509921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AutoShape 21"/>
            <p:cNvSpPr/>
            <p:nvPr/>
          </p:nvSpPr>
          <p:spPr>
            <a:xfrm flipH="1" flipV="1">
              <a:off x="293752" y="5227687"/>
              <a:ext cx="5312492" cy="1837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AutoShape 22"/>
            <p:cNvSpPr/>
            <p:nvPr/>
          </p:nvSpPr>
          <p:spPr>
            <a:xfrm flipH="1">
              <a:off x="2974283" y="734716"/>
              <a:ext cx="1624406" cy="1896596"/>
            </a:xfrm>
            <a:prstGeom prst="line">
              <a:avLst/>
            </a:prstGeom>
            <a:ln w="36743" cap="flat">
              <a:solidFill>
                <a:srgbClr val="9CDBFF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2434915" flipH="1">
              <a:off x="2750901" y="2251236"/>
              <a:ext cx="760133" cy="302671"/>
            </a:xfrm>
            <a:custGeom>
              <a:avLst/>
              <a:gdLst/>
              <a:ahLst/>
              <a:cxnLst/>
              <a:rect l="l" t="t" r="r" b="b"/>
              <a:pathLst>
                <a:path w="760133" h="302671">
                  <a:moveTo>
                    <a:pt x="760133" y="0"/>
                  </a:moveTo>
                  <a:lnTo>
                    <a:pt x="0" y="0"/>
                  </a:lnTo>
                  <a:lnTo>
                    <a:pt x="0" y="302671"/>
                  </a:lnTo>
                  <a:lnTo>
                    <a:pt x="760133" y="302671"/>
                  </a:lnTo>
                  <a:lnTo>
                    <a:pt x="760133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3444583" y="2235895"/>
              <a:ext cx="176212" cy="276905"/>
            </a:xfrm>
            <a:custGeom>
              <a:avLst/>
              <a:gdLst/>
              <a:ahLst/>
              <a:cxnLst/>
              <a:rect l="l" t="t" r="r" b="b"/>
              <a:pathLst>
                <a:path w="176212" h="276905">
                  <a:moveTo>
                    <a:pt x="0" y="0"/>
                  </a:moveTo>
                  <a:lnTo>
                    <a:pt x="176212" y="0"/>
                  </a:lnTo>
                  <a:lnTo>
                    <a:pt x="176212" y="276905"/>
                  </a:lnTo>
                  <a:lnTo>
                    <a:pt x="0" y="2769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y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2363793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855778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5422720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x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4451909" y="910161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9CDBFF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  <p:sp>
          <p:nvSpPr>
            <p:cNvPr id="30" name="Freeform 30"/>
            <p:cNvSpPr/>
            <p:nvPr/>
          </p:nvSpPr>
          <p:spPr>
            <a:xfrm>
              <a:off x="712830" y="5748039"/>
              <a:ext cx="4457564" cy="543012"/>
            </a:xfrm>
            <a:custGeom>
              <a:avLst/>
              <a:gdLst/>
              <a:ahLst/>
              <a:cxnLst/>
              <a:rect l="l" t="t" r="r" b="b"/>
              <a:pathLst>
                <a:path w="4457564" h="543012">
                  <a:moveTo>
                    <a:pt x="0" y="0"/>
                  </a:moveTo>
                  <a:lnTo>
                    <a:pt x="4457565" y="0"/>
                  </a:lnTo>
                  <a:lnTo>
                    <a:pt x="4457565" y="543013"/>
                  </a:lnTo>
                  <a:lnTo>
                    <a:pt x="0" y="5430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2275476" y="7274663"/>
            <a:ext cx="5486193" cy="1340100"/>
            <a:chOff x="0" y="0"/>
            <a:chExt cx="7314924" cy="1786800"/>
          </a:xfrm>
        </p:grpSpPr>
        <p:grpSp>
          <p:nvGrpSpPr>
            <p:cNvPr id="32" name="Group 32"/>
            <p:cNvGrpSpPr/>
            <p:nvPr/>
          </p:nvGrpSpPr>
          <p:grpSpPr>
            <a:xfrm>
              <a:off x="0" y="0"/>
              <a:ext cx="7314924" cy="1786800"/>
              <a:chOff x="0" y="0"/>
              <a:chExt cx="1444923" cy="352948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1444923" cy="352948"/>
              </a:xfrm>
              <a:custGeom>
                <a:avLst/>
                <a:gdLst/>
                <a:ahLst/>
                <a:cxnLst/>
                <a:rect l="l" t="t" r="r" b="b"/>
                <a:pathLst>
                  <a:path w="1444923" h="352948">
                    <a:moveTo>
                      <a:pt x="70558" y="0"/>
                    </a:moveTo>
                    <a:lnTo>
                      <a:pt x="1374365" y="0"/>
                    </a:lnTo>
                    <a:cubicBezTo>
                      <a:pt x="1393078" y="0"/>
                      <a:pt x="1411025" y="7434"/>
                      <a:pt x="1424257" y="20666"/>
                    </a:cubicBezTo>
                    <a:cubicBezTo>
                      <a:pt x="1437489" y="33898"/>
                      <a:pt x="1444923" y="51845"/>
                      <a:pt x="1444923" y="70558"/>
                    </a:cubicBezTo>
                    <a:lnTo>
                      <a:pt x="1444923" y="282390"/>
                    </a:lnTo>
                    <a:cubicBezTo>
                      <a:pt x="1444923" y="301103"/>
                      <a:pt x="1437489" y="319050"/>
                      <a:pt x="1424257" y="332282"/>
                    </a:cubicBezTo>
                    <a:cubicBezTo>
                      <a:pt x="1411025" y="345514"/>
                      <a:pt x="1393078" y="352948"/>
                      <a:pt x="1374365" y="352948"/>
                    </a:cubicBezTo>
                    <a:lnTo>
                      <a:pt x="70558" y="352948"/>
                    </a:lnTo>
                    <a:cubicBezTo>
                      <a:pt x="51845" y="352948"/>
                      <a:pt x="33898" y="345514"/>
                      <a:pt x="20666" y="332282"/>
                    </a:cubicBezTo>
                    <a:cubicBezTo>
                      <a:pt x="7434" y="319050"/>
                      <a:pt x="0" y="301103"/>
                      <a:pt x="0" y="282390"/>
                    </a:cubicBezTo>
                    <a:lnTo>
                      <a:pt x="0" y="70558"/>
                    </a:lnTo>
                    <a:cubicBezTo>
                      <a:pt x="0" y="51845"/>
                      <a:pt x="7434" y="33898"/>
                      <a:pt x="20666" y="20666"/>
                    </a:cubicBezTo>
                    <a:cubicBezTo>
                      <a:pt x="33898" y="7434"/>
                      <a:pt x="51845" y="0"/>
                      <a:pt x="70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38100"/>
                <a:ext cx="1444923" cy="39104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392927" y="277450"/>
              <a:ext cx="662395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Describe the system in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cylindrical coordinates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525323" y="7059351"/>
            <a:ext cx="6514902" cy="1770723"/>
            <a:chOff x="0" y="0"/>
            <a:chExt cx="8686536" cy="2360964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0"/>
              <a:ext cx="8686536" cy="2360964"/>
              <a:chOff x="0" y="0"/>
              <a:chExt cx="1715859" cy="466363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1715859" cy="466363"/>
              </a:xfrm>
              <a:custGeom>
                <a:avLst/>
                <a:gdLst/>
                <a:ahLst/>
                <a:cxnLst/>
                <a:rect l="l" t="t" r="r" b="b"/>
                <a:pathLst>
                  <a:path w="1715859" h="466363">
                    <a:moveTo>
                      <a:pt x="59417" y="0"/>
                    </a:moveTo>
                    <a:lnTo>
                      <a:pt x="1656442" y="0"/>
                    </a:lnTo>
                    <a:cubicBezTo>
                      <a:pt x="1672200" y="0"/>
                      <a:pt x="1687313" y="6260"/>
                      <a:pt x="1698456" y="17403"/>
                    </a:cubicBezTo>
                    <a:cubicBezTo>
                      <a:pt x="1709599" y="28546"/>
                      <a:pt x="1715859" y="43659"/>
                      <a:pt x="1715859" y="59417"/>
                    </a:cubicBezTo>
                    <a:lnTo>
                      <a:pt x="1715859" y="406946"/>
                    </a:lnTo>
                    <a:cubicBezTo>
                      <a:pt x="1715859" y="422705"/>
                      <a:pt x="1709599" y="437817"/>
                      <a:pt x="1698456" y="448960"/>
                    </a:cubicBezTo>
                    <a:cubicBezTo>
                      <a:pt x="1687313" y="460103"/>
                      <a:pt x="1672200" y="466363"/>
                      <a:pt x="1656442" y="466363"/>
                    </a:cubicBezTo>
                    <a:lnTo>
                      <a:pt x="59417" y="466363"/>
                    </a:lnTo>
                    <a:cubicBezTo>
                      <a:pt x="26602" y="466363"/>
                      <a:pt x="0" y="439761"/>
                      <a:pt x="0" y="406946"/>
                    </a:cubicBezTo>
                    <a:lnTo>
                      <a:pt x="0" y="59417"/>
                    </a:lnTo>
                    <a:cubicBezTo>
                      <a:pt x="0" y="26602"/>
                      <a:pt x="26602" y="0"/>
                      <a:pt x="594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0" y="-38100"/>
                <a:ext cx="1715859" cy="50446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40" name="TextBox 40"/>
            <p:cNvSpPr txBox="1"/>
            <p:nvPr/>
          </p:nvSpPr>
          <p:spPr>
            <a:xfrm>
              <a:off x="664465" y="266082"/>
              <a:ext cx="7357607" cy="1809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The three-dimensional problem is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reduced to a two-dimensional</a:t>
              </a: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 problem!</a:t>
              </a:r>
            </a:p>
          </p:txBody>
        </p:sp>
      </p:grpSp>
      <p:sp>
        <p:nvSpPr>
          <p:cNvPr id="41" name="Freeform 41"/>
          <p:cNvSpPr/>
          <p:nvPr/>
        </p:nvSpPr>
        <p:spPr>
          <a:xfrm>
            <a:off x="8241425" y="7376629"/>
            <a:ext cx="1721466" cy="1136168"/>
          </a:xfrm>
          <a:custGeom>
            <a:avLst/>
            <a:gdLst/>
            <a:ahLst/>
            <a:cxnLst/>
            <a:rect l="l" t="t" r="r" b="b"/>
            <a:pathLst>
              <a:path w="1721466" h="1136168">
                <a:moveTo>
                  <a:pt x="0" y="0"/>
                </a:moveTo>
                <a:lnTo>
                  <a:pt x="1721466" y="0"/>
                </a:lnTo>
                <a:lnTo>
                  <a:pt x="1721466" y="1136168"/>
                </a:lnTo>
                <a:lnTo>
                  <a:pt x="0" y="11361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2" name="TextBox 42"/>
          <p:cNvSpPr txBox="1"/>
          <p:nvPr/>
        </p:nvSpPr>
        <p:spPr>
          <a:xfrm>
            <a:off x="9769066" y="2552761"/>
            <a:ext cx="450197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Cylindrical symmetry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0307046" y="3765864"/>
            <a:ext cx="342906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External potential:</a:t>
            </a:r>
          </a:p>
        </p:txBody>
      </p:sp>
      <p:sp>
        <p:nvSpPr>
          <p:cNvPr id="44" name="Freeform 44"/>
          <p:cNvSpPr/>
          <p:nvPr/>
        </p:nvSpPr>
        <p:spPr>
          <a:xfrm>
            <a:off x="2323101" y="7431306"/>
            <a:ext cx="569302" cy="513407"/>
          </a:xfrm>
          <a:custGeom>
            <a:avLst/>
            <a:gdLst/>
            <a:ahLst/>
            <a:cxnLst/>
            <a:rect l="l" t="t" r="r" b="b"/>
            <a:pathLst>
              <a:path w="569302" h="513407">
                <a:moveTo>
                  <a:pt x="0" y="0"/>
                </a:moveTo>
                <a:lnTo>
                  <a:pt x="569302" y="0"/>
                </a:lnTo>
                <a:lnTo>
                  <a:pt x="569302" y="513407"/>
                </a:lnTo>
                <a:lnTo>
                  <a:pt x="0" y="51340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5" name="TextBox 45"/>
          <p:cNvSpPr txBox="1"/>
          <p:nvPr/>
        </p:nvSpPr>
        <p:spPr>
          <a:xfrm>
            <a:off x="5157074" y="219075"/>
            <a:ext cx="7973852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Exploiting the cylindrical symmetry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444347" y="9647066"/>
            <a:ext cx="251168" cy="251168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774624" y="9647066"/>
            <a:ext cx="251168" cy="251168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4AAD"/>
            </a:solidFill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3101992" y="9647066"/>
            <a:ext cx="251168" cy="251168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ln w="38100" cap="sq">
              <a:solidFill>
                <a:srgbClr val="034AAD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661182" y="9647066"/>
            <a:ext cx="908814" cy="251168"/>
            <a:chOff x="0" y="0"/>
            <a:chExt cx="1211752" cy="33489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5057C3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24" name="Group 24"/>
          <p:cNvGrpSpPr/>
          <p:nvPr/>
        </p:nvGrpSpPr>
        <p:grpSpPr>
          <a:xfrm>
            <a:off x="14874796" y="9647066"/>
            <a:ext cx="908814" cy="251168"/>
            <a:chOff x="0" y="0"/>
            <a:chExt cx="1211752" cy="334891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0" name="TextBox 3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8E62D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34" name="Group 34"/>
          <p:cNvGrpSpPr/>
          <p:nvPr/>
        </p:nvGrpSpPr>
        <p:grpSpPr>
          <a:xfrm>
            <a:off x="16088410" y="9647066"/>
            <a:ext cx="908814" cy="251168"/>
            <a:chOff x="0" y="0"/>
            <a:chExt cx="1211752" cy="334891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0"/>
              <a:ext cx="334891" cy="334891"/>
              <a:chOff x="0" y="0"/>
              <a:chExt cx="812800" cy="81280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440369" y="0"/>
              <a:ext cx="334891" cy="334891"/>
              <a:chOff x="0" y="0"/>
              <a:chExt cx="812800" cy="812800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876861" y="0"/>
              <a:ext cx="334891" cy="334891"/>
              <a:chOff x="0" y="0"/>
              <a:chExt cx="812800" cy="812800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ln w="38100" cap="sq">
                <a:solidFill>
                  <a:srgbClr val="C86BE5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400"/>
                  </a:lnSpc>
                </a:pPr>
                <a:endParaRPr/>
              </a:p>
            </p:txBody>
          </p:sp>
        </p:grpSp>
      </p:grpSp>
      <p:grpSp>
        <p:nvGrpSpPr>
          <p:cNvPr id="44" name="Group 44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8" name="AutoShape 48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49" name="AutoShape 49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034AA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50" name="Group 50"/>
          <p:cNvGrpSpPr/>
          <p:nvPr/>
        </p:nvGrpSpPr>
        <p:grpSpPr>
          <a:xfrm>
            <a:off x="151857" y="1155278"/>
            <a:ext cx="1427336" cy="1427336"/>
            <a:chOff x="0" y="0"/>
            <a:chExt cx="1903114" cy="1903114"/>
          </a:xfrm>
        </p:grpSpPr>
        <p:grpSp>
          <p:nvGrpSpPr>
            <p:cNvPr id="51" name="Group 51"/>
            <p:cNvGrpSpPr/>
            <p:nvPr/>
          </p:nvGrpSpPr>
          <p:grpSpPr>
            <a:xfrm>
              <a:off x="0" y="0"/>
              <a:ext cx="1903114" cy="1903114"/>
              <a:chOff x="0" y="0"/>
              <a:chExt cx="812800" cy="812800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lnTo>
                      <a:pt x="485289" y="111986"/>
                    </a:lnTo>
                    <a:lnTo>
                      <a:pt x="609600" y="54447"/>
                    </a:lnTo>
                    <a:lnTo>
                      <a:pt x="621927" y="190873"/>
                    </a:lnTo>
                    <a:lnTo>
                      <a:pt x="758353" y="203200"/>
                    </a:lnTo>
                    <a:lnTo>
                      <a:pt x="700814" y="327511"/>
                    </a:lnTo>
                    <a:lnTo>
                      <a:pt x="812800" y="406400"/>
                    </a:lnTo>
                    <a:lnTo>
                      <a:pt x="700814" y="485289"/>
                    </a:lnTo>
                    <a:lnTo>
                      <a:pt x="758353" y="609600"/>
                    </a:lnTo>
                    <a:lnTo>
                      <a:pt x="621927" y="621927"/>
                    </a:lnTo>
                    <a:lnTo>
                      <a:pt x="609600" y="758353"/>
                    </a:lnTo>
                    <a:lnTo>
                      <a:pt x="485289" y="700814"/>
                    </a:lnTo>
                    <a:lnTo>
                      <a:pt x="406400" y="812800"/>
                    </a:lnTo>
                    <a:lnTo>
                      <a:pt x="327511" y="700814"/>
                    </a:lnTo>
                    <a:lnTo>
                      <a:pt x="203200" y="758353"/>
                    </a:lnTo>
                    <a:lnTo>
                      <a:pt x="190873" y="621927"/>
                    </a:lnTo>
                    <a:lnTo>
                      <a:pt x="54447" y="609600"/>
                    </a:lnTo>
                    <a:lnTo>
                      <a:pt x="111986" y="485289"/>
                    </a:lnTo>
                    <a:lnTo>
                      <a:pt x="0" y="406400"/>
                    </a:lnTo>
                    <a:lnTo>
                      <a:pt x="111986" y="327511"/>
                    </a:lnTo>
                    <a:lnTo>
                      <a:pt x="54447" y="203200"/>
                    </a:lnTo>
                    <a:lnTo>
                      <a:pt x="190873" y="190873"/>
                    </a:lnTo>
                    <a:lnTo>
                      <a:pt x="203200" y="54447"/>
                    </a:lnTo>
                    <a:lnTo>
                      <a:pt x="327511" y="111986"/>
                    </a:lnTo>
                    <a:lnTo>
                      <a:pt x="406400" y="0"/>
                    </a:lnTo>
                    <a:close/>
                  </a:path>
                </a:pathLst>
              </a:custGeom>
              <a:solidFill>
                <a:srgbClr val="034AAD"/>
              </a:solidFill>
              <a:ln w="7620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127000" y="60325"/>
                <a:ext cx="558800" cy="6254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360"/>
                  </a:lnSpc>
                </a:pPr>
                <a:endParaRPr/>
              </a:p>
            </p:txBody>
          </p:sp>
        </p:grpSp>
        <p:sp>
          <p:nvSpPr>
            <p:cNvPr id="54" name="TextBox 54"/>
            <p:cNvSpPr txBox="1"/>
            <p:nvPr/>
          </p:nvSpPr>
          <p:spPr>
            <a:xfrm>
              <a:off x="155277" y="415315"/>
              <a:ext cx="1592559" cy="9486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06"/>
                </a:lnSpc>
                <a:spcBef>
                  <a:spcPct val="0"/>
                </a:spcBef>
              </a:pPr>
              <a:r>
                <a:rPr lang="en-US" sz="4076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2D</a:t>
              </a:r>
            </a:p>
          </p:txBody>
        </p:sp>
      </p:grpSp>
      <p:sp>
        <p:nvSpPr>
          <p:cNvPr id="55" name="Freeform 55"/>
          <p:cNvSpPr/>
          <p:nvPr/>
        </p:nvSpPr>
        <p:spPr>
          <a:xfrm>
            <a:off x="1751057" y="2004033"/>
            <a:ext cx="6087265" cy="6564698"/>
          </a:xfrm>
          <a:custGeom>
            <a:avLst/>
            <a:gdLst/>
            <a:ahLst/>
            <a:cxnLst/>
            <a:rect l="l" t="t" r="r" b="b"/>
            <a:pathLst>
              <a:path w="6087265" h="6564698">
                <a:moveTo>
                  <a:pt x="0" y="0"/>
                </a:moveTo>
                <a:lnTo>
                  <a:pt x="6087265" y="0"/>
                </a:lnTo>
                <a:lnTo>
                  <a:pt x="6087265" y="6564698"/>
                </a:lnTo>
                <a:lnTo>
                  <a:pt x="0" y="656469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6" name="Freeform 56"/>
          <p:cNvSpPr/>
          <p:nvPr/>
        </p:nvSpPr>
        <p:spPr>
          <a:xfrm>
            <a:off x="6520948" y="3336508"/>
            <a:ext cx="449098" cy="764717"/>
          </a:xfrm>
          <a:custGeom>
            <a:avLst/>
            <a:gdLst/>
            <a:ahLst/>
            <a:cxnLst/>
            <a:rect l="l" t="t" r="r" b="b"/>
            <a:pathLst>
              <a:path w="449098" h="764717">
                <a:moveTo>
                  <a:pt x="0" y="0"/>
                </a:moveTo>
                <a:lnTo>
                  <a:pt x="449098" y="0"/>
                </a:lnTo>
                <a:lnTo>
                  <a:pt x="449098" y="764718"/>
                </a:lnTo>
                <a:lnTo>
                  <a:pt x="0" y="76471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7" name="TextBox 57"/>
          <p:cNvSpPr txBox="1"/>
          <p:nvPr/>
        </p:nvSpPr>
        <p:spPr>
          <a:xfrm>
            <a:off x="4804311" y="219075"/>
            <a:ext cx="86793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>
                <a:solidFill>
                  <a:srgbClr val="034AAD"/>
                </a:solidFill>
                <a:latin typeface="Poppins Bold"/>
                <a:ea typeface="Poppins Bold"/>
                <a:cs typeface="Poppins Bold"/>
                <a:sym typeface="Poppins Bold"/>
              </a:rPr>
              <a:t>A road to controlling quantum vortices</a:t>
            </a:r>
          </a:p>
        </p:txBody>
      </p:sp>
      <p:sp>
        <p:nvSpPr>
          <p:cNvPr id="58" name="AutoShape 58"/>
          <p:cNvSpPr/>
          <p:nvPr/>
        </p:nvSpPr>
        <p:spPr>
          <a:xfrm>
            <a:off x="6970046" y="4053601"/>
            <a:ext cx="2535045" cy="0"/>
          </a:xfrm>
          <a:prstGeom prst="line">
            <a:avLst/>
          </a:prstGeom>
          <a:ln w="19050" cap="flat">
            <a:solidFill>
              <a:srgbClr val="E33924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it-IT"/>
          </a:p>
        </p:txBody>
      </p:sp>
      <p:grpSp>
        <p:nvGrpSpPr>
          <p:cNvPr id="59" name="Group 59"/>
          <p:cNvGrpSpPr/>
          <p:nvPr/>
        </p:nvGrpSpPr>
        <p:grpSpPr>
          <a:xfrm>
            <a:off x="9456979" y="1671392"/>
            <a:ext cx="8384141" cy="5639182"/>
            <a:chOff x="0" y="0"/>
            <a:chExt cx="2208169" cy="1485217"/>
          </a:xfrm>
        </p:grpSpPr>
        <p:sp>
          <p:nvSpPr>
            <p:cNvPr id="60" name="Freeform 60"/>
            <p:cNvSpPr/>
            <p:nvPr/>
          </p:nvSpPr>
          <p:spPr>
            <a:xfrm>
              <a:off x="0" y="0"/>
              <a:ext cx="2208169" cy="1485217"/>
            </a:xfrm>
            <a:custGeom>
              <a:avLst/>
              <a:gdLst/>
              <a:ahLst/>
              <a:cxnLst/>
              <a:rect l="l" t="t" r="r" b="b"/>
              <a:pathLst>
                <a:path w="2208169" h="1485217">
                  <a:moveTo>
                    <a:pt x="0" y="0"/>
                  </a:moveTo>
                  <a:lnTo>
                    <a:pt x="2208169" y="0"/>
                  </a:lnTo>
                  <a:lnTo>
                    <a:pt x="2208169" y="1485217"/>
                  </a:lnTo>
                  <a:lnTo>
                    <a:pt x="0" y="1485217"/>
                  </a:lnTo>
                  <a:close/>
                </a:path>
              </a:pathLst>
            </a:custGeom>
            <a:ln w="19050" cap="sq">
              <a:solidFill>
                <a:srgbClr val="E33924"/>
              </a:solidFill>
              <a:prstDash val="solid"/>
              <a:miter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TextBox 61"/>
            <p:cNvSpPr txBox="1"/>
            <p:nvPr/>
          </p:nvSpPr>
          <p:spPr>
            <a:xfrm>
              <a:off x="0" y="-28575"/>
              <a:ext cx="2208169" cy="15137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0"/>
                </a:lnSpc>
              </a:pPr>
              <a:endParaRPr/>
            </a:p>
          </p:txBody>
        </p:sp>
      </p:grpSp>
      <p:sp>
        <p:nvSpPr>
          <p:cNvPr id="62" name="Freeform 62"/>
          <p:cNvSpPr/>
          <p:nvPr/>
        </p:nvSpPr>
        <p:spPr>
          <a:xfrm>
            <a:off x="11510920" y="3920659"/>
            <a:ext cx="4300524" cy="3132090"/>
          </a:xfrm>
          <a:custGeom>
            <a:avLst/>
            <a:gdLst/>
            <a:ahLst/>
            <a:cxnLst/>
            <a:rect l="l" t="t" r="r" b="b"/>
            <a:pathLst>
              <a:path w="4300524" h="3132090">
                <a:moveTo>
                  <a:pt x="0" y="0"/>
                </a:moveTo>
                <a:lnTo>
                  <a:pt x="4300524" y="0"/>
                </a:lnTo>
                <a:lnTo>
                  <a:pt x="4300524" y="3132090"/>
                </a:lnTo>
                <a:lnTo>
                  <a:pt x="0" y="31320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5365" r="-73866" b="-14150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63" name="Group 63"/>
          <p:cNvGrpSpPr/>
          <p:nvPr/>
        </p:nvGrpSpPr>
        <p:grpSpPr>
          <a:xfrm>
            <a:off x="10126915" y="1868946"/>
            <a:ext cx="7044270" cy="2144133"/>
            <a:chOff x="0" y="0"/>
            <a:chExt cx="9392360" cy="2858844"/>
          </a:xfrm>
        </p:grpSpPr>
        <p:sp>
          <p:nvSpPr>
            <p:cNvPr id="64" name="TextBox 64"/>
            <p:cNvSpPr txBox="1"/>
            <p:nvPr/>
          </p:nvSpPr>
          <p:spPr>
            <a:xfrm>
              <a:off x="1772684" y="2128594"/>
              <a:ext cx="5846993" cy="7302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60"/>
                </a:lnSpc>
              </a:pPr>
              <a:r>
                <a:rPr lang="en-US" sz="1800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T. Aioi et al., Phys. Rev. X 1, 021003 (2011)</a:t>
              </a:r>
            </a:p>
            <a:p>
              <a:pPr algn="l">
                <a:lnSpc>
                  <a:spcPts val="2160"/>
                </a:lnSpc>
              </a:pPr>
              <a:endParaRPr lang="en-US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65" name="Group 65"/>
            <p:cNvGrpSpPr/>
            <p:nvPr/>
          </p:nvGrpSpPr>
          <p:grpSpPr>
            <a:xfrm>
              <a:off x="0" y="0"/>
              <a:ext cx="9392360" cy="1956750"/>
              <a:chOff x="0" y="0"/>
              <a:chExt cx="1855281" cy="386519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1855281" cy="386519"/>
              </a:xfrm>
              <a:custGeom>
                <a:avLst/>
                <a:gdLst/>
                <a:ahLst/>
                <a:cxnLst/>
                <a:rect l="l" t="t" r="r" b="b"/>
                <a:pathLst>
                  <a:path w="1855281" h="386519">
                    <a:moveTo>
                      <a:pt x="54952" y="0"/>
                    </a:moveTo>
                    <a:lnTo>
                      <a:pt x="1800329" y="0"/>
                    </a:lnTo>
                    <a:cubicBezTo>
                      <a:pt x="1830678" y="0"/>
                      <a:pt x="1855281" y="24603"/>
                      <a:pt x="1855281" y="54952"/>
                    </a:cubicBezTo>
                    <a:lnTo>
                      <a:pt x="1855281" y="331567"/>
                    </a:lnTo>
                    <a:cubicBezTo>
                      <a:pt x="1855281" y="346141"/>
                      <a:pt x="1849492" y="360118"/>
                      <a:pt x="1839186" y="370423"/>
                    </a:cubicBezTo>
                    <a:cubicBezTo>
                      <a:pt x="1828881" y="380729"/>
                      <a:pt x="1814903" y="386519"/>
                      <a:pt x="1800329" y="386519"/>
                    </a:cubicBezTo>
                    <a:lnTo>
                      <a:pt x="54952" y="386519"/>
                    </a:lnTo>
                    <a:cubicBezTo>
                      <a:pt x="40378" y="386519"/>
                      <a:pt x="26401" y="380729"/>
                      <a:pt x="16095" y="370423"/>
                    </a:cubicBezTo>
                    <a:cubicBezTo>
                      <a:pt x="5790" y="360118"/>
                      <a:pt x="0" y="346141"/>
                      <a:pt x="0" y="331567"/>
                    </a:cubicBezTo>
                    <a:lnTo>
                      <a:pt x="0" y="54952"/>
                    </a:lnTo>
                    <a:cubicBezTo>
                      <a:pt x="0" y="40378"/>
                      <a:pt x="5790" y="26401"/>
                      <a:pt x="16095" y="16095"/>
                    </a:cubicBezTo>
                    <a:cubicBezTo>
                      <a:pt x="26401" y="5790"/>
                      <a:pt x="40378" y="0"/>
                      <a:pt x="5495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0" y="-38100"/>
                <a:ext cx="1855281" cy="42461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68" name="TextBox 68"/>
            <p:cNvSpPr txBox="1"/>
            <p:nvPr/>
          </p:nvSpPr>
          <p:spPr>
            <a:xfrm>
              <a:off x="427703" y="335607"/>
              <a:ext cx="855153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Numerical protocol for </a:t>
              </a:r>
              <a:r>
                <a:rPr lang="en-US" sz="2999" b="1">
                  <a:solidFill>
                    <a:srgbClr val="00291E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controlled nucleation</a:t>
              </a:r>
              <a:r>
                <a:rPr lang="en-US" sz="2999">
                  <a:solidFill>
                    <a:srgbClr val="00291E"/>
                  </a:solidFill>
                  <a:latin typeface="Poppins"/>
                  <a:ea typeface="Poppins"/>
                  <a:cs typeface="Poppins"/>
                  <a:sym typeface="Poppins"/>
                </a:rPr>
                <a:t> of vortex dipoles</a:t>
              </a:r>
            </a:p>
          </p:txBody>
        </p:sp>
      </p:grpSp>
      <p:sp>
        <p:nvSpPr>
          <p:cNvPr id="69" name="TextBox 69"/>
          <p:cNvSpPr txBox="1"/>
          <p:nvPr/>
        </p:nvSpPr>
        <p:spPr>
          <a:xfrm>
            <a:off x="17073424" y="9591675"/>
            <a:ext cx="743545" cy="33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4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9591299" y="2388757"/>
            <a:ext cx="4857509" cy="813784"/>
            <a:chOff x="0" y="0"/>
            <a:chExt cx="1279344" cy="21433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79344" cy="214330"/>
            </a:xfrm>
            <a:custGeom>
              <a:avLst/>
              <a:gdLst/>
              <a:ahLst/>
              <a:cxnLst/>
              <a:rect l="l" t="t" r="r" b="b"/>
              <a:pathLst>
                <a:path w="1279344" h="214330">
                  <a:moveTo>
                    <a:pt x="79690" y="0"/>
                  </a:moveTo>
                  <a:lnTo>
                    <a:pt x="1199654" y="0"/>
                  </a:lnTo>
                  <a:cubicBezTo>
                    <a:pt x="1220789" y="0"/>
                    <a:pt x="1241058" y="8396"/>
                    <a:pt x="1256003" y="23341"/>
                  </a:cubicBezTo>
                  <a:cubicBezTo>
                    <a:pt x="1270948" y="38286"/>
                    <a:pt x="1279344" y="58555"/>
                    <a:pt x="1279344" y="79690"/>
                  </a:cubicBezTo>
                  <a:lnTo>
                    <a:pt x="1279344" y="134640"/>
                  </a:lnTo>
                  <a:cubicBezTo>
                    <a:pt x="1279344" y="155775"/>
                    <a:pt x="1270948" y="176044"/>
                    <a:pt x="1256003" y="190989"/>
                  </a:cubicBezTo>
                  <a:cubicBezTo>
                    <a:pt x="1241058" y="205934"/>
                    <a:pt x="1220789" y="214330"/>
                    <a:pt x="1199654" y="214330"/>
                  </a:cubicBezTo>
                  <a:lnTo>
                    <a:pt x="79690" y="214330"/>
                  </a:lnTo>
                  <a:cubicBezTo>
                    <a:pt x="58555" y="214330"/>
                    <a:pt x="38286" y="205934"/>
                    <a:pt x="23341" y="190989"/>
                  </a:cubicBezTo>
                  <a:cubicBezTo>
                    <a:pt x="8396" y="176044"/>
                    <a:pt x="0" y="155775"/>
                    <a:pt x="0" y="134640"/>
                  </a:cubicBezTo>
                  <a:lnTo>
                    <a:pt x="0" y="79690"/>
                  </a:lnTo>
                  <a:cubicBezTo>
                    <a:pt x="0" y="58555"/>
                    <a:pt x="8396" y="38286"/>
                    <a:pt x="23341" y="23341"/>
                  </a:cubicBezTo>
                  <a:cubicBezTo>
                    <a:pt x="38286" y="8396"/>
                    <a:pt x="58555" y="0"/>
                    <a:pt x="79690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279344" cy="2524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832916" y="3688316"/>
            <a:ext cx="6374273" cy="1606125"/>
            <a:chOff x="0" y="0"/>
            <a:chExt cx="1678821" cy="423012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678821" cy="423012"/>
            </a:xfrm>
            <a:custGeom>
              <a:avLst/>
              <a:gdLst/>
              <a:ahLst/>
              <a:cxnLst/>
              <a:rect l="l" t="t" r="r" b="b"/>
              <a:pathLst>
                <a:path w="1678821" h="423012">
                  <a:moveTo>
                    <a:pt x="60728" y="0"/>
                  </a:moveTo>
                  <a:lnTo>
                    <a:pt x="1618093" y="0"/>
                  </a:lnTo>
                  <a:cubicBezTo>
                    <a:pt x="1634199" y="0"/>
                    <a:pt x="1649645" y="6398"/>
                    <a:pt x="1661034" y="17787"/>
                  </a:cubicBezTo>
                  <a:cubicBezTo>
                    <a:pt x="1672423" y="29175"/>
                    <a:pt x="1678821" y="44622"/>
                    <a:pt x="1678821" y="60728"/>
                  </a:cubicBezTo>
                  <a:lnTo>
                    <a:pt x="1678821" y="362285"/>
                  </a:lnTo>
                  <a:cubicBezTo>
                    <a:pt x="1678821" y="378391"/>
                    <a:pt x="1672423" y="393837"/>
                    <a:pt x="1661034" y="405226"/>
                  </a:cubicBezTo>
                  <a:cubicBezTo>
                    <a:pt x="1649645" y="416614"/>
                    <a:pt x="1634199" y="423012"/>
                    <a:pt x="1618093" y="423012"/>
                  </a:cubicBezTo>
                  <a:lnTo>
                    <a:pt x="60728" y="423012"/>
                  </a:lnTo>
                  <a:cubicBezTo>
                    <a:pt x="44622" y="423012"/>
                    <a:pt x="29175" y="416614"/>
                    <a:pt x="17787" y="405226"/>
                  </a:cubicBezTo>
                  <a:cubicBezTo>
                    <a:pt x="6398" y="393837"/>
                    <a:pt x="0" y="378391"/>
                    <a:pt x="0" y="362285"/>
                  </a:cubicBezTo>
                  <a:lnTo>
                    <a:pt x="0" y="60728"/>
                  </a:lnTo>
                  <a:cubicBezTo>
                    <a:pt x="0" y="44622"/>
                    <a:pt x="6398" y="29175"/>
                    <a:pt x="17787" y="17787"/>
                  </a:cubicBezTo>
                  <a:cubicBezTo>
                    <a:pt x="29175" y="6398"/>
                    <a:pt x="44622" y="0"/>
                    <a:pt x="60728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678821" cy="4611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9102158" y="4327839"/>
            <a:ext cx="5838843" cy="753742"/>
          </a:xfrm>
          <a:custGeom>
            <a:avLst/>
            <a:gdLst/>
            <a:ahLst/>
            <a:cxnLst/>
            <a:rect l="l" t="t" r="r" b="b"/>
            <a:pathLst>
              <a:path w="5838843" h="753742">
                <a:moveTo>
                  <a:pt x="0" y="0"/>
                </a:moveTo>
                <a:lnTo>
                  <a:pt x="5838843" y="0"/>
                </a:lnTo>
                <a:lnTo>
                  <a:pt x="5838843" y="753742"/>
                </a:lnTo>
                <a:lnTo>
                  <a:pt x="0" y="753742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8" name="Group 18"/>
          <p:cNvGrpSpPr/>
          <p:nvPr/>
        </p:nvGrpSpPr>
        <p:grpSpPr>
          <a:xfrm>
            <a:off x="3080810" y="1663949"/>
            <a:ext cx="4241016" cy="4718289"/>
            <a:chOff x="0" y="0"/>
            <a:chExt cx="5654688" cy="6291052"/>
          </a:xfrm>
        </p:grpSpPr>
        <p:sp>
          <p:nvSpPr>
            <p:cNvPr id="19" name="Freeform 19"/>
            <p:cNvSpPr/>
            <p:nvPr/>
          </p:nvSpPr>
          <p:spPr>
            <a:xfrm>
              <a:off x="293752" y="0"/>
              <a:ext cx="5360935" cy="5246058"/>
            </a:xfrm>
            <a:custGeom>
              <a:avLst/>
              <a:gdLst/>
              <a:ahLst/>
              <a:cxnLst/>
              <a:rect l="l" t="t" r="r" b="b"/>
              <a:pathLst>
                <a:path w="5360935" h="5246058">
                  <a:moveTo>
                    <a:pt x="0" y="0"/>
                  </a:moveTo>
                  <a:lnTo>
                    <a:pt x="5360936" y="0"/>
                  </a:lnTo>
                  <a:lnTo>
                    <a:pt x="5360936" y="5246058"/>
                  </a:lnTo>
                  <a:lnTo>
                    <a:pt x="0" y="5246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03648" t="-40186" r="-93524" b="-66063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AutoShape 20"/>
            <p:cNvSpPr/>
            <p:nvPr/>
          </p:nvSpPr>
          <p:spPr>
            <a:xfrm flipH="1">
              <a:off x="293752" y="146847"/>
              <a:ext cx="18371" cy="509921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AutoShape 21"/>
            <p:cNvSpPr/>
            <p:nvPr/>
          </p:nvSpPr>
          <p:spPr>
            <a:xfrm flipH="1" flipV="1">
              <a:off x="293752" y="5227687"/>
              <a:ext cx="5312492" cy="18371"/>
            </a:xfrm>
            <a:prstGeom prst="line">
              <a:avLst/>
            </a:prstGeom>
            <a:ln w="36743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AutoShape 22"/>
            <p:cNvSpPr/>
            <p:nvPr/>
          </p:nvSpPr>
          <p:spPr>
            <a:xfrm flipH="1">
              <a:off x="2974283" y="734716"/>
              <a:ext cx="1624406" cy="1896596"/>
            </a:xfrm>
            <a:prstGeom prst="line">
              <a:avLst/>
            </a:prstGeom>
            <a:ln w="36743" cap="flat">
              <a:solidFill>
                <a:srgbClr val="9CDBFF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 rot="2434915" flipH="1">
              <a:off x="2750901" y="2251236"/>
              <a:ext cx="760133" cy="302671"/>
            </a:xfrm>
            <a:custGeom>
              <a:avLst/>
              <a:gdLst/>
              <a:ahLst/>
              <a:cxnLst/>
              <a:rect l="l" t="t" r="r" b="b"/>
              <a:pathLst>
                <a:path w="760133" h="302671">
                  <a:moveTo>
                    <a:pt x="760133" y="0"/>
                  </a:moveTo>
                  <a:lnTo>
                    <a:pt x="0" y="0"/>
                  </a:lnTo>
                  <a:lnTo>
                    <a:pt x="0" y="302671"/>
                  </a:lnTo>
                  <a:lnTo>
                    <a:pt x="760133" y="302671"/>
                  </a:lnTo>
                  <a:lnTo>
                    <a:pt x="760133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3444583" y="2235895"/>
              <a:ext cx="176212" cy="276905"/>
            </a:xfrm>
            <a:custGeom>
              <a:avLst/>
              <a:gdLst/>
              <a:ahLst/>
              <a:cxnLst/>
              <a:rect l="l" t="t" r="r" b="b"/>
              <a:pathLst>
                <a:path w="176212" h="276905">
                  <a:moveTo>
                    <a:pt x="0" y="0"/>
                  </a:moveTo>
                  <a:lnTo>
                    <a:pt x="176212" y="0"/>
                  </a:lnTo>
                  <a:lnTo>
                    <a:pt x="176212" y="276905"/>
                  </a:lnTo>
                  <a:lnTo>
                    <a:pt x="0" y="27690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y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2363793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855778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5422720" y="5213680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x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4451909" y="910161"/>
              <a:ext cx="146780" cy="4962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12"/>
                </a:lnSpc>
                <a:spcBef>
                  <a:spcPct val="0"/>
                </a:spcBef>
              </a:pPr>
              <a:r>
                <a:rPr lang="en-US" sz="2223">
                  <a:solidFill>
                    <a:srgbClr val="9CDBFF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  <p:sp>
          <p:nvSpPr>
            <p:cNvPr id="30" name="Freeform 30"/>
            <p:cNvSpPr/>
            <p:nvPr/>
          </p:nvSpPr>
          <p:spPr>
            <a:xfrm>
              <a:off x="712830" y="5748039"/>
              <a:ext cx="4457564" cy="543012"/>
            </a:xfrm>
            <a:custGeom>
              <a:avLst/>
              <a:gdLst/>
              <a:ahLst/>
              <a:cxnLst/>
              <a:rect l="l" t="t" r="r" b="b"/>
              <a:pathLst>
                <a:path w="4457564" h="543012">
                  <a:moveTo>
                    <a:pt x="0" y="0"/>
                  </a:moveTo>
                  <a:lnTo>
                    <a:pt x="4457565" y="0"/>
                  </a:lnTo>
                  <a:lnTo>
                    <a:pt x="4457565" y="543013"/>
                  </a:lnTo>
                  <a:lnTo>
                    <a:pt x="0" y="5430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2275476" y="7274663"/>
            <a:ext cx="5486193" cy="1340100"/>
            <a:chOff x="0" y="0"/>
            <a:chExt cx="7314924" cy="1786800"/>
          </a:xfrm>
        </p:grpSpPr>
        <p:grpSp>
          <p:nvGrpSpPr>
            <p:cNvPr id="32" name="Group 32"/>
            <p:cNvGrpSpPr/>
            <p:nvPr/>
          </p:nvGrpSpPr>
          <p:grpSpPr>
            <a:xfrm>
              <a:off x="0" y="0"/>
              <a:ext cx="7314924" cy="1786800"/>
              <a:chOff x="0" y="0"/>
              <a:chExt cx="1444923" cy="352948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1444923" cy="352948"/>
              </a:xfrm>
              <a:custGeom>
                <a:avLst/>
                <a:gdLst/>
                <a:ahLst/>
                <a:cxnLst/>
                <a:rect l="l" t="t" r="r" b="b"/>
                <a:pathLst>
                  <a:path w="1444923" h="352948">
                    <a:moveTo>
                      <a:pt x="70558" y="0"/>
                    </a:moveTo>
                    <a:lnTo>
                      <a:pt x="1374365" y="0"/>
                    </a:lnTo>
                    <a:cubicBezTo>
                      <a:pt x="1393078" y="0"/>
                      <a:pt x="1411025" y="7434"/>
                      <a:pt x="1424257" y="20666"/>
                    </a:cubicBezTo>
                    <a:cubicBezTo>
                      <a:pt x="1437489" y="33898"/>
                      <a:pt x="1444923" y="51845"/>
                      <a:pt x="1444923" y="70558"/>
                    </a:cubicBezTo>
                    <a:lnTo>
                      <a:pt x="1444923" y="282390"/>
                    </a:lnTo>
                    <a:cubicBezTo>
                      <a:pt x="1444923" y="301103"/>
                      <a:pt x="1437489" y="319050"/>
                      <a:pt x="1424257" y="332282"/>
                    </a:cubicBezTo>
                    <a:cubicBezTo>
                      <a:pt x="1411025" y="345514"/>
                      <a:pt x="1393078" y="352948"/>
                      <a:pt x="1374365" y="352948"/>
                    </a:cubicBezTo>
                    <a:lnTo>
                      <a:pt x="70558" y="352948"/>
                    </a:lnTo>
                    <a:cubicBezTo>
                      <a:pt x="51845" y="352948"/>
                      <a:pt x="33898" y="345514"/>
                      <a:pt x="20666" y="332282"/>
                    </a:cubicBezTo>
                    <a:cubicBezTo>
                      <a:pt x="7434" y="319050"/>
                      <a:pt x="0" y="301103"/>
                      <a:pt x="0" y="282390"/>
                    </a:cubicBezTo>
                    <a:lnTo>
                      <a:pt x="0" y="70558"/>
                    </a:lnTo>
                    <a:cubicBezTo>
                      <a:pt x="0" y="51845"/>
                      <a:pt x="7434" y="33898"/>
                      <a:pt x="20666" y="20666"/>
                    </a:cubicBezTo>
                    <a:cubicBezTo>
                      <a:pt x="33898" y="7434"/>
                      <a:pt x="51845" y="0"/>
                      <a:pt x="70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38100"/>
                <a:ext cx="1444923" cy="39104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392927" y="277450"/>
              <a:ext cx="662395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Describe the system in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cylindrical coordinates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525323" y="7059351"/>
            <a:ext cx="5223035" cy="1770723"/>
            <a:chOff x="0" y="0"/>
            <a:chExt cx="1375614" cy="466363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1375614" cy="466363"/>
            </a:xfrm>
            <a:custGeom>
              <a:avLst/>
              <a:gdLst/>
              <a:ahLst/>
              <a:cxnLst/>
              <a:rect l="l" t="t" r="r" b="b"/>
              <a:pathLst>
                <a:path w="1375614" h="466363">
                  <a:moveTo>
                    <a:pt x="74113" y="0"/>
                  </a:moveTo>
                  <a:lnTo>
                    <a:pt x="1301501" y="0"/>
                  </a:lnTo>
                  <a:cubicBezTo>
                    <a:pt x="1342432" y="0"/>
                    <a:pt x="1375614" y="33182"/>
                    <a:pt x="1375614" y="74113"/>
                  </a:cubicBezTo>
                  <a:lnTo>
                    <a:pt x="1375614" y="392250"/>
                  </a:lnTo>
                  <a:cubicBezTo>
                    <a:pt x="1375614" y="433182"/>
                    <a:pt x="1342432" y="466363"/>
                    <a:pt x="1301501" y="466363"/>
                  </a:cubicBezTo>
                  <a:lnTo>
                    <a:pt x="74113" y="466363"/>
                  </a:lnTo>
                  <a:cubicBezTo>
                    <a:pt x="33182" y="466363"/>
                    <a:pt x="0" y="433182"/>
                    <a:pt x="0" y="392250"/>
                  </a:cubicBezTo>
                  <a:lnTo>
                    <a:pt x="0" y="74113"/>
                  </a:lnTo>
                  <a:cubicBezTo>
                    <a:pt x="0" y="33182"/>
                    <a:pt x="33182" y="0"/>
                    <a:pt x="7411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38100"/>
              <a:ext cx="1375614" cy="504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11479404" y="7255613"/>
            <a:ext cx="398791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Computational time reduces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from days to minutes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!</a:t>
            </a:r>
          </a:p>
        </p:txBody>
      </p:sp>
      <p:sp>
        <p:nvSpPr>
          <p:cNvPr id="40" name="Freeform 40"/>
          <p:cNvSpPr/>
          <p:nvPr/>
        </p:nvSpPr>
        <p:spPr>
          <a:xfrm>
            <a:off x="8241425" y="7376629"/>
            <a:ext cx="1721466" cy="1136168"/>
          </a:xfrm>
          <a:custGeom>
            <a:avLst/>
            <a:gdLst/>
            <a:ahLst/>
            <a:cxnLst/>
            <a:rect l="l" t="t" r="r" b="b"/>
            <a:pathLst>
              <a:path w="1721466" h="1136168">
                <a:moveTo>
                  <a:pt x="0" y="0"/>
                </a:moveTo>
                <a:lnTo>
                  <a:pt x="1721466" y="0"/>
                </a:lnTo>
                <a:lnTo>
                  <a:pt x="1721466" y="1136168"/>
                </a:lnTo>
                <a:lnTo>
                  <a:pt x="0" y="11361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1" name="TextBox 41"/>
          <p:cNvSpPr txBox="1"/>
          <p:nvPr/>
        </p:nvSpPr>
        <p:spPr>
          <a:xfrm>
            <a:off x="9769066" y="2552761"/>
            <a:ext cx="4501975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Cylindrical symmetry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0307046" y="3765864"/>
            <a:ext cx="3429068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External potential:</a:t>
            </a:r>
          </a:p>
        </p:txBody>
      </p:sp>
      <p:sp>
        <p:nvSpPr>
          <p:cNvPr id="43" name="Freeform 43"/>
          <p:cNvSpPr/>
          <p:nvPr/>
        </p:nvSpPr>
        <p:spPr>
          <a:xfrm flipH="1">
            <a:off x="10602188" y="7530474"/>
            <a:ext cx="954081" cy="982323"/>
          </a:xfrm>
          <a:custGeom>
            <a:avLst/>
            <a:gdLst/>
            <a:ahLst/>
            <a:cxnLst/>
            <a:rect l="l" t="t" r="r" b="b"/>
            <a:pathLst>
              <a:path w="954081" h="982323">
                <a:moveTo>
                  <a:pt x="954082" y="0"/>
                </a:moveTo>
                <a:lnTo>
                  <a:pt x="0" y="0"/>
                </a:lnTo>
                <a:lnTo>
                  <a:pt x="0" y="982323"/>
                </a:lnTo>
                <a:lnTo>
                  <a:pt x="954082" y="982323"/>
                </a:lnTo>
                <a:lnTo>
                  <a:pt x="954082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4" name="Freeform 44"/>
          <p:cNvSpPr/>
          <p:nvPr/>
        </p:nvSpPr>
        <p:spPr>
          <a:xfrm>
            <a:off x="2323101" y="7431306"/>
            <a:ext cx="569302" cy="513407"/>
          </a:xfrm>
          <a:custGeom>
            <a:avLst/>
            <a:gdLst/>
            <a:ahLst/>
            <a:cxnLst/>
            <a:rect l="l" t="t" r="r" b="b"/>
            <a:pathLst>
              <a:path w="569302" h="513407">
                <a:moveTo>
                  <a:pt x="0" y="0"/>
                </a:moveTo>
                <a:lnTo>
                  <a:pt x="569302" y="0"/>
                </a:lnTo>
                <a:lnTo>
                  <a:pt x="569302" y="513407"/>
                </a:lnTo>
                <a:lnTo>
                  <a:pt x="0" y="51340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5" name="TextBox 45"/>
          <p:cNvSpPr txBox="1"/>
          <p:nvPr/>
        </p:nvSpPr>
        <p:spPr>
          <a:xfrm>
            <a:off x="5157074" y="219075"/>
            <a:ext cx="7973852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Exploiting the cylindrical symmetry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 flipV="1">
            <a:off x="40387" y="1028700"/>
            <a:ext cx="8789186" cy="1905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5057C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2275476" y="7274663"/>
            <a:ext cx="5486193" cy="1340100"/>
            <a:chOff x="0" y="0"/>
            <a:chExt cx="7314924" cy="1786800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7314924" cy="1786800"/>
              <a:chOff x="0" y="0"/>
              <a:chExt cx="1444923" cy="352948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444923" cy="352948"/>
              </a:xfrm>
              <a:custGeom>
                <a:avLst/>
                <a:gdLst/>
                <a:ahLst/>
                <a:cxnLst/>
                <a:rect l="l" t="t" r="r" b="b"/>
                <a:pathLst>
                  <a:path w="1444923" h="352948">
                    <a:moveTo>
                      <a:pt x="70558" y="0"/>
                    </a:moveTo>
                    <a:lnTo>
                      <a:pt x="1374365" y="0"/>
                    </a:lnTo>
                    <a:cubicBezTo>
                      <a:pt x="1393078" y="0"/>
                      <a:pt x="1411025" y="7434"/>
                      <a:pt x="1424257" y="20666"/>
                    </a:cubicBezTo>
                    <a:cubicBezTo>
                      <a:pt x="1437489" y="33898"/>
                      <a:pt x="1444923" y="51845"/>
                      <a:pt x="1444923" y="70558"/>
                    </a:cubicBezTo>
                    <a:lnTo>
                      <a:pt x="1444923" y="282390"/>
                    </a:lnTo>
                    <a:cubicBezTo>
                      <a:pt x="1444923" y="301103"/>
                      <a:pt x="1437489" y="319050"/>
                      <a:pt x="1424257" y="332282"/>
                    </a:cubicBezTo>
                    <a:cubicBezTo>
                      <a:pt x="1411025" y="345514"/>
                      <a:pt x="1393078" y="352948"/>
                      <a:pt x="1374365" y="352948"/>
                    </a:cubicBezTo>
                    <a:lnTo>
                      <a:pt x="70558" y="352948"/>
                    </a:lnTo>
                    <a:cubicBezTo>
                      <a:pt x="51845" y="352948"/>
                      <a:pt x="33898" y="345514"/>
                      <a:pt x="20666" y="332282"/>
                    </a:cubicBezTo>
                    <a:cubicBezTo>
                      <a:pt x="7434" y="319050"/>
                      <a:pt x="0" y="301103"/>
                      <a:pt x="0" y="282390"/>
                    </a:cubicBezTo>
                    <a:lnTo>
                      <a:pt x="0" y="70558"/>
                    </a:lnTo>
                    <a:cubicBezTo>
                      <a:pt x="0" y="51845"/>
                      <a:pt x="7434" y="33898"/>
                      <a:pt x="20666" y="20666"/>
                    </a:cubicBezTo>
                    <a:cubicBezTo>
                      <a:pt x="33898" y="7434"/>
                      <a:pt x="51845" y="0"/>
                      <a:pt x="70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38100"/>
                <a:ext cx="1444923" cy="39104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392927" y="277450"/>
              <a:ext cx="6623954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Describe the system in </a:t>
              </a:r>
              <a:r>
                <a:rPr lang="en-US" sz="2999" b="1">
                  <a:solidFill>
                    <a:srgbClr val="0000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cylindrical coordinates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525323" y="7059351"/>
            <a:ext cx="5223035" cy="1770723"/>
            <a:chOff x="0" y="0"/>
            <a:chExt cx="1375614" cy="46636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375614" cy="466363"/>
            </a:xfrm>
            <a:custGeom>
              <a:avLst/>
              <a:gdLst/>
              <a:ahLst/>
              <a:cxnLst/>
              <a:rect l="l" t="t" r="r" b="b"/>
              <a:pathLst>
                <a:path w="1375614" h="466363">
                  <a:moveTo>
                    <a:pt x="74113" y="0"/>
                  </a:moveTo>
                  <a:lnTo>
                    <a:pt x="1301501" y="0"/>
                  </a:lnTo>
                  <a:cubicBezTo>
                    <a:pt x="1342432" y="0"/>
                    <a:pt x="1375614" y="33182"/>
                    <a:pt x="1375614" y="74113"/>
                  </a:cubicBezTo>
                  <a:lnTo>
                    <a:pt x="1375614" y="392250"/>
                  </a:lnTo>
                  <a:cubicBezTo>
                    <a:pt x="1375614" y="433182"/>
                    <a:pt x="1342432" y="466363"/>
                    <a:pt x="1301501" y="466363"/>
                  </a:cubicBezTo>
                  <a:lnTo>
                    <a:pt x="74113" y="466363"/>
                  </a:lnTo>
                  <a:cubicBezTo>
                    <a:pt x="33182" y="466363"/>
                    <a:pt x="0" y="433182"/>
                    <a:pt x="0" y="392250"/>
                  </a:cubicBezTo>
                  <a:lnTo>
                    <a:pt x="0" y="74113"/>
                  </a:lnTo>
                  <a:cubicBezTo>
                    <a:pt x="0" y="33182"/>
                    <a:pt x="33182" y="0"/>
                    <a:pt x="74113" y="0"/>
                  </a:cubicBezTo>
                  <a:close/>
                </a:path>
              </a:pathLst>
            </a:custGeom>
            <a:solidFill>
              <a:srgbClr val="FFFFFF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1375614" cy="5044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1479404" y="7255613"/>
            <a:ext cx="3987914" cy="1362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Computational time reduces </a:t>
            </a:r>
            <a:r>
              <a:rPr lang="en-US" sz="2999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from days to minutes</a:t>
            </a:r>
            <a:r>
              <a:rPr lang="en-US" sz="2999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!</a:t>
            </a:r>
          </a:p>
        </p:txBody>
      </p:sp>
      <p:sp>
        <p:nvSpPr>
          <p:cNvPr id="20" name="Freeform 20"/>
          <p:cNvSpPr/>
          <p:nvPr/>
        </p:nvSpPr>
        <p:spPr>
          <a:xfrm>
            <a:off x="8241425" y="7376629"/>
            <a:ext cx="1721466" cy="1136168"/>
          </a:xfrm>
          <a:custGeom>
            <a:avLst/>
            <a:gdLst/>
            <a:ahLst/>
            <a:cxnLst/>
            <a:rect l="l" t="t" r="r" b="b"/>
            <a:pathLst>
              <a:path w="1721466" h="1136168">
                <a:moveTo>
                  <a:pt x="0" y="0"/>
                </a:moveTo>
                <a:lnTo>
                  <a:pt x="1721466" y="0"/>
                </a:lnTo>
                <a:lnTo>
                  <a:pt x="1721466" y="1136168"/>
                </a:lnTo>
                <a:lnTo>
                  <a:pt x="0" y="11361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1" name="Freeform 21"/>
          <p:cNvSpPr/>
          <p:nvPr/>
        </p:nvSpPr>
        <p:spPr>
          <a:xfrm flipH="1">
            <a:off x="10602188" y="7530474"/>
            <a:ext cx="954081" cy="982323"/>
          </a:xfrm>
          <a:custGeom>
            <a:avLst/>
            <a:gdLst/>
            <a:ahLst/>
            <a:cxnLst/>
            <a:rect l="l" t="t" r="r" b="b"/>
            <a:pathLst>
              <a:path w="954081" h="982323">
                <a:moveTo>
                  <a:pt x="954082" y="0"/>
                </a:moveTo>
                <a:lnTo>
                  <a:pt x="0" y="0"/>
                </a:lnTo>
                <a:lnTo>
                  <a:pt x="0" y="982323"/>
                </a:lnTo>
                <a:lnTo>
                  <a:pt x="954082" y="982323"/>
                </a:lnTo>
                <a:lnTo>
                  <a:pt x="954082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2" name="Group 22"/>
          <p:cNvGrpSpPr/>
          <p:nvPr/>
        </p:nvGrpSpPr>
        <p:grpSpPr>
          <a:xfrm>
            <a:off x="4693686" y="1794224"/>
            <a:ext cx="8541369" cy="4522177"/>
            <a:chOff x="0" y="0"/>
            <a:chExt cx="11388492" cy="6029570"/>
          </a:xfrm>
        </p:grpSpPr>
        <p:sp>
          <p:nvSpPr>
            <p:cNvPr id="23" name="Freeform 23"/>
            <p:cNvSpPr/>
            <p:nvPr/>
          </p:nvSpPr>
          <p:spPr>
            <a:xfrm>
              <a:off x="939628" y="110756"/>
              <a:ext cx="9925160" cy="2598939"/>
            </a:xfrm>
            <a:custGeom>
              <a:avLst/>
              <a:gdLst/>
              <a:ahLst/>
              <a:cxnLst/>
              <a:rect l="l" t="t" r="r" b="b"/>
              <a:pathLst>
                <a:path w="9925160" h="2598939">
                  <a:moveTo>
                    <a:pt x="0" y="0"/>
                  </a:moveTo>
                  <a:lnTo>
                    <a:pt x="9925160" y="0"/>
                  </a:lnTo>
                  <a:lnTo>
                    <a:pt x="9925160" y="2598940"/>
                  </a:lnTo>
                  <a:lnTo>
                    <a:pt x="0" y="25989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7461" t="-79157" r="-12729" b="-193627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AutoShape 24"/>
            <p:cNvSpPr/>
            <p:nvPr/>
          </p:nvSpPr>
          <p:spPr>
            <a:xfrm>
              <a:off x="998920" y="5634014"/>
              <a:ext cx="9882973" cy="0"/>
            </a:xfrm>
            <a:prstGeom prst="line">
              <a:avLst/>
            </a:prstGeom>
            <a:ln w="29191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AutoShape 25"/>
            <p:cNvSpPr/>
            <p:nvPr/>
          </p:nvSpPr>
          <p:spPr>
            <a:xfrm flipV="1">
              <a:off x="969274" y="2719514"/>
              <a:ext cx="10260480" cy="5907"/>
            </a:xfrm>
            <a:prstGeom prst="line">
              <a:avLst/>
            </a:prstGeom>
            <a:ln w="29191" cap="flat">
              <a:solidFill>
                <a:srgbClr val="38B6FF"/>
              </a:solidFill>
              <a:prstDash val="sysDash"/>
              <a:headEnd type="none" w="sm" len="sm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AutoShape 26"/>
            <p:cNvSpPr/>
            <p:nvPr/>
          </p:nvSpPr>
          <p:spPr>
            <a:xfrm>
              <a:off x="11158893" y="116664"/>
              <a:ext cx="25418" cy="2602850"/>
            </a:xfrm>
            <a:prstGeom prst="line">
              <a:avLst/>
            </a:prstGeom>
            <a:ln w="29191" cap="flat">
              <a:solidFill>
                <a:srgbClr val="A6A6A6"/>
              </a:solidFill>
              <a:prstDash val="solid"/>
              <a:headEnd type="triangle" w="lg" len="med"/>
              <a:tailEnd type="none" w="sm" len="sm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11271881" y="-38100"/>
              <a:ext cx="116611" cy="3869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2"/>
                </a:lnSpc>
                <a:spcBef>
                  <a:spcPct val="0"/>
                </a:spcBef>
              </a:pPr>
              <a:r>
                <a:rPr lang="en-US" sz="1766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r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11271881" y="2506988"/>
              <a:ext cx="116611" cy="3869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2"/>
                </a:lnSpc>
                <a:spcBef>
                  <a:spcPct val="0"/>
                </a:spcBef>
              </a:pPr>
              <a:r>
                <a:rPr lang="en-US" sz="1766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  <p:sp>
          <p:nvSpPr>
            <p:cNvPr id="29" name="Freeform 29"/>
            <p:cNvSpPr/>
            <p:nvPr/>
          </p:nvSpPr>
          <p:spPr>
            <a:xfrm rot="3510087" flipV="1">
              <a:off x="5037496" y="1610424"/>
              <a:ext cx="462224" cy="500439"/>
            </a:xfrm>
            <a:custGeom>
              <a:avLst/>
              <a:gdLst/>
              <a:ahLst/>
              <a:cxnLst/>
              <a:rect l="l" t="t" r="r" b="b"/>
              <a:pathLst>
                <a:path w="462224" h="500439">
                  <a:moveTo>
                    <a:pt x="0" y="500439"/>
                  </a:moveTo>
                  <a:lnTo>
                    <a:pt x="462223" y="500439"/>
                  </a:lnTo>
                  <a:lnTo>
                    <a:pt x="462223" y="0"/>
                  </a:lnTo>
                  <a:lnTo>
                    <a:pt x="0" y="0"/>
                  </a:lnTo>
                  <a:lnTo>
                    <a:pt x="0" y="500439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30"/>
            <p:cNvSpPr/>
            <p:nvPr/>
          </p:nvSpPr>
          <p:spPr>
            <a:xfrm rot="-3984136">
              <a:off x="5037496" y="3348106"/>
              <a:ext cx="462224" cy="500439"/>
            </a:xfrm>
            <a:custGeom>
              <a:avLst/>
              <a:gdLst/>
              <a:ahLst/>
              <a:cxnLst/>
              <a:rect l="l" t="t" r="r" b="b"/>
              <a:pathLst>
                <a:path w="462224" h="500439">
                  <a:moveTo>
                    <a:pt x="0" y="0"/>
                  </a:moveTo>
                  <a:lnTo>
                    <a:pt x="462223" y="0"/>
                  </a:lnTo>
                  <a:lnTo>
                    <a:pt x="462223" y="500439"/>
                  </a:lnTo>
                  <a:lnTo>
                    <a:pt x="0" y="5004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939628" y="2728340"/>
              <a:ext cx="9918945" cy="2535558"/>
            </a:xfrm>
            <a:custGeom>
              <a:avLst/>
              <a:gdLst/>
              <a:ahLst/>
              <a:cxnLst/>
              <a:rect l="l" t="t" r="r" b="b"/>
              <a:pathLst>
                <a:path w="9918945" h="2535558">
                  <a:moveTo>
                    <a:pt x="0" y="0"/>
                  </a:moveTo>
                  <a:lnTo>
                    <a:pt x="9918946" y="0"/>
                  </a:lnTo>
                  <a:lnTo>
                    <a:pt x="9918946" y="2535558"/>
                  </a:lnTo>
                  <a:lnTo>
                    <a:pt x="0" y="25355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17472" t="-183984" r="-12799" b="-98118"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 rot="-3680162">
              <a:off x="5043246" y="3345131"/>
              <a:ext cx="462224" cy="500439"/>
            </a:xfrm>
            <a:custGeom>
              <a:avLst/>
              <a:gdLst/>
              <a:ahLst/>
              <a:cxnLst/>
              <a:rect l="l" t="t" r="r" b="b"/>
              <a:pathLst>
                <a:path w="462224" h="500439">
                  <a:moveTo>
                    <a:pt x="0" y="0"/>
                  </a:moveTo>
                  <a:lnTo>
                    <a:pt x="462224" y="0"/>
                  </a:lnTo>
                  <a:lnTo>
                    <a:pt x="462224" y="500438"/>
                  </a:lnTo>
                  <a:lnTo>
                    <a:pt x="0" y="5004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3"/>
            <p:cNvSpPr/>
            <p:nvPr/>
          </p:nvSpPr>
          <p:spPr>
            <a:xfrm rot="2856238">
              <a:off x="137843" y="2326796"/>
              <a:ext cx="1320700" cy="955857"/>
            </a:xfrm>
            <a:custGeom>
              <a:avLst/>
              <a:gdLst/>
              <a:ahLst/>
              <a:cxnLst/>
              <a:rect l="l" t="t" r="r" b="b"/>
              <a:pathLst>
                <a:path w="1320700" h="955857">
                  <a:moveTo>
                    <a:pt x="0" y="0"/>
                  </a:moveTo>
                  <a:lnTo>
                    <a:pt x="1320700" y="0"/>
                  </a:lnTo>
                  <a:lnTo>
                    <a:pt x="1320700" y="955857"/>
                  </a:lnTo>
                  <a:lnTo>
                    <a:pt x="0" y="9558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998920" y="5642617"/>
              <a:ext cx="116611" cy="3869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2"/>
                </a:lnSpc>
                <a:spcBef>
                  <a:spcPct val="0"/>
                </a:spcBef>
              </a:pPr>
              <a:r>
                <a:rPr lang="en-US" sz="1766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z</a:t>
              </a: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5852456" y="5642617"/>
              <a:ext cx="116611" cy="3869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2"/>
                </a:lnSpc>
                <a:spcBef>
                  <a:spcPct val="0"/>
                </a:spcBef>
              </a:pPr>
              <a:r>
                <a:rPr lang="en-US" sz="1766">
                  <a:solidFill>
                    <a:srgbClr val="000000"/>
                  </a:solidFill>
                  <a:latin typeface="DejaVu Serif"/>
                  <a:ea typeface="DejaVu Serif"/>
                  <a:cs typeface="DejaVu Serif"/>
                  <a:sym typeface="DejaVu Serif"/>
                </a:rPr>
                <a:t>0</a:t>
              </a:r>
            </a:p>
          </p:txBody>
        </p:sp>
      </p:grpSp>
      <p:sp>
        <p:nvSpPr>
          <p:cNvPr id="36" name="Freeform 36"/>
          <p:cNvSpPr/>
          <p:nvPr/>
        </p:nvSpPr>
        <p:spPr>
          <a:xfrm>
            <a:off x="2323101" y="7431306"/>
            <a:ext cx="569302" cy="513407"/>
          </a:xfrm>
          <a:custGeom>
            <a:avLst/>
            <a:gdLst/>
            <a:ahLst/>
            <a:cxnLst/>
            <a:rect l="l" t="t" r="r" b="b"/>
            <a:pathLst>
              <a:path w="569302" h="513407">
                <a:moveTo>
                  <a:pt x="0" y="0"/>
                </a:moveTo>
                <a:lnTo>
                  <a:pt x="569302" y="0"/>
                </a:lnTo>
                <a:lnTo>
                  <a:pt x="569302" y="513407"/>
                </a:lnTo>
                <a:lnTo>
                  <a:pt x="0" y="513407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7" name="TextBox 37"/>
          <p:cNvSpPr txBox="1"/>
          <p:nvPr/>
        </p:nvSpPr>
        <p:spPr>
          <a:xfrm>
            <a:off x="5157074" y="219075"/>
            <a:ext cx="7973852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5057C3"/>
                </a:solidFill>
                <a:latin typeface="Poppins Bold"/>
                <a:ea typeface="Poppins Bold"/>
                <a:cs typeface="Poppins Bold"/>
                <a:sym typeface="Poppins Bold"/>
              </a:rPr>
              <a:t>Exploiting the cylindrical symmetry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AutoShape 12"/>
          <p:cNvSpPr/>
          <p:nvPr/>
        </p:nvSpPr>
        <p:spPr>
          <a:xfrm flipV="1">
            <a:off x="7822288" y="2194321"/>
            <a:ext cx="0" cy="5139994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 flipV="1">
            <a:off x="9972652" y="4488379"/>
            <a:ext cx="0" cy="2072610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4" name="Group 14"/>
          <p:cNvGrpSpPr/>
          <p:nvPr/>
        </p:nvGrpSpPr>
        <p:grpSpPr>
          <a:xfrm>
            <a:off x="12720213" y="2711530"/>
            <a:ext cx="3902171" cy="1205803"/>
            <a:chOff x="0" y="0"/>
            <a:chExt cx="5202894" cy="1607737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5202894" cy="1607737"/>
              <a:chOff x="0" y="0"/>
              <a:chExt cx="1027732" cy="317578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027732" cy="317578"/>
              </a:xfrm>
              <a:custGeom>
                <a:avLst/>
                <a:gdLst/>
                <a:ahLst/>
                <a:cxnLst/>
                <a:rect l="l" t="t" r="r" b="b"/>
                <a:pathLst>
                  <a:path w="1027732" h="317578">
                    <a:moveTo>
                      <a:pt x="99200" y="0"/>
                    </a:moveTo>
                    <a:lnTo>
                      <a:pt x="928532" y="0"/>
                    </a:lnTo>
                    <a:cubicBezTo>
                      <a:pt x="954842" y="0"/>
                      <a:pt x="980074" y="10451"/>
                      <a:pt x="998677" y="29055"/>
                    </a:cubicBezTo>
                    <a:cubicBezTo>
                      <a:pt x="1017281" y="47659"/>
                      <a:pt x="1027732" y="72891"/>
                      <a:pt x="1027732" y="99200"/>
                    </a:cubicBezTo>
                    <a:lnTo>
                      <a:pt x="1027732" y="218378"/>
                    </a:lnTo>
                    <a:cubicBezTo>
                      <a:pt x="1027732" y="273164"/>
                      <a:pt x="983319" y="317578"/>
                      <a:pt x="928532" y="317578"/>
                    </a:cubicBezTo>
                    <a:lnTo>
                      <a:pt x="99200" y="317578"/>
                    </a:lnTo>
                    <a:cubicBezTo>
                      <a:pt x="44413" y="317578"/>
                      <a:pt x="0" y="273164"/>
                      <a:pt x="0" y="218378"/>
                    </a:cubicBezTo>
                    <a:lnTo>
                      <a:pt x="0" y="99200"/>
                    </a:lnTo>
                    <a:cubicBezTo>
                      <a:pt x="0" y="72891"/>
                      <a:pt x="10451" y="47659"/>
                      <a:pt x="29055" y="29055"/>
                    </a:cubicBezTo>
                    <a:cubicBezTo>
                      <a:pt x="47659" y="10451"/>
                      <a:pt x="72891" y="0"/>
                      <a:pt x="99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38100"/>
                <a:ext cx="1027732" cy="3556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8" name="Freeform 18"/>
            <p:cNvSpPr/>
            <p:nvPr/>
          </p:nvSpPr>
          <p:spPr>
            <a:xfrm>
              <a:off x="357981" y="239873"/>
              <a:ext cx="4216791" cy="1127992"/>
            </a:xfrm>
            <a:custGeom>
              <a:avLst/>
              <a:gdLst/>
              <a:ahLst/>
              <a:cxnLst/>
              <a:rect l="l" t="t" r="r" b="b"/>
              <a:pathLst>
                <a:path w="4216791" h="1127992">
                  <a:moveTo>
                    <a:pt x="0" y="0"/>
                  </a:moveTo>
                  <a:lnTo>
                    <a:pt x="4216791" y="0"/>
                  </a:lnTo>
                  <a:lnTo>
                    <a:pt x="4216791" y="1127992"/>
                  </a:lnTo>
                  <a:lnTo>
                    <a:pt x="0" y="11279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2166693" y="4217859"/>
            <a:ext cx="5009212" cy="3370429"/>
            <a:chOff x="0" y="0"/>
            <a:chExt cx="6678949" cy="449390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6678949" cy="4493906"/>
            </a:xfrm>
            <a:custGeom>
              <a:avLst/>
              <a:gdLst/>
              <a:ahLst/>
              <a:cxnLst/>
              <a:rect l="l" t="t" r="r" b="b"/>
              <a:pathLst>
                <a:path w="6678949" h="4493906">
                  <a:moveTo>
                    <a:pt x="0" y="0"/>
                  </a:moveTo>
                  <a:lnTo>
                    <a:pt x="6678949" y="0"/>
                  </a:lnTo>
                  <a:lnTo>
                    <a:pt x="6678949" y="4493906"/>
                  </a:lnTo>
                  <a:lnTo>
                    <a:pt x="0" y="44939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4047803" y="267566"/>
              <a:ext cx="2362306" cy="478367"/>
            </a:xfrm>
            <a:custGeom>
              <a:avLst/>
              <a:gdLst/>
              <a:ahLst/>
              <a:cxnLst/>
              <a:rect l="l" t="t" r="r" b="b"/>
              <a:pathLst>
                <a:path w="2362306" h="478367">
                  <a:moveTo>
                    <a:pt x="0" y="0"/>
                  </a:moveTo>
                  <a:lnTo>
                    <a:pt x="2362306" y="0"/>
                  </a:lnTo>
                  <a:lnTo>
                    <a:pt x="2362306" y="478367"/>
                  </a:lnTo>
                  <a:lnTo>
                    <a:pt x="0" y="4783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4804749" y="8406028"/>
            <a:ext cx="8490694" cy="735884"/>
            <a:chOff x="0" y="0"/>
            <a:chExt cx="11320925" cy="981179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11320925" cy="981179"/>
              <a:chOff x="0" y="0"/>
              <a:chExt cx="2236232" cy="193813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2236232" cy="193813"/>
              </a:xfrm>
              <a:custGeom>
                <a:avLst/>
                <a:gdLst/>
                <a:ahLst/>
                <a:cxnLst/>
                <a:rect l="l" t="t" r="r" b="b"/>
                <a:pathLst>
                  <a:path w="2236232" h="193813">
                    <a:moveTo>
                      <a:pt x="45591" y="0"/>
                    </a:moveTo>
                    <a:lnTo>
                      <a:pt x="2190641" y="0"/>
                    </a:lnTo>
                    <a:cubicBezTo>
                      <a:pt x="2202733" y="0"/>
                      <a:pt x="2214329" y="4803"/>
                      <a:pt x="2222879" y="13353"/>
                    </a:cubicBezTo>
                    <a:cubicBezTo>
                      <a:pt x="2231429" y="21903"/>
                      <a:pt x="2236232" y="33499"/>
                      <a:pt x="2236232" y="45591"/>
                    </a:cubicBezTo>
                    <a:lnTo>
                      <a:pt x="2236232" y="148223"/>
                    </a:lnTo>
                    <a:cubicBezTo>
                      <a:pt x="2236232" y="160314"/>
                      <a:pt x="2231429" y="171910"/>
                      <a:pt x="2222879" y="180460"/>
                    </a:cubicBezTo>
                    <a:cubicBezTo>
                      <a:pt x="2214329" y="189010"/>
                      <a:pt x="2202733" y="193813"/>
                      <a:pt x="2190641" y="193813"/>
                    </a:cubicBezTo>
                    <a:lnTo>
                      <a:pt x="45591" y="193813"/>
                    </a:lnTo>
                    <a:cubicBezTo>
                      <a:pt x="33499" y="193813"/>
                      <a:pt x="21903" y="189010"/>
                      <a:pt x="13353" y="180460"/>
                    </a:cubicBezTo>
                    <a:cubicBezTo>
                      <a:pt x="4803" y="171910"/>
                      <a:pt x="0" y="160314"/>
                      <a:pt x="0" y="148223"/>
                    </a:cubicBezTo>
                    <a:lnTo>
                      <a:pt x="0" y="45591"/>
                    </a:lnTo>
                    <a:cubicBezTo>
                      <a:pt x="0" y="33499"/>
                      <a:pt x="4803" y="21903"/>
                      <a:pt x="13353" y="13353"/>
                    </a:cubicBezTo>
                    <a:cubicBezTo>
                      <a:pt x="21903" y="4803"/>
                      <a:pt x="33499" y="0"/>
                      <a:pt x="4559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8E62D5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2236232" cy="23191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319049" y="173090"/>
              <a:ext cx="10682827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8E62D5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Difference with homogeneous channel?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5092261" y="6318635"/>
            <a:ext cx="2491542" cy="824066"/>
            <a:chOff x="0" y="0"/>
            <a:chExt cx="3322056" cy="1098755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3322056" cy="1098755"/>
              <a:chOff x="0" y="0"/>
              <a:chExt cx="656209" cy="217038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656209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656209" h="217038">
                    <a:moveTo>
                      <a:pt x="108519" y="0"/>
                    </a:moveTo>
                    <a:lnTo>
                      <a:pt x="547690" y="0"/>
                    </a:lnTo>
                    <a:cubicBezTo>
                      <a:pt x="576471" y="0"/>
                      <a:pt x="604073" y="11433"/>
                      <a:pt x="624424" y="31784"/>
                    </a:cubicBezTo>
                    <a:cubicBezTo>
                      <a:pt x="644775" y="52136"/>
                      <a:pt x="656209" y="79738"/>
                      <a:pt x="656209" y="108519"/>
                    </a:cubicBezTo>
                    <a:lnTo>
                      <a:pt x="656209" y="108519"/>
                    </a:lnTo>
                    <a:cubicBezTo>
                      <a:pt x="656209" y="168452"/>
                      <a:pt x="607623" y="217038"/>
                      <a:pt x="547690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-38100"/>
                <a:ext cx="656209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2" name="Freeform 32"/>
            <p:cNvSpPr/>
            <p:nvPr/>
          </p:nvSpPr>
          <p:spPr>
            <a:xfrm>
              <a:off x="234396" y="292584"/>
              <a:ext cx="2853263" cy="513587"/>
            </a:xfrm>
            <a:custGeom>
              <a:avLst/>
              <a:gdLst/>
              <a:ahLst/>
              <a:cxnLst/>
              <a:rect l="l" t="t" r="r" b="b"/>
              <a:pathLst>
                <a:path w="2853263" h="513587">
                  <a:moveTo>
                    <a:pt x="0" y="0"/>
                  </a:moveTo>
                  <a:lnTo>
                    <a:pt x="2853263" y="0"/>
                  </a:lnTo>
                  <a:lnTo>
                    <a:pt x="2853263" y="513587"/>
                  </a:lnTo>
                  <a:lnTo>
                    <a:pt x="0" y="5135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AutoShape 12"/>
          <p:cNvSpPr/>
          <p:nvPr/>
        </p:nvSpPr>
        <p:spPr>
          <a:xfrm flipV="1">
            <a:off x="7822288" y="2194321"/>
            <a:ext cx="0" cy="5139994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 flipV="1">
            <a:off x="9972652" y="4488379"/>
            <a:ext cx="0" cy="2072610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4" name="Group 14"/>
          <p:cNvGrpSpPr/>
          <p:nvPr/>
        </p:nvGrpSpPr>
        <p:grpSpPr>
          <a:xfrm>
            <a:off x="4804749" y="8406028"/>
            <a:ext cx="8490694" cy="735884"/>
            <a:chOff x="0" y="0"/>
            <a:chExt cx="2236232" cy="19381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236232" cy="193813"/>
            </a:xfrm>
            <a:custGeom>
              <a:avLst/>
              <a:gdLst/>
              <a:ahLst/>
              <a:cxnLst/>
              <a:rect l="l" t="t" r="r" b="b"/>
              <a:pathLst>
                <a:path w="2236232" h="193813">
                  <a:moveTo>
                    <a:pt x="45591" y="0"/>
                  </a:moveTo>
                  <a:lnTo>
                    <a:pt x="2190641" y="0"/>
                  </a:lnTo>
                  <a:cubicBezTo>
                    <a:pt x="2202733" y="0"/>
                    <a:pt x="2214329" y="4803"/>
                    <a:pt x="2222879" y="13353"/>
                  </a:cubicBezTo>
                  <a:cubicBezTo>
                    <a:pt x="2231429" y="21903"/>
                    <a:pt x="2236232" y="33499"/>
                    <a:pt x="2236232" y="45591"/>
                  </a:cubicBezTo>
                  <a:lnTo>
                    <a:pt x="2236232" y="148223"/>
                  </a:lnTo>
                  <a:cubicBezTo>
                    <a:pt x="2236232" y="160314"/>
                    <a:pt x="2231429" y="171910"/>
                    <a:pt x="2222879" y="180460"/>
                  </a:cubicBezTo>
                  <a:cubicBezTo>
                    <a:pt x="2214329" y="189010"/>
                    <a:pt x="2202733" y="193813"/>
                    <a:pt x="2190641" y="193813"/>
                  </a:cubicBezTo>
                  <a:lnTo>
                    <a:pt x="45591" y="193813"/>
                  </a:lnTo>
                  <a:cubicBezTo>
                    <a:pt x="33499" y="193813"/>
                    <a:pt x="21903" y="189010"/>
                    <a:pt x="13353" y="180460"/>
                  </a:cubicBezTo>
                  <a:cubicBezTo>
                    <a:pt x="4803" y="171910"/>
                    <a:pt x="0" y="160314"/>
                    <a:pt x="0" y="148223"/>
                  </a:cubicBezTo>
                  <a:lnTo>
                    <a:pt x="0" y="45591"/>
                  </a:lnTo>
                  <a:cubicBezTo>
                    <a:pt x="0" y="33499"/>
                    <a:pt x="4803" y="21903"/>
                    <a:pt x="13353" y="13353"/>
                  </a:cubicBezTo>
                  <a:cubicBezTo>
                    <a:pt x="21903" y="4803"/>
                    <a:pt x="33499" y="0"/>
                    <a:pt x="455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2236232" cy="23191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2057720" y="3638249"/>
            <a:ext cx="5874373" cy="4510605"/>
          </a:xfrm>
          <a:custGeom>
            <a:avLst/>
            <a:gdLst/>
            <a:ahLst/>
            <a:cxnLst/>
            <a:rect l="l" t="t" r="r" b="b"/>
            <a:pathLst>
              <a:path w="5874373" h="4510605">
                <a:moveTo>
                  <a:pt x="0" y="0"/>
                </a:moveTo>
                <a:lnTo>
                  <a:pt x="5874373" y="0"/>
                </a:lnTo>
                <a:lnTo>
                  <a:pt x="5874373" y="4510604"/>
                </a:lnTo>
                <a:lnTo>
                  <a:pt x="0" y="45106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102587"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8" name="Group 18"/>
          <p:cNvGrpSpPr/>
          <p:nvPr/>
        </p:nvGrpSpPr>
        <p:grpSpPr>
          <a:xfrm>
            <a:off x="13295443" y="2194321"/>
            <a:ext cx="3398928" cy="1205803"/>
            <a:chOff x="0" y="0"/>
            <a:chExt cx="4531904" cy="1607737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4531904" cy="1607737"/>
              <a:chOff x="0" y="0"/>
              <a:chExt cx="895191" cy="317578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895191" cy="317578"/>
              </a:xfrm>
              <a:custGeom>
                <a:avLst/>
                <a:gdLst/>
                <a:ahLst/>
                <a:cxnLst/>
                <a:rect l="l" t="t" r="r" b="b"/>
                <a:pathLst>
                  <a:path w="895191" h="317578">
                    <a:moveTo>
                      <a:pt x="113888" y="0"/>
                    </a:moveTo>
                    <a:lnTo>
                      <a:pt x="781303" y="0"/>
                    </a:lnTo>
                    <a:cubicBezTo>
                      <a:pt x="844202" y="0"/>
                      <a:pt x="895191" y="50989"/>
                      <a:pt x="895191" y="113888"/>
                    </a:cubicBezTo>
                    <a:lnTo>
                      <a:pt x="895191" y="203690"/>
                    </a:lnTo>
                    <a:cubicBezTo>
                      <a:pt x="895191" y="266589"/>
                      <a:pt x="844202" y="317578"/>
                      <a:pt x="781303" y="317578"/>
                    </a:cubicBezTo>
                    <a:lnTo>
                      <a:pt x="113888" y="317578"/>
                    </a:lnTo>
                    <a:cubicBezTo>
                      <a:pt x="50989" y="317578"/>
                      <a:pt x="0" y="266589"/>
                      <a:pt x="0" y="203690"/>
                    </a:cubicBezTo>
                    <a:lnTo>
                      <a:pt x="0" y="113888"/>
                    </a:lnTo>
                    <a:cubicBezTo>
                      <a:pt x="0" y="50989"/>
                      <a:pt x="50989" y="0"/>
                      <a:pt x="1138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38100"/>
                <a:ext cx="895191" cy="3556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335495" y="187919"/>
              <a:ext cx="3860913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Homogeneous channel</a:t>
              </a:r>
            </a:p>
          </p:txBody>
        </p:sp>
      </p:grpSp>
      <p:sp>
        <p:nvSpPr>
          <p:cNvPr id="23" name="AutoShape 23"/>
          <p:cNvSpPr/>
          <p:nvPr/>
        </p:nvSpPr>
        <p:spPr>
          <a:xfrm flipV="1">
            <a:off x="15222721" y="3759215"/>
            <a:ext cx="0" cy="3884861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5366254" y="6560989"/>
            <a:ext cx="2119819" cy="824066"/>
            <a:chOff x="0" y="0"/>
            <a:chExt cx="2826425" cy="1098755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2826425" cy="1098755"/>
              <a:chOff x="0" y="0"/>
              <a:chExt cx="558306" cy="217038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558306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558306" h="217038">
                    <a:moveTo>
                      <a:pt x="108519" y="0"/>
                    </a:moveTo>
                    <a:lnTo>
                      <a:pt x="449787" y="0"/>
                    </a:lnTo>
                    <a:cubicBezTo>
                      <a:pt x="509721" y="0"/>
                      <a:pt x="558306" y="48586"/>
                      <a:pt x="558306" y="108519"/>
                    </a:cubicBezTo>
                    <a:lnTo>
                      <a:pt x="558306" y="108519"/>
                    </a:lnTo>
                    <a:cubicBezTo>
                      <a:pt x="558306" y="137300"/>
                      <a:pt x="546873" y="164902"/>
                      <a:pt x="526522" y="185254"/>
                    </a:cubicBezTo>
                    <a:cubicBezTo>
                      <a:pt x="506171" y="205605"/>
                      <a:pt x="478568" y="217038"/>
                      <a:pt x="449787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558306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>
              <a:off x="299765" y="301635"/>
              <a:ext cx="2226895" cy="495484"/>
            </a:xfrm>
            <a:custGeom>
              <a:avLst/>
              <a:gdLst/>
              <a:ahLst/>
              <a:cxnLst/>
              <a:rect l="l" t="t" r="r" b="b"/>
              <a:pathLst>
                <a:path w="2226895" h="495484">
                  <a:moveTo>
                    <a:pt x="0" y="0"/>
                  </a:moveTo>
                  <a:lnTo>
                    <a:pt x="2226895" y="0"/>
                  </a:lnTo>
                  <a:lnTo>
                    <a:pt x="2226895" y="495485"/>
                  </a:lnTo>
                  <a:lnTo>
                    <a:pt x="0" y="495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5044035" y="8531083"/>
            <a:ext cx="801212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Difference with homogeneous channel?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5092261" y="6318635"/>
            <a:ext cx="2491542" cy="824066"/>
            <a:chOff x="0" y="0"/>
            <a:chExt cx="3322056" cy="1098755"/>
          </a:xfrm>
        </p:grpSpPr>
        <p:grpSp>
          <p:nvGrpSpPr>
            <p:cNvPr id="32" name="Group 32"/>
            <p:cNvGrpSpPr/>
            <p:nvPr/>
          </p:nvGrpSpPr>
          <p:grpSpPr>
            <a:xfrm>
              <a:off x="0" y="0"/>
              <a:ext cx="3322056" cy="1098755"/>
              <a:chOff x="0" y="0"/>
              <a:chExt cx="656209" cy="217038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656209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656209" h="217038">
                    <a:moveTo>
                      <a:pt x="108519" y="0"/>
                    </a:moveTo>
                    <a:lnTo>
                      <a:pt x="547690" y="0"/>
                    </a:lnTo>
                    <a:cubicBezTo>
                      <a:pt x="576471" y="0"/>
                      <a:pt x="604073" y="11433"/>
                      <a:pt x="624424" y="31784"/>
                    </a:cubicBezTo>
                    <a:cubicBezTo>
                      <a:pt x="644775" y="52136"/>
                      <a:pt x="656209" y="79738"/>
                      <a:pt x="656209" y="108519"/>
                    </a:cubicBezTo>
                    <a:lnTo>
                      <a:pt x="656209" y="108519"/>
                    </a:lnTo>
                    <a:cubicBezTo>
                      <a:pt x="656209" y="168452"/>
                      <a:pt x="607623" y="217038"/>
                      <a:pt x="547690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38100"/>
                <a:ext cx="656209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5" name="Freeform 35"/>
            <p:cNvSpPr/>
            <p:nvPr/>
          </p:nvSpPr>
          <p:spPr>
            <a:xfrm>
              <a:off x="234396" y="292584"/>
              <a:ext cx="2853263" cy="513587"/>
            </a:xfrm>
            <a:custGeom>
              <a:avLst/>
              <a:gdLst/>
              <a:ahLst/>
              <a:cxnLst/>
              <a:rect l="l" t="t" r="r" b="b"/>
              <a:pathLst>
                <a:path w="2853263" h="513587">
                  <a:moveTo>
                    <a:pt x="0" y="0"/>
                  </a:moveTo>
                  <a:lnTo>
                    <a:pt x="2853263" y="0"/>
                  </a:lnTo>
                  <a:lnTo>
                    <a:pt x="2853263" y="513587"/>
                  </a:lnTo>
                  <a:lnTo>
                    <a:pt x="0" y="5135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028700" y="1997359"/>
            <a:ext cx="10618663" cy="6292282"/>
          </a:xfrm>
          <a:custGeom>
            <a:avLst/>
            <a:gdLst/>
            <a:ahLst/>
            <a:cxnLst/>
            <a:rect l="l" t="t" r="r" b="b"/>
            <a:pathLst>
              <a:path w="10618663" h="6292282">
                <a:moveTo>
                  <a:pt x="0" y="0"/>
                </a:moveTo>
                <a:lnTo>
                  <a:pt x="10618663" y="0"/>
                </a:lnTo>
                <a:lnTo>
                  <a:pt x="10618663" y="6292282"/>
                </a:lnTo>
                <a:lnTo>
                  <a:pt x="0" y="62922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9861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AutoShape 12"/>
          <p:cNvSpPr/>
          <p:nvPr/>
        </p:nvSpPr>
        <p:spPr>
          <a:xfrm flipV="1">
            <a:off x="7822288" y="2194321"/>
            <a:ext cx="0" cy="5139994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3" name="AutoShape 13"/>
          <p:cNvSpPr/>
          <p:nvPr/>
        </p:nvSpPr>
        <p:spPr>
          <a:xfrm flipV="1">
            <a:off x="9972652" y="4488379"/>
            <a:ext cx="0" cy="2072610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4" name="Group 14"/>
          <p:cNvGrpSpPr/>
          <p:nvPr/>
        </p:nvGrpSpPr>
        <p:grpSpPr>
          <a:xfrm>
            <a:off x="4804749" y="8406028"/>
            <a:ext cx="8490694" cy="735884"/>
            <a:chOff x="0" y="0"/>
            <a:chExt cx="2236232" cy="19381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236232" cy="193813"/>
            </a:xfrm>
            <a:custGeom>
              <a:avLst/>
              <a:gdLst/>
              <a:ahLst/>
              <a:cxnLst/>
              <a:rect l="l" t="t" r="r" b="b"/>
              <a:pathLst>
                <a:path w="2236232" h="193813">
                  <a:moveTo>
                    <a:pt x="45591" y="0"/>
                  </a:moveTo>
                  <a:lnTo>
                    <a:pt x="2190641" y="0"/>
                  </a:lnTo>
                  <a:cubicBezTo>
                    <a:pt x="2202733" y="0"/>
                    <a:pt x="2214329" y="4803"/>
                    <a:pt x="2222879" y="13353"/>
                  </a:cubicBezTo>
                  <a:cubicBezTo>
                    <a:pt x="2231429" y="21903"/>
                    <a:pt x="2236232" y="33499"/>
                    <a:pt x="2236232" y="45591"/>
                  </a:cubicBezTo>
                  <a:lnTo>
                    <a:pt x="2236232" y="148223"/>
                  </a:lnTo>
                  <a:cubicBezTo>
                    <a:pt x="2236232" y="160314"/>
                    <a:pt x="2231429" y="171910"/>
                    <a:pt x="2222879" y="180460"/>
                  </a:cubicBezTo>
                  <a:cubicBezTo>
                    <a:pt x="2214329" y="189010"/>
                    <a:pt x="2202733" y="193813"/>
                    <a:pt x="2190641" y="193813"/>
                  </a:cubicBezTo>
                  <a:lnTo>
                    <a:pt x="45591" y="193813"/>
                  </a:lnTo>
                  <a:cubicBezTo>
                    <a:pt x="33499" y="193813"/>
                    <a:pt x="21903" y="189010"/>
                    <a:pt x="13353" y="180460"/>
                  </a:cubicBezTo>
                  <a:cubicBezTo>
                    <a:pt x="4803" y="171910"/>
                    <a:pt x="0" y="160314"/>
                    <a:pt x="0" y="148223"/>
                  </a:cubicBezTo>
                  <a:lnTo>
                    <a:pt x="0" y="45591"/>
                  </a:lnTo>
                  <a:cubicBezTo>
                    <a:pt x="0" y="33499"/>
                    <a:pt x="4803" y="21903"/>
                    <a:pt x="13353" y="13353"/>
                  </a:cubicBezTo>
                  <a:cubicBezTo>
                    <a:pt x="21903" y="4803"/>
                    <a:pt x="33499" y="0"/>
                    <a:pt x="45591" y="0"/>
                  </a:cubicBezTo>
                  <a:close/>
                </a:path>
              </a:pathLst>
            </a:custGeom>
            <a:solidFill>
              <a:srgbClr val="FFFFFF"/>
            </a:solidFill>
            <a:ln w="38100" cap="rnd">
              <a:solidFill>
                <a:srgbClr val="8E62D5"/>
              </a:solidFill>
              <a:prstDash val="solid"/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2236232" cy="23191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3295443" y="2194321"/>
            <a:ext cx="3398928" cy="1205803"/>
            <a:chOff x="0" y="0"/>
            <a:chExt cx="4531904" cy="1607737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4531904" cy="1607737"/>
              <a:chOff x="0" y="0"/>
              <a:chExt cx="895191" cy="317578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95191" cy="317578"/>
              </a:xfrm>
              <a:custGeom>
                <a:avLst/>
                <a:gdLst/>
                <a:ahLst/>
                <a:cxnLst/>
                <a:rect l="l" t="t" r="r" b="b"/>
                <a:pathLst>
                  <a:path w="895191" h="317578">
                    <a:moveTo>
                      <a:pt x="113888" y="0"/>
                    </a:moveTo>
                    <a:lnTo>
                      <a:pt x="781303" y="0"/>
                    </a:lnTo>
                    <a:cubicBezTo>
                      <a:pt x="844202" y="0"/>
                      <a:pt x="895191" y="50989"/>
                      <a:pt x="895191" y="113888"/>
                    </a:cubicBezTo>
                    <a:lnTo>
                      <a:pt x="895191" y="203690"/>
                    </a:lnTo>
                    <a:cubicBezTo>
                      <a:pt x="895191" y="266589"/>
                      <a:pt x="844202" y="317578"/>
                      <a:pt x="781303" y="317578"/>
                    </a:cubicBezTo>
                    <a:lnTo>
                      <a:pt x="113888" y="317578"/>
                    </a:lnTo>
                    <a:cubicBezTo>
                      <a:pt x="50989" y="317578"/>
                      <a:pt x="0" y="266589"/>
                      <a:pt x="0" y="203690"/>
                    </a:cubicBezTo>
                    <a:lnTo>
                      <a:pt x="0" y="113888"/>
                    </a:lnTo>
                    <a:cubicBezTo>
                      <a:pt x="0" y="50989"/>
                      <a:pt x="50989" y="0"/>
                      <a:pt x="1138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0" y="-38100"/>
                <a:ext cx="895191" cy="3556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335495" y="187919"/>
              <a:ext cx="3860913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Homogeneous channel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12123657" y="3638249"/>
            <a:ext cx="5742499" cy="4510605"/>
          </a:xfrm>
          <a:custGeom>
            <a:avLst/>
            <a:gdLst/>
            <a:ahLst/>
            <a:cxnLst/>
            <a:rect l="l" t="t" r="r" b="b"/>
            <a:pathLst>
              <a:path w="5742499" h="4510605">
                <a:moveTo>
                  <a:pt x="0" y="0"/>
                </a:moveTo>
                <a:lnTo>
                  <a:pt x="5742499" y="0"/>
                </a:lnTo>
                <a:lnTo>
                  <a:pt x="5742499" y="4510604"/>
                </a:lnTo>
                <a:lnTo>
                  <a:pt x="0" y="45106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98039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3" name="AutoShape 23"/>
          <p:cNvSpPr/>
          <p:nvPr/>
        </p:nvSpPr>
        <p:spPr>
          <a:xfrm flipV="1">
            <a:off x="15222721" y="3759215"/>
            <a:ext cx="0" cy="3884861"/>
          </a:xfrm>
          <a:prstGeom prst="line">
            <a:avLst/>
          </a:prstGeom>
          <a:ln w="38100" cap="flat">
            <a:solidFill>
              <a:srgbClr val="FF3131"/>
            </a:solidFill>
            <a:prstDash val="sysDash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24" name="Group 24"/>
          <p:cNvGrpSpPr/>
          <p:nvPr/>
        </p:nvGrpSpPr>
        <p:grpSpPr>
          <a:xfrm>
            <a:off x="15366254" y="6560989"/>
            <a:ext cx="2119819" cy="824066"/>
            <a:chOff x="0" y="0"/>
            <a:chExt cx="2826425" cy="1098755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2826425" cy="1098755"/>
              <a:chOff x="0" y="0"/>
              <a:chExt cx="558306" cy="217038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558306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558306" h="217038">
                    <a:moveTo>
                      <a:pt x="108519" y="0"/>
                    </a:moveTo>
                    <a:lnTo>
                      <a:pt x="449787" y="0"/>
                    </a:lnTo>
                    <a:cubicBezTo>
                      <a:pt x="509721" y="0"/>
                      <a:pt x="558306" y="48586"/>
                      <a:pt x="558306" y="108519"/>
                    </a:cubicBezTo>
                    <a:lnTo>
                      <a:pt x="558306" y="108519"/>
                    </a:lnTo>
                    <a:cubicBezTo>
                      <a:pt x="558306" y="137300"/>
                      <a:pt x="546873" y="164902"/>
                      <a:pt x="526522" y="185254"/>
                    </a:cubicBezTo>
                    <a:cubicBezTo>
                      <a:pt x="506171" y="205605"/>
                      <a:pt x="478568" y="217038"/>
                      <a:pt x="449787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38100"/>
                <a:ext cx="558306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8" name="Freeform 28"/>
            <p:cNvSpPr/>
            <p:nvPr/>
          </p:nvSpPr>
          <p:spPr>
            <a:xfrm>
              <a:off x="299765" y="301635"/>
              <a:ext cx="2226895" cy="495484"/>
            </a:xfrm>
            <a:custGeom>
              <a:avLst/>
              <a:gdLst/>
              <a:ahLst/>
              <a:cxnLst/>
              <a:rect l="l" t="t" r="r" b="b"/>
              <a:pathLst>
                <a:path w="2226895" h="495484">
                  <a:moveTo>
                    <a:pt x="0" y="0"/>
                  </a:moveTo>
                  <a:lnTo>
                    <a:pt x="2226895" y="0"/>
                  </a:lnTo>
                  <a:lnTo>
                    <a:pt x="2226895" y="495485"/>
                  </a:lnTo>
                  <a:lnTo>
                    <a:pt x="0" y="495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092261" y="6318635"/>
            <a:ext cx="2491542" cy="824066"/>
            <a:chOff x="0" y="0"/>
            <a:chExt cx="3322056" cy="1098755"/>
          </a:xfrm>
        </p:grpSpPr>
        <p:grpSp>
          <p:nvGrpSpPr>
            <p:cNvPr id="30" name="Group 30"/>
            <p:cNvGrpSpPr/>
            <p:nvPr/>
          </p:nvGrpSpPr>
          <p:grpSpPr>
            <a:xfrm>
              <a:off x="0" y="0"/>
              <a:ext cx="3322056" cy="1098755"/>
              <a:chOff x="0" y="0"/>
              <a:chExt cx="656209" cy="217038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656209" cy="217038"/>
              </a:xfrm>
              <a:custGeom>
                <a:avLst/>
                <a:gdLst/>
                <a:ahLst/>
                <a:cxnLst/>
                <a:rect l="l" t="t" r="r" b="b"/>
                <a:pathLst>
                  <a:path w="656209" h="217038">
                    <a:moveTo>
                      <a:pt x="108519" y="0"/>
                    </a:moveTo>
                    <a:lnTo>
                      <a:pt x="547690" y="0"/>
                    </a:lnTo>
                    <a:cubicBezTo>
                      <a:pt x="576471" y="0"/>
                      <a:pt x="604073" y="11433"/>
                      <a:pt x="624424" y="31784"/>
                    </a:cubicBezTo>
                    <a:cubicBezTo>
                      <a:pt x="644775" y="52136"/>
                      <a:pt x="656209" y="79738"/>
                      <a:pt x="656209" y="108519"/>
                    </a:cubicBezTo>
                    <a:lnTo>
                      <a:pt x="656209" y="108519"/>
                    </a:lnTo>
                    <a:cubicBezTo>
                      <a:pt x="656209" y="168452"/>
                      <a:pt x="607623" y="217038"/>
                      <a:pt x="547690" y="217038"/>
                    </a:cubicBezTo>
                    <a:lnTo>
                      <a:pt x="108519" y="217038"/>
                    </a:lnTo>
                    <a:cubicBezTo>
                      <a:pt x="48586" y="217038"/>
                      <a:pt x="0" y="168452"/>
                      <a:pt x="0" y="108519"/>
                    </a:cubicBezTo>
                    <a:lnTo>
                      <a:pt x="0" y="108519"/>
                    </a:lnTo>
                    <a:cubicBezTo>
                      <a:pt x="0" y="48586"/>
                      <a:pt x="48586" y="0"/>
                      <a:pt x="10851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FF313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0" y="-38100"/>
                <a:ext cx="656209" cy="25513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33" name="Freeform 33"/>
            <p:cNvSpPr/>
            <p:nvPr/>
          </p:nvSpPr>
          <p:spPr>
            <a:xfrm>
              <a:off x="234396" y="292584"/>
              <a:ext cx="2853263" cy="513587"/>
            </a:xfrm>
            <a:custGeom>
              <a:avLst/>
              <a:gdLst/>
              <a:ahLst/>
              <a:cxnLst/>
              <a:rect l="l" t="t" r="r" b="b"/>
              <a:pathLst>
                <a:path w="2853263" h="513587">
                  <a:moveTo>
                    <a:pt x="0" y="0"/>
                  </a:moveTo>
                  <a:lnTo>
                    <a:pt x="2853263" y="0"/>
                  </a:lnTo>
                  <a:lnTo>
                    <a:pt x="2853263" y="513587"/>
                  </a:lnTo>
                  <a:lnTo>
                    <a:pt x="0" y="5135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4" name="TextBox 34"/>
          <p:cNvSpPr txBox="1"/>
          <p:nvPr/>
        </p:nvSpPr>
        <p:spPr>
          <a:xfrm>
            <a:off x="5044035" y="8531083"/>
            <a:ext cx="8012121" cy="46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</a:pPr>
            <a:r>
              <a:rPr lang="en-US" sz="29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Difference with homogeneous channel?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283061" y="219075"/>
            <a:ext cx="9721877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Vortex ring analysis after nucleation: speed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2" name="Group 12"/>
          <p:cNvGrpSpPr/>
          <p:nvPr/>
        </p:nvGrpSpPr>
        <p:grpSpPr>
          <a:xfrm>
            <a:off x="12083298" y="5026474"/>
            <a:ext cx="5176002" cy="1924207"/>
            <a:chOff x="0" y="0"/>
            <a:chExt cx="6901337" cy="2565610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6901337" cy="2565610"/>
              <a:chOff x="0" y="0"/>
              <a:chExt cx="1363227" cy="506787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363227" cy="506787"/>
              </a:xfrm>
              <a:custGeom>
                <a:avLst/>
                <a:gdLst/>
                <a:ahLst/>
                <a:cxnLst/>
                <a:rect l="l" t="t" r="r" b="b"/>
                <a:pathLst>
                  <a:path w="1363227" h="506787">
                    <a:moveTo>
                      <a:pt x="74787" y="0"/>
                    </a:moveTo>
                    <a:lnTo>
                      <a:pt x="1288440" y="0"/>
                    </a:lnTo>
                    <a:cubicBezTo>
                      <a:pt x="1329744" y="0"/>
                      <a:pt x="1363227" y="33483"/>
                      <a:pt x="1363227" y="74787"/>
                    </a:cubicBezTo>
                    <a:lnTo>
                      <a:pt x="1363227" y="432000"/>
                    </a:lnTo>
                    <a:cubicBezTo>
                      <a:pt x="1363227" y="451835"/>
                      <a:pt x="1355348" y="470857"/>
                      <a:pt x="1341322" y="484883"/>
                    </a:cubicBezTo>
                    <a:cubicBezTo>
                      <a:pt x="1327297" y="498908"/>
                      <a:pt x="1308275" y="506787"/>
                      <a:pt x="1288440" y="506787"/>
                    </a:cubicBezTo>
                    <a:lnTo>
                      <a:pt x="74787" y="506787"/>
                    </a:lnTo>
                    <a:cubicBezTo>
                      <a:pt x="33483" y="506787"/>
                      <a:pt x="0" y="473304"/>
                      <a:pt x="0" y="432000"/>
                    </a:cubicBezTo>
                    <a:lnTo>
                      <a:pt x="0" y="74787"/>
                    </a:lnTo>
                    <a:cubicBezTo>
                      <a:pt x="0" y="33483"/>
                      <a:pt x="33483" y="0"/>
                      <a:pt x="747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38100"/>
                <a:ext cx="1363227" cy="5448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316468" y="271479"/>
              <a:ext cx="6268401" cy="1212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268EF6"/>
                  </a:solidFill>
                  <a:latin typeface="Poppins"/>
                  <a:ea typeface="Poppins"/>
                  <a:cs typeface="Poppins"/>
                  <a:sym typeface="Poppins"/>
                </a:rPr>
                <a:t>Fix width and height, change velocity:</a:t>
              </a:r>
            </a:p>
          </p:txBody>
        </p:sp>
        <p:sp>
          <p:nvSpPr>
            <p:cNvPr id="17" name="Freeform 17"/>
            <p:cNvSpPr/>
            <p:nvPr/>
          </p:nvSpPr>
          <p:spPr>
            <a:xfrm rot="-6020309">
              <a:off x="287165" y="1738613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0"/>
                  </a:moveTo>
                  <a:lnTo>
                    <a:pt x="645715" y="0"/>
                  </a:lnTo>
                  <a:lnTo>
                    <a:pt x="645715" y="479003"/>
                  </a:lnTo>
                  <a:lnTo>
                    <a:pt x="0" y="4790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903576" y="1667117"/>
              <a:ext cx="2030960" cy="596594"/>
            </a:xfrm>
            <a:custGeom>
              <a:avLst/>
              <a:gdLst/>
              <a:ahLst/>
              <a:cxnLst/>
              <a:rect l="l" t="t" r="r" b="b"/>
              <a:pathLst>
                <a:path w="2030960" h="596594">
                  <a:moveTo>
                    <a:pt x="0" y="0"/>
                  </a:moveTo>
                  <a:lnTo>
                    <a:pt x="2030960" y="0"/>
                  </a:lnTo>
                  <a:lnTo>
                    <a:pt x="2030960" y="596595"/>
                  </a:lnTo>
                  <a:lnTo>
                    <a:pt x="0" y="5965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19"/>
            <p:cNvSpPr/>
            <p:nvPr/>
          </p:nvSpPr>
          <p:spPr>
            <a:xfrm rot="-5236925" flipV="1">
              <a:off x="6139603" y="1765359"/>
              <a:ext cx="645715" cy="479003"/>
            </a:xfrm>
            <a:custGeom>
              <a:avLst/>
              <a:gdLst/>
              <a:ahLst/>
              <a:cxnLst/>
              <a:rect l="l" t="t" r="r" b="b"/>
              <a:pathLst>
                <a:path w="645715" h="479003">
                  <a:moveTo>
                    <a:pt x="0" y="479004"/>
                  </a:moveTo>
                  <a:lnTo>
                    <a:pt x="645715" y="479004"/>
                  </a:lnTo>
                  <a:lnTo>
                    <a:pt x="645715" y="0"/>
                  </a:lnTo>
                  <a:lnTo>
                    <a:pt x="0" y="0"/>
                  </a:lnTo>
                  <a:lnTo>
                    <a:pt x="0" y="479004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3380450" y="1674834"/>
              <a:ext cx="2856521" cy="628435"/>
            </a:xfrm>
            <a:custGeom>
              <a:avLst/>
              <a:gdLst/>
              <a:ahLst/>
              <a:cxnLst/>
              <a:rect l="l" t="t" r="r" b="b"/>
              <a:pathLst>
                <a:path w="2856521" h="628435">
                  <a:moveTo>
                    <a:pt x="0" y="0"/>
                  </a:moveTo>
                  <a:lnTo>
                    <a:pt x="2856521" y="0"/>
                  </a:lnTo>
                  <a:lnTo>
                    <a:pt x="2856521" y="628435"/>
                  </a:lnTo>
                  <a:lnTo>
                    <a:pt x="0" y="6284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1" name="Freeform 21"/>
          <p:cNvSpPr/>
          <p:nvPr/>
        </p:nvSpPr>
        <p:spPr>
          <a:xfrm rot="-1357865">
            <a:off x="8818286" y="2539458"/>
            <a:ext cx="1654895" cy="866563"/>
          </a:xfrm>
          <a:custGeom>
            <a:avLst/>
            <a:gdLst/>
            <a:ahLst/>
            <a:cxnLst/>
            <a:rect l="l" t="t" r="r" b="b"/>
            <a:pathLst>
              <a:path w="1654895" h="866563">
                <a:moveTo>
                  <a:pt x="0" y="0"/>
                </a:moveTo>
                <a:lnTo>
                  <a:pt x="1654896" y="0"/>
                </a:lnTo>
                <a:lnTo>
                  <a:pt x="1654896" y="866564"/>
                </a:lnTo>
                <a:lnTo>
                  <a:pt x="0" y="86656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22" name="Group 22"/>
          <p:cNvGrpSpPr/>
          <p:nvPr/>
        </p:nvGrpSpPr>
        <p:grpSpPr>
          <a:xfrm>
            <a:off x="12200982" y="2460693"/>
            <a:ext cx="4653367" cy="1024094"/>
            <a:chOff x="0" y="0"/>
            <a:chExt cx="6204490" cy="1365458"/>
          </a:xfrm>
        </p:grpSpPr>
        <p:grpSp>
          <p:nvGrpSpPr>
            <p:cNvPr id="23" name="Group 23"/>
            <p:cNvGrpSpPr/>
            <p:nvPr/>
          </p:nvGrpSpPr>
          <p:grpSpPr>
            <a:xfrm>
              <a:off x="0" y="0"/>
              <a:ext cx="6204490" cy="1365458"/>
              <a:chOff x="0" y="0"/>
              <a:chExt cx="1225578" cy="26972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1225578" cy="269720"/>
              </a:xfrm>
              <a:custGeom>
                <a:avLst/>
                <a:gdLst/>
                <a:ahLst/>
                <a:cxnLst/>
                <a:rect l="l" t="t" r="r" b="b"/>
                <a:pathLst>
                  <a:path w="1225578" h="269720">
                    <a:moveTo>
                      <a:pt x="83186" y="0"/>
                    </a:moveTo>
                    <a:lnTo>
                      <a:pt x="1142392" y="0"/>
                    </a:lnTo>
                    <a:cubicBezTo>
                      <a:pt x="1188334" y="0"/>
                      <a:pt x="1225578" y="37244"/>
                      <a:pt x="1225578" y="83186"/>
                    </a:cubicBezTo>
                    <a:lnTo>
                      <a:pt x="1225578" y="186534"/>
                    </a:lnTo>
                    <a:cubicBezTo>
                      <a:pt x="1225578" y="208596"/>
                      <a:pt x="1216814" y="229755"/>
                      <a:pt x="1201214" y="245355"/>
                    </a:cubicBezTo>
                    <a:cubicBezTo>
                      <a:pt x="1185613" y="260956"/>
                      <a:pt x="1164454" y="269720"/>
                      <a:pt x="1142392" y="269720"/>
                    </a:cubicBezTo>
                    <a:lnTo>
                      <a:pt x="83186" y="269720"/>
                    </a:lnTo>
                    <a:cubicBezTo>
                      <a:pt x="61124" y="269720"/>
                      <a:pt x="39965" y="260956"/>
                      <a:pt x="24365" y="245355"/>
                    </a:cubicBezTo>
                    <a:cubicBezTo>
                      <a:pt x="8764" y="229755"/>
                      <a:pt x="0" y="208596"/>
                      <a:pt x="0" y="186534"/>
                    </a:cubicBezTo>
                    <a:lnTo>
                      <a:pt x="0" y="83186"/>
                    </a:lnTo>
                    <a:cubicBezTo>
                      <a:pt x="0" y="61124"/>
                      <a:pt x="8764" y="39965"/>
                      <a:pt x="24365" y="24365"/>
                    </a:cubicBezTo>
                    <a:cubicBezTo>
                      <a:pt x="39965" y="8764"/>
                      <a:pt x="61124" y="0"/>
                      <a:pt x="83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180A89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0" y="-38100"/>
                <a:ext cx="1225578" cy="3078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6" name="TextBox 26"/>
            <p:cNvSpPr txBox="1"/>
            <p:nvPr/>
          </p:nvSpPr>
          <p:spPr>
            <a:xfrm>
              <a:off x="287466" y="365229"/>
              <a:ext cx="5629558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180A8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Leapfrogging events!</a:t>
              </a:r>
            </a:p>
          </p:txBody>
        </p:sp>
      </p:grpSp>
      <p:sp>
        <p:nvSpPr>
          <p:cNvPr id="27" name="Freeform 27"/>
          <p:cNvSpPr/>
          <p:nvPr/>
        </p:nvSpPr>
        <p:spPr>
          <a:xfrm>
            <a:off x="10473515" y="2756565"/>
            <a:ext cx="1585284" cy="432350"/>
          </a:xfrm>
          <a:custGeom>
            <a:avLst/>
            <a:gdLst/>
            <a:ahLst/>
            <a:cxnLst/>
            <a:rect l="l" t="t" r="r" b="b"/>
            <a:pathLst>
              <a:path w="1585284" h="432350">
                <a:moveTo>
                  <a:pt x="0" y="0"/>
                </a:moveTo>
                <a:lnTo>
                  <a:pt x="1585284" y="0"/>
                </a:lnTo>
                <a:lnTo>
                  <a:pt x="1585284" y="432350"/>
                </a:lnTo>
                <a:lnTo>
                  <a:pt x="0" y="43235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8" name="TextBox 28"/>
          <p:cNvSpPr txBox="1"/>
          <p:nvPr/>
        </p:nvSpPr>
        <p:spPr>
          <a:xfrm>
            <a:off x="7520982" y="219075"/>
            <a:ext cx="3295609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Leapfrogging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>
          <a:xfrm>
            <a:off x="1464634" y="1503604"/>
            <a:ext cx="9304216" cy="7304333"/>
          </a:xfrm>
          <a:custGeom>
            <a:avLst/>
            <a:gdLst/>
            <a:ahLst/>
            <a:cxnLst/>
            <a:rect l="l" t="t" r="r" b="b"/>
            <a:pathLst>
              <a:path w="9304216" h="7304333">
                <a:moveTo>
                  <a:pt x="0" y="0"/>
                </a:moveTo>
                <a:lnTo>
                  <a:pt x="9304216" y="0"/>
                </a:lnTo>
                <a:lnTo>
                  <a:pt x="9304216" y="7304334"/>
                </a:lnTo>
                <a:lnTo>
                  <a:pt x="0" y="7304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2" name="Freeform 12"/>
          <p:cNvSpPr/>
          <p:nvPr/>
        </p:nvSpPr>
        <p:spPr>
          <a:xfrm rot="-1357865">
            <a:off x="8818286" y="2539458"/>
            <a:ext cx="1654895" cy="866563"/>
          </a:xfrm>
          <a:custGeom>
            <a:avLst/>
            <a:gdLst/>
            <a:ahLst/>
            <a:cxnLst/>
            <a:rect l="l" t="t" r="r" b="b"/>
            <a:pathLst>
              <a:path w="1654895" h="866563">
                <a:moveTo>
                  <a:pt x="0" y="0"/>
                </a:moveTo>
                <a:lnTo>
                  <a:pt x="1654896" y="0"/>
                </a:lnTo>
                <a:lnTo>
                  <a:pt x="1654896" y="866564"/>
                </a:lnTo>
                <a:lnTo>
                  <a:pt x="0" y="866564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3" name="Group 13"/>
          <p:cNvGrpSpPr/>
          <p:nvPr/>
        </p:nvGrpSpPr>
        <p:grpSpPr>
          <a:xfrm>
            <a:off x="12200982" y="2460693"/>
            <a:ext cx="4653367" cy="1024094"/>
            <a:chOff x="0" y="0"/>
            <a:chExt cx="6204490" cy="1365458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204490" cy="1365458"/>
              <a:chOff x="0" y="0"/>
              <a:chExt cx="1225578" cy="26972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1225578" cy="269720"/>
              </a:xfrm>
              <a:custGeom>
                <a:avLst/>
                <a:gdLst/>
                <a:ahLst/>
                <a:cxnLst/>
                <a:rect l="l" t="t" r="r" b="b"/>
                <a:pathLst>
                  <a:path w="1225578" h="269720">
                    <a:moveTo>
                      <a:pt x="83186" y="0"/>
                    </a:moveTo>
                    <a:lnTo>
                      <a:pt x="1142392" y="0"/>
                    </a:lnTo>
                    <a:cubicBezTo>
                      <a:pt x="1188334" y="0"/>
                      <a:pt x="1225578" y="37244"/>
                      <a:pt x="1225578" y="83186"/>
                    </a:cubicBezTo>
                    <a:lnTo>
                      <a:pt x="1225578" y="186534"/>
                    </a:lnTo>
                    <a:cubicBezTo>
                      <a:pt x="1225578" y="208596"/>
                      <a:pt x="1216814" y="229755"/>
                      <a:pt x="1201214" y="245355"/>
                    </a:cubicBezTo>
                    <a:cubicBezTo>
                      <a:pt x="1185613" y="260956"/>
                      <a:pt x="1164454" y="269720"/>
                      <a:pt x="1142392" y="269720"/>
                    </a:cubicBezTo>
                    <a:lnTo>
                      <a:pt x="83186" y="269720"/>
                    </a:lnTo>
                    <a:cubicBezTo>
                      <a:pt x="61124" y="269720"/>
                      <a:pt x="39965" y="260956"/>
                      <a:pt x="24365" y="245355"/>
                    </a:cubicBezTo>
                    <a:cubicBezTo>
                      <a:pt x="8764" y="229755"/>
                      <a:pt x="0" y="208596"/>
                      <a:pt x="0" y="186534"/>
                    </a:cubicBezTo>
                    <a:lnTo>
                      <a:pt x="0" y="83186"/>
                    </a:lnTo>
                    <a:cubicBezTo>
                      <a:pt x="0" y="61124"/>
                      <a:pt x="8764" y="39965"/>
                      <a:pt x="24365" y="24365"/>
                    </a:cubicBezTo>
                    <a:cubicBezTo>
                      <a:pt x="39965" y="8764"/>
                      <a:pt x="61124" y="0"/>
                      <a:pt x="83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180A89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38100"/>
                <a:ext cx="1225578" cy="3078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287466" y="365229"/>
              <a:ext cx="5629558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180A8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Leapfrogging events!</a:t>
              </a:r>
            </a:p>
          </p:txBody>
        </p:sp>
      </p:grpSp>
      <p:sp>
        <p:nvSpPr>
          <p:cNvPr id="18" name="Freeform 18"/>
          <p:cNvSpPr/>
          <p:nvPr/>
        </p:nvSpPr>
        <p:spPr>
          <a:xfrm>
            <a:off x="10473515" y="2756565"/>
            <a:ext cx="1585284" cy="432350"/>
          </a:xfrm>
          <a:custGeom>
            <a:avLst/>
            <a:gdLst/>
            <a:ahLst/>
            <a:cxnLst/>
            <a:rect l="l" t="t" r="r" b="b"/>
            <a:pathLst>
              <a:path w="1585284" h="432350">
                <a:moveTo>
                  <a:pt x="0" y="0"/>
                </a:moveTo>
                <a:lnTo>
                  <a:pt x="1585284" y="0"/>
                </a:lnTo>
                <a:lnTo>
                  <a:pt x="1585284" y="432350"/>
                </a:lnTo>
                <a:lnTo>
                  <a:pt x="0" y="432350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9" name="Freeform 19"/>
          <p:cNvSpPr/>
          <p:nvPr/>
        </p:nvSpPr>
        <p:spPr>
          <a:xfrm>
            <a:off x="11030712" y="4248887"/>
            <a:ext cx="6993906" cy="1238504"/>
          </a:xfrm>
          <a:custGeom>
            <a:avLst/>
            <a:gdLst/>
            <a:ahLst/>
            <a:cxnLst/>
            <a:rect l="l" t="t" r="r" b="b"/>
            <a:pathLst>
              <a:path w="6993906" h="1238504">
                <a:moveTo>
                  <a:pt x="0" y="0"/>
                </a:moveTo>
                <a:lnTo>
                  <a:pt x="6993906" y="0"/>
                </a:lnTo>
                <a:lnTo>
                  <a:pt x="6993906" y="1238505"/>
                </a:lnTo>
                <a:lnTo>
                  <a:pt x="0" y="12385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0" name="Freeform 20"/>
          <p:cNvSpPr/>
          <p:nvPr/>
        </p:nvSpPr>
        <p:spPr>
          <a:xfrm>
            <a:off x="11030712" y="5876441"/>
            <a:ext cx="6993906" cy="1352155"/>
          </a:xfrm>
          <a:custGeom>
            <a:avLst/>
            <a:gdLst/>
            <a:ahLst/>
            <a:cxnLst/>
            <a:rect l="l" t="t" r="r" b="b"/>
            <a:pathLst>
              <a:path w="6993906" h="1352155">
                <a:moveTo>
                  <a:pt x="0" y="0"/>
                </a:moveTo>
                <a:lnTo>
                  <a:pt x="6993906" y="0"/>
                </a:lnTo>
                <a:lnTo>
                  <a:pt x="6993906" y="1352155"/>
                </a:lnTo>
                <a:lnTo>
                  <a:pt x="0" y="13521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1" name="TextBox 21"/>
          <p:cNvSpPr txBox="1"/>
          <p:nvPr/>
        </p:nvSpPr>
        <p:spPr>
          <a:xfrm>
            <a:off x="7520982" y="219075"/>
            <a:ext cx="3295609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Leapfrogging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258300"/>
            <a:ext cx="18288000" cy="1028700"/>
            <a:chOff x="0" y="0"/>
            <a:chExt cx="5473006" cy="3078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0"/>
            <a:ext cx="18288000" cy="1028700"/>
            <a:chOff x="0" y="0"/>
            <a:chExt cx="5473006" cy="3078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73006" cy="307857"/>
            </a:xfrm>
            <a:custGeom>
              <a:avLst/>
              <a:gdLst/>
              <a:ahLst/>
              <a:cxnLst/>
              <a:rect l="l" t="t" r="r" b="b"/>
              <a:pathLst>
                <a:path w="5473006" h="307857">
                  <a:moveTo>
                    <a:pt x="0" y="0"/>
                  </a:moveTo>
                  <a:lnTo>
                    <a:pt x="5473006" y="0"/>
                  </a:lnTo>
                  <a:lnTo>
                    <a:pt x="5473006" y="307857"/>
                  </a:lnTo>
                  <a:lnTo>
                    <a:pt x="0" y="307857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73006" cy="3459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8916746" y="801446"/>
            <a:ext cx="454509" cy="454509"/>
          </a:xfrm>
          <a:custGeom>
            <a:avLst/>
            <a:gdLst/>
            <a:ahLst/>
            <a:cxnLst/>
            <a:rect l="l" t="t" r="r" b="b"/>
            <a:pathLst>
              <a:path w="454509" h="454509">
                <a:moveTo>
                  <a:pt x="0" y="0"/>
                </a:moveTo>
                <a:lnTo>
                  <a:pt x="454508" y="0"/>
                </a:lnTo>
                <a:lnTo>
                  <a:pt x="454508" y="454508"/>
                </a:lnTo>
                <a:lnTo>
                  <a:pt x="0" y="454508"/>
                </a:lnTo>
                <a:lnTo>
                  <a:pt x="0" y="0"/>
                </a:lnTo>
                <a:close/>
              </a:path>
            </a:pathLst>
          </a:custGeom>
          <a:blipFill>
            <a:blip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AutoShape 9"/>
          <p:cNvSpPr/>
          <p:nvPr/>
        </p:nvSpPr>
        <p:spPr>
          <a:xfrm>
            <a:off x="40387" y="1047750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10" name="AutoShape 10"/>
          <p:cNvSpPr/>
          <p:nvPr/>
        </p:nvSpPr>
        <p:spPr>
          <a:xfrm>
            <a:off x="9456979" y="1019175"/>
            <a:ext cx="8789186" cy="0"/>
          </a:xfrm>
          <a:prstGeom prst="line">
            <a:avLst/>
          </a:prstGeom>
          <a:ln w="19050" cap="flat">
            <a:solidFill>
              <a:srgbClr val="8E62D5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6842103" y="1503604"/>
            <a:ext cx="4653367" cy="1024094"/>
            <a:chOff x="0" y="0"/>
            <a:chExt cx="6204490" cy="1365458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6204490" cy="1365458"/>
              <a:chOff x="0" y="0"/>
              <a:chExt cx="1225578" cy="26972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1225578" cy="269720"/>
              </a:xfrm>
              <a:custGeom>
                <a:avLst/>
                <a:gdLst/>
                <a:ahLst/>
                <a:cxnLst/>
                <a:rect l="l" t="t" r="r" b="b"/>
                <a:pathLst>
                  <a:path w="1225578" h="269720">
                    <a:moveTo>
                      <a:pt x="83186" y="0"/>
                    </a:moveTo>
                    <a:lnTo>
                      <a:pt x="1142392" y="0"/>
                    </a:lnTo>
                    <a:cubicBezTo>
                      <a:pt x="1188334" y="0"/>
                      <a:pt x="1225578" y="37244"/>
                      <a:pt x="1225578" y="83186"/>
                    </a:cubicBezTo>
                    <a:lnTo>
                      <a:pt x="1225578" y="186534"/>
                    </a:lnTo>
                    <a:cubicBezTo>
                      <a:pt x="1225578" y="208596"/>
                      <a:pt x="1216814" y="229755"/>
                      <a:pt x="1201214" y="245355"/>
                    </a:cubicBezTo>
                    <a:cubicBezTo>
                      <a:pt x="1185613" y="260956"/>
                      <a:pt x="1164454" y="269720"/>
                      <a:pt x="1142392" y="269720"/>
                    </a:cubicBezTo>
                    <a:lnTo>
                      <a:pt x="83186" y="269720"/>
                    </a:lnTo>
                    <a:cubicBezTo>
                      <a:pt x="61124" y="269720"/>
                      <a:pt x="39965" y="260956"/>
                      <a:pt x="24365" y="245355"/>
                    </a:cubicBezTo>
                    <a:cubicBezTo>
                      <a:pt x="8764" y="229755"/>
                      <a:pt x="0" y="208596"/>
                      <a:pt x="0" y="186534"/>
                    </a:cubicBezTo>
                    <a:lnTo>
                      <a:pt x="0" y="83186"/>
                    </a:lnTo>
                    <a:cubicBezTo>
                      <a:pt x="0" y="61124"/>
                      <a:pt x="8764" y="39965"/>
                      <a:pt x="24365" y="24365"/>
                    </a:cubicBezTo>
                    <a:cubicBezTo>
                      <a:pt x="39965" y="8764"/>
                      <a:pt x="61124" y="0"/>
                      <a:pt x="83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180A89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-38100"/>
                <a:ext cx="1225578" cy="30782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287466" y="365229"/>
              <a:ext cx="5629558" cy="6159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 b="1">
                  <a:solidFill>
                    <a:srgbClr val="180A89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Some examples...</a:t>
              </a:r>
            </a:p>
          </p:txBody>
        </p:sp>
      </p:grpSp>
      <p:pic>
        <p:nvPicPr>
          <p:cNvPr id="16" name="Picture 1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17741" t="18067" r="15994" b="16019"/>
          <a:stretch>
            <a:fillRect/>
          </a:stretch>
        </p:blipFill>
        <p:spPr>
          <a:xfrm>
            <a:off x="657380" y="3003948"/>
            <a:ext cx="8029961" cy="5424369"/>
          </a:xfrm>
          <a:prstGeom prst="rect">
            <a:avLst/>
          </a:prstGeom>
        </p:spPr>
      </p:pic>
      <p:pic>
        <p:nvPicPr>
          <p:cNvPr id="17" name="Picture 17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rcRect l="9290" t="7129" r="13071" b="8248"/>
          <a:stretch>
            <a:fillRect/>
          </a:stretch>
        </p:blipFill>
        <p:spPr>
          <a:xfrm>
            <a:off x="9667244" y="3003948"/>
            <a:ext cx="7329980" cy="5424369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7520982" y="219075"/>
            <a:ext cx="3295609" cy="552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3399" b="1">
                <a:solidFill>
                  <a:srgbClr val="8E62D5"/>
                </a:solidFill>
                <a:latin typeface="Poppins Bold"/>
                <a:ea typeface="Poppins Bold"/>
                <a:cs typeface="Poppins Bold"/>
                <a:sym typeface="Poppins Bold"/>
              </a:rPr>
              <a:t>Leapfrogging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video>
              <p:cMediaNode vol="100000">
                <p:cTn id="3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3590</Words>
  <Application>Microsoft Office PowerPoint</Application>
  <PresentationFormat>Personalizzato</PresentationFormat>
  <Paragraphs>537</Paragraphs>
  <Slides>97</Slides>
  <Notes>0</Notes>
  <HiddenSlides>0</HiddenSlides>
  <MMClips>11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97</vt:i4>
      </vt:variant>
    </vt:vector>
  </HeadingPairs>
  <TitlesOfParts>
    <vt:vector size="104" baseType="lpstr">
      <vt:lpstr>Poppins</vt:lpstr>
      <vt:lpstr>DejaVu Serif</vt:lpstr>
      <vt:lpstr>Poppins Bold</vt:lpstr>
      <vt:lpstr>Arial</vt:lpstr>
      <vt:lpstr>Poppins Italics</vt:lpstr>
      <vt:lpstr>Calibri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Coimbra</dc:title>
  <cp:lastModifiedBy>Giorgia Iori</cp:lastModifiedBy>
  <cp:revision>2</cp:revision>
  <dcterms:created xsi:type="dcterms:W3CDTF">2006-08-16T00:00:00Z</dcterms:created>
  <dcterms:modified xsi:type="dcterms:W3CDTF">2026-06-22T22:08:19Z</dcterms:modified>
  <dc:identifier>DAHMV4HksRI</dc:identifier>
</cp:coreProperties>
</file>