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4"/>
    <p:sldMasterId id="2147483753" r:id="rId5"/>
    <p:sldMasterId id="2147483908" r:id="rId6"/>
    <p:sldMasterId id="2147483940" r:id="rId7"/>
    <p:sldMasterId id="2147484002" r:id="rId8"/>
    <p:sldMasterId id="2147483822" r:id="rId9"/>
  </p:sldMasterIdLst>
  <p:notesMasterIdLst>
    <p:notesMasterId r:id="rId86"/>
  </p:notesMasterIdLst>
  <p:handoutMasterIdLst>
    <p:handoutMasterId r:id="rId87"/>
  </p:handoutMasterIdLst>
  <p:sldIdLst>
    <p:sldId id="256" r:id="rId10"/>
    <p:sldId id="257" r:id="rId11"/>
    <p:sldId id="258" r:id="rId12"/>
    <p:sldId id="259" r:id="rId13"/>
    <p:sldId id="311" r:id="rId14"/>
    <p:sldId id="309" r:id="rId15"/>
    <p:sldId id="319" r:id="rId16"/>
    <p:sldId id="265" r:id="rId17"/>
    <p:sldId id="260" r:id="rId18"/>
    <p:sldId id="315" r:id="rId19"/>
    <p:sldId id="314" r:id="rId20"/>
    <p:sldId id="312" r:id="rId21"/>
    <p:sldId id="335" r:id="rId22"/>
    <p:sldId id="320" r:id="rId23"/>
    <p:sldId id="299" r:id="rId24"/>
    <p:sldId id="318" r:id="rId25"/>
    <p:sldId id="317" r:id="rId26"/>
    <p:sldId id="316" r:id="rId27"/>
    <p:sldId id="301" r:id="rId28"/>
    <p:sldId id="300" r:id="rId29"/>
    <p:sldId id="303" r:id="rId30"/>
    <p:sldId id="302" r:id="rId31"/>
    <p:sldId id="321" r:id="rId32"/>
    <p:sldId id="304" r:id="rId33"/>
    <p:sldId id="323" r:id="rId34"/>
    <p:sldId id="322" r:id="rId35"/>
    <p:sldId id="324" r:id="rId36"/>
    <p:sldId id="306" r:id="rId37"/>
    <p:sldId id="325" r:id="rId38"/>
    <p:sldId id="308" r:id="rId39"/>
    <p:sldId id="305" r:id="rId40"/>
    <p:sldId id="326" r:id="rId41"/>
    <p:sldId id="327" r:id="rId42"/>
    <p:sldId id="328" r:id="rId43"/>
    <p:sldId id="334" r:id="rId44"/>
    <p:sldId id="333" r:id="rId45"/>
    <p:sldId id="332" r:id="rId46"/>
    <p:sldId id="331" r:id="rId47"/>
    <p:sldId id="329" r:id="rId48"/>
    <p:sldId id="330" r:id="rId49"/>
    <p:sldId id="343" r:id="rId50"/>
    <p:sldId id="266" r:id="rId51"/>
    <p:sldId id="267" r:id="rId52"/>
    <p:sldId id="339" r:id="rId53"/>
    <p:sldId id="338" r:id="rId54"/>
    <p:sldId id="337" r:id="rId55"/>
    <p:sldId id="336" r:id="rId56"/>
    <p:sldId id="268" r:id="rId57"/>
    <p:sldId id="342" r:id="rId58"/>
    <p:sldId id="341" r:id="rId59"/>
    <p:sldId id="290" r:id="rId60"/>
    <p:sldId id="288" r:id="rId61"/>
    <p:sldId id="291" r:id="rId62"/>
    <p:sldId id="275" r:id="rId63"/>
    <p:sldId id="276" r:id="rId64"/>
    <p:sldId id="277" r:id="rId65"/>
    <p:sldId id="278" r:id="rId66"/>
    <p:sldId id="279" r:id="rId67"/>
    <p:sldId id="280" r:id="rId68"/>
    <p:sldId id="282" r:id="rId69"/>
    <p:sldId id="283" r:id="rId70"/>
    <p:sldId id="284" r:id="rId71"/>
    <p:sldId id="285" r:id="rId72"/>
    <p:sldId id="286" r:id="rId73"/>
    <p:sldId id="287" r:id="rId74"/>
    <p:sldId id="293" r:id="rId75"/>
    <p:sldId id="292" r:id="rId76"/>
    <p:sldId id="270" r:id="rId77"/>
    <p:sldId id="344" r:id="rId78"/>
    <p:sldId id="297" r:id="rId79"/>
    <p:sldId id="296" r:id="rId80"/>
    <p:sldId id="298" r:id="rId81"/>
    <p:sldId id="295" r:id="rId82"/>
    <p:sldId id="294" r:id="rId83"/>
    <p:sldId id="271" r:id="rId84"/>
    <p:sldId id="340" r:id="rId8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1A00"/>
    <a:srgbClr val="332057"/>
    <a:srgbClr val="0071BC"/>
    <a:srgbClr val="D95218"/>
    <a:srgbClr val="FF0000"/>
    <a:srgbClr val="0000FF"/>
    <a:srgbClr val="FF00FF"/>
    <a:srgbClr val="008080"/>
    <a:srgbClr val="87878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5809" autoAdjust="0"/>
  </p:normalViewPr>
  <p:slideViewPr>
    <p:cSldViewPr snapToGrid="0">
      <p:cViewPr varScale="1">
        <p:scale>
          <a:sx n="86" d="100"/>
          <a:sy n="86" d="100"/>
        </p:scale>
        <p:origin x="34" y="33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84" Type="http://schemas.openxmlformats.org/officeDocument/2006/relationships/slide" Target="slides/slide75.xml"/><Relationship Id="rId89" Type="http://schemas.openxmlformats.org/officeDocument/2006/relationships/viewProps" Target="viewProps.xml"/><Relationship Id="rId16" Type="http://schemas.openxmlformats.org/officeDocument/2006/relationships/slide" Target="slides/slide7.xml"/><Relationship Id="rId11" Type="http://schemas.openxmlformats.org/officeDocument/2006/relationships/slide" Target="slides/slide2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74" Type="http://schemas.openxmlformats.org/officeDocument/2006/relationships/slide" Target="slides/slide65.xml"/><Relationship Id="rId79" Type="http://schemas.openxmlformats.org/officeDocument/2006/relationships/slide" Target="slides/slide70.xml"/><Relationship Id="rId5" Type="http://schemas.openxmlformats.org/officeDocument/2006/relationships/slideMaster" Target="slideMasters/slideMaster2.xml"/><Relationship Id="rId90" Type="http://schemas.openxmlformats.org/officeDocument/2006/relationships/theme" Target="theme/theme1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slide" Target="slides/slide68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80" Type="http://schemas.openxmlformats.org/officeDocument/2006/relationships/slide" Target="slides/slide71.xml"/><Relationship Id="rId85" Type="http://schemas.openxmlformats.org/officeDocument/2006/relationships/slide" Target="slides/slide76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slide" Target="slides/slide66.xml"/><Relationship Id="rId83" Type="http://schemas.openxmlformats.org/officeDocument/2006/relationships/slide" Target="slides/slide74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slide" Target="slides/slide64.xml"/><Relationship Id="rId78" Type="http://schemas.openxmlformats.org/officeDocument/2006/relationships/slide" Target="slides/slide69.xml"/><Relationship Id="rId81" Type="http://schemas.openxmlformats.org/officeDocument/2006/relationships/slide" Target="slides/slide72.xml"/><Relationship Id="rId86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76" Type="http://schemas.openxmlformats.org/officeDocument/2006/relationships/slide" Target="slides/slide67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2.xml"/><Relationship Id="rId2" Type="http://schemas.openxmlformats.org/officeDocument/2006/relationships/customXml" Target="../customXml/item2.xml"/><Relationship Id="rId29" Type="http://schemas.openxmlformats.org/officeDocument/2006/relationships/slide" Target="slides/slide20.xml"/><Relationship Id="rId24" Type="http://schemas.openxmlformats.org/officeDocument/2006/relationships/slide" Target="slides/slide15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66" Type="http://schemas.openxmlformats.org/officeDocument/2006/relationships/slide" Target="slides/slide57.xml"/><Relationship Id="rId87" Type="http://schemas.openxmlformats.org/officeDocument/2006/relationships/handoutMaster" Target="handoutMasters/handoutMaster1.xml"/><Relationship Id="rId61" Type="http://schemas.openxmlformats.org/officeDocument/2006/relationships/slide" Target="slides/slide52.xml"/><Relationship Id="rId82" Type="http://schemas.openxmlformats.org/officeDocument/2006/relationships/slide" Target="slides/slide73.xml"/><Relationship Id="rId1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4B5677-6D61-9DDB-18C5-EBCAA28203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5BCFF4-2878-1D71-6624-7763B7DE1D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F51D7-3634-45F6-A9CF-2D63CD0A5EAF}" type="datetimeFigureOut">
              <a:rPr lang="en-GB" sz="800" smtClean="0"/>
              <a:t>20/06/2026</a:t>
            </a:fld>
            <a:endParaRPr lang="en-GB" sz="8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D6701-6398-3522-3C53-55DC5E66D2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0A865-D61F-8A30-C2FD-FF2303FBAF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2C6DF-08BF-4B87-8BCC-4ED8CC3899B8}" type="slidenum">
              <a:rPr lang="en-GB" sz="800" smtClean="0"/>
              <a:t>‹#›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3721268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64A5F74A-CD8A-4953-B106-B5BDE091D867}" type="datetimeFigureOut">
              <a:rPr lang="fi-FI" smtClean="0"/>
              <a:pPr/>
              <a:t>20.6.2026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CB868C32-EF99-4F91-9ACD-FA27EAEF0DAD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744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Introduction, ROTA group, rotating cryostat, laboratory for neutron star experiments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2713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05D07-43D0-0AFF-85F1-6976D6A78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7BE551-4C3A-1090-A078-E1B1DE40AB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5EF088-3364-28D1-0083-A16646139F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Vortex intro, simple and multicomponent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A1772-CA0F-A907-D8BA-D3021A51B3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3413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C5258-C1FC-05F2-3089-87FF7FDCA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4F0846-A733-7781-694A-E52436A91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0A03A2-4A19-6955-953D-95801A698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Vortex intro, simple and multicomponent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5878E-67E2-B974-2A9E-3EB2DFC4EF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084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impurity model (qualitative), mesoscopic geometry model (quantitative)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48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18881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B22BE-9B8F-DE13-67A6-29A87B546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88694A-DE22-A724-6AFD-9A5BB38C84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C80F76-A730-5636-1AB0-BC0F58C4B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impurity model (qualitative), mesoscopic geometry model (quantitative)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592DA-B359-51E7-6EA7-AB5239A44E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49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19432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D29FF-52AC-02A1-6FDD-DFBD2DFFB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61D055-3715-74D9-6E4F-4232152F2C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B15FD8-FCF7-BF25-F001-58B2DF2A8C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impurity model (qualitative), mesoscopic geometry model (quantitative)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02C2D-9CFC-A54F-EE59-46CFCC1D6F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2698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21534-C792-68EA-251E-D0C0FA67A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DC8B66-0DFF-BFEE-9BBB-39E593854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5BF78D-48C4-6194-3979-FEC1A6643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089E3-1AB8-D4E0-6A80-B13DC7822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5930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3CC69-5370-3B5B-AF1E-C25508784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1EA212-55A6-D46F-1B76-3F54CF62E6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6DC2A6-6B89-2FCA-273F-70B6DD7206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6B355-3503-F017-8B74-A37F9864A0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0926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AA7DE-F909-0CBA-49BE-A24AA9508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6213F4-E51E-16A7-80DA-7DE211A072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CE02C7-C704-668D-C6A7-F8D025EA8C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D3DCD-186A-2ABD-C50F-1D810D2E39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3792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A5F72-987E-479C-6BF2-B7BDB5B14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2ADA3E-A593-C2E7-303C-D816CC2EA6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D84DBE-682D-610B-A179-04FAB9B37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BB4-CF31-2C80-DCFC-B039B02BCB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149260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F0DB5-9A2D-F34F-4502-A38E82AEF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10648C-9130-E513-AD15-A1E81A4D8F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4061ED-ECED-B741-E207-AE771BA1D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8B1E6-2C42-560A-D0D9-EFAD2EB76B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6735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Outline:</a:t>
            </a:r>
            <a:br>
              <a:rPr lang="en-US" dirty="0"/>
            </a:br>
            <a:r>
              <a:rPr lang="en-US" dirty="0"/>
              <a:t>Roughly two parts, first on vortices in 3He more generally, second on vortex pinning studies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44394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7D652-B0CF-9D8C-06C8-B8A63AFEA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117643-CCD2-36A0-D3D0-233CF3E97A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73B23B-A2FE-48E8-C168-51B8B02CDF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0B14C-5890-B558-4E1F-6F6746EC56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91680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875A2-3806-EDAC-9C4D-ECCD811D9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A740AC-6F3C-06EB-A3FC-801C323AC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243AD2-DECC-6A2D-3188-BE43A5DE01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F63CD-541E-B508-E75D-4C8EA73037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7079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BF564-CE0B-9C77-D516-E9020F5D0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0022D1-4767-2DB4-14D0-6C691BAC4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39B221-EF2A-009D-4576-3D02DC968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9D3F4D-ACA9-F3F2-3083-9E2EF3D38E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38452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76EA7-F791-DD47-2C23-A2F790172B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9AF5AE-9732-6563-4F22-796C93F4D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5B3CBF-BF94-A788-D3FB-7729429F00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245C5-FFB8-5B54-6BDF-BF1077D653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40716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8DA80-841B-F542-48DB-F965C22B0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8F099C-3307-8473-BD34-D62D24E6F7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23B20F-5CB3-A2B8-D6E8-B2F512ABBF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655F7-7E88-81D2-25E0-8217A1E01C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0495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97205-E892-0D61-A8EC-8000E3D44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020CA2-BB30-8774-3AB6-F28CA59A5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17890B-33F6-9985-8B56-7396CAEA2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042D52-20C9-BB13-1E04-3E86D58885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10283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ACB51-B7B3-07D0-EB56-6F1887A9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1742CB-FA48-804D-C419-EE70BB960D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6AB42-C00F-172B-9D2E-B7DE08AEC9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BA72F-4C92-C22E-455B-A2B9B02D49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5830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0112C-A819-68C0-F22E-658938EE2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E1F468-A664-AF0F-B62E-EE2C6DC955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570F82-BE0A-0162-5B99-03CC15232A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98535-8083-A684-07AC-063A5AFC67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99085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27977-FB7B-0248-8B12-0081A2821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7B9560-C1C6-E7A5-B1BB-EE43BF3F7C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8059A1-9B2C-2BBF-354D-4A38E92A3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596C1A-FE5F-354F-8C1F-CF72C112DD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24735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DEA9C-F232-B0CC-F87B-C2C3800A7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3AF0E2-21D2-4DA8-74AF-D0E8F2236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655B33-B4B0-EBA4-B69E-8F01BA92C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62A703-577E-822F-8B54-FADD7D8358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9837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Superfluid 3He intro, phase diagram, order parameter, etc.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70677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82E0C-7804-C870-6854-300E686B3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FE8911-0CAA-19C8-3D72-8EFB3CC57C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06DEB8-40A9-C271-6D9B-C5710358F9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B16EF-894F-D242-ACD9-74F02FA3A6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05965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D3644-F741-3551-70E1-62DDD3978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71FBBC-5612-EFAA-3595-BA901DFBFE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F4F942-7E53-521D-2D7C-EF71421BC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impurities: pinned vortices, domain walls, spin vortices and </a:t>
            </a:r>
            <a:r>
              <a:rPr lang="en-US" dirty="0" err="1"/>
              <a:t>disgyrations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BDAA9-017A-CE2A-4B9E-81A8FDB47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9330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D71CB-941A-0183-721F-9A8F94D1E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840E1-71DD-CDB3-06B9-C729AD7E93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E2BDD1-7F5B-4733-7F2C-C11BE96AC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Superfluid 3He intro, phase diagram, order parameter, etc.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83A58-BC97-DAD8-F278-24B038C5A2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9784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3DE08-2F90-999A-5A89-44CDFCF18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3FF536-2373-1D22-8386-A492B30F36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42C85F-992E-7388-B2B3-1D0ABEC5F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Superfluid 3He intro, phase diagram, order parameter, etc.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5C4659-B7C4-A57D-F340-2B5477681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0508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C0EEB-086F-5949-87DC-E0A5B88DE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F44924-D13A-C8E2-428B-5693C19431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EE072A-9FC8-0FD9-CC33-9A921EA772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Superfluid 3He intro, phase diagram, order parameter, etc.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CE710-DA79-FFFC-BCDD-DE9EF53AFC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2438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Vortex intro, simple and multicomponent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8182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2092C-2420-BFAB-EB62-A39487B46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040CA5-154A-188D-B59C-86156F2023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AFCDB0-087A-A32D-23F7-018963798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Vortex intro, simple and multicomponent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F5B36-5F5B-9A79-D186-280A5FB69D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0248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613E2-76A3-A658-74C3-A4D27EEE2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4CAE31-7F08-37F3-31CA-53B4CD0CF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968B6A-6212-932C-65A3-C5B9A228D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Vortex intro, simple and multicomponent</a:t>
            </a: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69F94-3F8B-0D4D-9B47-5103842C8B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68C32-EF99-4F91-9ACD-FA27EAEF0DAD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264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alto.fi/" TargetMode="External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alto.fi/" TargetMode="External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s://creativecommons.org/licenses/by-nc-nd/4.0/" TargetMode="External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2684B-3FE6-475D-9423-B30E6A1951C8}" type="datetime1">
              <a:rPr lang="fi-FI" smtClean="0"/>
              <a:t>20.6.2026</a:t>
            </a:fld>
            <a:endParaRPr lang="fi-FI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B76FCA5-9DA7-BF02-3EBB-BC56DDA0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2" name="Freeform 57">
            <a:extLst>
              <a:ext uri="{FF2B5EF4-FFF2-40B4-BE49-F238E27FC236}">
                <a16:creationId xmlns:a16="http://schemas.microsoft.com/office/drawing/2014/main" id="{17EFE9D3-28EB-F61E-62CA-D0A7EF1C4AF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5E3F2E2-B01A-4EA0-B53A-783CFD6BFE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2938486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CCF6-B7F1-B81D-EB1E-E2F15D5314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342900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200" dirty="0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7C7DB-D21C-CF04-BEAE-6225DF214D55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0676" y="1495871"/>
            <a:ext cx="5183337" cy="492443"/>
          </a:xfrm>
        </p:spPr>
        <p:txBody>
          <a:bodyPr wrap="square"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Headline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676" y="1988313"/>
            <a:ext cx="5183337" cy="984885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6600056" y="1233937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C22D7-D1D6-D8DB-06A4-46EE334904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655230-8B68-44EF-B783-026D4F8FFAEC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A431B-3F31-0E0E-6255-138EC93AAE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EC0DB-FC2B-561F-42FF-3B0802FA52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4" name="Freeform 57">
            <a:extLst>
              <a:ext uri="{FF2B5EF4-FFF2-40B4-BE49-F238E27FC236}">
                <a16:creationId xmlns:a16="http://schemas.microsoft.com/office/drawing/2014/main" id="{1E679320-8176-5122-FD61-C916AFC57353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0D99667-1BD3-E387-B471-4A360A677D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0055" y="4869160"/>
            <a:ext cx="5183957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26792279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CCF6-B7F1-B81D-EB1E-E2F15D531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200" dirty="0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4FB70F-5A28-497E-A41C-FD7514F26286}" type="datetime1">
              <a:rPr lang="fi-FI" smtClean="0"/>
              <a:t>20.6.2026</a:t>
            </a:fld>
            <a:endParaRPr lang="fi-FI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B76FCA5-9DA7-BF02-3EBB-BC56DDA0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AB5AED4-B00A-C1A4-E287-ED21BF24F0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8" y="2936558"/>
            <a:ext cx="5183956" cy="492443"/>
          </a:xfrm>
        </p:spPr>
        <p:txBody>
          <a:bodyPr wrap="square" anchor="b" anchorCtr="0">
            <a:spAutoFit/>
          </a:bodyPr>
          <a:lstStyle>
            <a:lvl1pPr algn="l">
              <a:lnSpc>
                <a:spcPct val="10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Headline</a:t>
            </a:r>
            <a:endParaRPr lang="fi-FI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77A74CF-552F-AD8B-EBE0-4EC31A285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5183956" cy="984885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27271C-B890-2326-7DF3-F203CAEE8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85101F3-610F-B09D-488F-7AA3CF707C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7989" y="4869160"/>
            <a:ext cx="5183955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  <p:sp>
        <p:nvSpPr>
          <p:cNvPr id="2" name="Freeform 57">
            <a:extLst>
              <a:ext uri="{FF2B5EF4-FFF2-40B4-BE49-F238E27FC236}">
                <a16:creationId xmlns:a16="http://schemas.microsoft.com/office/drawing/2014/main" id="{B431FDFA-DEB9-C4BC-6DBA-25D956B4D06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526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onten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67FA-813C-49D1-B7BF-C1130C248F11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51617C-A1F8-7D62-64C2-33C28BF06E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688" y="2205039"/>
            <a:ext cx="10080625" cy="3671886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1011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E9D7-CDA4-4065-B04F-818D7DA90514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51617C-A1F8-7D62-64C2-33C28BF06E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688" y="2205039"/>
            <a:ext cx="10080625" cy="3671886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766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934B24-1E21-467F-9084-C8C5661E8354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51617C-A1F8-7D62-64C2-33C28BF06E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688" y="2205039"/>
            <a:ext cx="10080625" cy="367188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290A9EE-B882-1AC8-FB03-9E891579AE3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0206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s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D14CD-046B-4F4C-C56E-9224E5C28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688" y="2205037"/>
            <a:ext cx="10080625" cy="3671887"/>
          </a:xfrm>
        </p:spPr>
        <p:txBody>
          <a:bodyPr/>
          <a:lstStyle>
            <a:lvl1pPr marL="269875" indent="-269875">
              <a:buFont typeface="Arial" panose="020B0604020202020204" pitchFamily="34" charset="0"/>
              <a:buChar char="•"/>
              <a:defRPr/>
            </a:lvl1pPr>
            <a:lvl2pPr marL="539750" indent="-266700">
              <a:defRPr/>
            </a:lvl2pPr>
            <a:lvl3pPr marL="808038" indent="-276225">
              <a:defRPr/>
            </a:lvl3pPr>
            <a:lvl4pPr marL="1077913" indent="-266700">
              <a:defRPr/>
            </a:lvl4pPr>
            <a:lvl5pPr marL="1347788" indent="-266700">
              <a:defRPr/>
            </a:lvl5pPr>
            <a:lvl6pPr marL="1617663" indent="-266700">
              <a:defRPr/>
            </a:lvl6pPr>
            <a:lvl7pPr marL="1885950" indent="-276225">
              <a:defRPr/>
            </a:lvl7pPr>
            <a:lvl8pPr marL="2155825" indent="-266700">
              <a:defRPr/>
            </a:lvl8pPr>
            <a:lvl9pPr marL="2425700" indent="-266700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2BAE-B71B-437C-A2AF-418639675121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56715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s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D14CD-046B-4F4C-C56E-9224E5C28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688" y="2205037"/>
            <a:ext cx="10080625" cy="3671887"/>
          </a:xfrm>
        </p:spPr>
        <p:txBody>
          <a:bodyPr/>
          <a:lstStyle>
            <a:lvl1pPr marL="269875" indent="-269875">
              <a:buFont typeface="Arial" panose="020B0604020202020204" pitchFamily="34" charset="0"/>
              <a:buChar char="•"/>
              <a:defRPr/>
            </a:lvl1pPr>
            <a:lvl2pPr marL="539750" indent="-266700">
              <a:defRPr/>
            </a:lvl2pPr>
            <a:lvl3pPr marL="808038" indent="-276225">
              <a:defRPr/>
            </a:lvl3pPr>
            <a:lvl4pPr marL="1077913" indent="-266700">
              <a:defRPr/>
            </a:lvl4pPr>
            <a:lvl5pPr marL="1347788" indent="-266700">
              <a:defRPr/>
            </a:lvl5pPr>
            <a:lvl6pPr marL="1617663" indent="-266700">
              <a:defRPr/>
            </a:lvl6pPr>
            <a:lvl7pPr marL="1885950" indent="-276225">
              <a:defRPr/>
            </a:lvl7pPr>
            <a:lvl8pPr marL="2155825" indent="-266700">
              <a:defRPr/>
            </a:lvl8pPr>
            <a:lvl9pPr marL="2425700" indent="-266700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1BFF-E4A1-4707-93FC-8563C943DD30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0604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ullets and 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7B0D-D759-BE7C-69E9-E5C99AD9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D14CD-046B-4F4C-C56E-9224E5C28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688" y="2205037"/>
            <a:ext cx="10080625" cy="3671887"/>
          </a:xfrm>
        </p:spPr>
        <p:txBody>
          <a:bodyPr/>
          <a:lstStyle>
            <a:lvl1pPr marL="269875" indent="-269875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539750" indent="-266700">
              <a:defRPr>
                <a:solidFill>
                  <a:schemeClr val="bg1"/>
                </a:solidFill>
              </a:defRPr>
            </a:lvl2pPr>
            <a:lvl3pPr marL="808038" indent="-276225">
              <a:defRPr>
                <a:solidFill>
                  <a:schemeClr val="bg1"/>
                </a:solidFill>
              </a:defRPr>
            </a:lvl3pPr>
            <a:lvl4pPr marL="1077913" indent="-266700">
              <a:defRPr>
                <a:solidFill>
                  <a:schemeClr val="bg1"/>
                </a:solidFill>
              </a:defRPr>
            </a:lvl4pPr>
            <a:lvl5pPr marL="1347788" indent="-266700">
              <a:defRPr>
                <a:solidFill>
                  <a:schemeClr val="bg1"/>
                </a:solidFill>
              </a:defRPr>
            </a:lvl5pPr>
            <a:lvl6pPr marL="1617663" indent="-266700">
              <a:defRPr>
                <a:solidFill>
                  <a:schemeClr val="bg1"/>
                </a:solidFill>
              </a:defRPr>
            </a:lvl6pPr>
            <a:lvl7pPr marL="1885950" indent="-276225">
              <a:defRPr>
                <a:solidFill>
                  <a:schemeClr val="bg1"/>
                </a:solidFill>
              </a:defRPr>
            </a:lvl7pPr>
            <a:lvl8pPr marL="2155825" indent="-266700">
              <a:defRPr>
                <a:solidFill>
                  <a:schemeClr val="bg1"/>
                </a:solidFill>
              </a:defRPr>
            </a:lvl8pPr>
            <a:lvl9pPr marL="2425700" indent="-266700"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2AD59-DDD9-3867-649E-CC4DA3F6C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EA6CA2-0531-456B-9050-E7F42032D8D6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5C51-1C15-2D57-6D47-F4C9D3A4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A646-EADF-862C-0CF5-D579450F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925B5BF-537D-28C4-E616-ABEDC53298D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9321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2147-432F-47CA-B3F7-FF1BDF4702A1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3AF440-5C52-ECEB-B15D-EBBA951D8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4896296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689DE4-F150-1AC4-080E-1FC4078AE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2205037"/>
            <a:ext cx="4896296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8665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69969-231B-44FB-9091-690E0BD7114F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3AF440-5C52-ECEB-B15D-EBBA951D8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4896296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689DE4-F150-1AC4-080E-1FC4078AE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2205037"/>
            <a:ext cx="4896296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946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D1C6-25C6-49ED-9C7F-818A97A27FE3}" type="datetime1">
              <a:rPr lang="fi-FI" smtClean="0"/>
              <a:t>20.6.2026</a:t>
            </a:fld>
            <a:endParaRPr lang="fi-FI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B76FCA5-9DA7-BF02-3EBB-BC56DDA0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9" name="Freeform 57">
            <a:extLst>
              <a:ext uri="{FF2B5EF4-FFF2-40B4-BE49-F238E27FC236}">
                <a16:creationId xmlns:a16="http://schemas.microsoft.com/office/drawing/2014/main" id="{A5D5E610-A98C-3A95-E518-245E9ED802B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13EC4676-F135-74B2-E9B8-3777B5A34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12164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BEF15C-B043-43A0-A0B9-A7C3851CA46A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3AF440-5C52-ECEB-B15D-EBBA951D8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4896296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689DE4-F150-1AC4-080E-1FC4078AE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2205037"/>
            <a:ext cx="4896296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8D0D236-0E9F-85F5-9BC1-6B8DF3DB512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96426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3168104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0BFA1-AAA3-B436-0EE2-E469AA393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1825" y="2205037"/>
            <a:ext cx="3168352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BD51B-CAE9-4C8B-BB92-FD465072DF25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2A1A8FC-ED18-02E4-A33A-C74DEBE3A1B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68208" y="2205037"/>
            <a:ext cx="3168105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6337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3168104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0BFA1-AAA3-B436-0EE2-E469AA393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1825" y="2205037"/>
            <a:ext cx="3168352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7C87-E368-4AB3-89C6-A221F34B45EE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2A1A8FC-ED18-02E4-A33A-C74DEBE3A1B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68208" y="2205037"/>
            <a:ext cx="3168105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8874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688" y="2205037"/>
            <a:ext cx="3168104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0BFA1-AAA3-B436-0EE2-E469AA393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1825" y="2205037"/>
            <a:ext cx="3168352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5D01B6-334F-4504-B978-97D35F87DFA6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2A1A8FC-ED18-02E4-A33A-C74DEBE3A1B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68208" y="2205037"/>
            <a:ext cx="3168105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D7912BB5-9834-D960-62E3-9D95A380EB5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2633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DE05B-FFAF-0858-13F9-0EB7AD352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CD1EF-0739-4C5B-9524-8BEF3BB5F7BD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D89D3-D829-039B-7727-4ABD59B9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DE2EE-0379-76A8-D3FE-92AD796C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95DFD4-86D0-9FF1-D4D8-602EECF83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647" y="3182779"/>
            <a:ext cx="11371365" cy="492443"/>
          </a:xfrm>
        </p:spPr>
        <p:txBody>
          <a:bodyPr wrap="square" anchor="ctr" anchorCtr="0">
            <a:spAutoFit/>
          </a:bodyPr>
          <a:lstStyle>
            <a:lvl1pPr algn="ctr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54960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Whit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DE05B-FFAF-0858-13F9-0EB7AD352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04A1C-CA86-46E5-8F05-76F5FD350AC0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D89D3-D829-039B-7727-4ABD59B9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DE2EE-0379-76A8-D3FE-92AD796C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95DFD4-86D0-9FF1-D4D8-602EECF83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647" y="3182779"/>
            <a:ext cx="11371365" cy="492443"/>
          </a:xfrm>
        </p:spPr>
        <p:txBody>
          <a:bodyPr wrap="square" anchor="ctr" anchorCtr="0">
            <a:spAutoFit/>
          </a:bodyPr>
          <a:lstStyle>
            <a:lvl1pPr algn="ctr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8008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DE05B-FFAF-0858-13F9-0EB7AD352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FC82C1-D7DB-4458-986C-B0F1A7288CAA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D89D3-D829-039B-7727-4ABD59B9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DE2EE-0379-76A8-D3FE-92AD796C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95DFD4-86D0-9FF1-D4D8-602EECF83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647" y="3182779"/>
            <a:ext cx="11371365" cy="492443"/>
          </a:xfrm>
        </p:spPr>
        <p:txBody>
          <a:bodyPr wrap="square" anchor="ctr" anchorCtr="0">
            <a:spAutoFit/>
          </a:bodyPr>
          <a:lstStyle>
            <a:lvl1pPr algn="ctr">
              <a:lnSpc>
                <a:spcPct val="100000"/>
              </a:lnSpc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5A269375-E1A8-C31B-7E8E-7F024302667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7825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1079971"/>
          </a:xfrm>
        </p:spPr>
        <p:txBody>
          <a:bodyPr/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205037"/>
            <a:ext cx="5327972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2C7BC-AA75-561B-AC06-1034496152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39F31D-9760-489E-A79C-6E5B5382B858}" type="datetime1">
              <a:rPr lang="fi-FI" smtClean="0"/>
              <a:t>20.6.2026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EC51CAF-7174-FC82-643D-1D327D1194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484465-F54B-AF10-4DE5-9408CEC67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8266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1079971"/>
          </a:xfrm>
        </p:spPr>
        <p:txBody>
          <a:bodyPr/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205037"/>
            <a:ext cx="5327972" cy="3671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2C7BC-AA75-561B-AC06-1034496152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E8956-7C0A-44C3-B1A3-6E4AE3613B27}" type="datetime1">
              <a:rPr lang="fi-FI" smtClean="0"/>
              <a:t>20.6.2026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EC51CAF-7174-FC82-643D-1D327D1194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484465-F54B-AF10-4DE5-9408CEC67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22177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and Pictur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1079971"/>
          </a:xfrm>
        </p:spPr>
        <p:txBody>
          <a:bodyPr/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4CDE-4B4B-6499-1855-DD7A0DEF5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205037"/>
            <a:ext cx="5327972" cy="3671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E9DBB8D9-1FAC-C1EB-F377-B1DBC3921D1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950C6D-A26F-82AD-182C-D6A75325AA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EC7B84-591C-4A3A-A403-FE97A296DD2C}" type="datetime1">
              <a:rPr lang="fi-FI" smtClean="0"/>
              <a:t>20.6.2026</a:t>
            </a:fld>
            <a:endParaRPr lang="fi-F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6FD463F-4C08-CD4B-ACA8-A8D406E1D0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FDEFB73-E47C-07B1-833F-288DD37CC7D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817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F4B42F-B9D8-4378-BF02-D824F49F9550}" type="datetime1">
              <a:rPr lang="fi-FI" smtClean="0"/>
              <a:t>20.6.2026</a:t>
            </a:fld>
            <a:endParaRPr lang="fi-FI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B76FCA5-9DA7-BF02-3EBB-BC56DDA0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8" name="Freeform 57">
            <a:extLst>
              <a:ext uri="{FF2B5EF4-FFF2-40B4-BE49-F238E27FC236}">
                <a16:creationId xmlns:a16="http://schemas.microsoft.com/office/drawing/2014/main" id="{434624A2-7BEA-06E6-D760-D1499141D9BB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04DE328-80C3-109D-6AD2-FD857FBB83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18346350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9DCEB1-9C2B-0120-BA93-9B57D41B9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6096000" cy="3429000"/>
          </a:xfrm>
          <a:solidFill>
            <a:schemeClr val="tx1"/>
          </a:solidFill>
        </p:spPr>
        <p:txBody>
          <a:bodyPr lIns="360000" tIns="360000" rIns="360000" bIns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 marL="1076325" indent="0">
              <a:buNone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50C619-D2A1-26CD-F8DE-1F1FC0A0EB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7C90D0-1F52-4DE2-B982-C486E2A9AFFC}" type="datetime1">
              <a:rPr lang="fi-FI" smtClean="0"/>
              <a:t>20.6.2026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340A2-ADB0-C4DB-BEC4-741C5D2BFA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F832BD1-9BBA-98CE-116F-05ABC6CBA9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830489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9DCEB1-9C2B-0120-BA93-9B57D41B9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6096000" cy="3429000"/>
          </a:xfrm>
          <a:solidFill>
            <a:schemeClr val="tx1"/>
          </a:solidFill>
        </p:spPr>
        <p:txBody>
          <a:bodyPr lIns="360000" tIns="360000" rIns="360000" bIns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 marL="1076325" indent="0">
              <a:buNone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50C619-D2A1-26CD-F8DE-1F1FC0A0EB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54B5A-2A69-4D4D-A332-8B9147FB27DB}" type="datetime1">
              <a:rPr lang="fi-FI" smtClean="0"/>
              <a:t>20.6.2026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340A2-ADB0-C4DB-BEC4-741C5D2BFA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F832BD1-9BBA-98CE-116F-05ABC6CBA9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054837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3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9DCEB1-9C2B-0120-BA93-9B57D41B9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6096000" cy="3429000"/>
          </a:xfrm>
          <a:solidFill>
            <a:schemeClr val="accent1"/>
          </a:solidFill>
        </p:spPr>
        <p:txBody>
          <a:bodyPr lIns="360000" tIns="360000" rIns="360000" bIns="36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F7FF4B69-C798-C3F1-7188-B925B03733A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DC4F0-F8C6-06CD-A34E-EF0D5D3EF4F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6F48FB-63C6-422F-966C-03B6DCE1CE0D}" type="datetime1">
              <a:rPr lang="fi-FI" smtClean="0"/>
              <a:t>20.6.2026</a:t>
            </a:fld>
            <a:endParaRPr lang="fi-F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F46D1C0-3FD0-2362-C159-BEADDB3EF46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6C20592-6442-81CE-E493-1241C6AC5FD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68722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3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9DCEB1-9C2B-0120-BA93-9B57D41B9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6096000" cy="3429000"/>
          </a:xfrm>
          <a:solidFill>
            <a:schemeClr val="bg1"/>
          </a:solidFill>
        </p:spPr>
        <p:txBody>
          <a:bodyPr lIns="360000" tIns="360000" rIns="360000" bIns="36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F7FF4B69-C798-C3F1-7188-B925B03733A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0E494-A65E-1D78-DB63-3C5D959CBFE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08458C-CF0C-4049-86CF-B2655CB7213F}" type="datetime1">
              <a:rPr lang="fi-FI" smtClean="0"/>
              <a:t>20.6.2026</a:t>
            </a:fld>
            <a:endParaRPr lang="fi-FI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7EEDB51-27D7-7F66-3869-56438094A3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36D707-D9E0-5D34-60D5-E79DC688158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8677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image, Fit the image to frame by choosing: 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C31FA69-E208-B16D-749C-C889E904FF0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988" y="6165336"/>
            <a:ext cx="385200" cy="28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B1E97D-067B-6A56-E3C1-E0B0E8237E3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7B1CDB6-D777-4FF3-96BB-DEC94AE290FE}" type="datetime1">
              <a:rPr lang="fi-FI" smtClean="0"/>
              <a:t>20.6.2026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DD562FA-3522-5D86-6B5D-D46C31407CA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35D3F8-519A-BD10-B212-14EA8C3C6B2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93341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Ne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A2F443A1-A369-99FA-DAC7-9F6B92627C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fi-FI" sz="1200" noProof="1"/>
            </a:lvl1pPr>
          </a:lstStyle>
          <a:p>
            <a:pPr marR="0" lvl="0" fontAlgn="auto"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image, Fit the image to frame by choosing: crop&gt;fit / rajaa&gt;sovita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5327973" cy="415498"/>
          </a:xfrm>
        </p:spPr>
        <p:txBody>
          <a:bodyPr>
            <a:sp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C31FA69-E208-B16D-749C-C889E904FF0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988" y="6165336"/>
            <a:ext cx="385200" cy="28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8E6FE-529C-6F82-E69C-32498ED0463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0AA2E-95C4-4369-9688-27B6C0B75F3F}" type="datetime1">
              <a:rPr lang="fi-FI" smtClean="0"/>
              <a:t>20.6.2026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28CC8F0-0CF6-102F-F83A-926998C0334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5F946C-BD14-D558-2FBC-9358BC12A7B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61057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1288-9FDF-491B-B30E-6230F14A86F2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1E4B692-D8EE-2089-7427-A5399BE66F3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07988" y="1844674"/>
            <a:ext cx="2016119" cy="129629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DFA5604-DFA9-5599-E5FB-95F12FB28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3284538"/>
            <a:ext cx="2015604" cy="2592387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827A3A4-CC58-367B-E36F-7AC44E8EC4DB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2711607" y="1844674"/>
            <a:ext cx="2088765" cy="129629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6A71658-2640-5820-00C0-A497E0475D02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087880" y="1844674"/>
            <a:ext cx="2016738" cy="129629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07729F-3FC3-227F-5A8B-85517FBB16B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7392126" y="1844674"/>
            <a:ext cx="2088765" cy="129629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B959ACE-C45A-F672-6EF3-2497A285A008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768409" y="1844674"/>
            <a:ext cx="2016120" cy="129629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D9D79536-3D7F-7D6F-2BE3-5C618CB120D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11624" y="3284538"/>
            <a:ext cx="2088232" cy="2592387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E9B545D8-3555-6CE3-D8FD-D2E749B189F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8198" y="3284538"/>
            <a:ext cx="2015604" cy="2592387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6DB34C07-D845-0A71-7110-873D3E54FE6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92144" y="3284538"/>
            <a:ext cx="2088232" cy="2592387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812168A2-46B4-55B8-F41F-994C00D248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69028" y="3284538"/>
            <a:ext cx="2015604" cy="2592387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395700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0A84-C2D2-45CD-B785-8D917E528074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2909D46F-AC09-DECA-BACA-C1675FF98C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687E3998-D801-6A68-FC17-6DEBC7159F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11624" y="3573016"/>
            <a:ext cx="2088232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D97F3D4F-F6AB-ED14-9484-30FEA150613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08819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F5BB4B25-AFF9-AFEA-85BA-E387072E794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92144" y="3573016"/>
            <a:ext cx="2088232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ADB44BCB-11F4-E11F-6050-6499858CFA4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76902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0527BA6-8E7F-91F7-0FF5-EAFF7FBB237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07988" y="1844673"/>
            <a:ext cx="1584000" cy="1584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5B7FD09-6933-9B2C-E660-44271E46576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2711607" y="1844673"/>
            <a:ext cx="1584000" cy="1584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E9BC9FF-8079-A9F7-940B-AD180B5C711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5087880" y="1844673"/>
            <a:ext cx="1584000" cy="1584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8BE256EA-AF3A-004E-60D5-EB46182584F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392126" y="1844673"/>
            <a:ext cx="1584000" cy="1584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C3F0EB54-3301-1385-D27F-5E7B2877AC9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768409" y="1844673"/>
            <a:ext cx="1584000" cy="1584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04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FBF-088F-1B9C-4741-7B63EF76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DE99E-677A-4DE5-3484-E9ADD647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394B-C362-4A73-B693-99B0A2EE94BB}" type="datetime1">
              <a:rPr lang="fi-FI" smtClean="0"/>
              <a:t>20.6.2026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9C55-0F2E-2EEA-823A-D1C128A5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8C97D-1A4E-B0F4-839E-4F69C974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2909D46F-AC09-DECA-BACA-C1675FF98C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687E3998-D801-6A68-FC17-6DEBC7159F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11624" y="3573016"/>
            <a:ext cx="2088232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D97F3D4F-F6AB-ED14-9484-30FEA150613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08819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F5BB4B25-AFF9-AFEA-85BA-E387072E794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92144" y="3573016"/>
            <a:ext cx="2088232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ADB44BCB-11F4-E11F-6050-6499858CFA4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769028" y="3573016"/>
            <a:ext cx="2015604" cy="2303909"/>
          </a:xfrm>
        </p:spPr>
        <p:txBody>
          <a:bodyPr/>
          <a:lstStyle>
            <a:lvl1pPr>
              <a:defRPr sz="1000"/>
            </a:lvl1pPr>
            <a:lvl2pPr marL="182563" indent="-182563">
              <a:defRPr sz="1000"/>
            </a:lvl2pPr>
            <a:lvl3pPr marL="355600" indent="-173038">
              <a:defRPr sz="1000"/>
            </a:lvl3pPr>
            <a:lvl4pPr marL="539750" indent="-184150">
              <a:defRPr sz="1000"/>
            </a:lvl4pPr>
            <a:lvl5pPr marL="722313" indent="-182563">
              <a:defRPr sz="1000"/>
            </a:lvl5pPr>
            <a:lvl6pPr marL="895350" indent="-173038">
              <a:defRPr sz="1000"/>
            </a:lvl6pPr>
            <a:lvl7pPr marL="1077913" indent="-182563">
              <a:defRPr sz="1000"/>
            </a:lvl7pPr>
            <a:lvl8pPr marL="1250950" indent="-173038">
              <a:defRPr sz="1000"/>
            </a:lvl8pPr>
            <a:lvl9pPr marL="1433513" indent="-182563"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0527BA6-8E7F-91F7-0FF5-EAFF7FBB237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07988" y="1844673"/>
            <a:ext cx="1584000" cy="1584000"/>
          </a:xfrm>
          <a:prstGeom prst="ellipse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5B7FD09-6933-9B2C-E660-44271E46576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2711607" y="1844673"/>
            <a:ext cx="1584000" cy="1584000"/>
          </a:xfrm>
          <a:prstGeom prst="ellipse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E9BC9FF-8079-A9F7-940B-AD180B5C711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5087880" y="1844673"/>
            <a:ext cx="1584000" cy="1584000"/>
          </a:xfrm>
          <a:prstGeom prst="ellipse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8BE256EA-AF3A-004E-60D5-EB46182584F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392126" y="1844673"/>
            <a:ext cx="1584000" cy="1584000"/>
          </a:xfrm>
          <a:prstGeom prst="ellipse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C3F0EB54-3301-1385-D27F-5E7B2877AC9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768409" y="1844673"/>
            <a:ext cx="1584000" cy="1584000"/>
          </a:xfrm>
          <a:prstGeom prst="ellipse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111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6E9-BA5C-FE6D-29D4-7D5BDF67E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35A839-C462-B1DD-93DB-75C65FA0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458FF-64ED-435F-A64E-8CF7909D49D0}" type="datetime1">
              <a:rPr lang="fi-FI" smtClean="0"/>
              <a:t>20.6.2026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23428-9C34-BE00-F14D-566DEEC4E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2FB49-CD3A-1DDD-E564-703C4FE2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790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C-BY 4.0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7BCE6-9178-419C-B19E-30BC9B611166}" type="datetime1">
              <a:rPr lang="fi-FI" smtClean="0"/>
              <a:t>20.6.2026</a:t>
            </a:fld>
            <a:endParaRPr lang="fi-FI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ooter Placeholder 23">
            <a:extLst>
              <a:ext uri="{FF2B5EF4-FFF2-40B4-BE49-F238E27FC236}">
                <a16:creationId xmlns:a16="http://schemas.microsoft.com/office/drawing/2014/main" id="{FCC3E25D-5FFA-8583-6320-58A891113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664" y="6309320"/>
            <a:ext cx="7128792" cy="143869"/>
          </a:xfrm>
        </p:spPr>
        <p:txBody>
          <a:bodyPr/>
          <a:lstStyle/>
          <a:p>
            <a:r>
              <a:rPr lang="fi-FI"/>
              <a:t>Presenter Name</a:t>
            </a:r>
          </a:p>
        </p:txBody>
      </p:sp>
      <p:pic>
        <p:nvPicPr>
          <p:cNvPr id="8" name="Picture 7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108979D-2C35-8DF7-C967-157BD0DD7FD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456" y="6093296"/>
            <a:ext cx="360000" cy="360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1BC6918-6C5B-C3AF-A51B-FB591F80BF0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988" y="6093296"/>
            <a:ext cx="360000" cy="3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85E044-ACE3-4A12-B709-E06CC826CC30}"/>
              </a:ext>
            </a:extLst>
          </p:cNvPr>
          <p:cNvSpPr txBox="1"/>
          <p:nvPr/>
        </p:nvSpPr>
        <p:spPr>
          <a:xfrm>
            <a:off x="1271696" y="6093296"/>
            <a:ext cx="1799968" cy="3600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en-GB" sz="800">
                <a:solidFill>
                  <a:schemeClr val="tx1"/>
                </a:solidFill>
                <a:effectLst/>
              </a:rPr>
              <a:t>Content is available under</a:t>
            </a:r>
          </a:p>
          <a:p>
            <a:pPr algn="l"/>
            <a:r>
              <a:rPr lang="en-GB" sz="800">
                <a:solidFill>
                  <a:schemeClr val="tx1"/>
                </a:solidFill>
                <a:effectLst/>
              </a:rPr>
              <a:t>CC BY 4.0 unless otherwise stated</a:t>
            </a:r>
          </a:p>
        </p:txBody>
      </p:sp>
      <p:sp>
        <p:nvSpPr>
          <p:cNvPr id="24" name="Freeform 57">
            <a:extLst>
              <a:ext uri="{FF2B5EF4-FFF2-40B4-BE49-F238E27FC236}">
                <a16:creationId xmlns:a16="http://schemas.microsoft.com/office/drawing/2014/main" id="{214CDE0F-C7F0-6DFA-1951-F248FAE3B6BF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762B69B-1F7F-2425-4B59-D4EFDFD29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5965264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8857C-8954-2CAC-937A-943D6443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C850-FCC7-48BF-92B6-2790250ADF04}" type="datetime1">
              <a:rPr lang="fi-FI" smtClean="0"/>
              <a:t>20.6.2026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7ABC24-E5EB-DE80-2D0D-1287AD8F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3041E-A4B9-C59D-237D-00ECB5319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06898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6E9-BA5C-FE6D-29D4-7D5BDF67E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35A839-C462-B1DD-93DB-75C65FA0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0C3D-E171-4ABC-88EB-757677575A78}" type="datetime1">
              <a:rPr lang="fi-FI" smtClean="0"/>
              <a:t>20.6.2026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23428-9C34-BE00-F14D-566DEEC4E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2FB49-CD3A-1DDD-E564-703C4FE2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3052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8857C-8954-2CAC-937A-943D6443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9489-2438-4B4C-A53C-391F9EBA6556}" type="datetime1">
              <a:rPr lang="fi-FI" smtClean="0"/>
              <a:t>20.6.2026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7ABC24-E5EB-DE80-2D0D-1287AD8F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3041E-A4B9-C59D-237D-00ECB5319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39923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6E9-BA5C-FE6D-29D4-7D5BDF67E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35A839-C462-B1DD-93DB-75C65FA0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1D7B66-3015-498D-90F2-E30BD1BB53D5}" type="datetime1">
              <a:rPr lang="fi-FI" smtClean="0"/>
              <a:t>20.6.2026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23428-9C34-BE00-F14D-566DEEC4E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2FB49-CD3A-1DDD-E564-703C4FE2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84BE95A-A922-2BF2-1E8C-87BF84158BE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44855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8857C-8954-2CAC-937A-943D6443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5E6A1D-FB5A-4154-9055-9738029B8830}" type="datetime1">
              <a:rPr lang="fi-FI" smtClean="0"/>
              <a:t>20.6.2026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7ABC24-E5EB-DE80-2D0D-1287AD8F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3041E-A4B9-C59D-237D-00ECB5319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0EE8852-CD7C-BD4D-4DA0-21C63C2F15A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59337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74A4D6E-EA47-4FB6-4842-6266F7987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E379A93-4718-A4A6-52FF-0770DDE1F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2805066"/>
            <a:ext cx="4895924" cy="3648121"/>
          </a:xfrm>
          <a:custGeom>
            <a:avLst/>
            <a:gdLst>
              <a:gd name="T0" fmla="*/ 6475 w 6475"/>
              <a:gd name="T1" fmla="*/ 1671 h 4824"/>
              <a:gd name="T2" fmla="*/ 6332 w 6475"/>
              <a:gd name="T3" fmla="*/ 2506 h 4824"/>
              <a:gd name="T4" fmla="*/ 6191 w 6475"/>
              <a:gd name="T5" fmla="*/ 3343 h 4824"/>
              <a:gd name="T6" fmla="*/ 5547 w 6475"/>
              <a:gd name="T7" fmla="*/ 3343 h 4824"/>
              <a:gd name="T8" fmla="*/ 5428 w 6475"/>
              <a:gd name="T9" fmla="*/ 2506 h 4824"/>
              <a:gd name="T10" fmla="*/ 5309 w 6475"/>
              <a:gd name="T11" fmla="*/ 1671 h 4824"/>
              <a:gd name="T12" fmla="*/ 5309 w 6475"/>
              <a:gd name="T13" fmla="*/ 835 h 4824"/>
              <a:gd name="T14" fmla="*/ 5309 w 6475"/>
              <a:gd name="T15" fmla="*/ 0 h 4824"/>
              <a:gd name="T16" fmla="*/ 5892 w 6475"/>
              <a:gd name="T17" fmla="*/ 0 h 4824"/>
              <a:gd name="T18" fmla="*/ 6475 w 6475"/>
              <a:gd name="T19" fmla="*/ 0 h 4824"/>
              <a:gd name="T20" fmla="*/ 6475 w 6475"/>
              <a:gd name="T21" fmla="*/ 835 h 4824"/>
              <a:gd name="T22" fmla="*/ 6475 w 6475"/>
              <a:gd name="T23" fmla="*/ 1671 h 4824"/>
              <a:gd name="T24" fmla="*/ 3041 w 6475"/>
              <a:gd name="T25" fmla="*/ 3007 h 4824"/>
              <a:gd name="T26" fmla="*/ 2742 w 6475"/>
              <a:gd name="T27" fmla="*/ 2147 h 4824"/>
              <a:gd name="T28" fmla="*/ 2444 w 6475"/>
              <a:gd name="T29" fmla="*/ 1289 h 4824"/>
              <a:gd name="T30" fmla="*/ 2145 w 6475"/>
              <a:gd name="T31" fmla="*/ 2147 h 4824"/>
              <a:gd name="T32" fmla="*/ 1847 w 6475"/>
              <a:gd name="T33" fmla="*/ 3007 h 4824"/>
              <a:gd name="T34" fmla="*/ 2444 w 6475"/>
              <a:gd name="T35" fmla="*/ 3007 h 4824"/>
              <a:gd name="T36" fmla="*/ 3041 w 6475"/>
              <a:gd name="T37" fmla="*/ 3007 h 4824"/>
              <a:gd name="T38" fmla="*/ 4887 w 6475"/>
              <a:gd name="T39" fmla="*/ 4824 h 4824"/>
              <a:gd name="T40" fmla="*/ 4278 w 6475"/>
              <a:gd name="T41" fmla="*/ 4824 h 4824"/>
              <a:gd name="T42" fmla="*/ 3671 w 6475"/>
              <a:gd name="T43" fmla="*/ 4824 h 4824"/>
              <a:gd name="T44" fmla="*/ 3375 w 6475"/>
              <a:gd name="T45" fmla="*/ 3971 h 4824"/>
              <a:gd name="T46" fmla="*/ 2444 w 6475"/>
              <a:gd name="T47" fmla="*/ 3971 h 4824"/>
              <a:gd name="T48" fmla="*/ 1513 w 6475"/>
              <a:gd name="T49" fmla="*/ 3971 h 4824"/>
              <a:gd name="T50" fmla="*/ 1216 w 6475"/>
              <a:gd name="T51" fmla="*/ 4824 h 4824"/>
              <a:gd name="T52" fmla="*/ 607 w 6475"/>
              <a:gd name="T53" fmla="*/ 4824 h 4824"/>
              <a:gd name="T54" fmla="*/ 0 w 6475"/>
              <a:gd name="T55" fmla="*/ 4824 h 4824"/>
              <a:gd name="T56" fmla="*/ 214 w 6475"/>
              <a:gd name="T57" fmla="*/ 4221 h 4824"/>
              <a:gd name="T58" fmla="*/ 427 w 6475"/>
              <a:gd name="T59" fmla="*/ 3618 h 4824"/>
              <a:gd name="T60" fmla="*/ 641 w 6475"/>
              <a:gd name="T61" fmla="*/ 3015 h 4824"/>
              <a:gd name="T62" fmla="*/ 856 w 6475"/>
              <a:gd name="T63" fmla="*/ 2412 h 4824"/>
              <a:gd name="T64" fmla="*/ 1070 w 6475"/>
              <a:gd name="T65" fmla="*/ 1809 h 4824"/>
              <a:gd name="T66" fmla="*/ 1285 w 6475"/>
              <a:gd name="T67" fmla="*/ 1206 h 4824"/>
              <a:gd name="T68" fmla="*/ 1499 w 6475"/>
              <a:gd name="T69" fmla="*/ 603 h 4824"/>
              <a:gd name="T70" fmla="*/ 1714 w 6475"/>
              <a:gd name="T71" fmla="*/ 0 h 4824"/>
              <a:gd name="T72" fmla="*/ 2443 w 6475"/>
              <a:gd name="T73" fmla="*/ 0 h 4824"/>
              <a:gd name="T74" fmla="*/ 3173 w 6475"/>
              <a:gd name="T75" fmla="*/ 0 h 4824"/>
              <a:gd name="T76" fmla="*/ 3387 w 6475"/>
              <a:gd name="T77" fmla="*/ 603 h 4824"/>
              <a:gd name="T78" fmla="*/ 3601 w 6475"/>
              <a:gd name="T79" fmla="*/ 1206 h 4824"/>
              <a:gd name="T80" fmla="*/ 3814 w 6475"/>
              <a:gd name="T81" fmla="*/ 1809 h 4824"/>
              <a:gd name="T82" fmla="*/ 4029 w 6475"/>
              <a:gd name="T83" fmla="*/ 2412 h 4824"/>
              <a:gd name="T84" fmla="*/ 4243 w 6475"/>
              <a:gd name="T85" fmla="*/ 3015 h 4824"/>
              <a:gd name="T86" fmla="*/ 4458 w 6475"/>
              <a:gd name="T87" fmla="*/ 3618 h 4824"/>
              <a:gd name="T88" fmla="*/ 4672 w 6475"/>
              <a:gd name="T89" fmla="*/ 4221 h 4824"/>
              <a:gd name="T90" fmla="*/ 4887 w 6475"/>
              <a:gd name="T91" fmla="*/ 4824 h 4824"/>
              <a:gd name="T92" fmla="*/ 5343 w 6475"/>
              <a:gd name="T93" fmla="*/ 4824 h 4824"/>
              <a:gd name="T94" fmla="*/ 5343 w 6475"/>
              <a:gd name="T95" fmla="*/ 4277 h 4824"/>
              <a:gd name="T96" fmla="*/ 5343 w 6475"/>
              <a:gd name="T97" fmla="*/ 3730 h 4824"/>
              <a:gd name="T98" fmla="*/ 5891 w 6475"/>
              <a:gd name="T99" fmla="*/ 3730 h 4824"/>
              <a:gd name="T100" fmla="*/ 6440 w 6475"/>
              <a:gd name="T101" fmla="*/ 3730 h 4824"/>
              <a:gd name="T102" fmla="*/ 6440 w 6475"/>
              <a:gd name="T103" fmla="*/ 4277 h 4824"/>
              <a:gd name="T104" fmla="*/ 6440 w 6475"/>
              <a:gd name="T105" fmla="*/ 4824 h 4824"/>
              <a:gd name="T106" fmla="*/ 5891 w 6475"/>
              <a:gd name="T107" fmla="*/ 4824 h 4824"/>
              <a:gd name="T108" fmla="*/ 5343 w 6475"/>
              <a:gd name="T109" fmla="*/ 4824 h 4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75" h="4824">
                <a:moveTo>
                  <a:pt x="6475" y="1671"/>
                </a:moveTo>
                <a:lnTo>
                  <a:pt x="6332" y="2506"/>
                </a:lnTo>
                <a:lnTo>
                  <a:pt x="6191" y="3343"/>
                </a:lnTo>
                <a:lnTo>
                  <a:pt x="5547" y="3343"/>
                </a:lnTo>
                <a:lnTo>
                  <a:pt x="5428" y="2506"/>
                </a:lnTo>
                <a:lnTo>
                  <a:pt x="5309" y="1671"/>
                </a:lnTo>
                <a:lnTo>
                  <a:pt x="5309" y="835"/>
                </a:lnTo>
                <a:lnTo>
                  <a:pt x="5309" y="0"/>
                </a:lnTo>
                <a:lnTo>
                  <a:pt x="5892" y="0"/>
                </a:lnTo>
                <a:lnTo>
                  <a:pt x="6475" y="0"/>
                </a:lnTo>
                <a:lnTo>
                  <a:pt x="6475" y="835"/>
                </a:lnTo>
                <a:lnTo>
                  <a:pt x="6475" y="1671"/>
                </a:lnTo>
                <a:close/>
                <a:moveTo>
                  <a:pt x="3041" y="3007"/>
                </a:moveTo>
                <a:lnTo>
                  <a:pt x="2742" y="2147"/>
                </a:lnTo>
                <a:lnTo>
                  <a:pt x="2444" y="1289"/>
                </a:lnTo>
                <a:lnTo>
                  <a:pt x="2145" y="2147"/>
                </a:lnTo>
                <a:lnTo>
                  <a:pt x="1847" y="3007"/>
                </a:lnTo>
                <a:lnTo>
                  <a:pt x="2444" y="3007"/>
                </a:lnTo>
                <a:lnTo>
                  <a:pt x="3041" y="3007"/>
                </a:lnTo>
                <a:close/>
                <a:moveTo>
                  <a:pt x="4887" y="4824"/>
                </a:moveTo>
                <a:lnTo>
                  <a:pt x="4278" y="4824"/>
                </a:lnTo>
                <a:lnTo>
                  <a:pt x="3671" y="4824"/>
                </a:lnTo>
                <a:lnTo>
                  <a:pt x="3375" y="3971"/>
                </a:lnTo>
                <a:lnTo>
                  <a:pt x="2444" y="3971"/>
                </a:lnTo>
                <a:lnTo>
                  <a:pt x="1513" y="3971"/>
                </a:lnTo>
                <a:lnTo>
                  <a:pt x="1216" y="4824"/>
                </a:lnTo>
                <a:lnTo>
                  <a:pt x="607" y="4824"/>
                </a:lnTo>
                <a:lnTo>
                  <a:pt x="0" y="4824"/>
                </a:lnTo>
                <a:lnTo>
                  <a:pt x="214" y="4221"/>
                </a:lnTo>
                <a:lnTo>
                  <a:pt x="427" y="3618"/>
                </a:lnTo>
                <a:lnTo>
                  <a:pt x="641" y="3015"/>
                </a:lnTo>
                <a:lnTo>
                  <a:pt x="856" y="2412"/>
                </a:lnTo>
                <a:lnTo>
                  <a:pt x="1070" y="1809"/>
                </a:lnTo>
                <a:lnTo>
                  <a:pt x="1285" y="1206"/>
                </a:lnTo>
                <a:lnTo>
                  <a:pt x="1499" y="603"/>
                </a:lnTo>
                <a:lnTo>
                  <a:pt x="1714" y="0"/>
                </a:lnTo>
                <a:lnTo>
                  <a:pt x="2443" y="0"/>
                </a:lnTo>
                <a:lnTo>
                  <a:pt x="3173" y="0"/>
                </a:lnTo>
                <a:lnTo>
                  <a:pt x="3387" y="603"/>
                </a:lnTo>
                <a:lnTo>
                  <a:pt x="3601" y="1206"/>
                </a:lnTo>
                <a:lnTo>
                  <a:pt x="3814" y="1809"/>
                </a:lnTo>
                <a:lnTo>
                  <a:pt x="4029" y="2412"/>
                </a:lnTo>
                <a:lnTo>
                  <a:pt x="4243" y="3015"/>
                </a:lnTo>
                <a:lnTo>
                  <a:pt x="4458" y="3618"/>
                </a:lnTo>
                <a:lnTo>
                  <a:pt x="4672" y="4221"/>
                </a:lnTo>
                <a:lnTo>
                  <a:pt x="4887" y="4824"/>
                </a:lnTo>
                <a:close/>
                <a:moveTo>
                  <a:pt x="5343" y="4824"/>
                </a:moveTo>
                <a:lnTo>
                  <a:pt x="5343" y="4277"/>
                </a:lnTo>
                <a:lnTo>
                  <a:pt x="5343" y="3730"/>
                </a:lnTo>
                <a:lnTo>
                  <a:pt x="5891" y="3730"/>
                </a:lnTo>
                <a:lnTo>
                  <a:pt x="6440" y="3730"/>
                </a:lnTo>
                <a:lnTo>
                  <a:pt x="6440" y="4277"/>
                </a:lnTo>
                <a:lnTo>
                  <a:pt x="6440" y="4824"/>
                </a:lnTo>
                <a:lnTo>
                  <a:pt x="5891" y="4824"/>
                </a:lnTo>
                <a:lnTo>
                  <a:pt x="5343" y="48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9FAC3-FDFD-0982-174D-64BFD817B0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A9DCEA-D8F5-403B-81BA-F83412C4C0E8}" type="datetime1">
              <a:rPr lang="fi-FI" smtClean="0"/>
              <a:t>20.6.2026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BF6814-EA9F-9642-988B-BA0DCA001B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4FCAF-E233-9309-B54B-CAB9B5DA07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DFF82F-A665-CA7C-A4D9-281EBE1EA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56040" y="2249172"/>
            <a:ext cx="1512168" cy="504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en-US" sz="3200">
                <a:latin typeface="+mj-lt"/>
              </a:rPr>
              <a:t>Kiitos</a:t>
            </a:r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id="{F9F35130-809C-54C5-7E28-08465B728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56040" y="2769778"/>
            <a:ext cx="1438214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90000"/>
              </a:lnSpc>
              <a:spcBef>
                <a:spcPts val="800"/>
              </a:spcBef>
              <a:buFontTx/>
              <a:buNone/>
              <a:defRPr sz="3000" b="1" spc="-50" baseline="0">
                <a:latin typeface="+mj-lt"/>
              </a:defRPr>
            </a:lvl1pPr>
            <a:lvl2pPr marL="26670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000"/>
            </a:lvl2pPr>
            <a:lvl3pPr marL="542925" indent="-276225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3pPr>
            <a:lvl4pPr marL="8096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4pPr>
            <a:lvl5pPr marL="10763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5pPr>
            <a:lvl6pPr marL="13430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6pPr>
            <a:lvl7pPr marL="1619250" indent="-276225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7pPr>
            <a:lvl8pPr marL="188595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8pPr>
            <a:lvl9pPr marL="215265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GB" sz="3200"/>
              <a:t>aalto.fi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4389D5A-AB42-9199-44CF-9CEEAE5334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448576" y="2004866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4320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74A4D6E-EA47-4FB6-4842-6266F7987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E379A93-4718-A4A6-52FF-0770DDE1F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2805066"/>
            <a:ext cx="4895924" cy="3648121"/>
          </a:xfrm>
          <a:custGeom>
            <a:avLst/>
            <a:gdLst>
              <a:gd name="T0" fmla="*/ 6475 w 6475"/>
              <a:gd name="T1" fmla="*/ 1671 h 4824"/>
              <a:gd name="T2" fmla="*/ 6332 w 6475"/>
              <a:gd name="T3" fmla="*/ 2506 h 4824"/>
              <a:gd name="T4" fmla="*/ 6191 w 6475"/>
              <a:gd name="T5" fmla="*/ 3343 h 4824"/>
              <a:gd name="T6" fmla="*/ 5547 w 6475"/>
              <a:gd name="T7" fmla="*/ 3343 h 4824"/>
              <a:gd name="T8" fmla="*/ 5428 w 6475"/>
              <a:gd name="T9" fmla="*/ 2506 h 4824"/>
              <a:gd name="T10" fmla="*/ 5309 w 6475"/>
              <a:gd name="T11" fmla="*/ 1671 h 4824"/>
              <a:gd name="T12" fmla="*/ 5309 w 6475"/>
              <a:gd name="T13" fmla="*/ 835 h 4824"/>
              <a:gd name="T14" fmla="*/ 5309 w 6475"/>
              <a:gd name="T15" fmla="*/ 0 h 4824"/>
              <a:gd name="T16" fmla="*/ 5892 w 6475"/>
              <a:gd name="T17" fmla="*/ 0 h 4824"/>
              <a:gd name="T18" fmla="*/ 6475 w 6475"/>
              <a:gd name="T19" fmla="*/ 0 h 4824"/>
              <a:gd name="T20" fmla="*/ 6475 w 6475"/>
              <a:gd name="T21" fmla="*/ 835 h 4824"/>
              <a:gd name="T22" fmla="*/ 6475 w 6475"/>
              <a:gd name="T23" fmla="*/ 1671 h 4824"/>
              <a:gd name="T24" fmla="*/ 3041 w 6475"/>
              <a:gd name="T25" fmla="*/ 3007 h 4824"/>
              <a:gd name="T26" fmla="*/ 2742 w 6475"/>
              <a:gd name="T27" fmla="*/ 2147 h 4824"/>
              <a:gd name="T28" fmla="*/ 2444 w 6475"/>
              <a:gd name="T29" fmla="*/ 1289 h 4824"/>
              <a:gd name="T30" fmla="*/ 2145 w 6475"/>
              <a:gd name="T31" fmla="*/ 2147 h 4824"/>
              <a:gd name="T32" fmla="*/ 1847 w 6475"/>
              <a:gd name="T33" fmla="*/ 3007 h 4824"/>
              <a:gd name="T34" fmla="*/ 2444 w 6475"/>
              <a:gd name="T35" fmla="*/ 3007 h 4824"/>
              <a:gd name="T36" fmla="*/ 3041 w 6475"/>
              <a:gd name="T37" fmla="*/ 3007 h 4824"/>
              <a:gd name="T38" fmla="*/ 4887 w 6475"/>
              <a:gd name="T39" fmla="*/ 4824 h 4824"/>
              <a:gd name="T40" fmla="*/ 4278 w 6475"/>
              <a:gd name="T41" fmla="*/ 4824 h 4824"/>
              <a:gd name="T42" fmla="*/ 3671 w 6475"/>
              <a:gd name="T43" fmla="*/ 4824 h 4824"/>
              <a:gd name="T44" fmla="*/ 3375 w 6475"/>
              <a:gd name="T45" fmla="*/ 3971 h 4824"/>
              <a:gd name="T46" fmla="*/ 2444 w 6475"/>
              <a:gd name="T47" fmla="*/ 3971 h 4824"/>
              <a:gd name="T48" fmla="*/ 1513 w 6475"/>
              <a:gd name="T49" fmla="*/ 3971 h 4824"/>
              <a:gd name="T50" fmla="*/ 1216 w 6475"/>
              <a:gd name="T51" fmla="*/ 4824 h 4824"/>
              <a:gd name="T52" fmla="*/ 607 w 6475"/>
              <a:gd name="T53" fmla="*/ 4824 h 4824"/>
              <a:gd name="T54" fmla="*/ 0 w 6475"/>
              <a:gd name="T55" fmla="*/ 4824 h 4824"/>
              <a:gd name="T56" fmla="*/ 214 w 6475"/>
              <a:gd name="T57" fmla="*/ 4221 h 4824"/>
              <a:gd name="T58" fmla="*/ 427 w 6475"/>
              <a:gd name="T59" fmla="*/ 3618 h 4824"/>
              <a:gd name="T60" fmla="*/ 641 w 6475"/>
              <a:gd name="T61" fmla="*/ 3015 h 4824"/>
              <a:gd name="T62" fmla="*/ 856 w 6475"/>
              <a:gd name="T63" fmla="*/ 2412 h 4824"/>
              <a:gd name="T64" fmla="*/ 1070 w 6475"/>
              <a:gd name="T65" fmla="*/ 1809 h 4824"/>
              <a:gd name="T66" fmla="*/ 1285 w 6475"/>
              <a:gd name="T67" fmla="*/ 1206 h 4824"/>
              <a:gd name="T68" fmla="*/ 1499 w 6475"/>
              <a:gd name="T69" fmla="*/ 603 h 4824"/>
              <a:gd name="T70" fmla="*/ 1714 w 6475"/>
              <a:gd name="T71" fmla="*/ 0 h 4824"/>
              <a:gd name="T72" fmla="*/ 2443 w 6475"/>
              <a:gd name="T73" fmla="*/ 0 h 4824"/>
              <a:gd name="T74" fmla="*/ 3173 w 6475"/>
              <a:gd name="T75" fmla="*/ 0 h 4824"/>
              <a:gd name="T76" fmla="*/ 3387 w 6475"/>
              <a:gd name="T77" fmla="*/ 603 h 4824"/>
              <a:gd name="T78" fmla="*/ 3601 w 6475"/>
              <a:gd name="T79" fmla="*/ 1206 h 4824"/>
              <a:gd name="T80" fmla="*/ 3814 w 6475"/>
              <a:gd name="T81" fmla="*/ 1809 h 4824"/>
              <a:gd name="T82" fmla="*/ 4029 w 6475"/>
              <a:gd name="T83" fmla="*/ 2412 h 4824"/>
              <a:gd name="T84" fmla="*/ 4243 w 6475"/>
              <a:gd name="T85" fmla="*/ 3015 h 4824"/>
              <a:gd name="T86" fmla="*/ 4458 w 6475"/>
              <a:gd name="T87" fmla="*/ 3618 h 4824"/>
              <a:gd name="T88" fmla="*/ 4672 w 6475"/>
              <a:gd name="T89" fmla="*/ 4221 h 4824"/>
              <a:gd name="T90" fmla="*/ 4887 w 6475"/>
              <a:gd name="T91" fmla="*/ 4824 h 4824"/>
              <a:gd name="T92" fmla="*/ 5343 w 6475"/>
              <a:gd name="T93" fmla="*/ 4824 h 4824"/>
              <a:gd name="T94" fmla="*/ 5343 w 6475"/>
              <a:gd name="T95" fmla="*/ 4277 h 4824"/>
              <a:gd name="T96" fmla="*/ 5343 w 6475"/>
              <a:gd name="T97" fmla="*/ 3730 h 4824"/>
              <a:gd name="T98" fmla="*/ 5891 w 6475"/>
              <a:gd name="T99" fmla="*/ 3730 h 4824"/>
              <a:gd name="T100" fmla="*/ 6440 w 6475"/>
              <a:gd name="T101" fmla="*/ 3730 h 4824"/>
              <a:gd name="T102" fmla="*/ 6440 w 6475"/>
              <a:gd name="T103" fmla="*/ 4277 h 4824"/>
              <a:gd name="T104" fmla="*/ 6440 w 6475"/>
              <a:gd name="T105" fmla="*/ 4824 h 4824"/>
              <a:gd name="T106" fmla="*/ 5891 w 6475"/>
              <a:gd name="T107" fmla="*/ 4824 h 4824"/>
              <a:gd name="T108" fmla="*/ 5343 w 6475"/>
              <a:gd name="T109" fmla="*/ 4824 h 4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75" h="4824">
                <a:moveTo>
                  <a:pt x="6475" y="1671"/>
                </a:moveTo>
                <a:lnTo>
                  <a:pt x="6332" y="2506"/>
                </a:lnTo>
                <a:lnTo>
                  <a:pt x="6191" y="3343"/>
                </a:lnTo>
                <a:lnTo>
                  <a:pt x="5547" y="3343"/>
                </a:lnTo>
                <a:lnTo>
                  <a:pt x="5428" y="2506"/>
                </a:lnTo>
                <a:lnTo>
                  <a:pt x="5309" y="1671"/>
                </a:lnTo>
                <a:lnTo>
                  <a:pt x="5309" y="835"/>
                </a:lnTo>
                <a:lnTo>
                  <a:pt x="5309" y="0"/>
                </a:lnTo>
                <a:lnTo>
                  <a:pt x="5892" y="0"/>
                </a:lnTo>
                <a:lnTo>
                  <a:pt x="6475" y="0"/>
                </a:lnTo>
                <a:lnTo>
                  <a:pt x="6475" y="835"/>
                </a:lnTo>
                <a:lnTo>
                  <a:pt x="6475" y="1671"/>
                </a:lnTo>
                <a:close/>
                <a:moveTo>
                  <a:pt x="3041" y="3007"/>
                </a:moveTo>
                <a:lnTo>
                  <a:pt x="2742" y="2147"/>
                </a:lnTo>
                <a:lnTo>
                  <a:pt x="2444" y="1289"/>
                </a:lnTo>
                <a:lnTo>
                  <a:pt x="2145" y="2147"/>
                </a:lnTo>
                <a:lnTo>
                  <a:pt x="1847" y="3007"/>
                </a:lnTo>
                <a:lnTo>
                  <a:pt x="2444" y="3007"/>
                </a:lnTo>
                <a:lnTo>
                  <a:pt x="3041" y="3007"/>
                </a:lnTo>
                <a:close/>
                <a:moveTo>
                  <a:pt x="4887" y="4824"/>
                </a:moveTo>
                <a:lnTo>
                  <a:pt x="4278" y="4824"/>
                </a:lnTo>
                <a:lnTo>
                  <a:pt x="3671" y="4824"/>
                </a:lnTo>
                <a:lnTo>
                  <a:pt x="3375" y="3971"/>
                </a:lnTo>
                <a:lnTo>
                  <a:pt x="2444" y="3971"/>
                </a:lnTo>
                <a:lnTo>
                  <a:pt x="1513" y="3971"/>
                </a:lnTo>
                <a:lnTo>
                  <a:pt x="1216" y="4824"/>
                </a:lnTo>
                <a:lnTo>
                  <a:pt x="607" y="4824"/>
                </a:lnTo>
                <a:lnTo>
                  <a:pt x="0" y="4824"/>
                </a:lnTo>
                <a:lnTo>
                  <a:pt x="214" y="4221"/>
                </a:lnTo>
                <a:lnTo>
                  <a:pt x="427" y="3618"/>
                </a:lnTo>
                <a:lnTo>
                  <a:pt x="641" y="3015"/>
                </a:lnTo>
                <a:lnTo>
                  <a:pt x="856" y="2412"/>
                </a:lnTo>
                <a:lnTo>
                  <a:pt x="1070" y="1809"/>
                </a:lnTo>
                <a:lnTo>
                  <a:pt x="1285" y="1206"/>
                </a:lnTo>
                <a:lnTo>
                  <a:pt x="1499" y="603"/>
                </a:lnTo>
                <a:lnTo>
                  <a:pt x="1714" y="0"/>
                </a:lnTo>
                <a:lnTo>
                  <a:pt x="2443" y="0"/>
                </a:lnTo>
                <a:lnTo>
                  <a:pt x="3173" y="0"/>
                </a:lnTo>
                <a:lnTo>
                  <a:pt x="3387" y="603"/>
                </a:lnTo>
                <a:lnTo>
                  <a:pt x="3601" y="1206"/>
                </a:lnTo>
                <a:lnTo>
                  <a:pt x="3814" y="1809"/>
                </a:lnTo>
                <a:lnTo>
                  <a:pt x="4029" y="2412"/>
                </a:lnTo>
                <a:lnTo>
                  <a:pt x="4243" y="3015"/>
                </a:lnTo>
                <a:lnTo>
                  <a:pt x="4458" y="3618"/>
                </a:lnTo>
                <a:lnTo>
                  <a:pt x="4672" y="4221"/>
                </a:lnTo>
                <a:lnTo>
                  <a:pt x="4887" y="4824"/>
                </a:lnTo>
                <a:close/>
                <a:moveTo>
                  <a:pt x="5343" y="4824"/>
                </a:moveTo>
                <a:lnTo>
                  <a:pt x="5343" y="4277"/>
                </a:lnTo>
                <a:lnTo>
                  <a:pt x="5343" y="3730"/>
                </a:lnTo>
                <a:lnTo>
                  <a:pt x="5891" y="3730"/>
                </a:lnTo>
                <a:lnTo>
                  <a:pt x="6440" y="3730"/>
                </a:lnTo>
                <a:lnTo>
                  <a:pt x="6440" y="4277"/>
                </a:lnTo>
                <a:lnTo>
                  <a:pt x="6440" y="4824"/>
                </a:lnTo>
                <a:lnTo>
                  <a:pt x="5891" y="4824"/>
                </a:lnTo>
                <a:lnTo>
                  <a:pt x="5343" y="48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C8E3E2-A6A7-5047-7F76-5A852C28C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56040" y="2249172"/>
            <a:ext cx="1512168" cy="504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en-US" sz="3200">
                <a:solidFill>
                  <a:schemeClr val="bg1"/>
                </a:solidFill>
                <a:latin typeface="+mj-lt"/>
              </a:rPr>
              <a:t>Kiitos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9FAC3-FDFD-0982-174D-64BFD817B0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56A12D-BB96-401E-A1A3-9A17EEBE6885}" type="datetime1">
              <a:rPr lang="fi-FI" smtClean="0"/>
              <a:t>20.6.2026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BF6814-EA9F-9642-988B-BA0DCA001B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4FCAF-E233-9309-B54B-CAB9B5DA07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5" name="TextBox 4">
            <a:hlinkClick r:id="rId2"/>
            <a:extLst>
              <a:ext uri="{FF2B5EF4-FFF2-40B4-BE49-F238E27FC236}">
                <a16:creationId xmlns:a16="http://schemas.microsoft.com/office/drawing/2014/main" id="{165C98D3-985C-5D09-0F62-234BE3AB5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56040" y="2769778"/>
            <a:ext cx="1438214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90000"/>
              </a:lnSpc>
              <a:spcBef>
                <a:spcPts val="800"/>
              </a:spcBef>
              <a:buFontTx/>
              <a:buNone/>
              <a:defRPr sz="3000" b="1" spc="-50" baseline="0">
                <a:latin typeface="+mj-lt"/>
              </a:defRPr>
            </a:lvl1pPr>
            <a:lvl2pPr marL="26670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000"/>
            </a:lvl2pPr>
            <a:lvl3pPr marL="542925" indent="-276225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3pPr>
            <a:lvl4pPr marL="8096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4pPr>
            <a:lvl5pPr marL="10763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5pPr>
            <a:lvl6pPr marL="1343025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6pPr>
            <a:lvl7pPr marL="1619250" indent="-276225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7pPr>
            <a:lvl8pPr marL="188595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8pPr>
            <a:lvl9pPr marL="2152650" indent="-2667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GB" sz="3200">
                <a:solidFill>
                  <a:schemeClr val="bg1"/>
                </a:solidFill>
              </a:rPr>
              <a:t>aalto.fi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CE981A1-63EF-5A62-16BF-911E556C4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448576" y="2004866"/>
            <a:ext cx="396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966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C-BY-NC 4.0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68735-5CE0-448D-9D7D-CBDAB580D1FE}" type="datetime1">
              <a:rPr lang="fi-FI" smtClean="0"/>
              <a:t>20.6.2026</a:t>
            </a:fld>
            <a:endParaRPr lang="fi-FI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ooter Placeholder 23">
            <a:extLst>
              <a:ext uri="{FF2B5EF4-FFF2-40B4-BE49-F238E27FC236}">
                <a16:creationId xmlns:a16="http://schemas.microsoft.com/office/drawing/2014/main" id="{FCC3E25D-5FFA-8583-6320-58A891113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09320"/>
            <a:ext cx="6552728" cy="143869"/>
          </a:xfrm>
        </p:spPr>
        <p:txBody>
          <a:bodyPr/>
          <a:lstStyle/>
          <a:p>
            <a:r>
              <a:rPr lang="fi-FI"/>
              <a:t>Presenter Name</a:t>
            </a:r>
          </a:p>
        </p:txBody>
      </p:sp>
      <p:pic>
        <p:nvPicPr>
          <p:cNvPr id="8" name="Picture 7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108979D-2C35-8DF7-C967-157BD0DD7FD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456" y="6093296"/>
            <a:ext cx="360000" cy="360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1BC6918-6C5B-C3AF-A51B-FB591F80BF0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988" y="6093296"/>
            <a:ext cx="360000" cy="3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85E044-ACE3-4A12-B709-E06CC826CC30}"/>
              </a:ext>
            </a:extLst>
          </p:cNvPr>
          <p:cNvSpPr txBox="1"/>
          <p:nvPr/>
        </p:nvSpPr>
        <p:spPr>
          <a:xfrm>
            <a:off x="1703744" y="6093296"/>
            <a:ext cx="1871976" cy="3600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effectLst/>
              </a:rPr>
              <a:t>Content is available under</a:t>
            </a:r>
          </a:p>
          <a:p>
            <a:pPr algn="l"/>
            <a:r>
              <a:rPr lang="en-US" sz="800">
                <a:solidFill>
                  <a:schemeClr val="tx1"/>
                </a:solidFill>
                <a:effectLst/>
              </a:rPr>
              <a:t>CC BY-NC 4.0 unless otherwise stated</a:t>
            </a:r>
            <a:endParaRPr lang="en-GB" sz="80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46A0EE7-1655-B8BB-A7A6-5A671F5AC35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1504" y="6093296"/>
            <a:ext cx="360000" cy="360000"/>
          </a:xfrm>
          <a:prstGeom prst="rect">
            <a:avLst/>
          </a:prstGeom>
        </p:spPr>
      </p:pic>
      <p:sp>
        <p:nvSpPr>
          <p:cNvPr id="26" name="Freeform 57">
            <a:extLst>
              <a:ext uri="{FF2B5EF4-FFF2-40B4-BE49-F238E27FC236}">
                <a16:creationId xmlns:a16="http://schemas.microsoft.com/office/drawing/2014/main" id="{0E71ACAB-AD08-C5E2-B6C9-D73CD4BE688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57989F-0A05-171A-ECC1-6011547327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1323295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C-BY-SA 4.0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36557"/>
            <a:ext cx="9792468" cy="492443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9792468" cy="492443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407368" y="2674624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CA1682D5-9875-6DFE-B1FA-F20EE130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0F567-DABA-440F-B1BF-60440AEF4FF8}" type="datetime1">
              <a:rPr lang="fi-FI" smtClean="0"/>
              <a:t>20.6.2026</a:t>
            </a:fld>
            <a:endParaRPr lang="fi-FI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07BD9D2-D4DB-4F42-21C0-76A363F7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ooter Placeholder 23">
            <a:extLst>
              <a:ext uri="{FF2B5EF4-FFF2-40B4-BE49-F238E27FC236}">
                <a16:creationId xmlns:a16="http://schemas.microsoft.com/office/drawing/2014/main" id="{FCC3E25D-5FFA-8583-6320-58A891113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09320"/>
            <a:ext cx="6552728" cy="143869"/>
          </a:xfrm>
        </p:spPr>
        <p:txBody>
          <a:bodyPr/>
          <a:lstStyle/>
          <a:p>
            <a:r>
              <a:rPr lang="fi-FI"/>
              <a:t>Presenter Name</a:t>
            </a:r>
          </a:p>
        </p:txBody>
      </p:sp>
      <p:pic>
        <p:nvPicPr>
          <p:cNvPr id="8" name="Picture 7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108979D-2C35-8DF7-C967-157BD0DD7FD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456" y="6093296"/>
            <a:ext cx="360000" cy="360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1BC6918-6C5B-C3AF-A51B-FB591F80BF0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988" y="6093296"/>
            <a:ext cx="360000" cy="3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85E044-ACE3-4A12-B709-E06CC826CC30}"/>
              </a:ext>
            </a:extLst>
          </p:cNvPr>
          <p:cNvSpPr txBox="1"/>
          <p:nvPr/>
        </p:nvSpPr>
        <p:spPr>
          <a:xfrm>
            <a:off x="1703744" y="6093296"/>
            <a:ext cx="1871976" cy="3600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effectLst/>
              </a:rPr>
              <a:t>Content is available under</a:t>
            </a:r>
          </a:p>
          <a:p>
            <a:pPr algn="l"/>
            <a:r>
              <a:rPr lang="en-US" sz="800">
                <a:solidFill>
                  <a:schemeClr val="tx1"/>
                </a:solidFill>
                <a:effectLst/>
              </a:rPr>
              <a:t>CC BY-SA 4.0 unless otherwise stated</a:t>
            </a:r>
            <a:endParaRPr lang="en-GB" sz="800">
              <a:solidFill>
                <a:schemeClr val="tx1"/>
              </a:solidFill>
              <a:effectLst/>
            </a:endParaRPr>
          </a:p>
        </p:txBody>
      </p:sp>
      <p:pic>
        <p:nvPicPr>
          <p:cNvPr id="6" name="Picture 5" descr="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C0491D6-8735-CD8F-1C61-5F39FCFAC6E9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1464" y="6093296"/>
            <a:ext cx="360000" cy="360000"/>
          </a:xfrm>
          <a:prstGeom prst="rect">
            <a:avLst/>
          </a:prstGeom>
        </p:spPr>
      </p:pic>
      <p:sp>
        <p:nvSpPr>
          <p:cNvPr id="26" name="Freeform 57">
            <a:extLst>
              <a:ext uri="{FF2B5EF4-FFF2-40B4-BE49-F238E27FC236}">
                <a16:creationId xmlns:a16="http://schemas.microsoft.com/office/drawing/2014/main" id="{0E03BCF4-13F7-7F96-BC64-C3E3B78F3467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7669B9A-8B15-43DA-973A-62C6D391E9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4869160"/>
            <a:ext cx="9792468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2863089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CCF6-B7F1-B81D-EB1E-E2F15D5314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342900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en-US" sz="1200" dirty="0"/>
            </a:lvl1pPr>
          </a:lstStyle>
          <a:p>
            <a:pPr marR="0" lvl="0" fontAlgn="auto"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  <a:p>
            <a:pPr marR="0" lvl="0" fontAlgn="auto"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7C7DB-D21C-CF04-BEAE-6225DF214D55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0676" y="1495871"/>
            <a:ext cx="5183337" cy="492443"/>
          </a:xfrm>
        </p:spPr>
        <p:txBody>
          <a:bodyPr wrap="square"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Headline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676" y="1988313"/>
            <a:ext cx="5183337" cy="984885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6600056" y="1233937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70D3C-0CC8-FE4E-F52B-53CE8B81A6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3C47D8-C0C4-474B-A973-422E5AA83BE3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5823F-DD19-8F3B-CB31-DC7AB7F7DD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50C0-8868-D9E3-6151-7FEB6CA03A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4" name="Freeform 57">
            <a:extLst>
              <a:ext uri="{FF2B5EF4-FFF2-40B4-BE49-F238E27FC236}">
                <a16:creationId xmlns:a16="http://schemas.microsoft.com/office/drawing/2014/main" id="{FF3F2868-BB30-B0B6-84CA-B099144E73D3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4234F78-9BF9-D2E8-0170-2B0FD70CF9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0055" y="4869160"/>
            <a:ext cx="5183957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3957618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CCF6-B7F1-B81D-EB1E-E2F15D5314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342900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200" dirty="0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7C7DB-D21C-CF04-BEAE-6225DF214D55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0676" y="1495871"/>
            <a:ext cx="5183337" cy="492443"/>
          </a:xfrm>
        </p:spPr>
        <p:txBody>
          <a:bodyPr wrap="square" anchor="b" anchorCtr="0">
            <a:spAutoFit/>
          </a:bodyPr>
          <a:lstStyle>
            <a:lvl1pPr algn="l">
              <a:lnSpc>
                <a:spcPct val="100000"/>
              </a:lnSpc>
              <a:defRPr sz="3200">
                <a:latin typeface="+mj-lt"/>
              </a:defRPr>
            </a:lvl1pPr>
          </a:lstStyle>
          <a:p>
            <a:r>
              <a:rPr lang="en-US"/>
              <a:t>Headline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676" y="1988313"/>
            <a:ext cx="5183337" cy="984885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6600056" y="1233937"/>
            <a:ext cx="3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78DCC-4AC7-C533-30A2-5C63D26BDB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F916C3-C85C-46FE-955F-41D939A90F71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AEA57-51F9-8677-BE77-6A173FB52A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089EB-5ECF-87F1-77A7-C15D7B25B7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4" name="Freeform 57">
            <a:extLst>
              <a:ext uri="{FF2B5EF4-FFF2-40B4-BE49-F238E27FC236}">
                <a16:creationId xmlns:a16="http://schemas.microsoft.com/office/drawing/2014/main" id="{5EF57244-5846-A712-83A1-F4EB8506782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908B5E5-4A1F-C4D5-99E6-8236AC79CA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0055" y="4869160"/>
            <a:ext cx="5183957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/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3526502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CCF6-B7F1-B81D-EB1E-E2F15D5314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3429000"/>
            <a:ext cx="6096000" cy="3429000"/>
          </a:xfrm>
          <a:solidFill>
            <a:schemeClr val="bg2"/>
          </a:solidFill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200" dirty="0"/>
            </a:lvl1pPr>
          </a:lstStyle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i-FI" noProof="1"/>
              <a:t>Click icon to add image</a:t>
            </a:r>
            <a:br>
              <a:rPr lang="fi-FI" noProof="1"/>
            </a:br>
            <a:r>
              <a:rPr lang="fi-FI" noProof="1"/>
              <a:t>Fit the image to frame by choosing:</a:t>
            </a:r>
            <a:br>
              <a:rPr lang="fi-FI" noProof="1"/>
            </a:br>
            <a:r>
              <a:rPr lang="fi-FI" noProof="1"/>
              <a:t>crop&gt;fit / rajaa&gt;sovita</a:t>
            </a:r>
          </a:p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7C7DB-D21C-CF04-BEAE-6225DF214D55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275C4-164C-69B1-48F1-6ABBCFDD46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0676" y="1495871"/>
            <a:ext cx="5183337" cy="492443"/>
          </a:xfrm>
        </p:spPr>
        <p:txBody>
          <a:bodyPr wrap="square" anchor="b" anchorCtr="0">
            <a:spAutoFit/>
          </a:bodyPr>
          <a:lstStyle>
            <a:lvl1pPr algn="l">
              <a:lnSpc>
                <a:spcPct val="100000"/>
              </a:lnSpc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Headline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5A747-631B-1133-C63C-B48ADA15D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676" y="1988313"/>
            <a:ext cx="5183337" cy="984885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214FC4-D5E6-4BFF-BDD7-E1A5F00F21BF}"/>
              </a:ext>
            </a:extLst>
          </p:cNvPr>
          <p:cNvCxnSpPr>
            <a:cxnSpLocks/>
          </p:cNvCxnSpPr>
          <p:nvPr/>
        </p:nvCxnSpPr>
        <p:spPr>
          <a:xfrm>
            <a:off x="6600056" y="1233937"/>
            <a:ext cx="396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E7816-46AF-EDE4-B973-3A70EF994BC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ED5BB4-775C-48C8-A9C6-BF189D96EBAD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6E867-4E34-AE05-3565-F0277F6849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1884A-89D7-C67B-7CC3-A45310410C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4" name="Freeform 57">
            <a:extLst>
              <a:ext uri="{FF2B5EF4-FFF2-40B4-BE49-F238E27FC236}">
                <a16:creationId xmlns:a16="http://schemas.microsoft.com/office/drawing/2014/main" id="{485F1D87-9E19-54C6-50AC-54B96783917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06800" y="432000"/>
            <a:ext cx="2544347" cy="540000"/>
          </a:xfrm>
          <a:custGeom>
            <a:avLst/>
            <a:gdLst>
              <a:gd name="T0" fmla="*/ 2814 w 2926"/>
              <a:gd name="T1" fmla="*/ 342 h 621"/>
              <a:gd name="T2" fmla="*/ 2849 w 2926"/>
              <a:gd name="T3" fmla="*/ 355 h 621"/>
              <a:gd name="T4" fmla="*/ 310 w 2926"/>
              <a:gd name="T5" fmla="*/ 172 h 621"/>
              <a:gd name="T6" fmla="*/ 1100 w 2926"/>
              <a:gd name="T7" fmla="*/ 105 h 621"/>
              <a:gd name="T8" fmla="*/ 1279 w 2926"/>
              <a:gd name="T9" fmla="*/ 91 h 621"/>
              <a:gd name="T10" fmla="*/ 1263 w 2926"/>
              <a:gd name="T11" fmla="*/ 47 h 621"/>
              <a:gd name="T12" fmla="*/ 1281 w 2926"/>
              <a:gd name="T13" fmla="*/ 129 h 621"/>
              <a:gd name="T14" fmla="*/ 1441 w 2926"/>
              <a:gd name="T15" fmla="*/ 136 h 621"/>
              <a:gd name="T16" fmla="*/ 1462 w 2926"/>
              <a:gd name="T17" fmla="*/ 48 h 621"/>
              <a:gd name="T18" fmla="*/ 1559 w 2926"/>
              <a:gd name="T19" fmla="*/ 51 h 621"/>
              <a:gd name="T20" fmla="*/ 1553 w 2926"/>
              <a:gd name="T21" fmla="*/ 133 h 621"/>
              <a:gd name="T22" fmla="*/ 1529 w 2926"/>
              <a:gd name="T23" fmla="*/ 143 h 621"/>
              <a:gd name="T24" fmla="*/ 1665 w 2926"/>
              <a:gd name="T25" fmla="*/ 9 h 621"/>
              <a:gd name="T26" fmla="*/ 1861 w 2926"/>
              <a:gd name="T27" fmla="*/ 60 h 621"/>
              <a:gd name="T28" fmla="*/ 1874 w 2926"/>
              <a:gd name="T29" fmla="*/ 74 h 621"/>
              <a:gd name="T30" fmla="*/ 1994 w 2926"/>
              <a:gd name="T31" fmla="*/ 20 h 621"/>
              <a:gd name="T32" fmla="*/ 2136 w 2926"/>
              <a:gd name="T33" fmla="*/ 117 h 621"/>
              <a:gd name="T34" fmla="*/ 2170 w 2926"/>
              <a:gd name="T35" fmla="*/ 130 h 621"/>
              <a:gd name="T36" fmla="*/ 2217 w 2926"/>
              <a:gd name="T37" fmla="*/ 95 h 621"/>
              <a:gd name="T38" fmla="*/ 2343 w 2926"/>
              <a:gd name="T39" fmla="*/ 77 h 621"/>
              <a:gd name="T40" fmla="*/ 2392 w 2926"/>
              <a:gd name="T41" fmla="*/ 86 h 621"/>
              <a:gd name="T42" fmla="*/ 2365 w 2926"/>
              <a:gd name="T43" fmla="*/ 153 h 621"/>
              <a:gd name="T44" fmla="*/ 2378 w 2926"/>
              <a:gd name="T45" fmla="*/ 113 h 621"/>
              <a:gd name="T46" fmla="*/ 2452 w 2926"/>
              <a:gd name="T47" fmla="*/ 64 h 621"/>
              <a:gd name="T48" fmla="*/ 2511 w 2926"/>
              <a:gd name="T49" fmla="*/ 28 h 621"/>
              <a:gd name="T50" fmla="*/ 2559 w 2926"/>
              <a:gd name="T51" fmla="*/ 160 h 621"/>
              <a:gd name="T52" fmla="*/ 2676 w 2926"/>
              <a:gd name="T53" fmla="*/ 135 h 621"/>
              <a:gd name="T54" fmla="*/ 1083 w 2926"/>
              <a:gd name="T55" fmla="*/ 277 h 621"/>
              <a:gd name="T56" fmla="*/ 1121 w 2926"/>
              <a:gd name="T57" fmla="*/ 392 h 621"/>
              <a:gd name="T58" fmla="*/ 1131 w 2926"/>
              <a:gd name="T59" fmla="*/ 357 h 621"/>
              <a:gd name="T60" fmla="*/ 1068 w 2926"/>
              <a:gd name="T61" fmla="*/ 243 h 621"/>
              <a:gd name="T62" fmla="*/ 1194 w 2926"/>
              <a:gd name="T63" fmla="*/ 364 h 621"/>
              <a:gd name="T64" fmla="*/ 1267 w 2926"/>
              <a:gd name="T65" fmla="*/ 317 h 621"/>
              <a:gd name="T66" fmla="*/ 1259 w 2926"/>
              <a:gd name="T67" fmla="*/ 362 h 621"/>
              <a:gd name="T68" fmla="*/ 1388 w 2926"/>
              <a:gd name="T69" fmla="*/ 272 h 621"/>
              <a:gd name="T70" fmla="*/ 1352 w 2926"/>
              <a:gd name="T71" fmla="*/ 317 h 621"/>
              <a:gd name="T72" fmla="*/ 1525 w 2926"/>
              <a:gd name="T73" fmla="*/ 273 h 621"/>
              <a:gd name="T74" fmla="*/ 1525 w 2926"/>
              <a:gd name="T75" fmla="*/ 360 h 621"/>
              <a:gd name="T76" fmla="*/ 1498 w 2926"/>
              <a:gd name="T77" fmla="*/ 365 h 621"/>
              <a:gd name="T78" fmla="*/ 1654 w 2926"/>
              <a:gd name="T79" fmla="*/ 273 h 621"/>
              <a:gd name="T80" fmla="*/ 1656 w 2926"/>
              <a:gd name="T81" fmla="*/ 362 h 621"/>
              <a:gd name="T82" fmla="*/ 1626 w 2926"/>
              <a:gd name="T83" fmla="*/ 362 h 621"/>
              <a:gd name="T84" fmla="*/ 1859 w 2926"/>
              <a:gd name="T85" fmla="*/ 276 h 621"/>
              <a:gd name="T86" fmla="*/ 1884 w 2926"/>
              <a:gd name="T87" fmla="*/ 393 h 621"/>
              <a:gd name="T88" fmla="*/ 1859 w 2926"/>
              <a:gd name="T89" fmla="*/ 340 h 621"/>
              <a:gd name="T90" fmla="*/ 2008 w 2926"/>
              <a:gd name="T91" fmla="*/ 226 h 621"/>
              <a:gd name="T92" fmla="*/ 2131 w 2926"/>
              <a:gd name="T93" fmla="*/ 270 h 621"/>
              <a:gd name="T94" fmla="*/ 2185 w 2926"/>
              <a:gd name="T95" fmla="*/ 388 h 621"/>
              <a:gd name="T96" fmla="*/ 2170 w 2926"/>
              <a:gd name="T97" fmla="*/ 362 h 621"/>
              <a:gd name="T98" fmla="*/ 2107 w 2926"/>
              <a:gd name="T99" fmla="*/ 249 h 621"/>
              <a:gd name="T100" fmla="*/ 2242 w 2926"/>
              <a:gd name="T101" fmla="*/ 367 h 621"/>
              <a:gd name="T102" fmla="*/ 2345 w 2926"/>
              <a:gd name="T103" fmla="*/ 317 h 621"/>
              <a:gd name="T104" fmla="*/ 2304 w 2926"/>
              <a:gd name="T105" fmla="*/ 364 h 621"/>
              <a:gd name="T106" fmla="*/ 2370 w 2926"/>
              <a:gd name="T107" fmla="*/ 230 h 621"/>
              <a:gd name="T108" fmla="*/ 2437 w 2926"/>
              <a:gd name="T109" fmla="*/ 377 h 621"/>
              <a:gd name="T110" fmla="*/ 2534 w 2926"/>
              <a:gd name="T111" fmla="*/ 331 h 621"/>
              <a:gd name="T112" fmla="*/ 2495 w 2926"/>
              <a:gd name="T113" fmla="*/ 392 h 621"/>
              <a:gd name="T114" fmla="*/ 2602 w 2926"/>
              <a:gd name="T115" fmla="*/ 278 h 621"/>
              <a:gd name="T116" fmla="*/ 2598 w 2926"/>
              <a:gd name="T117" fmla="*/ 302 h 621"/>
              <a:gd name="T118" fmla="*/ 2716 w 2926"/>
              <a:gd name="T119" fmla="*/ 277 h 621"/>
              <a:gd name="T120" fmla="*/ 2722 w 2926"/>
              <a:gd name="T121" fmla="*/ 317 h 621"/>
              <a:gd name="T122" fmla="*/ 2772 w 2926"/>
              <a:gd name="T123" fmla="*/ 38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26" h="621">
                <a:moveTo>
                  <a:pt x="2846" y="320"/>
                </a:moveTo>
                <a:lnTo>
                  <a:pt x="2895" y="320"/>
                </a:lnTo>
                <a:lnTo>
                  <a:pt x="2895" y="315"/>
                </a:lnTo>
                <a:lnTo>
                  <a:pt x="2894" y="311"/>
                </a:lnTo>
                <a:lnTo>
                  <a:pt x="2892" y="306"/>
                </a:lnTo>
                <a:lnTo>
                  <a:pt x="2889" y="303"/>
                </a:lnTo>
                <a:lnTo>
                  <a:pt x="2887" y="301"/>
                </a:lnTo>
                <a:lnTo>
                  <a:pt x="2885" y="300"/>
                </a:lnTo>
                <a:lnTo>
                  <a:pt x="2881" y="298"/>
                </a:lnTo>
                <a:lnTo>
                  <a:pt x="2876" y="296"/>
                </a:lnTo>
                <a:lnTo>
                  <a:pt x="2871" y="296"/>
                </a:lnTo>
                <a:lnTo>
                  <a:pt x="2866" y="296"/>
                </a:lnTo>
                <a:lnTo>
                  <a:pt x="2861" y="298"/>
                </a:lnTo>
                <a:lnTo>
                  <a:pt x="2859" y="299"/>
                </a:lnTo>
                <a:lnTo>
                  <a:pt x="2857" y="300"/>
                </a:lnTo>
                <a:lnTo>
                  <a:pt x="2853" y="303"/>
                </a:lnTo>
                <a:lnTo>
                  <a:pt x="2850" y="307"/>
                </a:lnTo>
                <a:lnTo>
                  <a:pt x="2848" y="311"/>
                </a:lnTo>
                <a:lnTo>
                  <a:pt x="2847" y="315"/>
                </a:lnTo>
                <a:lnTo>
                  <a:pt x="2846" y="320"/>
                </a:lnTo>
                <a:close/>
                <a:moveTo>
                  <a:pt x="2872" y="393"/>
                </a:moveTo>
                <a:lnTo>
                  <a:pt x="2863" y="393"/>
                </a:lnTo>
                <a:lnTo>
                  <a:pt x="2859" y="392"/>
                </a:lnTo>
                <a:lnTo>
                  <a:pt x="2855" y="391"/>
                </a:lnTo>
                <a:lnTo>
                  <a:pt x="2848" y="389"/>
                </a:lnTo>
                <a:lnTo>
                  <a:pt x="2841" y="386"/>
                </a:lnTo>
                <a:lnTo>
                  <a:pt x="2835" y="382"/>
                </a:lnTo>
                <a:lnTo>
                  <a:pt x="2829" y="377"/>
                </a:lnTo>
                <a:lnTo>
                  <a:pt x="2825" y="371"/>
                </a:lnTo>
                <a:lnTo>
                  <a:pt x="2821" y="365"/>
                </a:lnTo>
                <a:lnTo>
                  <a:pt x="2818" y="358"/>
                </a:lnTo>
                <a:lnTo>
                  <a:pt x="2815" y="350"/>
                </a:lnTo>
                <a:lnTo>
                  <a:pt x="2814" y="342"/>
                </a:lnTo>
                <a:lnTo>
                  <a:pt x="2814" y="333"/>
                </a:lnTo>
                <a:lnTo>
                  <a:pt x="2814" y="324"/>
                </a:lnTo>
                <a:lnTo>
                  <a:pt x="2815" y="315"/>
                </a:lnTo>
                <a:lnTo>
                  <a:pt x="2816" y="312"/>
                </a:lnTo>
                <a:lnTo>
                  <a:pt x="2818" y="308"/>
                </a:lnTo>
                <a:lnTo>
                  <a:pt x="2821" y="301"/>
                </a:lnTo>
                <a:lnTo>
                  <a:pt x="2825" y="294"/>
                </a:lnTo>
                <a:lnTo>
                  <a:pt x="2829" y="288"/>
                </a:lnTo>
                <a:lnTo>
                  <a:pt x="2835" y="283"/>
                </a:lnTo>
                <a:lnTo>
                  <a:pt x="2841" y="279"/>
                </a:lnTo>
                <a:lnTo>
                  <a:pt x="2844" y="277"/>
                </a:lnTo>
                <a:lnTo>
                  <a:pt x="2847" y="276"/>
                </a:lnTo>
                <a:lnTo>
                  <a:pt x="2855" y="273"/>
                </a:lnTo>
                <a:lnTo>
                  <a:pt x="2862" y="272"/>
                </a:lnTo>
                <a:lnTo>
                  <a:pt x="2871" y="272"/>
                </a:lnTo>
                <a:lnTo>
                  <a:pt x="2878" y="272"/>
                </a:lnTo>
                <a:lnTo>
                  <a:pt x="2886" y="273"/>
                </a:lnTo>
                <a:lnTo>
                  <a:pt x="2892" y="275"/>
                </a:lnTo>
                <a:lnTo>
                  <a:pt x="2899" y="278"/>
                </a:lnTo>
                <a:lnTo>
                  <a:pt x="2905" y="282"/>
                </a:lnTo>
                <a:lnTo>
                  <a:pt x="2910" y="286"/>
                </a:lnTo>
                <a:lnTo>
                  <a:pt x="2915" y="292"/>
                </a:lnTo>
                <a:lnTo>
                  <a:pt x="2919" y="298"/>
                </a:lnTo>
                <a:lnTo>
                  <a:pt x="2922" y="305"/>
                </a:lnTo>
                <a:lnTo>
                  <a:pt x="2923" y="309"/>
                </a:lnTo>
                <a:lnTo>
                  <a:pt x="2924" y="313"/>
                </a:lnTo>
                <a:lnTo>
                  <a:pt x="2926" y="322"/>
                </a:lnTo>
                <a:lnTo>
                  <a:pt x="2926" y="331"/>
                </a:lnTo>
                <a:lnTo>
                  <a:pt x="2926" y="340"/>
                </a:lnTo>
                <a:lnTo>
                  <a:pt x="2846" y="340"/>
                </a:lnTo>
                <a:lnTo>
                  <a:pt x="2846" y="347"/>
                </a:lnTo>
                <a:lnTo>
                  <a:pt x="2848" y="352"/>
                </a:lnTo>
                <a:lnTo>
                  <a:pt x="2849" y="355"/>
                </a:lnTo>
                <a:lnTo>
                  <a:pt x="2850" y="357"/>
                </a:lnTo>
                <a:lnTo>
                  <a:pt x="2853" y="361"/>
                </a:lnTo>
                <a:lnTo>
                  <a:pt x="2855" y="363"/>
                </a:lnTo>
                <a:lnTo>
                  <a:pt x="2857" y="365"/>
                </a:lnTo>
                <a:lnTo>
                  <a:pt x="2862" y="367"/>
                </a:lnTo>
                <a:lnTo>
                  <a:pt x="2864" y="368"/>
                </a:lnTo>
                <a:lnTo>
                  <a:pt x="2867" y="368"/>
                </a:lnTo>
                <a:lnTo>
                  <a:pt x="2873" y="369"/>
                </a:lnTo>
                <a:lnTo>
                  <a:pt x="2880" y="368"/>
                </a:lnTo>
                <a:lnTo>
                  <a:pt x="2884" y="367"/>
                </a:lnTo>
                <a:lnTo>
                  <a:pt x="2887" y="365"/>
                </a:lnTo>
                <a:lnTo>
                  <a:pt x="2890" y="363"/>
                </a:lnTo>
                <a:lnTo>
                  <a:pt x="2892" y="361"/>
                </a:lnTo>
                <a:lnTo>
                  <a:pt x="2894" y="358"/>
                </a:lnTo>
                <a:lnTo>
                  <a:pt x="2895" y="355"/>
                </a:lnTo>
                <a:lnTo>
                  <a:pt x="2925" y="357"/>
                </a:lnTo>
                <a:lnTo>
                  <a:pt x="2924" y="361"/>
                </a:lnTo>
                <a:lnTo>
                  <a:pt x="2923" y="365"/>
                </a:lnTo>
                <a:lnTo>
                  <a:pt x="2921" y="369"/>
                </a:lnTo>
                <a:lnTo>
                  <a:pt x="2919" y="372"/>
                </a:lnTo>
                <a:lnTo>
                  <a:pt x="2914" y="378"/>
                </a:lnTo>
                <a:lnTo>
                  <a:pt x="2911" y="381"/>
                </a:lnTo>
                <a:lnTo>
                  <a:pt x="2908" y="383"/>
                </a:lnTo>
                <a:lnTo>
                  <a:pt x="2904" y="386"/>
                </a:lnTo>
                <a:lnTo>
                  <a:pt x="2900" y="388"/>
                </a:lnTo>
                <a:lnTo>
                  <a:pt x="2896" y="389"/>
                </a:lnTo>
                <a:lnTo>
                  <a:pt x="2892" y="391"/>
                </a:lnTo>
                <a:lnTo>
                  <a:pt x="2887" y="392"/>
                </a:lnTo>
                <a:lnTo>
                  <a:pt x="2883" y="393"/>
                </a:lnTo>
                <a:lnTo>
                  <a:pt x="2877" y="393"/>
                </a:lnTo>
                <a:lnTo>
                  <a:pt x="2872" y="393"/>
                </a:lnTo>
                <a:close/>
                <a:moveTo>
                  <a:pt x="386" y="391"/>
                </a:moveTo>
                <a:lnTo>
                  <a:pt x="310" y="172"/>
                </a:lnTo>
                <a:lnTo>
                  <a:pt x="235" y="391"/>
                </a:lnTo>
                <a:lnTo>
                  <a:pt x="386" y="391"/>
                </a:lnTo>
                <a:close/>
                <a:moveTo>
                  <a:pt x="619" y="621"/>
                </a:moveTo>
                <a:lnTo>
                  <a:pt x="466" y="621"/>
                </a:lnTo>
                <a:lnTo>
                  <a:pt x="428" y="513"/>
                </a:lnTo>
                <a:lnTo>
                  <a:pt x="192" y="513"/>
                </a:lnTo>
                <a:lnTo>
                  <a:pt x="154" y="621"/>
                </a:lnTo>
                <a:lnTo>
                  <a:pt x="0" y="621"/>
                </a:lnTo>
                <a:lnTo>
                  <a:pt x="218" y="9"/>
                </a:lnTo>
                <a:lnTo>
                  <a:pt x="403" y="9"/>
                </a:lnTo>
                <a:lnTo>
                  <a:pt x="619" y="621"/>
                </a:lnTo>
                <a:close/>
                <a:moveTo>
                  <a:pt x="678" y="621"/>
                </a:moveTo>
                <a:lnTo>
                  <a:pt x="678" y="482"/>
                </a:lnTo>
                <a:lnTo>
                  <a:pt x="817" y="482"/>
                </a:lnTo>
                <a:lnTo>
                  <a:pt x="817" y="621"/>
                </a:lnTo>
                <a:lnTo>
                  <a:pt x="678" y="621"/>
                </a:lnTo>
                <a:close/>
                <a:moveTo>
                  <a:pt x="821" y="221"/>
                </a:moveTo>
                <a:lnTo>
                  <a:pt x="785" y="433"/>
                </a:lnTo>
                <a:lnTo>
                  <a:pt x="704" y="433"/>
                </a:lnTo>
                <a:lnTo>
                  <a:pt x="674" y="221"/>
                </a:lnTo>
                <a:lnTo>
                  <a:pt x="674" y="9"/>
                </a:lnTo>
                <a:lnTo>
                  <a:pt x="821" y="9"/>
                </a:lnTo>
                <a:lnTo>
                  <a:pt x="821" y="221"/>
                </a:lnTo>
                <a:close/>
                <a:moveTo>
                  <a:pt x="1080" y="166"/>
                </a:moveTo>
                <a:lnTo>
                  <a:pt x="1044" y="166"/>
                </a:lnTo>
                <a:lnTo>
                  <a:pt x="1099" y="9"/>
                </a:lnTo>
                <a:lnTo>
                  <a:pt x="1142" y="9"/>
                </a:lnTo>
                <a:lnTo>
                  <a:pt x="1196" y="166"/>
                </a:lnTo>
                <a:lnTo>
                  <a:pt x="1160" y="166"/>
                </a:lnTo>
                <a:lnTo>
                  <a:pt x="1149" y="130"/>
                </a:lnTo>
                <a:lnTo>
                  <a:pt x="1092" y="130"/>
                </a:lnTo>
                <a:lnTo>
                  <a:pt x="1080" y="166"/>
                </a:lnTo>
                <a:close/>
                <a:moveTo>
                  <a:pt x="1100" y="105"/>
                </a:moveTo>
                <a:lnTo>
                  <a:pt x="1140" y="105"/>
                </a:lnTo>
                <a:lnTo>
                  <a:pt x="1121" y="45"/>
                </a:lnTo>
                <a:lnTo>
                  <a:pt x="1100" y="105"/>
                </a:lnTo>
                <a:close/>
                <a:moveTo>
                  <a:pt x="1247" y="169"/>
                </a:moveTo>
                <a:lnTo>
                  <a:pt x="1239" y="168"/>
                </a:lnTo>
                <a:lnTo>
                  <a:pt x="1235" y="167"/>
                </a:lnTo>
                <a:lnTo>
                  <a:pt x="1232" y="166"/>
                </a:lnTo>
                <a:lnTo>
                  <a:pt x="1225" y="164"/>
                </a:lnTo>
                <a:lnTo>
                  <a:pt x="1219" y="160"/>
                </a:lnTo>
                <a:lnTo>
                  <a:pt x="1216" y="157"/>
                </a:lnTo>
                <a:lnTo>
                  <a:pt x="1214" y="155"/>
                </a:lnTo>
                <a:lnTo>
                  <a:pt x="1212" y="152"/>
                </a:lnTo>
                <a:lnTo>
                  <a:pt x="1211" y="149"/>
                </a:lnTo>
                <a:lnTo>
                  <a:pt x="1210" y="145"/>
                </a:lnTo>
                <a:lnTo>
                  <a:pt x="1209" y="142"/>
                </a:lnTo>
                <a:lnTo>
                  <a:pt x="1208" y="138"/>
                </a:lnTo>
                <a:lnTo>
                  <a:pt x="1208" y="133"/>
                </a:lnTo>
                <a:lnTo>
                  <a:pt x="1208" y="127"/>
                </a:lnTo>
                <a:lnTo>
                  <a:pt x="1210" y="122"/>
                </a:lnTo>
                <a:lnTo>
                  <a:pt x="1211" y="117"/>
                </a:lnTo>
                <a:lnTo>
                  <a:pt x="1214" y="113"/>
                </a:lnTo>
                <a:lnTo>
                  <a:pt x="1218" y="109"/>
                </a:lnTo>
                <a:lnTo>
                  <a:pt x="1221" y="106"/>
                </a:lnTo>
                <a:lnTo>
                  <a:pt x="1226" y="104"/>
                </a:lnTo>
                <a:lnTo>
                  <a:pt x="1230" y="102"/>
                </a:lnTo>
                <a:lnTo>
                  <a:pt x="1236" y="100"/>
                </a:lnTo>
                <a:lnTo>
                  <a:pt x="1241" y="99"/>
                </a:lnTo>
                <a:lnTo>
                  <a:pt x="1252" y="97"/>
                </a:lnTo>
                <a:lnTo>
                  <a:pt x="1265" y="96"/>
                </a:lnTo>
                <a:lnTo>
                  <a:pt x="1270" y="95"/>
                </a:lnTo>
                <a:lnTo>
                  <a:pt x="1274" y="94"/>
                </a:lnTo>
                <a:lnTo>
                  <a:pt x="1277" y="93"/>
                </a:lnTo>
                <a:lnTo>
                  <a:pt x="1279" y="91"/>
                </a:lnTo>
                <a:lnTo>
                  <a:pt x="1280" y="89"/>
                </a:lnTo>
                <a:lnTo>
                  <a:pt x="1281" y="87"/>
                </a:lnTo>
                <a:lnTo>
                  <a:pt x="1280" y="83"/>
                </a:lnTo>
                <a:lnTo>
                  <a:pt x="1280" y="80"/>
                </a:lnTo>
                <a:lnTo>
                  <a:pt x="1278" y="77"/>
                </a:lnTo>
                <a:lnTo>
                  <a:pt x="1276" y="75"/>
                </a:lnTo>
                <a:lnTo>
                  <a:pt x="1274" y="73"/>
                </a:lnTo>
                <a:lnTo>
                  <a:pt x="1271" y="72"/>
                </a:lnTo>
                <a:lnTo>
                  <a:pt x="1267" y="71"/>
                </a:lnTo>
                <a:lnTo>
                  <a:pt x="1263" y="71"/>
                </a:lnTo>
                <a:lnTo>
                  <a:pt x="1259" y="71"/>
                </a:lnTo>
                <a:lnTo>
                  <a:pt x="1255" y="72"/>
                </a:lnTo>
                <a:lnTo>
                  <a:pt x="1252" y="73"/>
                </a:lnTo>
                <a:lnTo>
                  <a:pt x="1249" y="75"/>
                </a:lnTo>
                <a:lnTo>
                  <a:pt x="1247" y="77"/>
                </a:lnTo>
                <a:lnTo>
                  <a:pt x="1245" y="79"/>
                </a:lnTo>
                <a:lnTo>
                  <a:pt x="1243" y="82"/>
                </a:lnTo>
                <a:lnTo>
                  <a:pt x="1242" y="84"/>
                </a:lnTo>
                <a:lnTo>
                  <a:pt x="1212" y="82"/>
                </a:lnTo>
                <a:lnTo>
                  <a:pt x="1213" y="78"/>
                </a:lnTo>
                <a:lnTo>
                  <a:pt x="1214" y="74"/>
                </a:lnTo>
                <a:lnTo>
                  <a:pt x="1218" y="67"/>
                </a:lnTo>
                <a:lnTo>
                  <a:pt x="1223" y="62"/>
                </a:lnTo>
                <a:lnTo>
                  <a:pt x="1229" y="56"/>
                </a:lnTo>
                <a:lnTo>
                  <a:pt x="1232" y="54"/>
                </a:lnTo>
                <a:lnTo>
                  <a:pt x="1236" y="52"/>
                </a:lnTo>
                <a:lnTo>
                  <a:pt x="1238" y="51"/>
                </a:lnTo>
                <a:lnTo>
                  <a:pt x="1240" y="51"/>
                </a:lnTo>
                <a:lnTo>
                  <a:pt x="1244" y="49"/>
                </a:lnTo>
                <a:lnTo>
                  <a:pt x="1249" y="48"/>
                </a:lnTo>
                <a:lnTo>
                  <a:pt x="1253" y="48"/>
                </a:lnTo>
                <a:lnTo>
                  <a:pt x="1258" y="47"/>
                </a:lnTo>
                <a:lnTo>
                  <a:pt x="1263" y="47"/>
                </a:lnTo>
                <a:lnTo>
                  <a:pt x="1270" y="47"/>
                </a:lnTo>
                <a:lnTo>
                  <a:pt x="1276" y="48"/>
                </a:lnTo>
                <a:lnTo>
                  <a:pt x="1282" y="49"/>
                </a:lnTo>
                <a:lnTo>
                  <a:pt x="1288" y="51"/>
                </a:lnTo>
                <a:lnTo>
                  <a:pt x="1293" y="53"/>
                </a:lnTo>
                <a:lnTo>
                  <a:pt x="1298" y="56"/>
                </a:lnTo>
                <a:lnTo>
                  <a:pt x="1303" y="60"/>
                </a:lnTo>
                <a:lnTo>
                  <a:pt x="1306" y="64"/>
                </a:lnTo>
                <a:lnTo>
                  <a:pt x="1308" y="66"/>
                </a:lnTo>
                <a:lnTo>
                  <a:pt x="1309" y="69"/>
                </a:lnTo>
                <a:lnTo>
                  <a:pt x="1312" y="74"/>
                </a:lnTo>
                <a:lnTo>
                  <a:pt x="1313" y="80"/>
                </a:lnTo>
                <a:lnTo>
                  <a:pt x="1313" y="87"/>
                </a:lnTo>
                <a:lnTo>
                  <a:pt x="1313" y="166"/>
                </a:lnTo>
                <a:lnTo>
                  <a:pt x="1282" y="166"/>
                </a:lnTo>
                <a:lnTo>
                  <a:pt x="1282" y="150"/>
                </a:lnTo>
                <a:lnTo>
                  <a:pt x="1280" y="154"/>
                </a:lnTo>
                <a:lnTo>
                  <a:pt x="1276" y="157"/>
                </a:lnTo>
                <a:lnTo>
                  <a:pt x="1273" y="161"/>
                </a:lnTo>
                <a:lnTo>
                  <a:pt x="1269" y="163"/>
                </a:lnTo>
                <a:lnTo>
                  <a:pt x="1264" y="166"/>
                </a:lnTo>
                <a:lnTo>
                  <a:pt x="1262" y="166"/>
                </a:lnTo>
                <a:lnTo>
                  <a:pt x="1259" y="167"/>
                </a:lnTo>
                <a:lnTo>
                  <a:pt x="1253" y="168"/>
                </a:lnTo>
                <a:lnTo>
                  <a:pt x="1247" y="169"/>
                </a:lnTo>
                <a:close/>
                <a:moveTo>
                  <a:pt x="1256" y="146"/>
                </a:moveTo>
                <a:lnTo>
                  <a:pt x="1262" y="146"/>
                </a:lnTo>
                <a:lnTo>
                  <a:pt x="1266" y="144"/>
                </a:lnTo>
                <a:lnTo>
                  <a:pt x="1270" y="142"/>
                </a:lnTo>
                <a:lnTo>
                  <a:pt x="1274" y="140"/>
                </a:lnTo>
                <a:lnTo>
                  <a:pt x="1277" y="136"/>
                </a:lnTo>
                <a:lnTo>
                  <a:pt x="1279" y="133"/>
                </a:lnTo>
                <a:lnTo>
                  <a:pt x="1281" y="129"/>
                </a:lnTo>
                <a:lnTo>
                  <a:pt x="1281" y="124"/>
                </a:lnTo>
                <a:lnTo>
                  <a:pt x="1281" y="112"/>
                </a:lnTo>
                <a:lnTo>
                  <a:pt x="1279" y="113"/>
                </a:lnTo>
                <a:lnTo>
                  <a:pt x="1275" y="114"/>
                </a:lnTo>
                <a:lnTo>
                  <a:pt x="1266" y="116"/>
                </a:lnTo>
                <a:lnTo>
                  <a:pt x="1258" y="117"/>
                </a:lnTo>
                <a:lnTo>
                  <a:pt x="1251" y="119"/>
                </a:lnTo>
                <a:lnTo>
                  <a:pt x="1247" y="120"/>
                </a:lnTo>
                <a:lnTo>
                  <a:pt x="1244" y="122"/>
                </a:lnTo>
                <a:lnTo>
                  <a:pt x="1243" y="123"/>
                </a:lnTo>
                <a:lnTo>
                  <a:pt x="1242" y="124"/>
                </a:lnTo>
                <a:lnTo>
                  <a:pt x="1240" y="126"/>
                </a:lnTo>
                <a:lnTo>
                  <a:pt x="1240" y="129"/>
                </a:lnTo>
                <a:lnTo>
                  <a:pt x="1239" y="132"/>
                </a:lnTo>
                <a:lnTo>
                  <a:pt x="1239" y="135"/>
                </a:lnTo>
                <a:lnTo>
                  <a:pt x="1240" y="138"/>
                </a:lnTo>
                <a:lnTo>
                  <a:pt x="1242" y="141"/>
                </a:lnTo>
                <a:lnTo>
                  <a:pt x="1244" y="143"/>
                </a:lnTo>
                <a:lnTo>
                  <a:pt x="1247" y="144"/>
                </a:lnTo>
                <a:lnTo>
                  <a:pt x="1250" y="145"/>
                </a:lnTo>
                <a:lnTo>
                  <a:pt x="1253" y="146"/>
                </a:lnTo>
                <a:lnTo>
                  <a:pt x="1256" y="146"/>
                </a:lnTo>
                <a:close/>
                <a:moveTo>
                  <a:pt x="1373" y="166"/>
                </a:moveTo>
                <a:lnTo>
                  <a:pt x="1340" y="166"/>
                </a:lnTo>
                <a:lnTo>
                  <a:pt x="1340" y="9"/>
                </a:lnTo>
                <a:lnTo>
                  <a:pt x="1373" y="9"/>
                </a:lnTo>
                <a:lnTo>
                  <a:pt x="1373" y="166"/>
                </a:lnTo>
                <a:close/>
                <a:moveTo>
                  <a:pt x="1462" y="48"/>
                </a:moveTo>
                <a:lnTo>
                  <a:pt x="1462" y="73"/>
                </a:lnTo>
                <a:lnTo>
                  <a:pt x="1440" y="73"/>
                </a:lnTo>
                <a:lnTo>
                  <a:pt x="1440" y="130"/>
                </a:lnTo>
                <a:lnTo>
                  <a:pt x="1440" y="133"/>
                </a:lnTo>
                <a:lnTo>
                  <a:pt x="1441" y="136"/>
                </a:lnTo>
                <a:lnTo>
                  <a:pt x="1442" y="138"/>
                </a:lnTo>
                <a:lnTo>
                  <a:pt x="1443" y="139"/>
                </a:lnTo>
                <a:lnTo>
                  <a:pt x="1445" y="140"/>
                </a:lnTo>
                <a:lnTo>
                  <a:pt x="1447" y="141"/>
                </a:lnTo>
                <a:lnTo>
                  <a:pt x="1449" y="141"/>
                </a:lnTo>
                <a:lnTo>
                  <a:pt x="1451" y="142"/>
                </a:lnTo>
                <a:lnTo>
                  <a:pt x="1456" y="141"/>
                </a:lnTo>
                <a:lnTo>
                  <a:pt x="1459" y="141"/>
                </a:lnTo>
                <a:lnTo>
                  <a:pt x="1466" y="165"/>
                </a:lnTo>
                <a:lnTo>
                  <a:pt x="1458" y="167"/>
                </a:lnTo>
                <a:lnTo>
                  <a:pt x="1453" y="167"/>
                </a:lnTo>
                <a:lnTo>
                  <a:pt x="1447" y="168"/>
                </a:lnTo>
                <a:lnTo>
                  <a:pt x="1442" y="168"/>
                </a:lnTo>
                <a:lnTo>
                  <a:pt x="1438" y="168"/>
                </a:lnTo>
                <a:lnTo>
                  <a:pt x="1431" y="166"/>
                </a:lnTo>
                <a:lnTo>
                  <a:pt x="1424" y="164"/>
                </a:lnTo>
                <a:lnTo>
                  <a:pt x="1421" y="162"/>
                </a:lnTo>
                <a:lnTo>
                  <a:pt x="1418" y="160"/>
                </a:lnTo>
                <a:lnTo>
                  <a:pt x="1414" y="155"/>
                </a:lnTo>
                <a:lnTo>
                  <a:pt x="1412" y="153"/>
                </a:lnTo>
                <a:lnTo>
                  <a:pt x="1410" y="150"/>
                </a:lnTo>
                <a:lnTo>
                  <a:pt x="1409" y="146"/>
                </a:lnTo>
                <a:lnTo>
                  <a:pt x="1408" y="142"/>
                </a:lnTo>
                <a:lnTo>
                  <a:pt x="1408" y="139"/>
                </a:lnTo>
                <a:lnTo>
                  <a:pt x="1408" y="134"/>
                </a:lnTo>
                <a:lnTo>
                  <a:pt x="1408" y="73"/>
                </a:lnTo>
                <a:lnTo>
                  <a:pt x="1391" y="73"/>
                </a:lnTo>
                <a:lnTo>
                  <a:pt x="1391" y="48"/>
                </a:lnTo>
                <a:lnTo>
                  <a:pt x="1408" y="48"/>
                </a:lnTo>
                <a:lnTo>
                  <a:pt x="1408" y="20"/>
                </a:lnTo>
                <a:lnTo>
                  <a:pt x="1440" y="20"/>
                </a:lnTo>
                <a:lnTo>
                  <a:pt x="1440" y="48"/>
                </a:lnTo>
                <a:lnTo>
                  <a:pt x="1462" y="48"/>
                </a:lnTo>
                <a:close/>
                <a:moveTo>
                  <a:pt x="1535" y="169"/>
                </a:moveTo>
                <a:lnTo>
                  <a:pt x="1526" y="168"/>
                </a:lnTo>
                <a:lnTo>
                  <a:pt x="1522" y="168"/>
                </a:lnTo>
                <a:lnTo>
                  <a:pt x="1518" y="167"/>
                </a:lnTo>
                <a:lnTo>
                  <a:pt x="1511" y="164"/>
                </a:lnTo>
                <a:lnTo>
                  <a:pt x="1504" y="161"/>
                </a:lnTo>
                <a:lnTo>
                  <a:pt x="1498" y="157"/>
                </a:lnTo>
                <a:lnTo>
                  <a:pt x="1492" y="152"/>
                </a:lnTo>
                <a:lnTo>
                  <a:pt x="1488" y="146"/>
                </a:lnTo>
                <a:lnTo>
                  <a:pt x="1484" y="140"/>
                </a:lnTo>
                <a:lnTo>
                  <a:pt x="1481" y="133"/>
                </a:lnTo>
                <a:lnTo>
                  <a:pt x="1478" y="125"/>
                </a:lnTo>
                <a:lnTo>
                  <a:pt x="1477" y="117"/>
                </a:lnTo>
                <a:lnTo>
                  <a:pt x="1477" y="108"/>
                </a:lnTo>
                <a:lnTo>
                  <a:pt x="1477" y="99"/>
                </a:lnTo>
                <a:lnTo>
                  <a:pt x="1478" y="91"/>
                </a:lnTo>
                <a:lnTo>
                  <a:pt x="1479" y="87"/>
                </a:lnTo>
                <a:lnTo>
                  <a:pt x="1481" y="83"/>
                </a:lnTo>
                <a:lnTo>
                  <a:pt x="1484" y="76"/>
                </a:lnTo>
                <a:lnTo>
                  <a:pt x="1488" y="69"/>
                </a:lnTo>
                <a:lnTo>
                  <a:pt x="1492" y="64"/>
                </a:lnTo>
                <a:lnTo>
                  <a:pt x="1498" y="59"/>
                </a:lnTo>
                <a:lnTo>
                  <a:pt x="1504" y="55"/>
                </a:lnTo>
                <a:lnTo>
                  <a:pt x="1507" y="53"/>
                </a:lnTo>
                <a:lnTo>
                  <a:pt x="1511" y="51"/>
                </a:lnTo>
                <a:lnTo>
                  <a:pt x="1518" y="49"/>
                </a:lnTo>
                <a:lnTo>
                  <a:pt x="1522" y="48"/>
                </a:lnTo>
                <a:lnTo>
                  <a:pt x="1526" y="47"/>
                </a:lnTo>
                <a:lnTo>
                  <a:pt x="1535" y="47"/>
                </a:lnTo>
                <a:lnTo>
                  <a:pt x="1543" y="47"/>
                </a:lnTo>
                <a:lnTo>
                  <a:pt x="1547" y="48"/>
                </a:lnTo>
                <a:lnTo>
                  <a:pt x="1551" y="49"/>
                </a:lnTo>
                <a:lnTo>
                  <a:pt x="1559" y="51"/>
                </a:lnTo>
                <a:lnTo>
                  <a:pt x="1566" y="55"/>
                </a:lnTo>
                <a:lnTo>
                  <a:pt x="1572" y="59"/>
                </a:lnTo>
                <a:lnTo>
                  <a:pt x="1577" y="64"/>
                </a:lnTo>
                <a:lnTo>
                  <a:pt x="1582" y="69"/>
                </a:lnTo>
                <a:lnTo>
                  <a:pt x="1586" y="76"/>
                </a:lnTo>
                <a:lnTo>
                  <a:pt x="1587" y="79"/>
                </a:lnTo>
                <a:lnTo>
                  <a:pt x="1589" y="83"/>
                </a:lnTo>
                <a:lnTo>
                  <a:pt x="1591" y="91"/>
                </a:lnTo>
                <a:lnTo>
                  <a:pt x="1592" y="99"/>
                </a:lnTo>
                <a:lnTo>
                  <a:pt x="1593" y="108"/>
                </a:lnTo>
                <a:lnTo>
                  <a:pt x="1592" y="117"/>
                </a:lnTo>
                <a:lnTo>
                  <a:pt x="1591" y="125"/>
                </a:lnTo>
                <a:lnTo>
                  <a:pt x="1590" y="129"/>
                </a:lnTo>
                <a:lnTo>
                  <a:pt x="1589" y="133"/>
                </a:lnTo>
                <a:lnTo>
                  <a:pt x="1586" y="140"/>
                </a:lnTo>
                <a:lnTo>
                  <a:pt x="1582" y="146"/>
                </a:lnTo>
                <a:lnTo>
                  <a:pt x="1577" y="152"/>
                </a:lnTo>
                <a:lnTo>
                  <a:pt x="1572" y="157"/>
                </a:lnTo>
                <a:lnTo>
                  <a:pt x="1566" y="161"/>
                </a:lnTo>
                <a:lnTo>
                  <a:pt x="1562" y="163"/>
                </a:lnTo>
                <a:lnTo>
                  <a:pt x="1559" y="164"/>
                </a:lnTo>
                <a:lnTo>
                  <a:pt x="1551" y="167"/>
                </a:lnTo>
                <a:lnTo>
                  <a:pt x="1547" y="168"/>
                </a:lnTo>
                <a:lnTo>
                  <a:pt x="1543" y="168"/>
                </a:lnTo>
                <a:lnTo>
                  <a:pt x="1535" y="169"/>
                </a:lnTo>
                <a:close/>
                <a:moveTo>
                  <a:pt x="1535" y="143"/>
                </a:moveTo>
                <a:lnTo>
                  <a:pt x="1540" y="143"/>
                </a:lnTo>
                <a:lnTo>
                  <a:pt x="1543" y="142"/>
                </a:lnTo>
                <a:lnTo>
                  <a:pt x="1545" y="141"/>
                </a:lnTo>
                <a:lnTo>
                  <a:pt x="1548" y="139"/>
                </a:lnTo>
                <a:lnTo>
                  <a:pt x="1550" y="138"/>
                </a:lnTo>
                <a:lnTo>
                  <a:pt x="1552" y="136"/>
                </a:lnTo>
                <a:lnTo>
                  <a:pt x="1553" y="133"/>
                </a:lnTo>
                <a:lnTo>
                  <a:pt x="1556" y="128"/>
                </a:lnTo>
                <a:lnTo>
                  <a:pt x="1558" y="122"/>
                </a:lnTo>
                <a:lnTo>
                  <a:pt x="1559" y="115"/>
                </a:lnTo>
                <a:lnTo>
                  <a:pt x="1559" y="108"/>
                </a:lnTo>
                <a:lnTo>
                  <a:pt x="1559" y="100"/>
                </a:lnTo>
                <a:lnTo>
                  <a:pt x="1558" y="94"/>
                </a:lnTo>
                <a:lnTo>
                  <a:pt x="1556" y="87"/>
                </a:lnTo>
                <a:lnTo>
                  <a:pt x="1553" y="82"/>
                </a:lnTo>
                <a:lnTo>
                  <a:pt x="1552" y="80"/>
                </a:lnTo>
                <a:lnTo>
                  <a:pt x="1550" y="78"/>
                </a:lnTo>
                <a:lnTo>
                  <a:pt x="1545" y="74"/>
                </a:lnTo>
                <a:lnTo>
                  <a:pt x="1540" y="73"/>
                </a:lnTo>
                <a:lnTo>
                  <a:pt x="1535" y="72"/>
                </a:lnTo>
                <a:lnTo>
                  <a:pt x="1529" y="73"/>
                </a:lnTo>
                <a:lnTo>
                  <a:pt x="1526" y="73"/>
                </a:lnTo>
                <a:lnTo>
                  <a:pt x="1524" y="74"/>
                </a:lnTo>
                <a:lnTo>
                  <a:pt x="1522" y="76"/>
                </a:lnTo>
                <a:lnTo>
                  <a:pt x="1520" y="78"/>
                </a:lnTo>
                <a:lnTo>
                  <a:pt x="1518" y="80"/>
                </a:lnTo>
                <a:lnTo>
                  <a:pt x="1516" y="82"/>
                </a:lnTo>
                <a:lnTo>
                  <a:pt x="1513" y="87"/>
                </a:lnTo>
                <a:lnTo>
                  <a:pt x="1511" y="94"/>
                </a:lnTo>
                <a:lnTo>
                  <a:pt x="1510" y="100"/>
                </a:lnTo>
                <a:lnTo>
                  <a:pt x="1510" y="108"/>
                </a:lnTo>
                <a:lnTo>
                  <a:pt x="1510" y="115"/>
                </a:lnTo>
                <a:lnTo>
                  <a:pt x="1511" y="122"/>
                </a:lnTo>
                <a:lnTo>
                  <a:pt x="1513" y="128"/>
                </a:lnTo>
                <a:lnTo>
                  <a:pt x="1516" y="133"/>
                </a:lnTo>
                <a:lnTo>
                  <a:pt x="1517" y="134"/>
                </a:lnTo>
                <a:lnTo>
                  <a:pt x="1518" y="136"/>
                </a:lnTo>
                <a:lnTo>
                  <a:pt x="1520" y="138"/>
                </a:lnTo>
                <a:lnTo>
                  <a:pt x="1524" y="141"/>
                </a:lnTo>
                <a:lnTo>
                  <a:pt x="1529" y="143"/>
                </a:lnTo>
                <a:lnTo>
                  <a:pt x="1535" y="143"/>
                </a:lnTo>
                <a:close/>
                <a:moveTo>
                  <a:pt x="1762" y="9"/>
                </a:moveTo>
                <a:lnTo>
                  <a:pt x="1795" y="9"/>
                </a:lnTo>
                <a:lnTo>
                  <a:pt x="1795" y="111"/>
                </a:lnTo>
                <a:lnTo>
                  <a:pt x="1794" y="120"/>
                </a:lnTo>
                <a:lnTo>
                  <a:pt x="1794" y="123"/>
                </a:lnTo>
                <a:lnTo>
                  <a:pt x="1793" y="127"/>
                </a:lnTo>
                <a:lnTo>
                  <a:pt x="1790" y="135"/>
                </a:lnTo>
                <a:lnTo>
                  <a:pt x="1787" y="141"/>
                </a:lnTo>
                <a:lnTo>
                  <a:pt x="1785" y="144"/>
                </a:lnTo>
                <a:lnTo>
                  <a:pt x="1782" y="147"/>
                </a:lnTo>
                <a:lnTo>
                  <a:pt x="1777" y="153"/>
                </a:lnTo>
                <a:lnTo>
                  <a:pt x="1771" y="157"/>
                </a:lnTo>
                <a:lnTo>
                  <a:pt x="1764" y="161"/>
                </a:lnTo>
                <a:lnTo>
                  <a:pt x="1756" y="164"/>
                </a:lnTo>
                <a:lnTo>
                  <a:pt x="1748" y="167"/>
                </a:lnTo>
                <a:lnTo>
                  <a:pt x="1739" y="168"/>
                </a:lnTo>
                <a:lnTo>
                  <a:pt x="1730" y="169"/>
                </a:lnTo>
                <a:lnTo>
                  <a:pt x="1720" y="168"/>
                </a:lnTo>
                <a:lnTo>
                  <a:pt x="1711" y="167"/>
                </a:lnTo>
                <a:lnTo>
                  <a:pt x="1703" y="164"/>
                </a:lnTo>
                <a:lnTo>
                  <a:pt x="1696" y="161"/>
                </a:lnTo>
                <a:lnTo>
                  <a:pt x="1689" y="157"/>
                </a:lnTo>
                <a:lnTo>
                  <a:pt x="1685" y="155"/>
                </a:lnTo>
                <a:lnTo>
                  <a:pt x="1683" y="153"/>
                </a:lnTo>
                <a:lnTo>
                  <a:pt x="1677" y="147"/>
                </a:lnTo>
                <a:lnTo>
                  <a:pt x="1673" y="141"/>
                </a:lnTo>
                <a:lnTo>
                  <a:pt x="1669" y="135"/>
                </a:lnTo>
                <a:lnTo>
                  <a:pt x="1667" y="127"/>
                </a:lnTo>
                <a:lnTo>
                  <a:pt x="1666" y="123"/>
                </a:lnTo>
                <a:lnTo>
                  <a:pt x="1665" y="120"/>
                </a:lnTo>
                <a:lnTo>
                  <a:pt x="1665" y="111"/>
                </a:lnTo>
                <a:lnTo>
                  <a:pt x="1665" y="9"/>
                </a:lnTo>
                <a:lnTo>
                  <a:pt x="1698" y="9"/>
                </a:lnTo>
                <a:lnTo>
                  <a:pt x="1698" y="108"/>
                </a:lnTo>
                <a:lnTo>
                  <a:pt x="1698" y="115"/>
                </a:lnTo>
                <a:lnTo>
                  <a:pt x="1699" y="118"/>
                </a:lnTo>
                <a:lnTo>
                  <a:pt x="1700" y="121"/>
                </a:lnTo>
                <a:lnTo>
                  <a:pt x="1703" y="126"/>
                </a:lnTo>
                <a:lnTo>
                  <a:pt x="1705" y="128"/>
                </a:lnTo>
                <a:lnTo>
                  <a:pt x="1707" y="131"/>
                </a:lnTo>
                <a:lnTo>
                  <a:pt x="1709" y="133"/>
                </a:lnTo>
                <a:lnTo>
                  <a:pt x="1711" y="134"/>
                </a:lnTo>
                <a:lnTo>
                  <a:pt x="1717" y="137"/>
                </a:lnTo>
                <a:lnTo>
                  <a:pt x="1723" y="139"/>
                </a:lnTo>
                <a:lnTo>
                  <a:pt x="1730" y="139"/>
                </a:lnTo>
                <a:lnTo>
                  <a:pt x="1737" y="139"/>
                </a:lnTo>
                <a:lnTo>
                  <a:pt x="1740" y="138"/>
                </a:lnTo>
                <a:lnTo>
                  <a:pt x="1743" y="137"/>
                </a:lnTo>
                <a:lnTo>
                  <a:pt x="1748" y="134"/>
                </a:lnTo>
                <a:lnTo>
                  <a:pt x="1751" y="133"/>
                </a:lnTo>
                <a:lnTo>
                  <a:pt x="1753" y="131"/>
                </a:lnTo>
                <a:lnTo>
                  <a:pt x="1755" y="128"/>
                </a:lnTo>
                <a:lnTo>
                  <a:pt x="1757" y="126"/>
                </a:lnTo>
                <a:lnTo>
                  <a:pt x="1760" y="121"/>
                </a:lnTo>
                <a:lnTo>
                  <a:pt x="1761" y="115"/>
                </a:lnTo>
                <a:lnTo>
                  <a:pt x="1762" y="108"/>
                </a:lnTo>
                <a:lnTo>
                  <a:pt x="1762" y="9"/>
                </a:lnTo>
                <a:close/>
                <a:moveTo>
                  <a:pt x="1856" y="98"/>
                </a:moveTo>
                <a:lnTo>
                  <a:pt x="1856" y="166"/>
                </a:lnTo>
                <a:lnTo>
                  <a:pt x="1824" y="166"/>
                </a:lnTo>
                <a:lnTo>
                  <a:pt x="1824" y="48"/>
                </a:lnTo>
                <a:lnTo>
                  <a:pt x="1855" y="48"/>
                </a:lnTo>
                <a:lnTo>
                  <a:pt x="1855" y="69"/>
                </a:lnTo>
                <a:lnTo>
                  <a:pt x="1858" y="64"/>
                </a:lnTo>
                <a:lnTo>
                  <a:pt x="1861" y="60"/>
                </a:lnTo>
                <a:lnTo>
                  <a:pt x="1865" y="56"/>
                </a:lnTo>
                <a:lnTo>
                  <a:pt x="1869" y="53"/>
                </a:lnTo>
                <a:lnTo>
                  <a:pt x="1874" y="50"/>
                </a:lnTo>
                <a:lnTo>
                  <a:pt x="1880" y="48"/>
                </a:lnTo>
                <a:lnTo>
                  <a:pt x="1886" y="47"/>
                </a:lnTo>
                <a:lnTo>
                  <a:pt x="1893" y="47"/>
                </a:lnTo>
                <a:lnTo>
                  <a:pt x="1902" y="48"/>
                </a:lnTo>
                <a:lnTo>
                  <a:pt x="1906" y="49"/>
                </a:lnTo>
                <a:lnTo>
                  <a:pt x="1909" y="50"/>
                </a:lnTo>
                <a:lnTo>
                  <a:pt x="1913" y="52"/>
                </a:lnTo>
                <a:lnTo>
                  <a:pt x="1916" y="54"/>
                </a:lnTo>
                <a:lnTo>
                  <a:pt x="1919" y="56"/>
                </a:lnTo>
                <a:lnTo>
                  <a:pt x="1922" y="59"/>
                </a:lnTo>
                <a:lnTo>
                  <a:pt x="1925" y="62"/>
                </a:lnTo>
                <a:lnTo>
                  <a:pt x="1927" y="65"/>
                </a:lnTo>
                <a:lnTo>
                  <a:pt x="1929" y="69"/>
                </a:lnTo>
                <a:lnTo>
                  <a:pt x="1931" y="73"/>
                </a:lnTo>
                <a:lnTo>
                  <a:pt x="1932" y="77"/>
                </a:lnTo>
                <a:lnTo>
                  <a:pt x="1933" y="82"/>
                </a:lnTo>
                <a:lnTo>
                  <a:pt x="1933" y="86"/>
                </a:lnTo>
                <a:lnTo>
                  <a:pt x="1933" y="91"/>
                </a:lnTo>
                <a:lnTo>
                  <a:pt x="1933" y="166"/>
                </a:lnTo>
                <a:lnTo>
                  <a:pt x="1901" y="166"/>
                </a:lnTo>
                <a:lnTo>
                  <a:pt x="1901" y="97"/>
                </a:lnTo>
                <a:lnTo>
                  <a:pt x="1900" y="92"/>
                </a:lnTo>
                <a:lnTo>
                  <a:pt x="1899" y="87"/>
                </a:lnTo>
                <a:lnTo>
                  <a:pt x="1898" y="84"/>
                </a:lnTo>
                <a:lnTo>
                  <a:pt x="1895" y="80"/>
                </a:lnTo>
                <a:lnTo>
                  <a:pt x="1892" y="78"/>
                </a:lnTo>
                <a:lnTo>
                  <a:pt x="1889" y="76"/>
                </a:lnTo>
                <a:lnTo>
                  <a:pt x="1884" y="74"/>
                </a:lnTo>
                <a:lnTo>
                  <a:pt x="1879" y="74"/>
                </a:lnTo>
                <a:lnTo>
                  <a:pt x="1874" y="74"/>
                </a:lnTo>
                <a:lnTo>
                  <a:pt x="1870" y="76"/>
                </a:lnTo>
                <a:lnTo>
                  <a:pt x="1866" y="78"/>
                </a:lnTo>
                <a:lnTo>
                  <a:pt x="1863" y="80"/>
                </a:lnTo>
                <a:lnTo>
                  <a:pt x="1860" y="84"/>
                </a:lnTo>
                <a:lnTo>
                  <a:pt x="1858" y="88"/>
                </a:lnTo>
                <a:lnTo>
                  <a:pt x="1857" y="93"/>
                </a:lnTo>
                <a:lnTo>
                  <a:pt x="1856" y="98"/>
                </a:lnTo>
                <a:close/>
                <a:moveTo>
                  <a:pt x="1976" y="33"/>
                </a:moveTo>
                <a:lnTo>
                  <a:pt x="1973" y="33"/>
                </a:lnTo>
                <a:lnTo>
                  <a:pt x="1970" y="32"/>
                </a:lnTo>
                <a:lnTo>
                  <a:pt x="1967" y="31"/>
                </a:lnTo>
                <a:lnTo>
                  <a:pt x="1964" y="28"/>
                </a:lnTo>
                <a:lnTo>
                  <a:pt x="1962" y="26"/>
                </a:lnTo>
                <a:lnTo>
                  <a:pt x="1960" y="23"/>
                </a:lnTo>
                <a:lnTo>
                  <a:pt x="1959" y="20"/>
                </a:lnTo>
                <a:lnTo>
                  <a:pt x="1959" y="17"/>
                </a:lnTo>
                <a:lnTo>
                  <a:pt x="1959" y="13"/>
                </a:lnTo>
                <a:lnTo>
                  <a:pt x="1960" y="10"/>
                </a:lnTo>
                <a:lnTo>
                  <a:pt x="1962" y="8"/>
                </a:lnTo>
                <a:lnTo>
                  <a:pt x="1964" y="5"/>
                </a:lnTo>
                <a:lnTo>
                  <a:pt x="1967" y="3"/>
                </a:lnTo>
                <a:lnTo>
                  <a:pt x="1970" y="1"/>
                </a:lnTo>
                <a:lnTo>
                  <a:pt x="1973" y="1"/>
                </a:lnTo>
                <a:lnTo>
                  <a:pt x="1976" y="0"/>
                </a:lnTo>
                <a:lnTo>
                  <a:pt x="1980" y="1"/>
                </a:lnTo>
                <a:lnTo>
                  <a:pt x="1983" y="1"/>
                </a:lnTo>
                <a:lnTo>
                  <a:pt x="1986" y="3"/>
                </a:lnTo>
                <a:lnTo>
                  <a:pt x="1989" y="5"/>
                </a:lnTo>
                <a:lnTo>
                  <a:pt x="1991" y="8"/>
                </a:lnTo>
                <a:lnTo>
                  <a:pt x="1993" y="10"/>
                </a:lnTo>
                <a:lnTo>
                  <a:pt x="1994" y="13"/>
                </a:lnTo>
                <a:lnTo>
                  <a:pt x="1994" y="17"/>
                </a:lnTo>
                <a:lnTo>
                  <a:pt x="1994" y="20"/>
                </a:lnTo>
                <a:lnTo>
                  <a:pt x="1993" y="23"/>
                </a:lnTo>
                <a:lnTo>
                  <a:pt x="1991" y="26"/>
                </a:lnTo>
                <a:lnTo>
                  <a:pt x="1989" y="28"/>
                </a:lnTo>
                <a:lnTo>
                  <a:pt x="1986" y="31"/>
                </a:lnTo>
                <a:lnTo>
                  <a:pt x="1983" y="32"/>
                </a:lnTo>
                <a:lnTo>
                  <a:pt x="1980" y="33"/>
                </a:lnTo>
                <a:lnTo>
                  <a:pt x="1976" y="33"/>
                </a:lnTo>
                <a:close/>
                <a:moveTo>
                  <a:pt x="1960" y="48"/>
                </a:moveTo>
                <a:lnTo>
                  <a:pt x="1993" y="48"/>
                </a:lnTo>
                <a:lnTo>
                  <a:pt x="1993" y="166"/>
                </a:lnTo>
                <a:lnTo>
                  <a:pt x="1960" y="166"/>
                </a:lnTo>
                <a:lnTo>
                  <a:pt x="1960" y="48"/>
                </a:lnTo>
                <a:close/>
                <a:moveTo>
                  <a:pt x="2128" y="48"/>
                </a:moveTo>
                <a:lnTo>
                  <a:pt x="2087" y="166"/>
                </a:lnTo>
                <a:lnTo>
                  <a:pt x="2050" y="166"/>
                </a:lnTo>
                <a:lnTo>
                  <a:pt x="2009" y="48"/>
                </a:lnTo>
                <a:lnTo>
                  <a:pt x="2044" y="48"/>
                </a:lnTo>
                <a:lnTo>
                  <a:pt x="2068" y="133"/>
                </a:lnTo>
                <a:lnTo>
                  <a:pt x="2094" y="48"/>
                </a:lnTo>
                <a:lnTo>
                  <a:pt x="2128" y="48"/>
                </a:lnTo>
                <a:close/>
                <a:moveTo>
                  <a:pt x="2194" y="169"/>
                </a:moveTo>
                <a:lnTo>
                  <a:pt x="2185" y="168"/>
                </a:lnTo>
                <a:lnTo>
                  <a:pt x="2181" y="168"/>
                </a:lnTo>
                <a:lnTo>
                  <a:pt x="2177" y="167"/>
                </a:lnTo>
                <a:lnTo>
                  <a:pt x="2169" y="164"/>
                </a:lnTo>
                <a:lnTo>
                  <a:pt x="2163" y="161"/>
                </a:lnTo>
                <a:lnTo>
                  <a:pt x="2156" y="157"/>
                </a:lnTo>
                <a:lnTo>
                  <a:pt x="2151" y="152"/>
                </a:lnTo>
                <a:lnTo>
                  <a:pt x="2146" y="147"/>
                </a:lnTo>
                <a:lnTo>
                  <a:pt x="2142" y="140"/>
                </a:lnTo>
                <a:lnTo>
                  <a:pt x="2139" y="133"/>
                </a:lnTo>
                <a:lnTo>
                  <a:pt x="2137" y="125"/>
                </a:lnTo>
                <a:lnTo>
                  <a:pt x="2136" y="117"/>
                </a:lnTo>
                <a:lnTo>
                  <a:pt x="2135" y="108"/>
                </a:lnTo>
                <a:lnTo>
                  <a:pt x="2136" y="99"/>
                </a:lnTo>
                <a:lnTo>
                  <a:pt x="2137" y="91"/>
                </a:lnTo>
                <a:lnTo>
                  <a:pt x="2138" y="87"/>
                </a:lnTo>
                <a:lnTo>
                  <a:pt x="2139" y="83"/>
                </a:lnTo>
                <a:lnTo>
                  <a:pt x="2142" y="76"/>
                </a:lnTo>
                <a:lnTo>
                  <a:pt x="2146" y="70"/>
                </a:lnTo>
                <a:lnTo>
                  <a:pt x="2151" y="64"/>
                </a:lnTo>
                <a:lnTo>
                  <a:pt x="2156" y="59"/>
                </a:lnTo>
                <a:lnTo>
                  <a:pt x="2162" y="55"/>
                </a:lnTo>
                <a:lnTo>
                  <a:pt x="2166" y="53"/>
                </a:lnTo>
                <a:lnTo>
                  <a:pt x="2169" y="51"/>
                </a:lnTo>
                <a:lnTo>
                  <a:pt x="2176" y="49"/>
                </a:lnTo>
                <a:lnTo>
                  <a:pt x="2184" y="47"/>
                </a:lnTo>
                <a:lnTo>
                  <a:pt x="2192" y="47"/>
                </a:lnTo>
                <a:lnTo>
                  <a:pt x="2200" y="47"/>
                </a:lnTo>
                <a:lnTo>
                  <a:pt x="2207" y="49"/>
                </a:lnTo>
                <a:lnTo>
                  <a:pt x="2214" y="51"/>
                </a:lnTo>
                <a:lnTo>
                  <a:pt x="2221" y="54"/>
                </a:lnTo>
                <a:lnTo>
                  <a:pt x="2227" y="57"/>
                </a:lnTo>
                <a:lnTo>
                  <a:pt x="2232" y="62"/>
                </a:lnTo>
                <a:lnTo>
                  <a:pt x="2236" y="67"/>
                </a:lnTo>
                <a:lnTo>
                  <a:pt x="2240" y="73"/>
                </a:lnTo>
                <a:lnTo>
                  <a:pt x="2244" y="81"/>
                </a:lnTo>
                <a:lnTo>
                  <a:pt x="2245" y="84"/>
                </a:lnTo>
                <a:lnTo>
                  <a:pt x="2246" y="88"/>
                </a:lnTo>
                <a:lnTo>
                  <a:pt x="2247" y="97"/>
                </a:lnTo>
                <a:lnTo>
                  <a:pt x="2248" y="107"/>
                </a:lnTo>
                <a:lnTo>
                  <a:pt x="2248" y="116"/>
                </a:lnTo>
                <a:lnTo>
                  <a:pt x="2168" y="116"/>
                </a:lnTo>
                <a:lnTo>
                  <a:pt x="2168" y="122"/>
                </a:lnTo>
                <a:lnTo>
                  <a:pt x="2169" y="128"/>
                </a:lnTo>
                <a:lnTo>
                  <a:pt x="2170" y="130"/>
                </a:lnTo>
                <a:lnTo>
                  <a:pt x="2172" y="132"/>
                </a:lnTo>
                <a:lnTo>
                  <a:pt x="2175" y="137"/>
                </a:lnTo>
                <a:lnTo>
                  <a:pt x="2177" y="138"/>
                </a:lnTo>
                <a:lnTo>
                  <a:pt x="2179" y="140"/>
                </a:lnTo>
                <a:lnTo>
                  <a:pt x="2183" y="142"/>
                </a:lnTo>
                <a:lnTo>
                  <a:pt x="2186" y="143"/>
                </a:lnTo>
                <a:lnTo>
                  <a:pt x="2188" y="144"/>
                </a:lnTo>
                <a:lnTo>
                  <a:pt x="2194" y="144"/>
                </a:lnTo>
                <a:lnTo>
                  <a:pt x="2202" y="143"/>
                </a:lnTo>
                <a:lnTo>
                  <a:pt x="2205" y="142"/>
                </a:lnTo>
                <a:lnTo>
                  <a:pt x="2208" y="141"/>
                </a:lnTo>
                <a:lnTo>
                  <a:pt x="2211" y="139"/>
                </a:lnTo>
                <a:lnTo>
                  <a:pt x="2214" y="136"/>
                </a:lnTo>
                <a:lnTo>
                  <a:pt x="2215" y="134"/>
                </a:lnTo>
                <a:lnTo>
                  <a:pt x="2217" y="131"/>
                </a:lnTo>
                <a:lnTo>
                  <a:pt x="2247" y="133"/>
                </a:lnTo>
                <a:lnTo>
                  <a:pt x="2246" y="137"/>
                </a:lnTo>
                <a:lnTo>
                  <a:pt x="2245" y="140"/>
                </a:lnTo>
                <a:lnTo>
                  <a:pt x="2243" y="144"/>
                </a:lnTo>
                <a:lnTo>
                  <a:pt x="2241" y="147"/>
                </a:lnTo>
                <a:lnTo>
                  <a:pt x="2236" y="153"/>
                </a:lnTo>
                <a:lnTo>
                  <a:pt x="2233" y="156"/>
                </a:lnTo>
                <a:lnTo>
                  <a:pt x="2230" y="159"/>
                </a:lnTo>
                <a:lnTo>
                  <a:pt x="2226" y="161"/>
                </a:lnTo>
                <a:lnTo>
                  <a:pt x="2222" y="163"/>
                </a:lnTo>
                <a:lnTo>
                  <a:pt x="2218" y="165"/>
                </a:lnTo>
                <a:lnTo>
                  <a:pt x="2214" y="166"/>
                </a:lnTo>
                <a:lnTo>
                  <a:pt x="2209" y="167"/>
                </a:lnTo>
                <a:lnTo>
                  <a:pt x="2204" y="168"/>
                </a:lnTo>
                <a:lnTo>
                  <a:pt x="2199" y="168"/>
                </a:lnTo>
                <a:lnTo>
                  <a:pt x="2194" y="169"/>
                </a:lnTo>
                <a:close/>
                <a:moveTo>
                  <a:pt x="2168" y="95"/>
                </a:moveTo>
                <a:lnTo>
                  <a:pt x="2217" y="95"/>
                </a:lnTo>
                <a:lnTo>
                  <a:pt x="2217" y="90"/>
                </a:lnTo>
                <a:lnTo>
                  <a:pt x="2215" y="86"/>
                </a:lnTo>
                <a:lnTo>
                  <a:pt x="2213" y="82"/>
                </a:lnTo>
                <a:lnTo>
                  <a:pt x="2210" y="78"/>
                </a:lnTo>
                <a:lnTo>
                  <a:pt x="2209" y="77"/>
                </a:lnTo>
                <a:lnTo>
                  <a:pt x="2207" y="75"/>
                </a:lnTo>
                <a:lnTo>
                  <a:pt x="2203" y="73"/>
                </a:lnTo>
                <a:lnTo>
                  <a:pt x="2198" y="72"/>
                </a:lnTo>
                <a:lnTo>
                  <a:pt x="2193" y="71"/>
                </a:lnTo>
                <a:lnTo>
                  <a:pt x="2188" y="72"/>
                </a:lnTo>
                <a:lnTo>
                  <a:pt x="2183" y="73"/>
                </a:lnTo>
                <a:lnTo>
                  <a:pt x="2181" y="74"/>
                </a:lnTo>
                <a:lnTo>
                  <a:pt x="2179" y="75"/>
                </a:lnTo>
                <a:lnTo>
                  <a:pt x="2175" y="78"/>
                </a:lnTo>
                <a:lnTo>
                  <a:pt x="2172" y="82"/>
                </a:lnTo>
                <a:lnTo>
                  <a:pt x="2170" y="86"/>
                </a:lnTo>
                <a:lnTo>
                  <a:pt x="2168" y="91"/>
                </a:lnTo>
                <a:lnTo>
                  <a:pt x="2168" y="95"/>
                </a:lnTo>
                <a:close/>
                <a:moveTo>
                  <a:pt x="2270" y="166"/>
                </a:moveTo>
                <a:lnTo>
                  <a:pt x="2270" y="48"/>
                </a:lnTo>
                <a:lnTo>
                  <a:pt x="2303" y="48"/>
                </a:lnTo>
                <a:lnTo>
                  <a:pt x="2303" y="69"/>
                </a:lnTo>
                <a:lnTo>
                  <a:pt x="2306" y="64"/>
                </a:lnTo>
                <a:lnTo>
                  <a:pt x="2309" y="59"/>
                </a:lnTo>
                <a:lnTo>
                  <a:pt x="2312" y="56"/>
                </a:lnTo>
                <a:lnTo>
                  <a:pt x="2315" y="52"/>
                </a:lnTo>
                <a:lnTo>
                  <a:pt x="2319" y="50"/>
                </a:lnTo>
                <a:lnTo>
                  <a:pt x="2323" y="48"/>
                </a:lnTo>
                <a:lnTo>
                  <a:pt x="2328" y="47"/>
                </a:lnTo>
                <a:lnTo>
                  <a:pt x="2333" y="47"/>
                </a:lnTo>
                <a:lnTo>
                  <a:pt x="2338" y="47"/>
                </a:lnTo>
                <a:lnTo>
                  <a:pt x="2343" y="48"/>
                </a:lnTo>
                <a:lnTo>
                  <a:pt x="2343" y="77"/>
                </a:lnTo>
                <a:lnTo>
                  <a:pt x="2337" y="76"/>
                </a:lnTo>
                <a:lnTo>
                  <a:pt x="2329" y="75"/>
                </a:lnTo>
                <a:lnTo>
                  <a:pt x="2324" y="76"/>
                </a:lnTo>
                <a:lnTo>
                  <a:pt x="2319" y="77"/>
                </a:lnTo>
                <a:lnTo>
                  <a:pt x="2315" y="79"/>
                </a:lnTo>
                <a:lnTo>
                  <a:pt x="2311" y="82"/>
                </a:lnTo>
                <a:lnTo>
                  <a:pt x="2310" y="84"/>
                </a:lnTo>
                <a:lnTo>
                  <a:pt x="2308" y="86"/>
                </a:lnTo>
                <a:lnTo>
                  <a:pt x="2307" y="88"/>
                </a:lnTo>
                <a:lnTo>
                  <a:pt x="2306" y="90"/>
                </a:lnTo>
                <a:lnTo>
                  <a:pt x="2305" y="94"/>
                </a:lnTo>
                <a:lnTo>
                  <a:pt x="2304" y="100"/>
                </a:lnTo>
                <a:lnTo>
                  <a:pt x="2304" y="166"/>
                </a:lnTo>
                <a:lnTo>
                  <a:pt x="2270" y="166"/>
                </a:lnTo>
                <a:close/>
                <a:moveTo>
                  <a:pt x="2459" y="82"/>
                </a:moveTo>
                <a:lnTo>
                  <a:pt x="2429" y="84"/>
                </a:lnTo>
                <a:lnTo>
                  <a:pt x="2428" y="81"/>
                </a:lnTo>
                <a:lnTo>
                  <a:pt x="2426" y="79"/>
                </a:lnTo>
                <a:lnTo>
                  <a:pt x="2422" y="74"/>
                </a:lnTo>
                <a:lnTo>
                  <a:pt x="2420" y="72"/>
                </a:lnTo>
                <a:lnTo>
                  <a:pt x="2417" y="71"/>
                </a:lnTo>
                <a:lnTo>
                  <a:pt x="2413" y="70"/>
                </a:lnTo>
                <a:lnTo>
                  <a:pt x="2409" y="70"/>
                </a:lnTo>
                <a:lnTo>
                  <a:pt x="2402" y="71"/>
                </a:lnTo>
                <a:lnTo>
                  <a:pt x="2399" y="72"/>
                </a:lnTo>
                <a:lnTo>
                  <a:pt x="2397" y="73"/>
                </a:lnTo>
                <a:lnTo>
                  <a:pt x="2396" y="73"/>
                </a:lnTo>
                <a:lnTo>
                  <a:pt x="2394" y="75"/>
                </a:lnTo>
                <a:lnTo>
                  <a:pt x="2392" y="77"/>
                </a:lnTo>
                <a:lnTo>
                  <a:pt x="2391" y="79"/>
                </a:lnTo>
                <a:lnTo>
                  <a:pt x="2391" y="82"/>
                </a:lnTo>
                <a:lnTo>
                  <a:pt x="2391" y="84"/>
                </a:lnTo>
                <a:lnTo>
                  <a:pt x="2392" y="86"/>
                </a:lnTo>
                <a:lnTo>
                  <a:pt x="2393" y="87"/>
                </a:lnTo>
                <a:lnTo>
                  <a:pt x="2394" y="89"/>
                </a:lnTo>
                <a:lnTo>
                  <a:pt x="2399" y="92"/>
                </a:lnTo>
                <a:lnTo>
                  <a:pt x="2406" y="94"/>
                </a:lnTo>
                <a:lnTo>
                  <a:pt x="2427" y="98"/>
                </a:lnTo>
                <a:lnTo>
                  <a:pt x="2435" y="100"/>
                </a:lnTo>
                <a:lnTo>
                  <a:pt x="2442" y="102"/>
                </a:lnTo>
                <a:lnTo>
                  <a:pt x="2448" y="106"/>
                </a:lnTo>
                <a:lnTo>
                  <a:pt x="2453" y="109"/>
                </a:lnTo>
                <a:lnTo>
                  <a:pt x="2455" y="111"/>
                </a:lnTo>
                <a:lnTo>
                  <a:pt x="2456" y="114"/>
                </a:lnTo>
                <a:lnTo>
                  <a:pt x="2459" y="118"/>
                </a:lnTo>
                <a:lnTo>
                  <a:pt x="2460" y="121"/>
                </a:lnTo>
                <a:lnTo>
                  <a:pt x="2461" y="124"/>
                </a:lnTo>
                <a:lnTo>
                  <a:pt x="2461" y="130"/>
                </a:lnTo>
                <a:lnTo>
                  <a:pt x="2461" y="135"/>
                </a:lnTo>
                <a:lnTo>
                  <a:pt x="2459" y="141"/>
                </a:lnTo>
                <a:lnTo>
                  <a:pt x="2457" y="146"/>
                </a:lnTo>
                <a:lnTo>
                  <a:pt x="2454" y="150"/>
                </a:lnTo>
                <a:lnTo>
                  <a:pt x="2451" y="154"/>
                </a:lnTo>
                <a:lnTo>
                  <a:pt x="2446" y="158"/>
                </a:lnTo>
                <a:lnTo>
                  <a:pt x="2441" y="161"/>
                </a:lnTo>
                <a:lnTo>
                  <a:pt x="2436" y="164"/>
                </a:lnTo>
                <a:lnTo>
                  <a:pt x="2430" y="166"/>
                </a:lnTo>
                <a:lnTo>
                  <a:pt x="2423" y="167"/>
                </a:lnTo>
                <a:lnTo>
                  <a:pt x="2416" y="168"/>
                </a:lnTo>
                <a:lnTo>
                  <a:pt x="2409" y="169"/>
                </a:lnTo>
                <a:lnTo>
                  <a:pt x="2398" y="168"/>
                </a:lnTo>
                <a:lnTo>
                  <a:pt x="2388" y="166"/>
                </a:lnTo>
                <a:lnTo>
                  <a:pt x="2383" y="165"/>
                </a:lnTo>
                <a:lnTo>
                  <a:pt x="2379" y="163"/>
                </a:lnTo>
                <a:lnTo>
                  <a:pt x="2371" y="159"/>
                </a:lnTo>
                <a:lnTo>
                  <a:pt x="2365" y="153"/>
                </a:lnTo>
                <a:lnTo>
                  <a:pt x="2363" y="150"/>
                </a:lnTo>
                <a:lnTo>
                  <a:pt x="2360" y="147"/>
                </a:lnTo>
                <a:lnTo>
                  <a:pt x="2359" y="144"/>
                </a:lnTo>
                <a:lnTo>
                  <a:pt x="2357" y="140"/>
                </a:lnTo>
                <a:lnTo>
                  <a:pt x="2356" y="136"/>
                </a:lnTo>
                <a:lnTo>
                  <a:pt x="2355" y="132"/>
                </a:lnTo>
                <a:lnTo>
                  <a:pt x="2387" y="130"/>
                </a:lnTo>
                <a:lnTo>
                  <a:pt x="2388" y="134"/>
                </a:lnTo>
                <a:lnTo>
                  <a:pt x="2390" y="137"/>
                </a:lnTo>
                <a:lnTo>
                  <a:pt x="2392" y="139"/>
                </a:lnTo>
                <a:lnTo>
                  <a:pt x="2395" y="141"/>
                </a:lnTo>
                <a:lnTo>
                  <a:pt x="2397" y="143"/>
                </a:lnTo>
                <a:lnTo>
                  <a:pt x="2401" y="144"/>
                </a:lnTo>
                <a:lnTo>
                  <a:pt x="2405" y="145"/>
                </a:lnTo>
                <a:lnTo>
                  <a:pt x="2409" y="145"/>
                </a:lnTo>
                <a:lnTo>
                  <a:pt x="2413" y="145"/>
                </a:lnTo>
                <a:lnTo>
                  <a:pt x="2417" y="144"/>
                </a:lnTo>
                <a:lnTo>
                  <a:pt x="2420" y="143"/>
                </a:lnTo>
                <a:lnTo>
                  <a:pt x="2423" y="142"/>
                </a:lnTo>
                <a:lnTo>
                  <a:pt x="2425" y="140"/>
                </a:lnTo>
                <a:lnTo>
                  <a:pt x="2427" y="138"/>
                </a:lnTo>
                <a:lnTo>
                  <a:pt x="2428" y="136"/>
                </a:lnTo>
                <a:lnTo>
                  <a:pt x="2428" y="133"/>
                </a:lnTo>
                <a:lnTo>
                  <a:pt x="2428" y="131"/>
                </a:lnTo>
                <a:lnTo>
                  <a:pt x="2427" y="129"/>
                </a:lnTo>
                <a:lnTo>
                  <a:pt x="2426" y="127"/>
                </a:lnTo>
                <a:lnTo>
                  <a:pt x="2424" y="126"/>
                </a:lnTo>
                <a:lnTo>
                  <a:pt x="2422" y="124"/>
                </a:lnTo>
                <a:lnTo>
                  <a:pt x="2419" y="123"/>
                </a:lnTo>
                <a:lnTo>
                  <a:pt x="2413" y="121"/>
                </a:lnTo>
                <a:lnTo>
                  <a:pt x="2392" y="117"/>
                </a:lnTo>
                <a:lnTo>
                  <a:pt x="2384" y="115"/>
                </a:lnTo>
                <a:lnTo>
                  <a:pt x="2378" y="113"/>
                </a:lnTo>
                <a:lnTo>
                  <a:pt x="2372" y="109"/>
                </a:lnTo>
                <a:lnTo>
                  <a:pt x="2369" y="107"/>
                </a:lnTo>
                <a:lnTo>
                  <a:pt x="2367" y="105"/>
                </a:lnTo>
                <a:lnTo>
                  <a:pt x="2363" y="101"/>
                </a:lnTo>
                <a:lnTo>
                  <a:pt x="2360" y="96"/>
                </a:lnTo>
                <a:lnTo>
                  <a:pt x="2360" y="93"/>
                </a:lnTo>
                <a:lnTo>
                  <a:pt x="2359" y="90"/>
                </a:lnTo>
                <a:lnTo>
                  <a:pt x="2358" y="84"/>
                </a:lnTo>
                <a:lnTo>
                  <a:pt x="2359" y="79"/>
                </a:lnTo>
                <a:lnTo>
                  <a:pt x="2359" y="76"/>
                </a:lnTo>
                <a:lnTo>
                  <a:pt x="2360" y="72"/>
                </a:lnTo>
                <a:lnTo>
                  <a:pt x="2362" y="68"/>
                </a:lnTo>
                <a:lnTo>
                  <a:pt x="2364" y="65"/>
                </a:lnTo>
                <a:lnTo>
                  <a:pt x="2366" y="62"/>
                </a:lnTo>
                <a:lnTo>
                  <a:pt x="2369" y="59"/>
                </a:lnTo>
                <a:lnTo>
                  <a:pt x="2372" y="57"/>
                </a:lnTo>
                <a:lnTo>
                  <a:pt x="2376" y="54"/>
                </a:lnTo>
                <a:lnTo>
                  <a:pt x="2379" y="52"/>
                </a:lnTo>
                <a:lnTo>
                  <a:pt x="2384" y="51"/>
                </a:lnTo>
                <a:lnTo>
                  <a:pt x="2388" y="49"/>
                </a:lnTo>
                <a:lnTo>
                  <a:pt x="2393" y="48"/>
                </a:lnTo>
                <a:lnTo>
                  <a:pt x="2398" y="48"/>
                </a:lnTo>
                <a:lnTo>
                  <a:pt x="2403" y="47"/>
                </a:lnTo>
                <a:lnTo>
                  <a:pt x="2408" y="47"/>
                </a:lnTo>
                <a:lnTo>
                  <a:pt x="2419" y="48"/>
                </a:lnTo>
                <a:lnTo>
                  <a:pt x="2428" y="49"/>
                </a:lnTo>
                <a:lnTo>
                  <a:pt x="2433" y="51"/>
                </a:lnTo>
                <a:lnTo>
                  <a:pt x="2436" y="52"/>
                </a:lnTo>
                <a:lnTo>
                  <a:pt x="2440" y="54"/>
                </a:lnTo>
                <a:lnTo>
                  <a:pt x="2444" y="56"/>
                </a:lnTo>
                <a:lnTo>
                  <a:pt x="2447" y="59"/>
                </a:lnTo>
                <a:lnTo>
                  <a:pt x="2449" y="62"/>
                </a:lnTo>
                <a:lnTo>
                  <a:pt x="2452" y="64"/>
                </a:lnTo>
                <a:lnTo>
                  <a:pt x="2454" y="68"/>
                </a:lnTo>
                <a:lnTo>
                  <a:pt x="2457" y="74"/>
                </a:lnTo>
                <a:lnTo>
                  <a:pt x="2458" y="78"/>
                </a:lnTo>
                <a:lnTo>
                  <a:pt x="2459" y="82"/>
                </a:lnTo>
                <a:close/>
                <a:moveTo>
                  <a:pt x="2499" y="33"/>
                </a:moveTo>
                <a:lnTo>
                  <a:pt x="2495" y="33"/>
                </a:lnTo>
                <a:lnTo>
                  <a:pt x="2492" y="32"/>
                </a:lnTo>
                <a:lnTo>
                  <a:pt x="2489" y="31"/>
                </a:lnTo>
                <a:lnTo>
                  <a:pt x="2487" y="28"/>
                </a:lnTo>
                <a:lnTo>
                  <a:pt x="2484" y="26"/>
                </a:lnTo>
                <a:lnTo>
                  <a:pt x="2483" y="23"/>
                </a:lnTo>
                <a:lnTo>
                  <a:pt x="2482" y="20"/>
                </a:lnTo>
                <a:lnTo>
                  <a:pt x="2481" y="17"/>
                </a:lnTo>
                <a:lnTo>
                  <a:pt x="2482" y="13"/>
                </a:lnTo>
                <a:lnTo>
                  <a:pt x="2483" y="10"/>
                </a:lnTo>
                <a:lnTo>
                  <a:pt x="2484" y="8"/>
                </a:lnTo>
                <a:lnTo>
                  <a:pt x="2487" y="5"/>
                </a:lnTo>
                <a:lnTo>
                  <a:pt x="2489" y="3"/>
                </a:lnTo>
                <a:lnTo>
                  <a:pt x="2492" y="1"/>
                </a:lnTo>
                <a:lnTo>
                  <a:pt x="2495" y="1"/>
                </a:lnTo>
                <a:lnTo>
                  <a:pt x="2499" y="0"/>
                </a:lnTo>
                <a:lnTo>
                  <a:pt x="2502" y="1"/>
                </a:lnTo>
                <a:lnTo>
                  <a:pt x="2506" y="1"/>
                </a:lnTo>
                <a:lnTo>
                  <a:pt x="2509" y="3"/>
                </a:lnTo>
                <a:lnTo>
                  <a:pt x="2511" y="5"/>
                </a:lnTo>
                <a:lnTo>
                  <a:pt x="2514" y="8"/>
                </a:lnTo>
                <a:lnTo>
                  <a:pt x="2515" y="10"/>
                </a:lnTo>
                <a:lnTo>
                  <a:pt x="2516" y="13"/>
                </a:lnTo>
                <a:lnTo>
                  <a:pt x="2517" y="17"/>
                </a:lnTo>
                <a:lnTo>
                  <a:pt x="2516" y="20"/>
                </a:lnTo>
                <a:lnTo>
                  <a:pt x="2515" y="23"/>
                </a:lnTo>
                <a:lnTo>
                  <a:pt x="2514" y="26"/>
                </a:lnTo>
                <a:lnTo>
                  <a:pt x="2511" y="28"/>
                </a:lnTo>
                <a:lnTo>
                  <a:pt x="2509" y="31"/>
                </a:lnTo>
                <a:lnTo>
                  <a:pt x="2506" y="32"/>
                </a:lnTo>
                <a:lnTo>
                  <a:pt x="2502" y="33"/>
                </a:lnTo>
                <a:lnTo>
                  <a:pt x="2499" y="33"/>
                </a:lnTo>
                <a:close/>
                <a:moveTo>
                  <a:pt x="2483" y="48"/>
                </a:moveTo>
                <a:lnTo>
                  <a:pt x="2515" y="48"/>
                </a:lnTo>
                <a:lnTo>
                  <a:pt x="2515" y="166"/>
                </a:lnTo>
                <a:lnTo>
                  <a:pt x="2483" y="166"/>
                </a:lnTo>
                <a:lnTo>
                  <a:pt x="2483" y="48"/>
                </a:lnTo>
                <a:close/>
                <a:moveTo>
                  <a:pt x="2603" y="48"/>
                </a:moveTo>
                <a:lnTo>
                  <a:pt x="2603" y="73"/>
                </a:lnTo>
                <a:lnTo>
                  <a:pt x="2581" y="73"/>
                </a:lnTo>
                <a:lnTo>
                  <a:pt x="2581" y="130"/>
                </a:lnTo>
                <a:lnTo>
                  <a:pt x="2581" y="133"/>
                </a:lnTo>
                <a:lnTo>
                  <a:pt x="2582" y="136"/>
                </a:lnTo>
                <a:lnTo>
                  <a:pt x="2583" y="138"/>
                </a:lnTo>
                <a:lnTo>
                  <a:pt x="2584" y="139"/>
                </a:lnTo>
                <a:lnTo>
                  <a:pt x="2586" y="140"/>
                </a:lnTo>
                <a:lnTo>
                  <a:pt x="2588" y="141"/>
                </a:lnTo>
                <a:lnTo>
                  <a:pt x="2590" y="141"/>
                </a:lnTo>
                <a:lnTo>
                  <a:pt x="2592" y="142"/>
                </a:lnTo>
                <a:lnTo>
                  <a:pt x="2597" y="141"/>
                </a:lnTo>
                <a:lnTo>
                  <a:pt x="2600" y="141"/>
                </a:lnTo>
                <a:lnTo>
                  <a:pt x="2606" y="165"/>
                </a:lnTo>
                <a:lnTo>
                  <a:pt x="2599" y="167"/>
                </a:lnTo>
                <a:lnTo>
                  <a:pt x="2594" y="167"/>
                </a:lnTo>
                <a:lnTo>
                  <a:pt x="2588" y="168"/>
                </a:lnTo>
                <a:lnTo>
                  <a:pt x="2583" y="168"/>
                </a:lnTo>
                <a:lnTo>
                  <a:pt x="2579" y="168"/>
                </a:lnTo>
                <a:lnTo>
                  <a:pt x="2572" y="166"/>
                </a:lnTo>
                <a:lnTo>
                  <a:pt x="2565" y="164"/>
                </a:lnTo>
                <a:lnTo>
                  <a:pt x="2562" y="162"/>
                </a:lnTo>
                <a:lnTo>
                  <a:pt x="2559" y="160"/>
                </a:lnTo>
                <a:lnTo>
                  <a:pt x="2555" y="155"/>
                </a:lnTo>
                <a:lnTo>
                  <a:pt x="2553" y="153"/>
                </a:lnTo>
                <a:lnTo>
                  <a:pt x="2551" y="150"/>
                </a:lnTo>
                <a:lnTo>
                  <a:pt x="2550" y="146"/>
                </a:lnTo>
                <a:lnTo>
                  <a:pt x="2549" y="142"/>
                </a:lnTo>
                <a:lnTo>
                  <a:pt x="2549" y="139"/>
                </a:lnTo>
                <a:lnTo>
                  <a:pt x="2549" y="134"/>
                </a:lnTo>
                <a:lnTo>
                  <a:pt x="2549" y="73"/>
                </a:lnTo>
                <a:lnTo>
                  <a:pt x="2532" y="73"/>
                </a:lnTo>
                <a:lnTo>
                  <a:pt x="2532" y="48"/>
                </a:lnTo>
                <a:lnTo>
                  <a:pt x="2549" y="48"/>
                </a:lnTo>
                <a:lnTo>
                  <a:pt x="2549" y="20"/>
                </a:lnTo>
                <a:lnTo>
                  <a:pt x="2581" y="20"/>
                </a:lnTo>
                <a:lnTo>
                  <a:pt x="2581" y="48"/>
                </a:lnTo>
                <a:lnTo>
                  <a:pt x="2603" y="48"/>
                </a:lnTo>
                <a:close/>
                <a:moveTo>
                  <a:pt x="2647" y="210"/>
                </a:moveTo>
                <a:lnTo>
                  <a:pt x="2641" y="210"/>
                </a:lnTo>
                <a:lnTo>
                  <a:pt x="2635" y="210"/>
                </a:lnTo>
                <a:lnTo>
                  <a:pt x="2630" y="208"/>
                </a:lnTo>
                <a:lnTo>
                  <a:pt x="2626" y="207"/>
                </a:lnTo>
                <a:lnTo>
                  <a:pt x="2634" y="183"/>
                </a:lnTo>
                <a:lnTo>
                  <a:pt x="2638" y="184"/>
                </a:lnTo>
                <a:lnTo>
                  <a:pt x="2642" y="184"/>
                </a:lnTo>
                <a:lnTo>
                  <a:pt x="2645" y="184"/>
                </a:lnTo>
                <a:lnTo>
                  <a:pt x="2648" y="184"/>
                </a:lnTo>
                <a:lnTo>
                  <a:pt x="2651" y="183"/>
                </a:lnTo>
                <a:lnTo>
                  <a:pt x="2654" y="181"/>
                </a:lnTo>
                <a:lnTo>
                  <a:pt x="2656" y="178"/>
                </a:lnTo>
                <a:lnTo>
                  <a:pt x="2658" y="175"/>
                </a:lnTo>
                <a:lnTo>
                  <a:pt x="2660" y="170"/>
                </a:lnTo>
                <a:lnTo>
                  <a:pt x="2617" y="48"/>
                </a:lnTo>
                <a:lnTo>
                  <a:pt x="2652" y="48"/>
                </a:lnTo>
                <a:lnTo>
                  <a:pt x="2676" y="135"/>
                </a:lnTo>
                <a:lnTo>
                  <a:pt x="2702" y="48"/>
                </a:lnTo>
                <a:lnTo>
                  <a:pt x="2738" y="48"/>
                </a:lnTo>
                <a:lnTo>
                  <a:pt x="2691" y="179"/>
                </a:lnTo>
                <a:lnTo>
                  <a:pt x="2688" y="186"/>
                </a:lnTo>
                <a:lnTo>
                  <a:pt x="2685" y="192"/>
                </a:lnTo>
                <a:lnTo>
                  <a:pt x="2683" y="195"/>
                </a:lnTo>
                <a:lnTo>
                  <a:pt x="2680" y="197"/>
                </a:lnTo>
                <a:lnTo>
                  <a:pt x="2676" y="202"/>
                </a:lnTo>
                <a:lnTo>
                  <a:pt x="2673" y="204"/>
                </a:lnTo>
                <a:lnTo>
                  <a:pt x="2670" y="206"/>
                </a:lnTo>
                <a:lnTo>
                  <a:pt x="2663" y="208"/>
                </a:lnTo>
                <a:lnTo>
                  <a:pt x="2660" y="209"/>
                </a:lnTo>
                <a:lnTo>
                  <a:pt x="2656" y="210"/>
                </a:lnTo>
                <a:lnTo>
                  <a:pt x="2647" y="210"/>
                </a:lnTo>
                <a:close/>
                <a:moveTo>
                  <a:pt x="1135" y="279"/>
                </a:moveTo>
                <a:lnTo>
                  <a:pt x="1134" y="275"/>
                </a:lnTo>
                <a:lnTo>
                  <a:pt x="1132" y="271"/>
                </a:lnTo>
                <a:lnTo>
                  <a:pt x="1130" y="267"/>
                </a:lnTo>
                <a:lnTo>
                  <a:pt x="1127" y="265"/>
                </a:lnTo>
                <a:lnTo>
                  <a:pt x="1123" y="262"/>
                </a:lnTo>
                <a:lnTo>
                  <a:pt x="1121" y="261"/>
                </a:lnTo>
                <a:lnTo>
                  <a:pt x="1119" y="261"/>
                </a:lnTo>
                <a:lnTo>
                  <a:pt x="1114" y="260"/>
                </a:lnTo>
                <a:lnTo>
                  <a:pt x="1108" y="259"/>
                </a:lnTo>
                <a:lnTo>
                  <a:pt x="1102" y="260"/>
                </a:lnTo>
                <a:lnTo>
                  <a:pt x="1097" y="261"/>
                </a:lnTo>
                <a:lnTo>
                  <a:pt x="1093" y="262"/>
                </a:lnTo>
                <a:lnTo>
                  <a:pt x="1091" y="263"/>
                </a:lnTo>
                <a:lnTo>
                  <a:pt x="1089" y="264"/>
                </a:lnTo>
                <a:lnTo>
                  <a:pt x="1086" y="267"/>
                </a:lnTo>
                <a:lnTo>
                  <a:pt x="1084" y="270"/>
                </a:lnTo>
                <a:lnTo>
                  <a:pt x="1083" y="273"/>
                </a:lnTo>
                <a:lnTo>
                  <a:pt x="1083" y="277"/>
                </a:lnTo>
                <a:lnTo>
                  <a:pt x="1083" y="279"/>
                </a:lnTo>
                <a:lnTo>
                  <a:pt x="1083" y="281"/>
                </a:lnTo>
                <a:lnTo>
                  <a:pt x="1085" y="284"/>
                </a:lnTo>
                <a:lnTo>
                  <a:pt x="1087" y="287"/>
                </a:lnTo>
                <a:lnTo>
                  <a:pt x="1090" y="290"/>
                </a:lnTo>
                <a:lnTo>
                  <a:pt x="1094" y="292"/>
                </a:lnTo>
                <a:lnTo>
                  <a:pt x="1098" y="294"/>
                </a:lnTo>
                <a:lnTo>
                  <a:pt x="1108" y="296"/>
                </a:lnTo>
                <a:lnTo>
                  <a:pt x="1122" y="300"/>
                </a:lnTo>
                <a:lnTo>
                  <a:pt x="1128" y="302"/>
                </a:lnTo>
                <a:lnTo>
                  <a:pt x="1135" y="304"/>
                </a:lnTo>
                <a:lnTo>
                  <a:pt x="1146" y="309"/>
                </a:lnTo>
                <a:lnTo>
                  <a:pt x="1151" y="312"/>
                </a:lnTo>
                <a:lnTo>
                  <a:pt x="1156" y="315"/>
                </a:lnTo>
                <a:lnTo>
                  <a:pt x="1159" y="319"/>
                </a:lnTo>
                <a:lnTo>
                  <a:pt x="1163" y="324"/>
                </a:lnTo>
                <a:lnTo>
                  <a:pt x="1165" y="329"/>
                </a:lnTo>
                <a:lnTo>
                  <a:pt x="1167" y="334"/>
                </a:lnTo>
                <a:lnTo>
                  <a:pt x="1168" y="340"/>
                </a:lnTo>
                <a:lnTo>
                  <a:pt x="1169" y="346"/>
                </a:lnTo>
                <a:lnTo>
                  <a:pt x="1169" y="351"/>
                </a:lnTo>
                <a:lnTo>
                  <a:pt x="1168" y="356"/>
                </a:lnTo>
                <a:lnTo>
                  <a:pt x="1167" y="361"/>
                </a:lnTo>
                <a:lnTo>
                  <a:pt x="1165" y="365"/>
                </a:lnTo>
                <a:lnTo>
                  <a:pt x="1163" y="370"/>
                </a:lnTo>
                <a:lnTo>
                  <a:pt x="1160" y="373"/>
                </a:lnTo>
                <a:lnTo>
                  <a:pt x="1156" y="377"/>
                </a:lnTo>
                <a:lnTo>
                  <a:pt x="1153" y="380"/>
                </a:lnTo>
                <a:lnTo>
                  <a:pt x="1149" y="383"/>
                </a:lnTo>
                <a:lnTo>
                  <a:pt x="1144" y="386"/>
                </a:lnTo>
                <a:lnTo>
                  <a:pt x="1139" y="388"/>
                </a:lnTo>
                <a:lnTo>
                  <a:pt x="1133" y="390"/>
                </a:lnTo>
                <a:lnTo>
                  <a:pt x="1121" y="392"/>
                </a:lnTo>
                <a:lnTo>
                  <a:pt x="1115" y="393"/>
                </a:lnTo>
                <a:lnTo>
                  <a:pt x="1108" y="393"/>
                </a:lnTo>
                <a:lnTo>
                  <a:pt x="1101" y="393"/>
                </a:lnTo>
                <a:lnTo>
                  <a:pt x="1094" y="392"/>
                </a:lnTo>
                <a:lnTo>
                  <a:pt x="1088" y="391"/>
                </a:lnTo>
                <a:lnTo>
                  <a:pt x="1082" y="390"/>
                </a:lnTo>
                <a:lnTo>
                  <a:pt x="1077" y="388"/>
                </a:lnTo>
                <a:lnTo>
                  <a:pt x="1071" y="386"/>
                </a:lnTo>
                <a:lnTo>
                  <a:pt x="1067" y="383"/>
                </a:lnTo>
                <a:lnTo>
                  <a:pt x="1062" y="380"/>
                </a:lnTo>
                <a:lnTo>
                  <a:pt x="1058" y="377"/>
                </a:lnTo>
                <a:lnTo>
                  <a:pt x="1055" y="373"/>
                </a:lnTo>
                <a:lnTo>
                  <a:pt x="1052" y="369"/>
                </a:lnTo>
                <a:lnTo>
                  <a:pt x="1049" y="364"/>
                </a:lnTo>
                <a:lnTo>
                  <a:pt x="1047" y="359"/>
                </a:lnTo>
                <a:lnTo>
                  <a:pt x="1046" y="354"/>
                </a:lnTo>
                <a:lnTo>
                  <a:pt x="1044" y="348"/>
                </a:lnTo>
                <a:lnTo>
                  <a:pt x="1044" y="342"/>
                </a:lnTo>
                <a:lnTo>
                  <a:pt x="1077" y="342"/>
                </a:lnTo>
                <a:lnTo>
                  <a:pt x="1078" y="347"/>
                </a:lnTo>
                <a:lnTo>
                  <a:pt x="1080" y="352"/>
                </a:lnTo>
                <a:lnTo>
                  <a:pt x="1082" y="356"/>
                </a:lnTo>
                <a:lnTo>
                  <a:pt x="1084" y="358"/>
                </a:lnTo>
                <a:lnTo>
                  <a:pt x="1086" y="359"/>
                </a:lnTo>
                <a:lnTo>
                  <a:pt x="1091" y="362"/>
                </a:lnTo>
                <a:lnTo>
                  <a:pt x="1096" y="364"/>
                </a:lnTo>
                <a:lnTo>
                  <a:pt x="1101" y="365"/>
                </a:lnTo>
                <a:lnTo>
                  <a:pt x="1108" y="365"/>
                </a:lnTo>
                <a:lnTo>
                  <a:pt x="1114" y="365"/>
                </a:lnTo>
                <a:lnTo>
                  <a:pt x="1119" y="364"/>
                </a:lnTo>
                <a:lnTo>
                  <a:pt x="1124" y="362"/>
                </a:lnTo>
                <a:lnTo>
                  <a:pt x="1128" y="360"/>
                </a:lnTo>
                <a:lnTo>
                  <a:pt x="1131" y="357"/>
                </a:lnTo>
                <a:lnTo>
                  <a:pt x="1133" y="354"/>
                </a:lnTo>
                <a:lnTo>
                  <a:pt x="1135" y="350"/>
                </a:lnTo>
                <a:lnTo>
                  <a:pt x="1135" y="346"/>
                </a:lnTo>
                <a:lnTo>
                  <a:pt x="1135" y="342"/>
                </a:lnTo>
                <a:lnTo>
                  <a:pt x="1134" y="339"/>
                </a:lnTo>
                <a:lnTo>
                  <a:pt x="1133" y="337"/>
                </a:lnTo>
                <a:lnTo>
                  <a:pt x="1131" y="336"/>
                </a:lnTo>
                <a:lnTo>
                  <a:pt x="1128" y="334"/>
                </a:lnTo>
                <a:lnTo>
                  <a:pt x="1125" y="332"/>
                </a:lnTo>
                <a:lnTo>
                  <a:pt x="1120" y="330"/>
                </a:lnTo>
                <a:lnTo>
                  <a:pt x="1115" y="328"/>
                </a:lnTo>
                <a:lnTo>
                  <a:pt x="1109" y="326"/>
                </a:lnTo>
                <a:lnTo>
                  <a:pt x="1092" y="322"/>
                </a:lnTo>
                <a:lnTo>
                  <a:pt x="1082" y="319"/>
                </a:lnTo>
                <a:lnTo>
                  <a:pt x="1074" y="316"/>
                </a:lnTo>
                <a:lnTo>
                  <a:pt x="1066" y="312"/>
                </a:lnTo>
                <a:lnTo>
                  <a:pt x="1060" y="307"/>
                </a:lnTo>
                <a:lnTo>
                  <a:pt x="1057" y="304"/>
                </a:lnTo>
                <a:lnTo>
                  <a:pt x="1055" y="301"/>
                </a:lnTo>
                <a:lnTo>
                  <a:pt x="1053" y="298"/>
                </a:lnTo>
                <a:lnTo>
                  <a:pt x="1052" y="295"/>
                </a:lnTo>
                <a:lnTo>
                  <a:pt x="1050" y="291"/>
                </a:lnTo>
                <a:lnTo>
                  <a:pt x="1049" y="287"/>
                </a:lnTo>
                <a:lnTo>
                  <a:pt x="1049" y="283"/>
                </a:lnTo>
                <a:lnTo>
                  <a:pt x="1049" y="279"/>
                </a:lnTo>
                <a:lnTo>
                  <a:pt x="1049" y="272"/>
                </a:lnTo>
                <a:lnTo>
                  <a:pt x="1050" y="269"/>
                </a:lnTo>
                <a:lnTo>
                  <a:pt x="1051" y="266"/>
                </a:lnTo>
                <a:lnTo>
                  <a:pt x="1053" y="260"/>
                </a:lnTo>
                <a:lnTo>
                  <a:pt x="1056" y="254"/>
                </a:lnTo>
                <a:lnTo>
                  <a:pt x="1061" y="249"/>
                </a:lnTo>
                <a:lnTo>
                  <a:pt x="1066" y="245"/>
                </a:lnTo>
                <a:lnTo>
                  <a:pt x="1068" y="243"/>
                </a:lnTo>
                <a:lnTo>
                  <a:pt x="1071" y="241"/>
                </a:lnTo>
                <a:lnTo>
                  <a:pt x="1078" y="238"/>
                </a:lnTo>
                <a:lnTo>
                  <a:pt x="1085" y="235"/>
                </a:lnTo>
                <a:lnTo>
                  <a:pt x="1092" y="233"/>
                </a:lnTo>
                <a:lnTo>
                  <a:pt x="1100" y="232"/>
                </a:lnTo>
                <a:lnTo>
                  <a:pt x="1108" y="232"/>
                </a:lnTo>
                <a:lnTo>
                  <a:pt x="1117" y="232"/>
                </a:lnTo>
                <a:lnTo>
                  <a:pt x="1125" y="233"/>
                </a:lnTo>
                <a:lnTo>
                  <a:pt x="1132" y="235"/>
                </a:lnTo>
                <a:lnTo>
                  <a:pt x="1139" y="238"/>
                </a:lnTo>
                <a:lnTo>
                  <a:pt x="1145" y="241"/>
                </a:lnTo>
                <a:lnTo>
                  <a:pt x="1150" y="245"/>
                </a:lnTo>
                <a:lnTo>
                  <a:pt x="1155" y="249"/>
                </a:lnTo>
                <a:lnTo>
                  <a:pt x="1159" y="254"/>
                </a:lnTo>
                <a:lnTo>
                  <a:pt x="1162" y="260"/>
                </a:lnTo>
                <a:lnTo>
                  <a:pt x="1165" y="266"/>
                </a:lnTo>
                <a:lnTo>
                  <a:pt x="1166" y="269"/>
                </a:lnTo>
                <a:lnTo>
                  <a:pt x="1166" y="272"/>
                </a:lnTo>
                <a:lnTo>
                  <a:pt x="1167" y="279"/>
                </a:lnTo>
                <a:lnTo>
                  <a:pt x="1135" y="279"/>
                </a:lnTo>
                <a:close/>
                <a:moveTo>
                  <a:pt x="1245" y="393"/>
                </a:moveTo>
                <a:lnTo>
                  <a:pt x="1236" y="393"/>
                </a:lnTo>
                <a:lnTo>
                  <a:pt x="1232" y="392"/>
                </a:lnTo>
                <a:lnTo>
                  <a:pt x="1228" y="391"/>
                </a:lnTo>
                <a:lnTo>
                  <a:pt x="1221" y="389"/>
                </a:lnTo>
                <a:lnTo>
                  <a:pt x="1214" y="385"/>
                </a:lnTo>
                <a:lnTo>
                  <a:pt x="1208" y="381"/>
                </a:lnTo>
                <a:lnTo>
                  <a:pt x="1205" y="379"/>
                </a:lnTo>
                <a:lnTo>
                  <a:pt x="1202" y="376"/>
                </a:lnTo>
                <a:lnTo>
                  <a:pt x="1200" y="373"/>
                </a:lnTo>
                <a:lnTo>
                  <a:pt x="1198" y="371"/>
                </a:lnTo>
                <a:lnTo>
                  <a:pt x="1196" y="367"/>
                </a:lnTo>
                <a:lnTo>
                  <a:pt x="1194" y="364"/>
                </a:lnTo>
                <a:lnTo>
                  <a:pt x="1192" y="361"/>
                </a:lnTo>
                <a:lnTo>
                  <a:pt x="1191" y="357"/>
                </a:lnTo>
                <a:lnTo>
                  <a:pt x="1189" y="349"/>
                </a:lnTo>
                <a:lnTo>
                  <a:pt x="1187" y="341"/>
                </a:lnTo>
                <a:lnTo>
                  <a:pt x="1187" y="332"/>
                </a:lnTo>
                <a:lnTo>
                  <a:pt x="1187" y="324"/>
                </a:lnTo>
                <a:lnTo>
                  <a:pt x="1189" y="315"/>
                </a:lnTo>
                <a:lnTo>
                  <a:pt x="1190" y="312"/>
                </a:lnTo>
                <a:lnTo>
                  <a:pt x="1191" y="308"/>
                </a:lnTo>
                <a:lnTo>
                  <a:pt x="1194" y="301"/>
                </a:lnTo>
                <a:lnTo>
                  <a:pt x="1198" y="294"/>
                </a:lnTo>
                <a:lnTo>
                  <a:pt x="1202" y="288"/>
                </a:lnTo>
                <a:lnTo>
                  <a:pt x="1208" y="283"/>
                </a:lnTo>
                <a:lnTo>
                  <a:pt x="1214" y="279"/>
                </a:lnTo>
                <a:lnTo>
                  <a:pt x="1217" y="277"/>
                </a:lnTo>
                <a:lnTo>
                  <a:pt x="1221" y="276"/>
                </a:lnTo>
                <a:lnTo>
                  <a:pt x="1228" y="273"/>
                </a:lnTo>
                <a:lnTo>
                  <a:pt x="1232" y="273"/>
                </a:lnTo>
                <a:lnTo>
                  <a:pt x="1236" y="272"/>
                </a:lnTo>
                <a:lnTo>
                  <a:pt x="1245" y="272"/>
                </a:lnTo>
                <a:lnTo>
                  <a:pt x="1252" y="272"/>
                </a:lnTo>
                <a:lnTo>
                  <a:pt x="1259" y="273"/>
                </a:lnTo>
                <a:lnTo>
                  <a:pt x="1266" y="275"/>
                </a:lnTo>
                <a:lnTo>
                  <a:pt x="1272" y="277"/>
                </a:lnTo>
                <a:lnTo>
                  <a:pt x="1277" y="280"/>
                </a:lnTo>
                <a:lnTo>
                  <a:pt x="1282" y="284"/>
                </a:lnTo>
                <a:lnTo>
                  <a:pt x="1286" y="288"/>
                </a:lnTo>
                <a:lnTo>
                  <a:pt x="1290" y="293"/>
                </a:lnTo>
                <a:lnTo>
                  <a:pt x="1293" y="298"/>
                </a:lnTo>
                <a:lnTo>
                  <a:pt x="1295" y="304"/>
                </a:lnTo>
                <a:lnTo>
                  <a:pt x="1297" y="310"/>
                </a:lnTo>
                <a:lnTo>
                  <a:pt x="1297" y="317"/>
                </a:lnTo>
                <a:lnTo>
                  <a:pt x="1267" y="317"/>
                </a:lnTo>
                <a:lnTo>
                  <a:pt x="1266" y="312"/>
                </a:lnTo>
                <a:lnTo>
                  <a:pt x="1264" y="309"/>
                </a:lnTo>
                <a:lnTo>
                  <a:pt x="1262" y="305"/>
                </a:lnTo>
                <a:lnTo>
                  <a:pt x="1260" y="302"/>
                </a:lnTo>
                <a:lnTo>
                  <a:pt x="1257" y="300"/>
                </a:lnTo>
                <a:lnTo>
                  <a:pt x="1253" y="298"/>
                </a:lnTo>
                <a:lnTo>
                  <a:pt x="1249" y="297"/>
                </a:lnTo>
                <a:lnTo>
                  <a:pt x="1245" y="297"/>
                </a:lnTo>
                <a:lnTo>
                  <a:pt x="1240" y="298"/>
                </a:lnTo>
                <a:lnTo>
                  <a:pt x="1235" y="299"/>
                </a:lnTo>
                <a:lnTo>
                  <a:pt x="1231" y="302"/>
                </a:lnTo>
                <a:lnTo>
                  <a:pt x="1227" y="306"/>
                </a:lnTo>
                <a:lnTo>
                  <a:pt x="1225" y="309"/>
                </a:lnTo>
                <a:lnTo>
                  <a:pt x="1224" y="311"/>
                </a:lnTo>
                <a:lnTo>
                  <a:pt x="1222" y="317"/>
                </a:lnTo>
                <a:lnTo>
                  <a:pt x="1220" y="324"/>
                </a:lnTo>
                <a:lnTo>
                  <a:pt x="1220" y="332"/>
                </a:lnTo>
                <a:lnTo>
                  <a:pt x="1220" y="340"/>
                </a:lnTo>
                <a:lnTo>
                  <a:pt x="1222" y="347"/>
                </a:lnTo>
                <a:lnTo>
                  <a:pt x="1223" y="350"/>
                </a:lnTo>
                <a:lnTo>
                  <a:pt x="1224" y="353"/>
                </a:lnTo>
                <a:lnTo>
                  <a:pt x="1225" y="356"/>
                </a:lnTo>
                <a:lnTo>
                  <a:pt x="1227" y="358"/>
                </a:lnTo>
                <a:lnTo>
                  <a:pt x="1231" y="362"/>
                </a:lnTo>
                <a:lnTo>
                  <a:pt x="1233" y="364"/>
                </a:lnTo>
                <a:lnTo>
                  <a:pt x="1235" y="365"/>
                </a:lnTo>
                <a:lnTo>
                  <a:pt x="1240" y="367"/>
                </a:lnTo>
                <a:lnTo>
                  <a:pt x="1242" y="367"/>
                </a:lnTo>
                <a:lnTo>
                  <a:pt x="1245" y="367"/>
                </a:lnTo>
                <a:lnTo>
                  <a:pt x="1249" y="367"/>
                </a:lnTo>
                <a:lnTo>
                  <a:pt x="1253" y="366"/>
                </a:lnTo>
                <a:lnTo>
                  <a:pt x="1256" y="364"/>
                </a:lnTo>
                <a:lnTo>
                  <a:pt x="1259" y="362"/>
                </a:lnTo>
                <a:lnTo>
                  <a:pt x="1262" y="359"/>
                </a:lnTo>
                <a:lnTo>
                  <a:pt x="1264" y="356"/>
                </a:lnTo>
                <a:lnTo>
                  <a:pt x="1266" y="352"/>
                </a:lnTo>
                <a:lnTo>
                  <a:pt x="1267" y="348"/>
                </a:lnTo>
                <a:lnTo>
                  <a:pt x="1297" y="348"/>
                </a:lnTo>
                <a:lnTo>
                  <a:pt x="1297" y="354"/>
                </a:lnTo>
                <a:lnTo>
                  <a:pt x="1295" y="360"/>
                </a:lnTo>
                <a:lnTo>
                  <a:pt x="1294" y="363"/>
                </a:lnTo>
                <a:lnTo>
                  <a:pt x="1293" y="366"/>
                </a:lnTo>
                <a:lnTo>
                  <a:pt x="1292" y="369"/>
                </a:lnTo>
                <a:lnTo>
                  <a:pt x="1290" y="371"/>
                </a:lnTo>
                <a:lnTo>
                  <a:pt x="1287" y="376"/>
                </a:lnTo>
                <a:lnTo>
                  <a:pt x="1282" y="381"/>
                </a:lnTo>
                <a:lnTo>
                  <a:pt x="1277" y="384"/>
                </a:lnTo>
                <a:lnTo>
                  <a:pt x="1272" y="387"/>
                </a:lnTo>
                <a:lnTo>
                  <a:pt x="1266" y="390"/>
                </a:lnTo>
                <a:lnTo>
                  <a:pt x="1259" y="392"/>
                </a:lnTo>
                <a:lnTo>
                  <a:pt x="1252" y="393"/>
                </a:lnTo>
                <a:lnTo>
                  <a:pt x="1245" y="393"/>
                </a:lnTo>
                <a:close/>
                <a:moveTo>
                  <a:pt x="1352" y="323"/>
                </a:moveTo>
                <a:lnTo>
                  <a:pt x="1352" y="391"/>
                </a:lnTo>
                <a:lnTo>
                  <a:pt x="1319" y="391"/>
                </a:lnTo>
                <a:lnTo>
                  <a:pt x="1319" y="234"/>
                </a:lnTo>
                <a:lnTo>
                  <a:pt x="1351" y="234"/>
                </a:lnTo>
                <a:lnTo>
                  <a:pt x="1351" y="294"/>
                </a:lnTo>
                <a:lnTo>
                  <a:pt x="1354" y="289"/>
                </a:lnTo>
                <a:lnTo>
                  <a:pt x="1357" y="285"/>
                </a:lnTo>
                <a:lnTo>
                  <a:pt x="1361" y="281"/>
                </a:lnTo>
                <a:lnTo>
                  <a:pt x="1365" y="277"/>
                </a:lnTo>
                <a:lnTo>
                  <a:pt x="1370" y="275"/>
                </a:lnTo>
                <a:lnTo>
                  <a:pt x="1375" y="273"/>
                </a:lnTo>
                <a:lnTo>
                  <a:pt x="1381" y="272"/>
                </a:lnTo>
                <a:lnTo>
                  <a:pt x="1388" y="272"/>
                </a:lnTo>
                <a:lnTo>
                  <a:pt x="1396" y="272"/>
                </a:lnTo>
                <a:lnTo>
                  <a:pt x="1400" y="273"/>
                </a:lnTo>
                <a:lnTo>
                  <a:pt x="1404" y="274"/>
                </a:lnTo>
                <a:lnTo>
                  <a:pt x="1408" y="276"/>
                </a:lnTo>
                <a:lnTo>
                  <a:pt x="1411" y="278"/>
                </a:lnTo>
                <a:lnTo>
                  <a:pt x="1414" y="281"/>
                </a:lnTo>
                <a:lnTo>
                  <a:pt x="1417" y="283"/>
                </a:lnTo>
                <a:lnTo>
                  <a:pt x="1420" y="286"/>
                </a:lnTo>
                <a:lnTo>
                  <a:pt x="1422" y="290"/>
                </a:lnTo>
                <a:lnTo>
                  <a:pt x="1424" y="293"/>
                </a:lnTo>
                <a:lnTo>
                  <a:pt x="1426" y="297"/>
                </a:lnTo>
                <a:lnTo>
                  <a:pt x="1427" y="302"/>
                </a:lnTo>
                <a:lnTo>
                  <a:pt x="1428" y="306"/>
                </a:lnTo>
                <a:lnTo>
                  <a:pt x="1428" y="311"/>
                </a:lnTo>
                <a:lnTo>
                  <a:pt x="1428" y="316"/>
                </a:lnTo>
                <a:lnTo>
                  <a:pt x="1428" y="391"/>
                </a:lnTo>
                <a:lnTo>
                  <a:pt x="1396" y="391"/>
                </a:lnTo>
                <a:lnTo>
                  <a:pt x="1396" y="322"/>
                </a:lnTo>
                <a:lnTo>
                  <a:pt x="1395" y="317"/>
                </a:lnTo>
                <a:lnTo>
                  <a:pt x="1394" y="312"/>
                </a:lnTo>
                <a:lnTo>
                  <a:pt x="1393" y="308"/>
                </a:lnTo>
                <a:lnTo>
                  <a:pt x="1390" y="305"/>
                </a:lnTo>
                <a:lnTo>
                  <a:pt x="1387" y="302"/>
                </a:lnTo>
                <a:lnTo>
                  <a:pt x="1383" y="300"/>
                </a:lnTo>
                <a:lnTo>
                  <a:pt x="1379" y="299"/>
                </a:lnTo>
                <a:lnTo>
                  <a:pt x="1375" y="299"/>
                </a:lnTo>
                <a:lnTo>
                  <a:pt x="1370" y="299"/>
                </a:lnTo>
                <a:lnTo>
                  <a:pt x="1365" y="300"/>
                </a:lnTo>
                <a:lnTo>
                  <a:pt x="1362" y="302"/>
                </a:lnTo>
                <a:lnTo>
                  <a:pt x="1358" y="305"/>
                </a:lnTo>
                <a:lnTo>
                  <a:pt x="1355" y="308"/>
                </a:lnTo>
                <a:lnTo>
                  <a:pt x="1353" y="313"/>
                </a:lnTo>
                <a:lnTo>
                  <a:pt x="1352" y="317"/>
                </a:lnTo>
                <a:lnTo>
                  <a:pt x="1352" y="323"/>
                </a:lnTo>
                <a:close/>
                <a:moveTo>
                  <a:pt x="1509" y="393"/>
                </a:moveTo>
                <a:lnTo>
                  <a:pt x="1500" y="393"/>
                </a:lnTo>
                <a:lnTo>
                  <a:pt x="1496" y="392"/>
                </a:lnTo>
                <a:lnTo>
                  <a:pt x="1492" y="391"/>
                </a:lnTo>
                <a:lnTo>
                  <a:pt x="1485" y="389"/>
                </a:lnTo>
                <a:lnTo>
                  <a:pt x="1478" y="386"/>
                </a:lnTo>
                <a:lnTo>
                  <a:pt x="1472" y="381"/>
                </a:lnTo>
                <a:lnTo>
                  <a:pt x="1466" y="376"/>
                </a:lnTo>
                <a:lnTo>
                  <a:pt x="1461" y="371"/>
                </a:lnTo>
                <a:lnTo>
                  <a:pt x="1457" y="364"/>
                </a:lnTo>
                <a:lnTo>
                  <a:pt x="1454" y="357"/>
                </a:lnTo>
                <a:lnTo>
                  <a:pt x="1451" y="349"/>
                </a:lnTo>
                <a:lnTo>
                  <a:pt x="1450" y="341"/>
                </a:lnTo>
                <a:lnTo>
                  <a:pt x="1450" y="332"/>
                </a:lnTo>
                <a:lnTo>
                  <a:pt x="1450" y="324"/>
                </a:lnTo>
                <a:lnTo>
                  <a:pt x="1451" y="315"/>
                </a:lnTo>
                <a:lnTo>
                  <a:pt x="1452" y="311"/>
                </a:lnTo>
                <a:lnTo>
                  <a:pt x="1454" y="308"/>
                </a:lnTo>
                <a:lnTo>
                  <a:pt x="1457" y="300"/>
                </a:lnTo>
                <a:lnTo>
                  <a:pt x="1461" y="294"/>
                </a:lnTo>
                <a:lnTo>
                  <a:pt x="1466" y="288"/>
                </a:lnTo>
                <a:lnTo>
                  <a:pt x="1472" y="283"/>
                </a:lnTo>
                <a:lnTo>
                  <a:pt x="1478" y="279"/>
                </a:lnTo>
                <a:lnTo>
                  <a:pt x="1481" y="277"/>
                </a:lnTo>
                <a:lnTo>
                  <a:pt x="1485" y="276"/>
                </a:lnTo>
                <a:lnTo>
                  <a:pt x="1492" y="273"/>
                </a:lnTo>
                <a:lnTo>
                  <a:pt x="1496" y="273"/>
                </a:lnTo>
                <a:lnTo>
                  <a:pt x="1500" y="272"/>
                </a:lnTo>
                <a:lnTo>
                  <a:pt x="1509" y="272"/>
                </a:lnTo>
                <a:lnTo>
                  <a:pt x="1517" y="272"/>
                </a:lnTo>
                <a:lnTo>
                  <a:pt x="1521" y="273"/>
                </a:lnTo>
                <a:lnTo>
                  <a:pt x="1525" y="273"/>
                </a:lnTo>
                <a:lnTo>
                  <a:pt x="1533" y="276"/>
                </a:lnTo>
                <a:lnTo>
                  <a:pt x="1539" y="279"/>
                </a:lnTo>
                <a:lnTo>
                  <a:pt x="1546" y="283"/>
                </a:lnTo>
                <a:lnTo>
                  <a:pt x="1551" y="288"/>
                </a:lnTo>
                <a:lnTo>
                  <a:pt x="1556" y="294"/>
                </a:lnTo>
                <a:lnTo>
                  <a:pt x="1560" y="300"/>
                </a:lnTo>
                <a:lnTo>
                  <a:pt x="1561" y="304"/>
                </a:lnTo>
                <a:lnTo>
                  <a:pt x="1563" y="308"/>
                </a:lnTo>
                <a:lnTo>
                  <a:pt x="1565" y="315"/>
                </a:lnTo>
                <a:lnTo>
                  <a:pt x="1566" y="324"/>
                </a:lnTo>
                <a:lnTo>
                  <a:pt x="1567" y="332"/>
                </a:lnTo>
                <a:lnTo>
                  <a:pt x="1566" y="341"/>
                </a:lnTo>
                <a:lnTo>
                  <a:pt x="1565" y="349"/>
                </a:lnTo>
                <a:lnTo>
                  <a:pt x="1564" y="353"/>
                </a:lnTo>
                <a:lnTo>
                  <a:pt x="1563" y="357"/>
                </a:lnTo>
                <a:lnTo>
                  <a:pt x="1560" y="364"/>
                </a:lnTo>
                <a:lnTo>
                  <a:pt x="1556" y="371"/>
                </a:lnTo>
                <a:lnTo>
                  <a:pt x="1551" y="376"/>
                </a:lnTo>
                <a:lnTo>
                  <a:pt x="1546" y="381"/>
                </a:lnTo>
                <a:lnTo>
                  <a:pt x="1539" y="386"/>
                </a:lnTo>
                <a:lnTo>
                  <a:pt x="1536" y="387"/>
                </a:lnTo>
                <a:lnTo>
                  <a:pt x="1533" y="389"/>
                </a:lnTo>
                <a:lnTo>
                  <a:pt x="1525" y="391"/>
                </a:lnTo>
                <a:lnTo>
                  <a:pt x="1521" y="392"/>
                </a:lnTo>
                <a:lnTo>
                  <a:pt x="1517" y="393"/>
                </a:lnTo>
                <a:lnTo>
                  <a:pt x="1509" y="393"/>
                </a:lnTo>
                <a:close/>
                <a:moveTo>
                  <a:pt x="1509" y="368"/>
                </a:moveTo>
                <a:lnTo>
                  <a:pt x="1514" y="367"/>
                </a:lnTo>
                <a:lnTo>
                  <a:pt x="1517" y="366"/>
                </a:lnTo>
                <a:lnTo>
                  <a:pt x="1519" y="365"/>
                </a:lnTo>
                <a:lnTo>
                  <a:pt x="1522" y="364"/>
                </a:lnTo>
                <a:lnTo>
                  <a:pt x="1524" y="362"/>
                </a:lnTo>
                <a:lnTo>
                  <a:pt x="1525" y="360"/>
                </a:lnTo>
                <a:lnTo>
                  <a:pt x="1527" y="358"/>
                </a:lnTo>
                <a:lnTo>
                  <a:pt x="1530" y="352"/>
                </a:lnTo>
                <a:lnTo>
                  <a:pt x="1532" y="346"/>
                </a:lnTo>
                <a:lnTo>
                  <a:pt x="1533" y="340"/>
                </a:lnTo>
                <a:lnTo>
                  <a:pt x="1533" y="332"/>
                </a:lnTo>
                <a:lnTo>
                  <a:pt x="1533" y="325"/>
                </a:lnTo>
                <a:lnTo>
                  <a:pt x="1532" y="318"/>
                </a:lnTo>
                <a:lnTo>
                  <a:pt x="1530" y="312"/>
                </a:lnTo>
                <a:lnTo>
                  <a:pt x="1527" y="307"/>
                </a:lnTo>
                <a:lnTo>
                  <a:pt x="1525" y="304"/>
                </a:lnTo>
                <a:lnTo>
                  <a:pt x="1524" y="302"/>
                </a:lnTo>
                <a:lnTo>
                  <a:pt x="1519" y="299"/>
                </a:lnTo>
                <a:lnTo>
                  <a:pt x="1514" y="297"/>
                </a:lnTo>
                <a:lnTo>
                  <a:pt x="1509" y="296"/>
                </a:lnTo>
                <a:lnTo>
                  <a:pt x="1503" y="297"/>
                </a:lnTo>
                <a:lnTo>
                  <a:pt x="1500" y="298"/>
                </a:lnTo>
                <a:lnTo>
                  <a:pt x="1498" y="299"/>
                </a:lnTo>
                <a:lnTo>
                  <a:pt x="1496" y="300"/>
                </a:lnTo>
                <a:lnTo>
                  <a:pt x="1494" y="302"/>
                </a:lnTo>
                <a:lnTo>
                  <a:pt x="1492" y="304"/>
                </a:lnTo>
                <a:lnTo>
                  <a:pt x="1490" y="307"/>
                </a:lnTo>
                <a:lnTo>
                  <a:pt x="1487" y="312"/>
                </a:lnTo>
                <a:lnTo>
                  <a:pt x="1485" y="318"/>
                </a:lnTo>
                <a:lnTo>
                  <a:pt x="1484" y="325"/>
                </a:lnTo>
                <a:lnTo>
                  <a:pt x="1484" y="332"/>
                </a:lnTo>
                <a:lnTo>
                  <a:pt x="1484" y="340"/>
                </a:lnTo>
                <a:lnTo>
                  <a:pt x="1485" y="346"/>
                </a:lnTo>
                <a:lnTo>
                  <a:pt x="1487" y="352"/>
                </a:lnTo>
                <a:lnTo>
                  <a:pt x="1490" y="358"/>
                </a:lnTo>
                <a:lnTo>
                  <a:pt x="1491" y="359"/>
                </a:lnTo>
                <a:lnTo>
                  <a:pt x="1492" y="360"/>
                </a:lnTo>
                <a:lnTo>
                  <a:pt x="1494" y="362"/>
                </a:lnTo>
                <a:lnTo>
                  <a:pt x="1498" y="365"/>
                </a:lnTo>
                <a:lnTo>
                  <a:pt x="1503" y="367"/>
                </a:lnTo>
                <a:lnTo>
                  <a:pt x="1509" y="368"/>
                </a:lnTo>
                <a:close/>
                <a:moveTo>
                  <a:pt x="1641" y="393"/>
                </a:moveTo>
                <a:lnTo>
                  <a:pt x="1632" y="393"/>
                </a:lnTo>
                <a:lnTo>
                  <a:pt x="1628" y="392"/>
                </a:lnTo>
                <a:lnTo>
                  <a:pt x="1624" y="391"/>
                </a:lnTo>
                <a:lnTo>
                  <a:pt x="1617" y="389"/>
                </a:lnTo>
                <a:lnTo>
                  <a:pt x="1610" y="386"/>
                </a:lnTo>
                <a:lnTo>
                  <a:pt x="1604" y="381"/>
                </a:lnTo>
                <a:lnTo>
                  <a:pt x="1599" y="376"/>
                </a:lnTo>
                <a:lnTo>
                  <a:pt x="1594" y="371"/>
                </a:lnTo>
                <a:lnTo>
                  <a:pt x="1590" y="364"/>
                </a:lnTo>
                <a:lnTo>
                  <a:pt x="1587" y="357"/>
                </a:lnTo>
                <a:lnTo>
                  <a:pt x="1585" y="349"/>
                </a:lnTo>
                <a:lnTo>
                  <a:pt x="1583" y="341"/>
                </a:lnTo>
                <a:lnTo>
                  <a:pt x="1583" y="332"/>
                </a:lnTo>
                <a:lnTo>
                  <a:pt x="1583" y="324"/>
                </a:lnTo>
                <a:lnTo>
                  <a:pt x="1585" y="315"/>
                </a:lnTo>
                <a:lnTo>
                  <a:pt x="1586" y="311"/>
                </a:lnTo>
                <a:lnTo>
                  <a:pt x="1587" y="308"/>
                </a:lnTo>
                <a:lnTo>
                  <a:pt x="1590" y="300"/>
                </a:lnTo>
                <a:lnTo>
                  <a:pt x="1594" y="294"/>
                </a:lnTo>
                <a:lnTo>
                  <a:pt x="1599" y="288"/>
                </a:lnTo>
                <a:lnTo>
                  <a:pt x="1604" y="283"/>
                </a:lnTo>
                <a:lnTo>
                  <a:pt x="1610" y="279"/>
                </a:lnTo>
                <a:lnTo>
                  <a:pt x="1614" y="277"/>
                </a:lnTo>
                <a:lnTo>
                  <a:pt x="1617" y="276"/>
                </a:lnTo>
                <a:lnTo>
                  <a:pt x="1624" y="273"/>
                </a:lnTo>
                <a:lnTo>
                  <a:pt x="1628" y="273"/>
                </a:lnTo>
                <a:lnTo>
                  <a:pt x="1632" y="272"/>
                </a:lnTo>
                <a:lnTo>
                  <a:pt x="1641" y="272"/>
                </a:lnTo>
                <a:lnTo>
                  <a:pt x="1650" y="272"/>
                </a:lnTo>
                <a:lnTo>
                  <a:pt x="1654" y="273"/>
                </a:lnTo>
                <a:lnTo>
                  <a:pt x="1658" y="273"/>
                </a:lnTo>
                <a:lnTo>
                  <a:pt x="1665" y="276"/>
                </a:lnTo>
                <a:lnTo>
                  <a:pt x="1672" y="279"/>
                </a:lnTo>
                <a:lnTo>
                  <a:pt x="1678" y="283"/>
                </a:lnTo>
                <a:lnTo>
                  <a:pt x="1683" y="288"/>
                </a:lnTo>
                <a:lnTo>
                  <a:pt x="1688" y="294"/>
                </a:lnTo>
                <a:lnTo>
                  <a:pt x="1692" y="300"/>
                </a:lnTo>
                <a:lnTo>
                  <a:pt x="1694" y="304"/>
                </a:lnTo>
                <a:lnTo>
                  <a:pt x="1695" y="308"/>
                </a:lnTo>
                <a:lnTo>
                  <a:pt x="1697" y="315"/>
                </a:lnTo>
                <a:lnTo>
                  <a:pt x="1699" y="324"/>
                </a:lnTo>
                <a:lnTo>
                  <a:pt x="1699" y="332"/>
                </a:lnTo>
                <a:lnTo>
                  <a:pt x="1699" y="341"/>
                </a:lnTo>
                <a:lnTo>
                  <a:pt x="1697" y="349"/>
                </a:lnTo>
                <a:lnTo>
                  <a:pt x="1696" y="353"/>
                </a:lnTo>
                <a:lnTo>
                  <a:pt x="1695" y="357"/>
                </a:lnTo>
                <a:lnTo>
                  <a:pt x="1692" y="364"/>
                </a:lnTo>
                <a:lnTo>
                  <a:pt x="1688" y="371"/>
                </a:lnTo>
                <a:lnTo>
                  <a:pt x="1683" y="376"/>
                </a:lnTo>
                <a:lnTo>
                  <a:pt x="1678" y="381"/>
                </a:lnTo>
                <a:lnTo>
                  <a:pt x="1672" y="386"/>
                </a:lnTo>
                <a:lnTo>
                  <a:pt x="1669" y="387"/>
                </a:lnTo>
                <a:lnTo>
                  <a:pt x="1665" y="389"/>
                </a:lnTo>
                <a:lnTo>
                  <a:pt x="1658" y="391"/>
                </a:lnTo>
                <a:lnTo>
                  <a:pt x="1654" y="392"/>
                </a:lnTo>
                <a:lnTo>
                  <a:pt x="1650" y="393"/>
                </a:lnTo>
                <a:lnTo>
                  <a:pt x="1641" y="393"/>
                </a:lnTo>
                <a:close/>
                <a:moveTo>
                  <a:pt x="1641" y="368"/>
                </a:moveTo>
                <a:lnTo>
                  <a:pt x="1647" y="367"/>
                </a:lnTo>
                <a:lnTo>
                  <a:pt x="1649" y="366"/>
                </a:lnTo>
                <a:lnTo>
                  <a:pt x="1652" y="365"/>
                </a:lnTo>
                <a:lnTo>
                  <a:pt x="1654" y="364"/>
                </a:lnTo>
                <a:lnTo>
                  <a:pt x="1656" y="362"/>
                </a:lnTo>
                <a:lnTo>
                  <a:pt x="1658" y="360"/>
                </a:lnTo>
                <a:lnTo>
                  <a:pt x="1660" y="358"/>
                </a:lnTo>
                <a:lnTo>
                  <a:pt x="1662" y="352"/>
                </a:lnTo>
                <a:lnTo>
                  <a:pt x="1664" y="346"/>
                </a:lnTo>
                <a:lnTo>
                  <a:pt x="1665" y="340"/>
                </a:lnTo>
                <a:lnTo>
                  <a:pt x="1666" y="332"/>
                </a:lnTo>
                <a:lnTo>
                  <a:pt x="1665" y="325"/>
                </a:lnTo>
                <a:lnTo>
                  <a:pt x="1664" y="318"/>
                </a:lnTo>
                <a:lnTo>
                  <a:pt x="1662" y="312"/>
                </a:lnTo>
                <a:lnTo>
                  <a:pt x="1660" y="307"/>
                </a:lnTo>
                <a:lnTo>
                  <a:pt x="1658" y="304"/>
                </a:lnTo>
                <a:lnTo>
                  <a:pt x="1656" y="302"/>
                </a:lnTo>
                <a:lnTo>
                  <a:pt x="1652" y="299"/>
                </a:lnTo>
                <a:lnTo>
                  <a:pt x="1647" y="297"/>
                </a:lnTo>
                <a:lnTo>
                  <a:pt x="1641" y="296"/>
                </a:lnTo>
                <a:lnTo>
                  <a:pt x="1635" y="297"/>
                </a:lnTo>
                <a:lnTo>
                  <a:pt x="1633" y="298"/>
                </a:lnTo>
                <a:lnTo>
                  <a:pt x="1630" y="299"/>
                </a:lnTo>
                <a:lnTo>
                  <a:pt x="1628" y="300"/>
                </a:lnTo>
                <a:lnTo>
                  <a:pt x="1626" y="302"/>
                </a:lnTo>
                <a:lnTo>
                  <a:pt x="1624" y="304"/>
                </a:lnTo>
                <a:lnTo>
                  <a:pt x="1623" y="307"/>
                </a:lnTo>
                <a:lnTo>
                  <a:pt x="1620" y="312"/>
                </a:lnTo>
                <a:lnTo>
                  <a:pt x="1618" y="318"/>
                </a:lnTo>
                <a:lnTo>
                  <a:pt x="1617" y="325"/>
                </a:lnTo>
                <a:lnTo>
                  <a:pt x="1616" y="332"/>
                </a:lnTo>
                <a:lnTo>
                  <a:pt x="1617" y="340"/>
                </a:lnTo>
                <a:lnTo>
                  <a:pt x="1618" y="346"/>
                </a:lnTo>
                <a:lnTo>
                  <a:pt x="1620" y="352"/>
                </a:lnTo>
                <a:lnTo>
                  <a:pt x="1623" y="358"/>
                </a:lnTo>
                <a:lnTo>
                  <a:pt x="1623" y="359"/>
                </a:lnTo>
                <a:lnTo>
                  <a:pt x="1624" y="360"/>
                </a:lnTo>
                <a:lnTo>
                  <a:pt x="1626" y="362"/>
                </a:lnTo>
                <a:lnTo>
                  <a:pt x="1630" y="365"/>
                </a:lnTo>
                <a:lnTo>
                  <a:pt x="1635" y="367"/>
                </a:lnTo>
                <a:lnTo>
                  <a:pt x="1641" y="368"/>
                </a:lnTo>
                <a:close/>
                <a:moveTo>
                  <a:pt x="1754" y="391"/>
                </a:moveTo>
                <a:lnTo>
                  <a:pt x="1721" y="391"/>
                </a:lnTo>
                <a:lnTo>
                  <a:pt x="1721" y="234"/>
                </a:lnTo>
                <a:lnTo>
                  <a:pt x="1754" y="234"/>
                </a:lnTo>
                <a:lnTo>
                  <a:pt x="1754" y="391"/>
                </a:lnTo>
                <a:close/>
                <a:moveTo>
                  <a:pt x="1884" y="393"/>
                </a:moveTo>
                <a:lnTo>
                  <a:pt x="1875" y="393"/>
                </a:lnTo>
                <a:lnTo>
                  <a:pt x="1871" y="392"/>
                </a:lnTo>
                <a:lnTo>
                  <a:pt x="1867" y="391"/>
                </a:lnTo>
                <a:lnTo>
                  <a:pt x="1859" y="389"/>
                </a:lnTo>
                <a:lnTo>
                  <a:pt x="1852" y="386"/>
                </a:lnTo>
                <a:lnTo>
                  <a:pt x="1846" y="381"/>
                </a:lnTo>
                <a:lnTo>
                  <a:pt x="1841" y="376"/>
                </a:lnTo>
                <a:lnTo>
                  <a:pt x="1836" y="371"/>
                </a:lnTo>
                <a:lnTo>
                  <a:pt x="1832" y="364"/>
                </a:lnTo>
                <a:lnTo>
                  <a:pt x="1829" y="357"/>
                </a:lnTo>
                <a:lnTo>
                  <a:pt x="1827" y="349"/>
                </a:lnTo>
                <a:lnTo>
                  <a:pt x="1826" y="341"/>
                </a:lnTo>
                <a:lnTo>
                  <a:pt x="1825" y="332"/>
                </a:lnTo>
                <a:lnTo>
                  <a:pt x="1826" y="324"/>
                </a:lnTo>
                <a:lnTo>
                  <a:pt x="1827" y="315"/>
                </a:lnTo>
                <a:lnTo>
                  <a:pt x="1828" y="311"/>
                </a:lnTo>
                <a:lnTo>
                  <a:pt x="1829" y="308"/>
                </a:lnTo>
                <a:lnTo>
                  <a:pt x="1832" y="300"/>
                </a:lnTo>
                <a:lnTo>
                  <a:pt x="1836" y="294"/>
                </a:lnTo>
                <a:lnTo>
                  <a:pt x="1841" y="288"/>
                </a:lnTo>
                <a:lnTo>
                  <a:pt x="1846" y="283"/>
                </a:lnTo>
                <a:lnTo>
                  <a:pt x="1852" y="279"/>
                </a:lnTo>
                <a:lnTo>
                  <a:pt x="1856" y="277"/>
                </a:lnTo>
                <a:lnTo>
                  <a:pt x="1859" y="276"/>
                </a:lnTo>
                <a:lnTo>
                  <a:pt x="1867" y="273"/>
                </a:lnTo>
                <a:lnTo>
                  <a:pt x="1871" y="273"/>
                </a:lnTo>
                <a:lnTo>
                  <a:pt x="1875" y="272"/>
                </a:lnTo>
                <a:lnTo>
                  <a:pt x="1884" y="272"/>
                </a:lnTo>
                <a:lnTo>
                  <a:pt x="1893" y="272"/>
                </a:lnTo>
                <a:lnTo>
                  <a:pt x="1897" y="273"/>
                </a:lnTo>
                <a:lnTo>
                  <a:pt x="1901" y="273"/>
                </a:lnTo>
                <a:lnTo>
                  <a:pt x="1908" y="276"/>
                </a:lnTo>
                <a:lnTo>
                  <a:pt x="1915" y="279"/>
                </a:lnTo>
                <a:lnTo>
                  <a:pt x="1921" y="283"/>
                </a:lnTo>
                <a:lnTo>
                  <a:pt x="1927" y="288"/>
                </a:lnTo>
                <a:lnTo>
                  <a:pt x="1931" y="294"/>
                </a:lnTo>
                <a:lnTo>
                  <a:pt x="1935" y="300"/>
                </a:lnTo>
                <a:lnTo>
                  <a:pt x="1937" y="304"/>
                </a:lnTo>
                <a:lnTo>
                  <a:pt x="1938" y="308"/>
                </a:lnTo>
                <a:lnTo>
                  <a:pt x="1940" y="315"/>
                </a:lnTo>
                <a:lnTo>
                  <a:pt x="1942" y="324"/>
                </a:lnTo>
                <a:lnTo>
                  <a:pt x="1942" y="332"/>
                </a:lnTo>
                <a:lnTo>
                  <a:pt x="1942" y="341"/>
                </a:lnTo>
                <a:lnTo>
                  <a:pt x="1940" y="349"/>
                </a:lnTo>
                <a:lnTo>
                  <a:pt x="1939" y="353"/>
                </a:lnTo>
                <a:lnTo>
                  <a:pt x="1938" y="357"/>
                </a:lnTo>
                <a:lnTo>
                  <a:pt x="1935" y="364"/>
                </a:lnTo>
                <a:lnTo>
                  <a:pt x="1931" y="371"/>
                </a:lnTo>
                <a:lnTo>
                  <a:pt x="1927" y="376"/>
                </a:lnTo>
                <a:lnTo>
                  <a:pt x="1921" y="381"/>
                </a:lnTo>
                <a:lnTo>
                  <a:pt x="1915" y="386"/>
                </a:lnTo>
                <a:lnTo>
                  <a:pt x="1912" y="387"/>
                </a:lnTo>
                <a:lnTo>
                  <a:pt x="1908" y="389"/>
                </a:lnTo>
                <a:lnTo>
                  <a:pt x="1901" y="391"/>
                </a:lnTo>
                <a:lnTo>
                  <a:pt x="1897" y="392"/>
                </a:lnTo>
                <a:lnTo>
                  <a:pt x="1893" y="393"/>
                </a:lnTo>
                <a:lnTo>
                  <a:pt x="1884" y="393"/>
                </a:lnTo>
                <a:close/>
                <a:moveTo>
                  <a:pt x="1884" y="368"/>
                </a:moveTo>
                <a:lnTo>
                  <a:pt x="1890" y="367"/>
                </a:lnTo>
                <a:lnTo>
                  <a:pt x="1893" y="366"/>
                </a:lnTo>
                <a:lnTo>
                  <a:pt x="1895" y="365"/>
                </a:lnTo>
                <a:lnTo>
                  <a:pt x="1897" y="364"/>
                </a:lnTo>
                <a:lnTo>
                  <a:pt x="1899" y="362"/>
                </a:lnTo>
                <a:lnTo>
                  <a:pt x="1901" y="360"/>
                </a:lnTo>
                <a:lnTo>
                  <a:pt x="1903" y="358"/>
                </a:lnTo>
                <a:lnTo>
                  <a:pt x="1906" y="352"/>
                </a:lnTo>
                <a:lnTo>
                  <a:pt x="1907" y="346"/>
                </a:lnTo>
                <a:lnTo>
                  <a:pt x="1909" y="340"/>
                </a:lnTo>
                <a:lnTo>
                  <a:pt x="1909" y="332"/>
                </a:lnTo>
                <a:lnTo>
                  <a:pt x="1909" y="325"/>
                </a:lnTo>
                <a:lnTo>
                  <a:pt x="1907" y="318"/>
                </a:lnTo>
                <a:lnTo>
                  <a:pt x="1906" y="312"/>
                </a:lnTo>
                <a:lnTo>
                  <a:pt x="1903" y="307"/>
                </a:lnTo>
                <a:lnTo>
                  <a:pt x="1901" y="304"/>
                </a:lnTo>
                <a:lnTo>
                  <a:pt x="1899" y="302"/>
                </a:lnTo>
                <a:lnTo>
                  <a:pt x="1895" y="299"/>
                </a:lnTo>
                <a:lnTo>
                  <a:pt x="1890" y="297"/>
                </a:lnTo>
                <a:lnTo>
                  <a:pt x="1884" y="296"/>
                </a:lnTo>
                <a:lnTo>
                  <a:pt x="1878" y="297"/>
                </a:lnTo>
                <a:lnTo>
                  <a:pt x="1875" y="298"/>
                </a:lnTo>
                <a:lnTo>
                  <a:pt x="1873" y="299"/>
                </a:lnTo>
                <a:lnTo>
                  <a:pt x="1870" y="300"/>
                </a:lnTo>
                <a:lnTo>
                  <a:pt x="1868" y="302"/>
                </a:lnTo>
                <a:lnTo>
                  <a:pt x="1866" y="304"/>
                </a:lnTo>
                <a:lnTo>
                  <a:pt x="1865" y="307"/>
                </a:lnTo>
                <a:lnTo>
                  <a:pt x="1862" y="312"/>
                </a:lnTo>
                <a:lnTo>
                  <a:pt x="1860" y="318"/>
                </a:lnTo>
                <a:lnTo>
                  <a:pt x="1859" y="325"/>
                </a:lnTo>
                <a:lnTo>
                  <a:pt x="1858" y="332"/>
                </a:lnTo>
                <a:lnTo>
                  <a:pt x="1859" y="340"/>
                </a:lnTo>
                <a:lnTo>
                  <a:pt x="1860" y="346"/>
                </a:lnTo>
                <a:lnTo>
                  <a:pt x="1862" y="352"/>
                </a:lnTo>
                <a:lnTo>
                  <a:pt x="1865" y="358"/>
                </a:lnTo>
                <a:lnTo>
                  <a:pt x="1866" y="359"/>
                </a:lnTo>
                <a:lnTo>
                  <a:pt x="1866" y="360"/>
                </a:lnTo>
                <a:lnTo>
                  <a:pt x="1868" y="362"/>
                </a:lnTo>
                <a:lnTo>
                  <a:pt x="1873" y="365"/>
                </a:lnTo>
                <a:lnTo>
                  <a:pt x="1878" y="367"/>
                </a:lnTo>
                <a:lnTo>
                  <a:pt x="1884" y="368"/>
                </a:lnTo>
                <a:close/>
                <a:moveTo>
                  <a:pt x="2025" y="273"/>
                </a:moveTo>
                <a:lnTo>
                  <a:pt x="2025" y="298"/>
                </a:lnTo>
                <a:lnTo>
                  <a:pt x="2002" y="298"/>
                </a:lnTo>
                <a:lnTo>
                  <a:pt x="2002" y="391"/>
                </a:lnTo>
                <a:lnTo>
                  <a:pt x="1969" y="391"/>
                </a:lnTo>
                <a:lnTo>
                  <a:pt x="1969" y="298"/>
                </a:lnTo>
                <a:lnTo>
                  <a:pt x="1953" y="298"/>
                </a:lnTo>
                <a:lnTo>
                  <a:pt x="1953" y="273"/>
                </a:lnTo>
                <a:lnTo>
                  <a:pt x="1969" y="273"/>
                </a:lnTo>
                <a:lnTo>
                  <a:pt x="1969" y="265"/>
                </a:lnTo>
                <a:lnTo>
                  <a:pt x="1970" y="260"/>
                </a:lnTo>
                <a:lnTo>
                  <a:pt x="1970" y="256"/>
                </a:lnTo>
                <a:lnTo>
                  <a:pt x="1972" y="248"/>
                </a:lnTo>
                <a:lnTo>
                  <a:pt x="1974" y="244"/>
                </a:lnTo>
                <a:lnTo>
                  <a:pt x="1976" y="241"/>
                </a:lnTo>
                <a:lnTo>
                  <a:pt x="1978" y="238"/>
                </a:lnTo>
                <a:lnTo>
                  <a:pt x="1980" y="236"/>
                </a:lnTo>
                <a:lnTo>
                  <a:pt x="1986" y="232"/>
                </a:lnTo>
                <a:lnTo>
                  <a:pt x="1988" y="231"/>
                </a:lnTo>
                <a:lnTo>
                  <a:pt x="1989" y="230"/>
                </a:lnTo>
                <a:lnTo>
                  <a:pt x="1993" y="229"/>
                </a:lnTo>
                <a:lnTo>
                  <a:pt x="2000" y="227"/>
                </a:lnTo>
                <a:lnTo>
                  <a:pt x="2004" y="227"/>
                </a:lnTo>
                <a:lnTo>
                  <a:pt x="2008" y="226"/>
                </a:lnTo>
                <a:lnTo>
                  <a:pt x="2015" y="227"/>
                </a:lnTo>
                <a:lnTo>
                  <a:pt x="2022" y="228"/>
                </a:lnTo>
                <a:lnTo>
                  <a:pt x="2031" y="230"/>
                </a:lnTo>
                <a:lnTo>
                  <a:pt x="2025" y="254"/>
                </a:lnTo>
                <a:lnTo>
                  <a:pt x="2021" y="253"/>
                </a:lnTo>
                <a:lnTo>
                  <a:pt x="2015" y="253"/>
                </a:lnTo>
                <a:lnTo>
                  <a:pt x="2011" y="253"/>
                </a:lnTo>
                <a:lnTo>
                  <a:pt x="2009" y="253"/>
                </a:lnTo>
                <a:lnTo>
                  <a:pt x="2006" y="254"/>
                </a:lnTo>
                <a:lnTo>
                  <a:pt x="2005" y="256"/>
                </a:lnTo>
                <a:lnTo>
                  <a:pt x="2004" y="258"/>
                </a:lnTo>
                <a:lnTo>
                  <a:pt x="2003" y="260"/>
                </a:lnTo>
                <a:lnTo>
                  <a:pt x="2002" y="262"/>
                </a:lnTo>
                <a:lnTo>
                  <a:pt x="2002" y="265"/>
                </a:lnTo>
                <a:lnTo>
                  <a:pt x="2002" y="273"/>
                </a:lnTo>
                <a:lnTo>
                  <a:pt x="2025" y="273"/>
                </a:lnTo>
                <a:close/>
                <a:moveTo>
                  <a:pt x="2181" y="279"/>
                </a:moveTo>
                <a:lnTo>
                  <a:pt x="2180" y="275"/>
                </a:lnTo>
                <a:lnTo>
                  <a:pt x="2179" y="271"/>
                </a:lnTo>
                <a:lnTo>
                  <a:pt x="2176" y="267"/>
                </a:lnTo>
                <a:lnTo>
                  <a:pt x="2173" y="265"/>
                </a:lnTo>
                <a:lnTo>
                  <a:pt x="2170" y="262"/>
                </a:lnTo>
                <a:lnTo>
                  <a:pt x="2167" y="261"/>
                </a:lnTo>
                <a:lnTo>
                  <a:pt x="2165" y="261"/>
                </a:lnTo>
                <a:lnTo>
                  <a:pt x="2160" y="260"/>
                </a:lnTo>
                <a:lnTo>
                  <a:pt x="2154" y="259"/>
                </a:lnTo>
                <a:lnTo>
                  <a:pt x="2149" y="260"/>
                </a:lnTo>
                <a:lnTo>
                  <a:pt x="2144" y="261"/>
                </a:lnTo>
                <a:lnTo>
                  <a:pt x="2139" y="262"/>
                </a:lnTo>
                <a:lnTo>
                  <a:pt x="2137" y="263"/>
                </a:lnTo>
                <a:lnTo>
                  <a:pt x="2136" y="264"/>
                </a:lnTo>
                <a:lnTo>
                  <a:pt x="2133" y="267"/>
                </a:lnTo>
                <a:lnTo>
                  <a:pt x="2131" y="270"/>
                </a:lnTo>
                <a:lnTo>
                  <a:pt x="2130" y="273"/>
                </a:lnTo>
                <a:lnTo>
                  <a:pt x="2129" y="277"/>
                </a:lnTo>
                <a:lnTo>
                  <a:pt x="2129" y="279"/>
                </a:lnTo>
                <a:lnTo>
                  <a:pt x="2130" y="281"/>
                </a:lnTo>
                <a:lnTo>
                  <a:pt x="2131" y="284"/>
                </a:lnTo>
                <a:lnTo>
                  <a:pt x="2133" y="287"/>
                </a:lnTo>
                <a:lnTo>
                  <a:pt x="2136" y="290"/>
                </a:lnTo>
                <a:lnTo>
                  <a:pt x="2140" y="292"/>
                </a:lnTo>
                <a:lnTo>
                  <a:pt x="2145" y="294"/>
                </a:lnTo>
                <a:lnTo>
                  <a:pt x="2154" y="296"/>
                </a:lnTo>
                <a:lnTo>
                  <a:pt x="2168" y="300"/>
                </a:lnTo>
                <a:lnTo>
                  <a:pt x="2175" y="302"/>
                </a:lnTo>
                <a:lnTo>
                  <a:pt x="2181" y="304"/>
                </a:lnTo>
                <a:lnTo>
                  <a:pt x="2192" y="309"/>
                </a:lnTo>
                <a:lnTo>
                  <a:pt x="2197" y="312"/>
                </a:lnTo>
                <a:lnTo>
                  <a:pt x="2202" y="315"/>
                </a:lnTo>
                <a:lnTo>
                  <a:pt x="2206" y="319"/>
                </a:lnTo>
                <a:lnTo>
                  <a:pt x="2209" y="324"/>
                </a:lnTo>
                <a:lnTo>
                  <a:pt x="2212" y="329"/>
                </a:lnTo>
                <a:lnTo>
                  <a:pt x="2214" y="334"/>
                </a:lnTo>
                <a:lnTo>
                  <a:pt x="2215" y="340"/>
                </a:lnTo>
                <a:lnTo>
                  <a:pt x="2215" y="346"/>
                </a:lnTo>
                <a:lnTo>
                  <a:pt x="2215" y="351"/>
                </a:lnTo>
                <a:lnTo>
                  <a:pt x="2214" y="356"/>
                </a:lnTo>
                <a:lnTo>
                  <a:pt x="2213" y="361"/>
                </a:lnTo>
                <a:lnTo>
                  <a:pt x="2211" y="365"/>
                </a:lnTo>
                <a:lnTo>
                  <a:pt x="2209" y="370"/>
                </a:lnTo>
                <a:lnTo>
                  <a:pt x="2206" y="373"/>
                </a:lnTo>
                <a:lnTo>
                  <a:pt x="2203" y="377"/>
                </a:lnTo>
                <a:lnTo>
                  <a:pt x="2199" y="380"/>
                </a:lnTo>
                <a:lnTo>
                  <a:pt x="2195" y="383"/>
                </a:lnTo>
                <a:lnTo>
                  <a:pt x="2190" y="386"/>
                </a:lnTo>
                <a:lnTo>
                  <a:pt x="2185" y="388"/>
                </a:lnTo>
                <a:lnTo>
                  <a:pt x="2180" y="390"/>
                </a:lnTo>
                <a:lnTo>
                  <a:pt x="2168" y="392"/>
                </a:lnTo>
                <a:lnTo>
                  <a:pt x="2161" y="393"/>
                </a:lnTo>
                <a:lnTo>
                  <a:pt x="2154" y="393"/>
                </a:lnTo>
                <a:lnTo>
                  <a:pt x="2147" y="393"/>
                </a:lnTo>
                <a:lnTo>
                  <a:pt x="2141" y="392"/>
                </a:lnTo>
                <a:lnTo>
                  <a:pt x="2134" y="391"/>
                </a:lnTo>
                <a:lnTo>
                  <a:pt x="2129" y="390"/>
                </a:lnTo>
                <a:lnTo>
                  <a:pt x="2123" y="388"/>
                </a:lnTo>
                <a:lnTo>
                  <a:pt x="2118" y="386"/>
                </a:lnTo>
                <a:lnTo>
                  <a:pt x="2113" y="383"/>
                </a:lnTo>
                <a:lnTo>
                  <a:pt x="2109" y="380"/>
                </a:lnTo>
                <a:lnTo>
                  <a:pt x="2105" y="377"/>
                </a:lnTo>
                <a:lnTo>
                  <a:pt x="2101" y="373"/>
                </a:lnTo>
                <a:lnTo>
                  <a:pt x="2098" y="369"/>
                </a:lnTo>
                <a:lnTo>
                  <a:pt x="2096" y="364"/>
                </a:lnTo>
                <a:lnTo>
                  <a:pt x="2094" y="359"/>
                </a:lnTo>
                <a:lnTo>
                  <a:pt x="2092" y="354"/>
                </a:lnTo>
                <a:lnTo>
                  <a:pt x="2091" y="348"/>
                </a:lnTo>
                <a:lnTo>
                  <a:pt x="2091" y="342"/>
                </a:lnTo>
                <a:lnTo>
                  <a:pt x="2123" y="342"/>
                </a:lnTo>
                <a:lnTo>
                  <a:pt x="2124" y="347"/>
                </a:lnTo>
                <a:lnTo>
                  <a:pt x="2126" y="352"/>
                </a:lnTo>
                <a:lnTo>
                  <a:pt x="2129" y="356"/>
                </a:lnTo>
                <a:lnTo>
                  <a:pt x="2130" y="358"/>
                </a:lnTo>
                <a:lnTo>
                  <a:pt x="2132" y="359"/>
                </a:lnTo>
                <a:lnTo>
                  <a:pt x="2137" y="362"/>
                </a:lnTo>
                <a:lnTo>
                  <a:pt x="2142" y="364"/>
                </a:lnTo>
                <a:lnTo>
                  <a:pt x="2148" y="365"/>
                </a:lnTo>
                <a:lnTo>
                  <a:pt x="2154" y="365"/>
                </a:lnTo>
                <a:lnTo>
                  <a:pt x="2160" y="365"/>
                </a:lnTo>
                <a:lnTo>
                  <a:pt x="2165" y="364"/>
                </a:lnTo>
                <a:lnTo>
                  <a:pt x="2170" y="362"/>
                </a:lnTo>
                <a:lnTo>
                  <a:pt x="2174" y="360"/>
                </a:lnTo>
                <a:lnTo>
                  <a:pt x="2177" y="357"/>
                </a:lnTo>
                <a:lnTo>
                  <a:pt x="2180" y="354"/>
                </a:lnTo>
                <a:lnTo>
                  <a:pt x="2181" y="350"/>
                </a:lnTo>
                <a:lnTo>
                  <a:pt x="2182" y="346"/>
                </a:lnTo>
                <a:lnTo>
                  <a:pt x="2181" y="342"/>
                </a:lnTo>
                <a:lnTo>
                  <a:pt x="2180" y="339"/>
                </a:lnTo>
                <a:lnTo>
                  <a:pt x="2179" y="337"/>
                </a:lnTo>
                <a:lnTo>
                  <a:pt x="2178" y="336"/>
                </a:lnTo>
                <a:lnTo>
                  <a:pt x="2175" y="334"/>
                </a:lnTo>
                <a:lnTo>
                  <a:pt x="2171" y="332"/>
                </a:lnTo>
                <a:lnTo>
                  <a:pt x="2166" y="330"/>
                </a:lnTo>
                <a:lnTo>
                  <a:pt x="2161" y="328"/>
                </a:lnTo>
                <a:lnTo>
                  <a:pt x="2155" y="326"/>
                </a:lnTo>
                <a:lnTo>
                  <a:pt x="2138" y="322"/>
                </a:lnTo>
                <a:lnTo>
                  <a:pt x="2129" y="319"/>
                </a:lnTo>
                <a:lnTo>
                  <a:pt x="2120" y="316"/>
                </a:lnTo>
                <a:lnTo>
                  <a:pt x="2113" y="312"/>
                </a:lnTo>
                <a:lnTo>
                  <a:pt x="2107" y="307"/>
                </a:lnTo>
                <a:lnTo>
                  <a:pt x="2104" y="304"/>
                </a:lnTo>
                <a:lnTo>
                  <a:pt x="2102" y="301"/>
                </a:lnTo>
                <a:lnTo>
                  <a:pt x="2100" y="298"/>
                </a:lnTo>
                <a:lnTo>
                  <a:pt x="2098" y="295"/>
                </a:lnTo>
                <a:lnTo>
                  <a:pt x="2097" y="291"/>
                </a:lnTo>
                <a:lnTo>
                  <a:pt x="2096" y="287"/>
                </a:lnTo>
                <a:lnTo>
                  <a:pt x="2095" y="283"/>
                </a:lnTo>
                <a:lnTo>
                  <a:pt x="2095" y="279"/>
                </a:lnTo>
                <a:lnTo>
                  <a:pt x="2096" y="272"/>
                </a:lnTo>
                <a:lnTo>
                  <a:pt x="2096" y="269"/>
                </a:lnTo>
                <a:lnTo>
                  <a:pt x="2097" y="266"/>
                </a:lnTo>
                <a:lnTo>
                  <a:pt x="2099" y="260"/>
                </a:lnTo>
                <a:lnTo>
                  <a:pt x="2103" y="254"/>
                </a:lnTo>
                <a:lnTo>
                  <a:pt x="2107" y="249"/>
                </a:lnTo>
                <a:lnTo>
                  <a:pt x="2112" y="245"/>
                </a:lnTo>
                <a:lnTo>
                  <a:pt x="2115" y="243"/>
                </a:lnTo>
                <a:lnTo>
                  <a:pt x="2118" y="241"/>
                </a:lnTo>
                <a:lnTo>
                  <a:pt x="2124" y="238"/>
                </a:lnTo>
                <a:lnTo>
                  <a:pt x="2131" y="235"/>
                </a:lnTo>
                <a:lnTo>
                  <a:pt x="2138" y="233"/>
                </a:lnTo>
                <a:lnTo>
                  <a:pt x="2146" y="232"/>
                </a:lnTo>
                <a:lnTo>
                  <a:pt x="2155" y="232"/>
                </a:lnTo>
                <a:lnTo>
                  <a:pt x="2163" y="232"/>
                </a:lnTo>
                <a:lnTo>
                  <a:pt x="2171" y="233"/>
                </a:lnTo>
                <a:lnTo>
                  <a:pt x="2178" y="235"/>
                </a:lnTo>
                <a:lnTo>
                  <a:pt x="2185" y="238"/>
                </a:lnTo>
                <a:lnTo>
                  <a:pt x="2191" y="241"/>
                </a:lnTo>
                <a:lnTo>
                  <a:pt x="2197" y="245"/>
                </a:lnTo>
                <a:lnTo>
                  <a:pt x="2202" y="249"/>
                </a:lnTo>
                <a:lnTo>
                  <a:pt x="2206" y="254"/>
                </a:lnTo>
                <a:lnTo>
                  <a:pt x="2209" y="260"/>
                </a:lnTo>
                <a:lnTo>
                  <a:pt x="2211" y="266"/>
                </a:lnTo>
                <a:lnTo>
                  <a:pt x="2213" y="272"/>
                </a:lnTo>
                <a:lnTo>
                  <a:pt x="2213" y="279"/>
                </a:lnTo>
                <a:lnTo>
                  <a:pt x="2181" y="279"/>
                </a:lnTo>
                <a:close/>
                <a:moveTo>
                  <a:pt x="2291" y="393"/>
                </a:moveTo>
                <a:lnTo>
                  <a:pt x="2282" y="393"/>
                </a:lnTo>
                <a:lnTo>
                  <a:pt x="2278" y="392"/>
                </a:lnTo>
                <a:lnTo>
                  <a:pt x="2274" y="391"/>
                </a:lnTo>
                <a:lnTo>
                  <a:pt x="2267" y="389"/>
                </a:lnTo>
                <a:lnTo>
                  <a:pt x="2260" y="385"/>
                </a:lnTo>
                <a:lnTo>
                  <a:pt x="2254" y="381"/>
                </a:lnTo>
                <a:lnTo>
                  <a:pt x="2251" y="379"/>
                </a:lnTo>
                <a:lnTo>
                  <a:pt x="2249" y="376"/>
                </a:lnTo>
                <a:lnTo>
                  <a:pt x="2246" y="373"/>
                </a:lnTo>
                <a:lnTo>
                  <a:pt x="2244" y="371"/>
                </a:lnTo>
                <a:lnTo>
                  <a:pt x="2242" y="367"/>
                </a:lnTo>
                <a:lnTo>
                  <a:pt x="2240" y="364"/>
                </a:lnTo>
                <a:lnTo>
                  <a:pt x="2239" y="361"/>
                </a:lnTo>
                <a:lnTo>
                  <a:pt x="2237" y="357"/>
                </a:lnTo>
                <a:lnTo>
                  <a:pt x="2235" y="349"/>
                </a:lnTo>
                <a:lnTo>
                  <a:pt x="2234" y="341"/>
                </a:lnTo>
                <a:lnTo>
                  <a:pt x="2233" y="332"/>
                </a:lnTo>
                <a:lnTo>
                  <a:pt x="2234" y="324"/>
                </a:lnTo>
                <a:lnTo>
                  <a:pt x="2235" y="315"/>
                </a:lnTo>
                <a:lnTo>
                  <a:pt x="2236" y="312"/>
                </a:lnTo>
                <a:lnTo>
                  <a:pt x="2237" y="308"/>
                </a:lnTo>
                <a:lnTo>
                  <a:pt x="2240" y="301"/>
                </a:lnTo>
                <a:lnTo>
                  <a:pt x="2244" y="294"/>
                </a:lnTo>
                <a:lnTo>
                  <a:pt x="2249" y="288"/>
                </a:lnTo>
                <a:lnTo>
                  <a:pt x="2254" y="283"/>
                </a:lnTo>
                <a:lnTo>
                  <a:pt x="2260" y="279"/>
                </a:lnTo>
                <a:lnTo>
                  <a:pt x="2264" y="277"/>
                </a:lnTo>
                <a:lnTo>
                  <a:pt x="2267" y="276"/>
                </a:lnTo>
                <a:lnTo>
                  <a:pt x="2274" y="273"/>
                </a:lnTo>
                <a:lnTo>
                  <a:pt x="2278" y="273"/>
                </a:lnTo>
                <a:lnTo>
                  <a:pt x="2282" y="272"/>
                </a:lnTo>
                <a:lnTo>
                  <a:pt x="2291" y="272"/>
                </a:lnTo>
                <a:lnTo>
                  <a:pt x="2298" y="272"/>
                </a:lnTo>
                <a:lnTo>
                  <a:pt x="2306" y="273"/>
                </a:lnTo>
                <a:lnTo>
                  <a:pt x="2313" y="275"/>
                </a:lnTo>
                <a:lnTo>
                  <a:pt x="2319" y="277"/>
                </a:lnTo>
                <a:lnTo>
                  <a:pt x="2325" y="280"/>
                </a:lnTo>
                <a:lnTo>
                  <a:pt x="2329" y="284"/>
                </a:lnTo>
                <a:lnTo>
                  <a:pt x="2334" y="288"/>
                </a:lnTo>
                <a:lnTo>
                  <a:pt x="2337" y="293"/>
                </a:lnTo>
                <a:lnTo>
                  <a:pt x="2340" y="298"/>
                </a:lnTo>
                <a:lnTo>
                  <a:pt x="2343" y="304"/>
                </a:lnTo>
                <a:lnTo>
                  <a:pt x="2344" y="310"/>
                </a:lnTo>
                <a:lnTo>
                  <a:pt x="2345" y="317"/>
                </a:lnTo>
                <a:lnTo>
                  <a:pt x="2314" y="317"/>
                </a:lnTo>
                <a:lnTo>
                  <a:pt x="2313" y="312"/>
                </a:lnTo>
                <a:lnTo>
                  <a:pt x="2312" y="309"/>
                </a:lnTo>
                <a:lnTo>
                  <a:pt x="2310" y="305"/>
                </a:lnTo>
                <a:lnTo>
                  <a:pt x="2307" y="302"/>
                </a:lnTo>
                <a:lnTo>
                  <a:pt x="2304" y="300"/>
                </a:lnTo>
                <a:lnTo>
                  <a:pt x="2301" y="298"/>
                </a:lnTo>
                <a:lnTo>
                  <a:pt x="2296" y="297"/>
                </a:lnTo>
                <a:lnTo>
                  <a:pt x="2292" y="297"/>
                </a:lnTo>
                <a:lnTo>
                  <a:pt x="2286" y="298"/>
                </a:lnTo>
                <a:lnTo>
                  <a:pt x="2281" y="299"/>
                </a:lnTo>
                <a:lnTo>
                  <a:pt x="2277" y="302"/>
                </a:lnTo>
                <a:lnTo>
                  <a:pt x="2273" y="306"/>
                </a:lnTo>
                <a:lnTo>
                  <a:pt x="2272" y="309"/>
                </a:lnTo>
                <a:lnTo>
                  <a:pt x="2270" y="311"/>
                </a:lnTo>
                <a:lnTo>
                  <a:pt x="2268" y="317"/>
                </a:lnTo>
                <a:lnTo>
                  <a:pt x="2267" y="324"/>
                </a:lnTo>
                <a:lnTo>
                  <a:pt x="2266" y="332"/>
                </a:lnTo>
                <a:lnTo>
                  <a:pt x="2267" y="340"/>
                </a:lnTo>
                <a:lnTo>
                  <a:pt x="2268" y="347"/>
                </a:lnTo>
                <a:lnTo>
                  <a:pt x="2269" y="350"/>
                </a:lnTo>
                <a:lnTo>
                  <a:pt x="2270" y="353"/>
                </a:lnTo>
                <a:lnTo>
                  <a:pt x="2272" y="356"/>
                </a:lnTo>
                <a:lnTo>
                  <a:pt x="2273" y="358"/>
                </a:lnTo>
                <a:lnTo>
                  <a:pt x="2277" y="362"/>
                </a:lnTo>
                <a:lnTo>
                  <a:pt x="2279" y="364"/>
                </a:lnTo>
                <a:lnTo>
                  <a:pt x="2281" y="365"/>
                </a:lnTo>
                <a:lnTo>
                  <a:pt x="2286" y="367"/>
                </a:lnTo>
                <a:lnTo>
                  <a:pt x="2289" y="367"/>
                </a:lnTo>
                <a:lnTo>
                  <a:pt x="2292" y="367"/>
                </a:lnTo>
                <a:lnTo>
                  <a:pt x="2296" y="367"/>
                </a:lnTo>
                <a:lnTo>
                  <a:pt x="2299" y="366"/>
                </a:lnTo>
                <a:lnTo>
                  <a:pt x="2304" y="364"/>
                </a:lnTo>
                <a:lnTo>
                  <a:pt x="2307" y="362"/>
                </a:lnTo>
                <a:lnTo>
                  <a:pt x="2309" y="359"/>
                </a:lnTo>
                <a:lnTo>
                  <a:pt x="2311" y="356"/>
                </a:lnTo>
                <a:lnTo>
                  <a:pt x="2313" y="352"/>
                </a:lnTo>
                <a:lnTo>
                  <a:pt x="2314" y="348"/>
                </a:lnTo>
                <a:lnTo>
                  <a:pt x="2345" y="348"/>
                </a:lnTo>
                <a:lnTo>
                  <a:pt x="2344" y="354"/>
                </a:lnTo>
                <a:lnTo>
                  <a:pt x="2343" y="360"/>
                </a:lnTo>
                <a:lnTo>
                  <a:pt x="2342" y="363"/>
                </a:lnTo>
                <a:lnTo>
                  <a:pt x="2340" y="366"/>
                </a:lnTo>
                <a:lnTo>
                  <a:pt x="2339" y="369"/>
                </a:lnTo>
                <a:lnTo>
                  <a:pt x="2337" y="371"/>
                </a:lnTo>
                <a:lnTo>
                  <a:pt x="2334" y="376"/>
                </a:lnTo>
                <a:lnTo>
                  <a:pt x="2330" y="381"/>
                </a:lnTo>
                <a:lnTo>
                  <a:pt x="2325" y="384"/>
                </a:lnTo>
                <a:lnTo>
                  <a:pt x="2319" y="387"/>
                </a:lnTo>
                <a:lnTo>
                  <a:pt x="2313" y="390"/>
                </a:lnTo>
                <a:lnTo>
                  <a:pt x="2307" y="392"/>
                </a:lnTo>
                <a:lnTo>
                  <a:pt x="2299" y="393"/>
                </a:lnTo>
                <a:lnTo>
                  <a:pt x="2291" y="393"/>
                </a:lnTo>
                <a:close/>
                <a:moveTo>
                  <a:pt x="2383" y="258"/>
                </a:moveTo>
                <a:lnTo>
                  <a:pt x="2379" y="258"/>
                </a:lnTo>
                <a:lnTo>
                  <a:pt x="2376" y="257"/>
                </a:lnTo>
                <a:lnTo>
                  <a:pt x="2373" y="255"/>
                </a:lnTo>
                <a:lnTo>
                  <a:pt x="2370" y="253"/>
                </a:lnTo>
                <a:lnTo>
                  <a:pt x="2368" y="250"/>
                </a:lnTo>
                <a:lnTo>
                  <a:pt x="2367" y="248"/>
                </a:lnTo>
                <a:lnTo>
                  <a:pt x="2366" y="245"/>
                </a:lnTo>
                <a:lnTo>
                  <a:pt x="2365" y="241"/>
                </a:lnTo>
                <a:lnTo>
                  <a:pt x="2366" y="238"/>
                </a:lnTo>
                <a:lnTo>
                  <a:pt x="2367" y="235"/>
                </a:lnTo>
                <a:lnTo>
                  <a:pt x="2368" y="232"/>
                </a:lnTo>
                <a:lnTo>
                  <a:pt x="2370" y="230"/>
                </a:lnTo>
                <a:lnTo>
                  <a:pt x="2373" y="228"/>
                </a:lnTo>
                <a:lnTo>
                  <a:pt x="2376" y="226"/>
                </a:lnTo>
                <a:lnTo>
                  <a:pt x="2379" y="225"/>
                </a:lnTo>
                <a:lnTo>
                  <a:pt x="2383" y="225"/>
                </a:lnTo>
                <a:lnTo>
                  <a:pt x="2386" y="225"/>
                </a:lnTo>
                <a:lnTo>
                  <a:pt x="2390" y="226"/>
                </a:lnTo>
                <a:lnTo>
                  <a:pt x="2393" y="228"/>
                </a:lnTo>
                <a:lnTo>
                  <a:pt x="2395" y="230"/>
                </a:lnTo>
                <a:lnTo>
                  <a:pt x="2398" y="232"/>
                </a:lnTo>
                <a:lnTo>
                  <a:pt x="2399" y="235"/>
                </a:lnTo>
                <a:lnTo>
                  <a:pt x="2400" y="238"/>
                </a:lnTo>
                <a:lnTo>
                  <a:pt x="2401" y="241"/>
                </a:lnTo>
                <a:lnTo>
                  <a:pt x="2400" y="245"/>
                </a:lnTo>
                <a:lnTo>
                  <a:pt x="2399" y="248"/>
                </a:lnTo>
                <a:lnTo>
                  <a:pt x="2398" y="250"/>
                </a:lnTo>
                <a:lnTo>
                  <a:pt x="2395" y="253"/>
                </a:lnTo>
                <a:lnTo>
                  <a:pt x="2393" y="255"/>
                </a:lnTo>
                <a:lnTo>
                  <a:pt x="2390" y="257"/>
                </a:lnTo>
                <a:lnTo>
                  <a:pt x="2386" y="258"/>
                </a:lnTo>
                <a:lnTo>
                  <a:pt x="2383" y="258"/>
                </a:lnTo>
                <a:close/>
                <a:moveTo>
                  <a:pt x="2366" y="273"/>
                </a:moveTo>
                <a:lnTo>
                  <a:pt x="2399" y="273"/>
                </a:lnTo>
                <a:lnTo>
                  <a:pt x="2399" y="391"/>
                </a:lnTo>
                <a:lnTo>
                  <a:pt x="2366" y="391"/>
                </a:lnTo>
                <a:lnTo>
                  <a:pt x="2366" y="273"/>
                </a:lnTo>
                <a:close/>
                <a:moveTo>
                  <a:pt x="2479" y="393"/>
                </a:moveTo>
                <a:lnTo>
                  <a:pt x="2471" y="393"/>
                </a:lnTo>
                <a:lnTo>
                  <a:pt x="2467" y="392"/>
                </a:lnTo>
                <a:lnTo>
                  <a:pt x="2463" y="391"/>
                </a:lnTo>
                <a:lnTo>
                  <a:pt x="2455" y="389"/>
                </a:lnTo>
                <a:lnTo>
                  <a:pt x="2448" y="386"/>
                </a:lnTo>
                <a:lnTo>
                  <a:pt x="2442" y="382"/>
                </a:lnTo>
                <a:lnTo>
                  <a:pt x="2437" y="377"/>
                </a:lnTo>
                <a:lnTo>
                  <a:pt x="2432" y="371"/>
                </a:lnTo>
                <a:lnTo>
                  <a:pt x="2428" y="365"/>
                </a:lnTo>
                <a:lnTo>
                  <a:pt x="2425" y="358"/>
                </a:lnTo>
                <a:lnTo>
                  <a:pt x="2423" y="350"/>
                </a:lnTo>
                <a:lnTo>
                  <a:pt x="2421" y="342"/>
                </a:lnTo>
                <a:lnTo>
                  <a:pt x="2421" y="333"/>
                </a:lnTo>
                <a:lnTo>
                  <a:pt x="2421" y="324"/>
                </a:lnTo>
                <a:lnTo>
                  <a:pt x="2423" y="315"/>
                </a:lnTo>
                <a:lnTo>
                  <a:pt x="2424" y="312"/>
                </a:lnTo>
                <a:lnTo>
                  <a:pt x="2425" y="308"/>
                </a:lnTo>
                <a:lnTo>
                  <a:pt x="2428" y="301"/>
                </a:lnTo>
                <a:lnTo>
                  <a:pt x="2432" y="294"/>
                </a:lnTo>
                <a:lnTo>
                  <a:pt x="2437" y="288"/>
                </a:lnTo>
                <a:lnTo>
                  <a:pt x="2442" y="283"/>
                </a:lnTo>
                <a:lnTo>
                  <a:pt x="2448" y="279"/>
                </a:lnTo>
                <a:lnTo>
                  <a:pt x="2451" y="277"/>
                </a:lnTo>
                <a:lnTo>
                  <a:pt x="2455" y="276"/>
                </a:lnTo>
                <a:lnTo>
                  <a:pt x="2462" y="273"/>
                </a:lnTo>
                <a:lnTo>
                  <a:pt x="2470" y="272"/>
                </a:lnTo>
                <a:lnTo>
                  <a:pt x="2478" y="272"/>
                </a:lnTo>
                <a:lnTo>
                  <a:pt x="2486" y="272"/>
                </a:lnTo>
                <a:lnTo>
                  <a:pt x="2493" y="273"/>
                </a:lnTo>
                <a:lnTo>
                  <a:pt x="2500" y="275"/>
                </a:lnTo>
                <a:lnTo>
                  <a:pt x="2506" y="278"/>
                </a:lnTo>
                <a:lnTo>
                  <a:pt x="2512" y="282"/>
                </a:lnTo>
                <a:lnTo>
                  <a:pt x="2518" y="286"/>
                </a:lnTo>
                <a:lnTo>
                  <a:pt x="2522" y="292"/>
                </a:lnTo>
                <a:lnTo>
                  <a:pt x="2526" y="298"/>
                </a:lnTo>
                <a:lnTo>
                  <a:pt x="2529" y="305"/>
                </a:lnTo>
                <a:lnTo>
                  <a:pt x="2531" y="309"/>
                </a:lnTo>
                <a:lnTo>
                  <a:pt x="2532" y="313"/>
                </a:lnTo>
                <a:lnTo>
                  <a:pt x="2533" y="322"/>
                </a:lnTo>
                <a:lnTo>
                  <a:pt x="2534" y="331"/>
                </a:lnTo>
                <a:lnTo>
                  <a:pt x="2534" y="340"/>
                </a:lnTo>
                <a:lnTo>
                  <a:pt x="2453" y="340"/>
                </a:lnTo>
                <a:lnTo>
                  <a:pt x="2454" y="347"/>
                </a:lnTo>
                <a:lnTo>
                  <a:pt x="2455" y="352"/>
                </a:lnTo>
                <a:lnTo>
                  <a:pt x="2456" y="355"/>
                </a:lnTo>
                <a:lnTo>
                  <a:pt x="2457" y="357"/>
                </a:lnTo>
                <a:lnTo>
                  <a:pt x="2461" y="361"/>
                </a:lnTo>
                <a:lnTo>
                  <a:pt x="2462" y="363"/>
                </a:lnTo>
                <a:lnTo>
                  <a:pt x="2464" y="365"/>
                </a:lnTo>
                <a:lnTo>
                  <a:pt x="2469" y="367"/>
                </a:lnTo>
                <a:lnTo>
                  <a:pt x="2472" y="368"/>
                </a:lnTo>
                <a:lnTo>
                  <a:pt x="2474" y="368"/>
                </a:lnTo>
                <a:lnTo>
                  <a:pt x="2480" y="369"/>
                </a:lnTo>
                <a:lnTo>
                  <a:pt x="2488" y="368"/>
                </a:lnTo>
                <a:lnTo>
                  <a:pt x="2491" y="367"/>
                </a:lnTo>
                <a:lnTo>
                  <a:pt x="2494" y="365"/>
                </a:lnTo>
                <a:lnTo>
                  <a:pt x="2497" y="363"/>
                </a:lnTo>
                <a:lnTo>
                  <a:pt x="2499" y="361"/>
                </a:lnTo>
                <a:lnTo>
                  <a:pt x="2501" y="358"/>
                </a:lnTo>
                <a:lnTo>
                  <a:pt x="2503" y="355"/>
                </a:lnTo>
                <a:lnTo>
                  <a:pt x="2533" y="357"/>
                </a:lnTo>
                <a:lnTo>
                  <a:pt x="2532" y="361"/>
                </a:lnTo>
                <a:lnTo>
                  <a:pt x="2530" y="365"/>
                </a:lnTo>
                <a:lnTo>
                  <a:pt x="2529" y="369"/>
                </a:lnTo>
                <a:lnTo>
                  <a:pt x="2527" y="372"/>
                </a:lnTo>
                <a:lnTo>
                  <a:pt x="2522" y="378"/>
                </a:lnTo>
                <a:lnTo>
                  <a:pt x="2519" y="381"/>
                </a:lnTo>
                <a:lnTo>
                  <a:pt x="2515" y="383"/>
                </a:lnTo>
                <a:lnTo>
                  <a:pt x="2512" y="386"/>
                </a:lnTo>
                <a:lnTo>
                  <a:pt x="2508" y="388"/>
                </a:lnTo>
                <a:lnTo>
                  <a:pt x="2504" y="389"/>
                </a:lnTo>
                <a:lnTo>
                  <a:pt x="2499" y="391"/>
                </a:lnTo>
                <a:lnTo>
                  <a:pt x="2495" y="392"/>
                </a:lnTo>
                <a:lnTo>
                  <a:pt x="2490" y="393"/>
                </a:lnTo>
                <a:lnTo>
                  <a:pt x="2485" y="393"/>
                </a:lnTo>
                <a:lnTo>
                  <a:pt x="2479" y="393"/>
                </a:lnTo>
                <a:close/>
                <a:moveTo>
                  <a:pt x="2453" y="320"/>
                </a:moveTo>
                <a:lnTo>
                  <a:pt x="2503" y="320"/>
                </a:lnTo>
                <a:lnTo>
                  <a:pt x="2502" y="315"/>
                </a:lnTo>
                <a:lnTo>
                  <a:pt x="2501" y="311"/>
                </a:lnTo>
                <a:lnTo>
                  <a:pt x="2499" y="306"/>
                </a:lnTo>
                <a:lnTo>
                  <a:pt x="2496" y="303"/>
                </a:lnTo>
                <a:lnTo>
                  <a:pt x="2494" y="301"/>
                </a:lnTo>
                <a:lnTo>
                  <a:pt x="2492" y="300"/>
                </a:lnTo>
                <a:lnTo>
                  <a:pt x="2488" y="298"/>
                </a:lnTo>
                <a:lnTo>
                  <a:pt x="2484" y="296"/>
                </a:lnTo>
                <a:lnTo>
                  <a:pt x="2479" y="296"/>
                </a:lnTo>
                <a:lnTo>
                  <a:pt x="2474" y="296"/>
                </a:lnTo>
                <a:lnTo>
                  <a:pt x="2469" y="298"/>
                </a:lnTo>
                <a:lnTo>
                  <a:pt x="2467" y="299"/>
                </a:lnTo>
                <a:lnTo>
                  <a:pt x="2465" y="300"/>
                </a:lnTo>
                <a:lnTo>
                  <a:pt x="2461" y="303"/>
                </a:lnTo>
                <a:lnTo>
                  <a:pt x="2458" y="307"/>
                </a:lnTo>
                <a:lnTo>
                  <a:pt x="2455" y="311"/>
                </a:lnTo>
                <a:lnTo>
                  <a:pt x="2454" y="315"/>
                </a:lnTo>
                <a:lnTo>
                  <a:pt x="2453" y="320"/>
                </a:lnTo>
                <a:close/>
                <a:moveTo>
                  <a:pt x="2589" y="323"/>
                </a:moveTo>
                <a:lnTo>
                  <a:pt x="2589" y="391"/>
                </a:lnTo>
                <a:lnTo>
                  <a:pt x="2556" y="391"/>
                </a:lnTo>
                <a:lnTo>
                  <a:pt x="2556" y="273"/>
                </a:lnTo>
                <a:lnTo>
                  <a:pt x="2587" y="273"/>
                </a:lnTo>
                <a:lnTo>
                  <a:pt x="2587" y="294"/>
                </a:lnTo>
                <a:lnTo>
                  <a:pt x="2590" y="289"/>
                </a:lnTo>
                <a:lnTo>
                  <a:pt x="2594" y="285"/>
                </a:lnTo>
                <a:lnTo>
                  <a:pt x="2598" y="281"/>
                </a:lnTo>
                <a:lnTo>
                  <a:pt x="2602" y="278"/>
                </a:lnTo>
                <a:lnTo>
                  <a:pt x="2607" y="275"/>
                </a:lnTo>
                <a:lnTo>
                  <a:pt x="2612" y="273"/>
                </a:lnTo>
                <a:lnTo>
                  <a:pt x="2618" y="272"/>
                </a:lnTo>
                <a:lnTo>
                  <a:pt x="2624" y="272"/>
                </a:lnTo>
                <a:lnTo>
                  <a:pt x="2633" y="272"/>
                </a:lnTo>
                <a:lnTo>
                  <a:pt x="2637" y="273"/>
                </a:lnTo>
                <a:lnTo>
                  <a:pt x="2641" y="274"/>
                </a:lnTo>
                <a:lnTo>
                  <a:pt x="2644" y="276"/>
                </a:lnTo>
                <a:lnTo>
                  <a:pt x="2648" y="278"/>
                </a:lnTo>
                <a:lnTo>
                  <a:pt x="2651" y="281"/>
                </a:lnTo>
                <a:lnTo>
                  <a:pt x="2654" y="283"/>
                </a:lnTo>
                <a:lnTo>
                  <a:pt x="2656" y="286"/>
                </a:lnTo>
                <a:lnTo>
                  <a:pt x="2659" y="290"/>
                </a:lnTo>
                <a:lnTo>
                  <a:pt x="2660" y="294"/>
                </a:lnTo>
                <a:lnTo>
                  <a:pt x="2662" y="297"/>
                </a:lnTo>
                <a:lnTo>
                  <a:pt x="2663" y="302"/>
                </a:lnTo>
                <a:lnTo>
                  <a:pt x="2664" y="306"/>
                </a:lnTo>
                <a:lnTo>
                  <a:pt x="2665" y="311"/>
                </a:lnTo>
                <a:lnTo>
                  <a:pt x="2665" y="316"/>
                </a:lnTo>
                <a:lnTo>
                  <a:pt x="2665" y="391"/>
                </a:lnTo>
                <a:lnTo>
                  <a:pt x="2632" y="391"/>
                </a:lnTo>
                <a:lnTo>
                  <a:pt x="2632" y="322"/>
                </a:lnTo>
                <a:lnTo>
                  <a:pt x="2632" y="317"/>
                </a:lnTo>
                <a:lnTo>
                  <a:pt x="2631" y="312"/>
                </a:lnTo>
                <a:lnTo>
                  <a:pt x="2629" y="308"/>
                </a:lnTo>
                <a:lnTo>
                  <a:pt x="2627" y="305"/>
                </a:lnTo>
                <a:lnTo>
                  <a:pt x="2624" y="302"/>
                </a:lnTo>
                <a:lnTo>
                  <a:pt x="2620" y="300"/>
                </a:lnTo>
                <a:lnTo>
                  <a:pt x="2616" y="299"/>
                </a:lnTo>
                <a:lnTo>
                  <a:pt x="2611" y="299"/>
                </a:lnTo>
                <a:lnTo>
                  <a:pt x="2606" y="299"/>
                </a:lnTo>
                <a:lnTo>
                  <a:pt x="2602" y="300"/>
                </a:lnTo>
                <a:lnTo>
                  <a:pt x="2598" y="302"/>
                </a:lnTo>
                <a:lnTo>
                  <a:pt x="2595" y="305"/>
                </a:lnTo>
                <a:lnTo>
                  <a:pt x="2592" y="308"/>
                </a:lnTo>
                <a:lnTo>
                  <a:pt x="2590" y="313"/>
                </a:lnTo>
                <a:lnTo>
                  <a:pt x="2589" y="317"/>
                </a:lnTo>
                <a:lnTo>
                  <a:pt x="2589" y="323"/>
                </a:lnTo>
                <a:close/>
                <a:moveTo>
                  <a:pt x="2745" y="393"/>
                </a:moveTo>
                <a:lnTo>
                  <a:pt x="2736" y="393"/>
                </a:lnTo>
                <a:lnTo>
                  <a:pt x="2732" y="392"/>
                </a:lnTo>
                <a:lnTo>
                  <a:pt x="2728" y="391"/>
                </a:lnTo>
                <a:lnTo>
                  <a:pt x="2721" y="389"/>
                </a:lnTo>
                <a:lnTo>
                  <a:pt x="2713" y="385"/>
                </a:lnTo>
                <a:lnTo>
                  <a:pt x="2707" y="381"/>
                </a:lnTo>
                <a:lnTo>
                  <a:pt x="2704" y="379"/>
                </a:lnTo>
                <a:lnTo>
                  <a:pt x="2702" y="376"/>
                </a:lnTo>
                <a:lnTo>
                  <a:pt x="2699" y="373"/>
                </a:lnTo>
                <a:lnTo>
                  <a:pt x="2697" y="371"/>
                </a:lnTo>
                <a:lnTo>
                  <a:pt x="2695" y="367"/>
                </a:lnTo>
                <a:lnTo>
                  <a:pt x="2693" y="364"/>
                </a:lnTo>
                <a:lnTo>
                  <a:pt x="2691" y="361"/>
                </a:lnTo>
                <a:lnTo>
                  <a:pt x="2690" y="357"/>
                </a:lnTo>
                <a:lnTo>
                  <a:pt x="2688" y="349"/>
                </a:lnTo>
                <a:lnTo>
                  <a:pt x="2687" y="341"/>
                </a:lnTo>
                <a:lnTo>
                  <a:pt x="2686" y="332"/>
                </a:lnTo>
                <a:lnTo>
                  <a:pt x="2687" y="324"/>
                </a:lnTo>
                <a:lnTo>
                  <a:pt x="2688" y="315"/>
                </a:lnTo>
                <a:lnTo>
                  <a:pt x="2689" y="312"/>
                </a:lnTo>
                <a:lnTo>
                  <a:pt x="2690" y="308"/>
                </a:lnTo>
                <a:lnTo>
                  <a:pt x="2693" y="301"/>
                </a:lnTo>
                <a:lnTo>
                  <a:pt x="2697" y="294"/>
                </a:lnTo>
                <a:lnTo>
                  <a:pt x="2702" y="288"/>
                </a:lnTo>
                <a:lnTo>
                  <a:pt x="2707" y="283"/>
                </a:lnTo>
                <a:lnTo>
                  <a:pt x="2713" y="279"/>
                </a:lnTo>
                <a:lnTo>
                  <a:pt x="2716" y="277"/>
                </a:lnTo>
                <a:lnTo>
                  <a:pt x="2721" y="276"/>
                </a:lnTo>
                <a:lnTo>
                  <a:pt x="2728" y="273"/>
                </a:lnTo>
                <a:lnTo>
                  <a:pt x="2732" y="273"/>
                </a:lnTo>
                <a:lnTo>
                  <a:pt x="2736" y="272"/>
                </a:lnTo>
                <a:lnTo>
                  <a:pt x="2745" y="272"/>
                </a:lnTo>
                <a:lnTo>
                  <a:pt x="2752" y="272"/>
                </a:lnTo>
                <a:lnTo>
                  <a:pt x="2759" y="273"/>
                </a:lnTo>
                <a:lnTo>
                  <a:pt x="2766" y="275"/>
                </a:lnTo>
                <a:lnTo>
                  <a:pt x="2772" y="277"/>
                </a:lnTo>
                <a:lnTo>
                  <a:pt x="2778" y="280"/>
                </a:lnTo>
                <a:lnTo>
                  <a:pt x="2782" y="284"/>
                </a:lnTo>
                <a:lnTo>
                  <a:pt x="2787" y="288"/>
                </a:lnTo>
                <a:lnTo>
                  <a:pt x="2790" y="293"/>
                </a:lnTo>
                <a:lnTo>
                  <a:pt x="2793" y="298"/>
                </a:lnTo>
                <a:lnTo>
                  <a:pt x="2796" y="304"/>
                </a:lnTo>
                <a:lnTo>
                  <a:pt x="2797" y="310"/>
                </a:lnTo>
                <a:lnTo>
                  <a:pt x="2798" y="317"/>
                </a:lnTo>
                <a:lnTo>
                  <a:pt x="2767" y="317"/>
                </a:lnTo>
                <a:lnTo>
                  <a:pt x="2766" y="312"/>
                </a:lnTo>
                <a:lnTo>
                  <a:pt x="2765" y="309"/>
                </a:lnTo>
                <a:lnTo>
                  <a:pt x="2763" y="305"/>
                </a:lnTo>
                <a:lnTo>
                  <a:pt x="2760" y="302"/>
                </a:lnTo>
                <a:lnTo>
                  <a:pt x="2757" y="300"/>
                </a:lnTo>
                <a:lnTo>
                  <a:pt x="2754" y="298"/>
                </a:lnTo>
                <a:lnTo>
                  <a:pt x="2750" y="297"/>
                </a:lnTo>
                <a:lnTo>
                  <a:pt x="2746" y="297"/>
                </a:lnTo>
                <a:lnTo>
                  <a:pt x="2740" y="298"/>
                </a:lnTo>
                <a:lnTo>
                  <a:pt x="2735" y="299"/>
                </a:lnTo>
                <a:lnTo>
                  <a:pt x="2731" y="302"/>
                </a:lnTo>
                <a:lnTo>
                  <a:pt x="2727" y="306"/>
                </a:lnTo>
                <a:lnTo>
                  <a:pt x="2726" y="309"/>
                </a:lnTo>
                <a:lnTo>
                  <a:pt x="2724" y="311"/>
                </a:lnTo>
                <a:lnTo>
                  <a:pt x="2722" y="317"/>
                </a:lnTo>
                <a:lnTo>
                  <a:pt x="2721" y="324"/>
                </a:lnTo>
                <a:lnTo>
                  <a:pt x="2720" y="332"/>
                </a:lnTo>
                <a:lnTo>
                  <a:pt x="2721" y="340"/>
                </a:lnTo>
                <a:lnTo>
                  <a:pt x="2722" y="347"/>
                </a:lnTo>
                <a:lnTo>
                  <a:pt x="2723" y="350"/>
                </a:lnTo>
                <a:lnTo>
                  <a:pt x="2724" y="353"/>
                </a:lnTo>
                <a:lnTo>
                  <a:pt x="2726" y="356"/>
                </a:lnTo>
                <a:lnTo>
                  <a:pt x="2727" y="358"/>
                </a:lnTo>
                <a:lnTo>
                  <a:pt x="2731" y="362"/>
                </a:lnTo>
                <a:lnTo>
                  <a:pt x="2733" y="364"/>
                </a:lnTo>
                <a:lnTo>
                  <a:pt x="2735" y="365"/>
                </a:lnTo>
                <a:lnTo>
                  <a:pt x="2740" y="367"/>
                </a:lnTo>
                <a:lnTo>
                  <a:pt x="2743" y="367"/>
                </a:lnTo>
                <a:lnTo>
                  <a:pt x="2746" y="367"/>
                </a:lnTo>
                <a:lnTo>
                  <a:pt x="2750" y="367"/>
                </a:lnTo>
                <a:lnTo>
                  <a:pt x="2753" y="366"/>
                </a:lnTo>
                <a:lnTo>
                  <a:pt x="2757" y="364"/>
                </a:lnTo>
                <a:lnTo>
                  <a:pt x="2760" y="362"/>
                </a:lnTo>
                <a:lnTo>
                  <a:pt x="2762" y="359"/>
                </a:lnTo>
                <a:lnTo>
                  <a:pt x="2764" y="356"/>
                </a:lnTo>
                <a:lnTo>
                  <a:pt x="2766" y="352"/>
                </a:lnTo>
                <a:lnTo>
                  <a:pt x="2767" y="348"/>
                </a:lnTo>
                <a:lnTo>
                  <a:pt x="2798" y="348"/>
                </a:lnTo>
                <a:lnTo>
                  <a:pt x="2797" y="354"/>
                </a:lnTo>
                <a:lnTo>
                  <a:pt x="2796" y="360"/>
                </a:lnTo>
                <a:lnTo>
                  <a:pt x="2795" y="363"/>
                </a:lnTo>
                <a:lnTo>
                  <a:pt x="2793" y="366"/>
                </a:lnTo>
                <a:lnTo>
                  <a:pt x="2792" y="369"/>
                </a:lnTo>
                <a:lnTo>
                  <a:pt x="2790" y="371"/>
                </a:lnTo>
                <a:lnTo>
                  <a:pt x="2787" y="376"/>
                </a:lnTo>
                <a:lnTo>
                  <a:pt x="2783" y="381"/>
                </a:lnTo>
                <a:lnTo>
                  <a:pt x="2778" y="384"/>
                </a:lnTo>
                <a:lnTo>
                  <a:pt x="2772" y="387"/>
                </a:lnTo>
                <a:lnTo>
                  <a:pt x="2766" y="390"/>
                </a:lnTo>
                <a:lnTo>
                  <a:pt x="2760" y="392"/>
                </a:lnTo>
                <a:lnTo>
                  <a:pt x="2753" y="393"/>
                </a:lnTo>
                <a:lnTo>
                  <a:pt x="2745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94465D4-F697-3B8E-DA20-64DB20CAB6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0055" y="4869160"/>
            <a:ext cx="5183957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800"/>
            </a:lvl2pPr>
            <a:lvl3pPr marL="0" indent="0">
              <a:spcBef>
                <a:spcPts val="0"/>
              </a:spcBef>
              <a:buFontTx/>
              <a:buNone/>
              <a:defRPr sz="1800"/>
            </a:lvl3pPr>
            <a:lvl4pPr marL="0" indent="0">
              <a:spcBef>
                <a:spcPts val="0"/>
              </a:spcBef>
              <a:buFontTx/>
              <a:buNone/>
              <a:defRPr sz="1800"/>
            </a:lvl4pPr>
            <a:lvl5pPr marL="0" indent="0">
              <a:spcBef>
                <a:spcPts val="0"/>
              </a:spcBef>
              <a:buFontTx/>
              <a:buNone/>
              <a:defRPr sz="1800"/>
            </a:lvl5pPr>
            <a:lvl6pPr marL="0" indent="0">
              <a:spcBef>
                <a:spcPts val="0"/>
              </a:spcBef>
              <a:buFontTx/>
              <a:buNone/>
              <a:defRPr sz="1800"/>
            </a:lvl6pPr>
            <a:lvl7pPr marL="0" indent="0">
              <a:spcBef>
                <a:spcPts val="0"/>
              </a:spcBef>
              <a:buFontTx/>
              <a:buNone/>
              <a:defRPr sz="1800"/>
            </a:lvl7pPr>
            <a:lvl8pPr marL="0" indent="0">
              <a:spcBef>
                <a:spcPts val="0"/>
              </a:spcBef>
              <a:buFontTx/>
              <a:buNone/>
              <a:defRPr sz="1800"/>
            </a:lvl8pPr>
            <a:lvl9pPr marL="0" indent="0">
              <a:spcBef>
                <a:spcPts val="0"/>
              </a:spcBef>
              <a:buFontTx/>
              <a:buNone/>
              <a:defRPr sz="1800"/>
            </a:lvl9pPr>
          </a:lstStyle>
          <a:p>
            <a:pPr lvl="0"/>
            <a:r>
              <a:rPr lang="en-US"/>
              <a:t>Presenter Name / Date / Place</a:t>
            </a:r>
          </a:p>
        </p:txBody>
      </p:sp>
    </p:spTree>
    <p:extLst>
      <p:ext uri="{BB962C8B-B14F-4D97-AF65-F5344CB8AC3E}">
        <p14:creationId xmlns:p14="http://schemas.microsoft.com/office/powerpoint/2010/main" val="3663203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125B7828-17BD-4723-A83D-F340B41744D0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12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4071" r:id="rId2"/>
    <p:sldLayoutId id="2147483893" r:id="rId3"/>
    <p:sldLayoutId id="2147483897" r:id="rId4"/>
    <p:sldLayoutId id="2147484068" r:id="rId5"/>
    <p:sldLayoutId id="2147484069" r:id="rId6"/>
    <p:sldLayoutId id="2147483898" r:id="rId7"/>
    <p:sldLayoutId id="2147483901" r:id="rId8"/>
    <p:sldLayoutId id="2147483902" r:id="rId9"/>
    <p:sldLayoutId id="2147483903" r:id="rId10"/>
    <p:sldLayoutId id="2147484083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307D7D67-A0D3-4E97-AA41-287664510BDB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13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770" r:id="rId2"/>
    <p:sldLayoutId id="2147483771" r:id="rId3"/>
    <p:sldLayoutId id="2147483775" r:id="rId4"/>
    <p:sldLayoutId id="2147484076" r:id="rId5"/>
    <p:sldLayoutId id="2147483776" r:id="rId6"/>
    <p:sldLayoutId id="2147483785" r:id="rId7"/>
    <p:sldLayoutId id="2147484077" r:id="rId8"/>
    <p:sldLayoutId id="2147483786" r:id="rId9"/>
    <p:sldLayoutId id="2147483790" r:id="rId10"/>
    <p:sldLayoutId id="2147484078" r:id="rId11"/>
    <p:sldLayoutId id="2147483791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346790EC-4BCD-476A-BB6F-B6A428BAF7D9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70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3935" r:id="rId2"/>
    <p:sldLayoutId id="2147483936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A803555B-8B43-47EC-8029-8160DBEB571F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4073" r:id="rId2"/>
    <p:sldLayoutId id="2147483988" r:id="rId3"/>
    <p:sldLayoutId id="2147484074" r:id="rId4"/>
    <p:sldLayoutId id="2147483992" r:id="rId5"/>
    <p:sldLayoutId id="2147483997" r:id="rId6"/>
    <p:sldLayoutId id="2147483996" r:id="rId7"/>
    <p:sldLayoutId id="2147484000" r:id="rId8"/>
    <p:sldLayoutId id="2147484001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DDCCBA26-A086-47FC-8D0F-93B39F816A80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62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81" r:id="rId2"/>
    <p:sldLayoutId id="2147484082" r:id="rId3"/>
    <p:sldLayoutId id="2147484064" r:id="rId4"/>
    <p:sldLayoutId id="2147484065" r:id="rId5"/>
    <p:sldLayoutId id="2147484080" r:id="rId6"/>
    <p:sldLayoutId id="2147484079" r:id="rId7"/>
    <p:sldLayoutId id="2147484066" r:id="rId8"/>
    <p:sldLayoutId id="2147484067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65E8D-F825-584D-D6FB-F8C43CA5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11FC7-EFA2-69A1-189F-7A86286A4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032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7BF6-AD90-C909-77AF-27B553EAE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00456" y="6309320"/>
            <a:ext cx="1152128" cy="14386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fld id="{1B237711-E8D6-4143-AFD8-A19BEC4AE3A4}" type="datetime1">
              <a:rPr lang="fi-FI" smtClean="0"/>
              <a:t>20.6.2026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C740A-22EB-F160-0AF7-8861ADCEA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464" y="6309320"/>
            <a:ext cx="8928992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10D8-B221-F972-68C1-3E01629A8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584" y="6309320"/>
            <a:ext cx="431428" cy="143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fld id="{D701140D-C14F-41CA-99FC-0EF83E8DA40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C5E2C33-AA03-78AB-8665-63E23F2C35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7988" y="6165304"/>
            <a:ext cx="385958" cy="288000"/>
          </a:xfrm>
          <a:custGeom>
            <a:avLst/>
            <a:gdLst>
              <a:gd name="T0" fmla="*/ 1576 w 1576"/>
              <a:gd name="T1" fmla="*/ 408 h 1176"/>
              <a:gd name="T2" fmla="*/ 1507 w 1576"/>
              <a:gd name="T3" fmla="*/ 815 h 1176"/>
              <a:gd name="T4" fmla="*/ 1350 w 1576"/>
              <a:gd name="T5" fmla="*/ 815 h 1176"/>
              <a:gd name="T6" fmla="*/ 1293 w 1576"/>
              <a:gd name="T7" fmla="*/ 408 h 1176"/>
              <a:gd name="T8" fmla="*/ 1293 w 1576"/>
              <a:gd name="T9" fmla="*/ 0 h 1176"/>
              <a:gd name="T10" fmla="*/ 1576 w 1576"/>
              <a:gd name="T11" fmla="*/ 0 h 1176"/>
              <a:gd name="T12" fmla="*/ 1576 w 1576"/>
              <a:gd name="T13" fmla="*/ 408 h 1176"/>
              <a:gd name="T14" fmla="*/ 740 w 1576"/>
              <a:gd name="T15" fmla="*/ 733 h 1176"/>
              <a:gd name="T16" fmla="*/ 595 w 1576"/>
              <a:gd name="T17" fmla="*/ 315 h 1176"/>
              <a:gd name="T18" fmla="*/ 450 w 1576"/>
              <a:gd name="T19" fmla="*/ 733 h 1176"/>
              <a:gd name="T20" fmla="*/ 740 w 1576"/>
              <a:gd name="T21" fmla="*/ 733 h 1176"/>
              <a:gd name="T22" fmla="*/ 1190 w 1576"/>
              <a:gd name="T23" fmla="*/ 1176 h 1176"/>
              <a:gd name="T24" fmla="*/ 893 w 1576"/>
              <a:gd name="T25" fmla="*/ 1176 h 1176"/>
              <a:gd name="T26" fmla="*/ 822 w 1576"/>
              <a:gd name="T27" fmla="*/ 968 h 1176"/>
              <a:gd name="T28" fmla="*/ 368 w 1576"/>
              <a:gd name="T29" fmla="*/ 968 h 1176"/>
              <a:gd name="T30" fmla="*/ 296 w 1576"/>
              <a:gd name="T31" fmla="*/ 1176 h 1176"/>
              <a:gd name="T32" fmla="*/ 0 w 1576"/>
              <a:gd name="T33" fmla="*/ 1176 h 1176"/>
              <a:gd name="T34" fmla="*/ 209 w 1576"/>
              <a:gd name="T35" fmla="*/ 588 h 1176"/>
              <a:gd name="T36" fmla="*/ 418 w 1576"/>
              <a:gd name="T37" fmla="*/ 0 h 1176"/>
              <a:gd name="T38" fmla="*/ 773 w 1576"/>
              <a:gd name="T39" fmla="*/ 0 h 1176"/>
              <a:gd name="T40" fmla="*/ 981 w 1576"/>
              <a:gd name="T41" fmla="*/ 588 h 1176"/>
              <a:gd name="T42" fmla="*/ 1190 w 1576"/>
              <a:gd name="T43" fmla="*/ 1176 h 1176"/>
              <a:gd name="T44" fmla="*/ 1301 w 1576"/>
              <a:gd name="T45" fmla="*/ 1176 h 1176"/>
              <a:gd name="T46" fmla="*/ 1301 w 1576"/>
              <a:gd name="T47" fmla="*/ 910 h 1176"/>
              <a:gd name="T48" fmla="*/ 1568 w 1576"/>
              <a:gd name="T49" fmla="*/ 910 h 1176"/>
              <a:gd name="T50" fmla="*/ 1568 w 1576"/>
              <a:gd name="T51" fmla="*/ 1176 h 1176"/>
              <a:gd name="T52" fmla="*/ 1301 w 1576"/>
              <a:gd name="T53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76" h="1176">
                <a:moveTo>
                  <a:pt x="1576" y="408"/>
                </a:moveTo>
                <a:lnTo>
                  <a:pt x="1507" y="815"/>
                </a:lnTo>
                <a:lnTo>
                  <a:pt x="1350" y="815"/>
                </a:lnTo>
                <a:lnTo>
                  <a:pt x="1293" y="408"/>
                </a:lnTo>
                <a:lnTo>
                  <a:pt x="1293" y="0"/>
                </a:lnTo>
                <a:lnTo>
                  <a:pt x="1576" y="0"/>
                </a:lnTo>
                <a:lnTo>
                  <a:pt x="1576" y="408"/>
                </a:lnTo>
                <a:close/>
                <a:moveTo>
                  <a:pt x="740" y="733"/>
                </a:moveTo>
                <a:lnTo>
                  <a:pt x="595" y="315"/>
                </a:lnTo>
                <a:lnTo>
                  <a:pt x="450" y="733"/>
                </a:lnTo>
                <a:lnTo>
                  <a:pt x="740" y="733"/>
                </a:lnTo>
                <a:close/>
                <a:moveTo>
                  <a:pt x="1190" y="1176"/>
                </a:moveTo>
                <a:lnTo>
                  <a:pt x="893" y="1176"/>
                </a:lnTo>
                <a:lnTo>
                  <a:pt x="822" y="968"/>
                </a:lnTo>
                <a:lnTo>
                  <a:pt x="368" y="968"/>
                </a:lnTo>
                <a:lnTo>
                  <a:pt x="296" y="1176"/>
                </a:lnTo>
                <a:lnTo>
                  <a:pt x="0" y="1176"/>
                </a:lnTo>
                <a:lnTo>
                  <a:pt x="209" y="588"/>
                </a:lnTo>
                <a:lnTo>
                  <a:pt x="418" y="0"/>
                </a:lnTo>
                <a:lnTo>
                  <a:pt x="773" y="0"/>
                </a:lnTo>
                <a:lnTo>
                  <a:pt x="981" y="588"/>
                </a:lnTo>
                <a:lnTo>
                  <a:pt x="1190" y="1176"/>
                </a:lnTo>
                <a:close/>
                <a:moveTo>
                  <a:pt x="1301" y="1176"/>
                </a:moveTo>
                <a:lnTo>
                  <a:pt x="1301" y="910"/>
                </a:lnTo>
                <a:lnTo>
                  <a:pt x="1568" y="910"/>
                </a:lnTo>
                <a:lnTo>
                  <a:pt x="1568" y="1176"/>
                </a:lnTo>
                <a:lnTo>
                  <a:pt x="1301" y="1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(c)" hidden="1">
            <a:extLst>
              <a:ext uri="{FF2B5EF4-FFF2-40B4-BE49-F238E27FC236}">
                <a16:creationId xmlns:a16="http://schemas.microsoft.com/office/drawing/2014/main" id="{8C5E7599-C4F7-9F42-0FC3-001CFA949B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92930" y="6891795"/>
            <a:ext cx="1923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noProof="1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noProof="1">
                <a:solidFill>
                  <a:schemeClr val="bg1"/>
                </a:solidFill>
                <a:latin typeface="+mn-lt"/>
              </a:rPr>
              <a:t> aalto</a:t>
            </a:r>
            <a:endParaRPr lang="fi-FI" sz="200" noProof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(logo)" descr="Z:\GRW (grow)\logot\copyright_grow.png" hidden="1">
            <a:extLst>
              <a:ext uri="{FF2B5EF4-FFF2-40B4-BE49-F238E27FC236}">
                <a16:creationId xmlns:a16="http://schemas.microsoft.com/office/drawing/2014/main" id="{2253F43D-7AF1-7EB4-2D74-17D11A66FF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13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407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3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43025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9250" indent="-27622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650" indent="-2667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3702">
          <p15:clr>
            <a:srgbClr val="F26B43"/>
          </p15:clr>
        </p15:guide>
        <p15:guide id="6" orient="horz" pos="255">
          <p15:clr>
            <a:srgbClr val="F26B43"/>
          </p15:clr>
        </p15:guide>
        <p15:guide id="7" orient="horz" pos="1389">
          <p15:clr>
            <a:srgbClr val="F26B43"/>
          </p15:clr>
        </p15:guide>
        <p15:guide id="9" orient="horz" pos="1162">
          <p15:clr>
            <a:srgbClr val="F26B43"/>
          </p15:clr>
        </p15:guide>
        <p15:guide id="10" pos="665">
          <p15:clr>
            <a:srgbClr val="F26B43"/>
          </p15:clr>
        </p15:guide>
        <p15:guide id="11" pos="7015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3.svg"/><Relationship Id="rId5" Type="http://schemas.openxmlformats.org/officeDocument/2006/relationships/image" Target="../media/image32.svg"/><Relationship Id="rId4" Type="http://schemas.openxmlformats.org/officeDocument/2006/relationships/image" Target="../media/image3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16.png"/><Relationship Id="rId7" Type="http://schemas.openxmlformats.org/officeDocument/2006/relationships/image" Target="../media/image33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3.png"/><Relationship Id="rId11" Type="http://schemas.openxmlformats.org/officeDocument/2006/relationships/image" Target="../media/image38.svg"/><Relationship Id="rId5" Type="http://schemas.openxmlformats.org/officeDocument/2006/relationships/image" Target="../media/image32.svg"/><Relationship Id="rId10" Type="http://schemas.openxmlformats.org/officeDocument/2006/relationships/image" Target="../media/image37.svg"/><Relationship Id="rId4" Type="http://schemas.openxmlformats.org/officeDocument/2006/relationships/image" Target="../media/image35.svg"/><Relationship Id="rId9" Type="http://schemas.openxmlformats.org/officeDocument/2006/relationships/image" Target="../media/image36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4.svg"/><Relationship Id="rId3" Type="http://schemas.openxmlformats.org/officeDocument/2006/relationships/image" Target="../media/image16.png"/><Relationship Id="rId7" Type="http://schemas.openxmlformats.org/officeDocument/2006/relationships/image" Target="../media/image32.svg"/><Relationship Id="rId12" Type="http://schemas.openxmlformats.org/officeDocument/2006/relationships/image" Target="../media/image3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0.svg"/><Relationship Id="rId11" Type="http://schemas.openxmlformats.org/officeDocument/2006/relationships/image" Target="../media/image37.svg"/><Relationship Id="rId5" Type="http://schemas.openxmlformats.org/officeDocument/2006/relationships/image" Target="../media/image35.svg"/><Relationship Id="rId10" Type="http://schemas.openxmlformats.org/officeDocument/2006/relationships/image" Target="../media/image36.svg"/><Relationship Id="rId4" Type="http://schemas.openxmlformats.org/officeDocument/2006/relationships/image" Target="../media/image39.png"/><Relationship Id="rId9" Type="http://schemas.openxmlformats.org/officeDocument/2006/relationships/image" Target="../media/image3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8.svg"/><Relationship Id="rId3" Type="http://schemas.openxmlformats.org/officeDocument/2006/relationships/image" Target="../media/image16.png"/><Relationship Id="rId7" Type="http://schemas.openxmlformats.org/officeDocument/2006/relationships/image" Target="../media/image32.svg"/><Relationship Id="rId12" Type="http://schemas.openxmlformats.org/officeDocument/2006/relationships/image" Target="../media/image37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0.svg"/><Relationship Id="rId11" Type="http://schemas.openxmlformats.org/officeDocument/2006/relationships/image" Target="../media/image36.svg"/><Relationship Id="rId5" Type="http://schemas.openxmlformats.org/officeDocument/2006/relationships/image" Target="../media/image35.svg"/><Relationship Id="rId10" Type="http://schemas.openxmlformats.org/officeDocument/2006/relationships/image" Target="../media/image41.svg"/><Relationship Id="rId4" Type="http://schemas.openxmlformats.org/officeDocument/2006/relationships/image" Target="../media/image39.png"/><Relationship Id="rId9" Type="http://schemas.openxmlformats.org/officeDocument/2006/relationships/image" Target="../media/image33.svg"/><Relationship Id="rId14" Type="http://schemas.openxmlformats.org/officeDocument/2006/relationships/image" Target="../media/image34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4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5" Type="http://schemas.openxmlformats.org/officeDocument/2006/relationships/image" Target="../media/image43.svg"/><Relationship Id="rId4" Type="http://schemas.openxmlformats.org/officeDocument/2006/relationships/image" Target="../media/image4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4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5" Type="http://schemas.openxmlformats.org/officeDocument/2006/relationships/image" Target="../media/image43.svg"/><Relationship Id="rId4" Type="http://schemas.openxmlformats.org/officeDocument/2006/relationships/image" Target="../media/image42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30.png"/><Relationship Id="rId7" Type="http://schemas.openxmlformats.org/officeDocument/2006/relationships/image" Target="../media/image4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11" Type="http://schemas.openxmlformats.org/officeDocument/2006/relationships/image" Target="../media/image45.svg"/><Relationship Id="rId5" Type="http://schemas.openxmlformats.org/officeDocument/2006/relationships/image" Target="../media/image43.svg"/><Relationship Id="rId10" Type="http://schemas.openxmlformats.org/officeDocument/2006/relationships/image" Target="../media/image49.svg"/><Relationship Id="rId4" Type="http://schemas.openxmlformats.org/officeDocument/2006/relationships/image" Target="../media/image42.svg"/><Relationship Id="rId9" Type="http://schemas.openxmlformats.org/officeDocument/2006/relationships/image" Target="../media/image4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48.svg"/><Relationship Id="rId3" Type="http://schemas.openxmlformats.org/officeDocument/2006/relationships/image" Target="../media/image30.png"/><Relationship Id="rId7" Type="http://schemas.openxmlformats.org/officeDocument/2006/relationships/image" Target="../media/image46.svg"/><Relationship Id="rId12" Type="http://schemas.openxmlformats.org/officeDocument/2006/relationships/image" Target="../media/image5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11" Type="http://schemas.openxmlformats.org/officeDocument/2006/relationships/image" Target="../media/image52.png"/><Relationship Id="rId5" Type="http://schemas.openxmlformats.org/officeDocument/2006/relationships/image" Target="../media/image43.svg"/><Relationship Id="rId15" Type="http://schemas.openxmlformats.org/officeDocument/2006/relationships/image" Target="../media/image45.svg"/><Relationship Id="rId10" Type="http://schemas.openxmlformats.org/officeDocument/2006/relationships/image" Target="../media/image51.png"/><Relationship Id="rId4" Type="http://schemas.openxmlformats.org/officeDocument/2006/relationships/image" Target="../media/image42.svg"/><Relationship Id="rId9" Type="http://schemas.openxmlformats.org/officeDocument/2006/relationships/image" Target="../media/image50.png"/><Relationship Id="rId14" Type="http://schemas.openxmlformats.org/officeDocument/2006/relationships/image" Target="../media/image49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48.svg"/><Relationship Id="rId3" Type="http://schemas.openxmlformats.org/officeDocument/2006/relationships/image" Target="../media/image30.png"/><Relationship Id="rId7" Type="http://schemas.openxmlformats.org/officeDocument/2006/relationships/image" Target="../media/image46.svg"/><Relationship Id="rId12" Type="http://schemas.openxmlformats.org/officeDocument/2006/relationships/image" Target="../media/image53.png"/><Relationship Id="rId17" Type="http://schemas.openxmlformats.org/officeDocument/2006/relationships/image" Target="../media/image45.svg"/><Relationship Id="rId2" Type="http://schemas.openxmlformats.org/officeDocument/2006/relationships/image" Target="../media/image19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11" Type="http://schemas.openxmlformats.org/officeDocument/2006/relationships/image" Target="../media/image52.png"/><Relationship Id="rId5" Type="http://schemas.openxmlformats.org/officeDocument/2006/relationships/image" Target="../media/image43.svg"/><Relationship Id="rId15" Type="http://schemas.openxmlformats.org/officeDocument/2006/relationships/image" Target="../media/image54.svg"/><Relationship Id="rId10" Type="http://schemas.openxmlformats.org/officeDocument/2006/relationships/image" Target="../media/image51.png"/><Relationship Id="rId4" Type="http://schemas.openxmlformats.org/officeDocument/2006/relationships/image" Target="../media/image42.svg"/><Relationship Id="rId9" Type="http://schemas.openxmlformats.org/officeDocument/2006/relationships/image" Target="../media/image50.png"/><Relationship Id="rId14" Type="http://schemas.openxmlformats.org/officeDocument/2006/relationships/image" Target="../media/image4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48.svg"/><Relationship Id="rId3" Type="http://schemas.openxmlformats.org/officeDocument/2006/relationships/image" Target="../media/image30.png"/><Relationship Id="rId7" Type="http://schemas.openxmlformats.org/officeDocument/2006/relationships/image" Target="../media/image46.svg"/><Relationship Id="rId12" Type="http://schemas.openxmlformats.org/officeDocument/2006/relationships/image" Target="../media/image53.png"/><Relationship Id="rId17" Type="http://schemas.openxmlformats.org/officeDocument/2006/relationships/image" Target="../media/image45.svg"/><Relationship Id="rId2" Type="http://schemas.openxmlformats.org/officeDocument/2006/relationships/image" Target="../media/image19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11" Type="http://schemas.openxmlformats.org/officeDocument/2006/relationships/image" Target="../media/image52.png"/><Relationship Id="rId5" Type="http://schemas.openxmlformats.org/officeDocument/2006/relationships/image" Target="../media/image43.svg"/><Relationship Id="rId15" Type="http://schemas.openxmlformats.org/officeDocument/2006/relationships/image" Target="../media/image40.svg"/><Relationship Id="rId10" Type="http://schemas.openxmlformats.org/officeDocument/2006/relationships/image" Target="../media/image51.png"/><Relationship Id="rId4" Type="http://schemas.openxmlformats.org/officeDocument/2006/relationships/image" Target="../media/image42.svg"/><Relationship Id="rId9" Type="http://schemas.openxmlformats.org/officeDocument/2006/relationships/image" Target="../media/image50.png"/><Relationship Id="rId14" Type="http://schemas.openxmlformats.org/officeDocument/2006/relationships/image" Target="../media/image49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48.svg"/><Relationship Id="rId3" Type="http://schemas.openxmlformats.org/officeDocument/2006/relationships/image" Target="../media/image30.png"/><Relationship Id="rId7" Type="http://schemas.openxmlformats.org/officeDocument/2006/relationships/image" Target="../media/image46.svg"/><Relationship Id="rId12" Type="http://schemas.openxmlformats.org/officeDocument/2006/relationships/image" Target="../media/image53.png"/><Relationship Id="rId2" Type="http://schemas.openxmlformats.org/officeDocument/2006/relationships/image" Target="../media/image19.png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svg"/><Relationship Id="rId11" Type="http://schemas.openxmlformats.org/officeDocument/2006/relationships/image" Target="../media/image52.png"/><Relationship Id="rId5" Type="http://schemas.openxmlformats.org/officeDocument/2006/relationships/image" Target="../media/image43.svg"/><Relationship Id="rId15" Type="http://schemas.openxmlformats.org/officeDocument/2006/relationships/image" Target="../media/image17.svg"/><Relationship Id="rId10" Type="http://schemas.openxmlformats.org/officeDocument/2006/relationships/image" Target="../media/image51.png"/><Relationship Id="rId4" Type="http://schemas.openxmlformats.org/officeDocument/2006/relationships/image" Target="../media/image42.svg"/><Relationship Id="rId9" Type="http://schemas.openxmlformats.org/officeDocument/2006/relationships/image" Target="../media/image50.png"/><Relationship Id="rId14" Type="http://schemas.openxmlformats.org/officeDocument/2006/relationships/image" Target="../media/image49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13" Type="http://schemas.openxmlformats.org/officeDocument/2006/relationships/image" Target="../media/image52.png"/><Relationship Id="rId18" Type="http://schemas.openxmlformats.org/officeDocument/2006/relationships/image" Target="../media/image55.png"/><Relationship Id="rId3" Type="http://schemas.openxmlformats.org/officeDocument/2006/relationships/image" Target="../media/image19.png"/><Relationship Id="rId7" Type="http://schemas.openxmlformats.org/officeDocument/2006/relationships/image" Target="../media/image44.svg"/><Relationship Id="rId12" Type="http://schemas.openxmlformats.org/officeDocument/2006/relationships/image" Target="../media/image51.png"/><Relationship Id="rId17" Type="http://schemas.openxmlformats.org/officeDocument/2006/relationships/image" Target="../media/image17.svg"/><Relationship Id="rId2" Type="http://schemas.openxmlformats.org/officeDocument/2006/relationships/image" Target="../media/image16.png"/><Relationship Id="rId16" Type="http://schemas.openxmlformats.org/officeDocument/2006/relationships/image" Target="../media/image49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3.svg"/><Relationship Id="rId11" Type="http://schemas.openxmlformats.org/officeDocument/2006/relationships/image" Target="../media/image50.png"/><Relationship Id="rId5" Type="http://schemas.openxmlformats.org/officeDocument/2006/relationships/image" Target="../media/image42.svg"/><Relationship Id="rId15" Type="http://schemas.openxmlformats.org/officeDocument/2006/relationships/image" Target="../media/image48.svg"/><Relationship Id="rId10" Type="http://schemas.openxmlformats.org/officeDocument/2006/relationships/image" Target="../media/image47.svg"/><Relationship Id="rId4" Type="http://schemas.openxmlformats.org/officeDocument/2006/relationships/image" Target="../media/image30.png"/><Relationship Id="rId9" Type="http://schemas.openxmlformats.org/officeDocument/2006/relationships/image" Target="../media/image46.svg"/><Relationship Id="rId1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58.svg"/><Relationship Id="rId4" Type="http://schemas.openxmlformats.org/officeDocument/2006/relationships/image" Target="../media/image57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9.svg"/><Relationship Id="rId5" Type="http://schemas.openxmlformats.org/officeDocument/2006/relationships/image" Target="../media/image58.svg"/><Relationship Id="rId4" Type="http://schemas.openxmlformats.org/officeDocument/2006/relationships/image" Target="../media/image57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27.png"/><Relationship Id="rId7" Type="http://schemas.openxmlformats.org/officeDocument/2006/relationships/image" Target="../media/image59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8.svg"/><Relationship Id="rId5" Type="http://schemas.openxmlformats.org/officeDocument/2006/relationships/image" Target="../media/image57.sv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6.png"/><Relationship Id="rId7" Type="http://schemas.openxmlformats.org/officeDocument/2006/relationships/image" Target="../media/image6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9.png"/><Relationship Id="rId5" Type="http://schemas.openxmlformats.org/officeDocument/2006/relationships/image" Target="../media/image58.svg"/><Relationship Id="rId10" Type="http://schemas.openxmlformats.org/officeDocument/2006/relationships/image" Target="../media/image60.svg"/><Relationship Id="rId4" Type="http://schemas.openxmlformats.org/officeDocument/2006/relationships/image" Target="../media/image57.svg"/><Relationship Id="rId9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56.png"/><Relationship Id="rId7" Type="http://schemas.openxmlformats.org/officeDocument/2006/relationships/image" Target="../media/image6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9.svg"/><Relationship Id="rId5" Type="http://schemas.openxmlformats.org/officeDocument/2006/relationships/image" Target="../media/image58.svg"/><Relationship Id="rId4" Type="http://schemas.openxmlformats.org/officeDocument/2006/relationships/image" Target="../media/image57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56.png"/><Relationship Id="rId7" Type="http://schemas.openxmlformats.org/officeDocument/2006/relationships/image" Target="../media/image6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9.svg"/><Relationship Id="rId11" Type="http://schemas.openxmlformats.org/officeDocument/2006/relationships/image" Target="../media/image60.svg"/><Relationship Id="rId5" Type="http://schemas.openxmlformats.org/officeDocument/2006/relationships/image" Target="../media/image58.svg"/><Relationship Id="rId10" Type="http://schemas.openxmlformats.org/officeDocument/2006/relationships/image" Target="../media/image66.svg"/><Relationship Id="rId4" Type="http://schemas.openxmlformats.org/officeDocument/2006/relationships/image" Target="../media/image57.svg"/><Relationship Id="rId9" Type="http://schemas.openxmlformats.org/officeDocument/2006/relationships/image" Target="../media/image6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svg"/><Relationship Id="rId3" Type="http://schemas.openxmlformats.org/officeDocument/2006/relationships/image" Target="../media/image56.png"/><Relationship Id="rId7" Type="http://schemas.openxmlformats.org/officeDocument/2006/relationships/image" Target="../media/image64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9.svg"/><Relationship Id="rId11" Type="http://schemas.openxmlformats.org/officeDocument/2006/relationships/image" Target="../media/image60.svg"/><Relationship Id="rId5" Type="http://schemas.openxmlformats.org/officeDocument/2006/relationships/image" Target="../media/image58.svg"/><Relationship Id="rId10" Type="http://schemas.openxmlformats.org/officeDocument/2006/relationships/image" Target="../media/image67.svg"/><Relationship Id="rId4" Type="http://schemas.openxmlformats.org/officeDocument/2006/relationships/image" Target="../media/image57.svg"/><Relationship Id="rId9" Type="http://schemas.openxmlformats.org/officeDocument/2006/relationships/image" Target="../media/image66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56.png"/><Relationship Id="rId7" Type="http://schemas.openxmlformats.org/officeDocument/2006/relationships/image" Target="../media/image6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0.svg"/><Relationship Id="rId5" Type="http://schemas.openxmlformats.org/officeDocument/2006/relationships/image" Target="../media/image58.svg"/><Relationship Id="rId4" Type="http://schemas.openxmlformats.org/officeDocument/2006/relationships/image" Target="../media/image57.svg"/><Relationship Id="rId9" Type="http://schemas.openxmlformats.org/officeDocument/2006/relationships/image" Target="../media/image59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56.png"/><Relationship Id="rId7" Type="http://schemas.openxmlformats.org/officeDocument/2006/relationships/image" Target="../media/image6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0.svg"/><Relationship Id="rId11" Type="http://schemas.openxmlformats.org/officeDocument/2006/relationships/image" Target="../media/image71.png"/><Relationship Id="rId5" Type="http://schemas.openxmlformats.org/officeDocument/2006/relationships/image" Target="../media/image58.svg"/><Relationship Id="rId10" Type="http://schemas.openxmlformats.org/officeDocument/2006/relationships/image" Target="../media/image70.png"/><Relationship Id="rId4" Type="http://schemas.openxmlformats.org/officeDocument/2006/relationships/image" Target="../media/image57.svg"/><Relationship Id="rId9" Type="http://schemas.openxmlformats.org/officeDocument/2006/relationships/image" Target="../media/image59.sv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72.svg"/><Relationship Id="rId7" Type="http://schemas.openxmlformats.org/officeDocument/2006/relationships/image" Target="../media/image33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72.svg"/><Relationship Id="rId7" Type="http://schemas.openxmlformats.org/officeDocument/2006/relationships/image" Target="../media/image33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11" Type="http://schemas.openxmlformats.org/officeDocument/2006/relationships/image" Target="../media/image77.svg"/><Relationship Id="rId5" Type="http://schemas.openxmlformats.org/officeDocument/2006/relationships/image" Target="../media/image74.png"/><Relationship Id="rId10" Type="http://schemas.openxmlformats.org/officeDocument/2006/relationships/image" Target="../media/image41.svg"/><Relationship Id="rId4" Type="http://schemas.openxmlformats.org/officeDocument/2006/relationships/image" Target="../media/image73.png"/><Relationship Id="rId9" Type="http://schemas.openxmlformats.org/officeDocument/2006/relationships/image" Target="../media/image76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79.svg"/><Relationship Id="rId3" Type="http://schemas.openxmlformats.org/officeDocument/2006/relationships/image" Target="../media/image72.svg"/><Relationship Id="rId7" Type="http://schemas.openxmlformats.org/officeDocument/2006/relationships/image" Target="../media/image33.svg"/><Relationship Id="rId12" Type="http://schemas.openxmlformats.org/officeDocument/2006/relationships/image" Target="../media/image7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11" Type="http://schemas.openxmlformats.org/officeDocument/2006/relationships/image" Target="../media/image77.svg"/><Relationship Id="rId5" Type="http://schemas.openxmlformats.org/officeDocument/2006/relationships/image" Target="../media/image74.png"/><Relationship Id="rId10" Type="http://schemas.openxmlformats.org/officeDocument/2006/relationships/image" Target="../media/image41.svg"/><Relationship Id="rId4" Type="http://schemas.openxmlformats.org/officeDocument/2006/relationships/image" Target="../media/image73.png"/><Relationship Id="rId9" Type="http://schemas.openxmlformats.org/officeDocument/2006/relationships/image" Target="../media/image76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79.svg"/><Relationship Id="rId3" Type="http://schemas.openxmlformats.org/officeDocument/2006/relationships/image" Target="../media/image72.svg"/><Relationship Id="rId7" Type="http://schemas.openxmlformats.org/officeDocument/2006/relationships/image" Target="../media/image33.svg"/><Relationship Id="rId12" Type="http://schemas.openxmlformats.org/officeDocument/2006/relationships/image" Target="../media/image7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11" Type="http://schemas.openxmlformats.org/officeDocument/2006/relationships/image" Target="../media/image77.svg"/><Relationship Id="rId5" Type="http://schemas.openxmlformats.org/officeDocument/2006/relationships/image" Target="../media/image74.png"/><Relationship Id="rId10" Type="http://schemas.openxmlformats.org/officeDocument/2006/relationships/image" Target="../media/image41.svg"/><Relationship Id="rId4" Type="http://schemas.openxmlformats.org/officeDocument/2006/relationships/image" Target="../media/image73.png"/><Relationship Id="rId9" Type="http://schemas.openxmlformats.org/officeDocument/2006/relationships/image" Target="../media/image76.svg"/><Relationship Id="rId14" Type="http://schemas.openxmlformats.org/officeDocument/2006/relationships/image" Target="../media/image8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79.svg"/><Relationship Id="rId3" Type="http://schemas.openxmlformats.org/officeDocument/2006/relationships/image" Target="../media/image72.svg"/><Relationship Id="rId7" Type="http://schemas.openxmlformats.org/officeDocument/2006/relationships/image" Target="../media/image33.svg"/><Relationship Id="rId12" Type="http://schemas.openxmlformats.org/officeDocument/2006/relationships/image" Target="../media/image78.png"/><Relationship Id="rId17" Type="http://schemas.openxmlformats.org/officeDocument/2006/relationships/image" Target="../media/image84.png"/><Relationship Id="rId2" Type="http://schemas.openxmlformats.org/officeDocument/2006/relationships/image" Target="../media/image2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5.svg"/><Relationship Id="rId11" Type="http://schemas.openxmlformats.org/officeDocument/2006/relationships/image" Target="../media/image77.svg"/><Relationship Id="rId5" Type="http://schemas.openxmlformats.org/officeDocument/2006/relationships/image" Target="../media/image74.png"/><Relationship Id="rId15" Type="http://schemas.openxmlformats.org/officeDocument/2006/relationships/image" Target="../media/image82.png"/><Relationship Id="rId10" Type="http://schemas.openxmlformats.org/officeDocument/2006/relationships/image" Target="../media/image41.svg"/><Relationship Id="rId4" Type="http://schemas.openxmlformats.org/officeDocument/2006/relationships/image" Target="../media/image73.png"/><Relationship Id="rId9" Type="http://schemas.openxmlformats.org/officeDocument/2006/relationships/image" Target="../media/image76.svg"/><Relationship Id="rId1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78.png"/><Relationship Id="rId18" Type="http://schemas.openxmlformats.org/officeDocument/2006/relationships/image" Target="../media/image81.png"/><Relationship Id="rId3" Type="http://schemas.openxmlformats.org/officeDocument/2006/relationships/image" Target="../media/image29.png"/><Relationship Id="rId7" Type="http://schemas.openxmlformats.org/officeDocument/2006/relationships/image" Target="../media/image75.svg"/><Relationship Id="rId12" Type="http://schemas.openxmlformats.org/officeDocument/2006/relationships/image" Target="../media/image77.svg"/><Relationship Id="rId17" Type="http://schemas.openxmlformats.org/officeDocument/2006/relationships/image" Target="../media/image83.png"/><Relationship Id="rId2" Type="http://schemas.openxmlformats.org/officeDocument/2006/relationships/image" Target="../media/image85.png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4.png"/><Relationship Id="rId11" Type="http://schemas.openxmlformats.org/officeDocument/2006/relationships/image" Target="../media/image41.svg"/><Relationship Id="rId5" Type="http://schemas.openxmlformats.org/officeDocument/2006/relationships/image" Target="../media/image73.png"/><Relationship Id="rId15" Type="http://schemas.openxmlformats.org/officeDocument/2006/relationships/image" Target="../media/image86.png"/><Relationship Id="rId10" Type="http://schemas.openxmlformats.org/officeDocument/2006/relationships/image" Target="../media/image76.svg"/><Relationship Id="rId4" Type="http://schemas.openxmlformats.org/officeDocument/2006/relationships/image" Target="../media/image72.svg"/><Relationship Id="rId9" Type="http://schemas.openxmlformats.org/officeDocument/2006/relationships/image" Target="../media/image34.svg"/><Relationship Id="rId14" Type="http://schemas.openxmlformats.org/officeDocument/2006/relationships/image" Target="../media/image79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81.png"/><Relationship Id="rId7" Type="http://schemas.openxmlformats.org/officeDocument/2006/relationships/image" Target="../media/image65.sv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9.svg"/><Relationship Id="rId11" Type="http://schemas.openxmlformats.org/officeDocument/2006/relationships/image" Target="../media/image55.png"/><Relationship Id="rId5" Type="http://schemas.openxmlformats.org/officeDocument/2006/relationships/image" Target="../media/image68.svg"/><Relationship Id="rId10" Type="http://schemas.openxmlformats.org/officeDocument/2006/relationships/image" Target="../media/image17.svg"/><Relationship Id="rId4" Type="http://schemas.openxmlformats.org/officeDocument/2006/relationships/image" Target="../media/image80.png"/><Relationship Id="rId9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7" Type="http://schemas.openxmlformats.org/officeDocument/2006/relationships/image" Target="../media/image1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2.png"/><Relationship Id="rId7" Type="http://schemas.openxmlformats.org/officeDocument/2006/relationships/image" Target="../media/image9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2.png"/><Relationship Id="rId7" Type="http://schemas.openxmlformats.org/officeDocument/2006/relationships/image" Target="../media/image9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10" Type="http://schemas.openxmlformats.org/officeDocument/2006/relationships/image" Target="../media/image94.jpeg"/><Relationship Id="rId4" Type="http://schemas.openxmlformats.org/officeDocument/2006/relationships/image" Target="../media/image88.svg"/><Relationship Id="rId9" Type="http://schemas.openxmlformats.org/officeDocument/2006/relationships/image" Target="../media/image9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98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7.sv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9.png"/><Relationship Id="rId7" Type="http://schemas.openxmlformats.org/officeDocument/2006/relationships/image" Target="../media/image98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97.sv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0.png"/><Relationship Id="rId7" Type="http://schemas.openxmlformats.org/officeDocument/2006/relationships/image" Target="../media/image102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01.png"/><Relationship Id="rId5" Type="http://schemas.openxmlformats.org/officeDocument/2006/relationships/image" Target="../media/image42.svg"/><Relationship Id="rId4" Type="http://schemas.openxmlformats.org/officeDocument/2006/relationships/image" Target="../media/image30.png"/><Relationship Id="rId9" Type="http://schemas.openxmlformats.org/officeDocument/2006/relationships/image" Target="../media/image1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4.png"/><Relationship Id="rId7" Type="http://schemas.openxmlformats.org/officeDocument/2006/relationships/image" Target="../media/image44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2.svg"/><Relationship Id="rId5" Type="http://schemas.openxmlformats.org/officeDocument/2006/relationships/image" Target="../media/image30.png"/><Relationship Id="rId4" Type="http://schemas.openxmlformats.org/officeDocument/2006/relationships/image" Target="../media/image105.png"/><Relationship Id="rId9" Type="http://schemas.openxmlformats.org/officeDocument/2006/relationships/image" Target="../media/image17.sv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106.png"/><Relationship Id="rId7" Type="http://schemas.openxmlformats.org/officeDocument/2006/relationships/image" Target="../media/image57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7.png"/><Relationship Id="rId5" Type="http://schemas.openxmlformats.org/officeDocument/2006/relationships/image" Target="../media/image103.png"/><Relationship Id="rId4" Type="http://schemas.openxmlformats.org/officeDocument/2006/relationships/image" Target="../media/image107.png"/><Relationship Id="rId9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08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09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0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1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2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3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6.png"/><Relationship Id="rId7" Type="http://schemas.openxmlformats.org/officeDocument/2006/relationships/image" Target="../media/image21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28.png"/><Relationship Id="rId10" Type="http://schemas.openxmlformats.org/officeDocument/2006/relationships/image" Target="../media/image24.png"/><Relationship Id="rId4" Type="http://schemas.openxmlformats.org/officeDocument/2006/relationships/image" Target="../media/image27.png"/><Relationship Id="rId9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4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5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6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7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18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7.svg"/><Relationship Id="rId5" Type="http://schemas.openxmlformats.org/officeDocument/2006/relationships/image" Target="../media/image27.png"/><Relationship Id="rId4" Type="http://schemas.openxmlformats.org/officeDocument/2006/relationships/image" Target="../media/image107.png"/><Relationship Id="rId9" Type="http://schemas.openxmlformats.org/officeDocument/2006/relationships/image" Target="../media/image103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7.png"/><Relationship Id="rId7" Type="http://schemas.openxmlformats.org/officeDocument/2006/relationships/image" Target="../media/image120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2.svg"/><Relationship Id="rId5" Type="http://schemas.openxmlformats.org/officeDocument/2006/relationships/image" Target="../media/image29.png"/><Relationship Id="rId4" Type="http://schemas.openxmlformats.org/officeDocument/2006/relationships/image" Target="../media/image119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7.png"/><Relationship Id="rId7" Type="http://schemas.openxmlformats.org/officeDocument/2006/relationships/image" Target="../media/image120.sv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2.svg"/><Relationship Id="rId5" Type="http://schemas.openxmlformats.org/officeDocument/2006/relationships/image" Target="../media/image29.png"/><Relationship Id="rId4" Type="http://schemas.openxmlformats.org/officeDocument/2006/relationships/image" Target="../media/image119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3" Type="http://schemas.openxmlformats.org/officeDocument/2006/relationships/image" Target="../media/image121.png"/><Relationship Id="rId7" Type="http://schemas.openxmlformats.org/officeDocument/2006/relationships/image" Target="../media/image72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9.png"/><Relationship Id="rId5" Type="http://schemas.openxmlformats.org/officeDocument/2006/relationships/image" Target="../media/image119.png"/><Relationship Id="rId10" Type="http://schemas.openxmlformats.org/officeDocument/2006/relationships/image" Target="../media/image103.png"/><Relationship Id="rId4" Type="http://schemas.openxmlformats.org/officeDocument/2006/relationships/image" Target="../media/image107.png"/><Relationship Id="rId9" Type="http://schemas.openxmlformats.org/officeDocument/2006/relationships/image" Target="../media/image120.sv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svg"/><Relationship Id="rId1" Type="http://schemas.openxmlformats.org/officeDocument/2006/relationships/slideLayout" Target="../slideLayouts/slideLayout4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svg"/><Relationship Id="rId7" Type="http://schemas.openxmlformats.org/officeDocument/2006/relationships/image" Target="../media/image127.svg"/><Relationship Id="rId2" Type="http://schemas.openxmlformats.org/officeDocument/2006/relationships/image" Target="../media/image123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26.svg"/><Relationship Id="rId5" Type="http://schemas.openxmlformats.org/officeDocument/2006/relationships/image" Target="../media/image125.svg"/><Relationship Id="rId4" Type="http://schemas.openxmlformats.org/officeDocument/2006/relationships/image" Target="../media/image1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1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28.png"/><Relationship Id="rId1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27.png"/><Relationship Id="rId9" Type="http://schemas.openxmlformats.org/officeDocument/2006/relationships/image" Target="../media/image23.png"/><Relationship Id="rId14" Type="http://schemas.openxmlformats.org/officeDocument/2006/relationships/image" Target="../media/image3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svg"/><Relationship Id="rId7" Type="http://schemas.openxmlformats.org/officeDocument/2006/relationships/image" Target="../media/image127.svg"/><Relationship Id="rId2" Type="http://schemas.openxmlformats.org/officeDocument/2006/relationships/image" Target="../media/image123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26.svg"/><Relationship Id="rId5" Type="http://schemas.openxmlformats.org/officeDocument/2006/relationships/image" Target="../media/image125.svg"/><Relationship Id="rId4" Type="http://schemas.openxmlformats.org/officeDocument/2006/relationships/image" Target="../media/image1240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svg"/><Relationship Id="rId3" Type="http://schemas.openxmlformats.org/officeDocument/2006/relationships/image" Target="../media/image122.svg"/><Relationship Id="rId7" Type="http://schemas.openxmlformats.org/officeDocument/2006/relationships/image" Target="../media/image126.svg"/><Relationship Id="rId2" Type="http://schemas.openxmlformats.org/officeDocument/2006/relationships/image" Target="../media/image123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25.svg"/><Relationship Id="rId5" Type="http://schemas.openxmlformats.org/officeDocument/2006/relationships/image" Target="../media/image1240.png"/><Relationship Id="rId4" Type="http://schemas.openxmlformats.org/officeDocument/2006/relationships/image" Target="../media/image128.sv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svg"/><Relationship Id="rId3" Type="http://schemas.openxmlformats.org/officeDocument/2006/relationships/image" Target="../media/image122.svg"/><Relationship Id="rId7" Type="http://schemas.openxmlformats.org/officeDocument/2006/relationships/image" Target="../media/image1240.png"/><Relationship Id="rId2" Type="http://schemas.openxmlformats.org/officeDocument/2006/relationships/image" Target="../media/image123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0.svg"/><Relationship Id="rId5" Type="http://schemas.openxmlformats.org/officeDocument/2006/relationships/image" Target="../media/image129.svg"/><Relationship Id="rId10" Type="http://schemas.openxmlformats.org/officeDocument/2006/relationships/image" Target="../media/image127.svg"/><Relationship Id="rId4" Type="http://schemas.openxmlformats.org/officeDocument/2006/relationships/image" Target="../media/image128.svg"/><Relationship Id="rId9" Type="http://schemas.openxmlformats.org/officeDocument/2006/relationships/image" Target="../media/image126.sv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svg"/><Relationship Id="rId3" Type="http://schemas.openxmlformats.org/officeDocument/2006/relationships/image" Target="../media/image122.svg"/><Relationship Id="rId7" Type="http://schemas.openxmlformats.org/officeDocument/2006/relationships/image" Target="../media/image128.svg"/><Relationship Id="rId2" Type="http://schemas.openxmlformats.org/officeDocument/2006/relationships/image" Target="../media/image123.sv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26.svg"/><Relationship Id="rId11" Type="http://schemas.openxmlformats.org/officeDocument/2006/relationships/image" Target="../media/image127.svg"/><Relationship Id="rId5" Type="http://schemas.openxmlformats.org/officeDocument/2006/relationships/image" Target="../media/image125.svg"/><Relationship Id="rId10" Type="http://schemas.openxmlformats.org/officeDocument/2006/relationships/image" Target="../media/image131.svg"/><Relationship Id="rId4" Type="http://schemas.openxmlformats.org/officeDocument/2006/relationships/image" Target="../media/image1240.png"/><Relationship Id="rId9" Type="http://schemas.openxmlformats.org/officeDocument/2006/relationships/image" Target="../media/image130.sv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svg"/><Relationship Id="rId7" Type="http://schemas.openxmlformats.org/officeDocument/2006/relationships/image" Target="../media/image18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sv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3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107.png"/><Relationship Id="rId12" Type="http://schemas.openxmlformats.org/officeDocument/2006/relationships/image" Target="../media/image65.sv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127.svg"/><Relationship Id="rId11" Type="http://schemas.openxmlformats.org/officeDocument/2006/relationships/image" Target="../media/image81.png"/><Relationship Id="rId5" Type="http://schemas.openxmlformats.org/officeDocument/2006/relationships/image" Target="../media/image123.svg"/><Relationship Id="rId10" Type="http://schemas.openxmlformats.org/officeDocument/2006/relationships/image" Target="../media/image17.svg"/><Relationship Id="rId4" Type="http://schemas.openxmlformats.org/officeDocument/2006/relationships/image" Target="../media/image138.png"/><Relationship Id="rId9" Type="http://schemas.openxmlformats.org/officeDocument/2006/relationships/image" Target="../media/image10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4.svg"/><Relationship Id="rId5" Type="http://schemas.openxmlformats.org/officeDocument/2006/relationships/image" Target="../media/image33.svg"/><Relationship Id="rId4" Type="http://schemas.openxmlformats.org/officeDocument/2006/relationships/image" Target="../media/image3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956B9C-B574-2AAD-98B8-8F1EB140AD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u="sng" dirty="0">
                <a:cs typeface="Arial"/>
              </a:rPr>
              <a:t>Riku Rantanen</a:t>
            </a:r>
            <a:r>
              <a:rPr lang="en-US" dirty="0">
                <a:cs typeface="Arial"/>
              </a:rPr>
              <a:t>, Rida </a:t>
            </a:r>
            <a:r>
              <a:rPr lang="en-US" dirty="0" err="1">
                <a:cs typeface="Arial"/>
              </a:rPr>
              <a:t>Alrahmanlokman</a:t>
            </a:r>
            <a:r>
              <a:rPr lang="en-US" dirty="0">
                <a:cs typeface="Arial"/>
              </a:rPr>
              <a:t> Shahin, and Vladimir </a:t>
            </a:r>
            <a:r>
              <a:rPr lang="en-US" dirty="0" err="1">
                <a:cs typeface="Arial"/>
              </a:rPr>
              <a:t>Eltsov</a:t>
            </a:r>
            <a:endParaRPr lang="en-US" dirty="0"/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53B6488C-494A-4913-933C-EFDDEF3A9BF1}"/>
              </a:ext>
            </a:extLst>
          </p:cNvPr>
          <p:cNvSpPr txBox="1">
            <a:spLocks/>
          </p:cNvSpPr>
          <p:nvPr/>
        </p:nvSpPr>
        <p:spPr>
          <a:xfrm>
            <a:off x="407988" y="3425100"/>
            <a:ext cx="9792468" cy="492443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Arial"/>
              </a:rPr>
              <a:t>Vortex pinning in a spin-triplet superfluid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36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44FD9-7BD6-C6B9-9AD0-F62206CE6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1EC568D9-6DCE-9E5B-831A-43C254491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20" y="2812912"/>
            <a:ext cx="3067654" cy="12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868B32-B1B5-991F-A44E-21FC2C55E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3554413" cy="1079971"/>
          </a:xfrm>
        </p:spPr>
        <p:txBody>
          <a:bodyPr/>
          <a:lstStyle/>
          <a:p>
            <a:r>
              <a:rPr lang="en-US" dirty="0"/>
              <a:t>Quantized vortices</a:t>
            </a:r>
            <a:endParaRPr lang="en-FI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937C77A-8566-3496-AFED-F3E6DE5B35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8393" y="4092024"/>
            <a:ext cx="2352675" cy="2066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E5B91E-7E4A-611B-F796-91B4011AF5D2}"/>
              </a:ext>
            </a:extLst>
          </p:cNvPr>
          <p:cNvSpPr txBox="1"/>
          <p:nvPr/>
        </p:nvSpPr>
        <p:spPr>
          <a:xfrm>
            <a:off x="319489" y="1014290"/>
            <a:ext cx="355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Conventional </a:t>
            </a:r>
            <a:r>
              <a:rPr lang="en-US" sz="2000" b="1" dirty="0" err="1">
                <a:latin typeface="+mj-lt"/>
              </a:rPr>
              <a:t>superfluids</a:t>
            </a:r>
            <a:r>
              <a:rPr lang="en-US" sz="2000" b="1" dirty="0">
                <a:latin typeface="+mj-lt"/>
              </a:rPr>
              <a:t>: </a:t>
            </a:r>
          </a:p>
          <a:p>
            <a:pPr algn="l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4</a:t>
            </a:r>
            <a:r>
              <a:rPr lang="en-US" sz="1600" dirty="0">
                <a:latin typeface="+mj-lt"/>
              </a:rPr>
              <a:t>He, s-wave superconductors, etc.)</a:t>
            </a:r>
            <a:endParaRPr lang="en-FI" sz="1600" dirty="0" err="1">
              <a:latin typeface="+mj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0D6C83D-0D2E-B880-E5CA-25A36A4262E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5305" y="1759496"/>
            <a:ext cx="1376742" cy="347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5E9E31-0390-EC5F-1934-0E6361F7B028}"/>
              </a:ext>
            </a:extLst>
          </p:cNvPr>
          <p:cNvSpPr txBox="1"/>
          <p:nvPr/>
        </p:nvSpPr>
        <p:spPr>
          <a:xfrm>
            <a:off x="319488" y="1733272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is a single scalar</a:t>
            </a:r>
            <a:endParaRPr lang="en-FI" sz="2000" dirty="0" err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6CFAAC-B776-C067-DF04-583549FB564C}"/>
              </a:ext>
            </a:extLst>
          </p:cNvPr>
          <p:cNvSpPr txBox="1"/>
          <p:nvPr/>
        </p:nvSpPr>
        <p:spPr>
          <a:xfrm>
            <a:off x="319488" y="2338631"/>
            <a:ext cx="232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Superfluid velocity</a:t>
            </a:r>
            <a:endParaRPr lang="en-FI" sz="2000" dirty="0" err="1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EE4967-B93F-1C1A-E252-7FFB4E90D9A2}"/>
              </a:ext>
            </a:extLst>
          </p:cNvPr>
          <p:cNvSpPr txBox="1"/>
          <p:nvPr/>
        </p:nvSpPr>
        <p:spPr>
          <a:xfrm>
            <a:off x="923645" y="6256934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Only one type of vortex possible!</a:t>
            </a:r>
            <a:endParaRPr lang="en-FI" sz="2000" dirty="0" err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0F19C1-B225-5BBB-E5BD-093FDDADAF99}"/>
              </a:ext>
            </a:extLst>
          </p:cNvPr>
          <p:cNvSpPr txBox="1"/>
          <p:nvPr/>
        </p:nvSpPr>
        <p:spPr>
          <a:xfrm>
            <a:off x="41902" y="4239091"/>
            <a:ext cx="1574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Superfluid</a:t>
            </a:r>
          </a:p>
          <a:p>
            <a:pPr algn="l"/>
            <a:r>
              <a:rPr lang="en-US" sz="1600" dirty="0">
                <a:latin typeface="+mj-lt"/>
              </a:rPr>
              <a:t>suppression in</a:t>
            </a:r>
          </a:p>
          <a:p>
            <a:pPr algn="l"/>
            <a:r>
              <a:rPr lang="en-US" sz="1600" dirty="0">
                <a:latin typeface="+mj-lt"/>
              </a:rPr>
              <a:t>the core costs</a:t>
            </a:r>
          </a:p>
          <a:p>
            <a:pPr algn="l"/>
            <a:r>
              <a:rPr lang="en-US" sz="1600" dirty="0">
                <a:latin typeface="+mj-lt"/>
              </a:rPr>
              <a:t>energy!</a:t>
            </a:r>
            <a:endParaRPr lang="en-FI" sz="1600" dirty="0" err="1"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436FAD-9082-D616-76F6-B8CF862E2A4F}"/>
              </a:ext>
            </a:extLst>
          </p:cNvPr>
          <p:cNvCxnSpPr>
            <a:cxnSpLocks/>
          </p:cNvCxnSpPr>
          <p:nvPr/>
        </p:nvCxnSpPr>
        <p:spPr>
          <a:xfrm>
            <a:off x="996043" y="5067300"/>
            <a:ext cx="562350" cy="40168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0" name="Graphic 59">
            <a:extLst>
              <a:ext uri="{FF2B5EF4-FFF2-40B4-BE49-F238E27FC236}">
                <a16:creationId xmlns:a16="http://schemas.microsoft.com/office/drawing/2014/main" id="{47C1F33F-556F-2401-737F-5A42A95408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36758" y="2197146"/>
            <a:ext cx="1576336" cy="68307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8629821-10E1-FD52-527F-BCCFED268C1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876" y="3342680"/>
            <a:ext cx="1354236" cy="2498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302D2A-7EF8-9413-1EC5-F324DE3CCBC4}"/>
              </a:ext>
            </a:extLst>
          </p:cNvPr>
          <p:cNvSpPr txBox="1"/>
          <p:nvPr/>
        </p:nvSpPr>
        <p:spPr>
          <a:xfrm>
            <a:off x="280353" y="2895967"/>
            <a:ext cx="16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Irrotational</a:t>
            </a:r>
            <a:endParaRPr lang="en-FI" sz="2000" dirty="0" err="1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D72ED6-DBCC-7C67-E5E0-1CC185B65A94}"/>
              </a:ext>
            </a:extLst>
          </p:cNvPr>
          <p:cNvSpPr/>
          <p:nvPr/>
        </p:nvSpPr>
        <p:spPr>
          <a:xfrm>
            <a:off x="2271486" y="2844800"/>
            <a:ext cx="299337" cy="3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724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8F807-13A9-48D0-6703-28E911A65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293B8A55-47CA-66F0-3AB2-344A2F445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20" y="2812912"/>
            <a:ext cx="3067654" cy="12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E660B2-09A9-323F-912D-35AA13C4A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3554413" cy="1079971"/>
          </a:xfrm>
        </p:spPr>
        <p:txBody>
          <a:bodyPr/>
          <a:lstStyle/>
          <a:p>
            <a:r>
              <a:rPr lang="en-US" dirty="0"/>
              <a:t>Quantized vortices</a:t>
            </a:r>
            <a:endParaRPr lang="en-FI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5F4ED1B-3C19-9FEC-B1A2-B6E04F3DFC1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8393" y="4092024"/>
            <a:ext cx="2352675" cy="2066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1B3D42-190A-99D5-532C-FBA6A0CEF757}"/>
              </a:ext>
            </a:extLst>
          </p:cNvPr>
          <p:cNvSpPr txBox="1"/>
          <p:nvPr/>
        </p:nvSpPr>
        <p:spPr>
          <a:xfrm>
            <a:off x="319489" y="1014290"/>
            <a:ext cx="355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Conventional </a:t>
            </a:r>
            <a:r>
              <a:rPr lang="en-US" sz="2000" b="1" dirty="0" err="1">
                <a:latin typeface="+mj-lt"/>
              </a:rPr>
              <a:t>superfluids</a:t>
            </a:r>
            <a:r>
              <a:rPr lang="en-US" sz="2000" b="1" dirty="0">
                <a:latin typeface="+mj-lt"/>
              </a:rPr>
              <a:t>: </a:t>
            </a:r>
          </a:p>
          <a:p>
            <a:pPr algn="l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4</a:t>
            </a:r>
            <a:r>
              <a:rPr lang="en-US" sz="1600" dirty="0">
                <a:latin typeface="+mj-lt"/>
              </a:rPr>
              <a:t>He, s-wave superconductors, etc.)</a:t>
            </a:r>
            <a:endParaRPr lang="en-FI" sz="1600" dirty="0" err="1">
              <a:latin typeface="+mj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685A1E8-348D-6C69-85DF-B6816094AE4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5305" y="1759496"/>
            <a:ext cx="1376742" cy="347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FB3931-9B0C-6C55-7501-D9D634EF9639}"/>
              </a:ext>
            </a:extLst>
          </p:cNvPr>
          <p:cNvSpPr txBox="1"/>
          <p:nvPr/>
        </p:nvSpPr>
        <p:spPr>
          <a:xfrm>
            <a:off x="319488" y="1733272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is a single scalar</a:t>
            </a:r>
            <a:endParaRPr lang="en-FI" sz="2000" dirty="0" err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FC1AA4-3DF1-64E8-1A39-1A6A12333D01}"/>
              </a:ext>
            </a:extLst>
          </p:cNvPr>
          <p:cNvSpPr txBox="1"/>
          <p:nvPr/>
        </p:nvSpPr>
        <p:spPr>
          <a:xfrm>
            <a:off x="319488" y="2338631"/>
            <a:ext cx="232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Superfluid velocity</a:t>
            </a:r>
            <a:endParaRPr lang="en-FI" sz="2000" dirty="0" err="1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05F9C9-CA8A-5D5A-2B97-DBF7DE73294F}"/>
              </a:ext>
            </a:extLst>
          </p:cNvPr>
          <p:cNvSpPr txBox="1"/>
          <p:nvPr/>
        </p:nvSpPr>
        <p:spPr>
          <a:xfrm>
            <a:off x="923645" y="6256934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Only one type of vortex possible!</a:t>
            </a:r>
            <a:endParaRPr lang="en-FI" sz="2000" dirty="0" err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ECF11B-0093-05D8-15D1-FF0417E1B5E4}"/>
              </a:ext>
            </a:extLst>
          </p:cNvPr>
          <p:cNvSpPr txBox="1"/>
          <p:nvPr/>
        </p:nvSpPr>
        <p:spPr>
          <a:xfrm>
            <a:off x="41902" y="4239091"/>
            <a:ext cx="1574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Superfluid</a:t>
            </a:r>
          </a:p>
          <a:p>
            <a:pPr algn="l"/>
            <a:r>
              <a:rPr lang="en-US" sz="1600" dirty="0">
                <a:latin typeface="+mj-lt"/>
              </a:rPr>
              <a:t>suppression in</a:t>
            </a:r>
          </a:p>
          <a:p>
            <a:pPr algn="l"/>
            <a:r>
              <a:rPr lang="en-US" sz="1600" dirty="0">
                <a:latin typeface="+mj-lt"/>
              </a:rPr>
              <a:t>the core costs</a:t>
            </a:r>
          </a:p>
          <a:p>
            <a:pPr algn="l"/>
            <a:r>
              <a:rPr lang="en-US" sz="1600" dirty="0">
                <a:latin typeface="+mj-lt"/>
              </a:rPr>
              <a:t>energy!</a:t>
            </a:r>
            <a:endParaRPr lang="en-FI" sz="1600" dirty="0" err="1"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9A2CF1-82EE-FC05-941D-6291C455BDBE}"/>
              </a:ext>
            </a:extLst>
          </p:cNvPr>
          <p:cNvCxnSpPr>
            <a:cxnSpLocks/>
          </p:cNvCxnSpPr>
          <p:nvPr/>
        </p:nvCxnSpPr>
        <p:spPr>
          <a:xfrm>
            <a:off x="996043" y="5067300"/>
            <a:ext cx="562350" cy="40168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9ACDA0-9C41-DC1D-0B9D-288A6B1FF683}"/>
              </a:ext>
            </a:extLst>
          </p:cNvPr>
          <p:cNvSpPr txBox="1"/>
          <p:nvPr/>
        </p:nvSpPr>
        <p:spPr>
          <a:xfrm>
            <a:off x="6469063" y="130101"/>
            <a:ext cx="531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Multicomponent order parameter: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3</a:t>
            </a:r>
            <a:r>
              <a:rPr lang="en-US" sz="1600" dirty="0">
                <a:latin typeface="+mj-lt"/>
              </a:rPr>
              <a:t>He, unconventional superconductors, neutron stars?)</a:t>
            </a:r>
            <a:endParaRPr lang="en-FI" sz="1600" dirty="0" err="1">
              <a:latin typeface="+mj-lt"/>
            </a:endParaRPr>
          </a:p>
        </p:txBody>
      </p:sp>
      <p:pic>
        <p:nvPicPr>
          <p:cNvPr id="30" name="Picture 5">
            <a:extLst>
              <a:ext uri="{FF2B5EF4-FFF2-40B4-BE49-F238E27FC236}">
                <a16:creationId xmlns:a16="http://schemas.microsoft.com/office/drawing/2014/main" id="{A6F9D7E0-E7A3-C33F-76EF-CBBAC0DAE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301" y="798655"/>
            <a:ext cx="2505892" cy="107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7602CD78-4044-0C0F-E7C2-B3E7EEAFF1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36758" y="2197146"/>
            <a:ext cx="1576336" cy="68307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AE32DA28-6E1E-0DE3-9E13-14861DB19E5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876" y="3342680"/>
            <a:ext cx="1354236" cy="24981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AB3C3DB-D5C3-4F7F-4AA8-3929313FAB00}"/>
              </a:ext>
            </a:extLst>
          </p:cNvPr>
          <p:cNvSpPr txBox="1"/>
          <p:nvPr/>
        </p:nvSpPr>
        <p:spPr>
          <a:xfrm>
            <a:off x="280353" y="2895967"/>
            <a:ext cx="16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Irrotational</a:t>
            </a:r>
            <a:endParaRPr lang="en-FI" sz="2000" dirty="0" err="1"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76023A-5B45-C074-3CAB-B488313570D8}"/>
              </a:ext>
            </a:extLst>
          </p:cNvPr>
          <p:cNvSpPr/>
          <p:nvPr/>
        </p:nvSpPr>
        <p:spPr>
          <a:xfrm>
            <a:off x="2271486" y="2844800"/>
            <a:ext cx="299337" cy="3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838108E-94D9-16FF-CD3D-8D2355D58014}"/>
              </a:ext>
            </a:extLst>
          </p:cNvPr>
          <p:cNvGrpSpPr/>
          <p:nvPr/>
        </p:nvGrpSpPr>
        <p:grpSpPr>
          <a:xfrm>
            <a:off x="7450429" y="792096"/>
            <a:ext cx="1217300" cy="1073953"/>
            <a:chOff x="6569456" y="792096"/>
            <a:chExt cx="1217300" cy="1073953"/>
          </a:xfrm>
        </p:grpSpPr>
        <p:pic>
          <p:nvPicPr>
            <p:cNvPr id="27" name="Picture 5">
              <a:extLst>
                <a:ext uri="{FF2B5EF4-FFF2-40B4-BE49-F238E27FC236}">
                  <a16:creationId xmlns:a16="http://schemas.microsoft.com/office/drawing/2014/main" id="{EA51D2E4-754C-9E6C-2168-CD01994549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82" r="70790"/>
            <a:stretch>
              <a:fillRect/>
            </a:stretch>
          </p:blipFill>
          <p:spPr bwMode="auto">
            <a:xfrm>
              <a:off x="6858834" y="792096"/>
              <a:ext cx="451758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5">
              <a:extLst>
                <a:ext uri="{FF2B5EF4-FFF2-40B4-BE49-F238E27FC236}">
                  <a16:creationId xmlns:a16="http://schemas.microsoft.com/office/drawing/2014/main" id="{E0FC1F48-F67C-B44E-8A85-18A38BF5AA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91" r="-147"/>
            <a:stretch>
              <a:fillRect/>
            </a:stretch>
          </p:blipFill>
          <p:spPr bwMode="auto">
            <a:xfrm>
              <a:off x="7637531" y="792096"/>
              <a:ext cx="149225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8E43BE7-AB9E-9C29-C587-EEE1B811EDCF}"/>
                </a:ext>
              </a:extLst>
            </p:cNvPr>
            <p:cNvSpPr/>
            <p:nvPr/>
          </p:nvSpPr>
          <p:spPr>
            <a:xfrm>
              <a:off x="6569456" y="1216179"/>
              <a:ext cx="172298" cy="188028"/>
            </a:xfrm>
            <a:custGeom>
              <a:avLst/>
              <a:gdLst>
                <a:gd name="csX0" fmla="*/ 109515 w 199906"/>
                <a:gd name="csY0" fmla="*/ 23195 h 218157"/>
                <a:gd name="csX1" fmla="*/ 134431 w 199906"/>
                <a:gd name="csY1" fmla="*/ 8419 h 218157"/>
                <a:gd name="csX2" fmla="*/ 141384 w 199906"/>
                <a:gd name="csY2" fmla="*/ 8419 h 218157"/>
                <a:gd name="csX3" fmla="*/ 141384 w 199906"/>
                <a:gd name="csY3" fmla="*/ 17 h 218157"/>
                <a:gd name="csX4" fmla="*/ 99664 w 199906"/>
                <a:gd name="csY4" fmla="*/ 885 h 218157"/>
                <a:gd name="csX5" fmla="*/ 57365 w 199906"/>
                <a:gd name="csY5" fmla="*/ 17 h 218157"/>
                <a:gd name="csX6" fmla="*/ 57365 w 199906"/>
                <a:gd name="csY6" fmla="*/ 8419 h 218157"/>
                <a:gd name="csX7" fmla="*/ 64319 w 199906"/>
                <a:gd name="csY7" fmla="*/ 8419 h 218157"/>
                <a:gd name="csX8" fmla="*/ 89234 w 199906"/>
                <a:gd name="csY8" fmla="*/ 23195 h 218157"/>
                <a:gd name="csX9" fmla="*/ 89234 w 199906"/>
                <a:gd name="csY9" fmla="*/ 171241 h 218157"/>
                <a:gd name="csX10" fmla="*/ 43169 w 199906"/>
                <a:gd name="csY10" fmla="*/ 86643 h 218157"/>
                <a:gd name="csX11" fmla="*/ 15066 w 199906"/>
                <a:gd name="csY11" fmla="*/ 40578 h 218157"/>
                <a:gd name="csX12" fmla="*/ 6665 w 199906"/>
                <a:gd name="csY12" fmla="*/ 40578 h 218157"/>
                <a:gd name="csX13" fmla="*/ 1 w 199906"/>
                <a:gd name="csY13" fmla="*/ 43185 h 218157"/>
                <a:gd name="csX14" fmla="*/ 1450 w 199906"/>
                <a:gd name="csY14" fmla="*/ 45503 h 218157"/>
                <a:gd name="csX15" fmla="*/ 22889 w 199906"/>
                <a:gd name="csY15" fmla="*/ 91858 h 218157"/>
                <a:gd name="csX16" fmla="*/ 89234 w 199906"/>
                <a:gd name="csY16" fmla="*/ 176745 h 218157"/>
                <a:gd name="csX17" fmla="*/ 89234 w 199906"/>
                <a:gd name="csY17" fmla="*/ 195287 h 218157"/>
                <a:gd name="csX18" fmla="*/ 64319 w 199906"/>
                <a:gd name="csY18" fmla="*/ 209773 h 218157"/>
                <a:gd name="csX19" fmla="*/ 57365 w 199906"/>
                <a:gd name="csY19" fmla="*/ 209773 h 218157"/>
                <a:gd name="csX20" fmla="*/ 57365 w 199906"/>
                <a:gd name="csY20" fmla="*/ 218175 h 218157"/>
                <a:gd name="csX21" fmla="*/ 99664 w 199906"/>
                <a:gd name="csY21" fmla="*/ 217596 h 218157"/>
                <a:gd name="csX22" fmla="*/ 141384 w 199906"/>
                <a:gd name="csY22" fmla="*/ 218175 h 218157"/>
                <a:gd name="csX23" fmla="*/ 141384 w 199906"/>
                <a:gd name="csY23" fmla="*/ 209773 h 218157"/>
                <a:gd name="csX24" fmla="*/ 134431 w 199906"/>
                <a:gd name="csY24" fmla="*/ 209773 h 218157"/>
                <a:gd name="csX25" fmla="*/ 109515 w 199906"/>
                <a:gd name="csY25" fmla="*/ 195287 h 218157"/>
                <a:gd name="csX26" fmla="*/ 109515 w 199906"/>
                <a:gd name="csY26" fmla="*/ 176745 h 218157"/>
                <a:gd name="csX27" fmla="*/ 176439 w 199906"/>
                <a:gd name="csY27" fmla="*/ 84325 h 218157"/>
                <a:gd name="csX28" fmla="*/ 195851 w 199906"/>
                <a:gd name="csY28" fmla="*/ 45792 h 218157"/>
                <a:gd name="csX29" fmla="*/ 199908 w 199906"/>
                <a:gd name="csY29" fmla="*/ 43185 h 218157"/>
                <a:gd name="csX30" fmla="*/ 192664 w 199906"/>
                <a:gd name="csY30" fmla="*/ 40578 h 218157"/>
                <a:gd name="csX31" fmla="*/ 184551 w 199906"/>
                <a:gd name="csY31" fmla="*/ 40578 h 218157"/>
                <a:gd name="csX32" fmla="*/ 156449 w 199906"/>
                <a:gd name="csY32" fmla="*/ 90119 h 218157"/>
                <a:gd name="csX33" fmla="*/ 109515 w 199906"/>
                <a:gd name="csY33" fmla="*/ 171241 h 218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99906" h="218157">
                  <a:moveTo>
                    <a:pt x="109515" y="23195"/>
                  </a:moveTo>
                  <a:cubicBezTo>
                    <a:pt x="109515" y="11606"/>
                    <a:pt x="110094" y="8419"/>
                    <a:pt x="134431" y="8419"/>
                  </a:cubicBezTo>
                  <a:lnTo>
                    <a:pt x="141384" y="8419"/>
                  </a:lnTo>
                  <a:lnTo>
                    <a:pt x="141384" y="17"/>
                  </a:lnTo>
                  <a:cubicBezTo>
                    <a:pt x="128347" y="885"/>
                    <a:pt x="112991" y="885"/>
                    <a:pt x="99664" y="885"/>
                  </a:cubicBezTo>
                  <a:cubicBezTo>
                    <a:pt x="86047" y="885"/>
                    <a:pt x="70403" y="885"/>
                    <a:pt x="57365" y="17"/>
                  </a:cubicBezTo>
                  <a:lnTo>
                    <a:pt x="57365" y="8419"/>
                  </a:lnTo>
                  <a:lnTo>
                    <a:pt x="64319" y="8419"/>
                  </a:lnTo>
                  <a:cubicBezTo>
                    <a:pt x="88655" y="8419"/>
                    <a:pt x="89234" y="11606"/>
                    <a:pt x="89234" y="23195"/>
                  </a:cubicBezTo>
                  <a:lnTo>
                    <a:pt x="89234" y="171241"/>
                  </a:lnTo>
                  <a:cubicBezTo>
                    <a:pt x="43749" y="161970"/>
                    <a:pt x="43169" y="103157"/>
                    <a:pt x="43169" y="86643"/>
                  </a:cubicBezTo>
                  <a:cubicBezTo>
                    <a:pt x="42590" y="56222"/>
                    <a:pt x="34767" y="40578"/>
                    <a:pt x="15066" y="40578"/>
                  </a:cubicBezTo>
                  <a:lnTo>
                    <a:pt x="6665" y="40578"/>
                  </a:lnTo>
                  <a:cubicBezTo>
                    <a:pt x="1450" y="40578"/>
                    <a:pt x="1" y="40578"/>
                    <a:pt x="1" y="43185"/>
                  </a:cubicBezTo>
                  <a:cubicBezTo>
                    <a:pt x="1" y="43475"/>
                    <a:pt x="1" y="45503"/>
                    <a:pt x="1450" y="45503"/>
                  </a:cubicBezTo>
                  <a:cubicBezTo>
                    <a:pt x="10431" y="46951"/>
                    <a:pt x="22599" y="48979"/>
                    <a:pt x="22889" y="91858"/>
                  </a:cubicBezTo>
                  <a:cubicBezTo>
                    <a:pt x="23178" y="121409"/>
                    <a:pt x="33898" y="170372"/>
                    <a:pt x="89234" y="176745"/>
                  </a:cubicBezTo>
                  <a:lnTo>
                    <a:pt x="89234" y="195287"/>
                  </a:lnTo>
                  <a:cubicBezTo>
                    <a:pt x="89234" y="206586"/>
                    <a:pt x="88655" y="209773"/>
                    <a:pt x="64319" y="209773"/>
                  </a:cubicBezTo>
                  <a:lnTo>
                    <a:pt x="57365" y="209773"/>
                  </a:lnTo>
                  <a:lnTo>
                    <a:pt x="57365" y="218175"/>
                  </a:lnTo>
                  <a:cubicBezTo>
                    <a:pt x="70403" y="217596"/>
                    <a:pt x="86047" y="217596"/>
                    <a:pt x="99664" y="217596"/>
                  </a:cubicBezTo>
                  <a:cubicBezTo>
                    <a:pt x="112991" y="217596"/>
                    <a:pt x="128347" y="217596"/>
                    <a:pt x="141384" y="218175"/>
                  </a:cubicBezTo>
                  <a:lnTo>
                    <a:pt x="141384" y="209773"/>
                  </a:lnTo>
                  <a:lnTo>
                    <a:pt x="134431" y="209773"/>
                  </a:lnTo>
                  <a:cubicBezTo>
                    <a:pt x="110094" y="209773"/>
                    <a:pt x="109515" y="206586"/>
                    <a:pt x="109515" y="195287"/>
                  </a:cubicBezTo>
                  <a:lnTo>
                    <a:pt x="109515" y="176745"/>
                  </a:lnTo>
                  <a:cubicBezTo>
                    <a:pt x="175861" y="169502"/>
                    <a:pt x="176439" y="102577"/>
                    <a:pt x="176439" y="84325"/>
                  </a:cubicBezTo>
                  <a:cubicBezTo>
                    <a:pt x="176439" y="69839"/>
                    <a:pt x="179627" y="48979"/>
                    <a:pt x="195851" y="45792"/>
                  </a:cubicBezTo>
                  <a:cubicBezTo>
                    <a:pt x="199038" y="45213"/>
                    <a:pt x="199908" y="45213"/>
                    <a:pt x="199908" y="43185"/>
                  </a:cubicBezTo>
                  <a:cubicBezTo>
                    <a:pt x="199908" y="40578"/>
                    <a:pt x="198169" y="40578"/>
                    <a:pt x="192664" y="40578"/>
                  </a:cubicBezTo>
                  <a:lnTo>
                    <a:pt x="184551" y="40578"/>
                  </a:lnTo>
                  <a:cubicBezTo>
                    <a:pt x="163402" y="40578"/>
                    <a:pt x="156739" y="57381"/>
                    <a:pt x="156449" y="90119"/>
                  </a:cubicBezTo>
                  <a:cubicBezTo>
                    <a:pt x="156160" y="124017"/>
                    <a:pt x="147178" y="163129"/>
                    <a:pt x="109515" y="171241"/>
                  </a:cubicBezTo>
                  <a:close/>
                </a:path>
              </a:pathLst>
            </a:custGeom>
            <a:solidFill>
              <a:srgbClr val="000000"/>
            </a:solidFill>
            <a:ln w="18473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9287ACC1-2142-22F3-0600-3D34874BE409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370750" y="1522479"/>
              <a:ext cx="219075" cy="209550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3D37B221-A85F-86B2-FF9C-9EB56105FEA0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370750" y="1223523"/>
              <a:ext cx="219075" cy="180975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3A1A8B73-2654-C9D3-9800-FBA9BA5A604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369756" y="927484"/>
              <a:ext cx="219075" cy="209550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FE0CCB6-9FE3-AC2D-6CC0-E49861EDBB89}"/>
              </a:ext>
            </a:extLst>
          </p:cNvPr>
          <p:cNvSpPr txBox="1"/>
          <p:nvPr/>
        </p:nvSpPr>
        <p:spPr>
          <a:xfrm>
            <a:off x="8559890" y="996525"/>
            <a:ext cx="311089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,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1F6E89-3039-8B6C-9F09-91D42737A8AF}"/>
              </a:ext>
            </a:extLst>
          </p:cNvPr>
          <p:cNvSpPr txBox="1"/>
          <p:nvPr/>
        </p:nvSpPr>
        <p:spPr>
          <a:xfrm>
            <a:off x="5738458" y="996525"/>
            <a:ext cx="1667981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For example</a:t>
            </a:r>
          </a:p>
        </p:txBody>
      </p:sp>
    </p:spTree>
    <p:extLst>
      <p:ext uri="{BB962C8B-B14F-4D97-AF65-F5344CB8AC3E}">
        <p14:creationId xmlns:p14="http://schemas.microsoft.com/office/powerpoint/2010/main" val="3279378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B1AA9-0700-120C-3DF8-4F2BBCC12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FED5E-CCC8-8FF9-5B25-C3B37F2F9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3554413" cy="1079971"/>
          </a:xfrm>
        </p:spPr>
        <p:txBody>
          <a:bodyPr/>
          <a:lstStyle/>
          <a:p>
            <a:r>
              <a:rPr lang="en-US" dirty="0"/>
              <a:t>Quantized vortices</a:t>
            </a:r>
            <a:endParaRPr lang="en-FI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C507109-2748-2538-097C-7757CD226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20" y="2812912"/>
            <a:ext cx="3067654" cy="12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94E78809-1262-57B6-2530-28FCA0E8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757" y="3285975"/>
            <a:ext cx="2431933" cy="238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97BCA31-AE6C-1F46-A129-D2F7E77A36C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58393" y="4092024"/>
            <a:ext cx="2352675" cy="20669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403251A-242E-C100-B314-2BC705B61B3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035876" y="3509866"/>
            <a:ext cx="2352675" cy="2066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A80441-23ED-26F5-1708-3CB865C5E6AB}"/>
              </a:ext>
            </a:extLst>
          </p:cNvPr>
          <p:cNvSpPr txBox="1"/>
          <p:nvPr/>
        </p:nvSpPr>
        <p:spPr>
          <a:xfrm>
            <a:off x="319489" y="1014290"/>
            <a:ext cx="355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Conventional </a:t>
            </a:r>
            <a:r>
              <a:rPr lang="en-US" sz="2000" b="1" dirty="0" err="1">
                <a:latin typeface="+mj-lt"/>
              </a:rPr>
              <a:t>superfluids</a:t>
            </a:r>
            <a:r>
              <a:rPr lang="en-US" sz="2000" b="1" dirty="0">
                <a:latin typeface="+mj-lt"/>
              </a:rPr>
              <a:t>: </a:t>
            </a:r>
          </a:p>
          <a:p>
            <a:pPr algn="l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4</a:t>
            </a:r>
            <a:r>
              <a:rPr lang="en-US" sz="1600" dirty="0">
                <a:latin typeface="+mj-lt"/>
              </a:rPr>
              <a:t>He, s-wave superconductors, etc.)</a:t>
            </a:r>
            <a:endParaRPr lang="en-FI" sz="1600" dirty="0" err="1">
              <a:latin typeface="+mj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0A9BD09-F04B-D330-344E-604ED868B69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45305" y="1759496"/>
            <a:ext cx="1376742" cy="347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670079-A4F1-1618-554F-7FAD31C77B53}"/>
              </a:ext>
            </a:extLst>
          </p:cNvPr>
          <p:cNvSpPr txBox="1"/>
          <p:nvPr/>
        </p:nvSpPr>
        <p:spPr>
          <a:xfrm>
            <a:off x="319488" y="1733272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is a single scalar</a:t>
            </a:r>
            <a:endParaRPr lang="en-FI" sz="2000" dirty="0" err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F7373A-E7D4-2EB7-6644-F1CDB93114E0}"/>
              </a:ext>
            </a:extLst>
          </p:cNvPr>
          <p:cNvSpPr txBox="1"/>
          <p:nvPr/>
        </p:nvSpPr>
        <p:spPr>
          <a:xfrm>
            <a:off x="319488" y="2338631"/>
            <a:ext cx="232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Superfluid velocity</a:t>
            </a:r>
            <a:endParaRPr lang="en-FI" sz="2000" dirty="0" err="1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9FF902-F6CC-AF5F-4FA1-4940EFD39028}"/>
              </a:ext>
            </a:extLst>
          </p:cNvPr>
          <p:cNvSpPr txBox="1"/>
          <p:nvPr/>
        </p:nvSpPr>
        <p:spPr>
          <a:xfrm>
            <a:off x="923645" y="6256934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Only one type of vortex possible!</a:t>
            </a:r>
            <a:endParaRPr lang="en-FI" sz="2000" dirty="0" err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71BEAB-D67D-4326-D797-51DEAEC6C8B8}"/>
              </a:ext>
            </a:extLst>
          </p:cNvPr>
          <p:cNvSpPr txBox="1"/>
          <p:nvPr/>
        </p:nvSpPr>
        <p:spPr>
          <a:xfrm>
            <a:off x="41902" y="4239091"/>
            <a:ext cx="1574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Superfluid</a:t>
            </a:r>
          </a:p>
          <a:p>
            <a:pPr algn="l"/>
            <a:r>
              <a:rPr lang="en-US" sz="1600" dirty="0">
                <a:latin typeface="+mj-lt"/>
              </a:rPr>
              <a:t>suppression in</a:t>
            </a:r>
          </a:p>
          <a:p>
            <a:pPr algn="l"/>
            <a:r>
              <a:rPr lang="en-US" sz="1600" dirty="0">
                <a:latin typeface="+mj-lt"/>
              </a:rPr>
              <a:t>the core costs</a:t>
            </a:r>
          </a:p>
          <a:p>
            <a:pPr algn="l"/>
            <a:r>
              <a:rPr lang="en-US" sz="1600" dirty="0">
                <a:latin typeface="+mj-lt"/>
              </a:rPr>
              <a:t>energy!</a:t>
            </a:r>
            <a:endParaRPr lang="en-FI" sz="1600" dirty="0" err="1"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EF012A-BA95-FA34-C666-FE84B2EDA2F1}"/>
              </a:ext>
            </a:extLst>
          </p:cNvPr>
          <p:cNvCxnSpPr>
            <a:cxnSpLocks/>
          </p:cNvCxnSpPr>
          <p:nvPr/>
        </p:nvCxnSpPr>
        <p:spPr>
          <a:xfrm>
            <a:off x="996043" y="5067300"/>
            <a:ext cx="562350" cy="40168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E55A64E-2556-2CE2-7CB9-9F65B6ACDD81}"/>
              </a:ext>
            </a:extLst>
          </p:cNvPr>
          <p:cNvSpPr txBox="1"/>
          <p:nvPr/>
        </p:nvSpPr>
        <p:spPr>
          <a:xfrm>
            <a:off x="6469063" y="130101"/>
            <a:ext cx="531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Multicomponent order parameter: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3</a:t>
            </a:r>
            <a:r>
              <a:rPr lang="en-US" sz="1600" dirty="0">
                <a:latin typeface="+mj-lt"/>
              </a:rPr>
              <a:t>He, unconventional superconductors, neutron stars?)</a:t>
            </a:r>
            <a:endParaRPr lang="en-FI" sz="1600" dirty="0" err="1">
              <a:latin typeface="+mj-lt"/>
            </a:endParaRPr>
          </a:p>
        </p:txBody>
      </p:sp>
      <p:pic>
        <p:nvPicPr>
          <p:cNvPr id="30" name="Picture 5">
            <a:extLst>
              <a:ext uri="{FF2B5EF4-FFF2-40B4-BE49-F238E27FC236}">
                <a16:creationId xmlns:a16="http://schemas.microsoft.com/office/drawing/2014/main" id="{82909C85-6810-27D1-5DBC-269872A3B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301" y="798655"/>
            <a:ext cx="2505892" cy="107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A622639-43E6-5E54-1D27-D07493E3801A}"/>
              </a:ext>
            </a:extLst>
          </p:cNvPr>
          <p:cNvSpPr txBox="1"/>
          <p:nvPr/>
        </p:nvSpPr>
        <p:spPr>
          <a:xfrm>
            <a:off x="6203191" y="2801514"/>
            <a:ext cx="3067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Suppression compensated by other components</a:t>
            </a:r>
            <a:endParaRPr lang="en-FI" sz="1600" dirty="0" err="1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41C6D4-C677-D539-9785-462DA7F625D7}"/>
              </a:ext>
            </a:extLst>
          </p:cNvPr>
          <p:cNvSpPr txBox="1"/>
          <p:nvPr/>
        </p:nvSpPr>
        <p:spPr>
          <a:xfrm>
            <a:off x="6849078" y="5578642"/>
            <a:ext cx="2694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Components with winding are suppressed</a:t>
            </a:r>
            <a:endParaRPr lang="en-FI" sz="1600" dirty="0" err="1">
              <a:latin typeface="+mj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1B0DBFB-6C27-B35A-4A43-AD7647A9A475}"/>
              </a:ext>
            </a:extLst>
          </p:cNvPr>
          <p:cNvCxnSpPr>
            <a:cxnSpLocks/>
          </p:cNvCxnSpPr>
          <p:nvPr/>
        </p:nvCxnSpPr>
        <p:spPr>
          <a:xfrm flipH="1">
            <a:off x="6367747" y="3349283"/>
            <a:ext cx="643432" cy="4736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94E398E-D8B5-A73A-0515-9610B96BBC73}"/>
              </a:ext>
            </a:extLst>
          </p:cNvPr>
          <p:cNvCxnSpPr>
            <a:cxnSpLocks/>
          </p:cNvCxnSpPr>
          <p:nvPr/>
        </p:nvCxnSpPr>
        <p:spPr>
          <a:xfrm>
            <a:off x="8634003" y="3285975"/>
            <a:ext cx="1235217" cy="3709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758E731-3095-F50B-AD78-06924FABE297}"/>
              </a:ext>
            </a:extLst>
          </p:cNvPr>
          <p:cNvCxnSpPr>
            <a:cxnSpLocks/>
          </p:cNvCxnSpPr>
          <p:nvPr/>
        </p:nvCxnSpPr>
        <p:spPr>
          <a:xfrm flipH="1" flipV="1">
            <a:off x="6203191" y="5085672"/>
            <a:ext cx="1492015" cy="49111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428F278-4DD7-8874-53BE-1D3BE38AA85E}"/>
              </a:ext>
            </a:extLst>
          </p:cNvPr>
          <p:cNvCxnSpPr>
            <a:cxnSpLocks/>
          </p:cNvCxnSpPr>
          <p:nvPr/>
        </p:nvCxnSpPr>
        <p:spPr>
          <a:xfrm flipV="1">
            <a:off x="8744857" y="5020357"/>
            <a:ext cx="718457" cy="5564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669A9D3-A530-A11A-28FA-523A2491B299}"/>
              </a:ext>
            </a:extLst>
          </p:cNvPr>
          <p:cNvSpPr txBox="1"/>
          <p:nvPr/>
        </p:nvSpPr>
        <p:spPr>
          <a:xfrm>
            <a:off x="6391078" y="2063857"/>
            <a:ext cx="4157452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Cores are generally </a:t>
            </a:r>
            <a:r>
              <a:rPr lang="en-US" sz="2000" b="1" dirty="0">
                <a:latin typeface="+mj-lt"/>
              </a:rPr>
              <a:t>not singular</a:t>
            </a: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A89674E3-CDEC-49C3-C0EE-BAE2FB8D27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36758" y="2197146"/>
            <a:ext cx="1576336" cy="683079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BCE3EE6C-500A-DEC4-6874-802734A325C3}"/>
              </a:ext>
            </a:extLst>
          </p:cNvPr>
          <p:cNvGrpSpPr/>
          <p:nvPr/>
        </p:nvGrpSpPr>
        <p:grpSpPr>
          <a:xfrm>
            <a:off x="7450429" y="792096"/>
            <a:ext cx="1217300" cy="1073953"/>
            <a:chOff x="6569456" y="792096"/>
            <a:chExt cx="1217300" cy="1073953"/>
          </a:xfrm>
        </p:grpSpPr>
        <p:pic>
          <p:nvPicPr>
            <p:cNvPr id="3" name="Picture 5">
              <a:extLst>
                <a:ext uri="{FF2B5EF4-FFF2-40B4-BE49-F238E27FC236}">
                  <a16:creationId xmlns:a16="http://schemas.microsoft.com/office/drawing/2014/main" id="{68979126-2AE7-0DEF-52D1-85A76B5395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82" r="70790"/>
            <a:stretch>
              <a:fillRect/>
            </a:stretch>
          </p:blipFill>
          <p:spPr bwMode="auto">
            <a:xfrm>
              <a:off x="6858834" y="792096"/>
              <a:ext cx="451758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5">
              <a:extLst>
                <a:ext uri="{FF2B5EF4-FFF2-40B4-BE49-F238E27FC236}">
                  <a16:creationId xmlns:a16="http://schemas.microsoft.com/office/drawing/2014/main" id="{21B4490F-2F18-629C-F443-AD51CAF241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91" r="-147"/>
            <a:stretch>
              <a:fillRect/>
            </a:stretch>
          </p:blipFill>
          <p:spPr bwMode="auto">
            <a:xfrm>
              <a:off x="7637531" y="792096"/>
              <a:ext cx="149225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4BB01DB-B9DD-108B-9EB0-A09F18D58FD1}"/>
                </a:ext>
              </a:extLst>
            </p:cNvPr>
            <p:cNvSpPr/>
            <p:nvPr/>
          </p:nvSpPr>
          <p:spPr>
            <a:xfrm>
              <a:off x="6569456" y="1216179"/>
              <a:ext cx="172298" cy="188028"/>
            </a:xfrm>
            <a:custGeom>
              <a:avLst/>
              <a:gdLst>
                <a:gd name="csX0" fmla="*/ 109515 w 199906"/>
                <a:gd name="csY0" fmla="*/ 23195 h 218157"/>
                <a:gd name="csX1" fmla="*/ 134431 w 199906"/>
                <a:gd name="csY1" fmla="*/ 8419 h 218157"/>
                <a:gd name="csX2" fmla="*/ 141384 w 199906"/>
                <a:gd name="csY2" fmla="*/ 8419 h 218157"/>
                <a:gd name="csX3" fmla="*/ 141384 w 199906"/>
                <a:gd name="csY3" fmla="*/ 17 h 218157"/>
                <a:gd name="csX4" fmla="*/ 99664 w 199906"/>
                <a:gd name="csY4" fmla="*/ 885 h 218157"/>
                <a:gd name="csX5" fmla="*/ 57365 w 199906"/>
                <a:gd name="csY5" fmla="*/ 17 h 218157"/>
                <a:gd name="csX6" fmla="*/ 57365 w 199906"/>
                <a:gd name="csY6" fmla="*/ 8419 h 218157"/>
                <a:gd name="csX7" fmla="*/ 64319 w 199906"/>
                <a:gd name="csY7" fmla="*/ 8419 h 218157"/>
                <a:gd name="csX8" fmla="*/ 89234 w 199906"/>
                <a:gd name="csY8" fmla="*/ 23195 h 218157"/>
                <a:gd name="csX9" fmla="*/ 89234 w 199906"/>
                <a:gd name="csY9" fmla="*/ 171241 h 218157"/>
                <a:gd name="csX10" fmla="*/ 43169 w 199906"/>
                <a:gd name="csY10" fmla="*/ 86643 h 218157"/>
                <a:gd name="csX11" fmla="*/ 15066 w 199906"/>
                <a:gd name="csY11" fmla="*/ 40578 h 218157"/>
                <a:gd name="csX12" fmla="*/ 6665 w 199906"/>
                <a:gd name="csY12" fmla="*/ 40578 h 218157"/>
                <a:gd name="csX13" fmla="*/ 1 w 199906"/>
                <a:gd name="csY13" fmla="*/ 43185 h 218157"/>
                <a:gd name="csX14" fmla="*/ 1450 w 199906"/>
                <a:gd name="csY14" fmla="*/ 45503 h 218157"/>
                <a:gd name="csX15" fmla="*/ 22889 w 199906"/>
                <a:gd name="csY15" fmla="*/ 91858 h 218157"/>
                <a:gd name="csX16" fmla="*/ 89234 w 199906"/>
                <a:gd name="csY16" fmla="*/ 176745 h 218157"/>
                <a:gd name="csX17" fmla="*/ 89234 w 199906"/>
                <a:gd name="csY17" fmla="*/ 195287 h 218157"/>
                <a:gd name="csX18" fmla="*/ 64319 w 199906"/>
                <a:gd name="csY18" fmla="*/ 209773 h 218157"/>
                <a:gd name="csX19" fmla="*/ 57365 w 199906"/>
                <a:gd name="csY19" fmla="*/ 209773 h 218157"/>
                <a:gd name="csX20" fmla="*/ 57365 w 199906"/>
                <a:gd name="csY20" fmla="*/ 218175 h 218157"/>
                <a:gd name="csX21" fmla="*/ 99664 w 199906"/>
                <a:gd name="csY21" fmla="*/ 217596 h 218157"/>
                <a:gd name="csX22" fmla="*/ 141384 w 199906"/>
                <a:gd name="csY22" fmla="*/ 218175 h 218157"/>
                <a:gd name="csX23" fmla="*/ 141384 w 199906"/>
                <a:gd name="csY23" fmla="*/ 209773 h 218157"/>
                <a:gd name="csX24" fmla="*/ 134431 w 199906"/>
                <a:gd name="csY24" fmla="*/ 209773 h 218157"/>
                <a:gd name="csX25" fmla="*/ 109515 w 199906"/>
                <a:gd name="csY25" fmla="*/ 195287 h 218157"/>
                <a:gd name="csX26" fmla="*/ 109515 w 199906"/>
                <a:gd name="csY26" fmla="*/ 176745 h 218157"/>
                <a:gd name="csX27" fmla="*/ 176439 w 199906"/>
                <a:gd name="csY27" fmla="*/ 84325 h 218157"/>
                <a:gd name="csX28" fmla="*/ 195851 w 199906"/>
                <a:gd name="csY28" fmla="*/ 45792 h 218157"/>
                <a:gd name="csX29" fmla="*/ 199908 w 199906"/>
                <a:gd name="csY29" fmla="*/ 43185 h 218157"/>
                <a:gd name="csX30" fmla="*/ 192664 w 199906"/>
                <a:gd name="csY30" fmla="*/ 40578 h 218157"/>
                <a:gd name="csX31" fmla="*/ 184551 w 199906"/>
                <a:gd name="csY31" fmla="*/ 40578 h 218157"/>
                <a:gd name="csX32" fmla="*/ 156449 w 199906"/>
                <a:gd name="csY32" fmla="*/ 90119 h 218157"/>
                <a:gd name="csX33" fmla="*/ 109515 w 199906"/>
                <a:gd name="csY33" fmla="*/ 171241 h 218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99906" h="218157">
                  <a:moveTo>
                    <a:pt x="109515" y="23195"/>
                  </a:moveTo>
                  <a:cubicBezTo>
                    <a:pt x="109515" y="11606"/>
                    <a:pt x="110094" y="8419"/>
                    <a:pt x="134431" y="8419"/>
                  </a:cubicBezTo>
                  <a:lnTo>
                    <a:pt x="141384" y="8419"/>
                  </a:lnTo>
                  <a:lnTo>
                    <a:pt x="141384" y="17"/>
                  </a:lnTo>
                  <a:cubicBezTo>
                    <a:pt x="128347" y="885"/>
                    <a:pt x="112991" y="885"/>
                    <a:pt x="99664" y="885"/>
                  </a:cubicBezTo>
                  <a:cubicBezTo>
                    <a:pt x="86047" y="885"/>
                    <a:pt x="70403" y="885"/>
                    <a:pt x="57365" y="17"/>
                  </a:cubicBezTo>
                  <a:lnTo>
                    <a:pt x="57365" y="8419"/>
                  </a:lnTo>
                  <a:lnTo>
                    <a:pt x="64319" y="8419"/>
                  </a:lnTo>
                  <a:cubicBezTo>
                    <a:pt x="88655" y="8419"/>
                    <a:pt x="89234" y="11606"/>
                    <a:pt x="89234" y="23195"/>
                  </a:cubicBezTo>
                  <a:lnTo>
                    <a:pt x="89234" y="171241"/>
                  </a:lnTo>
                  <a:cubicBezTo>
                    <a:pt x="43749" y="161970"/>
                    <a:pt x="43169" y="103157"/>
                    <a:pt x="43169" y="86643"/>
                  </a:cubicBezTo>
                  <a:cubicBezTo>
                    <a:pt x="42590" y="56222"/>
                    <a:pt x="34767" y="40578"/>
                    <a:pt x="15066" y="40578"/>
                  </a:cubicBezTo>
                  <a:lnTo>
                    <a:pt x="6665" y="40578"/>
                  </a:lnTo>
                  <a:cubicBezTo>
                    <a:pt x="1450" y="40578"/>
                    <a:pt x="1" y="40578"/>
                    <a:pt x="1" y="43185"/>
                  </a:cubicBezTo>
                  <a:cubicBezTo>
                    <a:pt x="1" y="43475"/>
                    <a:pt x="1" y="45503"/>
                    <a:pt x="1450" y="45503"/>
                  </a:cubicBezTo>
                  <a:cubicBezTo>
                    <a:pt x="10431" y="46951"/>
                    <a:pt x="22599" y="48979"/>
                    <a:pt x="22889" y="91858"/>
                  </a:cubicBezTo>
                  <a:cubicBezTo>
                    <a:pt x="23178" y="121409"/>
                    <a:pt x="33898" y="170372"/>
                    <a:pt x="89234" y="176745"/>
                  </a:cubicBezTo>
                  <a:lnTo>
                    <a:pt x="89234" y="195287"/>
                  </a:lnTo>
                  <a:cubicBezTo>
                    <a:pt x="89234" y="206586"/>
                    <a:pt x="88655" y="209773"/>
                    <a:pt x="64319" y="209773"/>
                  </a:cubicBezTo>
                  <a:lnTo>
                    <a:pt x="57365" y="209773"/>
                  </a:lnTo>
                  <a:lnTo>
                    <a:pt x="57365" y="218175"/>
                  </a:lnTo>
                  <a:cubicBezTo>
                    <a:pt x="70403" y="217596"/>
                    <a:pt x="86047" y="217596"/>
                    <a:pt x="99664" y="217596"/>
                  </a:cubicBezTo>
                  <a:cubicBezTo>
                    <a:pt x="112991" y="217596"/>
                    <a:pt x="128347" y="217596"/>
                    <a:pt x="141384" y="218175"/>
                  </a:cubicBezTo>
                  <a:lnTo>
                    <a:pt x="141384" y="209773"/>
                  </a:lnTo>
                  <a:lnTo>
                    <a:pt x="134431" y="209773"/>
                  </a:lnTo>
                  <a:cubicBezTo>
                    <a:pt x="110094" y="209773"/>
                    <a:pt x="109515" y="206586"/>
                    <a:pt x="109515" y="195287"/>
                  </a:cubicBezTo>
                  <a:lnTo>
                    <a:pt x="109515" y="176745"/>
                  </a:lnTo>
                  <a:cubicBezTo>
                    <a:pt x="175861" y="169502"/>
                    <a:pt x="176439" y="102577"/>
                    <a:pt x="176439" y="84325"/>
                  </a:cubicBezTo>
                  <a:cubicBezTo>
                    <a:pt x="176439" y="69839"/>
                    <a:pt x="179627" y="48979"/>
                    <a:pt x="195851" y="45792"/>
                  </a:cubicBezTo>
                  <a:cubicBezTo>
                    <a:pt x="199038" y="45213"/>
                    <a:pt x="199908" y="45213"/>
                    <a:pt x="199908" y="43185"/>
                  </a:cubicBezTo>
                  <a:cubicBezTo>
                    <a:pt x="199908" y="40578"/>
                    <a:pt x="198169" y="40578"/>
                    <a:pt x="192664" y="40578"/>
                  </a:cubicBezTo>
                  <a:lnTo>
                    <a:pt x="184551" y="40578"/>
                  </a:lnTo>
                  <a:cubicBezTo>
                    <a:pt x="163402" y="40578"/>
                    <a:pt x="156739" y="57381"/>
                    <a:pt x="156449" y="90119"/>
                  </a:cubicBezTo>
                  <a:cubicBezTo>
                    <a:pt x="156160" y="124017"/>
                    <a:pt x="147178" y="163129"/>
                    <a:pt x="109515" y="171241"/>
                  </a:cubicBezTo>
                  <a:close/>
                </a:path>
              </a:pathLst>
            </a:custGeom>
            <a:solidFill>
              <a:srgbClr val="000000"/>
            </a:solidFill>
            <a:ln w="18473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23582B2E-E3A5-F955-B306-116D66EDCD7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370750" y="1522479"/>
              <a:ext cx="219075" cy="209550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E59A3CDC-2538-A9E9-D475-58B7A2C86BD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370750" y="1223523"/>
              <a:ext cx="219075" cy="180975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F171AF28-50D3-D485-20DD-341D57BFDDA5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369756" y="927484"/>
              <a:ext cx="219075" cy="209550"/>
            </a:xfrm>
            <a:prstGeom prst="rect">
              <a:avLst/>
            </a:prstGeom>
          </p:spPr>
        </p:pic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B8CE4FA5-A472-CA04-E9CD-46978839847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0876" y="3342680"/>
            <a:ext cx="1354236" cy="24981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489B18ED-BAB7-0AC5-22FF-89128FDB0D0B}"/>
              </a:ext>
            </a:extLst>
          </p:cNvPr>
          <p:cNvSpPr txBox="1"/>
          <p:nvPr/>
        </p:nvSpPr>
        <p:spPr>
          <a:xfrm>
            <a:off x="280353" y="2895967"/>
            <a:ext cx="16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Irrotational</a:t>
            </a:r>
            <a:endParaRPr lang="en-FI" sz="2000" dirty="0" err="1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16CE70-6848-EB55-0F2E-C911E0D2C2D9}"/>
              </a:ext>
            </a:extLst>
          </p:cNvPr>
          <p:cNvSpPr/>
          <p:nvPr/>
        </p:nvSpPr>
        <p:spPr>
          <a:xfrm>
            <a:off x="2271486" y="2844800"/>
            <a:ext cx="299337" cy="3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81" name="TextBox 3080">
            <a:extLst>
              <a:ext uri="{FF2B5EF4-FFF2-40B4-BE49-F238E27FC236}">
                <a16:creationId xmlns:a16="http://schemas.microsoft.com/office/drawing/2014/main" id="{0291BA61-2FAC-C373-CC75-F3E703CFEB58}"/>
              </a:ext>
            </a:extLst>
          </p:cNvPr>
          <p:cNvSpPr txBox="1"/>
          <p:nvPr/>
        </p:nvSpPr>
        <p:spPr>
          <a:xfrm>
            <a:off x="8559890" y="996525"/>
            <a:ext cx="311089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,</a:t>
            </a:r>
          </a:p>
        </p:txBody>
      </p:sp>
      <p:sp>
        <p:nvSpPr>
          <p:cNvPr id="3082" name="TextBox 3081">
            <a:extLst>
              <a:ext uri="{FF2B5EF4-FFF2-40B4-BE49-F238E27FC236}">
                <a16:creationId xmlns:a16="http://schemas.microsoft.com/office/drawing/2014/main" id="{F79CD788-803A-C09A-2F90-341ADCA9A9ED}"/>
              </a:ext>
            </a:extLst>
          </p:cNvPr>
          <p:cNvSpPr txBox="1"/>
          <p:nvPr/>
        </p:nvSpPr>
        <p:spPr>
          <a:xfrm>
            <a:off x="5738458" y="996525"/>
            <a:ext cx="1667981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For example</a:t>
            </a:r>
          </a:p>
        </p:txBody>
      </p:sp>
    </p:spTree>
    <p:extLst>
      <p:ext uri="{BB962C8B-B14F-4D97-AF65-F5344CB8AC3E}">
        <p14:creationId xmlns:p14="http://schemas.microsoft.com/office/powerpoint/2010/main" val="403214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31701-A0AB-2FA0-2EB4-B45794311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6DF21-07AB-B502-B941-A0C781F14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3554413" cy="1079971"/>
          </a:xfrm>
        </p:spPr>
        <p:txBody>
          <a:bodyPr/>
          <a:lstStyle/>
          <a:p>
            <a:r>
              <a:rPr lang="en-US" dirty="0"/>
              <a:t>Quantized vortices</a:t>
            </a:r>
            <a:endParaRPr lang="en-FI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109C793-3D36-A5A2-8129-A9DFFE357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20" y="2812912"/>
            <a:ext cx="3067654" cy="12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05CFDDA-0D11-33BC-1AB8-E58D92EF4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757" y="3285975"/>
            <a:ext cx="2431933" cy="238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8EEF374-7C2E-4897-7A23-4034CF84AE6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58393" y="4092024"/>
            <a:ext cx="2352675" cy="20669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72AC2C-4D62-1DDD-F57F-228229E763B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035876" y="3509866"/>
            <a:ext cx="2352675" cy="2066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D855FD-1DB2-99A2-7ECA-C35025C6F5BF}"/>
              </a:ext>
            </a:extLst>
          </p:cNvPr>
          <p:cNvSpPr txBox="1"/>
          <p:nvPr/>
        </p:nvSpPr>
        <p:spPr>
          <a:xfrm>
            <a:off x="319489" y="1014290"/>
            <a:ext cx="355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Conventional </a:t>
            </a:r>
            <a:r>
              <a:rPr lang="en-US" sz="2000" b="1" dirty="0" err="1">
                <a:latin typeface="+mj-lt"/>
              </a:rPr>
              <a:t>superfluids</a:t>
            </a:r>
            <a:r>
              <a:rPr lang="en-US" sz="2000" b="1" dirty="0">
                <a:latin typeface="+mj-lt"/>
              </a:rPr>
              <a:t>: </a:t>
            </a:r>
          </a:p>
          <a:p>
            <a:pPr algn="l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4</a:t>
            </a:r>
            <a:r>
              <a:rPr lang="en-US" sz="1600" dirty="0">
                <a:latin typeface="+mj-lt"/>
              </a:rPr>
              <a:t>He, s-wave superconductors, etc.)</a:t>
            </a:r>
            <a:endParaRPr lang="en-FI" sz="1600" dirty="0" err="1">
              <a:latin typeface="+mj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CD0F262-9B69-4F4D-BEDD-4A173B15DBD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45305" y="1759496"/>
            <a:ext cx="1376742" cy="347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0EE395A-E999-780C-FA2F-D91DD1522B91}"/>
              </a:ext>
            </a:extLst>
          </p:cNvPr>
          <p:cNvSpPr txBox="1"/>
          <p:nvPr/>
        </p:nvSpPr>
        <p:spPr>
          <a:xfrm>
            <a:off x="319488" y="1733272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is a single scalar</a:t>
            </a:r>
            <a:endParaRPr lang="en-FI" sz="2000" dirty="0" err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790DC9-EEAC-EE48-3630-DC104F0850AE}"/>
              </a:ext>
            </a:extLst>
          </p:cNvPr>
          <p:cNvSpPr txBox="1"/>
          <p:nvPr/>
        </p:nvSpPr>
        <p:spPr>
          <a:xfrm>
            <a:off x="319488" y="2338631"/>
            <a:ext cx="232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Superfluid velocity</a:t>
            </a:r>
            <a:endParaRPr lang="en-FI" sz="2000" dirty="0" err="1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E17D90-F5B8-0520-E769-B134679BE009}"/>
              </a:ext>
            </a:extLst>
          </p:cNvPr>
          <p:cNvSpPr txBox="1"/>
          <p:nvPr/>
        </p:nvSpPr>
        <p:spPr>
          <a:xfrm>
            <a:off x="923645" y="6256934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Only one type of vortex possible!</a:t>
            </a:r>
            <a:endParaRPr lang="en-FI" sz="2000" dirty="0" err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C733BD-C942-ECBB-21FD-4C71366030F0}"/>
              </a:ext>
            </a:extLst>
          </p:cNvPr>
          <p:cNvSpPr txBox="1"/>
          <p:nvPr/>
        </p:nvSpPr>
        <p:spPr>
          <a:xfrm>
            <a:off x="41902" y="4239091"/>
            <a:ext cx="1574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Superfluid</a:t>
            </a:r>
          </a:p>
          <a:p>
            <a:pPr algn="l"/>
            <a:r>
              <a:rPr lang="en-US" sz="1600" dirty="0">
                <a:latin typeface="+mj-lt"/>
              </a:rPr>
              <a:t>suppression in</a:t>
            </a:r>
          </a:p>
          <a:p>
            <a:pPr algn="l"/>
            <a:r>
              <a:rPr lang="en-US" sz="1600" dirty="0">
                <a:latin typeface="+mj-lt"/>
              </a:rPr>
              <a:t>the core costs</a:t>
            </a:r>
          </a:p>
          <a:p>
            <a:pPr algn="l"/>
            <a:r>
              <a:rPr lang="en-US" sz="1600" dirty="0">
                <a:latin typeface="+mj-lt"/>
              </a:rPr>
              <a:t>energy!</a:t>
            </a:r>
            <a:endParaRPr lang="en-FI" sz="1600" dirty="0" err="1"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4EAA7C3-69DD-5F38-2DB9-2358B63A3164}"/>
              </a:ext>
            </a:extLst>
          </p:cNvPr>
          <p:cNvCxnSpPr>
            <a:cxnSpLocks/>
          </p:cNvCxnSpPr>
          <p:nvPr/>
        </p:nvCxnSpPr>
        <p:spPr>
          <a:xfrm>
            <a:off x="996043" y="5067300"/>
            <a:ext cx="562350" cy="40168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788E880-C68D-D5BC-222F-6C462034752D}"/>
              </a:ext>
            </a:extLst>
          </p:cNvPr>
          <p:cNvSpPr txBox="1"/>
          <p:nvPr/>
        </p:nvSpPr>
        <p:spPr>
          <a:xfrm>
            <a:off x="6469063" y="130101"/>
            <a:ext cx="531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Multicomponent order parameter: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3</a:t>
            </a:r>
            <a:r>
              <a:rPr lang="en-US" sz="1600" dirty="0">
                <a:latin typeface="+mj-lt"/>
              </a:rPr>
              <a:t>He, unconventional superconductors, neutron stars?)</a:t>
            </a:r>
            <a:endParaRPr lang="en-FI" sz="1600" dirty="0" err="1">
              <a:latin typeface="+mj-lt"/>
            </a:endParaRPr>
          </a:p>
        </p:txBody>
      </p:sp>
      <p:pic>
        <p:nvPicPr>
          <p:cNvPr id="30" name="Picture 5">
            <a:extLst>
              <a:ext uri="{FF2B5EF4-FFF2-40B4-BE49-F238E27FC236}">
                <a16:creationId xmlns:a16="http://schemas.microsoft.com/office/drawing/2014/main" id="{A72E72DB-D2D6-0360-2CA6-2E19BC93A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301" y="798655"/>
            <a:ext cx="2505892" cy="107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6A01425-7596-DFE6-3ED6-86C8A6113690}"/>
              </a:ext>
            </a:extLst>
          </p:cNvPr>
          <p:cNvSpPr txBox="1"/>
          <p:nvPr/>
        </p:nvSpPr>
        <p:spPr>
          <a:xfrm>
            <a:off x="6203191" y="2801514"/>
            <a:ext cx="3067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Suppression compensated by other components</a:t>
            </a:r>
            <a:endParaRPr lang="en-FI" sz="1600" dirty="0" err="1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85A981D-978B-B673-6A9C-3A96880DB272}"/>
              </a:ext>
            </a:extLst>
          </p:cNvPr>
          <p:cNvSpPr txBox="1"/>
          <p:nvPr/>
        </p:nvSpPr>
        <p:spPr>
          <a:xfrm>
            <a:off x="6849078" y="5578642"/>
            <a:ext cx="2694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Components with winding are suppressed</a:t>
            </a:r>
            <a:endParaRPr lang="en-FI" sz="1600" dirty="0" err="1">
              <a:latin typeface="+mj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0A92E93-7F4C-8FF1-FB0C-69D93AF9E4BA}"/>
              </a:ext>
            </a:extLst>
          </p:cNvPr>
          <p:cNvCxnSpPr>
            <a:cxnSpLocks/>
          </p:cNvCxnSpPr>
          <p:nvPr/>
        </p:nvCxnSpPr>
        <p:spPr>
          <a:xfrm flipH="1">
            <a:off x="6367747" y="3349283"/>
            <a:ext cx="643432" cy="4736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3E4E158-A2C3-872B-7737-03D0676D6601}"/>
              </a:ext>
            </a:extLst>
          </p:cNvPr>
          <p:cNvCxnSpPr>
            <a:cxnSpLocks/>
          </p:cNvCxnSpPr>
          <p:nvPr/>
        </p:nvCxnSpPr>
        <p:spPr>
          <a:xfrm>
            <a:off x="8634003" y="3285975"/>
            <a:ext cx="1235217" cy="3709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CB21A86-E99F-84DD-EFFB-27BD0B2084B4}"/>
              </a:ext>
            </a:extLst>
          </p:cNvPr>
          <p:cNvCxnSpPr>
            <a:cxnSpLocks/>
          </p:cNvCxnSpPr>
          <p:nvPr/>
        </p:nvCxnSpPr>
        <p:spPr>
          <a:xfrm flipH="1" flipV="1">
            <a:off x="6203191" y="5085672"/>
            <a:ext cx="1492015" cy="49111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EC6D056-F451-518A-690C-0B6655796B27}"/>
              </a:ext>
            </a:extLst>
          </p:cNvPr>
          <p:cNvCxnSpPr>
            <a:cxnSpLocks/>
          </p:cNvCxnSpPr>
          <p:nvPr/>
        </p:nvCxnSpPr>
        <p:spPr>
          <a:xfrm flipV="1">
            <a:off x="8744857" y="5020357"/>
            <a:ext cx="718457" cy="5564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B4E8185-DCC9-A3ED-F531-395D9090B920}"/>
              </a:ext>
            </a:extLst>
          </p:cNvPr>
          <p:cNvSpPr txBox="1"/>
          <p:nvPr/>
        </p:nvSpPr>
        <p:spPr>
          <a:xfrm>
            <a:off x="5289574" y="6202994"/>
            <a:ext cx="5481204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 err="1">
                <a:latin typeface="+mj-lt"/>
              </a:rPr>
              <a:t>Superflow</a:t>
            </a:r>
            <a:r>
              <a:rPr lang="en-US" sz="2000" dirty="0"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not necessarily irrotational</a:t>
            </a:r>
            <a:endParaRPr lang="en-US" sz="2000" dirty="0"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A6B6F61-9F86-8C4E-BF5D-A4F496C9215C}"/>
              </a:ext>
            </a:extLst>
          </p:cNvPr>
          <p:cNvSpPr txBox="1"/>
          <p:nvPr/>
        </p:nvSpPr>
        <p:spPr>
          <a:xfrm>
            <a:off x="6391078" y="2063857"/>
            <a:ext cx="4157452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Cores are generally </a:t>
            </a:r>
            <a:r>
              <a:rPr lang="en-US" sz="2000" b="1" dirty="0">
                <a:latin typeface="+mj-lt"/>
              </a:rPr>
              <a:t>not singular</a:t>
            </a: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F73BF72A-2930-972E-74C9-5565D4D202D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36758" y="2197146"/>
            <a:ext cx="1576336" cy="683079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D71C4A66-137E-B853-ABCD-CE5F7176DC8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13036" y="6386649"/>
            <a:ext cx="1396044" cy="284630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58585568-9225-EA88-B8DC-58AA7302C8DF}"/>
              </a:ext>
            </a:extLst>
          </p:cNvPr>
          <p:cNvGrpSpPr/>
          <p:nvPr/>
        </p:nvGrpSpPr>
        <p:grpSpPr>
          <a:xfrm>
            <a:off x="7450429" y="792096"/>
            <a:ext cx="1217300" cy="1073953"/>
            <a:chOff x="6569456" y="792096"/>
            <a:chExt cx="1217300" cy="1073953"/>
          </a:xfrm>
        </p:grpSpPr>
        <p:pic>
          <p:nvPicPr>
            <p:cNvPr id="3" name="Picture 5">
              <a:extLst>
                <a:ext uri="{FF2B5EF4-FFF2-40B4-BE49-F238E27FC236}">
                  <a16:creationId xmlns:a16="http://schemas.microsoft.com/office/drawing/2014/main" id="{9239942D-971A-494E-377D-3C54F1512A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82" r="70790"/>
            <a:stretch>
              <a:fillRect/>
            </a:stretch>
          </p:blipFill>
          <p:spPr bwMode="auto">
            <a:xfrm>
              <a:off x="6858834" y="792096"/>
              <a:ext cx="451758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5">
              <a:extLst>
                <a:ext uri="{FF2B5EF4-FFF2-40B4-BE49-F238E27FC236}">
                  <a16:creationId xmlns:a16="http://schemas.microsoft.com/office/drawing/2014/main" id="{69C28704-0E4B-3523-1256-476D8C7B353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91" r="-147"/>
            <a:stretch>
              <a:fillRect/>
            </a:stretch>
          </p:blipFill>
          <p:spPr bwMode="auto">
            <a:xfrm>
              <a:off x="7637531" y="792096"/>
              <a:ext cx="149225" cy="10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6399983-71CB-041C-520D-A79E38D211ED}"/>
                </a:ext>
              </a:extLst>
            </p:cNvPr>
            <p:cNvSpPr/>
            <p:nvPr/>
          </p:nvSpPr>
          <p:spPr>
            <a:xfrm>
              <a:off x="6569456" y="1216179"/>
              <a:ext cx="172298" cy="188028"/>
            </a:xfrm>
            <a:custGeom>
              <a:avLst/>
              <a:gdLst>
                <a:gd name="csX0" fmla="*/ 109515 w 199906"/>
                <a:gd name="csY0" fmla="*/ 23195 h 218157"/>
                <a:gd name="csX1" fmla="*/ 134431 w 199906"/>
                <a:gd name="csY1" fmla="*/ 8419 h 218157"/>
                <a:gd name="csX2" fmla="*/ 141384 w 199906"/>
                <a:gd name="csY2" fmla="*/ 8419 h 218157"/>
                <a:gd name="csX3" fmla="*/ 141384 w 199906"/>
                <a:gd name="csY3" fmla="*/ 17 h 218157"/>
                <a:gd name="csX4" fmla="*/ 99664 w 199906"/>
                <a:gd name="csY4" fmla="*/ 885 h 218157"/>
                <a:gd name="csX5" fmla="*/ 57365 w 199906"/>
                <a:gd name="csY5" fmla="*/ 17 h 218157"/>
                <a:gd name="csX6" fmla="*/ 57365 w 199906"/>
                <a:gd name="csY6" fmla="*/ 8419 h 218157"/>
                <a:gd name="csX7" fmla="*/ 64319 w 199906"/>
                <a:gd name="csY7" fmla="*/ 8419 h 218157"/>
                <a:gd name="csX8" fmla="*/ 89234 w 199906"/>
                <a:gd name="csY8" fmla="*/ 23195 h 218157"/>
                <a:gd name="csX9" fmla="*/ 89234 w 199906"/>
                <a:gd name="csY9" fmla="*/ 171241 h 218157"/>
                <a:gd name="csX10" fmla="*/ 43169 w 199906"/>
                <a:gd name="csY10" fmla="*/ 86643 h 218157"/>
                <a:gd name="csX11" fmla="*/ 15066 w 199906"/>
                <a:gd name="csY11" fmla="*/ 40578 h 218157"/>
                <a:gd name="csX12" fmla="*/ 6665 w 199906"/>
                <a:gd name="csY12" fmla="*/ 40578 h 218157"/>
                <a:gd name="csX13" fmla="*/ 1 w 199906"/>
                <a:gd name="csY13" fmla="*/ 43185 h 218157"/>
                <a:gd name="csX14" fmla="*/ 1450 w 199906"/>
                <a:gd name="csY14" fmla="*/ 45503 h 218157"/>
                <a:gd name="csX15" fmla="*/ 22889 w 199906"/>
                <a:gd name="csY15" fmla="*/ 91858 h 218157"/>
                <a:gd name="csX16" fmla="*/ 89234 w 199906"/>
                <a:gd name="csY16" fmla="*/ 176745 h 218157"/>
                <a:gd name="csX17" fmla="*/ 89234 w 199906"/>
                <a:gd name="csY17" fmla="*/ 195287 h 218157"/>
                <a:gd name="csX18" fmla="*/ 64319 w 199906"/>
                <a:gd name="csY18" fmla="*/ 209773 h 218157"/>
                <a:gd name="csX19" fmla="*/ 57365 w 199906"/>
                <a:gd name="csY19" fmla="*/ 209773 h 218157"/>
                <a:gd name="csX20" fmla="*/ 57365 w 199906"/>
                <a:gd name="csY20" fmla="*/ 218175 h 218157"/>
                <a:gd name="csX21" fmla="*/ 99664 w 199906"/>
                <a:gd name="csY21" fmla="*/ 217596 h 218157"/>
                <a:gd name="csX22" fmla="*/ 141384 w 199906"/>
                <a:gd name="csY22" fmla="*/ 218175 h 218157"/>
                <a:gd name="csX23" fmla="*/ 141384 w 199906"/>
                <a:gd name="csY23" fmla="*/ 209773 h 218157"/>
                <a:gd name="csX24" fmla="*/ 134431 w 199906"/>
                <a:gd name="csY24" fmla="*/ 209773 h 218157"/>
                <a:gd name="csX25" fmla="*/ 109515 w 199906"/>
                <a:gd name="csY25" fmla="*/ 195287 h 218157"/>
                <a:gd name="csX26" fmla="*/ 109515 w 199906"/>
                <a:gd name="csY26" fmla="*/ 176745 h 218157"/>
                <a:gd name="csX27" fmla="*/ 176439 w 199906"/>
                <a:gd name="csY27" fmla="*/ 84325 h 218157"/>
                <a:gd name="csX28" fmla="*/ 195851 w 199906"/>
                <a:gd name="csY28" fmla="*/ 45792 h 218157"/>
                <a:gd name="csX29" fmla="*/ 199908 w 199906"/>
                <a:gd name="csY29" fmla="*/ 43185 h 218157"/>
                <a:gd name="csX30" fmla="*/ 192664 w 199906"/>
                <a:gd name="csY30" fmla="*/ 40578 h 218157"/>
                <a:gd name="csX31" fmla="*/ 184551 w 199906"/>
                <a:gd name="csY31" fmla="*/ 40578 h 218157"/>
                <a:gd name="csX32" fmla="*/ 156449 w 199906"/>
                <a:gd name="csY32" fmla="*/ 90119 h 218157"/>
                <a:gd name="csX33" fmla="*/ 109515 w 199906"/>
                <a:gd name="csY33" fmla="*/ 171241 h 2181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99906" h="218157">
                  <a:moveTo>
                    <a:pt x="109515" y="23195"/>
                  </a:moveTo>
                  <a:cubicBezTo>
                    <a:pt x="109515" y="11606"/>
                    <a:pt x="110094" y="8419"/>
                    <a:pt x="134431" y="8419"/>
                  </a:cubicBezTo>
                  <a:lnTo>
                    <a:pt x="141384" y="8419"/>
                  </a:lnTo>
                  <a:lnTo>
                    <a:pt x="141384" y="17"/>
                  </a:lnTo>
                  <a:cubicBezTo>
                    <a:pt x="128347" y="885"/>
                    <a:pt x="112991" y="885"/>
                    <a:pt x="99664" y="885"/>
                  </a:cubicBezTo>
                  <a:cubicBezTo>
                    <a:pt x="86047" y="885"/>
                    <a:pt x="70403" y="885"/>
                    <a:pt x="57365" y="17"/>
                  </a:cubicBezTo>
                  <a:lnTo>
                    <a:pt x="57365" y="8419"/>
                  </a:lnTo>
                  <a:lnTo>
                    <a:pt x="64319" y="8419"/>
                  </a:lnTo>
                  <a:cubicBezTo>
                    <a:pt x="88655" y="8419"/>
                    <a:pt x="89234" y="11606"/>
                    <a:pt x="89234" y="23195"/>
                  </a:cubicBezTo>
                  <a:lnTo>
                    <a:pt x="89234" y="171241"/>
                  </a:lnTo>
                  <a:cubicBezTo>
                    <a:pt x="43749" y="161970"/>
                    <a:pt x="43169" y="103157"/>
                    <a:pt x="43169" y="86643"/>
                  </a:cubicBezTo>
                  <a:cubicBezTo>
                    <a:pt x="42590" y="56222"/>
                    <a:pt x="34767" y="40578"/>
                    <a:pt x="15066" y="40578"/>
                  </a:cubicBezTo>
                  <a:lnTo>
                    <a:pt x="6665" y="40578"/>
                  </a:lnTo>
                  <a:cubicBezTo>
                    <a:pt x="1450" y="40578"/>
                    <a:pt x="1" y="40578"/>
                    <a:pt x="1" y="43185"/>
                  </a:cubicBezTo>
                  <a:cubicBezTo>
                    <a:pt x="1" y="43475"/>
                    <a:pt x="1" y="45503"/>
                    <a:pt x="1450" y="45503"/>
                  </a:cubicBezTo>
                  <a:cubicBezTo>
                    <a:pt x="10431" y="46951"/>
                    <a:pt x="22599" y="48979"/>
                    <a:pt x="22889" y="91858"/>
                  </a:cubicBezTo>
                  <a:cubicBezTo>
                    <a:pt x="23178" y="121409"/>
                    <a:pt x="33898" y="170372"/>
                    <a:pt x="89234" y="176745"/>
                  </a:cubicBezTo>
                  <a:lnTo>
                    <a:pt x="89234" y="195287"/>
                  </a:lnTo>
                  <a:cubicBezTo>
                    <a:pt x="89234" y="206586"/>
                    <a:pt x="88655" y="209773"/>
                    <a:pt x="64319" y="209773"/>
                  </a:cubicBezTo>
                  <a:lnTo>
                    <a:pt x="57365" y="209773"/>
                  </a:lnTo>
                  <a:lnTo>
                    <a:pt x="57365" y="218175"/>
                  </a:lnTo>
                  <a:cubicBezTo>
                    <a:pt x="70403" y="217596"/>
                    <a:pt x="86047" y="217596"/>
                    <a:pt x="99664" y="217596"/>
                  </a:cubicBezTo>
                  <a:cubicBezTo>
                    <a:pt x="112991" y="217596"/>
                    <a:pt x="128347" y="217596"/>
                    <a:pt x="141384" y="218175"/>
                  </a:cubicBezTo>
                  <a:lnTo>
                    <a:pt x="141384" y="209773"/>
                  </a:lnTo>
                  <a:lnTo>
                    <a:pt x="134431" y="209773"/>
                  </a:lnTo>
                  <a:cubicBezTo>
                    <a:pt x="110094" y="209773"/>
                    <a:pt x="109515" y="206586"/>
                    <a:pt x="109515" y="195287"/>
                  </a:cubicBezTo>
                  <a:lnTo>
                    <a:pt x="109515" y="176745"/>
                  </a:lnTo>
                  <a:cubicBezTo>
                    <a:pt x="175861" y="169502"/>
                    <a:pt x="176439" y="102577"/>
                    <a:pt x="176439" y="84325"/>
                  </a:cubicBezTo>
                  <a:cubicBezTo>
                    <a:pt x="176439" y="69839"/>
                    <a:pt x="179627" y="48979"/>
                    <a:pt x="195851" y="45792"/>
                  </a:cubicBezTo>
                  <a:cubicBezTo>
                    <a:pt x="199038" y="45213"/>
                    <a:pt x="199908" y="45213"/>
                    <a:pt x="199908" y="43185"/>
                  </a:cubicBezTo>
                  <a:cubicBezTo>
                    <a:pt x="199908" y="40578"/>
                    <a:pt x="198169" y="40578"/>
                    <a:pt x="192664" y="40578"/>
                  </a:cubicBezTo>
                  <a:lnTo>
                    <a:pt x="184551" y="40578"/>
                  </a:lnTo>
                  <a:cubicBezTo>
                    <a:pt x="163402" y="40578"/>
                    <a:pt x="156739" y="57381"/>
                    <a:pt x="156449" y="90119"/>
                  </a:cubicBezTo>
                  <a:cubicBezTo>
                    <a:pt x="156160" y="124017"/>
                    <a:pt x="147178" y="163129"/>
                    <a:pt x="109515" y="171241"/>
                  </a:cubicBezTo>
                  <a:close/>
                </a:path>
              </a:pathLst>
            </a:custGeom>
            <a:solidFill>
              <a:srgbClr val="000000"/>
            </a:solidFill>
            <a:ln w="18473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5334D0AE-2A01-AD72-445D-408FE256C6F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370750" y="1522479"/>
              <a:ext cx="219075" cy="209550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4C537B3B-E660-6BC6-3D93-8546DC05E586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370750" y="1223523"/>
              <a:ext cx="219075" cy="180975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55682F80-EB2A-922E-B447-2CA295CDEF23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369756" y="927484"/>
              <a:ext cx="219075" cy="209550"/>
            </a:xfrm>
            <a:prstGeom prst="rect">
              <a:avLst/>
            </a:prstGeom>
          </p:spPr>
        </p:pic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D887F42E-AEEC-52D3-2AD0-0D5BF13D9DD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10876" y="3342680"/>
            <a:ext cx="1354236" cy="24981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04F4C987-74BE-8AE2-6429-C7AE9CD909DB}"/>
              </a:ext>
            </a:extLst>
          </p:cNvPr>
          <p:cNvSpPr txBox="1"/>
          <p:nvPr/>
        </p:nvSpPr>
        <p:spPr>
          <a:xfrm>
            <a:off x="280353" y="2895967"/>
            <a:ext cx="16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Irrotational</a:t>
            </a:r>
            <a:endParaRPr lang="en-FI" sz="2000" dirty="0" err="1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12A8479-79DC-95F9-6EBC-DB8D3D64F053}"/>
              </a:ext>
            </a:extLst>
          </p:cNvPr>
          <p:cNvSpPr/>
          <p:nvPr/>
        </p:nvSpPr>
        <p:spPr>
          <a:xfrm>
            <a:off x="2271486" y="2844800"/>
            <a:ext cx="299337" cy="3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81" name="TextBox 3080">
            <a:extLst>
              <a:ext uri="{FF2B5EF4-FFF2-40B4-BE49-F238E27FC236}">
                <a16:creationId xmlns:a16="http://schemas.microsoft.com/office/drawing/2014/main" id="{BC63A677-5DA3-D548-53AF-E57688EEEB1D}"/>
              </a:ext>
            </a:extLst>
          </p:cNvPr>
          <p:cNvSpPr txBox="1"/>
          <p:nvPr/>
        </p:nvSpPr>
        <p:spPr>
          <a:xfrm>
            <a:off x="8559890" y="996525"/>
            <a:ext cx="311089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,</a:t>
            </a:r>
          </a:p>
        </p:txBody>
      </p:sp>
      <p:sp>
        <p:nvSpPr>
          <p:cNvPr id="3082" name="TextBox 3081">
            <a:extLst>
              <a:ext uri="{FF2B5EF4-FFF2-40B4-BE49-F238E27FC236}">
                <a16:creationId xmlns:a16="http://schemas.microsoft.com/office/drawing/2014/main" id="{7D058D01-F84F-E15E-99D4-CF81FCD1477D}"/>
              </a:ext>
            </a:extLst>
          </p:cNvPr>
          <p:cNvSpPr txBox="1"/>
          <p:nvPr/>
        </p:nvSpPr>
        <p:spPr>
          <a:xfrm>
            <a:off x="5738458" y="996525"/>
            <a:ext cx="1667981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latin typeface="+mj-lt"/>
              </a:rPr>
              <a:t>For example</a:t>
            </a:r>
          </a:p>
        </p:txBody>
      </p:sp>
    </p:spTree>
    <p:extLst>
      <p:ext uri="{BB962C8B-B14F-4D97-AF65-F5344CB8AC3E}">
        <p14:creationId xmlns:p14="http://schemas.microsoft.com/office/powerpoint/2010/main" val="2404406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B9B549-D480-C58A-4D16-3E599B782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07865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07C1-2869-1417-A113-99B7380E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42485A-3FF6-E8AB-28E4-8790C7326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D8C03701-0999-A064-E8F1-A5233B15E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53D3442A-52B0-0AA2-61D8-A0EF7997938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063022-C1A3-7B6D-A9AA-E459D328A849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8F6BA20-3409-5448-4CC3-49CA0CA50B2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7EADEE-68D2-216C-9A25-0C5F508D6A4F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6E09233-C663-66AA-7C56-7AA638976C0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pic>
        <p:nvPicPr>
          <p:cNvPr id="137" name="Graphic 136">
            <a:extLst>
              <a:ext uri="{FF2B5EF4-FFF2-40B4-BE49-F238E27FC236}">
                <a16:creationId xmlns:a16="http://schemas.microsoft.com/office/drawing/2014/main" id="{2B513CD5-BE4E-3166-A970-3F4ADEED2C5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139" name="TextBox 138">
            <a:extLst>
              <a:ext uri="{FF2B5EF4-FFF2-40B4-BE49-F238E27FC236}">
                <a16:creationId xmlns:a16="http://schemas.microsoft.com/office/drawing/2014/main" id="{A3AF1E09-012C-D9A0-C4D3-30BD11D71B60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</p:spTree>
    <p:extLst>
      <p:ext uri="{BB962C8B-B14F-4D97-AF65-F5344CB8AC3E}">
        <p14:creationId xmlns:p14="http://schemas.microsoft.com/office/powerpoint/2010/main" val="3551049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20218-D7C7-57F2-8D03-8A6321A25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679E-27B3-3ADF-606E-90FE9BF5B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753CCA-2EDA-1A03-6EE7-C7AA446B1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A552B25E-3FF1-5D8D-BD78-D060663F42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ED1EFAA-DA5F-5008-E80D-29BC159EE2C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2935138-4562-25F9-B7AE-9CBB26F90950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F3E8DF8-6906-F0B0-14F3-815DDC21415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8C00D8C-53C1-B6B5-49A2-4A79FCB38FE9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5A196C1-644F-75F7-740C-AD4E10565B5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4DC0E30-F0F4-091E-E739-BD116C8D3CCA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4321396-5798-8EAA-BA5C-FA4E05390689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123DC5E0-BFC4-348D-8F52-901AE9F71C1A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F67644A1-59C1-104F-77FF-5594FEA5995C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E306B45-A686-9180-AC8E-3B4746AEB1C3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8D1DF16-3811-8A9F-1DB3-7FCC00308E12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51E48DA-C598-D9AA-3CC8-D06BC2162CF6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8AEE25EF-FC53-6E59-72B2-093950F9EAFB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08D06A4D-06DD-1BFE-4966-BCD5A6DDA9D3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7B856C4E-1973-A7D7-D76B-3B19AA417265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FBC47592-574E-D0C9-3BB3-EB2537EE4AE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D525E8-E4C9-7BDE-FEF3-1CB55B6A4687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</p:spTree>
    <p:extLst>
      <p:ext uri="{BB962C8B-B14F-4D97-AF65-F5344CB8AC3E}">
        <p14:creationId xmlns:p14="http://schemas.microsoft.com/office/powerpoint/2010/main" val="1548002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F05C2-3ED3-9D22-188D-248F8CCB7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D3D17-4A65-A361-F8B1-331DB181E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048438-F5CE-5975-ACC7-580C3C77A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06D7047B-1EEE-027C-89C2-89A4EEEE7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CA2C44B-ECC1-DAED-AE9C-2BEECA5573E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7474498-AD7E-80BC-8C60-E6932E7FA2AA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1296DE1-0D02-681F-DD14-EAF5094946B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8E80AA-8D90-9E9A-71A1-325A53BD728B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7D10985-D6B7-DBF1-1FCA-326A635DA0E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84E0EC7-ADAD-5D2C-6F36-A314290D965D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F2E01D5F-6367-D090-EC11-B321E544378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B46A434E-2100-2F0D-A776-9722A85999D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4D4B364-7224-3160-CB5D-FC2CFFBD89A6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93BDCB-D710-08E8-3100-37AAC966385D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0E5FA89F-4158-33C5-9096-7F3927D889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55BB254A-1A1E-9FCC-9476-2DF8B4F1060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C4458C0-0DCD-8845-739A-582FC367705E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8463888-0D30-1053-EE43-472254F3C577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3DEC6524-6FB7-5B18-0156-81F8604AC935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C19B955D-A3D2-FEA4-6318-919B242F58C6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6E30E5C-5353-1F53-26CF-EE798D13A021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9C33915-CDEE-6091-D594-C19E29FBB437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B64FF91-04EB-E04C-168E-543B41004ECE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D3F6DE93-44EF-6BB0-1FA5-13F2ECDE9CB4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1FC376FF-5265-8BA1-F933-F13946D1651B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A41FDF29-1A29-8E83-AA7C-3EEF9B531CDB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7C289383-F9F4-E462-C27A-EA0AFD7D90D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EA0C24A-A99B-A909-1A27-5C3B771BC2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70DF5D-CD31-49B5-F611-24F054CE4FBC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</p:spTree>
    <p:extLst>
      <p:ext uri="{BB962C8B-B14F-4D97-AF65-F5344CB8AC3E}">
        <p14:creationId xmlns:p14="http://schemas.microsoft.com/office/powerpoint/2010/main" val="2961957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7E95B-95BF-7B14-82A4-F057A56E2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598A2-2D6A-93A5-FC95-AD227C859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1F3D4-0D84-6E48-8525-B606DE8B9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5744923B-FCAD-02E2-5DA4-5804B5E01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F3AB3B6-60FB-9728-AABA-1666DF55CD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CAFD78-D6A1-0CB7-0FAC-F751ADF379C2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D3EC5B4-02AA-D2ED-9478-3EED23959A2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0DA04A-E05F-11CE-6D0E-836B9F9F48A0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38BEC24D-21A1-6DFA-B7FF-17297218665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DDA6B1D-32AC-B5EE-2774-B0067AEAE8FA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6B4D7DDF-973C-E260-E9E2-86BC5AA502D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5F2EDFD2-4B34-DAE3-FA4B-5115CBFC61C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5A03D46B-6D02-76A1-9708-652BD6074C57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C9ADEDB-D159-E603-EEE2-EF7A027FE358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BCF1B369-FAF5-47A8-2C9D-B77BF542535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40A7E427-3AEE-9C28-7B97-5FA993A2B389}"/>
              </a:ext>
            </a:extLst>
          </p:cNvPr>
          <p:cNvSpPr txBox="1"/>
          <p:nvPr/>
        </p:nvSpPr>
        <p:spPr>
          <a:xfrm>
            <a:off x="5171554" y="2026379"/>
            <a:ext cx="271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Four possibilities: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D193ADCA-CF82-EE35-DBDF-A5641DD6A8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83" y="2516568"/>
            <a:ext cx="1120142" cy="158191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6E90234E-6E56-034A-4596-247427B185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95" y="2509188"/>
            <a:ext cx="1115570" cy="159105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58D150B1-09AA-309D-E3A1-31BF0A3427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358" y="2489136"/>
            <a:ext cx="1106426" cy="160934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8C52D10-4D11-8C08-3A75-96C5B0E9D4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527" y="2521140"/>
            <a:ext cx="1312167" cy="1577343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A40056A2-55E3-184E-F690-158CBE8D03C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BC39D6A-804B-513B-4C09-DE3E0D6D6626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8EAE716-E631-9734-62E3-336F17066928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2A368EF4-FC22-B919-647B-9F6666647D17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496BC0C3-FCEC-2BD1-0FAC-28C19E022DC5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6A4EB212-C7B4-79B3-AD99-CCAB37C286FD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83D0B27-92EA-E657-5C07-9305D65B044B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F61EB87-918B-7995-C245-386CEC6D6E20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32432620-FFB0-ED6B-0E8E-CB633A9CA493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4CF86037-95AE-A954-B3E9-D279599AC382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5792B8BB-3905-D79E-3D73-1F1BB1281071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4502F4C2-77A5-2FCD-3F95-7AFE36B3D20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2BCE8A8-9715-EEB6-77CC-112EFD94305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ADBA93-0E46-90BE-9913-6B798AFC4485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</p:spTree>
    <p:extLst>
      <p:ext uri="{BB962C8B-B14F-4D97-AF65-F5344CB8AC3E}">
        <p14:creationId xmlns:p14="http://schemas.microsoft.com/office/powerpoint/2010/main" val="1743698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26238-C654-EC32-3210-EA2F21A77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D5582-6C30-8F57-4BFB-08EC128A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83D61F-F16B-B7C0-0D13-E0818ED0A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21873A0F-6E48-2535-5FD6-780D34711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09B71D8-D8DA-F0F2-83BB-EC9E981CE03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3D3314-9FC5-A231-B83F-4A5AEE59F613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B306706-B8C7-9CB1-45DD-33D6536520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000D356-5499-E47C-90A6-40C28048C530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303D102E-95DE-F9FB-EFCA-80B15D2CB3C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DA7A9D6-C54D-C01D-6EF1-E8184952ED2A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D8AFB51F-CDFB-4F93-2CA1-BD31AA007E6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DA1DFC2E-97DA-F10F-8D17-4E79DED3CED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0C99444-68DD-2B06-7525-6873052F22D1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B407E76-C28E-3E31-9A74-F58850B66167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D59A1BA2-554E-F084-8D46-09768B72143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445737D-40E1-1EB1-40B7-92EAF4B57178}"/>
              </a:ext>
            </a:extLst>
          </p:cNvPr>
          <p:cNvSpPr txBox="1"/>
          <p:nvPr/>
        </p:nvSpPr>
        <p:spPr>
          <a:xfrm>
            <a:off x="5171554" y="2026379"/>
            <a:ext cx="271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Four possibilities: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D6A6A3C8-966D-EA87-A97A-3F759B647A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83" y="2516568"/>
            <a:ext cx="1120142" cy="158191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632EF47-8FB0-701E-EF6B-B6FA43C5EC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95" y="2509188"/>
            <a:ext cx="1115570" cy="159105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D577B6F0-DFA0-3DBD-B474-C8E85F25AB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358" y="2489136"/>
            <a:ext cx="1106426" cy="160934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C10E36B7-40CE-3797-873A-AE833069EA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527" y="2521140"/>
            <a:ext cx="1312167" cy="1577343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18546549-61E3-BD54-2CA7-60E3F9A7BCB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5C17628-11B2-3AF3-FE42-2B4EC6D75449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50AA7E6-BEF2-204C-BCFE-DFC396C25708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56711686-24CF-69C1-D717-68BCF114AC6B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71F2A5DA-73D1-CA5C-410F-640AC53E3DDC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48D586B9-0959-B9F0-349D-5A40F6A395DF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62AF94C-2F0E-3B61-00D0-8DB3F98474BF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0161239-F748-173D-59D5-4905E8C68694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A3B42490-8F87-76BA-25DF-0E5FD21DD5E0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5CD48E0D-D8FE-4841-80FE-087FAE9D6F3D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E0E2F8EF-8308-248A-3947-91887025BD5E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6379977B-1182-3886-A122-06C6FEBFE5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pic>
        <p:nvPicPr>
          <p:cNvPr id="132" name="Graphic 131">
            <a:extLst>
              <a:ext uri="{FF2B5EF4-FFF2-40B4-BE49-F238E27FC236}">
                <a16:creationId xmlns:a16="http://schemas.microsoft.com/office/drawing/2014/main" id="{652F58C4-5484-6F36-58B3-1EDCDA7C9FD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4929297" y="4787428"/>
            <a:ext cx="2172036" cy="1908225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408DD567-B1B1-7870-10DF-2F5A785AE3BA}"/>
              </a:ext>
            </a:extLst>
          </p:cNvPr>
          <p:cNvSpPr txBox="1"/>
          <p:nvPr/>
        </p:nvSpPr>
        <p:spPr>
          <a:xfrm>
            <a:off x="4811700" y="4249491"/>
            <a:ext cx="2643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Single-quantum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B33373-2F9F-CD74-144C-D329DD73216C}"/>
              </a:ext>
            </a:extLst>
          </p:cNvPr>
          <p:cNvSpPr/>
          <p:nvPr/>
        </p:nvSpPr>
        <p:spPr>
          <a:xfrm>
            <a:off x="5078776" y="2426489"/>
            <a:ext cx="1346370" cy="17378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617BB1-F313-DD74-6667-B789212D0DD3}"/>
              </a:ext>
            </a:extLst>
          </p:cNvPr>
          <p:cNvGrpSpPr/>
          <p:nvPr/>
        </p:nvGrpSpPr>
        <p:grpSpPr>
          <a:xfrm>
            <a:off x="7560000" y="4282918"/>
            <a:ext cx="4567369" cy="1631216"/>
            <a:chOff x="7614023" y="4668580"/>
            <a:chExt cx="4567369" cy="163121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3776905-53AF-16AB-E64D-1104CC4405D8}"/>
                </a:ext>
              </a:extLst>
            </p:cNvPr>
            <p:cNvSpPr txBox="1"/>
            <p:nvPr/>
          </p:nvSpPr>
          <p:spPr>
            <a:xfrm>
              <a:off x="7614023" y="4668580"/>
              <a:ext cx="456736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dirty="0">
                  <a:latin typeface="+mj-lt"/>
                </a:rPr>
                <a:t>Singular, no superfluidity in the core</a:t>
              </a:r>
            </a:p>
            <a:p>
              <a:pPr algn="l"/>
              <a:endParaRPr lang="en-US" sz="2000" dirty="0">
                <a:latin typeface="+mj-lt"/>
              </a:endParaRPr>
            </a:p>
            <a:p>
              <a:pPr algn="l"/>
              <a:r>
                <a:rPr lang="en-US" sz="2000" dirty="0">
                  <a:latin typeface="+mj-lt"/>
                </a:rPr>
                <a:t>Equal winding in both components:</a:t>
              </a:r>
            </a:p>
            <a:p>
              <a:pPr algn="l"/>
              <a:r>
                <a:rPr lang="en-US" sz="2000" dirty="0">
                  <a:latin typeface="+mj-lt"/>
                </a:rPr>
                <a:t>Phase winds by 2</a:t>
              </a:r>
              <a:r>
                <a:rPr lang="el-G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l"/>
              <a:r>
                <a:rPr lang="en-US" sz="2000" dirty="0">
                  <a:latin typeface="+mj-lt"/>
                </a:rPr>
                <a:t>Uniform </a:t>
              </a:r>
            </a:p>
          </p:txBody>
        </p:sp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712CF4FD-9398-932B-7DE6-74054C8AF69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16714" y="5897978"/>
              <a:ext cx="143556" cy="287112"/>
            </a:xfrm>
            <a:prstGeom prst="rect">
              <a:avLst/>
            </a:prstGeom>
          </p:spPr>
        </p:pic>
      </p:grpSp>
      <p:pic>
        <p:nvPicPr>
          <p:cNvPr id="15" name="Picture 2">
            <a:extLst>
              <a:ext uri="{FF2B5EF4-FFF2-40B4-BE49-F238E27FC236}">
                <a16:creationId xmlns:a16="http://schemas.microsoft.com/office/drawing/2014/main" id="{84BBC661-B13E-0443-E1EB-8A3AE080C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072" y="5741540"/>
            <a:ext cx="2106759" cy="8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F7357F4-9B12-4598-324D-ECD51FC17B9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4B31798-8268-D23D-DF90-649C8D4BE56C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0B7E22D-AA4F-0CC3-4623-D1795D00AF8C}"/>
              </a:ext>
            </a:extLst>
          </p:cNvPr>
          <p:cNvSpPr/>
          <p:nvPr/>
        </p:nvSpPr>
        <p:spPr>
          <a:xfrm>
            <a:off x="9447072" y="5770003"/>
            <a:ext cx="255728" cy="18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096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C974D-AF25-5FF3-7661-92B46737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355893"/>
            <a:ext cx="11376026" cy="1079971"/>
          </a:xfrm>
        </p:spPr>
        <p:txBody>
          <a:bodyPr/>
          <a:lstStyle/>
          <a:p>
            <a:r>
              <a:rPr lang="en-US" dirty="0"/>
              <a:t>ROTA group – Topological Quantum Fluids</a:t>
            </a:r>
            <a:endParaRPr lang="en-FI" dirty="0"/>
          </a:p>
        </p:txBody>
      </p:sp>
      <p:pic>
        <p:nvPicPr>
          <p:cNvPr id="5" name="rota_cryostat_r">
            <a:hlinkClick r:id="" action="ppaction://media"/>
            <a:extLst>
              <a:ext uri="{FF2B5EF4-FFF2-40B4-BE49-F238E27FC236}">
                <a16:creationId xmlns:a16="http://schemas.microsoft.com/office/drawing/2014/main" id="{B38D69E2-35ED-6065-9824-59973F89941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772762" y="685353"/>
            <a:ext cx="3011253" cy="5341080"/>
          </a:xfrm>
          <a:prstGeom prst="rect">
            <a:avLst/>
          </a:prstGeom>
        </p:spPr>
      </p:pic>
      <p:pic>
        <p:nvPicPr>
          <p:cNvPr id="1026" name="Picture 2" descr="Aalto University - Art of Research 2020">
            <a:extLst>
              <a:ext uri="{FF2B5EF4-FFF2-40B4-BE49-F238E27FC236}">
                <a16:creationId xmlns:a16="http://schemas.microsoft.com/office/drawing/2014/main" id="{0669D653-4A0D-7D0F-6255-AD4B6CCA6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021432"/>
            <a:ext cx="3011253" cy="200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3538493-B391-991B-7516-5D178874DC91}"/>
              </a:ext>
            </a:extLst>
          </p:cNvPr>
          <p:cNvSpPr txBox="1">
            <a:spLocks/>
          </p:cNvSpPr>
          <p:nvPr/>
        </p:nvSpPr>
        <p:spPr>
          <a:xfrm>
            <a:off x="407986" y="402466"/>
            <a:ext cx="11376026" cy="10799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Aalto University (Helsinki, Finland)</a:t>
            </a:r>
            <a:endParaRPr lang="en-FI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4F060B7-BF0C-D057-34AF-86D0A4611D2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8669" y="6095364"/>
            <a:ext cx="406562" cy="5657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EF7019-4780-06B2-EE11-87DBC5128705}"/>
              </a:ext>
            </a:extLst>
          </p:cNvPr>
          <p:cNvSpPr txBox="1"/>
          <p:nvPr/>
        </p:nvSpPr>
        <p:spPr>
          <a:xfrm>
            <a:off x="343057" y="3897576"/>
            <a:ext cx="4770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Superfluid </a:t>
            </a:r>
            <a:r>
              <a:rPr lang="en-US" sz="2400" b="1" baseline="30000" dirty="0">
                <a:latin typeface="+mj-lt"/>
              </a:rPr>
              <a:t>3</a:t>
            </a:r>
            <a:r>
              <a:rPr lang="en-US" sz="2400" b="1" dirty="0">
                <a:latin typeface="+mj-lt"/>
              </a:rPr>
              <a:t>He</a:t>
            </a:r>
            <a:r>
              <a:rPr lang="en-US" sz="2400" dirty="0">
                <a:latin typeface="+mj-lt"/>
              </a:rPr>
              <a:t> and </a:t>
            </a:r>
            <a:r>
              <a:rPr lang="en-US" sz="2400" baseline="30000" dirty="0">
                <a:latin typeface="+mj-lt"/>
              </a:rPr>
              <a:t>4</a:t>
            </a:r>
            <a:r>
              <a:rPr lang="en-US" sz="2400" dirty="0">
                <a:latin typeface="+mj-lt"/>
              </a:rPr>
              <a:t>He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Unique </a:t>
            </a:r>
            <a:r>
              <a:rPr lang="en-US" sz="2400" b="1" dirty="0">
                <a:latin typeface="+mj-lt"/>
              </a:rPr>
              <a:t>rotating cryostat </a:t>
            </a:r>
            <a:r>
              <a:rPr lang="en-US" sz="2400" dirty="0">
                <a:latin typeface="+mj-lt"/>
              </a:rPr>
              <a:t>with temperatures as low as 140µK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Vortices</a:t>
            </a:r>
            <a:r>
              <a:rPr lang="en-US" sz="2400" dirty="0">
                <a:latin typeface="+mj-lt"/>
              </a:rPr>
              <a:t>, quantum turbulence, magnon BECs, time crystals</a:t>
            </a:r>
            <a:endParaRPr lang="en-FI" sz="2400" dirty="0" err="1">
              <a:latin typeface="+mj-lt"/>
            </a:endParaRPr>
          </a:p>
        </p:txBody>
      </p:sp>
      <p:pic>
        <p:nvPicPr>
          <p:cNvPr id="1028" name="Picture 4" descr="Vladimir Eltsov - Aalto University's research portal">
            <a:extLst>
              <a:ext uri="{FF2B5EF4-FFF2-40B4-BE49-F238E27FC236}">
                <a16:creationId xmlns:a16="http://schemas.microsoft.com/office/drawing/2014/main" id="{D5CBE56B-7550-D4D8-82E1-C21839ADAD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0" t="5420" r="23626" b="31846"/>
          <a:stretch>
            <a:fillRect/>
          </a:stretch>
        </p:blipFill>
        <p:spPr bwMode="auto">
          <a:xfrm>
            <a:off x="6753508" y="4152977"/>
            <a:ext cx="1481830" cy="186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0F43B8-32E4-35A0-F590-9B319AC9D8F9}"/>
              </a:ext>
            </a:extLst>
          </p:cNvPr>
          <p:cNvSpPr txBox="1"/>
          <p:nvPr/>
        </p:nvSpPr>
        <p:spPr>
          <a:xfrm>
            <a:off x="6639060" y="601723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Vladimir </a:t>
            </a:r>
            <a:r>
              <a:rPr lang="en-US" dirty="0" err="1">
                <a:latin typeface="+mj-lt"/>
              </a:rPr>
              <a:t>Eltsov</a:t>
            </a:r>
            <a:endParaRPr lang="en-FI" dirty="0" err="1">
              <a:latin typeface="+mj-lt"/>
            </a:endParaRPr>
          </a:p>
        </p:txBody>
      </p:sp>
      <p:pic>
        <p:nvPicPr>
          <p:cNvPr id="1030" name="Picture 6" descr="Major Guide: Architecture | Programs Abroad">
            <a:extLst>
              <a:ext uri="{FF2B5EF4-FFF2-40B4-BE49-F238E27FC236}">
                <a16:creationId xmlns:a16="http://schemas.microsoft.com/office/drawing/2014/main" id="{7BBFD795-D2AE-6839-EFE2-019CA325F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648" y="1021432"/>
            <a:ext cx="3013112" cy="200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RC logo transparent - PRE-IMAGE">
            <a:extLst>
              <a:ext uri="{FF2B5EF4-FFF2-40B4-BE49-F238E27FC236}">
                <a16:creationId xmlns:a16="http://schemas.microsoft.com/office/drawing/2014/main" id="{CD4C8AD9-1174-EECA-BE10-48FFB815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387" y="5053642"/>
            <a:ext cx="1426409" cy="132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earch Council of Finland Winter Call 2025 - Research support blog">
            <a:extLst>
              <a:ext uri="{FF2B5EF4-FFF2-40B4-BE49-F238E27FC236}">
                <a16:creationId xmlns:a16="http://schemas.microsoft.com/office/drawing/2014/main" id="{AE0F75E7-A2BC-2B4F-31B2-D6B5C9CF56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48" b="29991"/>
          <a:stretch>
            <a:fillRect/>
          </a:stretch>
        </p:blipFill>
        <p:spPr bwMode="auto">
          <a:xfrm>
            <a:off x="2047699" y="6017237"/>
            <a:ext cx="3112476" cy="6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mote Access — Aalto Scientific Computing (ASC)">
            <a:extLst>
              <a:ext uri="{FF2B5EF4-FFF2-40B4-BE49-F238E27FC236}">
                <a16:creationId xmlns:a16="http://schemas.microsoft.com/office/drawing/2014/main" id="{5C1D5A1E-78E5-CC02-9962-24476522D9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99"/>
          <a:stretch>
            <a:fillRect/>
          </a:stretch>
        </p:blipFill>
        <p:spPr bwMode="auto">
          <a:xfrm>
            <a:off x="5160175" y="3785471"/>
            <a:ext cx="1206573" cy="124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0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DD8E6-B8D6-E045-2772-9A6E3021C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891BC-0D7C-5448-2BD8-B33100802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4C67C0-1F86-5E2F-04C9-3A9A49E09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E76F2A53-99B9-52F5-00C2-4C334AE1C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454DA5B-F838-2C3B-5A2D-72CFAE2780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97CB27-3449-F7EF-DEE3-346546A993F2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A95E0636-3C3F-7807-52BD-943B0A1C8BA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7561B53-C9AB-3624-612F-8F2AAF298CB5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1E5FC224-220F-1A75-626A-6F74F820806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4B273D2-F91F-65F4-B808-3DFBBEF5935F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8E123034-2E0A-5506-B40F-D795C473B6A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682EF52B-D821-F029-E461-CA0A63D339F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34E0BB4-2B6C-139E-CFCA-192DDBEE1F7B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1E5E6E-F1E4-84FE-A978-0FD3846D48B4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91AA669E-E8FD-0489-DA96-AA3E92952C3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8EA27E92-3814-5E02-DA28-55F83423938C}"/>
              </a:ext>
            </a:extLst>
          </p:cNvPr>
          <p:cNvSpPr txBox="1"/>
          <p:nvPr/>
        </p:nvSpPr>
        <p:spPr>
          <a:xfrm>
            <a:off x="5171554" y="2026379"/>
            <a:ext cx="271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Four possibilities: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14FE474C-44A4-15A0-7C74-5CC3D0C9F0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83" y="2516568"/>
            <a:ext cx="1120142" cy="158191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C13A57B6-B614-65FD-90C3-3A523883EF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95" y="2509188"/>
            <a:ext cx="1115570" cy="159105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930F131E-009E-22A8-1F84-29B9188AFB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358" y="2489136"/>
            <a:ext cx="1106426" cy="160934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5DC48699-D837-1F42-FC3E-3DA753893C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527" y="2521140"/>
            <a:ext cx="1312167" cy="1577343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75842540-09AD-B3E7-7EEC-A2624AF6380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330C9A91-C7B7-18E3-797D-4ADF2440D6B4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03D05CC-697F-F65E-2E57-A02BC2A1603D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DA1BA049-9D92-49D0-FC25-90739DBA3163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961A6936-F8EC-7921-FC24-CBAC5D672398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07977E3F-884B-E32B-4E20-C8DA09BE0D7A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FEFE6CC-F160-4376-0F79-3BA149362049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6460476-D134-0C44-C19C-69D606DE1404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F01695A2-FF5E-9A9C-4B1A-1F7FCC49CE8A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DEE86BEF-C131-81AD-C6EB-5D9C55125DA1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031B84AB-8A20-4704-C935-DCEC5068792B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2B6888F3-AFD6-787C-D8BA-2F8EA0767E3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C224A1-B8E8-D54A-9DFA-31451A51F74E}"/>
              </a:ext>
            </a:extLst>
          </p:cNvPr>
          <p:cNvSpPr/>
          <p:nvPr/>
        </p:nvSpPr>
        <p:spPr>
          <a:xfrm>
            <a:off x="6838229" y="2426489"/>
            <a:ext cx="3159578" cy="17378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91F45-0D1C-E562-9923-D392B7A6CB08}"/>
              </a:ext>
            </a:extLst>
          </p:cNvPr>
          <p:cNvSpPr txBox="1"/>
          <p:nvPr/>
        </p:nvSpPr>
        <p:spPr>
          <a:xfrm>
            <a:off x="4811700" y="4249491"/>
            <a:ext cx="2643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Half-quantum vortex</a:t>
            </a:r>
            <a:endParaRPr lang="en-FI" sz="1600" b="1" dirty="0" err="1">
              <a:latin typeface="+mj-lt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295D05D-FC78-3CC9-65E5-D80C278D6B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4929298" y="4787428"/>
            <a:ext cx="2172034" cy="19082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80CE36-966C-3F99-C6E2-FE6CF376B84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28660" y="5263398"/>
            <a:ext cx="2521214" cy="15444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CBAD45A-6197-6A08-1F69-26F3AA5169D4}"/>
              </a:ext>
            </a:extLst>
          </p:cNvPr>
          <p:cNvSpPr txBox="1"/>
          <p:nvPr/>
        </p:nvSpPr>
        <p:spPr>
          <a:xfrm>
            <a:off x="7560000" y="4282918"/>
            <a:ext cx="48503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Non-singular</a:t>
            </a: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Winding in only one component:</a:t>
            </a:r>
          </a:p>
          <a:p>
            <a:pPr algn="l"/>
            <a:r>
              <a:rPr lang="en-US" sz="2000" dirty="0">
                <a:latin typeface="+mj-lt"/>
              </a:rPr>
              <a:t>Phase winds by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latin typeface="+mj-lt"/>
                <a:cs typeface="Times New Roman" panose="02020603050405020304" pitchFamily="18" charset="0"/>
              </a:rPr>
              <a:t>   rotates by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1AC494A6-0374-0AC6-A75E-EEE3FD002F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62894" y="5506085"/>
            <a:ext cx="143556" cy="28711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5FD7DF0-2E6E-ED9C-E002-AB5D0E2C58E3}"/>
              </a:ext>
            </a:extLst>
          </p:cNvPr>
          <p:cNvSpPr/>
          <p:nvPr/>
        </p:nvSpPr>
        <p:spPr>
          <a:xfrm>
            <a:off x="11784013" y="6444343"/>
            <a:ext cx="359001" cy="27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21E4F608-D237-2FC4-358C-6E1204ABADC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E34FDFE-7416-3A19-7B8C-4A92302F9422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0E1DFD-E574-68C8-1F1B-1872DB8C8048}"/>
              </a:ext>
            </a:extLst>
          </p:cNvPr>
          <p:cNvSpPr/>
          <p:nvPr/>
        </p:nvSpPr>
        <p:spPr>
          <a:xfrm>
            <a:off x="9495064" y="5517868"/>
            <a:ext cx="81643" cy="134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536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F56F8-C65D-DA0F-1111-9C4ADD319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2ABD-2CB9-80AE-1873-A430CF716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E11250-FA95-F51D-9F3A-6B7019F38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771119E9-2BFB-CCC6-D371-0ACB616E2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FFE7170-7F48-FE0A-6499-9C032BC17C5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6CBADF-F4A9-6C66-C265-9F37B48A57DC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DA82FF97-BF03-35C3-B8D2-D673582B55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F282021-9B69-9C98-D757-B19509186F86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C4F747D2-4A8D-179F-DB56-8FA06EA8AAB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0AF356E-DD3A-7713-32BA-340BFDD0CD1D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DA18FB6D-7E9F-8E69-22A3-56DDE6CF6CF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1480ACCE-64A7-399D-EE2D-9542A2055C6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EFBC621-13FE-1074-D3F6-C2B02810828B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3121C3-67F9-C37E-977C-5C8E9EFA2682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F49B933B-AC1F-A6B7-7A9D-B491A02A185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ECB51AB3-4D37-25BF-01CE-5B17EB4C4DA0}"/>
              </a:ext>
            </a:extLst>
          </p:cNvPr>
          <p:cNvSpPr txBox="1"/>
          <p:nvPr/>
        </p:nvSpPr>
        <p:spPr>
          <a:xfrm>
            <a:off x="5171554" y="2026379"/>
            <a:ext cx="271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Four possibilities: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A2FAE99C-F393-316E-A5FF-7C55F263F2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83" y="2516568"/>
            <a:ext cx="1120142" cy="158191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B2223DFE-8BD0-1DD1-1408-66CB33FEB1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95" y="2509188"/>
            <a:ext cx="1115570" cy="159105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40173B5-1EA0-3F12-CE23-A0524C154F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358" y="2489136"/>
            <a:ext cx="1106426" cy="160934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7E52534C-C50A-C1E6-2448-EFC0BCDD17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527" y="2521140"/>
            <a:ext cx="1312167" cy="1577343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86CE5824-306B-5414-4C22-550CFC2320A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75B9D28-4BBA-C4B1-5182-CA9A0AE28061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91E293D-0015-27A5-3385-6A74172DE88D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053A59DE-3B94-C427-A893-0B757BE8584E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674A060B-6EEA-DD06-242D-A4DCC88CCA2A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B5ED3E58-4593-2694-4958-6C49FEEBECD3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65EBC02-507E-934F-097D-768564B2B1E4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A1B2CD3-6B75-F2C5-66A5-793C2B404F27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ED5CDD31-EDED-4D58-2D0F-520A27691427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DFA2C1B9-E058-2669-E5D9-141C4BBB19ED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9BC72817-D0E1-202A-1E54-D44B300AACCD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55AE99E7-5FF0-8790-F0E0-32136FC03E7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4F30D8A3-F9D9-B7C9-DA89-749FC85EBAA3}"/>
              </a:ext>
            </a:extLst>
          </p:cNvPr>
          <p:cNvSpPr txBox="1"/>
          <p:nvPr/>
        </p:nvSpPr>
        <p:spPr>
          <a:xfrm>
            <a:off x="5240842" y="4249491"/>
            <a:ext cx="2643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Spin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DE3F36-537B-74E4-4678-A98595EB03FF}"/>
              </a:ext>
            </a:extLst>
          </p:cNvPr>
          <p:cNvSpPr/>
          <p:nvPr/>
        </p:nvSpPr>
        <p:spPr>
          <a:xfrm>
            <a:off x="10293624" y="2426489"/>
            <a:ext cx="1490389" cy="17378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6F9E40-1533-335A-17BE-C7562CCC33F9}"/>
              </a:ext>
            </a:extLst>
          </p:cNvPr>
          <p:cNvSpPr txBox="1"/>
          <p:nvPr/>
        </p:nvSpPr>
        <p:spPr>
          <a:xfrm>
            <a:off x="4840169" y="4661690"/>
            <a:ext cx="45673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Non-singular, “</a:t>
            </a:r>
            <a:r>
              <a:rPr lang="en-US" sz="2000" b="1" dirty="0">
                <a:latin typeface="+mj-lt"/>
              </a:rPr>
              <a:t>Soft core</a:t>
            </a:r>
            <a:r>
              <a:rPr lang="en-US" sz="2000" dirty="0">
                <a:latin typeface="+mj-lt"/>
              </a:rPr>
              <a:t>”</a:t>
            </a: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No phase winding</a:t>
            </a:r>
          </a:p>
          <a:p>
            <a:pPr algn="l"/>
            <a:r>
              <a:rPr lang="en-US" sz="2000" dirty="0">
                <a:latin typeface="+mj-lt"/>
              </a:rPr>
              <a:t>   winds by 2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currents</a:t>
            </a:r>
            <a:r>
              <a:rPr lang="en-US" sz="2000" dirty="0">
                <a:latin typeface="+mj-lt"/>
              </a:rPr>
              <a:t> around vortex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5AB59EC-2840-58B7-6098-4174C93B9E1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18208" y="5588141"/>
            <a:ext cx="143556" cy="28711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86120B3-119E-5369-F45E-424D5135440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22637" y="4408767"/>
            <a:ext cx="3457787" cy="221820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E53CE6-38C1-CA87-C3C1-32CA3FCB833E}"/>
              </a:ext>
            </a:extLst>
          </p:cNvPr>
          <p:cNvCxnSpPr>
            <a:cxnSpLocks/>
          </p:cNvCxnSpPr>
          <p:nvPr/>
        </p:nvCxnSpPr>
        <p:spPr>
          <a:xfrm>
            <a:off x="7734672" y="4923252"/>
            <a:ext cx="1511981" cy="46738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448351E3-6802-E962-EF39-F845FD6C6F4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48C838-A024-8F13-AC79-22CCEF4FD92A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</p:spTree>
    <p:extLst>
      <p:ext uri="{BB962C8B-B14F-4D97-AF65-F5344CB8AC3E}">
        <p14:creationId xmlns:p14="http://schemas.microsoft.com/office/powerpoint/2010/main" val="2502444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47537-F664-A141-70E7-9A59975AC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>
            <a:extLst>
              <a:ext uri="{FF2B5EF4-FFF2-40B4-BE49-F238E27FC236}">
                <a16:creationId xmlns:a16="http://schemas.microsoft.com/office/drawing/2014/main" id="{33784800-65A7-AB62-F0EC-230B38A70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13" y="4892842"/>
            <a:ext cx="2038291" cy="84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F0C56D-AD33-BE4E-6AB0-6D65F53AB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the Polar phase</a:t>
            </a:r>
            <a:endParaRPr lang="en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2361F5-648A-7B57-8684-ED2BB19FD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998554"/>
            <a:ext cx="2357844" cy="1757743"/>
          </a:xfrm>
          <a:prstGeom prst="rect">
            <a:avLst/>
          </a:prstGeom>
        </p:spPr>
      </p:pic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7ADF4FE4-9BB5-FA44-B834-8387A0BE5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904380"/>
            <a:ext cx="1346370" cy="212451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CD592FD-7CA0-491A-87F9-9BFA35790BE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8665" y="2894015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50C491B-E0F1-6E0F-438F-005A0B422ABD}"/>
              </a:ext>
            </a:extLst>
          </p:cNvPr>
          <p:cNvSpPr txBox="1"/>
          <p:nvPr/>
        </p:nvSpPr>
        <p:spPr>
          <a:xfrm>
            <a:off x="348116" y="3422576"/>
            <a:ext cx="2840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Strands fix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450544CA-F769-B1DE-372A-90E11F3635D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87908" y="3470854"/>
            <a:ext cx="895738" cy="2429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0500DE-D021-471B-7CD8-768910E9529B}"/>
              </a:ext>
            </a:extLst>
          </p:cNvPr>
          <p:cNvSpPr txBox="1"/>
          <p:nvPr/>
        </p:nvSpPr>
        <p:spPr>
          <a:xfrm>
            <a:off x="317553" y="3951137"/>
            <a:ext cx="436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    weakly oriented by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magnetic field</a:t>
            </a:r>
            <a:endParaRPr lang="en-US" sz="2000" dirty="0">
              <a:latin typeface="+mj-lt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AFA82A0B-D19F-9249-81E4-221233D0B0C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665" y="3962379"/>
            <a:ext cx="143556" cy="287112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5C2BE4B4-4884-1813-051B-59069409F0C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57649" y="4300403"/>
            <a:ext cx="1198188" cy="34234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9FC10AD-9548-A67C-90E2-140EC4371B8A}"/>
              </a:ext>
            </a:extLst>
          </p:cNvPr>
          <p:cNvSpPr txBox="1"/>
          <p:nvPr/>
        </p:nvSpPr>
        <p:spPr>
          <a:xfrm>
            <a:off x="348115" y="4293979"/>
            <a:ext cx="3149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b="1" dirty="0">
                <a:latin typeface="+mj-lt"/>
              </a:rPr>
              <a:t>-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</a:t>
            </a:r>
            <a:r>
              <a:rPr lang="en-US" sz="2000" dirty="0">
                <a:latin typeface="+mj-lt"/>
              </a:rPr>
              <a:t> interaction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7D863E-42C3-C3B3-BE71-F0616246560A}"/>
              </a:ext>
            </a:extLst>
          </p:cNvPr>
          <p:cNvSpPr txBox="1"/>
          <p:nvPr/>
        </p:nvSpPr>
        <p:spPr>
          <a:xfrm>
            <a:off x="5248645" y="212076"/>
            <a:ext cx="677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Split into </a:t>
            </a:r>
            <a:r>
              <a:rPr lang="en-US" sz="2000" b="1" dirty="0">
                <a:solidFill>
                  <a:srgbClr val="008080"/>
                </a:solidFill>
                <a:latin typeface="+mj-lt"/>
              </a:rPr>
              <a:t>spin up</a:t>
            </a:r>
            <a:r>
              <a:rPr lang="en-US" sz="20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and </a:t>
            </a:r>
            <a:r>
              <a:rPr lang="en-US" sz="2000" b="1" dirty="0">
                <a:solidFill>
                  <a:srgbClr val="FF00FF"/>
                </a:solidFill>
                <a:latin typeface="+mj-lt"/>
              </a:rPr>
              <a:t>spin down </a:t>
            </a:r>
            <a:r>
              <a:rPr lang="en-US" sz="2000" dirty="0" err="1">
                <a:latin typeface="+mj-lt"/>
              </a:rPr>
              <a:t>superfluids</a:t>
            </a:r>
            <a:r>
              <a:rPr lang="en-US" sz="2000" dirty="0">
                <a:latin typeface="+mj-lt"/>
              </a:rPr>
              <a:t>: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DE91ABFD-9783-716A-3ABE-C580F091D55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28146" y="1355740"/>
            <a:ext cx="1406526" cy="57988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D610914E-737F-2BCE-EB45-A6180749495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77784" y="1355740"/>
            <a:ext cx="1394189" cy="5798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E2DC0C0-1747-A151-ED5B-F1434D81D20B}"/>
              </a:ext>
            </a:extLst>
          </p:cNvPr>
          <p:cNvSpPr txBox="1"/>
          <p:nvPr/>
        </p:nvSpPr>
        <p:spPr>
          <a:xfrm>
            <a:off x="5171554" y="1445627"/>
            <a:ext cx="109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Phase: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9355622-C055-D3D7-010E-A177937083CF}"/>
              </a:ext>
            </a:extLst>
          </p:cNvPr>
          <p:cNvSpPr txBox="1"/>
          <p:nvPr/>
        </p:nvSpPr>
        <p:spPr>
          <a:xfrm>
            <a:off x="8084907" y="1445627"/>
            <a:ext cx="158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Angle of    :</a:t>
            </a:r>
            <a:endParaRPr lang="en-FI" sz="2000" dirty="0" err="1">
              <a:latin typeface="+mj-lt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0F1B58BE-1D69-76D3-D1AD-24EFC5D4186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46653" y="1459234"/>
            <a:ext cx="143556" cy="28711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FFE1D74-91AF-031A-B0C3-FF833445FFCC}"/>
              </a:ext>
            </a:extLst>
          </p:cNvPr>
          <p:cNvSpPr txBox="1"/>
          <p:nvPr/>
        </p:nvSpPr>
        <p:spPr>
          <a:xfrm>
            <a:off x="5171554" y="2026379"/>
            <a:ext cx="271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Four possibilities: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31C6FD23-5107-2ADB-1023-73091A84EF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83" y="2516568"/>
            <a:ext cx="1120142" cy="158191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896B3B28-0B2E-05FC-E813-902EF3E82A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95" y="2509188"/>
            <a:ext cx="1115570" cy="159105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8F87766B-1503-6D90-44CE-D1210766E4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358" y="2489136"/>
            <a:ext cx="1106426" cy="160934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21422D2A-BBC2-4B1D-ABAA-B9E7250604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527" y="2521140"/>
            <a:ext cx="1312167" cy="1577343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67AEDDFB-B10E-3A8D-FC1B-7959A300ABE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77656" y="721979"/>
            <a:ext cx="1877439" cy="400110"/>
          </a:xfrm>
          <a:prstGeom prst="rect">
            <a:avLst/>
          </a:prstGeom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3455CBB-33A3-3E57-08A2-3FCC942C36F1}"/>
              </a:ext>
            </a:extLst>
          </p:cNvPr>
          <p:cNvGrpSpPr/>
          <p:nvPr/>
        </p:nvGrpSpPr>
        <p:grpSpPr>
          <a:xfrm>
            <a:off x="348115" y="4859590"/>
            <a:ext cx="3973514" cy="1015663"/>
            <a:chOff x="348115" y="4859590"/>
            <a:chExt cx="3973514" cy="10156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DDEA594-A484-20E9-2950-F923E911A4CC}"/>
                </a:ext>
              </a:extLst>
            </p:cNvPr>
            <p:cNvSpPr txBox="1"/>
            <p:nvPr/>
          </p:nvSpPr>
          <p:spPr>
            <a:xfrm>
              <a:off x="348115" y="4859590"/>
              <a:ext cx="39735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dirty="0">
                  <a:latin typeface="+mj-lt"/>
                </a:rPr>
                <a:t>Two degrees of freedom</a:t>
              </a:r>
              <a:r>
                <a:rPr lang="en-US" sz="2000" dirty="0">
                  <a:latin typeface="+mj-lt"/>
                </a:rPr>
                <a:t>:</a:t>
              </a:r>
            </a:p>
            <a:p>
              <a:pPr algn="l"/>
              <a:r>
                <a:rPr lang="en-US" sz="2000" dirty="0">
                  <a:latin typeface="+mj-lt"/>
                </a:rPr>
                <a:t>Phase</a:t>
              </a:r>
              <a:r>
                <a:rPr lang="en-US" sz="2000" b="1" dirty="0">
                  <a:latin typeface="+mj-lt"/>
                </a:rPr>
                <a:t> </a:t>
              </a:r>
              <a:r>
                <a:rPr lang="en-US" sz="2000" dirty="0">
                  <a:latin typeface="+mj-lt"/>
                </a:rPr>
                <a:t>    and angle     of     in the plane perpendicular to </a:t>
              </a:r>
            </a:p>
          </p:txBody>
        </p:sp>
        <p:grpSp>
          <p:nvGrpSpPr>
            <p:cNvPr id="106" name="Graphic 93">
              <a:extLst>
                <a:ext uri="{FF2B5EF4-FFF2-40B4-BE49-F238E27FC236}">
                  <a16:creationId xmlns:a16="http://schemas.microsoft.com/office/drawing/2014/main" id="{FAD8294D-3E62-1E04-B55F-3BB6650C0D18}"/>
                </a:ext>
              </a:extLst>
            </p:cNvPr>
            <p:cNvGrpSpPr/>
            <p:nvPr/>
          </p:nvGrpSpPr>
          <p:grpSpPr>
            <a:xfrm>
              <a:off x="3307725" y="5172403"/>
              <a:ext cx="149924" cy="290052"/>
              <a:chOff x="2975526" y="5177846"/>
              <a:chExt cx="149924" cy="290052"/>
            </a:xfrm>
            <a:solidFill>
              <a:srgbClr val="0000FF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62229DEC-A5E3-1428-B7CF-26DC674BF70E}"/>
                  </a:ext>
                </a:extLst>
              </p:cNvPr>
              <p:cNvSpPr/>
              <p:nvPr/>
            </p:nvSpPr>
            <p:spPr>
              <a:xfrm>
                <a:off x="3051770" y="5177846"/>
                <a:ext cx="73681" cy="44317"/>
              </a:xfrm>
              <a:custGeom>
                <a:avLst/>
                <a:gdLst>
                  <a:gd name="csX0" fmla="*/ 36710 w 73681"/>
                  <a:gd name="csY0" fmla="*/ 12 h 44317"/>
                  <a:gd name="csX1" fmla="*/ 5 w 73681"/>
                  <a:gd name="csY1" fmla="*/ 40795 h 44317"/>
                  <a:gd name="csX2" fmla="*/ 3539 w 73681"/>
                  <a:gd name="csY2" fmla="*/ 44329 h 44317"/>
                  <a:gd name="csX3" fmla="*/ 36710 w 73681"/>
                  <a:gd name="csY3" fmla="*/ 11975 h 44317"/>
                  <a:gd name="csX4" fmla="*/ 70152 w 73681"/>
                  <a:gd name="csY4" fmla="*/ 44329 h 44317"/>
                  <a:gd name="csX5" fmla="*/ 73686 w 73681"/>
                  <a:gd name="csY5" fmla="*/ 40795 h 44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81" h="44317">
                    <a:moveTo>
                      <a:pt x="36710" y="12"/>
                    </a:moveTo>
                    <a:lnTo>
                      <a:pt x="5" y="40795"/>
                    </a:lnTo>
                    <a:lnTo>
                      <a:pt x="3539" y="44329"/>
                    </a:lnTo>
                    <a:lnTo>
                      <a:pt x="36710" y="11975"/>
                    </a:lnTo>
                    <a:lnTo>
                      <a:pt x="70152" y="44329"/>
                    </a:lnTo>
                    <a:lnTo>
                      <a:pt x="73686" y="40795"/>
                    </a:ln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155AD10F-5009-7333-DB7C-D33E14B723E8}"/>
                  </a:ext>
                </a:extLst>
              </p:cNvPr>
              <p:cNvSpPr/>
              <p:nvPr/>
            </p:nvSpPr>
            <p:spPr>
              <a:xfrm>
                <a:off x="2975526" y="5256915"/>
                <a:ext cx="139749" cy="210983"/>
              </a:xfrm>
              <a:custGeom>
                <a:avLst/>
                <a:gdLst>
                  <a:gd name="csX0" fmla="*/ 138663 w 139749"/>
                  <a:gd name="csY0" fmla="*/ 7633 h 210983"/>
                  <a:gd name="csX1" fmla="*/ 139750 w 139749"/>
                  <a:gd name="csY1" fmla="*/ 3011 h 210983"/>
                  <a:gd name="csX2" fmla="*/ 135944 w 139749"/>
                  <a:gd name="csY2" fmla="*/ 20 h 210983"/>
                  <a:gd name="csX3" fmla="*/ 119631 w 139749"/>
                  <a:gd name="csY3" fmla="*/ 1650 h 210983"/>
                  <a:gd name="csX4" fmla="*/ 104677 w 139749"/>
                  <a:gd name="csY4" fmla="*/ 2738 h 210983"/>
                  <a:gd name="csX5" fmla="*/ 94889 w 139749"/>
                  <a:gd name="csY5" fmla="*/ 8992 h 210983"/>
                  <a:gd name="csX6" fmla="*/ 101686 w 139749"/>
                  <a:gd name="csY6" fmla="*/ 11983 h 210983"/>
                  <a:gd name="csX7" fmla="*/ 116640 w 139749"/>
                  <a:gd name="csY7" fmla="*/ 17692 h 210983"/>
                  <a:gd name="csX8" fmla="*/ 115552 w 139749"/>
                  <a:gd name="csY8" fmla="*/ 22859 h 210983"/>
                  <a:gd name="csX9" fmla="*/ 97336 w 139749"/>
                  <a:gd name="csY9" fmla="*/ 95724 h 210983"/>
                  <a:gd name="csX10" fmla="*/ 70419 w 139749"/>
                  <a:gd name="csY10" fmla="*/ 75876 h 210983"/>
                  <a:gd name="csX11" fmla="*/ 1 w 139749"/>
                  <a:gd name="csY11" fmla="*/ 163967 h 210983"/>
                  <a:gd name="csX12" fmla="*/ 37793 w 139749"/>
                  <a:gd name="csY12" fmla="*/ 211004 h 210983"/>
                  <a:gd name="csX13" fmla="*/ 76673 w 139749"/>
                  <a:gd name="csY13" fmla="*/ 188165 h 210983"/>
                  <a:gd name="csX14" fmla="*/ 102774 w 139749"/>
                  <a:gd name="csY14" fmla="*/ 211004 h 210983"/>
                  <a:gd name="csX15" fmla="*/ 124253 w 139749"/>
                  <a:gd name="csY15" fmla="*/ 194962 h 210983"/>
                  <a:gd name="csX16" fmla="*/ 133225 w 139749"/>
                  <a:gd name="csY16" fmla="*/ 165055 h 210983"/>
                  <a:gd name="csX17" fmla="*/ 130234 w 139749"/>
                  <a:gd name="csY17" fmla="*/ 162336 h 210983"/>
                  <a:gd name="csX18" fmla="*/ 126156 w 139749"/>
                  <a:gd name="csY18" fmla="*/ 168589 h 210983"/>
                  <a:gd name="csX19" fmla="*/ 103589 w 139749"/>
                  <a:gd name="csY19" fmla="*/ 205022 h 210983"/>
                  <a:gd name="csX20" fmla="*/ 94345 w 139749"/>
                  <a:gd name="csY20" fmla="*/ 191156 h 210983"/>
                  <a:gd name="csX21" fmla="*/ 96521 w 139749"/>
                  <a:gd name="csY21" fmla="*/ 175387 h 210983"/>
                  <a:gd name="csX22" fmla="*/ 78304 w 139749"/>
                  <a:gd name="csY22" fmla="*/ 172396 h 210983"/>
                  <a:gd name="csX23" fmla="*/ 72594 w 139749"/>
                  <a:gd name="csY23" fmla="*/ 183815 h 210983"/>
                  <a:gd name="csX24" fmla="*/ 38609 w 139749"/>
                  <a:gd name="csY24" fmla="*/ 205022 h 210983"/>
                  <a:gd name="csX25" fmla="*/ 19576 w 139749"/>
                  <a:gd name="csY25" fmla="*/ 176202 h 210983"/>
                  <a:gd name="csX26" fmla="*/ 34530 w 139749"/>
                  <a:gd name="csY26" fmla="*/ 113668 h 210983"/>
                  <a:gd name="csX27" fmla="*/ 70419 w 139749"/>
                  <a:gd name="csY27" fmla="*/ 81858 h 210983"/>
                  <a:gd name="csX28" fmla="*/ 94073 w 139749"/>
                  <a:gd name="csY28" fmla="*/ 108774 h 210983"/>
                  <a:gd name="csX29" fmla="*/ 92986 w 139749"/>
                  <a:gd name="csY29" fmla="*/ 113668 h 2109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9749" h="210983">
                    <a:moveTo>
                      <a:pt x="138663" y="7633"/>
                    </a:moveTo>
                    <a:cubicBezTo>
                      <a:pt x="138935" y="6272"/>
                      <a:pt x="139750" y="4642"/>
                      <a:pt x="139750" y="3011"/>
                    </a:cubicBezTo>
                    <a:cubicBezTo>
                      <a:pt x="139750" y="20"/>
                      <a:pt x="136760" y="20"/>
                      <a:pt x="135944" y="20"/>
                    </a:cubicBezTo>
                    <a:cubicBezTo>
                      <a:pt x="135672" y="20"/>
                      <a:pt x="120990" y="1379"/>
                      <a:pt x="119631" y="1650"/>
                    </a:cubicBezTo>
                    <a:cubicBezTo>
                      <a:pt x="114465" y="1924"/>
                      <a:pt x="110115" y="2467"/>
                      <a:pt x="104677" y="2738"/>
                    </a:cubicBezTo>
                    <a:cubicBezTo>
                      <a:pt x="97064" y="3283"/>
                      <a:pt x="94889" y="3554"/>
                      <a:pt x="94889" y="8992"/>
                    </a:cubicBezTo>
                    <a:cubicBezTo>
                      <a:pt x="94889" y="11983"/>
                      <a:pt x="97336" y="11983"/>
                      <a:pt x="101686" y="11983"/>
                    </a:cubicBezTo>
                    <a:cubicBezTo>
                      <a:pt x="116368" y="11983"/>
                      <a:pt x="116640" y="14701"/>
                      <a:pt x="116640" y="17692"/>
                    </a:cubicBezTo>
                    <a:cubicBezTo>
                      <a:pt x="116640" y="19596"/>
                      <a:pt x="116096" y="22042"/>
                      <a:pt x="115552" y="22859"/>
                    </a:cubicBezTo>
                    <a:lnTo>
                      <a:pt x="97336" y="95724"/>
                    </a:lnTo>
                    <a:cubicBezTo>
                      <a:pt x="94073" y="87839"/>
                      <a:pt x="85917" y="75876"/>
                      <a:pt x="70419" y="75876"/>
                    </a:cubicBezTo>
                    <a:cubicBezTo>
                      <a:pt x="36705" y="75876"/>
                      <a:pt x="1" y="119650"/>
                      <a:pt x="1" y="163967"/>
                    </a:cubicBezTo>
                    <a:cubicBezTo>
                      <a:pt x="1" y="193603"/>
                      <a:pt x="17401" y="211004"/>
                      <a:pt x="37793" y="211004"/>
                    </a:cubicBezTo>
                    <a:cubicBezTo>
                      <a:pt x="54378" y="211004"/>
                      <a:pt x="68244" y="198225"/>
                      <a:pt x="76673" y="188165"/>
                    </a:cubicBezTo>
                    <a:cubicBezTo>
                      <a:pt x="79663" y="205838"/>
                      <a:pt x="93801" y="211004"/>
                      <a:pt x="102774" y="211004"/>
                    </a:cubicBezTo>
                    <a:cubicBezTo>
                      <a:pt x="111746" y="211004"/>
                      <a:pt x="119087" y="205566"/>
                      <a:pt x="124253" y="194962"/>
                    </a:cubicBezTo>
                    <a:cubicBezTo>
                      <a:pt x="129147" y="184631"/>
                      <a:pt x="133225" y="166414"/>
                      <a:pt x="133225" y="165055"/>
                    </a:cubicBezTo>
                    <a:cubicBezTo>
                      <a:pt x="133225" y="163695"/>
                      <a:pt x="132138" y="162336"/>
                      <a:pt x="130234" y="162336"/>
                    </a:cubicBezTo>
                    <a:cubicBezTo>
                      <a:pt x="127787" y="162336"/>
                      <a:pt x="127244" y="163967"/>
                      <a:pt x="126156" y="168589"/>
                    </a:cubicBezTo>
                    <a:cubicBezTo>
                      <a:pt x="121534" y="186262"/>
                      <a:pt x="116096" y="205022"/>
                      <a:pt x="103589" y="205022"/>
                    </a:cubicBezTo>
                    <a:cubicBezTo>
                      <a:pt x="94889" y="205022"/>
                      <a:pt x="94345" y="197137"/>
                      <a:pt x="94345" y="191156"/>
                    </a:cubicBezTo>
                    <a:cubicBezTo>
                      <a:pt x="94345" y="190068"/>
                      <a:pt x="94345" y="183815"/>
                      <a:pt x="96521" y="175387"/>
                    </a:cubicBezTo>
                    <a:close/>
                    <a:moveTo>
                      <a:pt x="78304" y="172396"/>
                    </a:moveTo>
                    <a:cubicBezTo>
                      <a:pt x="76673" y="177562"/>
                      <a:pt x="76673" y="178105"/>
                      <a:pt x="72594" y="183815"/>
                    </a:cubicBezTo>
                    <a:cubicBezTo>
                      <a:pt x="66069" y="192244"/>
                      <a:pt x="52747" y="205022"/>
                      <a:pt x="38609" y="205022"/>
                    </a:cubicBezTo>
                    <a:cubicBezTo>
                      <a:pt x="26374" y="205022"/>
                      <a:pt x="19576" y="193875"/>
                      <a:pt x="19576" y="176202"/>
                    </a:cubicBezTo>
                    <a:cubicBezTo>
                      <a:pt x="19576" y="159889"/>
                      <a:pt x="28821" y="126175"/>
                      <a:pt x="34530" y="113668"/>
                    </a:cubicBezTo>
                    <a:cubicBezTo>
                      <a:pt x="44590" y="92733"/>
                      <a:pt x="58728" y="81858"/>
                      <a:pt x="70419" y="81858"/>
                    </a:cubicBezTo>
                    <a:cubicBezTo>
                      <a:pt x="90267" y="81858"/>
                      <a:pt x="94073" y="106327"/>
                      <a:pt x="94073" y="108774"/>
                    </a:cubicBezTo>
                    <a:cubicBezTo>
                      <a:pt x="94073" y="109046"/>
                      <a:pt x="93258" y="113125"/>
                      <a:pt x="92986" y="113668"/>
                    </a:cubicBezTo>
                    <a:close/>
                  </a:path>
                </a:pathLst>
              </a:custGeom>
              <a:solidFill>
                <a:srgbClr val="0000FF"/>
              </a:solidFill>
              <a:ln w="17319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77BBA70B-F890-5FB8-C5BF-CB18557FFE76}"/>
                </a:ext>
              </a:extLst>
            </p:cNvPr>
            <p:cNvSpPr/>
            <p:nvPr/>
          </p:nvSpPr>
          <p:spPr>
            <a:xfrm>
              <a:off x="1251802" y="5263398"/>
              <a:ext cx="144714" cy="254470"/>
            </a:xfrm>
            <a:custGeom>
              <a:avLst/>
              <a:gdLst>
                <a:gd name="csX0" fmla="*/ 108472 w 144714"/>
                <a:gd name="csY0" fmla="*/ 2600 h 254470"/>
                <a:gd name="csX1" fmla="*/ 105645 w 144714"/>
                <a:gd name="csY1" fmla="*/ 30 h 254470"/>
                <a:gd name="csX2" fmla="*/ 101532 w 144714"/>
                <a:gd name="csY2" fmla="*/ 5428 h 254470"/>
                <a:gd name="csX3" fmla="*/ 86366 w 144714"/>
                <a:gd name="csY3" fmla="*/ 66346 h 254470"/>
                <a:gd name="csX4" fmla="*/ 84824 w 144714"/>
                <a:gd name="csY4" fmla="*/ 70716 h 254470"/>
                <a:gd name="csX5" fmla="*/ 81997 w 144714"/>
                <a:gd name="csY5" fmla="*/ 71487 h 254470"/>
                <a:gd name="csX6" fmla="*/ 1 w 144714"/>
                <a:gd name="csY6" fmla="*/ 149114 h 254470"/>
                <a:gd name="csX7" fmla="*/ 52951 w 144714"/>
                <a:gd name="csY7" fmla="*/ 200008 h 254470"/>
                <a:gd name="csX8" fmla="*/ 46525 w 144714"/>
                <a:gd name="csY8" fmla="*/ 226740 h 254470"/>
                <a:gd name="csX9" fmla="*/ 40099 w 144714"/>
                <a:gd name="csY9" fmla="*/ 252187 h 254470"/>
                <a:gd name="csX10" fmla="*/ 42927 w 144714"/>
                <a:gd name="csY10" fmla="*/ 254500 h 254470"/>
                <a:gd name="csX11" fmla="*/ 45497 w 144714"/>
                <a:gd name="csY11" fmla="*/ 253215 h 254470"/>
                <a:gd name="csX12" fmla="*/ 48838 w 144714"/>
                <a:gd name="csY12" fmla="*/ 242162 h 254470"/>
                <a:gd name="csX13" fmla="*/ 59377 w 144714"/>
                <a:gd name="csY13" fmla="*/ 200008 h 254470"/>
                <a:gd name="csX14" fmla="*/ 144715 w 144714"/>
                <a:gd name="csY14" fmla="*/ 122124 h 254470"/>
                <a:gd name="csX15" fmla="*/ 91764 w 144714"/>
                <a:gd name="csY15" fmla="*/ 71230 h 254470"/>
                <a:gd name="csX16" fmla="*/ 89965 w 144714"/>
                <a:gd name="csY16" fmla="*/ 76885 h 254470"/>
                <a:gd name="csX17" fmla="*/ 127493 w 144714"/>
                <a:gd name="csY17" fmla="*/ 116212 h 254470"/>
                <a:gd name="csX18" fmla="*/ 60919 w 144714"/>
                <a:gd name="csY18" fmla="*/ 194096 h 254470"/>
                <a:gd name="csX19" fmla="*/ 54236 w 144714"/>
                <a:gd name="csY19" fmla="*/ 194353 h 254470"/>
                <a:gd name="csX20" fmla="*/ 17222 w 144714"/>
                <a:gd name="csY20" fmla="*/ 155026 h 254470"/>
                <a:gd name="csX21" fmla="*/ 83796 w 144714"/>
                <a:gd name="csY21" fmla="*/ 77142 h 254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44714" h="254470">
                  <a:moveTo>
                    <a:pt x="108472" y="2600"/>
                  </a:moveTo>
                  <a:cubicBezTo>
                    <a:pt x="108472" y="30"/>
                    <a:pt x="106416" y="30"/>
                    <a:pt x="105645" y="30"/>
                  </a:cubicBezTo>
                  <a:cubicBezTo>
                    <a:pt x="103074" y="30"/>
                    <a:pt x="102817" y="543"/>
                    <a:pt x="101532" y="5428"/>
                  </a:cubicBezTo>
                  <a:lnTo>
                    <a:pt x="86366" y="66346"/>
                  </a:lnTo>
                  <a:cubicBezTo>
                    <a:pt x="85595" y="69945"/>
                    <a:pt x="85081" y="70459"/>
                    <a:pt x="84824" y="70716"/>
                  </a:cubicBezTo>
                  <a:cubicBezTo>
                    <a:pt x="84567" y="71230"/>
                    <a:pt x="82768" y="71487"/>
                    <a:pt x="81997" y="71487"/>
                  </a:cubicBezTo>
                  <a:cubicBezTo>
                    <a:pt x="35729" y="75343"/>
                    <a:pt x="1" y="113642"/>
                    <a:pt x="1" y="149114"/>
                  </a:cubicBezTo>
                  <a:cubicBezTo>
                    <a:pt x="1" y="179701"/>
                    <a:pt x="23391" y="198465"/>
                    <a:pt x="52951" y="200008"/>
                  </a:cubicBezTo>
                  <a:cubicBezTo>
                    <a:pt x="50638" y="208747"/>
                    <a:pt x="48581" y="218001"/>
                    <a:pt x="46525" y="226740"/>
                  </a:cubicBezTo>
                  <a:cubicBezTo>
                    <a:pt x="42412" y="241648"/>
                    <a:pt x="40099" y="251159"/>
                    <a:pt x="40099" y="252187"/>
                  </a:cubicBezTo>
                  <a:cubicBezTo>
                    <a:pt x="40099" y="252701"/>
                    <a:pt x="40099" y="254500"/>
                    <a:pt x="42927" y="254500"/>
                  </a:cubicBezTo>
                  <a:cubicBezTo>
                    <a:pt x="43955" y="254500"/>
                    <a:pt x="44983" y="254500"/>
                    <a:pt x="45497" y="253215"/>
                  </a:cubicBezTo>
                  <a:cubicBezTo>
                    <a:pt x="46011" y="252701"/>
                    <a:pt x="47810" y="246018"/>
                    <a:pt x="48838" y="242162"/>
                  </a:cubicBezTo>
                  <a:lnTo>
                    <a:pt x="59377" y="200008"/>
                  </a:lnTo>
                  <a:cubicBezTo>
                    <a:pt x="107958" y="197437"/>
                    <a:pt x="144715" y="157853"/>
                    <a:pt x="144715" y="122124"/>
                  </a:cubicBezTo>
                  <a:cubicBezTo>
                    <a:pt x="144715" y="93593"/>
                    <a:pt x="123123" y="73286"/>
                    <a:pt x="91764" y="71230"/>
                  </a:cubicBezTo>
                  <a:close/>
                  <a:moveTo>
                    <a:pt x="89965" y="76885"/>
                  </a:moveTo>
                  <a:cubicBezTo>
                    <a:pt x="108729" y="77913"/>
                    <a:pt x="127493" y="88452"/>
                    <a:pt x="127493" y="116212"/>
                  </a:cubicBezTo>
                  <a:cubicBezTo>
                    <a:pt x="127493" y="148342"/>
                    <a:pt x="105130" y="190754"/>
                    <a:pt x="60919" y="194096"/>
                  </a:cubicBezTo>
                  <a:close/>
                  <a:moveTo>
                    <a:pt x="54236" y="194353"/>
                  </a:moveTo>
                  <a:cubicBezTo>
                    <a:pt x="40356" y="193582"/>
                    <a:pt x="17222" y="186128"/>
                    <a:pt x="17222" y="155026"/>
                  </a:cubicBezTo>
                  <a:cubicBezTo>
                    <a:pt x="17222" y="119297"/>
                    <a:pt x="42927" y="79712"/>
                    <a:pt x="83796" y="77142"/>
                  </a:cubicBezTo>
                  <a:close/>
                </a:path>
              </a:pathLst>
            </a:custGeom>
            <a:solidFill>
              <a:srgbClr val="000000"/>
            </a:solidFill>
            <a:ln w="16376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0AC7482-DF9C-2EC9-5091-5FA76A381CB4}"/>
                </a:ext>
              </a:extLst>
            </p:cNvPr>
            <p:cNvSpPr/>
            <p:nvPr/>
          </p:nvSpPr>
          <p:spPr>
            <a:xfrm>
              <a:off x="2744946" y="5266275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122" name="Graphic 120">
              <a:extLst>
                <a:ext uri="{FF2B5EF4-FFF2-40B4-BE49-F238E27FC236}">
                  <a16:creationId xmlns:a16="http://schemas.microsoft.com/office/drawing/2014/main" id="{77D2CC81-C721-3202-0859-D765DDCAB9C9}"/>
                </a:ext>
              </a:extLst>
            </p:cNvPr>
            <p:cNvGrpSpPr/>
            <p:nvPr/>
          </p:nvGrpSpPr>
          <p:grpSpPr>
            <a:xfrm>
              <a:off x="3026064" y="5477298"/>
              <a:ext cx="251043" cy="292705"/>
              <a:chOff x="3634203" y="5726174"/>
              <a:chExt cx="267047" cy="311365"/>
            </a:xfrm>
            <a:solidFill>
              <a:srgbClr val="000000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B1094993-10FA-E5B0-BE04-67D42EAA3A60}"/>
                  </a:ext>
                </a:extLst>
              </p:cNvPr>
              <p:cNvSpPr/>
              <p:nvPr/>
            </p:nvSpPr>
            <p:spPr>
              <a:xfrm>
                <a:off x="3742445" y="5726174"/>
                <a:ext cx="80860" cy="48635"/>
              </a:xfrm>
              <a:custGeom>
                <a:avLst/>
                <a:gdLst>
                  <a:gd name="csX0" fmla="*/ 40288 w 80860"/>
                  <a:gd name="csY0" fmla="*/ 12 h 48635"/>
                  <a:gd name="csX1" fmla="*/ 6 w 80860"/>
                  <a:gd name="csY1" fmla="*/ 44769 h 48635"/>
                  <a:gd name="csX2" fmla="*/ 3885 w 80860"/>
                  <a:gd name="csY2" fmla="*/ 48648 h 48635"/>
                  <a:gd name="csX3" fmla="*/ 40288 w 80860"/>
                  <a:gd name="csY3" fmla="*/ 13141 h 48635"/>
                  <a:gd name="csX4" fmla="*/ 76988 w 80860"/>
                  <a:gd name="csY4" fmla="*/ 48648 h 48635"/>
                  <a:gd name="csX5" fmla="*/ 80867 w 80860"/>
                  <a:gd name="csY5" fmla="*/ 44769 h 486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0860" h="48635">
                    <a:moveTo>
                      <a:pt x="40288" y="12"/>
                    </a:moveTo>
                    <a:lnTo>
                      <a:pt x="6" y="44769"/>
                    </a:lnTo>
                    <a:lnTo>
                      <a:pt x="3885" y="48648"/>
                    </a:lnTo>
                    <a:lnTo>
                      <a:pt x="40288" y="13141"/>
                    </a:lnTo>
                    <a:lnTo>
                      <a:pt x="76988" y="48648"/>
                    </a:lnTo>
                    <a:lnTo>
                      <a:pt x="80867" y="44769"/>
                    </a:ln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2FA6438-256C-29BF-AA4C-49D83184912D}"/>
                  </a:ext>
                </a:extLst>
              </p:cNvPr>
              <p:cNvSpPr/>
              <p:nvPr/>
            </p:nvSpPr>
            <p:spPr>
              <a:xfrm>
                <a:off x="3634203" y="5812861"/>
                <a:ext cx="267047" cy="224678"/>
              </a:xfrm>
              <a:custGeom>
                <a:avLst/>
                <a:gdLst>
                  <a:gd name="csX0" fmla="*/ 230648 w 267047"/>
                  <a:gd name="csY0" fmla="*/ 24188 h 224678"/>
                  <a:gd name="csX1" fmla="*/ 257801 w 267047"/>
                  <a:gd name="csY1" fmla="*/ 9568 h 224678"/>
                  <a:gd name="csX2" fmla="*/ 267049 w 267047"/>
                  <a:gd name="csY2" fmla="*/ 3600 h 224678"/>
                  <a:gd name="csX3" fmla="*/ 261977 w 267047"/>
                  <a:gd name="csY3" fmla="*/ 20 h 224678"/>
                  <a:gd name="csX4" fmla="*/ 242881 w 267047"/>
                  <a:gd name="csY4" fmla="*/ 913 h 224678"/>
                  <a:gd name="csX5" fmla="*/ 204093 w 267047"/>
                  <a:gd name="csY5" fmla="*/ 913 h 224678"/>
                  <a:gd name="csX6" fmla="*/ 184699 w 267047"/>
                  <a:gd name="csY6" fmla="*/ 20 h 224678"/>
                  <a:gd name="csX7" fmla="*/ 178431 w 267047"/>
                  <a:gd name="csY7" fmla="*/ 6285 h 224678"/>
                  <a:gd name="csX8" fmla="*/ 187086 w 267047"/>
                  <a:gd name="csY8" fmla="*/ 9568 h 224678"/>
                  <a:gd name="csX9" fmla="*/ 206778 w 267047"/>
                  <a:gd name="csY9" fmla="*/ 15833 h 224678"/>
                  <a:gd name="csX10" fmla="*/ 205286 w 267047"/>
                  <a:gd name="csY10" fmla="*/ 23592 h 224678"/>
                  <a:gd name="csX11" fmla="*/ 185294 w 267047"/>
                  <a:gd name="csY11" fmla="*/ 102960 h 224678"/>
                  <a:gd name="csX12" fmla="*/ 85935 w 267047"/>
                  <a:gd name="csY12" fmla="*/ 102960 h 224678"/>
                  <a:gd name="csX13" fmla="*/ 105926 w 267047"/>
                  <a:gd name="csY13" fmla="*/ 24188 h 224678"/>
                  <a:gd name="csX14" fmla="*/ 132780 w 267047"/>
                  <a:gd name="csY14" fmla="*/ 9568 h 224678"/>
                  <a:gd name="csX15" fmla="*/ 142030 w 267047"/>
                  <a:gd name="csY15" fmla="*/ 3600 h 224678"/>
                  <a:gd name="csX16" fmla="*/ 136957 w 267047"/>
                  <a:gd name="csY16" fmla="*/ 20 h 224678"/>
                  <a:gd name="csX17" fmla="*/ 117861 w 267047"/>
                  <a:gd name="csY17" fmla="*/ 913 h 224678"/>
                  <a:gd name="csX18" fmla="*/ 79072 w 267047"/>
                  <a:gd name="csY18" fmla="*/ 913 h 224678"/>
                  <a:gd name="csX19" fmla="*/ 59677 w 267047"/>
                  <a:gd name="csY19" fmla="*/ 20 h 224678"/>
                  <a:gd name="csX20" fmla="*/ 53411 w 267047"/>
                  <a:gd name="csY20" fmla="*/ 6285 h 224678"/>
                  <a:gd name="csX21" fmla="*/ 62064 w 267047"/>
                  <a:gd name="csY21" fmla="*/ 9568 h 224678"/>
                  <a:gd name="csX22" fmla="*/ 81757 w 267047"/>
                  <a:gd name="csY22" fmla="*/ 15833 h 224678"/>
                  <a:gd name="csX23" fmla="*/ 80564 w 267047"/>
                  <a:gd name="csY23" fmla="*/ 23592 h 224678"/>
                  <a:gd name="csX24" fmla="*/ 36105 w 267047"/>
                  <a:gd name="csY24" fmla="*/ 200231 h 224678"/>
                  <a:gd name="csX25" fmla="*/ 9848 w 267047"/>
                  <a:gd name="csY25" fmla="*/ 215150 h 224678"/>
                  <a:gd name="csX26" fmla="*/ 2 w 267047"/>
                  <a:gd name="csY26" fmla="*/ 221416 h 224678"/>
                  <a:gd name="csX27" fmla="*/ 4477 w 267047"/>
                  <a:gd name="csY27" fmla="*/ 224698 h 224678"/>
                  <a:gd name="csX28" fmla="*/ 23573 w 267047"/>
                  <a:gd name="csY28" fmla="*/ 224101 h 224678"/>
                  <a:gd name="csX29" fmla="*/ 62363 w 267047"/>
                  <a:gd name="csY29" fmla="*/ 224101 h 224678"/>
                  <a:gd name="csX30" fmla="*/ 81757 w 267047"/>
                  <a:gd name="csY30" fmla="*/ 224698 h 224678"/>
                  <a:gd name="csX31" fmla="*/ 88023 w 267047"/>
                  <a:gd name="csY31" fmla="*/ 218432 h 224678"/>
                  <a:gd name="csX32" fmla="*/ 80265 w 267047"/>
                  <a:gd name="csY32" fmla="*/ 215150 h 224678"/>
                  <a:gd name="csX33" fmla="*/ 59976 w 267047"/>
                  <a:gd name="csY33" fmla="*/ 209182 h 224678"/>
                  <a:gd name="csX34" fmla="*/ 60871 w 267047"/>
                  <a:gd name="csY34" fmla="*/ 204110 h 224678"/>
                  <a:gd name="csX35" fmla="*/ 83548 w 267047"/>
                  <a:gd name="csY35" fmla="*/ 112508 h 224678"/>
                  <a:gd name="csX36" fmla="*/ 183205 w 267047"/>
                  <a:gd name="csY36" fmla="*/ 112508 h 224678"/>
                  <a:gd name="csX37" fmla="*/ 159932 w 267047"/>
                  <a:gd name="csY37" fmla="*/ 205005 h 224678"/>
                  <a:gd name="csX38" fmla="*/ 131885 w 267047"/>
                  <a:gd name="csY38" fmla="*/ 215150 h 224678"/>
                  <a:gd name="csX39" fmla="*/ 124724 w 267047"/>
                  <a:gd name="csY39" fmla="*/ 221416 h 224678"/>
                  <a:gd name="csX40" fmla="*/ 129498 w 267047"/>
                  <a:gd name="csY40" fmla="*/ 224698 h 224678"/>
                  <a:gd name="csX41" fmla="*/ 148594 w 267047"/>
                  <a:gd name="csY41" fmla="*/ 224101 h 224678"/>
                  <a:gd name="csX42" fmla="*/ 187384 w 267047"/>
                  <a:gd name="csY42" fmla="*/ 224101 h 224678"/>
                  <a:gd name="csX43" fmla="*/ 206778 w 267047"/>
                  <a:gd name="csY43" fmla="*/ 224698 h 224678"/>
                  <a:gd name="csX44" fmla="*/ 213043 w 267047"/>
                  <a:gd name="csY44" fmla="*/ 218432 h 224678"/>
                  <a:gd name="csX45" fmla="*/ 204986 w 267047"/>
                  <a:gd name="csY45" fmla="*/ 215150 h 224678"/>
                  <a:gd name="csX46" fmla="*/ 184997 w 267047"/>
                  <a:gd name="csY46" fmla="*/ 209182 h 224678"/>
                  <a:gd name="csX47" fmla="*/ 185592 w 267047"/>
                  <a:gd name="csY47" fmla="*/ 204110 h 224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267047" h="224678">
                    <a:moveTo>
                      <a:pt x="230648" y="24188"/>
                    </a:moveTo>
                    <a:cubicBezTo>
                      <a:pt x="233631" y="12849"/>
                      <a:pt x="234228" y="9568"/>
                      <a:pt x="257801" y="9568"/>
                    </a:cubicBezTo>
                    <a:cubicBezTo>
                      <a:pt x="263768" y="9568"/>
                      <a:pt x="267049" y="9568"/>
                      <a:pt x="267049" y="3600"/>
                    </a:cubicBezTo>
                    <a:cubicBezTo>
                      <a:pt x="267049" y="20"/>
                      <a:pt x="264066" y="20"/>
                      <a:pt x="261977" y="20"/>
                    </a:cubicBezTo>
                    <a:cubicBezTo>
                      <a:pt x="256010" y="20"/>
                      <a:pt x="249148" y="913"/>
                      <a:pt x="242881" y="913"/>
                    </a:cubicBezTo>
                    <a:lnTo>
                      <a:pt x="204093" y="913"/>
                    </a:lnTo>
                    <a:cubicBezTo>
                      <a:pt x="197825" y="913"/>
                      <a:pt x="190964" y="20"/>
                      <a:pt x="184699" y="20"/>
                    </a:cubicBezTo>
                    <a:cubicBezTo>
                      <a:pt x="182312" y="20"/>
                      <a:pt x="178431" y="20"/>
                      <a:pt x="178431" y="6285"/>
                    </a:cubicBezTo>
                    <a:cubicBezTo>
                      <a:pt x="178431" y="9568"/>
                      <a:pt x="180818" y="9568"/>
                      <a:pt x="187086" y="9568"/>
                    </a:cubicBezTo>
                    <a:cubicBezTo>
                      <a:pt x="206778" y="9568"/>
                      <a:pt x="206778" y="12253"/>
                      <a:pt x="206778" y="15833"/>
                    </a:cubicBezTo>
                    <a:cubicBezTo>
                      <a:pt x="206778" y="16431"/>
                      <a:pt x="206778" y="18518"/>
                      <a:pt x="205286" y="23592"/>
                    </a:cubicBezTo>
                    <a:lnTo>
                      <a:pt x="185294" y="102960"/>
                    </a:lnTo>
                    <a:lnTo>
                      <a:pt x="85935" y="102960"/>
                    </a:lnTo>
                    <a:lnTo>
                      <a:pt x="105926" y="24188"/>
                    </a:lnTo>
                    <a:cubicBezTo>
                      <a:pt x="108611" y="12849"/>
                      <a:pt x="109506" y="9568"/>
                      <a:pt x="132780" y="9568"/>
                    </a:cubicBezTo>
                    <a:cubicBezTo>
                      <a:pt x="138747" y="9568"/>
                      <a:pt x="142030" y="9568"/>
                      <a:pt x="142030" y="3600"/>
                    </a:cubicBezTo>
                    <a:cubicBezTo>
                      <a:pt x="142030" y="20"/>
                      <a:pt x="139046" y="20"/>
                      <a:pt x="136957" y="20"/>
                    </a:cubicBezTo>
                    <a:cubicBezTo>
                      <a:pt x="130990" y="20"/>
                      <a:pt x="124127" y="913"/>
                      <a:pt x="117861" y="913"/>
                    </a:cubicBezTo>
                    <a:lnTo>
                      <a:pt x="79072" y="913"/>
                    </a:lnTo>
                    <a:cubicBezTo>
                      <a:pt x="72806" y="913"/>
                      <a:pt x="65943" y="20"/>
                      <a:pt x="59677" y="20"/>
                    </a:cubicBezTo>
                    <a:cubicBezTo>
                      <a:pt x="57589" y="20"/>
                      <a:pt x="53411" y="20"/>
                      <a:pt x="53411" y="6285"/>
                    </a:cubicBezTo>
                    <a:cubicBezTo>
                      <a:pt x="53411" y="9568"/>
                      <a:pt x="55798" y="9568"/>
                      <a:pt x="62064" y="9568"/>
                    </a:cubicBezTo>
                    <a:cubicBezTo>
                      <a:pt x="81757" y="9568"/>
                      <a:pt x="81757" y="12253"/>
                      <a:pt x="81757" y="15833"/>
                    </a:cubicBezTo>
                    <a:cubicBezTo>
                      <a:pt x="81757" y="16431"/>
                      <a:pt x="81757" y="18518"/>
                      <a:pt x="80564" y="23592"/>
                    </a:cubicBezTo>
                    <a:lnTo>
                      <a:pt x="36105" y="200231"/>
                    </a:lnTo>
                    <a:cubicBezTo>
                      <a:pt x="33122" y="211868"/>
                      <a:pt x="32525" y="215150"/>
                      <a:pt x="9848" y="215150"/>
                    </a:cubicBezTo>
                    <a:cubicBezTo>
                      <a:pt x="2090" y="215150"/>
                      <a:pt x="2" y="215150"/>
                      <a:pt x="2" y="221416"/>
                    </a:cubicBezTo>
                    <a:cubicBezTo>
                      <a:pt x="2" y="224698"/>
                      <a:pt x="3582" y="224698"/>
                      <a:pt x="4477" y="224698"/>
                    </a:cubicBezTo>
                    <a:cubicBezTo>
                      <a:pt x="10445" y="224698"/>
                      <a:pt x="17307" y="224101"/>
                      <a:pt x="23573" y="224101"/>
                    </a:cubicBezTo>
                    <a:lnTo>
                      <a:pt x="62363" y="224101"/>
                    </a:lnTo>
                    <a:cubicBezTo>
                      <a:pt x="68628" y="224101"/>
                      <a:pt x="75491" y="224698"/>
                      <a:pt x="81757" y="224698"/>
                    </a:cubicBezTo>
                    <a:cubicBezTo>
                      <a:pt x="84443" y="224698"/>
                      <a:pt x="88023" y="224698"/>
                      <a:pt x="88023" y="218432"/>
                    </a:cubicBezTo>
                    <a:cubicBezTo>
                      <a:pt x="88023" y="215150"/>
                      <a:pt x="85039" y="215150"/>
                      <a:pt x="80265" y="215150"/>
                    </a:cubicBezTo>
                    <a:cubicBezTo>
                      <a:pt x="59976" y="215150"/>
                      <a:pt x="59976" y="212465"/>
                      <a:pt x="59976" y="209182"/>
                    </a:cubicBezTo>
                    <a:cubicBezTo>
                      <a:pt x="59976" y="208884"/>
                      <a:pt x="59976" y="206497"/>
                      <a:pt x="60871" y="204110"/>
                    </a:cubicBezTo>
                    <a:lnTo>
                      <a:pt x="83548" y="112508"/>
                    </a:lnTo>
                    <a:lnTo>
                      <a:pt x="183205" y="112508"/>
                    </a:lnTo>
                    <a:cubicBezTo>
                      <a:pt x="177538" y="134289"/>
                      <a:pt x="160827" y="202917"/>
                      <a:pt x="159932" y="205005"/>
                    </a:cubicBezTo>
                    <a:cubicBezTo>
                      <a:pt x="156352" y="214852"/>
                      <a:pt x="151279" y="214852"/>
                      <a:pt x="131885" y="215150"/>
                    </a:cubicBezTo>
                    <a:cubicBezTo>
                      <a:pt x="127707" y="215150"/>
                      <a:pt x="124724" y="215150"/>
                      <a:pt x="124724" y="221416"/>
                    </a:cubicBezTo>
                    <a:cubicBezTo>
                      <a:pt x="124724" y="224698"/>
                      <a:pt x="128603" y="224698"/>
                      <a:pt x="129498" y="224698"/>
                    </a:cubicBezTo>
                    <a:cubicBezTo>
                      <a:pt x="135465" y="224698"/>
                      <a:pt x="142328" y="224101"/>
                      <a:pt x="148594" y="224101"/>
                    </a:cubicBezTo>
                    <a:lnTo>
                      <a:pt x="187384" y="224101"/>
                    </a:lnTo>
                    <a:cubicBezTo>
                      <a:pt x="193649" y="224101"/>
                      <a:pt x="200512" y="224698"/>
                      <a:pt x="206778" y="224698"/>
                    </a:cubicBezTo>
                    <a:cubicBezTo>
                      <a:pt x="209463" y="224698"/>
                      <a:pt x="213043" y="224698"/>
                      <a:pt x="213043" y="218432"/>
                    </a:cubicBezTo>
                    <a:cubicBezTo>
                      <a:pt x="213043" y="215150"/>
                      <a:pt x="210060" y="215150"/>
                      <a:pt x="204986" y="215150"/>
                    </a:cubicBezTo>
                    <a:cubicBezTo>
                      <a:pt x="184997" y="215150"/>
                      <a:pt x="184997" y="212465"/>
                      <a:pt x="184997" y="209182"/>
                    </a:cubicBezTo>
                    <a:cubicBezTo>
                      <a:pt x="184997" y="208884"/>
                      <a:pt x="184997" y="206497"/>
                      <a:pt x="185592" y="2041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8943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pic>
        <p:nvPicPr>
          <p:cNvPr id="130" name="Graphic 129">
            <a:extLst>
              <a:ext uri="{FF2B5EF4-FFF2-40B4-BE49-F238E27FC236}">
                <a16:creationId xmlns:a16="http://schemas.microsoft.com/office/drawing/2014/main" id="{604308A8-A894-D22F-C39E-376ADE6BF85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542432" y="740657"/>
            <a:ext cx="1877439" cy="40011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8BF9D6B-9170-C697-E303-F4B28DFA835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667567" y="4859590"/>
            <a:ext cx="2363934" cy="15164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38750E6-AA45-8D39-0F45-3D921C257E8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88157" y="4892175"/>
            <a:ext cx="2521214" cy="154444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F60279D-C30C-0605-A835-9AB52D7CA894}"/>
              </a:ext>
            </a:extLst>
          </p:cNvPr>
          <p:cNvSpPr/>
          <p:nvPr/>
        </p:nvSpPr>
        <p:spPr>
          <a:xfrm>
            <a:off x="9304404" y="5993750"/>
            <a:ext cx="359001" cy="27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90C551-ED43-3FF3-E8A7-02CB2DB3A223}"/>
              </a:ext>
            </a:extLst>
          </p:cNvPr>
          <p:cNvSpPr txBox="1"/>
          <p:nvPr/>
        </p:nvSpPr>
        <p:spPr>
          <a:xfrm>
            <a:off x="5062952" y="4452545"/>
            <a:ext cx="179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Single-quantum</a:t>
            </a:r>
          </a:p>
          <a:p>
            <a:pPr algn="ctr"/>
            <a:r>
              <a:rPr lang="en-US" sz="1600" dirty="0">
                <a:latin typeface="+mj-lt"/>
              </a:rPr>
              <a:t>vortex</a:t>
            </a:r>
            <a:endParaRPr lang="en-FI" sz="1600" dirty="0" err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DB13E4-976D-FA0D-331F-0A6E04E7BEF7}"/>
              </a:ext>
            </a:extLst>
          </p:cNvPr>
          <p:cNvSpPr txBox="1"/>
          <p:nvPr/>
        </p:nvSpPr>
        <p:spPr>
          <a:xfrm>
            <a:off x="7450876" y="4258058"/>
            <a:ext cx="179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Half-quantum</a:t>
            </a:r>
          </a:p>
          <a:p>
            <a:pPr algn="ctr"/>
            <a:r>
              <a:rPr lang="en-US" sz="1600" dirty="0">
                <a:latin typeface="+mj-lt"/>
              </a:rPr>
              <a:t>vortex</a:t>
            </a:r>
            <a:endParaRPr lang="en-FI" sz="1600" dirty="0" err="1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FFC031-A3DD-CAB4-997A-52BBF8557465}"/>
              </a:ext>
            </a:extLst>
          </p:cNvPr>
          <p:cNvSpPr txBox="1"/>
          <p:nvPr/>
        </p:nvSpPr>
        <p:spPr>
          <a:xfrm>
            <a:off x="9988236" y="4406379"/>
            <a:ext cx="1795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Spin vortex</a:t>
            </a:r>
            <a:endParaRPr lang="en-FI" sz="1600" dirty="0" err="1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F4BB27F-E47F-A2EE-8E26-C2416459810B}"/>
              </a:ext>
            </a:extLst>
          </p:cNvPr>
          <p:cNvSpPr/>
          <p:nvPr/>
        </p:nvSpPr>
        <p:spPr>
          <a:xfrm>
            <a:off x="6817277" y="5034971"/>
            <a:ext cx="359001" cy="27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3E03C22-33B3-7FF3-C499-2268B0B15EB6}"/>
              </a:ext>
            </a:extLst>
          </p:cNvPr>
          <p:cNvSpPr/>
          <p:nvPr/>
        </p:nvSpPr>
        <p:spPr>
          <a:xfrm>
            <a:off x="4568511" y="4808176"/>
            <a:ext cx="359001" cy="27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2075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DF7B14-9AD5-6133-A0E6-03329FE4D0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671574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6506E-1415-B11F-78CB-8062C64F2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11E0DA52-EA6A-8A8A-0921-AD7A93E78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591FFDAB-5114-94C3-975F-781BF69A6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986018-59D5-66A0-76DA-1542E4D654E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422D34-CB1C-936E-AFF4-E10A9C8EB41B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15F3B20A-6353-C31E-77D8-C469F1ECB8B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A72FC4C-140B-59D7-E93C-B36CFB02EEB8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7552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7528C-BFEA-1FDB-478C-9B9FEF703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2793C-4702-FA19-E4F7-D7745CF5A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E4AE5F0C-3C8F-76F1-8681-20F45BF1F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3CA97C6F-281D-205A-104B-AA02EFE5E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C51CA024-C77F-93E7-55D4-2E737650427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46F929-CB13-6F03-66F5-AA329F35BDEE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126154E-E53B-DD9A-6BDC-1B0D5D3BA6E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FF2EC0F-3D2F-F005-1595-971D07FE397B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766FC18-5A06-B1F8-A1C5-05169887F6CB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83E22547-5EC2-20D3-C1A8-5A9C6258B8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AC78FF42-227D-D0B2-A4C8-A45296E42BF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DB467C1C-2EB2-2691-7B71-EB0A7B5A53BB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220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4AF04-98C6-ECEE-44B2-0E166A7C6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9336BB19-EA16-6519-CAAD-10FF193F82A8}"/>
              </a:ext>
            </a:extLst>
          </p:cNvPr>
          <p:cNvGrpSpPr/>
          <p:nvPr/>
        </p:nvGrpSpPr>
        <p:grpSpPr>
          <a:xfrm>
            <a:off x="5258274" y="785003"/>
            <a:ext cx="2038291" cy="875228"/>
            <a:chOff x="5258274" y="972394"/>
            <a:chExt cx="2038291" cy="875228"/>
          </a:xfrm>
        </p:grpSpPr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829C22BC-A206-7224-19EB-0455E1F70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8274" y="997721"/>
              <a:ext cx="2038291" cy="849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234C870-6FB1-5652-CA8C-9BC043B1283D}"/>
                </a:ext>
              </a:extLst>
            </p:cNvPr>
            <p:cNvSpPr/>
            <p:nvPr/>
          </p:nvSpPr>
          <p:spPr>
            <a:xfrm>
              <a:off x="5258274" y="972394"/>
              <a:ext cx="233569" cy="235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D0333C0-18D6-EE6A-009A-949C9643C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576FED59-2D7A-35C2-E2AC-133960527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8B67A431-27D9-333D-B191-CD014D1BA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53C2BA9-0BB4-B7EF-86FC-E20816CA17B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283811-E24D-7359-35A7-426C698062E5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05ADDDF6-2DF5-DCFA-F97F-CA5B45F87D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3251FFB-AD0B-DB96-3D0E-5DF58369D391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C7AF0C-E9B4-4C4A-2E6A-AFD86085F5B3}"/>
              </a:ext>
            </a:extLst>
          </p:cNvPr>
          <p:cNvSpPr txBox="1"/>
          <p:nvPr/>
        </p:nvSpPr>
        <p:spPr>
          <a:xfrm>
            <a:off x="5744700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Two distinct single-quantum vortices:</a:t>
            </a:r>
            <a:endParaRPr lang="en-FI" sz="2000" b="1" dirty="0" err="1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6F5021-6511-D488-A2D1-CDA01E231C2B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FB5AFDEB-B799-F2BC-FCFF-9FDE72FDC2A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895F2863-A394-13D6-F0D1-B332686F2E0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B91EE309-AE9F-1AF0-C498-B652B22D41F5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C0D563-75D5-15C8-8028-276F8EB58B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6148" y="3031839"/>
            <a:ext cx="4437070" cy="349491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10BC9AD-8650-3CEA-E7F8-DA63170E948F}"/>
              </a:ext>
            </a:extLst>
          </p:cNvPr>
          <p:cNvGrpSpPr/>
          <p:nvPr/>
        </p:nvGrpSpPr>
        <p:grpSpPr>
          <a:xfrm>
            <a:off x="9462597" y="954741"/>
            <a:ext cx="2174958" cy="2144801"/>
            <a:chOff x="5334625" y="1184245"/>
            <a:chExt cx="2693307" cy="26559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734DC8-CE28-3D5C-574D-238BE198B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r="52974"/>
            <a:stretch>
              <a:fillRect/>
            </a:stretch>
          </p:blipFill>
          <p:spPr>
            <a:xfrm>
              <a:off x="5334625" y="1184245"/>
              <a:ext cx="2139327" cy="265596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976B875-53AD-44DA-E9D4-733EDA48B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87308"/>
            <a:stretch>
              <a:fillRect/>
            </a:stretch>
          </p:blipFill>
          <p:spPr>
            <a:xfrm>
              <a:off x="7450542" y="1184245"/>
              <a:ext cx="577390" cy="265596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FAA1314-7CC4-7636-205E-BADBEBC43746}"/>
              </a:ext>
            </a:extLst>
          </p:cNvPr>
          <p:cNvGrpSpPr/>
          <p:nvPr/>
        </p:nvGrpSpPr>
        <p:grpSpPr>
          <a:xfrm>
            <a:off x="5357868" y="3229793"/>
            <a:ext cx="2173590" cy="2143671"/>
            <a:chOff x="5366425" y="3921095"/>
            <a:chExt cx="2693032" cy="26559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17B496-7D6F-34E2-8D4C-8F2E73C5E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47121"/>
            <a:stretch>
              <a:fillRect/>
            </a:stretch>
          </p:blipFill>
          <p:spPr>
            <a:xfrm>
              <a:off x="5653841" y="3921095"/>
              <a:ext cx="2405616" cy="265596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4CC3040-8D02-C7AB-0A59-50EB8F80B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r="93682"/>
            <a:stretch>
              <a:fillRect/>
            </a:stretch>
          </p:blipFill>
          <p:spPr>
            <a:xfrm>
              <a:off x="5366425" y="3921095"/>
              <a:ext cx="287416" cy="2655963"/>
            </a:xfrm>
            <a:prstGeom prst="rect">
              <a:avLst/>
            </a:prstGeom>
          </p:spPr>
        </p:pic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B07964-C8C1-84C7-B046-64D5C764A9A3}"/>
              </a:ext>
            </a:extLst>
          </p:cNvPr>
          <p:cNvCxnSpPr>
            <a:cxnSpLocks/>
          </p:cNvCxnSpPr>
          <p:nvPr/>
        </p:nvCxnSpPr>
        <p:spPr>
          <a:xfrm>
            <a:off x="6785429" y="4129314"/>
            <a:ext cx="1611085" cy="32657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560259D-24AE-ADD4-24FB-48251771E426}"/>
              </a:ext>
            </a:extLst>
          </p:cNvPr>
          <p:cNvCxnSpPr>
            <a:cxnSpLocks/>
          </p:cNvCxnSpPr>
          <p:nvPr/>
        </p:nvCxnSpPr>
        <p:spPr>
          <a:xfrm flipH="1">
            <a:off x="10080171" y="2403732"/>
            <a:ext cx="123372" cy="179425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2B2C646-7C48-644E-3FAF-65DEF0D55800}"/>
              </a:ext>
            </a:extLst>
          </p:cNvPr>
          <p:cNvSpPr txBox="1"/>
          <p:nvPr/>
        </p:nvSpPr>
        <p:spPr>
          <a:xfrm>
            <a:off x="9100040" y="667539"/>
            <a:ext cx="2537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“A-phase-core”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5C9DA3-F48A-1EF5-250D-A241459A5D4A}"/>
              </a:ext>
            </a:extLst>
          </p:cNvPr>
          <p:cNvSpPr txBox="1"/>
          <p:nvPr/>
        </p:nvSpPr>
        <p:spPr>
          <a:xfrm>
            <a:off x="5048633" y="2862562"/>
            <a:ext cx="2537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“Double-core”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3F0B0B-61C1-AAED-8E21-B1BCCC4CA912}"/>
              </a:ext>
            </a:extLst>
          </p:cNvPr>
          <p:cNvSpPr txBox="1"/>
          <p:nvPr/>
        </p:nvSpPr>
        <p:spPr>
          <a:xfrm>
            <a:off x="6220034" y="1552309"/>
            <a:ext cx="3153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2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phase winding</a:t>
            </a:r>
          </a:p>
          <a:p>
            <a:pPr algn="ctr"/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latin typeface="+mj-lt"/>
              </a:rPr>
              <a:t>Different core structures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51E50-F9FD-16BB-9F2E-F7EE6D3BAFB2}"/>
              </a:ext>
            </a:extLst>
          </p:cNvPr>
          <p:cNvSpPr txBox="1"/>
          <p:nvPr/>
        </p:nvSpPr>
        <p:spPr>
          <a:xfrm>
            <a:off x="9321454" y="6550223"/>
            <a:ext cx="2973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 err="1">
                <a:solidFill>
                  <a:srgbClr val="202729"/>
                </a:solidFill>
                <a:effectLst/>
              </a:rPr>
              <a:t>Pekola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 et al., </a:t>
            </a:r>
            <a:r>
              <a:rPr lang="en-FI" sz="1400" i="1" dirty="0"/>
              <a:t>PRL </a:t>
            </a:r>
            <a:r>
              <a:rPr lang="en-FI" sz="1400" b="1" i="1" dirty="0"/>
              <a:t>53</a:t>
            </a:r>
            <a:r>
              <a:rPr lang="en-FI" sz="1400" i="1" dirty="0"/>
              <a:t>, 584 (1984)</a:t>
            </a:r>
            <a:endParaRPr lang="en-FI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E0566B-7C2C-3568-E910-6CB0B2E18E07}"/>
              </a:ext>
            </a:extLst>
          </p:cNvPr>
          <p:cNvSpPr txBox="1"/>
          <p:nvPr/>
        </p:nvSpPr>
        <p:spPr>
          <a:xfrm>
            <a:off x="5491843" y="6550223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&amp;</a:t>
            </a:r>
            <a:r>
              <a:rPr lang="en-US" sz="1400" i="1" dirty="0">
                <a:solidFill>
                  <a:srgbClr val="202729"/>
                </a:solidFill>
              </a:rPr>
              <a:t> </a:t>
            </a:r>
            <a:r>
              <a:rPr lang="en-US" sz="1400" i="1" dirty="0" err="1">
                <a:solidFill>
                  <a:srgbClr val="202729"/>
                </a:solidFill>
              </a:rPr>
              <a:t>Eltsov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, PRR </a:t>
            </a:r>
            <a:r>
              <a:rPr lang="en-US" sz="1400" b="1" i="1" dirty="0">
                <a:solidFill>
                  <a:srgbClr val="202729"/>
                </a:solidFill>
              </a:rPr>
              <a:t>6, </a:t>
            </a:r>
            <a:r>
              <a:rPr lang="en-US" sz="1400" i="1" dirty="0">
                <a:solidFill>
                  <a:srgbClr val="202729"/>
                </a:solidFill>
              </a:rPr>
              <a:t>043112 (2024)</a:t>
            </a:r>
            <a:endParaRPr lang="en-FI" sz="1400" dirty="0"/>
          </a:p>
        </p:txBody>
      </p:sp>
    </p:spTree>
    <p:extLst>
      <p:ext uri="{BB962C8B-B14F-4D97-AF65-F5344CB8AC3E}">
        <p14:creationId xmlns:p14="http://schemas.microsoft.com/office/powerpoint/2010/main" val="3379535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5935C-FAC2-9A4F-2CC3-019926EE7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0C381-6F7C-2EAF-9502-A94F07985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1DEFC0D4-8FA5-FBB1-8001-B308D1D56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A021933E-D5D6-381A-60AE-592588D53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8F3CD5E-E4F2-65B4-AD25-A1C74A936A0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331B16-04AD-1558-F809-B4D07CCF4180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A5C7592-4C9F-7224-7E5B-6384297FF20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76C57A0-6F79-6791-9A7D-BB29B64D6FC2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pic>
        <p:nvPicPr>
          <p:cNvPr id="22" name="Picture 6">
            <a:extLst>
              <a:ext uri="{FF2B5EF4-FFF2-40B4-BE49-F238E27FC236}">
                <a16:creationId xmlns:a16="http://schemas.microsoft.com/office/drawing/2014/main" id="{C529FF3C-1CE3-B89B-0D89-6F8466E42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457" y="1225965"/>
            <a:ext cx="2373865" cy="233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6F0AEB6-CAEE-D5F0-F242-826BD5E992B6}"/>
              </a:ext>
            </a:extLst>
          </p:cNvPr>
          <p:cNvSpPr txBox="1"/>
          <p:nvPr/>
        </p:nvSpPr>
        <p:spPr>
          <a:xfrm>
            <a:off x="5744700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Two distinct single-quantum vortices: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9A2ECF1-50E1-4C73-2358-6678D5BA0566}"/>
              </a:ext>
            </a:extLst>
          </p:cNvPr>
          <p:cNvGrpSpPr/>
          <p:nvPr/>
        </p:nvGrpSpPr>
        <p:grpSpPr>
          <a:xfrm>
            <a:off x="5531539" y="1139722"/>
            <a:ext cx="2693307" cy="2655963"/>
            <a:chOff x="5334625" y="1184245"/>
            <a:chExt cx="2693307" cy="265596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226C08B-6C1F-3AD0-C15E-1D49C9814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2974"/>
            <a:stretch>
              <a:fillRect/>
            </a:stretch>
          </p:blipFill>
          <p:spPr>
            <a:xfrm>
              <a:off x="5334625" y="1184245"/>
              <a:ext cx="2139327" cy="265596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FF90674-02A7-467C-F0F9-A26A17001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7308"/>
            <a:stretch>
              <a:fillRect/>
            </a:stretch>
          </p:blipFill>
          <p:spPr>
            <a:xfrm>
              <a:off x="7450542" y="1184245"/>
              <a:ext cx="577390" cy="2655963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8719D89-C5E8-58E9-D1EE-3122933A7CF2}"/>
              </a:ext>
            </a:extLst>
          </p:cNvPr>
          <p:cNvSpPr txBox="1"/>
          <p:nvPr/>
        </p:nvSpPr>
        <p:spPr>
          <a:xfrm>
            <a:off x="6817731" y="753017"/>
            <a:ext cx="2681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“A-phase-core”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3C61AD-63FE-295C-C2AB-FA4ECD6CC381}"/>
              </a:ext>
            </a:extLst>
          </p:cNvPr>
          <p:cNvSpPr txBox="1"/>
          <p:nvPr/>
        </p:nvSpPr>
        <p:spPr>
          <a:xfrm>
            <a:off x="6640210" y="3756918"/>
            <a:ext cx="558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Axially symmetric, core filled with </a:t>
            </a:r>
            <a:r>
              <a:rPr lang="en-US" sz="2000" b="1" dirty="0">
                <a:latin typeface="+mj-lt"/>
              </a:rPr>
              <a:t>A phase</a:t>
            </a:r>
            <a:endParaRPr lang="en-FI" sz="2000" b="1" dirty="0" err="1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AA63035-497B-21CE-70D1-0FA9AF8CEAF8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A5DFFF08-871F-864E-38CA-21AE0B74426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C52AE5B-FAD2-1D24-9EE9-F1772BA514C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3483" b="51806"/>
          <a:stretch>
            <a:fillRect/>
          </a:stretch>
        </p:blipFill>
        <p:spPr>
          <a:xfrm>
            <a:off x="5787985" y="4333288"/>
            <a:ext cx="1154659" cy="247883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EAF40FE-8309-FE80-177A-713E611FA32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3483" t="91952" b="269"/>
          <a:stretch>
            <a:fillRect/>
          </a:stretch>
        </p:blipFill>
        <p:spPr>
          <a:xfrm>
            <a:off x="5787985" y="3956973"/>
            <a:ext cx="1154659" cy="400110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77B01B5A-42E6-5B3E-D70E-8C85A20F3043}"/>
              </a:ext>
            </a:extLst>
          </p:cNvPr>
          <p:cNvSpPr/>
          <p:nvPr/>
        </p:nvSpPr>
        <p:spPr>
          <a:xfrm>
            <a:off x="6527934" y="3956973"/>
            <a:ext cx="319768" cy="171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5A1194-9922-B4AC-671D-0F8C94F3A20C}"/>
              </a:ext>
            </a:extLst>
          </p:cNvPr>
          <p:cNvSpPr txBox="1"/>
          <p:nvPr/>
        </p:nvSpPr>
        <p:spPr>
          <a:xfrm>
            <a:off x="7349155" y="4261013"/>
            <a:ext cx="4165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Interface</a:t>
            </a:r>
            <a:r>
              <a:rPr lang="en-US" sz="2000" dirty="0">
                <a:latin typeface="+mj-lt"/>
              </a:rPr>
              <a:t> between bulk B and core A phase energetically expensive</a:t>
            </a:r>
            <a:endParaRPr lang="en-FI" sz="2000" dirty="0" err="1">
              <a:latin typeface="+mj-lt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D195485-0BB5-375C-03D3-3715AD04A7C6}"/>
              </a:ext>
            </a:extLst>
          </p:cNvPr>
          <p:cNvCxnSpPr>
            <a:cxnSpLocks/>
          </p:cNvCxnSpPr>
          <p:nvPr/>
        </p:nvCxnSpPr>
        <p:spPr>
          <a:xfrm flipH="1">
            <a:off x="6580414" y="4733398"/>
            <a:ext cx="963386" cy="56794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6FBA38F8-FC8F-679E-A85F-B1CC7D069A6D}"/>
              </a:ext>
            </a:extLst>
          </p:cNvPr>
          <p:cNvSpPr txBox="1"/>
          <p:nvPr/>
        </p:nvSpPr>
        <p:spPr>
          <a:xfrm>
            <a:off x="7349155" y="5121886"/>
            <a:ext cx="4165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Only stable at high temperatures and pressures</a:t>
            </a:r>
            <a:endParaRPr lang="en-FI" sz="2000" dirty="0" err="1"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80D8C15-2FEF-F39F-D862-0D32BBBBDF52}"/>
              </a:ext>
            </a:extLst>
          </p:cNvPr>
          <p:cNvSpPr txBox="1"/>
          <p:nvPr/>
        </p:nvSpPr>
        <p:spPr>
          <a:xfrm>
            <a:off x="8645385" y="6514598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&amp;</a:t>
            </a:r>
            <a:r>
              <a:rPr lang="en-US" sz="1400" i="1" dirty="0">
                <a:solidFill>
                  <a:srgbClr val="202729"/>
                </a:solidFill>
              </a:rPr>
              <a:t> </a:t>
            </a:r>
            <a:r>
              <a:rPr lang="en-US" sz="1400" i="1" dirty="0" err="1">
                <a:solidFill>
                  <a:srgbClr val="202729"/>
                </a:solidFill>
              </a:rPr>
              <a:t>Eltsov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, PRR </a:t>
            </a:r>
            <a:r>
              <a:rPr lang="en-US" sz="1400" b="1" i="1" dirty="0">
                <a:solidFill>
                  <a:srgbClr val="202729"/>
                </a:solidFill>
              </a:rPr>
              <a:t>6, </a:t>
            </a:r>
            <a:r>
              <a:rPr lang="en-US" sz="1400" i="1" dirty="0">
                <a:solidFill>
                  <a:srgbClr val="202729"/>
                </a:solidFill>
              </a:rPr>
              <a:t>043112 (2024)</a:t>
            </a:r>
            <a:endParaRPr lang="en-FI" sz="1400" dirty="0"/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5BC13DDB-5327-1174-E910-28004001159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536DCBB9-E6CF-02DB-03EF-17CDD166F9FD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0282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71F28-3A62-6C88-FA65-F48F67664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56D1C-3F1E-C821-C03C-3CC32CD3F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8D76879C-DBF4-990E-D338-DE446A9CE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664DB9C7-1C7A-8152-0079-6CA6CFB60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C2F491B5-4F7B-113A-F8DD-DF56CAA2E0F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2A84BD5-BF35-011D-7246-02C95ECE0436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3A0CDF2-51A7-F52B-745E-74336F04760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6908B1-1784-4BFD-1179-5357648A72E2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FB32B7-039A-2803-92AE-7CC1CEB63951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CDE5835C-D3D6-6600-CC34-ECEE7FF3E53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969F6F4-181F-AD22-F008-E11905AF1CCC}"/>
              </a:ext>
            </a:extLst>
          </p:cNvPr>
          <p:cNvSpPr txBox="1"/>
          <p:nvPr/>
        </p:nvSpPr>
        <p:spPr>
          <a:xfrm>
            <a:off x="5744700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Two distinct single-quantum vortices: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A4DB57E-D712-2BDB-62C1-3185E2013A7A}"/>
              </a:ext>
            </a:extLst>
          </p:cNvPr>
          <p:cNvGrpSpPr/>
          <p:nvPr/>
        </p:nvGrpSpPr>
        <p:grpSpPr>
          <a:xfrm>
            <a:off x="5531539" y="1101818"/>
            <a:ext cx="2693307" cy="2655963"/>
            <a:chOff x="5334625" y="1184245"/>
            <a:chExt cx="2693307" cy="265596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DBAF5AE-937A-6004-C2AF-12F43E9FC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2974"/>
            <a:stretch>
              <a:fillRect/>
            </a:stretch>
          </p:blipFill>
          <p:spPr>
            <a:xfrm>
              <a:off x="5334625" y="1184245"/>
              <a:ext cx="2139327" cy="265596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953CE50-2A71-066A-C6BE-0B1E456D6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7308"/>
            <a:stretch>
              <a:fillRect/>
            </a:stretch>
          </p:blipFill>
          <p:spPr>
            <a:xfrm>
              <a:off x="7450542" y="1184245"/>
              <a:ext cx="577390" cy="2655963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0749D95-7050-EE65-1CDD-92610F833314}"/>
              </a:ext>
            </a:extLst>
          </p:cNvPr>
          <p:cNvSpPr txBox="1"/>
          <p:nvPr/>
        </p:nvSpPr>
        <p:spPr>
          <a:xfrm>
            <a:off x="6817731" y="715113"/>
            <a:ext cx="2681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“Double-core”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87A0A36-1137-65AA-25FC-DC9A2A93D8C2}"/>
              </a:ext>
            </a:extLst>
          </p:cNvPr>
          <p:cNvSpPr txBox="1"/>
          <p:nvPr/>
        </p:nvSpPr>
        <p:spPr>
          <a:xfrm>
            <a:off x="8224846" y="1060500"/>
            <a:ext cx="3693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Core splits into two </a:t>
            </a:r>
            <a:r>
              <a:rPr lang="en-US" sz="2000" dirty="0" err="1">
                <a:latin typeface="+mj-lt"/>
              </a:rPr>
              <a:t>subcores</a:t>
            </a:r>
            <a:endParaRPr lang="en-US" sz="2000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9FA913D-859F-0538-2E32-47137632DF1E}"/>
              </a:ext>
            </a:extLst>
          </p:cNvPr>
          <p:cNvSpPr txBox="1"/>
          <p:nvPr/>
        </p:nvSpPr>
        <p:spPr>
          <a:xfrm>
            <a:off x="8417610" y="1576628"/>
            <a:ext cx="312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Can be thought of as </a:t>
            </a:r>
          </a:p>
          <a:p>
            <a:pPr algn="ctr"/>
            <a:r>
              <a:rPr lang="en-US" sz="2000" b="1" dirty="0">
                <a:latin typeface="+mj-lt"/>
              </a:rPr>
              <a:t>a bound pair of HQVs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D4467E-AE58-C04E-E9F9-5C3EDFEFC4C8}"/>
              </a:ext>
            </a:extLst>
          </p:cNvPr>
          <p:cNvGrpSpPr/>
          <p:nvPr/>
        </p:nvGrpSpPr>
        <p:grpSpPr>
          <a:xfrm>
            <a:off x="5531814" y="1101817"/>
            <a:ext cx="2693032" cy="2655963"/>
            <a:chOff x="5366425" y="3921095"/>
            <a:chExt cx="2693032" cy="26559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084345B-CFA0-1EEA-33B9-879F77D8F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47121"/>
            <a:stretch>
              <a:fillRect/>
            </a:stretch>
          </p:blipFill>
          <p:spPr>
            <a:xfrm>
              <a:off x="5653841" y="3921095"/>
              <a:ext cx="2405616" cy="265596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F4793D9-67C1-F79F-6DF1-ED58CCE42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93682"/>
            <a:stretch>
              <a:fillRect/>
            </a:stretch>
          </p:blipFill>
          <p:spPr>
            <a:xfrm>
              <a:off x="5366425" y="3921095"/>
              <a:ext cx="287416" cy="2655963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80A3A2A-883E-8A65-B227-B92F5B7B2D50}"/>
              </a:ext>
            </a:extLst>
          </p:cNvPr>
          <p:cNvSpPr txBox="1"/>
          <p:nvPr/>
        </p:nvSpPr>
        <p:spPr>
          <a:xfrm>
            <a:off x="8038289" y="2430878"/>
            <a:ext cx="3880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Lone HQVs are not stable in the B phase due to presence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spin-0</a:t>
            </a:r>
            <a:r>
              <a:rPr lang="en-US" sz="2000" dirty="0">
                <a:latin typeface="+mj-lt"/>
              </a:rPr>
              <a:t> component</a:t>
            </a:r>
            <a:endParaRPr lang="en-FI" sz="2000" dirty="0" err="1">
              <a:latin typeface="+mj-lt"/>
            </a:endParaRP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FA0C685F-362C-8F08-5E0B-6E5402C9162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1B89D4B5-F5BC-4CFD-CED5-C35A53D70A9F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6F35411-8150-D4B9-6DE3-6883D893E876}"/>
              </a:ext>
            </a:extLst>
          </p:cNvPr>
          <p:cNvSpPr txBox="1"/>
          <p:nvPr/>
        </p:nvSpPr>
        <p:spPr>
          <a:xfrm>
            <a:off x="8645385" y="6514598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&amp;</a:t>
            </a:r>
            <a:r>
              <a:rPr lang="en-US" sz="1400" i="1" dirty="0">
                <a:solidFill>
                  <a:srgbClr val="202729"/>
                </a:solidFill>
              </a:rPr>
              <a:t> </a:t>
            </a:r>
            <a:r>
              <a:rPr lang="en-US" sz="1400" i="1" dirty="0" err="1">
                <a:solidFill>
                  <a:srgbClr val="202729"/>
                </a:solidFill>
              </a:rPr>
              <a:t>Eltsov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, PRR </a:t>
            </a:r>
            <a:r>
              <a:rPr lang="en-US" sz="1400" b="1" i="1" dirty="0">
                <a:solidFill>
                  <a:srgbClr val="202729"/>
                </a:solidFill>
              </a:rPr>
              <a:t>6, </a:t>
            </a:r>
            <a:r>
              <a:rPr lang="en-US" sz="1400" i="1" dirty="0">
                <a:solidFill>
                  <a:srgbClr val="202729"/>
                </a:solidFill>
              </a:rPr>
              <a:t>043112 (2024)</a:t>
            </a:r>
            <a:endParaRPr lang="en-FI" sz="1400" dirty="0"/>
          </a:p>
        </p:txBody>
      </p:sp>
    </p:spTree>
    <p:extLst>
      <p:ext uri="{BB962C8B-B14F-4D97-AF65-F5344CB8AC3E}">
        <p14:creationId xmlns:p14="http://schemas.microsoft.com/office/powerpoint/2010/main" val="2474448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8CE03-B22B-8CDF-9751-BC584E6E8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D68E4-981E-D056-9610-23BC0FFD8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60913AC2-C8EA-4940-C5F5-25D3224B0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7D83ACCF-1733-469E-81EB-AF6A1D6EC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B7A111A-A620-AA53-26BD-A8D7ACF3B81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0BBB1CF-B7E0-15D0-2005-46E1D1CD5D56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C69B47B8-CAD3-6A7D-D73D-651A16E5C8E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015FC78-591D-3E8D-CA16-16BD1E9E2A06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5CC0DF-9807-BD5D-0E41-BC44A795ACCC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3AEB55C2-FDE8-E232-2D5D-3B3EF0EA6EA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3F880DA-BD44-DC13-F9E1-BF3D476C02A0}"/>
              </a:ext>
            </a:extLst>
          </p:cNvPr>
          <p:cNvSpPr txBox="1"/>
          <p:nvPr/>
        </p:nvSpPr>
        <p:spPr>
          <a:xfrm>
            <a:off x="5744700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Two distinct single-quantum vortices: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C57FD46-9B8A-FD53-21F3-EF5866736B64}"/>
              </a:ext>
            </a:extLst>
          </p:cNvPr>
          <p:cNvGrpSpPr/>
          <p:nvPr/>
        </p:nvGrpSpPr>
        <p:grpSpPr>
          <a:xfrm>
            <a:off x="5531539" y="1101818"/>
            <a:ext cx="2693307" cy="2655963"/>
            <a:chOff x="5334625" y="1184245"/>
            <a:chExt cx="2693307" cy="265596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D910444-D40D-B9AE-969E-FF207AE8F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2974"/>
            <a:stretch>
              <a:fillRect/>
            </a:stretch>
          </p:blipFill>
          <p:spPr>
            <a:xfrm>
              <a:off x="5334625" y="1184245"/>
              <a:ext cx="2139327" cy="265596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F4EC584-443B-F343-8C2F-8B925C358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7308"/>
            <a:stretch>
              <a:fillRect/>
            </a:stretch>
          </p:blipFill>
          <p:spPr>
            <a:xfrm>
              <a:off x="7450542" y="1184245"/>
              <a:ext cx="577390" cy="2655963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FA1F58A8-E02B-97AB-B7D2-9A0D3CA02652}"/>
              </a:ext>
            </a:extLst>
          </p:cNvPr>
          <p:cNvSpPr txBox="1"/>
          <p:nvPr/>
        </p:nvSpPr>
        <p:spPr>
          <a:xfrm>
            <a:off x="6817731" y="715113"/>
            <a:ext cx="2681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“Double-core” vortex</a:t>
            </a:r>
            <a:endParaRPr lang="en-FI" sz="1600" b="1" dirty="0" err="1"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523CB9E-EBEE-C835-AE59-92A73A3D1B56}"/>
              </a:ext>
            </a:extLst>
          </p:cNvPr>
          <p:cNvSpPr txBox="1"/>
          <p:nvPr/>
        </p:nvSpPr>
        <p:spPr>
          <a:xfrm>
            <a:off x="8224846" y="1060500"/>
            <a:ext cx="3693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Core splits into two </a:t>
            </a:r>
            <a:r>
              <a:rPr lang="en-US" sz="2000" dirty="0" err="1">
                <a:latin typeface="+mj-lt"/>
              </a:rPr>
              <a:t>subcores</a:t>
            </a:r>
            <a:endParaRPr lang="en-US" sz="2000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18A296-7433-5F6D-5EEE-C6B4D50B625F}"/>
              </a:ext>
            </a:extLst>
          </p:cNvPr>
          <p:cNvSpPr txBox="1"/>
          <p:nvPr/>
        </p:nvSpPr>
        <p:spPr>
          <a:xfrm>
            <a:off x="8417610" y="1576628"/>
            <a:ext cx="312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Can be thought of as </a:t>
            </a:r>
          </a:p>
          <a:p>
            <a:pPr algn="ctr"/>
            <a:r>
              <a:rPr lang="en-US" sz="2000" b="1" dirty="0">
                <a:latin typeface="+mj-lt"/>
              </a:rPr>
              <a:t>a bound pair of HQVs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BC265F-A604-93EF-3E28-F9145E4C5F13}"/>
              </a:ext>
            </a:extLst>
          </p:cNvPr>
          <p:cNvGrpSpPr/>
          <p:nvPr/>
        </p:nvGrpSpPr>
        <p:grpSpPr>
          <a:xfrm>
            <a:off x="5531814" y="1101817"/>
            <a:ext cx="2693032" cy="2655963"/>
            <a:chOff x="5366425" y="3921095"/>
            <a:chExt cx="2693032" cy="26559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E157B5B-0BA2-429D-01D6-7F8B48750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47121"/>
            <a:stretch>
              <a:fillRect/>
            </a:stretch>
          </p:blipFill>
          <p:spPr>
            <a:xfrm>
              <a:off x="5653841" y="3921095"/>
              <a:ext cx="2405616" cy="265596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809A4C5-4C6E-D395-5BF4-4A8A73EFB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93682"/>
            <a:stretch>
              <a:fillRect/>
            </a:stretch>
          </p:blipFill>
          <p:spPr>
            <a:xfrm>
              <a:off x="5366425" y="3921095"/>
              <a:ext cx="287416" cy="2655963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37CC4B3-E4D3-D22A-1E31-4218EA1CEB66}"/>
              </a:ext>
            </a:extLst>
          </p:cNvPr>
          <p:cNvSpPr txBox="1"/>
          <p:nvPr/>
        </p:nvSpPr>
        <p:spPr>
          <a:xfrm>
            <a:off x="8038289" y="2430878"/>
            <a:ext cx="3880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Lone HQVs are not stable in the B phase due to presence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spin-0</a:t>
            </a:r>
            <a:r>
              <a:rPr lang="en-US" sz="2000" dirty="0">
                <a:latin typeface="+mj-lt"/>
              </a:rPr>
              <a:t> component</a:t>
            </a:r>
            <a:endParaRPr lang="en-FI" sz="2000" dirty="0" err="1">
              <a:latin typeface="+mj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D7F22465-994C-5C56-8862-54322835E4D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95465" y="3969502"/>
            <a:ext cx="3164870" cy="2665599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77CDAE4C-B87C-BD32-7350-C1B6C8827293}"/>
              </a:ext>
            </a:extLst>
          </p:cNvPr>
          <p:cNvGrpSpPr/>
          <p:nvPr/>
        </p:nvGrpSpPr>
        <p:grpSpPr>
          <a:xfrm>
            <a:off x="6415031" y="4137801"/>
            <a:ext cx="2002579" cy="2655962"/>
            <a:chOff x="5599912" y="4170200"/>
            <a:chExt cx="2002579" cy="2655962"/>
          </a:xfrm>
        </p:grpSpPr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699E3D3C-EA67-7A0F-52EF-EF4FE01AD99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5599912" y="4170200"/>
              <a:ext cx="2002579" cy="2655962"/>
            </a:xfrm>
            <a:prstGeom prst="rect">
              <a:avLst/>
            </a:prstGeom>
          </p:spPr>
        </p:pic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69215979-EF35-EB70-E62B-4CD277204005}"/>
                </a:ext>
              </a:extLst>
            </p:cNvPr>
            <p:cNvSpPr/>
            <p:nvPr/>
          </p:nvSpPr>
          <p:spPr>
            <a:xfrm rot="9074846">
              <a:off x="6948581" y="459276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1B6FA2A8-EC38-5F27-A2D3-9EB5C9CD62DA}"/>
                </a:ext>
              </a:extLst>
            </p:cNvPr>
            <p:cNvSpPr/>
            <p:nvPr/>
          </p:nvSpPr>
          <p:spPr>
            <a:xfrm rot="9074846">
              <a:off x="6948580" y="520100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03F17551-C992-208E-680F-D9CEA3D5D87A}"/>
                </a:ext>
              </a:extLst>
            </p:cNvPr>
            <p:cNvSpPr/>
            <p:nvPr/>
          </p:nvSpPr>
          <p:spPr>
            <a:xfrm rot="9074846">
              <a:off x="6948581" y="5836454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B3244B00-65CC-BE83-0166-42C8BBE64720}"/>
              </a:ext>
            </a:extLst>
          </p:cNvPr>
          <p:cNvSpPr txBox="1"/>
          <p:nvPr/>
        </p:nvSpPr>
        <p:spPr>
          <a:xfrm>
            <a:off x="9441757" y="6581599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Rantanen, JLTP </a:t>
            </a:r>
            <a:r>
              <a:rPr lang="en-US" sz="1400" b="1" i="1" u="none" strike="noStrike" dirty="0">
                <a:solidFill>
                  <a:srgbClr val="202729"/>
                </a:solidFill>
                <a:effectLst/>
              </a:rPr>
              <a:t>222</a:t>
            </a:r>
            <a:r>
              <a:rPr lang="en-US" sz="1400" b="1" i="1" dirty="0">
                <a:solidFill>
                  <a:srgbClr val="202729"/>
                </a:solidFill>
              </a:rPr>
              <a:t>, </a:t>
            </a:r>
            <a:r>
              <a:rPr lang="en-US" sz="1400" i="1" dirty="0">
                <a:solidFill>
                  <a:srgbClr val="202729"/>
                </a:solidFill>
              </a:rPr>
              <a:t>59 (2026)</a:t>
            </a:r>
            <a:endParaRPr lang="en-FI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F1515C-39FA-9234-763B-9800FDBDBDFB}"/>
              </a:ext>
            </a:extLst>
          </p:cNvPr>
          <p:cNvSpPr txBox="1"/>
          <p:nvPr/>
        </p:nvSpPr>
        <p:spPr>
          <a:xfrm>
            <a:off x="6297050" y="3827250"/>
            <a:ext cx="2437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Three-core structure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3A822BD-DEE2-A1C6-3F0C-B570180F3B17}"/>
              </a:ext>
            </a:extLst>
          </p:cNvPr>
          <p:cNvCxnSpPr>
            <a:cxnSpLocks/>
          </p:cNvCxnSpPr>
          <p:nvPr/>
        </p:nvCxnSpPr>
        <p:spPr>
          <a:xfrm>
            <a:off x="6104690" y="4107541"/>
            <a:ext cx="508787" cy="33697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112552F-392A-3643-57EC-3C40B458CDFC}"/>
              </a:ext>
            </a:extLst>
          </p:cNvPr>
          <p:cNvSpPr txBox="1"/>
          <p:nvPr/>
        </p:nvSpPr>
        <p:spPr>
          <a:xfrm>
            <a:off x="4579302" y="4339791"/>
            <a:ext cx="18874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  <a:latin typeface="+mj-lt"/>
              </a:rPr>
              <a:t>Spin-0</a:t>
            </a:r>
            <a:r>
              <a:rPr lang="en-US" sz="1600" dirty="0">
                <a:latin typeface="+mj-lt"/>
              </a:rPr>
              <a:t> component acts as “glue”</a:t>
            </a:r>
          </a:p>
          <a:p>
            <a:pPr algn="ctr"/>
            <a:r>
              <a:rPr lang="en-US" sz="1600" dirty="0">
                <a:latin typeface="+mj-lt"/>
              </a:rPr>
              <a:t>preventing further</a:t>
            </a:r>
          </a:p>
          <a:p>
            <a:pPr algn="ctr"/>
            <a:r>
              <a:rPr lang="en-US" sz="1600" dirty="0">
                <a:latin typeface="+mj-lt"/>
              </a:rPr>
              <a:t>splitting</a:t>
            </a: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DF9F1210-2B27-58E2-DAFF-A9FE5411F04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41173" y="3562975"/>
            <a:ext cx="2405616" cy="32356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FE99B04-C94E-E264-A04B-40F018AC89BA}"/>
              </a:ext>
            </a:extLst>
          </p:cNvPr>
          <p:cNvSpPr txBox="1"/>
          <p:nvPr/>
        </p:nvSpPr>
        <p:spPr>
          <a:xfrm>
            <a:off x="4707612" y="3724756"/>
            <a:ext cx="160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Colors indicate</a:t>
            </a:r>
          </a:p>
          <a:p>
            <a:pPr algn="ctr"/>
            <a:r>
              <a:rPr lang="en-US" sz="1600" dirty="0">
                <a:latin typeface="+mj-lt"/>
              </a:rPr>
              <a:t>suppression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4BD898BB-55D2-D04E-6DAE-66700927658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DBD7C890-31C9-94F3-D7BB-0C121E0F9231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571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B48E8-E5D8-6CEE-E80A-D2C484650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B84FA59-0351-61E9-507E-78C7FDCE8E89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A6F9A1-673D-474D-84B4-F451B69F3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033" y="3160680"/>
            <a:ext cx="1887933" cy="536640"/>
          </a:xfrm>
        </p:spPr>
        <p:txBody>
          <a:bodyPr/>
          <a:lstStyle/>
          <a:p>
            <a:pPr algn="ctr"/>
            <a:r>
              <a:rPr lang="en-US" sz="3600" dirty="0"/>
              <a:t>Outline</a:t>
            </a:r>
            <a:endParaRPr lang="en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38BAD3-0C4E-3807-C985-FB4F7048B7D5}"/>
              </a:ext>
            </a:extLst>
          </p:cNvPr>
          <p:cNvSpPr txBox="1"/>
          <p:nvPr/>
        </p:nvSpPr>
        <p:spPr>
          <a:xfrm>
            <a:off x="6487369" y="1531680"/>
            <a:ext cx="54146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dirty="0">
                <a:latin typeface="+mj-lt"/>
              </a:rPr>
              <a:t>Part 1:</a:t>
            </a:r>
            <a:r>
              <a:rPr lang="en-US" sz="2800" dirty="0">
                <a:latin typeface="+mj-lt"/>
              </a:rPr>
              <a:t> Vortices in superfluid </a:t>
            </a:r>
            <a:r>
              <a:rPr lang="en-US" sz="2800" baseline="30000" dirty="0">
                <a:latin typeface="+mj-lt"/>
              </a:rPr>
              <a:t>3</a:t>
            </a:r>
            <a:r>
              <a:rPr lang="en-US" sz="2800" dirty="0">
                <a:latin typeface="+mj-lt"/>
              </a:rPr>
              <a:t>He</a:t>
            </a:r>
          </a:p>
          <a:p>
            <a:pPr algn="l"/>
            <a:endParaRPr lang="en-US" sz="28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56ECD7-D6AB-6441-DF6F-E5C528E35216}"/>
              </a:ext>
            </a:extLst>
          </p:cNvPr>
          <p:cNvSpPr txBox="1"/>
          <p:nvPr/>
        </p:nvSpPr>
        <p:spPr>
          <a:xfrm>
            <a:off x="6487368" y="3756328"/>
            <a:ext cx="475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dirty="0">
                <a:latin typeface="+mj-lt"/>
              </a:rPr>
              <a:t>Part 2:</a:t>
            </a:r>
            <a:r>
              <a:rPr lang="en-US" sz="2800" dirty="0">
                <a:latin typeface="+mj-lt"/>
              </a:rPr>
              <a:t> Vortex pinning in </a:t>
            </a:r>
            <a:r>
              <a:rPr lang="en-US" sz="2800" baseline="30000" dirty="0">
                <a:latin typeface="+mj-lt"/>
              </a:rPr>
              <a:t>3</a:t>
            </a:r>
            <a:r>
              <a:rPr lang="en-US" sz="2800" dirty="0">
                <a:latin typeface="+mj-lt"/>
              </a:rPr>
              <a:t>He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B452CB-F836-4567-6294-DB9A13D01ABA}"/>
              </a:ext>
            </a:extLst>
          </p:cNvPr>
          <p:cNvSpPr txBox="1"/>
          <p:nvPr/>
        </p:nvSpPr>
        <p:spPr>
          <a:xfrm>
            <a:off x="6487368" y="577573"/>
            <a:ext cx="48141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dirty="0">
                <a:latin typeface="+mj-lt"/>
              </a:rPr>
              <a:t>Introduction: </a:t>
            </a:r>
            <a:r>
              <a:rPr lang="en-US" sz="2800" dirty="0">
                <a:latin typeface="+mj-lt"/>
              </a:rPr>
              <a:t>Superfluid </a:t>
            </a:r>
            <a:r>
              <a:rPr lang="en-US" sz="2800" baseline="30000" dirty="0">
                <a:latin typeface="+mj-lt"/>
              </a:rPr>
              <a:t>3</a:t>
            </a:r>
            <a:r>
              <a:rPr lang="en-US" sz="2800" dirty="0">
                <a:latin typeface="+mj-lt"/>
              </a:rPr>
              <a:t>He</a:t>
            </a:r>
          </a:p>
          <a:p>
            <a:pPr algn="l"/>
            <a:endParaRPr lang="en-US" sz="28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24322A-6EEA-7060-4D89-1B10267E2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017" y="2282261"/>
            <a:ext cx="2789401" cy="116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94374FE-CBA9-9877-A988-E19A47F65FE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51435" y="2169316"/>
            <a:ext cx="2363934" cy="1516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9A5A54-F9F1-0623-9C3A-AC08E6A867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4588">
            <a:off x="7213420" y="4365815"/>
            <a:ext cx="946347" cy="2396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4E7BB4-E32F-5AC2-1CC1-2503F532AA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437" y="4572538"/>
            <a:ext cx="2622581" cy="195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657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795AF-E61B-BCE0-AD5C-94B010CCD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3A8BC-7214-10FC-33F1-401B84BD6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2D03BE16-0996-69AF-A022-46E72688F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32117E57-BA71-087A-6D8B-0C4FE98F8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A894C342-D384-3F7F-25C6-A90FA824DE4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ACD39B-5393-A8E4-EC1A-3044AA24D2ED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0A2A4B2-529D-6E39-D001-42747F7980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CA283E0-D9E6-131E-FFB6-D404F2756307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1F8833-8536-CF61-BA79-2148A3ADCDAF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F8C17ED7-AD4A-EF98-1837-8C44751D3D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F588918-0C28-9E89-9CDE-B5E402A15A25}"/>
              </a:ext>
            </a:extLst>
          </p:cNvPr>
          <p:cNvSpPr txBox="1"/>
          <p:nvPr/>
        </p:nvSpPr>
        <p:spPr>
          <a:xfrm>
            <a:off x="5744700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Two distinct single-quantum vortices:</a:t>
            </a:r>
            <a:endParaRPr lang="en-FI" sz="2000" b="1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B0F176-DD10-2AB9-672E-407B4D43506F}"/>
              </a:ext>
            </a:extLst>
          </p:cNvPr>
          <p:cNvSpPr txBox="1"/>
          <p:nvPr/>
        </p:nvSpPr>
        <p:spPr>
          <a:xfrm>
            <a:off x="6817731" y="715113"/>
            <a:ext cx="2681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“Double-core” vortex</a:t>
            </a:r>
            <a:endParaRPr lang="en-FI" sz="1600" b="1" dirty="0" err="1">
              <a:latin typeface="+mj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3BBEE92D-40C7-5F72-07AE-DF6617198AA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95465" y="3969502"/>
            <a:ext cx="3164870" cy="2665599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2EB93CA9-29B3-7745-06ED-1380DB7AC8FF}"/>
              </a:ext>
            </a:extLst>
          </p:cNvPr>
          <p:cNvGrpSpPr/>
          <p:nvPr/>
        </p:nvGrpSpPr>
        <p:grpSpPr>
          <a:xfrm>
            <a:off x="6415031" y="4137801"/>
            <a:ext cx="2002579" cy="2655962"/>
            <a:chOff x="5599912" y="4170200"/>
            <a:chExt cx="2002579" cy="2655962"/>
          </a:xfrm>
        </p:grpSpPr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3883AFB9-6911-9598-A5A8-ED7FC2B051C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5599912" y="4170200"/>
              <a:ext cx="2002579" cy="2655962"/>
            </a:xfrm>
            <a:prstGeom prst="rect">
              <a:avLst/>
            </a:prstGeom>
          </p:spPr>
        </p:pic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4C0AB2D8-8F7D-8561-8C75-B70ED8220659}"/>
                </a:ext>
              </a:extLst>
            </p:cNvPr>
            <p:cNvSpPr/>
            <p:nvPr/>
          </p:nvSpPr>
          <p:spPr>
            <a:xfrm rot="9074846">
              <a:off x="6948581" y="459276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D35AF4B7-B650-0E05-1582-0C4E68464534}"/>
                </a:ext>
              </a:extLst>
            </p:cNvPr>
            <p:cNvSpPr/>
            <p:nvPr/>
          </p:nvSpPr>
          <p:spPr>
            <a:xfrm rot="9074846">
              <a:off x="6948580" y="520100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4E23A82E-B958-7961-7B73-822C94823DB0}"/>
                </a:ext>
              </a:extLst>
            </p:cNvPr>
            <p:cNvSpPr/>
            <p:nvPr/>
          </p:nvSpPr>
          <p:spPr>
            <a:xfrm rot="9074846">
              <a:off x="6948581" y="5836454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EDCCDF05-FC7D-9A92-F853-115507060AD0}"/>
              </a:ext>
            </a:extLst>
          </p:cNvPr>
          <p:cNvSpPr txBox="1"/>
          <p:nvPr/>
        </p:nvSpPr>
        <p:spPr>
          <a:xfrm>
            <a:off x="9441757" y="6581599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Rantanen, JLTP </a:t>
            </a:r>
            <a:r>
              <a:rPr lang="en-US" sz="1400" b="1" i="1" u="none" strike="noStrike" dirty="0">
                <a:solidFill>
                  <a:srgbClr val="202729"/>
                </a:solidFill>
                <a:effectLst/>
              </a:rPr>
              <a:t>222</a:t>
            </a:r>
            <a:r>
              <a:rPr lang="en-US" sz="1400" b="1" i="1" dirty="0">
                <a:solidFill>
                  <a:srgbClr val="202729"/>
                </a:solidFill>
              </a:rPr>
              <a:t>, </a:t>
            </a:r>
            <a:r>
              <a:rPr lang="en-US" sz="1400" i="1" dirty="0">
                <a:solidFill>
                  <a:srgbClr val="202729"/>
                </a:solidFill>
              </a:rPr>
              <a:t>59 (2026)</a:t>
            </a:r>
            <a:endParaRPr lang="en-FI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21B10D-93D9-2261-3BDA-7126DE3F59CE}"/>
              </a:ext>
            </a:extLst>
          </p:cNvPr>
          <p:cNvSpPr txBox="1"/>
          <p:nvPr/>
        </p:nvSpPr>
        <p:spPr>
          <a:xfrm>
            <a:off x="6297050" y="3827250"/>
            <a:ext cx="2437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Three-core structure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ACC4560-94F2-0776-3124-3034A7D5997A}"/>
              </a:ext>
            </a:extLst>
          </p:cNvPr>
          <p:cNvCxnSpPr>
            <a:cxnSpLocks/>
          </p:cNvCxnSpPr>
          <p:nvPr/>
        </p:nvCxnSpPr>
        <p:spPr>
          <a:xfrm>
            <a:off x="6104690" y="4107541"/>
            <a:ext cx="508787" cy="33697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26DD77B-B0A1-F708-C5D8-BD0A2904B4A5}"/>
              </a:ext>
            </a:extLst>
          </p:cNvPr>
          <p:cNvSpPr txBox="1"/>
          <p:nvPr/>
        </p:nvSpPr>
        <p:spPr>
          <a:xfrm>
            <a:off x="4579302" y="4339791"/>
            <a:ext cx="18874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  <a:latin typeface="+mj-lt"/>
              </a:rPr>
              <a:t>Spin-0</a:t>
            </a:r>
            <a:r>
              <a:rPr lang="en-US" sz="1600" dirty="0">
                <a:latin typeface="+mj-lt"/>
              </a:rPr>
              <a:t> component acts as “glue”</a:t>
            </a:r>
          </a:p>
          <a:p>
            <a:pPr algn="ctr"/>
            <a:r>
              <a:rPr lang="en-US" sz="1600" dirty="0">
                <a:latin typeface="+mj-lt"/>
              </a:rPr>
              <a:t>preventing further</a:t>
            </a:r>
          </a:p>
          <a:p>
            <a:pPr algn="ctr"/>
            <a:r>
              <a:rPr lang="en-US" sz="1600" dirty="0">
                <a:latin typeface="+mj-lt"/>
              </a:rPr>
              <a:t>splitting</a:t>
            </a: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4DF40DCE-D7CE-4E07-0C62-85E50706E16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41173" y="3562975"/>
            <a:ext cx="2405616" cy="32356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10D76D83-2752-B102-2913-1D133E7956EA}"/>
              </a:ext>
            </a:extLst>
          </p:cNvPr>
          <p:cNvSpPr txBox="1"/>
          <p:nvPr/>
        </p:nvSpPr>
        <p:spPr>
          <a:xfrm>
            <a:off x="4707612" y="3724756"/>
            <a:ext cx="160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Colors indicate</a:t>
            </a:r>
          </a:p>
          <a:p>
            <a:pPr algn="ctr"/>
            <a:r>
              <a:rPr lang="en-US" sz="1600" dirty="0">
                <a:latin typeface="+mj-lt"/>
              </a:rPr>
              <a:t>suppression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67C45-97A9-B0C4-2E6B-8A808C983B8E}"/>
              </a:ext>
            </a:extLst>
          </p:cNvPr>
          <p:cNvSpPr txBox="1"/>
          <p:nvPr/>
        </p:nvSpPr>
        <p:spPr>
          <a:xfrm>
            <a:off x="8978900" y="1115223"/>
            <a:ext cx="2831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Extended structures </a:t>
            </a:r>
          </a:p>
          <a:p>
            <a:pPr algn="ctr"/>
            <a:r>
              <a:rPr lang="en-US" sz="2000" dirty="0">
                <a:latin typeface="+mj-lt"/>
              </a:rPr>
              <a:t>possible with </a:t>
            </a:r>
            <a:r>
              <a:rPr lang="en-US" sz="2000" b="1" dirty="0">
                <a:latin typeface="+mj-lt"/>
              </a:rPr>
              <a:t>pinning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E74D4BF-9F8E-30CF-B28F-160E966EEEE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14888" y="1150448"/>
            <a:ext cx="3813242" cy="26231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5A2DD1-D5EE-EA47-E280-541406EEAD26}"/>
              </a:ext>
            </a:extLst>
          </p:cNvPr>
          <p:cNvSpPr txBox="1"/>
          <p:nvPr/>
        </p:nvSpPr>
        <p:spPr>
          <a:xfrm>
            <a:off x="8724968" y="1995485"/>
            <a:ext cx="3298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“Kibble wall” </a:t>
            </a:r>
            <a:r>
              <a:rPr lang="en-US" sz="2000" dirty="0">
                <a:latin typeface="+mj-lt"/>
              </a:rPr>
              <a:t>instead </a:t>
            </a:r>
          </a:p>
          <a:p>
            <a:pPr algn="ctr"/>
            <a:r>
              <a:rPr lang="en-US" sz="2000" dirty="0">
                <a:latin typeface="+mj-lt"/>
              </a:rPr>
              <a:t>of point-like vortex</a:t>
            </a:r>
          </a:p>
          <a:p>
            <a:pPr algn="ctr"/>
            <a:r>
              <a:rPr lang="en-US" sz="2000" dirty="0">
                <a:latin typeface="+mj-lt"/>
              </a:rPr>
              <a:t>in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spin-0</a:t>
            </a:r>
            <a:r>
              <a:rPr lang="en-US" sz="2000" dirty="0">
                <a:latin typeface="+mj-lt"/>
              </a:rPr>
              <a:t> component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92FFB57-1CA8-027D-4854-D1DF787863B8}"/>
              </a:ext>
            </a:extLst>
          </p:cNvPr>
          <p:cNvCxnSpPr>
            <a:cxnSpLocks/>
          </p:cNvCxnSpPr>
          <p:nvPr/>
        </p:nvCxnSpPr>
        <p:spPr>
          <a:xfrm flipH="1">
            <a:off x="6987705" y="2311400"/>
            <a:ext cx="2153468" cy="103914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B8DEA2-9D68-A1FF-5CF7-2A09DB5BDFFE}"/>
              </a:ext>
            </a:extLst>
          </p:cNvPr>
          <p:cNvSpPr txBox="1"/>
          <p:nvPr/>
        </p:nvSpPr>
        <p:spPr>
          <a:xfrm>
            <a:off x="6045444" y="1578988"/>
            <a:ext cx="160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Pinning sites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D7E849-2A2C-FD59-09DC-F332EB41A941}"/>
              </a:ext>
            </a:extLst>
          </p:cNvPr>
          <p:cNvCxnSpPr>
            <a:cxnSpLocks/>
          </p:cNvCxnSpPr>
          <p:nvPr/>
        </p:nvCxnSpPr>
        <p:spPr>
          <a:xfrm flipH="1">
            <a:off x="5744700" y="1906074"/>
            <a:ext cx="521117" cy="5559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3BB7E-4C46-C67D-7EE1-F823835E696E}"/>
              </a:ext>
            </a:extLst>
          </p:cNvPr>
          <p:cNvCxnSpPr>
            <a:cxnSpLocks/>
          </p:cNvCxnSpPr>
          <p:nvPr/>
        </p:nvCxnSpPr>
        <p:spPr>
          <a:xfrm>
            <a:off x="7362144" y="1862902"/>
            <a:ext cx="710702" cy="58771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D653ACF6-04F8-5678-DED4-EADBAFBD152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AC1EEB7-F8C7-6BDC-2986-8CA14F50C3A8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9098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6E69F-C3B7-2AF8-3BD7-99D4A97AA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BDE7-6E2B-4F14-A1E0-95BCF2D7E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C6FE2E16-7CFA-D353-C27D-039CC9845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FD5099B0-28C5-C0B8-0339-62F29F949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5EE3513-4535-5FE6-9D11-24E2E9567D8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1C6AE4-5B5F-249E-EFAA-553AF66D0F99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2230C543-0A7F-7A78-57EA-FD5E89F261C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9F2410-15C0-937F-C74C-81F3B4708D0D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2C369D38-8F64-ACC0-8286-2FD3B15BB39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A8F349-2693-CA95-EB00-90CCE0C4A027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8D9E5B-A507-0D35-2146-000C87F5F891}"/>
              </a:ext>
            </a:extLst>
          </p:cNvPr>
          <p:cNvSpPr txBox="1"/>
          <p:nvPr/>
        </p:nvSpPr>
        <p:spPr>
          <a:xfrm>
            <a:off x="5433550" y="319844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Spin and spin-mass vortices</a:t>
            </a:r>
            <a:endParaRPr lang="en-FI" sz="2000" b="1" dirty="0" err="1">
              <a:latin typeface="+mj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FE23A5E-E209-3397-3321-2114E1B1B2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65069" y="1022192"/>
            <a:ext cx="2926217" cy="1795368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B0E3A2E-9FB7-72BE-CD70-6FC01BE4052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4044" y="782923"/>
            <a:ext cx="1988004" cy="21389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9840BF-D305-3B53-AC5E-7B448342F2E2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1E3717E-0DBC-BF27-7A52-5BF01DD24BF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8917F16-9BF7-B7F9-1D67-8E3D8C8CA7D4}"/>
              </a:ext>
            </a:extLst>
          </p:cNvPr>
          <p:cNvGrpSpPr/>
          <p:nvPr/>
        </p:nvGrpSpPr>
        <p:grpSpPr>
          <a:xfrm>
            <a:off x="4886319" y="2993822"/>
            <a:ext cx="3665493" cy="646331"/>
            <a:chOff x="5025465" y="2993822"/>
            <a:chExt cx="3665493" cy="6463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52BFBB-2509-F1BB-5589-9D41B0603D23}"/>
                </a:ext>
              </a:extLst>
            </p:cNvPr>
            <p:cNvSpPr txBox="1"/>
            <p:nvPr/>
          </p:nvSpPr>
          <p:spPr>
            <a:xfrm>
              <a:off x="5025465" y="2993822"/>
              <a:ext cx="36654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No phase winding, either      or</a:t>
              </a:r>
            </a:p>
            <a:p>
              <a:pPr algn="ctr"/>
              <a:r>
                <a:rPr lang="en-US" dirty="0">
                  <a:latin typeface="+mj-lt"/>
                </a:rPr>
                <a:t>(or both) rotate around axis</a:t>
              </a:r>
              <a:endParaRPr lang="en-FI" dirty="0" err="1">
                <a:latin typeface="+mj-lt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2CAEF2-6167-F803-FAFE-BC087736ABBE}"/>
                </a:ext>
              </a:extLst>
            </p:cNvPr>
            <p:cNvSpPr/>
            <p:nvPr/>
          </p:nvSpPr>
          <p:spPr>
            <a:xfrm>
              <a:off x="7967321" y="3073567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F57B527A-DCD0-DCA9-2401-CF8E42B27390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08351" y="3069307"/>
              <a:ext cx="154914" cy="206551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9A1DDAB-A23A-38F9-BD49-9C6B0909322D}"/>
              </a:ext>
            </a:extLst>
          </p:cNvPr>
          <p:cNvSpPr txBox="1"/>
          <p:nvPr/>
        </p:nvSpPr>
        <p:spPr>
          <a:xfrm>
            <a:off x="9184909" y="2993822"/>
            <a:ext cx="311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Spin vortex </a:t>
            </a:r>
            <a:r>
              <a:rPr lang="en-US" dirty="0">
                <a:latin typeface="+mj-lt"/>
              </a:rPr>
              <a:t>gets “pinned” on phase vortex</a:t>
            </a:r>
            <a:endParaRPr lang="en-FI" dirty="0" err="1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D46149-F966-99C9-F169-EBEF27CBB068}"/>
              </a:ext>
            </a:extLst>
          </p:cNvPr>
          <p:cNvSpPr txBox="1"/>
          <p:nvPr/>
        </p:nvSpPr>
        <p:spPr>
          <a:xfrm>
            <a:off x="7677116" y="24679"/>
            <a:ext cx="46277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Mäkinen et al., </a:t>
            </a:r>
            <a:r>
              <a:rPr lang="en-FI" sz="1400" i="1" dirty="0"/>
              <a:t>J. Phys.: Cond. Matt</a:t>
            </a:r>
            <a:r>
              <a:rPr lang="en-GB" sz="1400" i="1" dirty="0"/>
              <a:t>.</a:t>
            </a:r>
            <a:r>
              <a:rPr lang="en-FI" sz="1400" i="1" dirty="0"/>
              <a:t> </a:t>
            </a:r>
            <a:r>
              <a:rPr lang="en-FI" sz="1400" b="1" i="1" dirty="0"/>
              <a:t>35</a:t>
            </a:r>
            <a:r>
              <a:rPr lang="en-GB" sz="1400" i="1" dirty="0"/>
              <a:t>,</a:t>
            </a:r>
            <a:r>
              <a:rPr lang="en-FI" sz="1400" i="1" dirty="0"/>
              <a:t> 214001</a:t>
            </a:r>
            <a:r>
              <a:rPr lang="en-GB" sz="1400" i="1" dirty="0"/>
              <a:t> (2023)</a:t>
            </a:r>
            <a:endParaRPr lang="en-FI" sz="1400" i="1" dirty="0"/>
          </a:p>
        </p:txBody>
      </p:sp>
    </p:spTree>
    <p:extLst>
      <p:ext uri="{BB962C8B-B14F-4D97-AF65-F5344CB8AC3E}">
        <p14:creationId xmlns:p14="http://schemas.microsoft.com/office/powerpoint/2010/main" val="1606501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A8306-5DC4-628B-16EF-D43251F0A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61A2-0403-6F09-E3C7-7C84AD98D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B phase</a:t>
            </a:r>
            <a:endParaRPr lang="en-FI" dirty="0"/>
          </a:p>
        </p:txBody>
      </p:sp>
      <p:pic>
        <p:nvPicPr>
          <p:cNvPr id="8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A05898CD-E7DA-E9F6-C547-3D3F766DE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9" y="4197986"/>
            <a:ext cx="1540468" cy="15418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1F8D7C46-FE5F-1BD7-822F-73E1DA4C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027142"/>
            <a:ext cx="3482404" cy="3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C88785BE-4A17-FED3-A9E4-3625E8FEF29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117" y="3440098"/>
            <a:ext cx="3093158" cy="4001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63EF1A-4690-F338-337C-D8CF5019E4BA}"/>
              </a:ext>
            </a:extLst>
          </p:cNvPr>
          <p:cNvSpPr txBox="1"/>
          <p:nvPr/>
        </p:nvSpPr>
        <p:spPr>
          <a:xfrm>
            <a:off x="168782" y="10225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Cooper pair total angular momentum</a:t>
            </a:r>
            <a:endParaRPr lang="en-FI" sz="2000" dirty="0" err="1"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7984CE8-98B2-D7EF-D413-93B52C7EF89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73" y="1586912"/>
            <a:ext cx="2115921" cy="2759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2BD205A-0FA5-B1EC-91EE-F5104F0482CD}"/>
              </a:ext>
            </a:extLst>
          </p:cNvPr>
          <p:cNvSpPr txBox="1"/>
          <p:nvPr/>
        </p:nvSpPr>
        <p:spPr>
          <a:xfrm>
            <a:off x="168782" y="256797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describes relative</a:t>
            </a:r>
          </a:p>
          <a:p>
            <a:pPr algn="l"/>
            <a:r>
              <a:rPr lang="en-US" sz="2000" dirty="0">
                <a:latin typeface="+mj-lt"/>
              </a:rPr>
              <a:t>orientation of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spaces</a:t>
            </a:r>
            <a:endParaRPr lang="en-FI" sz="2000" dirty="0" err="1">
              <a:latin typeface="+mj-lt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F245B5F-0C40-E8F0-4095-3EA0B4B9E55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11654" y="4696738"/>
            <a:ext cx="2173590" cy="35516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FAAC747-D234-6D5B-B652-56784D04F2F4}"/>
              </a:ext>
            </a:extLst>
          </p:cNvPr>
          <p:cNvSpPr txBox="1"/>
          <p:nvPr/>
        </p:nvSpPr>
        <p:spPr>
          <a:xfrm>
            <a:off x="1810297" y="4246460"/>
            <a:ext cx="217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Leggett angle:</a:t>
            </a:r>
            <a:endParaRPr lang="en-FI" b="1" dirty="0" err="1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D54741-C1EC-E001-D119-26395D8E59B2}"/>
              </a:ext>
            </a:extLst>
          </p:cNvPr>
          <p:cNvSpPr txBox="1"/>
          <p:nvPr/>
        </p:nvSpPr>
        <p:spPr>
          <a:xfrm>
            <a:off x="5433550" y="319844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Spin and spin-mass vortices</a:t>
            </a:r>
            <a:endParaRPr lang="en-FI" sz="2000" b="1" dirty="0" err="1">
              <a:latin typeface="+mj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AFAA62A-94E6-9C2F-9B65-58CC4DDAB89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65069" y="1022192"/>
            <a:ext cx="2926217" cy="1795368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C2B050CF-AACB-6F25-95D6-D52A05F3C91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4044" y="782923"/>
            <a:ext cx="1988004" cy="21389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AE3A78-DC03-6458-51EE-6FA8335E04B8}"/>
              </a:ext>
            </a:extLst>
          </p:cNvPr>
          <p:cNvSpPr txBox="1"/>
          <p:nvPr/>
        </p:nvSpPr>
        <p:spPr>
          <a:xfrm>
            <a:off x="1810297" y="5373464"/>
            <a:ext cx="366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    only weakly oriented by 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magnetic field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surfaces</a:t>
            </a:r>
            <a:endParaRPr lang="en-FI" b="1" dirty="0" err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85CF425-BE6F-421B-5EBE-41988F2A8C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04118" y="5432572"/>
            <a:ext cx="154914" cy="20655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B1F3CA9-AB1E-11EB-1121-87BB8033E0DA}"/>
              </a:ext>
            </a:extLst>
          </p:cNvPr>
          <p:cNvGrpSpPr/>
          <p:nvPr/>
        </p:nvGrpSpPr>
        <p:grpSpPr>
          <a:xfrm>
            <a:off x="4886319" y="2993822"/>
            <a:ext cx="3665493" cy="646331"/>
            <a:chOff x="5025465" y="2993822"/>
            <a:chExt cx="3665493" cy="6463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53165F-A010-F4AC-D0EB-0B816556067E}"/>
                </a:ext>
              </a:extLst>
            </p:cNvPr>
            <p:cNvSpPr txBox="1"/>
            <p:nvPr/>
          </p:nvSpPr>
          <p:spPr>
            <a:xfrm>
              <a:off x="5025465" y="2993822"/>
              <a:ext cx="36654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No phase winding, either      or</a:t>
              </a:r>
            </a:p>
            <a:p>
              <a:pPr algn="ctr"/>
              <a:r>
                <a:rPr lang="en-US" dirty="0">
                  <a:latin typeface="+mj-lt"/>
                </a:rPr>
                <a:t>(or both) rotate around axis</a:t>
              </a:r>
              <a:endParaRPr lang="en-FI" dirty="0" err="1">
                <a:latin typeface="+mj-lt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8BD6B7A-12E5-3A56-BFCD-69D5C6517786}"/>
                </a:ext>
              </a:extLst>
            </p:cNvPr>
            <p:cNvSpPr/>
            <p:nvPr/>
          </p:nvSpPr>
          <p:spPr>
            <a:xfrm>
              <a:off x="7967321" y="3073567"/>
              <a:ext cx="114126" cy="202291"/>
            </a:xfrm>
            <a:custGeom>
              <a:avLst/>
              <a:gdLst>
                <a:gd name="csX0" fmla="*/ 114127 w 114126"/>
                <a:gd name="csY0" fmla="*/ 57093 h 202291"/>
                <a:gd name="csX1" fmla="*/ 81997 w 114126"/>
                <a:gd name="csY1" fmla="*/ 30 h 202291"/>
                <a:gd name="csX2" fmla="*/ 0 w 114126"/>
                <a:gd name="csY2" fmla="*/ 145515 h 202291"/>
                <a:gd name="csX3" fmla="*/ 32645 w 114126"/>
                <a:gd name="csY3" fmla="*/ 202321 h 202291"/>
                <a:gd name="csX4" fmla="*/ 114127 w 114126"/>
                <a:gd name="csY4" fmla="*/ 57093 h 202291"/>
                <a:gd name="csX5" fmla="*/ 28275 w 114126"/>
                <a:gd name="csY5" fmla="*/ 96934 h 202291"/>
                <a:gd name="csX6" fmla="*/ 49866 w 114126"/>
                <a:gd name="csY6" fmla="*/ 36272 h 202291"/>
                <a:gd name="csX7" fmla="*/ 81482 w 114126"/>
                <a:gd name="csY7" fmla="*/ 5685 h 202291"/>
                <a:gd name="csX8" fmla="*/ 97162 w 114126"/>
                <a:gd name="csY8" fmla="*/ 40899 h 202291"/>
                <a:gd name="csX9" fmla="*/ 88166 w 114126"/>
                <a:gd name="csY9" fmla="*/ 96934 h 202291"/>
                <a:gd name="csX10" fmla="*/ 86109 w 114126"/>
                <a:gd name="csY10" fmla="*/ 105416 h 202291"/>
                <a:gd name="csX11" fmla="*/ 62975 w 114126"/>
                <a:gd name="csY11" fmla="*/ 168906 h 202291"/>
                <a:gd name="csX12" fmla="*/ 32902 w 114126"/>
                <a:gd name="csY12" fmla="*/ 196666 h 202291"/>
                <a:gd name="csX13" fmla="*/ 16965 w 114126"/>
                <a:gd name="csY13" fmla="*/ 161708 h 202291"/>
                <a:gd name="csX14" fmla="*/ 25962 w 114126"/>
                <a:gd name="csY14" fmla="*/ 105416 h 2022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114126" h="202291">
                  <a:moveTo>
                    <a:pt x="114127" y="57093"/>
                  </a:moveTo>
                  <a:cubicBezTo>
                    <a:pt x="114127" y="28047"/>
                    <a:pt x="105130" y="30"/>
                    <a:pt x="81997" y="30"/>
                  </a:cubicBezTo>
                  <a:cubicBezTo>
                    <a:pt x="42155" y="30"/>
                    <a:pt x="0" y="83054"/>
                    <a:pt x="0" y="145515"/>
                  </a:cubicBezTo>
                  <a:cubicBezTo>
                    <a:pt x="0" y="158367"/>
                    <a:pt x="2828" y="202321"/>
                    <a:pt x="32645" y="202321"/>
                  </a:cubicBezTo>
                  <a:cubicBezTo>
                    <a:pt x="71201" y="202321"/>
                    <a:pt x="114127" y="121353"/>
                    <a:pt x="114127" y="57093"/>
                  </a:cubicBezTo>
                  <a:close/>
                  <a:moveTo>
                    <a:pt x="28275" y="96934"/>
                  </a:moveTo>
                  <a:cubicBezTo>
                    <a:pt x="32645" y="80226"/>
                    <a:pt x="38557" y="56322"/>
                    <a:pt x="49866" y="36272"/>
                  </a:cubicBezTo>
                  <a:cubicBezTo>
                    <a:pt x="59120" y="19308"/>
                    <a:pt x="69144" y="5685"/>
                    <a:pt x="81482" y="5685"/>
                  </a:cubicBezTo>
                  <a:cubicBezTo>
                    <a:pt x="90993" y="5685"/>
                    <a:pt x="97162" y="13652"/>
                    <a:pt x="97162" y="40899"/>
                  </a:cubicBezTo>
                  <a:cubicBezTo>
                    <a:pt x="97162" y="51181"/>
                    <a:pt x="96391" y="65318"/>
                    <a:pt x="88166" y="96934"/>
                  </a:cubicBezTo>
                  <a:close/>
                  <a:moveTo>
                    <a:pt x="86109" y="105416"/>
                  </a:moveTo>
                  <a:cubicBezTo>
                    <a:pt x="79169" y="133177"/>
                    <a:pt x="73000" y="151170"/>
                    <a:pt x="62975" y="168906"/>
                  </a:cubicBezTo>
                  <a:cubicBezTo>
                    <a:pt x="54750" y="183300"/>
                    <a:pt x="44726" y="196666"/>
                    <a:pt x="32902" y="196666"/>
                  </a:cubicBezTo>
                  <a:cubicBezTo>
                    <a:pt x="24162" y="196666"/>
                    <a:pt x="16965" y="189983"/>
                    <a:pt x="16965" y="161708"/>
                  </a:cubicBezTo>
                  <a:cubicBezTo>
                    <a:pt x="16965" y="143459"/>
                    <a:pt x="21592" y="124181"/>
                    <a:pt x="25962" y="105416"/>
                  </a:cubicBezTo>
                  <a:close/>
                </a:path>
              </a:pathLst>
            </a:custGeom>
            <a:solidFill>
              <a:srgbClr val="000000"/>
            </a:solidFill>
            <a:ln w="164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684743E2-7F3B-AEED-77BF-3CBED2BC66C7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08351" y="3069307"/>
              <a:ext cx="154914" cy="206551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0A42585-5896-AB10-9BB6-00CD714EA693}"/>
              </a:ext>
            </a:extLst>
          </p:cNvPr>
          <p:cNvSpPr txBox="1"/>
          <p:nvPr/>
        </p:nvSpPr>
        <p:spPr>
          <a:xfrm>
            <a:off x="9184909" y="2993822"/>
            <a:ext cx="311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Spin vortex </a:t>
            </a:r>
            <a:r>
              <a:rPr lang="en-US" dirty="0">
                <a:latin typeface="+mj-lt"/>
              </a:rPr>
              <a:t>gets “pinned” on phase vortex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F82CC3-5D10-5DFE-1A7D-E458ECE61EC4}"/>
              </a:ext>
            </a:extLst>
          </p:cNvPr>
          <p:cNvSpPr txBox="1"/>
          <p:nvPr/>
        </p:nvSpPr>
        <p:spPr>
          <a:xfrm>
            <a:off x="5433550" y="3640153"/>
            <a:ext cx="20667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Domain walls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1BEF711-90E7-D9F8-0D2F-9651C3D347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97828" y="4101411"/>
            <a:ext cx="3665493" cy="237011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970EE4A-26C6-FC32-7F47-829E3889F2D3}"/>
              </a:ext>
            </a:extLst>
          </p:cNvPr>
          <p:cNvSpPr txBox="1"/>
          <p:nvPr/>
        </p:nvSpPr>
        <p:spPr>
          <a:xfrm>
            <a:off x="9008050" y="3879106"/>
            <a:ext cx="311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Variety of different types of domain walls are possible</a:t>
            </a:r>
            <a:endParaRPr lang="en-FI" dirty="0" err="1">
              <a:latin typeface="+mj-lt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8266AFF5-7241-6C6C-8321-65144BF830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84909" y="4680997"/>
            <a:ext cx="2728365" cy="185164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902D579D-D65E-92BE-313B-01E3E594AB82}"/>
              </a:ext>
            </a:extLst>
          </p:cNvPr>
          <p:cNvSpPr/>
          <p:nvPr/>
        </p:nvSpPr>
        <p:spPr>
          <a:xfrm>
            <a:off x="9482818" y="4657624"/>
            <a:ext cx="191861" cy="53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A7DE9A-EF3B-35F1-11DC-515ADAC5AA17}"/>
              </a:ext>
            </a:extLst>
          </p:cNvPr>
          <p:cNvSpPr/>
          <p:nvPr/>
        </p:nvSpPr>
        <p:spPr>
          <a:xfrm>
            <a:off x="11883118" y="5129792"/>
            <a:ext cx="45719" cy="121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52900F-ACED-8414-06D6-4DDA6637BC6C}"/>
              </a:ext>
            </a:extLst>
          </p:cNvPr>
          <p:cNvSpPr txBox="1"/>
          <p:nvPr/>
        </p:nvSpPr>
        <p:spPr>
          <a:xfrm>
            <a:off x="6163954" y="6530006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Silveri et al., PRB </a:t>
            </a:r>
            <a:r>
              <a:rPr lang="en-FI" sz="1400" b="1" i="1" dirty="0"/>
              <a:t>90</a:t>
            </a:r>
            <a:r>
              <a:rPr lang="en-FI" sz="1400" i="1" dirty="0"/>
              <a:t>, 184513 (2014)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B936A-7D95-611E-BEA9-44EC6878E808}"/>
              </a:ext>
            </a:extLst>
          </p:cNvPr>
          <p:cNvSpPr txBox="1"/>
          <p:nvPr/>
        </p:nvSpPr>
        <p:spPr>
          <a:xfrm>
            <a:off x="7677116" y="24679"/>
            <a:ext cx="46277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Mäkinen et al., </a:t>
            </a:r>
            <a:r>
              <a:rPr lang="en-FI" sz="1400" i="1" dirty="0"/>
              <a:t>J. Phys.: Cond. Matt</a:t>
            </a:r>
            <a:r>
              <a:rPr lang="en-GB" sz="1400" i="1" dirty="0"/>
              <a:t>.</a:t>
            </a:r>
            <a:r>
              <a:rPr lang="en-FI" sz="1400" i="1" dirty="0"/>
              <a:t> </a:t>
            </a:r>
            <a:r>
              <a:rPr lang="en-FI" sz="1400" b="1" i="1" dirty="0"/>
              <a:t>35</a:t>
            </a:r>
            <a:r>
              <a:rPr lang="en-GB" sz="1400" i="1" dirty="0"/>
              <a:t>,</a:t>
            </a:r>
            <a:r>
              <a:rPr lang="en-FI" sz="1400" i="1" dirty="0"/>
              <a:t> 214001</a:t>
            </a:r>
            <a:r>
              <a:rPr lang="en-GB" sz="1400" i="1" dirty="0"/>
              <a:t> (2023)</a:t>
            </a:r>
            <a:endParaRPr lang="en-FI" sz="1400" i="1" dirty="0"/>
          </a:p>
        </p:txBody>
      </p:sp>
    </p:spTree>
    <p:extLst>
      <p:ext uri="{BB962C8B-B14F-4D97-AF65-F5344CB8AC3E}">
        <p14:creationId xmlns:p14="http://schemas.microsoft.com/office/powerpoint/2010/main" val="41169927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BA8A32-B7A5-5224-A8BC-78441E5794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904021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75C08-AD37-CDB7-F3FC-D0A686BF3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0A11D-6CCB-B216-505F-FC75E3D26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6793B8-2631-3D34-07A6-47FC75FC5F93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35129607-07D2-6089-E7C5-83DAE8FDE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E57FED0-EB94-D1BB-A560-288F133B283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A090C4-1560-D9B4-6BA7-6C5DA1201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3F6192E-1596-FF93-84B5-8450BDEE6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E0CA002E-95DB-F9DD-9D7B-2A7F90715E0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253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AA089-218C-D799-910E-D80287394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17AE8-6A78-B5AD-2E41-86F9DB9A4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1A7838-BFCB-2F48-97A5-1352FEC2BC73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D81C2E49-CEFE-3D6A-AC0F-BD4D6F31B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C42A5B5-9E7B-FF6B-7EBD-7300D14D0E6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0A1B2CF-07C3-58ED-A93C-22A000011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5C384A-0CA8-C2E1-0D86-6EE48939A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D673C432-D96B-6B67-D426-B068A9AD6C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089A6D03-0ECE-A77C-B2EC-3A0EACC3FFD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0E91D7DE-6D6C-D607-7E64-2C10FB40D5D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5406623-FD71-DA2A-2AA8-CBE68EA4F132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9806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01329-E180-12AB-42FF-836495C22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958D-8C88-CEA0-7579-5F69BDC8C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ACBEF2-4C0B-4B5B-5F99-78ABE8E02065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A2450B1D-1799-C30D-2DBB-AD25383C8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5B101E5-FF6F-87D6-7E2A-67EF9AE580B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A825B2-4F11-C3D3-0FAB-4B6C41290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BF30717-8E2B-0C2C-3DC0-3658AFA4E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FA92AC53-AA60-EEE1-5876-64EE3DBC0E5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174C9B8-61E4-3C95-7267-49E5B8FDF16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520A347E-89AA-26B7-3667-2107F029077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8B2CF87-26EC-146F-F08C-DA0FB5436F81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" name="Graphic 39">
            <a:extLst>
              <a:ext uri="{FF2B5EF4-FFF2-40B4-BE49-F238E27FC236}">
                <a16:creationId xmlns:a16="http://schemas.microsoft.com/office/drawing/2014/main" id="{AF8568DC-0A5F-C376-C809-D872F5CF77F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292" y="4794716"/>
            <a:ext cx="2549137" cy="792478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0EE13759-547F-DDF3-7FAD-F21DEE59B28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79318" y="5004617"/>
            <a:ext cx="1354236" cy="2761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3B33B50-EC81-71E3-4CD8-11F82A88765F}"/>
              </a:ext>
            </a:extLst>
          </p:cNvPr>
          <p:cNvCxnSpPr>
            <a:cxnSpLocks/>
          </p:cNvCxnSpPr>
          <p:nvPr/>
        </p:nvCxnSpPr>
        <p:spPr>
          <a:xfrm>
            <a:off x="3162782" y="5142670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Graphic 48">
            <a:extLst>
              <a:ext uri="{FF2B5EF4-FFF2-40B4-BE49-F238E27FC236}">
                <a16:creationId xmlns:a16="http://schemas.microsoft.com/office/drawing/2014/main" id="{A6CD9619-200C-7C18-8182-9F71108FCCD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21150" y="5987116"/>
            <a:ext cx="4355821" cy="7012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254C8D5-CAC7-EE3E-368A-C5697F1B2121}"/>
              </a:ext>
            </a:extLst>
          </p:cNvPr>
          <p:cNvSpPr txBox="1"/>
          <p:nvPr/>
        </p:nvSpPr>
        <p:spPr>
          <a:xfrm>
            <a:off x="963386" y="57154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Mermin-Ho relation:</a:t>
            </a:r>
            <a:endParaRPr lang="en-FI" sz="2000" dirty="0" err="1"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7E7E967-A147-B612-556B-3C0817B4A587}"/>
              </a:ext>
            </a:extLst>
          </p:cNvPr>
          <p:cNvCxnSpPr/>
          <p:nvPr/>
        </p:nvCxnSpPr>
        <p:spPr>
          <a:xfrm flipV="1">
            <a:off x="405292" y="4038777"/>
            <a:ext cx="4117722" cy="669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6A4F102-F6DB-BC68-48ED-0AD01AA829E9}"/>
              </a:ext>
            </a:extLst>
          </p:cNvPr>
          <p:cNvCxnSpPr>
            <a:cxnSpLocks/>
          </p:cNvCxnSpPr>
          <p:nvPr/>
        </p:nvCxnSpPr>
        <p:spPr>
          <a:xfrm>
            <a:off x="318512" y="4039493"/>
            <a:ext cx="4204502" cy="605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9591FAFA-08D9-ADFB-706D-381AA09FC788}"/>
              </a:ext>
            </a:extLst>
          </p:cNvPr>
          <p:cNvSpPr/>
          <p:nvPr/>
        </p:nvSpPr>
        <p:spPr>
          <a:xfrm>
            <a:off x="963386" y="5715462"/>
            <a:ext cx="5290457" cy="1059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82964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75A1F-5369-1CED-B98C-73687F672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F8B5-DADE-F45C-6A84-0E9A2C67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925714-E72E-9605-CBFE-80B5567BC8FE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C0BC849F-47A6-C404-C3C0-721D6B1EF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043CC20-C076-F2D8-06AB-03DC7664B97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6E541BC-9DFE-807F-12ED-B55AA0937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267297B-C77B-A02F-6D0E-C1A5C7859F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9212DD7A-ED63-49B7-4E7A-0249ADE7E34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C53AB557-64BE-D7DE-DD70-E992CD00A9E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869EBA03-4028-E711-96C1-EE9D96869D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460153-72E8-31E0-40D0-B57CFC24D538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" name="Graphic 39">
            <a:extLst>
              <a:ext uri="{FF2B5EF4-FFF2-40B4-BE49-F238E27FC236}">
                <a16:creationId xmlns:a16="http://schemas.microsoft.com/office/drawing/2014/main" id="{DFD345FC-BA4F-1FF2-0EFE-718C74C2919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292" y="4794716"/>
            <a:ext cx="2549137" cy="792478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A9CD24AD-EEE2-FA41-FFD2-4A0E8A06BE1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79318" y="5004617"/>
            <a:ext cx="1354236" cy="2761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D0380D1-EDD6-F5CF-157A-2A60CD1A2629}"/>
              </a:ext>
            </a:extLst>
          </p:cNvPr>
          <p:cNvCxnSpPr>
            <a:cxnSpLocks/>
          </p:cNvCxnSpPr>
          <p:nvPr/>
        </p:nvCxnSpPr>
        <p:spPr>
          <a:xfrm>
            <a:off x="3162782" y="5142670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Graphic 48">
            <a:extLst>
              <a:ext uri="{FF2B5EF4-FFF2-40B4-BE49-F238E27FC236}">
                <a16:creationId xmlns:a16="http://schemas.microsoft.com/office/drawing/2014/main" id="{DDCFD1B3-0493-18C4-D9BA-BFFC1E14451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21150" y="5987116"/>
            <a:ext cx="4355821" cy="7012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F8D05548-0320-28C7-E95E-9361B7126A9F}"/>
              </a:ext>
            </a:extLst>
          </p:cNvPr>
          <p:cNvSpPr txBox="1"/>
          <p:nvPr/>
        </p:nvSpPr>
        <p:spPr>
          <a:xfrm>
            <a:off x="963386" y="57154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Mermin-Ho relation:</a:t>
            </a:r>
            <a:endParaRPr lang="en-FI" sz="2000" dirty="0" err="1"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B1251F5-A98E-B399-22D2-142072FADD93}"/>
              </a:ext>
            </a:extLst>
          </p:cNvPr>
          <p:cNvCxnSpPr/>
          <p:nvPr/>
        </p:nvCxnSpPr>
        <p:spPr>
          <a:xfrm flipV="1">
            <a:off x="405292" y="4038777"/>
            <a:ext cx="4117722" cy="669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462A84F-39AB-7016-DC3A-5CE7CA4D440B}"/>
              </a:ext>
            </a:extLst>
          </p:cNvPr>
          <p:cNvCxnSpPr>
            <a:cxnSpLocks/>
          </p:cNvCxnSpPr>
          <p:nvPr/>
        </p:nvCxnSpPr>
        <p:spPr>
          <a:xfrm>
            <a:off x="318512" y="4039493"/>
            <a:ext cx="4204502" cy="605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E166608C-3C6A-3AFB-2163-02F845130DB3}"/>
              </a:ext>
            </a:extLst>
          </p:cNvPr>
          <p:cNvSpPr/>
          <p:nvPr/>
        </p:nvSpPr>
        <p:spPr>
          <a:xfrm>
            <a:off x="963386" y="5715462"/>
            <a:ext cx="5290457" cy="1059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F668B22B-7000-85A2-D931-24A2534823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31250" y="5675786"/>
            <a:ext cx="3683607" cy="109900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C66FDDD5-88C1-C989-09ED-D55C72A5DE3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63605" y="6529198"/>
            <a:ext cx="324531" cy="245591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F762A6FF-AE1A-F5ED-1DC3-D0F507A2857A}"/>
              </a:ext>
            </a:extLst>
          </p:cNvPr>
          <p:cNvGrpSpPr/>
          <p:nvPr/>
        </p:nvGrpSpPr>
        <p:grpSpPr>
          <a:xfrm>
            <a:off x="10173294" y="5587194"/>
            <a:ext cx="1365949" cy="558570"/>
            <a:chOff x="10201231" y="5380535"/>
            <a:chExt cx="1650611" cy="674975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AE34F17-11B6-DEAC-CC47-57C276350A6C}"/>
                </a:ext>
              </a:extLst>
            </p:cNvPr>
            <p:cNvSpPr/>
            <p:nvPr/>
          </p:nvSpPr>
          <p:spPr>
            <a:xfrm>
              <a:off x="10201231" y="5380535"/>
              <a:ext cx="269619" cy="674975"/>
            </a:xfrm>
            <a:custGeom>
              <a:avLst/>
              <a:gdLst>
                <a:gd name="csX0" fmla="*/ 14554 w 269619"/>
                <a:gd name="csY0" fmla="*/ 661223 h 674975"/>
                <a:gd name="csX1" fmla="*/ 29636 w 269619"/>
                <a:gd name="csY1" fmla="*/ 646406 h 674975"/>
                <a:gd name="csX2" fmla="*/ 15083 w 269619"/>
                <a:gd name="csY2" fmla="*/ 631589 h 674975"/>
                <a:gd name="csX3" fmla="*/ 2 w 269619"/>
                <a:gd name="csY3" fmla="*/ 646670 h 674975"/>
                <a:gd name="csX4" fmla="*/ 33869 w 269619"/>
                <a:gd name="csY4" fmla="*/ 674982 h 674975"/>
                <a:gd name="csX5" fmla="*/ 118804 w 269619"/>
                <a:gd name="csY5" fmla="*/ 515697 h 674975"/>
                <a:gd name="csX6" fmla="*/ 178336 w 269619"/>
                <a:gd name="csY6" fmla="*/ 225439 h 674975"/>
                <a:gd name="csX7" fmla="*/ 211147 w 269619"/>
                <a:gd name="csY7" fmla="*/ 60863 h 674975"/>
                <a:gd name="csX8" fmla="*/ 237076 w 269619"/>
                <a:gd name="csY8" fmla="*/ 6621 h 674975"/>
                <a:gd name="csX9" fmla="*/ 255333 w 269619"/>
                <a:gd name="csY9" fmla="*/ 13765 h 674975"/>
                <a:gd name="csX10" fmla="*/ 239987 w 269619"/>
                <a:gd name="csY10" fmla="*/ 28583 h 674975"/>
                <a:gd name="csX11" fmla="*/ 254539 w 269619"/>
                <a:gd name="csY11" fmla="*/ 43400 h 674975"/>
                <a:gd name="csX12" fmla="*/ 269622 w 269619"/>
                <a:gd name="csY12" fmla="*/ 28318 h 674975"/>
                <a:gd name="csX13" fmla="*/ 236282 w 269619"/>
                <a:gd name="csY13" fmla="*/ 7 h 674975"/>
                <a:gd name="csX14" fmla="*/ 179660 w 269619"/>
                <a:gd name="csY14" fmla="*/ 94995 h 674975"/>
                <a:gd name="csX15" fmla="*/ 103986 w 269619"/>
                <a:gd name="csY15" fmla="*/ 449549 h 674975"/>
                <a:gd name="csX16" fmla="*/ 77263 w 269619"/>
                <a:gd name="csY16" fmla="*/ 588988 h 674975"/>
                <a:gd name="csX17" fmla="*/ 33076 w 269619"/>
                <a:gd name="csY17" fmla="*/ 668368 h 674975"/>
                <a:gd name="csX18" fmla="*/ 14554 w 269619"/>
                <a:gd name="csY18" fmla="*/ 661223 h 6749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69619" h="674975">
                  <a:moveTo>
                    <a:pt x="14554" y="661223"/>
                  </a:moveTo>
                  <a:cubicBezTo>
                    <a:pt x="24344" y="660693"/>
                    <a:pt x="29636" y="654079"/>
                    <a:pt x="29636" y="646406"/>
                  </a:cubicBezTo>
                  <a:cubicBezTo>
                    <a:pt x="29636" y="636351"/>
                    <a:pt x="21963" y="631589"/>
                    <a:pt x="15083" y="631589"/>
                  </a:cubicBezTo>
                  <a:cubicBezTo>
                    <a:pt x="7675" y="631589"/>
                    <a:pt x="2" y="636087"/>
                    <a:pt x="2" y="646670"/>
                  </a:cubicBezTo>
                  <a:cubicBezTo>
                    <a:pt x="2" y="662282"/>
                    <a:pt x="15348" y="674982"/>
                    <a:pt x="33869" y="674982"/>
                  </a:cubicBezTo>
                  <a:cubicBezTo>
                    <a:pt x="79909" y="674982"/>
                    <a:pt x="97372" y="603806"/>
                    <a:pt x="118804" y="515697"/>
                  </a:cubicBezTo>
                  <a:cubicBezTo>
                    <a:pt x="142352" y="419915"/>
                    <a:pt x="161932" y="322809"/>
                    <a:pt x="178336" y="225439"/>
                  </a:cubicBezTo>
                  <a:cubicBezTo>
                    <a:pt x="189714" y="160614"/>
                    <a:pt x="200828" y="100023"/>
                    <a:pt x="211147" y="60863"/>
                  </a:cubicBezTo>
                  <a:cubicBezTo>
                    <a:pt x="214851" y="45781"/>
                    <a:pt x="225170" y="6621"/>
                    <a:pt x="237076" y="6621"/>
                  </a:cubicBezTo>
                  <a:cubicBezTo>
                    <a:pt x="246338" y="6621"/>
                    <a:pt x="254010" y="12442"/>
                    <a:pt x="255333" y="13765"/>
                  </a:cubicBezTo>
                  <a:cubicBezTo>
                    <a:pt x="245279" y="14295"/>
                    <a:pt x="239987" y="20910"/>
                    <a:pt x="239987" y="28583"/>
                  </a:cubicBezTo>
                  <a:cubicBezTo>
                    <a:pt x="239987" y="38637"/>
                    <a:pt x="247660" y="43400"/>
                    <a:pt x="254539" y="43400"/>
                  </a:cubicBezTo>
                  <a:cubicBezTo>
                    <a:pt x="261949" y="43400"/>
                    <a:pt x="269622" y="38902"/>
                    <a:pt x="269622" y="28318"/>
                  </a:cubicBezTo>
                  <a:cubicBezTo>
                    <a:pt x="269622" y="11913"/>
                    <a:pt x="253216" y="7"/>
                    <a:pt x="236282" y="7"/>
                  </a:cubicBezTo>
                  <a:cubicBezTo>
                    <a:pt x="213264" y="7"/>
                    <a:pt x="196330" y="33081"/>
                    <a:pt x="179660" y="94995"/>
                  </a:cubicBezTo>
                  <a:cubicBezTo>
                    <a:pt x="178602" y="98435"/>
                    <a:pt x="137325" y="250840"/>
                    <a:pt x="103986" y="449549"/>
                  </a:cubicBezTo>
                  <a:cubicBezTo>
                    <a:pt x="96049" y="496118"/>
                    <a:pt x="87317" y="546654"/>
                    <a:pt x="77263" y="588988"/>
                  </a:cubicBezTo>
                  <a:cubicBezTo>
                    <a:pt x="71706" y="611216"/>
                    <a:pt x="57683" y="668368"/>
                    <a:pt x="33076" y="668368"/>
                  </a:cubicBezTo>
                  <a:cubicBezTo>
                    <a:pt x="22227" y="668368"/>
                    <a:pt x="15083" y="661223"/>
                    <a:pt x="14554" y="661223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10F9AB4-771F-53AE-68A2-65CF7112C39C}"/>
                </a:ext>
              </a:extLst>
            </p:cNvPr>
            <p:cNvSpPr/>
            <p:nvPr/>
          </p:nvSpPr>
          <p:spPr>
            <a:xfrm>
              <a:off x="10514151" y="5572555"/>
              <a:ext cx="62972" cy="291315"/>
            </a:xfrm>
            <a:custGeom>
              <a:avLst/>
              <a:gdLst>
                <a:gd name="csX0" fmla="*/ 62997 w 62972"/>
                <a:gd name="csY0" fmla="*/ 289494 h 291315"/>
                <a:gd name="csX1" fmla="*/ 62203 w 62972"/>
                <a:gd name="csY1" fmla="*/ 287642 h 291315"/>
                <a:gd name="csX2" fmla="*/ 12989 w 62972"/>
                <a:gd name="csY2" fmla="*/ 145821 h 291315"/>
                <a:gd name="csX3" fmla="*/ 62467 w 62972"/>
                <a:gd name="csY3" fmla="*/ 3206 h 291315"/>
                <a:gd name="csX4" fmla="*/ 62997 w 62972"/>
                <a:gd name="csY4" fmla="*/ 1353 h 291315"/>
                <a:gd name="csX5" fmla="*/ 60880 w 62972"/>
                <a:gd name="csY5" fmla="*/ 31 h 291315"/>
                <a:gd name="csX6" fmla="*/ 18810 w 62972"/>
                <a:gd name="csY6" fmla="*/ 53478 h 291315"/>
                <a:gd name="csX7" fmla="*/ 24 w 62972"/>
                <a:gd name="csY7" fmla="*/ 145292 h 291315"/>
                <a:gd name="csX8" fmla="*/ 19603 w 62972"/>
                <a:gd name="csY8" fmla="*/ 239486 h 291315"/>
                <a:gd name="csX9" fmla="*/ 60880 w 62972"/>
                <a:gd name="csY9" fmla="*/ 291347 h 291315"/>
                <a:gd name="csX10" fmla="*/ 62997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2997" y="289494"/>
                  </a:moveTo>
                  <a:cubicBezTo>
                    <a:pt x="62997" y="289230"/>
                    <a:pt x="62997" y="288701"/>
                    <a:pt x="62203" y="287642"/>
                  </a:cubicBezTo>
                  <a:cubicBezTo>
                    <a:pt x="48709" y="273884"/>
                    <a:pt x="12989" y="236576"/>
                    <a:pt x="12989" y="145821"/>
                  </a:cubicBezTo>
                  <a:cubicBezTo>
                    <a:pt x="12989" y="54801"/>
                    <a:pt x="48179" y="17757"/>
                    <a:pt x="62467" y="3206"/>
                  </a:cubicBezTo>
                  <a:cubicBezTo>
                    <a:pt x="62467" y="2940"/>
                    <a:pt x="62997" y="2148"/>
                    <a:pt x="62997" y="1353"/>
                  </a:cubicBezTo>
                  <a:cubicBezTo>
                    <a:pt x="62997" y="559"/>
                    <a:pt x="62203" y="31"/>
                    <a:pt x="60880" y="31"/>
                  </a:cubicBezTo>
                  <a:cubicBezTo>
                    <a:pt x="57705" y="31"/>
                    <a:pt x="33098" y="21462"/>
                    <a:pt x="18810" y="53478"/>
                  </a:cubicBezTo>
                  <a:cubicBezTo>
                    <a:pt x="4257" y="86023"/>
                    <a:pt x="24" y="117509"/>
                    <a:pt x="24" y="145292"/>
                  </a:cubicBezTo>
                  <a:cubicBezTo>
                    <a:pt x="24" y="166459"/>
                    <a:pt x="2140" y="201914"/>
                    <a:pt x="19603" y="239486"/>
                  </a:cubicBezTo>
                  <a:cubicBezTo>
                    <a:pt x="33627" y="269915"/>
                    <a:pt x="57440" y="291347"/>
                    <a:pt x="60880" y="291347"/>
                  </a:cubicBezTo>
                  <a:cubicBezTo>
                    <a:pt x="62467" y="291347"/>
                    <a:pt x="62997" y="290553"/>
                    <a:pt x="62997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FF96827-2840-3E34-11EB-ADD2F649E595}"/>
                </a:ext>
              </a:extLst>
            </p:cNvPr>
            <p:cNvSpPr/>
            <p:nvPr/>
          </p:nvSpPr>
          <p:spPr>
            <a:xfrm>
              <a:off x="10604944" y="5591606"/>
              <a:ext cx="215113" cy="208762"/>
            </a:xfrm>
            <a:custGeom>
              <a:avLst/>
              <a:gdLst>
                <a:gd name="csX0" fmla="*/ 213824 w 215113"/>
                <a:gd name="csY0" fmla="*/ 6645 h 208762"/>
                <a:gd name="csX1" fmla="*/ 215146 w 215113"/>
                <a:gd name="csY1" fmla="*/ 2411 h 208762"/>
                <a:gd name="csX2" fmla="*/ 208268 w 215113"/>
                <a:gd name="csY2" fmla="*/ 30 h 208762"/>
                <a:gd name="csX3" fmla="*/ 6912 w 215113"/>
                <a:gd name="csY3" fmla="*/ 30 h 208762"/>
                <a:gd name="csX4" fmla="*/ 33 w 215113"/>
                <a:gd name="csY4" fmla="*/ 2411 h 208762"/>
                <a:gd name="csX5" fmla="*/ 1356 w 215113"/>
                <a:gd name="csY5" fmla="*/ 6645 h 208762"/>
                <a:gd name="csX6" fmla="*/ 99784 w 215113"/>
                <a:gd name="csY6" fmla="*/ 203237 h 208762"/>
                <a:gd name="csX7" fmla="*/ 107458 w 215113"/>
                <a:gd name="csY7" fmla="*/ 208793 h 208762"/>
                <a:gd name="csX8" fmla="*/ 115395 w 215113"/>
                <a:gd name="csY8" fmla="*/ 203237 h 208762"/>
                <a:gd name="csX9" fmla="*/ 36018 w 215113"/>
                <a:gd name="csY9" fmla="*/ 21198 h 208762"/>
                <a:gd name="csX10" fmla="*/ 196096 w 215113"/>
                <a:gd name="csY10" fmla="*/ 21198 h 208762"/>
                <a:gd name="csX11" fmla="*/ 116189 w 215113"/>
                <a:gd name="csY11" fmla="*/ 181540 h 2087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15113" h="208762">
                  <a:moveTo>
                    <a:pt x="213824" y="6645"/>
                  </a:moveTo>
                  <a:cubicBezTo>
                    <a:pt x="214354" y="5586"/>
                    <a:pt x="215146" y="3734"/>
                    <a:pt x="215146" y="2411"/>
                  </a:cubicBezTo>
                  <a:cubicBezTo>
                    <a:pt x="215146" y="295"/>
                    <a:pt x="214882" y="30"/>
                    <a:pt x="208268" y="30"/>
                  </a:cubicBezTo>
                  <a:lnTo>
                    <a:pt x="6912" y="30"/>
                  </a:lnTo>
                  <a:cubicBezTo>
                    <a:pt x="298" y="30"/>
                    <a:pt x="33" y="295"/>
                    <a:pt x="33" y="2411"/>
                  </a:cubicBezTo>
                  <a:cubicBezTo>
                    <a:pt x="33" y="3734"/>
                    <a:pt x="827" y="5586"/>
                    <a:pt x="1356" y="6645"/>
                  </a:cubicBezTo>
                  <a:lnTo>
                    <a:pt x="99784" y="203237"/>
                  </a:lnTo>
                  <a:cubicBezTo>
                    <a:pt x="101637" y="207206"/>
                    <a:pt x="102695" y="208793"/>
                    <a:pt x="107458" y="208793"/>
                  </a:cubicBezTo>
                  <a:cubicBezTo>
                    <a:pt x="112485" y="208793"/>
                    <a:pt x="113279" y="207206"/>
                    <a:pt x="115395" y="203237"/>
                  </a:cubicBezTo>
                  <a:close/>
                  <a:moveTo>
                    <a:pt x="36018" y="21198"/>
                  </a:moveTo>
                  <a:lnTo>
                    <a:pt x="196096" y="21198"/>
                  </a:lnTo>
                  <a:lnTo>
                    <a:pt x="116189" y="181540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A6A2F0B-D76E-2FA0-A4ED-8DADCCF2A848}"/>
                </a:ext>
              </a:extLst>
            </p:cNvPr>
            <p:cNvSpPr/>
            <p:nvPr/>
          </p:nvSpPr>
          <p:spPr>
            <a:xfrm>
              <a:off x="10941694" y="5647699"/>
              <a:ext cx="140763" cy="140498"/>
            </a:xfrm>
            <a:custGeom>
              <a:avLst/>
              <a:gdLst>
                <a:gd name="csX0" fmla="*/ 70703 w 140763"/>
                <a:gd name="csY0" fmla="*/ 62210 h 140498"/>
                <a:gd name="csX1" fmla="*/ 12228 w 140763"/>
                <a:gd name="csY1" fmla="*/ 4000 h 140498"/>
                <a:gd name="csX2" fmla="*/ 5878 w 140763"/>
                <a:gd name="csY2" fmla="*/ 31 h 140498"/>
                <a:gd name="csX3" fmla="*/ 57 w 140763"/>
                <a:gd name="csY3" fmla="*/ 5852 h 140498"/>
                <a:gd name="csX4" fmla="*/ 3761 w 140763"/>
                <a:gd name="csY4" fmla="*/ 11673 h 140498"/>
                <a:gd name="csX5" fmla="*/ 62236 w 140763"/>
                <a:gd name="csY5" fmla="*/ 70148 h 140498"/>
                <a:gd name="csX6" fmla="*/ 3761 w 140763"/>
                <a:gd name="csY6" fmla="*/ 128887 h 140498"/>
                <a:gd name="csX7" fmla="*/ 57 w 140763"/>
                <a:gd name="csY7" fmla="*/ 134708 h 140498"/>
                <a:gd name="csX8" fmla="*/ 5878 w 140763"/>
                <a:gd name="csY8" fmla="*/ 140529 h 140498"/>
                <a:gd name="csX9" fmla="*/ 12228 w 140763"/>
                <a:gd name="csY9" fmla="*/ 136560 h 140498"/>
                <a:gd name="csX10" fmla="*/ 70439 w 140763"/>
                <a:gd name="csY10" fmla="*/ 78350 h 140498"/>
                <a:gd name="csX11" fmla="*/ 130766 w 140763"/>
                <a:gd name="csY11" fmla="*/ 138677 h 140498"/>
                <a:gd name="csX12" fmla="*/ 134999 w 140763"/>
                <a:gd name="csY12" fmla="*/ 140529 h 140498"/>
                <a:gd name="csX13" fmla="*/ 140821 w 140763"/>
                <a:gd name="csY13" fmla="*/ 134708 h 140498"/>
                <a:gd name="csX14" fmla="*/ 140027 w 140763"/>
                <a:gd name="csY14" fmla="*/ 131533 h 140498"/>
                <a:gd name="csX15" fmla="*/ 78906 w 140763"/>
                <a:gd name="csY15" fmla="*/ 70148 h 140498"/>
                <a:gd name="csX16" fmla="*/ 132088 w 140763"/>
                <a:gd name="csY16" fmla="*/ 16965 h 140498"/>
                <a:gd name="csX17" fmla="*/ 139497 w 140763"/>
                <a:gd name="csY17" fmla="*/ 9556 h 140498"/>
                <a:gd name="csX18" fmla="*/ 140821 w 140763"/>
                <a:gd name="csY18" fmla="*/ 5852 h 140498"/>
                <a:gd name="csX19" fmla="*/ 134999 w 140763"/>
                <a:gd name="csY19" fmla="*/ 31 h 140498"/>
                <a:gd name="csX20" fmla="*/ 128385 w 140763"/>
                <a:gd name="csY20" fmla="*/ 4264 h 140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40763" h="140498">
                  <a:moveTo>
                    <a:pt x="70703" y="62210"/>
                  </a:moveTo>
                  <a:lnTo>
                    <a:pt x="12228" y="4000"/>
                  </a:lnTo>
                  <a:cubicBezTo>
                    <a:pt x="8789" y="560"/>
                    <a:pt x="8259" y="31"/>
                    <a:pt x="5878" y="31"/>
                  </a:cubicBezTo>
                  <a:cubicBezTo>
                    <a:pt x="2968" y="31"/>
                    <a:pt x="57" y="2677"/>
                    <a:pt x="57" y="5852"/>
                  </a:cubicBezTo>
                  <a:cubicBezTo>
                    <a:pt x="57" y="7968"/>
                    <a:pt x="586" y="8498"/>
                    <a:pt x="3761" y="11673"/>
                  </a:cubicBezTo>
                  <a:lnTo>
                    <a:pt x="62236" y="70148"/>
                  </a:lnTo>
                  <a:lnTo>
                    <a:pt x="3761" y="128887"/>
                  </a:lnTo>
                  <a:cubicBezTo>
                    <a:pt x="586" y="132062"/>
                    <a:pt x="57" y="132592"/>
                    <a:pt x="57" y="134708"/>
                  </a:cubicBezTo>
                  <a:cubicBezTo>
                    <a:pt x="57" y="137883"/>
                    <a:pt x="2968" y="140529"/>
                    <a:pt x="5878" y="140529"/>
                  </a:cubicBezTo>
                  <a:cubicBezTo>
                    <a:pt x="8259" y="140529"/>
                    <a:pt x="8789" y="140000"/>
                    <a:pt x="12228" y="136560"/>
                  </a:cubicBezTo>
                  <a:lnTo>
                    <a:pt x="70439" y="78350"/>
                  </a:lnTo>
                  <a:lnTo>
                    <a:pt x="130766" y="138677"/>
                  </a:lnTo>
                  <a:cubicBezTo>
                    <a:pt x="131294" y="139206"/>
                    <a:pt x="133411" y="140529"/>
                    <a:pt x="134999" y="140529"/>
                  </a:cubicBezTo>
                  <a:cubicBezTo>
                    <a:pt x="138439" y="140529"/>
                    <a:pt x="140821" y="137883"/>
                    <a:pt x="140821" y="134708"/>
                  </a:cubicBezTo>
                  <a:cubicBezTo>
                    <a:pt x="140821" y="134179"/>
                    <a:pt x="140821" y="132856"/>
                    <a:pt x="140027" y="131533"/>
                  </a:cubicBezTo>
                  <a:cubicBezTo>
                    <a:pt x="139761" y="131004"/>
                    <a:pt x="93458" y="85229"/>
                    <a:pt x="78906" y="70148"/>
                  </a:cubicBezTo>
                  <a:lnTo>
                    <a:pt x="132088" y="16965"/>
                  </a:lnTo>
                  <a:cubicBezTo>
                    <a:pt x="133677" y="15113"/>
                    <a:pt x="137910" y="11408"/>
                    <a:pt x="139497" y="9556"/>
                  </a:cubicBezTo>
                  <a:cubicBezTo>
                    <a:pt x="139763" y="9027"/>
                    <a:pt x="140821" y="7968"/>
                    <a:pt x="140821" y="5852"/>
                  </a:cubicBezTo>
                  <a:cubicBezTo>
                    <a:pt x="140821" y="2677"/>
                    <a:pt x="138439" y="31"/>
                    <a:pt x="134999" y="31"/>
                  </a:cubicBezTo>
                  <a:cubicBezTo>
                    <a:pt x="132618" y="31"/>
                    <a:pt x="131560" y="1089"/>
                    <a:pt x="128385" y="426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D5CC210-AF5F-1AE0-332A-2128A94C41C7}"/>
                </a:ext>
              </a:extLst>
            </p:cNvPr>
            <p:cNvSpPr/>
            <p:nvPr/>
          </p:nvSpPr>
          <p:spPr>
            <a:xfrm>
              <a:off x="11198526" y="5662252"/>
              <a:ext cx="125416" cy="131502"/>
            </a:xfrm>
            <a:custGeom>
              <a:avLst/>
              <a:gdLst>
                <a:gd name="csX0" fmla="*/ 125496 w 125416"/>
                <a:gd name="csY0" fmla="*/ 19611 h 131502"/>
                <a:gd name="csX1" fmla="*/ 113854 w 125416"/>
                <a:gd name="csY1" fmla="*/ 31 h 131502"/>
                <a:gd name="csX2" fmla="*/ 100360 w 125416"/>
                <a:gd name="csY2" fmla="*/ 12996 h 131502"/>
                <a:gd name="csX3" fmla="*/ 103535 w 125416"/>
                <a:gd name="csY3" fmla="*/ 19611 h 131502"/>
                <a:gd name="csX4" fmla="*/ 114118 w 125416"/>
                <a:gd name="csY4" fmla="*/ 45276 h 131502"/>
                <a:gd name="csX5" fmla="*/ 61465 w 125416"/>
                <a:gd name="csY5" fmla="*/ 125712 h 131502"/>
                <a:gd name="csX6" fmla="*/ 40297 w 125416"/>
                <a:gd name="csY6" fmla="*/ 100047 h 131502"/>
                <a:gd name="csX7" fmla="*/ 54850 w 125416"/>
                <a:gd name="csY7" fmla="*/ 43953 h 131502"/>
                <a:gd name="csX8" fmla="*/ 60671 w 125416"/>
                <a:gd name="csY8" fmla="*/ 23315 h 131502"/>
                <a:gd name="csX9" fmla="*/ 37651 w 125416"/>
                <a:gd name="csY9" fmla="*/ 31 h 131502"/>
                <a:gd name="csX10" fmla="*/ 79 w 125416"/>
                <a:gd name="csY10" fmla="*/ 44747 h 131502"/>
                <a:gd name="csX11" fmla="*/ 3254 w 125416"/>
                <a:gd name="csY11" fmla="*/ 47393 h 131502"/>
                <a:gd name="csX12" fmla="*/ 7223 w 125416"/>
                <a:gd name="csY12" fmla="*/ 42101 h 131502"/>
                <a:gd name="csX13" fmla="*/ 36858 w 125416"/>
                <a:gd name="csY13" fmla="*/ 5852 h 131502"/>
                <a:gd name="csX14" fmla="*/ 44266 w 125416"/>
                <a:gd name="csY14" fmla="*/ 15377 h 131502"/>
                <a:gd name="csX15" fmla="*/ 36858 w 125416"/>
                <a:gd name="csY15" fmla="*/ 42631 h 131502"/>
                <a:gd name="csX16" fmla="*/ 22834 w 125416"/>
                <a:gd name="csY16" fmla="*/ 96078 h 131502"/>
                <a:gd name="csX17" fmla="*/ 32624 w 125416"/>
                <a:gd name="csY17" fmla="*/ 122537 h 131502"/>
                <a:gd name="csX18" fmla="*/ 60406 w 125416"/>
                <a:gd name="csY18" fmla="*/ 131533 h 131502"/>
                <a:gd name="csX19" fmla="*/ 125496 w 125416"/>
                <a:gd name="csY19" fmla="*/ 19611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25416" h="131502">
                  <a:moveTo>
                    <a:pt x="125496" y="19611"/>
                  </a:moveTo>
                  <a:cubicBezTo>
                    <a:pt x="125496" y="1089"/>
                    <a:pt x="115971" y="31"/>
                    <a:pt x="113854" y="31"/>
                  </a:cubicBezTo>
                  <a:cubicBezTo>
                    <a:pt x="106710" y="31"/>
                    <a:pt x="100360" y="6910"/>
                    <a:pt x="100360" y="12996"/>
                  </a:cubicBezTo>
                  <a:cubicBezTo>
                    <a:pt x="100360" y="16436"/>
                    <a:pt x="102476" y="18288"/>
                    <a:pt x="103535" y="19611"/>
                  </a:cubicBezTo>
                  <a:cubicBezTo>
                    <a:pt x="106445" y="22257"/>
                    <a:pt x="114118" y="30195"/>
                    <a:pt x="114118" y="45276"/>
                  </a:cubicBezTo>
                  <a:cubicBezTo>
                    <a:pt x="114118" y="57448"/>
                    <a:pt x="96656" y="125712"/>
                    <a:pt x="61465" y="125712"/>
                  </a:cubicBezTo>
                  <a:cubicBezTo>
                    <a:pt x="43737" y="125712"/>
                    <a:pt x="40297" y="110895"/>
                    <a:pt x="40297" y="100047"/>
                  </a:cubicBezTo>
                  <a:cubicBezTo>
                    <a:pt x="40297" y="85494"/>
                    <a:pt x="46912" y="65121"/>
                    <a:pt x="54850" y="43953"/>
                  </a:cubicBezTo>
                  <a:cubicBezTo>
                    <a:pt x="59613" y="32047"/>
                    <a:pt x="60671" y="29136"/>
                    <a:pt x="60671" y="23315"/>
                  </a:cubicBezTo>
                  <a:cubicBezTo>
                    <a:pt x="60671" y="11144"/>
                    <a:pt x="51939" y="31"/>
                    <a:pt x="37651" y="31"/>
                  </a:cubicBezTo>
                  <a:cubicBezTo>
                    <a:pt x="10928" y="31"/>
                    <a:pt x="79" y="42366"/>
                    <a:pt x="79" y="44747"/>
                  </a:cubicBezTo>
                  <a:cubicBezTo>
                    <a:pt x="79" y="45806"/>
                    <a:pt x="1138" y="47393"/>
                    <a:pt x="3254" y="47393"/>
                  </a:cubicBezTo>
                  <a:cubicBezTo>
                    <a:pt x="5900" y="47393"/>
                    <a:pt x="6165" y="46070"/>
                    <a:pt x="7223" y="42101"/>
                  </a:cubicBezTo>
                  <a:cubicBezTo>
                    <a:pt x="14367" y="16965"/>
                    <a:pt x="25745" y="5852"/>
                    <a:pt x="36858" y="5852"/>
                  </a:cubicBezTo>
                  <a:cubicBezTo>
                    <a:pt x="39504" y="5852"/>
                    <a:pt x="44266" y="5852"/>
                    <a:pt x="44266" y="15377"/>
                  </a:cubicBezTo>
                  <a:cubicBezTo>
                    <a:pt x="44266" y="23051"/>
                    <a:pt x="41091" y="31517"/>
                    <a:pt x="36858" y="42631"/>
                  </a:cubicBezTo>
                  <a:cubicBezTo>
                    <a:pt x="22834" y="79938"/>
                    <a:pt x="22834" y="88934"/>
                    <a:pt x="22834" y="96078"/>
                  </a:cubicBezTo>
                  <a:cubicBezTo>
                    <a:pt x="22834" y="102428"/>
                    <a:pt x="23628" y="114335"/>
                    <a:pt x="32624" y="122537"/>
                  </a:cubicBezTo>
                  <a:cubicBezTo>
                    <a:pt x="43208" y="131533"/>
                    <a:pt x="57760" y="131533"/>
                    <a:pt x="60406" y="131533"/>
                  </a:cubicBezTo>
                  <a:cubicBezTo>
                    <a:pt x="108827" y="131533"/>
                    <a:pt x="125496" y="36280"/>
                    <a:pt x="125496" y="19611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BADC315-1EC2-CF06-4394-C4D98FEDB85A}"/>
                </a:ext>
              </a:extLst>
            </p:cNvPr>
            <p:cNvSpPr/>
            <p:nvPr/>
          </p:nvSpPr>
          <p:spPr>
            <a:xfrm>
              <a:off x="11335051" y="5744341"/>
              <a:ext cx="64560" cy="92342"/>
            </a:xfrm>
            <a:custGeom>
              <a:avLst/>
              <a:gdLst>
                <a:gd name="csX0" fmla="*/ 59887 w 64560"/>
                <a:gd name="csY0" fmla="*/ 4533 h 92342"/>
                <a:gd name="csX1" fmla="*/ 57771 w 64560"/>
                <a:gd name="csY1" fmla="*/ 35 h 92342"/>
                <a:gd name="csX2" fmla="*/ 50891 w 64560"/>
                <a:gd name="csY2" fmla="*/ 6385 h 92342"/>
                <a:gd name="csX3" fmla="*/ 31841 w 64560"/>
                <a:gd name="csY3" fmla="*/ 35 h 92342"/>
                <a:gd name="csX4" fmla="*/ 90 w 64560"/>
                <a:gd name="csY4" fmla="*/ 24377 h 92342"/>
                <a:gd name="csX5" fmla="*/ 7763 w 64560"/>
                <a:gd name="csY5" fmla="*/ 40782 h 92342"/>
                <a:gd name="csX6" fmla="*/ 30518 w 64560"/>
                <a:gd name="csY6" fmla="*/ 49778 h 92342"/>
                <a:gd name="csX7" fmla="*/ 49304 w 64560"/>
                <a:gd name="csY7" fmla="*/ 56657 h 92342"/>
                <a:gd name="csX8" fmla="*/ 55654 w 64560"/>
                <a:gd name="csY8" fmla="*/ 69887 h 92342"/>
                <a:gd name="csX9" fmla="*/ 32634 w 64560"/>
                <a:gd name="csY9" fmla="*/ 88144 h 92342"/>
                <a:gd name="csX10" fmla="*/ 5117 w 64560"/>
                <a:gd name="csY10" fmla="*/ 60362 h 92342"/>
                <a:gd name="csX11" fmla="*/ 4323 w 64560"/>
                <a:gd name="csY11" fmla="*/ 56128 h 92342"/>
                <a:gd name="csX12" fmla="*/ 2471 w 64560"/>
                <a:gd name="csY12" fmla="*/ 55335 h 92342"/>
                <a:gd name="csX13" fmla="*/ 90 w 64560"/>
                <a:gd name="csY13" fmla="*/ 60097 h 92342"/>
                <a:gd name="csX14" fmla="*/ 90 w 64560"/>
                <a:gd name="csY14" fmla="*/ 87615 h 92342"/>
                <a:gd name="csX15" fmla="*/ 2206 w 64560"/>
                <a:gd name="csY15" fmla="*/ 92378 h 92342"/>
                <a:gd name="csX16" fmla="*/ 6704 w 64560"/>
                <a:gd name="csY16" fmla="*/ 87879 h 92342"/>
                <a:gd name="csX17" fmla="*/ 10938 w 64560"/>
                <a:gd name="csY17" fmla="*/ 82852 h 92342"/>
                <a:gd name="csX18" fmla="*/ 32899 w 64560"/>
                <a:gd name="csY18" fmla="*/ 92378 h 92342"/>
                <a:gd name="csX19" fmla="*/ 64650 w 64560"/>
                <a:gd name="csY19" fmla="*/ 64595 h 92342"/>
                <a:gd name="csX20" fmla="*/ 56183 w 64560"/>
                <a:gd name="csY20" fmla="*/ 45280 h 92342"/>
                <a:gd name="csX21" fmla="*/ 29988 w 64560"/>
                <a:gd name="csY21" fmla="*/ 35490 h 92342"/>
                <a:gd name="csX22" fmla="*/ 9350 w 64560"/>
                <a:gd name="csY22" fmla="*/ 19086 h 92342"/>
                <a:gd name="csX23" fmla="*/ 31841 w 64560"/>
                <a:gd name="csY23" fmla="*/ 3739 h 92342"/>
                <a:gd name="csX24" fmla="*/ 55389 w 64560"/>
                <a:gd name="csY24" fmla="*/ 28611 h 92342"/>
                <a:gd name="csX25" fmla="*/ 57771 w 64560"/>
                <a:gd name="csY25" fmla="*/ 30463 h 92342"/>
                <a:gd name="csX26" fmla="*/ 59887 w 64560"/>
                <a:gd name="csY26" fmla="*/ 25700 h 923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64560" h="92342">
                  <a:moveTo>
                    <a:pt x="59887" y="4533"/>
                  </a:moveTo>
                  <a:cubicBezTo>
                    <a:pt x="59887" y="1093"/>
                    <a:pt x="59887" y="35"/>
                    <a:pt x="57771" y="35"/>
                  </a:cubicBezTo>
                  <a:cubicBezTo>
                    <a:pt x="56183" y="35"/>
                    <a:pt x="52479" y="4533"/>
                    <a:pt x="50891" y="6385"/>
                  </a:cubicBezTo>
                  <a:cubicBezTo>
                    <a:pt x="44806" y="1093"/>
                    <a:pt x="38455" y="35"/>
                    <a:pt x="31841" y="35"/>
                  </a:cubicBezTo>
                  <a:cubicBezTo>
                    <a:pt x="7498" y="35"/>
                    <a:pt x="90" y="13264"/>
                    <a:pt x="90" y="24377"/>
                  </a:cubicBezTo>
                  <a:cubicBezTo>
                    <a:pt x="90" y="26759"/>
                    <a:pt x="90" y="33903"/>
                    <a:pt x="7763" y="40782"/>
                  </a:cubicBezTo>
                  <a:cubicBezTo>
                    <a:pt x="14378" y="46603"/>
                    <a:pt x="21257" y="47926"/>
                    <a:pt x="30518" y="49778"/>
                  </a:cubicBezTo>
                  <a:cubicBezTo>
                    <a:pt x="41631" y="51895"/>
                    <a:pt x="44276" y="52689"/>
                    <a:pt x="49304" y="56657"/>
                  </a:cubicBezTo>
                  <a:cubicBezTo>
                    <a:pt x="53008" y="59568"/>
                    <a:pt x="55654" y="64066"/>
                    <a:pt x="55654" y="69887"/>
                  </a:cubicBezTo>
                  <a:cubicBezTo>
                    <a:pt x="55654" y="78619"/>
                    <a:pt x="50627" y="88144"/>
                    <a:pt x="32634" y="88144"/>
                  </a:cubicBezTo>
                  <a:cubicBezTo>
                    <a:pt x="19405" y="88144"/>
                    <a:pt x="9615" y="80471"/>
                    <a:pt x="5117" y="60362"/>
                  </a:cubicBezTo>
                  <a:cubicBezTo>
                    <a:pt x="4323" y="56657"/>
                    <a:pt x="4323" y="56393"/>
                    <a:pt x="4323" y="56128"/>
                  </a:cubicBezTo>
                  <a:cubicBezTo>
                    <a:pt x="3794" y="55335"/>
                    <a:pt x="3000" y="55335"/>
                    <a:pt x="2471" y="55335"/>
                  </a:cubicBezTo>
                  <a:cubicBezTo>
                    <a:pt x="90" y="55335"/>
                    <a:pt x="90" y="56393"/>
                    <a:pt x="90" y="60097"/>
                  </a:cubicBezTo>
                  <a:lnTo>
                    <a:pt x="90" y="87615"/>
                  </a:lnTo>
                  <a:cubicBezTo>
                    <a:pt x="90" y="91319"/>
                    <a:pt x="90" y="92378"/>
                    <a:pt x="2206" y="92378"/>
                  </a:cubicBezTo>
                  <a:cubicBezTo>
                    <a:pt x="3265" y="92378"/>
                    <a:pt x="3265" y="92113"/>
                    <a:pt x="6704" y="87879"/>
                  </a:cubicBezTo>
                  <a:cubicBezTo>
                    <a:pt x="7763" y="86292"/>
                    <a:pt x="7763" y="86027"/>
                    <a:pt x="10938" y="82852"/>
                  </a:cubicBezTo>
                  <a:cubicBezTo>
                    <a:pt x="18611" y="92378"/>
                    <a:pt x="29459" y="92378"/>
                    <a:pt x="32899" y="92378"/>
                  </a:cubicBezTo>
                  <a:cubicBezTo>
                    <a:pt x="54066" y="92378"/>
                    <a:pt x="64650" y="80471"/>
                    <a:pt x="64650" y="64595"/>
                  </a:cubicBezTo>
                  <a:cubicBezTo>
                    <a:pt x="64650" y="53747"/>
                    <a:pt x="58035" y="47132"/>
                    <a:pt x="56183" y="45280"/>
                  </a:cubicBezTo>
                  <a:cubicBezTo>
                    <a:pt x="49039" y="38930"/>
                    <a:pt x="43483" y="37872"/>
                    <a:pt x="29988" y="35490"/>
                  </a:cubicBezTo>
                  <a:cubicBezTo>
                    <a:pt x="24167" y="34167"/>
                    <a:pt x="9350" y="31257"/>
                    <a:pt x="9350" y="19086"/>
                  </a:cubicBezTo>
                  <a:cubicBezTo>
                    <a:pt x="9350" y="13000"/>
                    <a:pt x="13584" y="3739"/>
                    <a:pt x="31841" y="3739"/>
                  </a:cubicBezTo>
                  <a:cubicBezTo>
                    <a:pt x="53802" y="3739"/>
                    <a:pt x="55125" y="22525"/>
                    <a:pt x="55389" y="28611"/>
                  </a:cubicBezTo>
                  <a:cubicBezTo>
                    <a:pt x="55654" y="30463"/>
                    <a:pt x="56977" y="30463"/>
                    <a:pt x="57771" y="30463"/>
                  </a:cubicBezTo>
                  <a:cubicBezTo>
                    <a:pt x="59887" y="30463"/>
                    <a:pt x="59887" y="29405"/>
                    <a:pt x="59887" y="25700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5B7B76D-C2E3-3B09-8FBB-462A92948DD6}"/>
                </a:ext>
              </a:extLst>
            </p:cNvPr>
            <p:cNvSpPr/>
            <p:nvPr/>
          </p:nvSpPr>
          <p:spPr>
            <a:xfrm>
              <a:off x="11428829" y="5572555"/>
              <a:ext cx="62972" cy="291315"/>
            </a:xfrm>
            <a:custGeom>
              <a:avLst/>
              <a:gdLst>
                <a:gd name="csX0" fmla="*/ 63069 w 62972"/>
                <a:gd name="csY0" fmla="*/ 145821 h 291315"/>
                <a:gd name="csX1" fmla="*/ 43490 w 62972"/>
                <a:gd name="csY1" fmla="*/ 51626 h 291315"/>
                <a:gd name="csX2" fmla="*/ 2213 w 62972"/>
                <a:gd name="csY2" fmla="*/ 31 h 291315"/>
                <a:gd name="csX3" fmla="*/ 96 w 62972"/>
                <a:gd name="csY3" fmla="*/ 1618 h 291315"/>
                <a:gd name="csX4" fmla="*/ 626 w 62972"/>
                <a:gd name="csY4" fmla="*/ 3206 h 291315"/>
                <a:gd name="csX5" fmla="*/ 50104 w 62972"/>
                <a:gd name="csY5" fmla="*/ 145292 h 291315"/>
                <a:gd name="csX6" fmla="*/ 626 w 62972"/>
                <a:gd name="csY6" fmla="*/ 287907 h 291315"/>
                <a:gd name="csX7" fmla="*/ 96 w 62972"/>
                <a:gd name="csY7" fmla="*/ 289494 h 291315"/>
                <a:gd name="csX8" fmla="*/ 2213 w 62972"/>
                <a:gd name="csY8" fmla="*/ 291347 h 291315"/>
                <a:gd name="csX9" fmla="*/ 44283 w 62972"/>
                <a:gd name="csY9" fmla="*/ 237634 h 291315"/>
                <a:gd name="csX10" fmla="*/ 63069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069" y="145821"/>
                  </a:moveTo>
                  <a:cubicBezTo>
                    <a:pt x="63069" y="124653"/>
                    <a:pt x="60953" y="89198"/>
                    <a:pt x="43490" y="51626"/>
                  </a:cubicBezTo>
                  <a:cubicBezTo>
                    <a:pt x="29466" y="21198"/>
                    <a:pt x="5653" y="31"/>
                    <a:pt x="2213" y="31"/>
                  </a:cubicBezTo>
                  <a:cubicBezTo>
                    <a:pt x="1155" y="31"/>
                    <a:pt x="96" y="295"/>
                    <a:pt x="96" y="1618"/>
                  </a:cubicBezTo>
                  <a:cubicBezTo>
                    <a:pt x="96" y="2148"/>
                    <a:pt x="361" y="2676"/>
                    <a:pt x="626" y="3206"/>
                  </a:cubicBezTo>
                  <a:cubicBezTo>
                    <a:pt x="14649" y="17757"/>
                    <a:pt x="50104" y="54801"/>
                    <a:pt x="50104" y="145292"/>
                  </a:cubicBezTo>
                  <a:cubicBezTo>
                    <a:pt x="50104" y="236311"/>
                    <a:pt x="14914" y="273354"/>
                    <a:pt x="626" y="287907"/>
                  </a:cubicBezTo>
                  <a:cubicBezTo>
                    <a:pt x="361" y="288701"/>
                    <a:pt x="96" y="288965"/>
                    <a:pt x="96" y="289494"/>
                  </a:cubicBezTo>
                  <a:cubicBezTo>
                    <a:pt x="96" y="290817"/>
                    <a:pt x="1155" y="291347"/>
                    <a:pt x="2213" y="291347"/>
                  </a:cubicBezTo>
                  <a:cubicBezTo>
                    <a:pt x="5388" y="291347"/>
                    <a:pt x="29995" y="269650"/>
                    <a:pt x="44283" y="237634"/>
                  </a:cubicBezTo>
                  <a:cubicBezTo>
                    <a:pt x="58836" y="205090"/>
                    <a:pt x="63069" y="173603"/>
                    <a:pt x="63069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74" name="Graphic 63">
              <a:extLst>
                <a:ext uri="{FF2B5EF4-FFF2-40B4-BE49-F238E27FC236}">
                  <a16:creationId xmlns:a16="http://schemas.microsoft.com/office/drawing/2014/main" id="{78D194C7-CA80-D6FD-6F75-4005F71A50A1}"/>
                </a:ext>
              </a:extLst>
            </p:cNvPr>
            <p:cNvGrpSpPr/>
            <p:nvPr/>
          </p:nvGrpSpPr>
          <p:grpSpPr>
            <a:xfrm>
              <a:off x="11529942" y="5585520"/>
              <a:ext cx="321900" cy="211409"/>
              <a:chOff x="9914233" y="4210766"/>
              <a:chExt cx="321900" cy="211409"/>
            </a:xfrm>
            <a:solidFill>
              <a:srgbClr val="000000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D60E68E1-08F8-1EAC-1776-8FF43FA4ADB8}"/>
                  </a:ext>
                </a:extLst>
              </p:cNvPr>
              <p:cNvSpPr/>
              <p:nvPr/>
            </p:nvSpPr>
            <p:spPr>
              <a:xfrm>
                <a:off x="9914233" y="4213677"/>
                <a:ext cx="136000" cy="205323"/>
              </a:xfrm>
              <a:custGeom>
                <a:avLst/>
                <a:gdLst>
                  <a:gd name="csX0" fmla="*/ 135047 w 136000"/>
                  <a:gd name="csY0" fmla="*/ 7439 h 205323"/>
                  <a:gd name="csX1" fmla="*/ 136106 w 136000"/>
                  <a:gd name="csY1" fmla="*/ 2941 h 205323"/>
                  <a:gd name="csX2" fmla="*/ 132401 w 136000"/>
                  <a:gd name="csY2" fmla="*/ 30 h 205323"/>
                  <a:gd name="csX3" fmla="*/ 116526 w 136000"/>
                  <a:gd name="csY3" fmla="*/ 1617 h 205323"/>
                  <a:gd name="csX4" fmla="*/ 101973 w 136000"/>
                  <a:gd name="csY4" fmla="*/ 2675 h 205323"/>
                  <a:gd name="csX5" fmla="*/ 92448 w 136000"/>
                  <a:gd name="csY5" fmla="*/ 8761 h 205323"/>
                  <a:gd name="csX6" fmla="*/ 99063 w 136000"/>
                  <a:gd name="csY6" fmla="*/ 11672 h 205323"/>
                  <a:gd name="csX7" fmla="*/ 113615 w 136000"/>
                  <a:gd name="csY7" fmla="*/ 17228 h 205323"/>
                  <a:gd name="csX8" fmla="*/ 112557 w 136000"/>
                  <a:gd name="csY8" fmla="*/ 22256 h 205323"/>
                  <a:gd name="csX9" fmla="*/ 94829 w 136000"/>
                  <a:gd name="csY9" fmla="*/ 93167 h 205323"/>
                  <a:gd name="csX10" fmla="*/ 68635 w 136000"/>
                  <a:gd name="csY10" fmla="*/ 73851 h 205323"/>
                  <a:gd name="csX11" fmla="*/ 105 w 136000"/>
                  <a:gd name="csY11" fmla="*/ 159579 h 205323"/>
                  <a:gd name="csX12" fmla="*/ 36884 w 136000"/>
                  <a:gd name="csY12" fmla="*/ 205354 h 205323"/>
                  <a:gd name="csX13" fmla="*/ 74720 w 136000"/>
                  <a:gd name="csY13" fmla="*/ 183128 h 205323"/>
                  <a:gd name="csX14" fmla="*/ 100121 w 136000"/>
                  <a:gd name="csY14" fmla="*/ 205354 h 205323"/>
                  <a:gd name="csX15" fmla="*/ 121024 w 136000"/>
                  <a:gd name="csY15" fmla="*/ 189743 h 205323"/>
                  <a:gd name="csX16" fmla="*/ 129756 w 136000"/>
                  <a:gd name="csY16" fmla="*/ 160637 h 205323"/>
                  <a:gd name="csX17" fmla="*/ 126845 w 136000"/>
                  <a:gd name="csY17" fmla="*/ 157992 h 205323"/>
                  <a:gd name="csX18" fmla="*/ 122876 w 136000"/>
                  <a:gd name="csY18" fmla="*/ 164077 h 205323"/>
                  <a:gd name="csX19" fmla="*/ 100915 w 136000"/>
                  <a:gd name="csY19" fmla="*/ 199533 h 205323"/>
                  <a:gd name="csX20" fmla="*/ 91919 w 136000"/>
                  <a:gd name="csY20" fmla="*/ 186038 h 205323"/>
                  <a:gd name="csX21" fmla="*/ 94036 w 136000"/>
                  <a:gd name="csY21" fmla="*/ 170692 h 205323"/>
                  <a:gd name="csX22" fmla="*/ 76308 w 136000"/>
                  <a:gd name="csY22" fmla="*/ 167781 h 205323"/>
                  <a:gd name="csX23" fmla="*/ 70751 w 136000"/>
                  <a:gd name="csY23" fmla="*/ 178894 h 205323"/>
                  <a:gd name="csX24" fmla="*/ 37677 w 136000"/>
                  <a:gd name="csY24" fmla="*/ 199533 h 205323"/>
                  <a:gd name="csX25" fmla="*/ 19156 w 136000"/>
                  <a:gd name="csY25" fmla="*/ 171486 h 205323"/>
                  <a:gd name="csX26" fmla="*/ 33709 w 136000"/>
                  <a:gd name="csY26" fmla="*/ 110629 h 205323"/>
                  <a:gd name="csX27" fmla="*/ 68635 w 136000"/>
                  <a:gd name="csY27" fmla="*/ 79672 h 205323"/>
                  <a:gd name="csX28" fmla="*/ 91654 w 136000"/>
                  <a:gd name="csY28" fmla="*/ 105867 h 205323"/>
                  <a:gd name="csX29" fmla="*/ 90596 w 136000"/>
                  <a:gd name="csY29" fmla="*/ 110629 h 2053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6000" h="205323">
                    <a:moveTo>
                      <a:pt x="135047" y="7439"/>
                    </a:moveTo>
                    <a:cubicBezTo>
                      <a:pt x="135312" y="6115"/>
                      <a:pt x="136106" y="4528"/>
                      <a:pt x="136106" y="2941"/>
                    </a:cubicBezTo>
                    <a:cubicBezTo>
                      <a:pt x="136106" y="30"/>
                      <a:pt x="133195" y="30"/>
                      <a:pt x="132401" y="30"/>
                    </a:cubicBezTo>
                    <a:cubicBezTo>
                      <a:pt x="132137" y="30"/>
                      <a:pt x="117849" y="1353"/>
                      <a:pt x="116526" y="1617"/>
                    </a:cubicBezTo>
                    <a:cubicBezTo>
                      <a:pt x="111499" y="1883"/>
                      <a:pt x="107265" y="2411"/>
                      <a:pt x="101973" y="2675"/>
                    </a:cubicBezTo>
                    <a:cubicBezTo>
                      <a:pt x="94565" y="3205"/>
                      <a:pt x="92448" y="3470"/>
                      <a:pt x="92448" y="8761"/>
                    </a:cubicBezTo>
                    <a:cubicBezTo>
                      <a:pt x="92448" y="11672"/>
                      <a:pt x="94829" y="11672"/>
                      <a:pt x="99063" y="11672"/>
                    </a:cubicBezTo>
                    <a:cubicBezTo>
                      <a:pt x="113351" y="11672"/>
                      <a:pt x="113615" y="14317"/>
                      <a:pt x="113615" y="17228"/>
                    </a:cubicBezTo>
                    <a:cubicBezTo>
                      <a:pt x="113615" y="19081"/>
                      <a:pt x="113086" y="21462"/>
                      <a:pt x="112557" y="22256"/>
                    </a:cubicBezTo>
                    <a:lnTo>
                      <a:pt x="94829" y="93167"/>
                    </a:lnTo>
                    <a:cubicBezTo>
                      <a:pt x="91654" y="85493"/>
                      <a:pt x="83716" y="73851"/>
                      <a:pt x="68635" y="73851"/>
                    </a:cubicBezTo>
                    <a:cubicBezTo>
                      <a:pt x="35825" y="73851"/>
                      <a:pt x="105" y="116451"/>
                      <a:pt x="105" y="159579"/>
                    </a:cubicBezTo>
                    <a:cubicBezTo>
                      <a:pt x="105" y="188420"/>
                      <a:pt x="17039" y="205354"/>
                      <a:pt x="36884" y="205354"/>
                    </a:cubicBezTo>
                    <a:cubicBezTo>
                      <a:pt x="53024" y="205354"/>
                      <a:pt x="66518" y="192918"/>
                      <a:pt x="74720" y="183128"/>
                    </a:cubicBezTo>
                    <a:cubicBezTo>
                      <a:pt x="77631" y="200326"/>
                      <a:pt x="91390" y="205354"/>
                      <a:pt x="100121" y="205354"/>
                    </a:cubicBezTo>
                    <a:cubicBezTo>
                      <a:pt x="108853" y="205354"/>
                      <a:pt x="115997" y="200062"/>
                      <a:pt x="121024" y="189743"/>
                    </a:cubicBezTo>
                    <a:cubicBezTo>
                      <a:pt x="125787" y="179688"/>
                      <a:pt x="129756" y="161961"/>
                      <a:pt x="129756" y="160637"/>
                    </a:cubicBezTo>
                    <a:cubicBezTo>
                      <a:pt x="129756" y="159314"/>
                      <a:pt x="128697" y="157992"/>
                      <a:pt x="126845" y="157992"/>
                    </a:cubicBezTo>
                    <a:cubicBezTo>
                      <a:pt x="124464" y="157992"/>
                      <a:pt x="123934" y="159579"/>
                      <a:pt x="122876" y="164077"/>
                    </a:cubicBezTo>
                    <a:cubicBezTo>
                      <a:pt x="118378" y="181276"/>
                      <a:pt x="113086" y="199533"/>
                      <a:pt x="100915" y="199533"/>
                    </a:cubicBezTo>
                    <a:cubicBezTo>
                      <a:pt x="92448" y="199533"/>
                      <a:pt x="91919" y="191859"/>
                      <a:pt x="91919" y="186038"/>
                    </a:cubicBezTo>
                    <a:cubicBezTo>
                      <a:pt x="91919" y="184980"/>
                      <a:pt x="91919" y="178894"/>
                      <a:pt x="94036" y="170692"/>
                    </a:cubicBezTo>
                    <a:close/>
                    <a:moveTo>
                      <a:pt x="76308" y="167781"/>
                    </a:moveTo>
                    <a:cubicBezTo>
                      <a:pt x="74720" y="172809"/>
                      <a:pt x="74720" y="173338"/>
                      <a:pt x="70751" y="178894"/>
                    </a:cubicBezTo>
                    <a:cubicBezTo>
                      <a:pt x="64401" y="187097"/>
                      <a:pt x="51436" y="199533"/>
                      <a:pt x="37677" y="199533"/>
                    </a:cubicBezTo>
                    <a:cubicBezTo>
                      <a:pt x="25771" y="199533"/>
                      <a:pt x="19156" y="188684"/>
                      <a:pt x="19156" y="171486"/>
                    </a:cubicBezTo>
                    <a:cubicBezTo>
                      <a:pt x="19156" y="155610"/>
                      <a:pt x="28152" y="122801"/>
                      <a:pt x="33709" y="110629"/>
                    </a:cubicBezTo>
                    <a:cubicBezTo>
                      <a:pt x="43498" y="90256"/>
                      <a:pt x="57257" y="79672"/>
                      <a:pt x="68635" y="79672"/>
                    </a:cubicBezTo>
                    <a:cubicBezTo>
                      <a:pt x="87950" y="79672"/>
                      <a:pt x="91654" y="103486"/>
                      <a:pt x="91654" y="105867"/>
                    </a:cubicBezTo>
                    <a:cubicBezTo>
                      <a:pt x="91654" y="106131"/>
                      <a:pt x="90861" y="110100"/>
                      <a:pt x="90596" y="1106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FC83D08D-24A6-4036-C8E7-01A347E63D51}"/>
                  </a:ext>
                </a:extLst>
              </p:cNvPr>
              <p:cNvSpPr/>
              <p:nvPr/>
            </p:nvSpPr>
            <p:spPr>
              <a:xfrm>
                <a:off x="10065735" y="4210766"/>
                <a:ext cx="170397" cy="211409"/>
              </a:xfrm>
              <a:custGeom>
                <a:avLst/>
                <a:gdLst>
                  <a:gd name="csX0" fmla="*/ 170515 w 170397"/>
                  <a:gd name="csY0" fmla="*/ 2675 h 211409"/>
                  <a:gd name="csX1" fmla="*/ 167868 w 170397"/>
                  <a:gd name="csY1" fmla="*/ 30 h 211409"/>
                  <a:gd name="csX2" fmla="*/ 162842 w 170397"/>
                  <a:gd name="csY2" fmla="*/ 4792 h 211409"/>
                  <a:gd name="csX3" fmla="*/ 148818 w 170397"/>
                  <a:gd name="csY3" fmla="*/ 22256 h 211409"/>
                  <a:gd name="csX4" fmla="*/ 107807 w 170397"/>
                  <a:gd name="csY4" fmla="*/ 30 h 211409"/>
                  <a:gd name="csX5" fmla="*/ 37160 w 170397"/>
                  <a:gd name="csY5" fmla="*/ 66972 h 211409"/>
                  <a:gd name="csX6" fmla="*/ 64678 w 170397"/>
                  <a:gd name="csY6" fmla="*/ 106396 h 211409"/>
                  <a:gd name="csX7" fmla="*/ 93783 w 170397"/>
                  <a:gd name="csY7" fmla="*/ 114334 h 211409"/>
                  <a:gd name="csX8" fmla="*/ 118655 w 170397"/>
                  <a:gd name="csY8" fmla="*/ 125976 h 211409"/>
                  <a:gd name="csX9" fmla="*/ 125534 w 170397"/>
                  <a:gd name="csY9" fmla="*/ 147938 h 211409"/>
                  <a:gd name="csX10" fmla="*/ 71293 w 170397"/>
                  <a:gd name="csY10" fmla="*/ 202973 h 211409"/>
                  <a:gd name="csX11" fmla="*/ 20756 w 170397"/>
                  <a:gd name="csY11" fmla="*/ 160109 h 211409"/>
                  <a:gd name="csX12" fmla="*/ 22872 w 170397"/>
                  <a:gd name="csY12" fmla="*/ 144762 h 211409"/>
                  <a:gd name="csX13" fmla="*/ 23137 w 170397"/>
                  <a:gd name="csY13" fmla="*/ 141852 h 211409"/>
                  <a:gd name="csX14" fmla="*/ 20226 w 170397"/>
                  <a:gd name="csY14" fmla="*/ 139206 h 211409"/>
                  <a:gd name="csX15" fmla="*/ 16257 w 170397"/>
                  <a:gd name="csY15" fmla="*/ 144762 h 211409"/>
                  <a:gd name="csX16" fmla="*/ 1440 w 170397"/>
                  <a:gd name="csY16" fmla="*/ 204560 h 211409"/>
                  <a:gd name="csX17" fmla="*/ 117 w 170397"/>
                  <a:gd name="csY17" fmla="*/ 208794 h 211409"/>
                  <a:gd name="csX18" fmla="*/ 3028 w 170397"/>
                  <a:gd name="csY18" fmla="*/ 211440 h 211409"/>
                  <a:gd name="csX19" fmla="*/ 8055 w 170397"/>
                  <a:gd name="csY19" fmla="*/ 206942 h 211409"/>
                  <a:gd name="csX20" fmla="*/ 21549 w 170397"/>
                  <a:gd name="csY20" fmla="*/ 189214 h 211409"/>
                  <a:gd name="csX21" fmla="*/ 70764 w 170397"/>
                  <a:gd name="csY21" fmla="*/ 211440 h 211409"/>
                  <a:gd name="csX22" fmla="*/ 142733 w 170397"/>
                  <a:gd name="csY22" fmla="*/ 138677 h 211409"/>
                  <a:gd name="csX23" fmla="*/ 128709 w 170397"/>
                  <a:gd name="csY23" fmla="*/ 104809 h 211409"/>
                  <a:gd name="csX24" fmla="*/ 90608 w 170397"/>
                  <a:gd name="csY24" fmla="*/ 90256 h 211409"/>
                  <a:gd name="csX25" fmla="*/ 63090 w 170397"/>
                  <a:gd name="csY25" fmla="*/ 79408 h 211409"/>
                  <a:gd name="csX26" fmla="*/ 54359 w 170397"/>
                  <a:gd name="csY26" fmla="*/ 57447 h 211409"/>
                  <a:gd name="csX27" fmla="*/ 107013 w 170397"/>
                  <a:gd name="csY27" fmla="*/ 7969 h 211409"/>
                  <a:gd name="csX28" fmla="*/ 148818 w 170397"/>
                  <a:gd name="csY28" fmla="*/ 53213 h 211409"/>
                  <a:gd name="csX29" fmla="*/ 147495 w 170397"/>
                  <a:gd name="csY29" fmla="*/ 69883 h 211409"/>
                  <a:gd name="csX30" fmla="*/ 150670 w 170397"/>
                  <a:gd name="csY30" fmla="*/ 72264 h 211409"/>
                  <a:gd name="csX31" fmla="*/ 154639 w 170397"/>
                  <a:gd name="csY31" fmla="*/ 66972 h 21140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</a:cxnLst>
                <a:rect l="l" t="t" r="r" b="b"/>
                <a:pathLst>
                  <a:path w="170397" h="211409">
                    <a:moveTo>
                      <a:pt x="170515" y="2675"/>
                    </a:moveTo>
                    <a:cubicBezTo>
                      <a:pt x="170515" y="30"/>
                      <a:pt x="168398" y="30"/>
                      <a:pt x="167868" y="30"/>
                    </a:cubicBezTo>
                    <a:cubicBezTo>
                      <a:pt x="166545" y="30"/>
                      <a:pt x="166281" y="295"/>
                      <a:pt x="162842" y="4792"/>
                    </a:cubicBezTo>
                    <a:cubicBezTo>
                      <a:pt x="161254" y="6909"/>
                      <a:pt x="149083" y="21992"/>
                      <a:pt x="148818" y="22256"/>
                    </a:cubicBezTo>
                    <a:cubicBezTo>
                      <a:pt x="139293" y="3205"/>
                      <a:pt x="119978" y="30"/>
                      <a:pt x="107807" y="30"/>
                    </a:cubicBezTo>
                    <a:cubicBezTo>
                      <a:pt x="70764" y="30"/>
                      <a:pt x="37160" y="33898"/>
                      <a:pt x="37160" y="66972"/>
                    </a:cubicBezTo>
                    <a:cubicBezTo>
                      <a:pt x="37160" y="88669"/>
                      <a:pt x="50390" y="101634"/>
                      <a:pt x="64678" y="106396"/>
                    </a:cubicBezTo>
                    <a:cubicBezTo>
                      <a:pt x="67853" y="107720"/>
                      <a:pt x="85051" y="112217"/>
                      <a:pt x="93783" y="114334"/>
                    </a:cubicBezTo>
                    <a:cubicBezTo>
                      <a:pt x="108600" y="118568"/>
                      <a:pt x="112304" y="119626"/>
                      <a:pt x="118655" y="125976"/>
                    </a:cubicBezTo>
                    <a:cubicBezTo>
                      <a:pt x="119713" y="127564"/>
                      <a:pt x="125534" y="134179"/>
                      <a:pt x="125534" y="147938"/>
                    </a:cubicBezTo>
                    <a:cubicBezTo>
                      <a:pt x="125534" y="174926"/>
                      <a:pt x="100398" y="202973"/>
                      <a:pt x="71293" y="202973"/>
                    </a:cubicBezTo>
                    <a:cubicBezTo>
                      <a:pt x="47479" y="202973"/>
                      <a:pt x="20756" y="192918"/>
                      <a:pt x="20756" y="160109"/>
                    </a:cubicBezTo>
                    <a:cubicBezTo>
                      <a:pt x="20756" y="154552"/>
                      <a:pt x="22079" y="147673"/>
                      <a:pt x="22872" y="144762"/>
                    </a:cubicBezTo>
                    <a:cubicBezTo>
                      <a:pt x="22872" y="143704"/>
                      <a:pt x="23137" y="142381"/>
                      <a:pt x="23137" y="141852"/>
                    </a:cubicBezTo>
                    <a:cubicBezTo>
                      <a:pt x="23137" y="140529"/>
                      <a:pt x="22608" y="139206"/>
                      <a:pt x="20226" y="139206"/>
                    </a:cubicBezTo>
                    <a:cubicBezTo>
                      <a:pt x="17580" y="139206"/>
                      <a:pt x="17316" y="139735"/>
                      <a:pt x="16257" y="144762"/>
                    </a:cubicBezTo>
                    <a:lnTo>
                      <a:pt x="1440" y="204560"/>
                    </a:lnTo>
                    <a:cubicBezTo>
                      <a:pt x="1440" y="204825"/>
                      <a:pt x="117" y="208529"/>
                      <a:pt x="117" y="208794"/>
                    </a:cubicBezTo>
                    <a:cubicBezTo>
                      <a:pt x="117" y="211440"/>
                      <a:pt x="2499" y="211440"/>
                      <a:pt x="3028" y="211440"/>
                    </a:cubicBezTo>
                    <a:cubicBezTo>
                      <a:pt x="4351" y="211440"/>
                      <a:pt x="4615" y="211175"/>
                      <a:pt x="8055" y="206942"/>
                    </a:cubicBezTo>
                    <a:lnTo>
                      <a:pt x="21549" y="189214"/>
                    </a:lnTo>
                    <a:cubicBezTo>
                      <a:pt x="28429" y="199798"/>
                      <a:pt x="43510" y="211440"/>
                      <a:pt x="70764" y="211440"/>
                    </a:cubicBezTo>
                    <a:cubicBezTo>
                      <a:pt x="108336" y="211440"/>
                      <a:pt x="142733" y="174926"/>
                      <a:pt x="142733" y="138677"/>
                    </a:cubicBezTo>
                    <a:cubicBezTo>
                      <a:pt x="142733" y="126241"/>
                      <a:pt x="139822" y="115657"/>
                      <a:pt x="128709" y="104809"/>
                    </a:cubicBezTo>
                    <a:cubicBezTo>
                      <a:pt x="122624" y="98723"/>
                      <a:pt x="117332" y="97136"/>
                      <a:pt x="90608" y="90256"/>
                    </a:cubicBezTo>
                    <a:cubicBezTo>
                      <a:pt x="71028" y="84964"/>
                      <a:pt x="68382" y="84171"/>
                      <a:pt x="63090" y="79408"/>
                    </a:cubicBezTo>
                    <a:cubicBezTo>
                      <a:pt x="58328" y="74381"/>
                      <a:pt x="54359" y="67501"/>
                      <a:pt x="54359" y="57447"/>
                    </a:cubicBezTo>
                    <a:cubicBezTo>
                      <a:pt x="54359" y="33104"/>
                      <a:pt x="79231" y="7969"/>
                      <a:pt x="107013" y="7969"/>
                    </a:cubicBezTo>
                    <a:cubicBezTo>
                      <a:pt x="135589" y="7969"/>
                      <a:pt x="148818" y="25431"/>
                      <a:pt x="148818" y="53213"/>
                    </a:cubicBezTo>
                    <a:cubicBezTo>
                      <a:pt x="148818" y="60622"/>
                      <a:pt x="147495" y="68560"/>
                      <a:pt x="147495" y="69883"/>
                    </a:cubicBezTo>
                    <a:cubicBezTo>
                      <a:pt x="147495" y="72264"/>
                      <a:pt x="149877" y="72264"/>
                      <a:pt x="150670" y="72264"/>
                    </a:cubicBezTo>
                    <a:cubicBezTo>
                      <a:pt x="153316" y="72264"/>
                      <a:pt x="153581" y="71470"/>
                      <a:pt x="154639" y="669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45DF91B-F533-ECA9-3AA3-E2252E63B0C9}"/>
              </a:ext>
            </a:extLst>
          </p:cNvPr>
          <p:cNvGrpSpPr/>
          <p:nvPr/>
        </p:nvGrpSpPr>
        <p:grpSpPr>
          <a:xfrm>
            <a:off x="10741030" y="6143288"/>
            <a:ext cx="1063653" cy="545764"/>
            <a:chOff x="10470850" y="6089330"/>
            <a:chExt cx="1278567" cy="656037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1FBB826-BFA4-E914-9968-3E9DAD17EBF6}"/>
                </a:ext>
              </a:extLst>
            </p:cNvPr>
            <p:cNvSpPr/>
            <p:nvPr/>
          </p:nvSpPr>
          <p:spPr>
            <a:xfrm>
              <a:off x="10470850" y="6393718"/>
              <a:ext cx="182834" cy="61914"/>
            </a:xfrm>
            <a:custGeom>
              <a:avLst/>
              <a:gdLst>
                <a:gd name="csX0" fmla="*/ 174240 w 182834"/>
                <a:gd name="csY0" fmla="*/ 10085 h 61914"/>
                <a:gd name="csX1" fmla="*/ 182973 w 182834"/>
                <a:gd name="csY1" fmla="*/ 5323 h 61914"/>
                <a:gd name="csX2" fmla="*/ 172918 w 182834"/>
                <a:gd name="csY2" fmla="*/ 31 h 61914"/>
                <a:gd name="csX3" fmla="*/ 9929 w 182834"/>
                <a:gd name="csY3" fmla="*/ 31 h 61914"/>
                <a:gd name="csX4" fmla="*/ 139 w 182834"/>
                <a:gd name="csY4" fmla="*/ 5323 h 61914"/>
                <a:gd name="csX5" fmla="*/ 8871 w 182834"/>
                <a:gd name="csY5" fmla="*/ 10085 h 61914"/>
                <a:gd name="csX6" fmla="*/ 172918 w 182834"/>
                <a:gd name="csY6" fmla="*/ 61945 h 61914"/>
                <a:gd name="csX7" fmla="*/ 182973 w 182834"/>
                <a:gd name="csY7" fmla="*/ 56918 h 61914"/>
                <a:gd name="csX8" fmla="*/ 174240 w 182834"/>
                <a:gd name="csY8" fmla="*/ 51891 h 61914"/>
                <a:gd name="csX9" fmla="*/ 8871 w 182834"/>
                <a:gd name="csY9" fmla="*/ 51891 h 61914"/>
                <a:gd name="csX10" fmla="*/ 139 w 182834"/>
                <a:gd name="csY10" fmla="*/ 56918 h 61914"/>
                <a:gd name="csX11" fmla="*/ 9929 w 182834"/>
                <a:gd name="csY11" fmla="*/ 61945 h 619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82834" h="61914">
                  <a:moveTo>
                    <a:pt x="174240" y="10085"/>
                  </a:moveTo>
                  <a:cubicBezTo>
                    <a:pt x="178474" y="10085"/>
                    <a:pt x="182973" y="10085"/>
                    <a:pt x="182973" y="5323"/>
                  </a:cubicBezTo>
                  <a:cubicBezTo>
                    <a:pt x="182973" y="31"/>
                    <a:pt x="177945" y="31"/>
                    <a:pt x="172918" y="31"/>
                  </a:cubicBezTo>
                  <a:lnTo>
                    <a:pt x="9929" y="31"/>
                  </a:lnTo>
                  <a:cubicBezTo>
                    <a:pt x="4902" y="31"/>
                    <a:pt x="139" y="31"/>
                    <a:pt x="139" y="5323"/>
                  </a:cubicBezTo>
                  <a:cubicBezTo>
                    <a:pt x="139" y="10085"/>
                    <a:pt x="4373" y="10085"/>
                    <a:pt x="8871" y="10085"/>
                  </a:cubicBezTo>
                  <a:close/>
                  <a:moveTo>
                    <a:pt x="172918" y="61945"/>
                  </a:moveTo>
                  <a:cubicBezTo>
                    <a:pt x="177945" y="61945"/>
                    <a:pt x="182973" y="61945"/>
                    <a:pt x="182973" y="56918"/>
                  </a:cubicBezTo>
                  <a:cubicBezTo>
                    <a:pt x="182973" y="51891"/>
                    <a:pt x="178474" y="51891"/>
                    <a:pt x="174240" y="51891"/>
                  </a:cubicBezTo>
                  <a:lnTo>
                    <a:pt x="8871" y="51891"/>
                  </a:lnTo>
                  <a:cubicBezTo>
                    <a:pt x="4373" y="51891"/>
                    <a:pt x="139" y="51891"/>
                    <a:pt x="139" y="56918"/>
                  </a:cubicBezTo>
                  <a:cubicBezTo>
                    <a:pt x="139" y="61945"/>
                    <a:pt x="4902" y="61945"/>
                    <a:pt x="9929" y="61945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9F7C6A4-41C6-7B0B-BCD1-208DA5ACA313}"/>
                </a:ext>
              </a:extLst>
            </p:cNvPr>
            <p:cNvSpPr/>
            <p:nvPr/>
          </p:nvSpPr>
          <p:spPr>
            <a:xfrm>
              <a:off x="10948530" y="6089330"/>
              <a:ext cx="149230" cy="214319"/>
            </a:xfrm>
            <a:custGeom>
              <a:avLst/>
              <a:gdLst>
                <a:gd name="csX0" fmla="*/ 61032 w 149230"/>
                <a:gd name="csY0" fmla="*/ 43937 h 214319"/>
                <a:gd name="csX1" fmla="*/ 119772 w 149230"/>
                <a:gd name="csY1" fmla="*/ 43937 h 214319"/>
                <a:gd name="csX2" fmla="*/ 128503 w 149230"/>
                <a:gd name="csY2" fmla="*/ 40233 h 214319"/>
                <a:gd name="csX3" fmla="*/ 118978 w 149230"/>
                <a:gd name="csY3" fmla="*/ 36263 h 214319"/>
                <a:gd name="csX4" fmla="*/ 62884 w 149230"/>
                <a:gd name="csY4" fmla="*/ 36263 h 214319"/>
                <a:gd name="csX5" fmla="*/ 66853 w 149230"/>
                <a:gd name="csY5" fmla="*/ 20388 h 214319"/>
                <a:gd name="csX6" fmla="*/ 71087 w 149230"/>
                <a:gd name="csY6" fmla="*/ 3718 h 214319"/>
                <a:gd name="csX7" fmla="*/ 66853 w 149230"/>
                <a:gd name="csY7" fmla="*/ 15 h 214319"/>
                <a:gd name="csX8" fmla="*/ 29546 w 149230"/>
                <a:gd name="csY8" fmla="*/ 3190 h 214319"/>
                <a:gd name="csX9" fmla="*/ 23989 w 149230"/>
                <a:gd name="csY9" fmla="*/ 9540 h 214319"/>
                <a:gd name="csX10" fmla="*/ 31133 w 149230"/>
                <a:gd name="csY10" fmla="*/ 12979 h 214319"/>
                <a:gd name="csX11" fmla="*/ 46480 w 149230"/>
                <a:gd name="csY11" fmla="*/ 18007 h 214319"/>
                <a:gd name="csX12" fmla="*/ 42246 w 149230"/>
                <a:gd name="csY12" fmla="*/ 36263 h 214319"/>
                <a:gd name="csX13" fmla="*/ 25048 w 149230"/>
                <a:gd name="csY13" fmla="*/ 36263 h 214319"/>
                <a:gd name="csX14" fmla="*/ 15787 w 149230"/>
                <a:gd name="csY14" fmla="*/ 40233 h 214319"/>
                <a:gd name="csX15" fmla="*/ 24254 w 149230"/>
                <a:gd name="csY15" fmla="*/ 43937 h 214319"/>
                <a:gd name="csX16" fmla="*/ 40394 w 149230"/>
                <a:gd name="csY16" fmla="*/ 43937 h 214319"/>
                <a:gd name="csX17" fmla="*/ 1499 w 149230"/>
                <a:gd name="csY17" fmla="*/ 198723 h 214319"/>
                <a:gd name="csX18" fmla="*/ 176 w 149230"/>
                <a:gd name="csY18" fmla="*/ 205603 h 214319"/>
                <a:gd name="csX19" fmla="*/ 8908 w 149230"/>
                <a:gd name="csY19" fmla="*/ 214334 h 214319"/>
                <a:gd name="csX20" fmla="*/ 20285 w 149230"/>
                <a:gd name="csY20" fmla="*/ 206132 h 214319"/>
                <a:gd name="csX21" fmla="*/ 26106 w 149230"/>
                <a:gd name="csY21" fmla="*/ 183377 h 214319"/>
                <a:gd name="csX22" fmla="*/ 32986 w 149230"/>
                <a:gd name="csY22" fmla="*/ 156124 h 214319"/>
                <a:gd name="csX23" fmla="*/ 37748 w 149230"/>
                <a:gd name="csY23" fmla="*/ 135486 h 214319"/>
                <a:gd name="csX24" fmla="*/ 41717 w 149230"/>
                <a:gd name="csY24" fmla="*/ 120404 h 214319"/>
                <a:gd name="csX25" fmla="*/ 90931 w 149230"/>
                <a:gd name="csY25" fmla="*/ 83361 h 214319"/>
                <a:gd name="csX26" fmla="*/ 107336 w 149230"/>
                <a:gd name="csY26" fmla="*/ 104264 h 214319"/>
                <a:gd name="csX27" fmla="*/ 88021 w 149230"/>
                <a:gd name="csY27" fmla="*/ 174116 h 214319"/>
                <a:gd name="csX28" fmla="*/ 84581 w 149230"/>
                <a:gd name="csY28" fmla="*/ 188933 h 214319"/>
                <a:gd name="csX29" fmla="*/ 109453 w 149230"/>
                <a:gd name="csY29" fmla="*/ 214334 h 214319"/>
                <a:gd name="csX30" fmla="*/ 149406 w 149230"/>
                <a:gd name="csY30" fmla="*/ 167501 h 214319"/>
                <a:gd name="csX31" fmla="*/ 145702 w 149230"/>
                <a:gd name="csY31" fmla="*/ 164326 h 214319"/>
                <a:gd name="csX32" fmla="*/ 141204 w 149230"/>
                <a:gd name="csY32" fmla="*/ 169883 h 214319"/>
                <a:gd name="csX33" fmla="*/ 110511 w 149230"/>
                <a:gd name="csY33" fmla="*/ 207455 h 214319"/>
                <a:gd name="csX34" fmla="*/ 102838 w 149230"/>
                <a:gd name="csY34" fmla="*/ 197400 h 214319"/>
                <a:gd name="csX35" fmla="*/ 108130 w 149230"/>
                <a:gd name="csY35" fmla="*/ 176233 h 214319"/>
                <a:gd name="csX36" fmla="*/ 126916 w 149230"/>
                <a:gd name="csY36" fmla="*/ 109555 h 214319"/>
                <a:gd name="csX37" fmla="*/ 91990 w 149230"/>
                <a:gd name="csY37" fmla="*/ 76746 h 214319"/>
                <a:gd name="csX38" fmla="*/ 47009 w 149230"/>
                <a:gd name="csY38" fmla="*/ 99766 h 2143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149230" h="214319">
                  <a:moveTo>
                    <a:pt x="61032" y="43937"/>
                  </a:moveTo>
                  <a:lnTo>
                    <a:pt x="119772" y="43937"/>
                  </a:lnTo>
                  <a:cubicBezTo>
                    <a:pt x="125064" y="43937"/>
                    <a:pt x="128503" y="43937"/>
                    <a:pt x="128503" y="40233"/>
                  </a:cubicBezTo>
                  <a:cubicBezTo>
                    <a:pt x="128503" y="36263"/>
                    <a:pt x="124799" y="36263"/>
                    <a:pt x="118978" y="36263"/>
                  </a:cubicBezTo>
                  <a:lnTo>
                    <a:pt x="62884" y="36263"/>
                  </a:lnTo>
                  <a:cubicBezTo>
                    <a:pt x="65001" y="28591"/>
                    <a:pt x="65001" y="28061"/>
                    <a:pt x="66853" y="20388"/>
                  </a:cubicBezTo>
                  <a:cubicBezTo>
                    <a:pt x="68176" y="15096"/>
                    <a:pt x="71087" y="4248"/>
                    <a:pt x="71087" y="3718"/>
                  </a:cubicBezTo>
                  <a:cubicBezTo>
                    <a:pt x="71087" y="1073"/>
                    <a:pt x="69235" y="15"/>
                    <a:pt x="66853" y="15"/>
                  </a:cubicBezTo>
                  <a:cubicBezTo>
                    <a:pt x="61032" y="15"/>
                    <a:pt x="36954" y="2396"/>
                    <a:pt x="29546" y="3190"/>
                  </a:cubicBezTo>
                  <a:cubicBezTo>
                    <a:pt x="27164" y="3454"/>
                    <a:pt x="23989" y="3718"/>
                    <a:pt x="23989" y="9540"/>
                  </a:cubicBezTo>
                  <a:cubicBezTo>
                    <a:pt x="23989" y="12979"/>
                    <a:pt x="26900" y="12979"/>
                    <a:pt x="31133" y="12979"/>
                  </a:cubicBezTo>
                  <a:cubicBezTo>
                    <a:pt x="45686" y="12979"/>
                    <a:pt x="46480" y="15096"/>
                    <a:pt x="46480" y="18007"/>
                  </a:cubicBezTo>
                  <a:cubicBezTo>
                    <a:pt x="46480" y="20124"/>
                    <a:pt x="43569" y="30177"/>
                    <a:pt x="42246" y="36263"/>
                  </a:cubicBezTo>
                  <a:lnTo>
                    <a:pt x="25048" y="36263"/>
                  </a:lnTo>
                  <a:cubicBezTo>
                    <a:pt x="18962" y="36263"/>
                    <a:pt x="15787" y="36263"/>
                    <a:pt x="15787" y="40233"/>
                  </a:cubicBezTo>
                  <a:cubicBezTo>
                    <a:pt x="15787" y="43937"/>
                    <a:pt x="18433" y="43937"/>
                    <a:pt x="24254" y="43937"/>
                  </a:cubicBezTo>
                  <a:lnTo>
                    <a:pt x="40394" y="43937"/>
                  </a:lnTo>
                  <a:lnTo>
                    <a:pt x="1499" y="198723"/>
                  </a:lnTo>
                  <a:cubicBezTo>
                    <a:pt x="176" y="203221"/>
                    <a:pt x="176" y="204015"/>
                    <a:pt x="176" y="205603"/>
                  </a:cubicBezTo>
                  <a:cubicBezTo>
                    <a:pt x="176" y="212482"/>
                    <a:pt x="5468" y="214334"/>
                    <a:pt x="8908" y="214334"/>
                  </a:cubicBezTo>
                  <a:cubicBezTo>
                    <a:pt x="14729" y="214334"/>
                    <a:pt x="18962" y="210101"/>
                    <a:pt x="20285" y="206132"/>
                  </a:cubicBezTo>
                  <a:cubicBezTo>
                    <a:pt x="20814" y="204544"/>
                    <a:pt x="24254" y="190785"/>
                    <a:pt x="26106" y="183377"/>
                  </a:cubicBezTo>
                  <a:lnTo>
                    <a:pt x="32986" y="156124"/>
                  </a:lnTo>
                  <a:cubicBezTo>
                    <a:pt x="34044" y="151626"/>
                    <a:pt x="36954" y="140248"/>
                    <a:pt x="37748" y="135486"/>
                  </a:cubicBezTo>
                  <a:cubicBezTo>
                    <a:pt x="39336" y="130723"/>
                    <a:pt x="41453" y="121198"/>
                    <a:pt x="41717" y="120404"/>
                  </a:cubicBezTo>
                  <a:cubicBezTo>
                    <a:pt x="44363" y="115112"/>
                    <a:pt x="60768" y="83361"/>
                    <a:pt x="90931" y="83361"/>
                  </a:cubicBezTo>
                  <a:cubicBezTo>
                    <a:pt x="104425" y="83361"/>
                    <a:pt x="107336" y="94209"/>
                    <a:pt x="107336" y="104264"/>
                  </a:cubicBezTo>
                  <a:cubicBezTo>
                    <a:pt x="107336" y="123050"/>
                    <a:pt x="93577" y="160093"/>
                    <a:pt x="88021" y="174116"/>
                  </a:cubicBezTo>
                  <a:cubicBezTo>
                    <a:pt x="86169" y="178879"/>
                    <a:pt x="84581" y="183377"/>
                    <a:pt x="84581" y="188933"/>
                  </a:cubicBezTo>
                  <a:cubicBezTo>
                    <a:pt x="84581" y="204809"/>
                    <a:pt x="95958" y="214334"/>
                    <a:pt x="109453" y="214334"/>
                  </a:cubicBezTo>
                  <a:cubicBezTo>
                    <a:pt x="138823" y="214334"/>
                    <a:pt x="149406" y="169353"/>
                    <a:pt x="149406" y="167501"/>
                  </a:cubicBezTo>
                  <a:cubicBezTo>
                    <a:pt x="149406" y="164326"/>
                    <a:pt x="146496" y="164326"/>
                    <a:pt x="145702" y="164326"/>
                  </a:cubicBezTo>
                  <a:cubicBezTo>
                    <a:pt x="142791" y="164326"/>
                    <a:pt x="142791" y="165385"/>
                    <a:pt x="141204" y="169883"/>
                  </a:cubicBezTo>
                  <a:cubicBezTo>
                    <a:pt x="132472" y="200840"/>
                    <a:pt x="118714" y="207455"/>
                    <a:pt x="110511" y="207455"/>
                  </a:cubicBezTo>
                  <a:cubicBezTo>
                    <a:pt x="104690" y="207455"/>
                    <a:pt x="102838" y="204015"/>
                    <a:pt x="102838" y="197400"/>
                  </a:cubicBezTo>
                  <a:cubicBezTo>
                    <a:pt x="102838" y="189992"/>
                    <a:pt x="106278" y="181525"/>
                    <a:pt x="108130" y="176233"/>
                  </a:cubicBezTo>
                  <a:cubicBezTo>
                    <a:pt x="113157" y="163003"/>
                    <a:pt x="126916" y="126489"/>
                    <a:pt x="126916" y="109555"/>
                  </a:cubicBezTo>
                  <a:cubicBezTo>
                    <a:pt x="126916" y="87330"/>
                    <a:pt x="112892" y="76746"/>
                    <a:pt x="91990" y="76746"/>
                  </a:cubicBezTo>
                  <a:cubicBezTo>
                    <a:pt x="82464" y="76746"/>
                    <a:pt x="64207" y="78863"/>
                    <a:pt x="47009" y="9976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6CB1592-5A17-98DC-3ECD-CD9AF18313E8}"/>
                </a:ext>
              </a:extLst>
            </p:cNvPr>
            <p:cNvSpPr/>
            <p:nvPr/>
          </p:nvSpPr>
          <p:spPr>
            <a:xfrm>
              <a:off x="10768410" y="6424546"/>
              <a:ext cx="490960" cy="12700"/>
            </a:xfrm>
            <a:custGeom>
              <a:avLst/>
              <a:gdLst>
                <a:gd name="csX0" fmla="*/ -256 w 490960"/>
                <a:gd name="csY0" fmla="*/ -378 h 12700"/>
                <a:gd name="csX1" fmla="*/ 490704 w 490960"/>
                <a:gd name="csY1" fmla="*/ -378 h 12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490960" h="12700">
                  <a:moveTo>
                    <a:pt x="-256" y="-378"/>
                  </a:moveTo>
                  <a:lnTo>
                    <a:pt x="490704" y="-378"/>
                  </a:lnTo>
                </a:path>
              </a:pathLst>
            </a:custGeom>
            <a:noFill/>
            <a:ln w="12117" cap="flat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A7F2932-E968-5F58-DDA3-0158990096D0}"/>
                </a:ext>
              </a:extLst>
            </p:cNvPr>
            <p:cNvSpPr/>
            <p:nvPr/>
          </p:nvSpPr>
          <p:spPr>
            <a:xfrm>
              <a:off x="10780339" y="6504788"/>
              <a:ext cx="109805" cy="192623"/>
            </a:xfrm>
            <a:custGeom>
              <a:avLst/>
              <a:gdLst>
                <a:gd name="csX0" fmla="*/ 109969 w 109805"/>
                <a:gd name="csY0" fmla="*/ 147424 h 192623"/>
                <a:gd name="csX1" fmla="*/ 104677 w 109805"/>
                <a:gd name="csY1" fmla="*/ 147424 h 192623"/>
                <a:gd name="csX2" fmla="*/ 98062 w 109805"/>
                <a:gd name="csY2" fmla="*/ 173354 h 192623"/>
                <a:gd name="csX3" fmla="*/ 71603 w 109805"/>
                <a:gd name="csY3" fmla="*/ 175735 h 192623"/>
                <a:gd name="csX4" fmla="*/ 15774 w 109805"/>
                <a:gd name="csY4" fmla="*/ 175735 h 192623"/>
                <a:gd name="csX5" fmla="*/ 71338 w 109805"/>
                <a:gd name="csY5" fmla="*/ 119642 h 192623"/>
                <a:gd name="csX6" fmla="*/ 109969 w 109805"/>
                <a:gd name="csY6" fmla="*/ 54288 h 192623"/>
                <a:gd name="csX7" fmla="*/ 51758 w 109805"/>
                <a:gd name="csY7" fmla="*/ 46 h 192623"/>
                <a:gd name="csX8" fmla="*/ 163 w 109805"/>
                <a:gd name="csY8" fmla="*/ 54552 h 192623"/>
                <a:gd name="csX9" fmla="*/ 12069 w 109805"/>
                <a:gd name="csY9" fmla="*/ 67253 h 192623"/>
                <a:gd name="csX10" fmla="*/ 23711 w 109805"/>
                <a:gd name="csY10" fmla="*/ 55346 h 192623"/>
                <a:gd name="csX11" fmla="*/ 12069 w 109805"/>
                <a:gd name="csY11" fmla="*/ 43704 h 192623"/>
                <a:gd name="csX12" fmla="*/ 7571 w 109805"/>
                <a:gd name="csY12" fmla="*/ 44498 h 192623"/>
                <a:gd name="csX13" fmla="*/ 47789 w 109805"/>
                <a:gd name="csY13" fmla="*/ 7455 h 192623"/>
                <a:gd name="csX14" fmla="*/ 89595 w 109805"/>
                <a:gd name="csY14" fmla="*/ 54288 h 192623"/>
                <a:gd name="csX15" fmla="*/ 58108 w 109805"/>
                <a:gd name="csY15" fmla="*/ 120436 h 192623"/>
                <a:gd name="csX16" fmla="*/ 163 w 109805"/>
                <a:gd name="csY16" fmla="*/ 186055 h 192623"/>
                <a:gd name="csX17" fmla="*/ 163 w 109805"/>
                <a:gd name="csY17" fmla="*/ 192669 h 192623"/>
                <a:gd name="csX18" fmla="*/ 102824 w 109805"/>
                <a:gd name="csY18" fmla="*/ 192669 h 1926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09805" h="192623">
                  <a:moveTo>
                    <a:pt x="109969" y="147424"/>
                  </a:moveTo>
                  <a:lnTo>
                    <a:pt x="104677" y="147424"/>
                  </a:lnTo>
                  <a:cubicBezTo>
                    <a:pt x="101766" y="168062"/>
                    <a:pt x="99385" y="171766"/>
                    <a:pt x="98062" y="173354"/>
                  </a:cubicBezTo>
                  <a:cubicBezTo>
                    <a:pt x="96739" y="175735"/>
                    <a:pt x="75836" y="175735"/>
                    <a:pt x="71603" y="175735"/>
                  </a:cubicBezTo>
                  <a:lnTo>
                    <a:pt x="15774" y="175735"/>
                  </a:lnTo>
                  <a:cubicBezTo>
                    <a:pt x="26093" y="164358"/>
                    <a:pt x="46466" y="143720"/>
                    <a:pt x="71338" y="119642"/>
                  </a:cubicBezTo>
                  <a:cubicBezTo>
                    <a:pt x="89066" y="102972"/>
                    <a:pt x="109969" y="83128"/>
                    <a:pt x="109969" y="54288"/>
                  </a:cubicBezTo>
                  <a:cubicBezTo>
                    <a:pt x="109969" y="19891"/>
                    <a:pt x="82451" y="46"/>
                    <a:pt x="51758" y="46"/>
                  </a:cubicBezTo>
                  <a:cubicBezTo>
                    <a:pt x="19743" y="46"/>
                    <a:pt x="163" y="28093"/>
                    <a:pt x="163" y="54552"/>
                  </a:cubicBezTo>
                  <a:cubicBezTo>
                    <a:pt x="163" y="65930"/>
                    <a:pt x="8630" y="67253"/>
                    <a:pt x="12069" y="67253"/>
                  </a:cubicBezTo>
                  <a:cubicBezTo>
                    <a:pt x="14980" y="67253"/>
                    <a:pt x="23711" y="65665"/>
                    <a:pt x="23711" y="55346"/>
                  </a:cubicBezTo>
                  <a:cubicBezTo>
                    <a:pt x="23711" y="46350"/>
                    <a:pt x="16303" y="43704"/>
                    <a:pt x="12069" y="43704"/>
                  </a:cubicBezTo>
                  <a:cubicBezTo>
                    <a:pt x="10482" y="43704"/>
                    <a:pt x="8630" y="43968"/>
                    <a:pt x="7571" y="44498"/>
                  </a:cubicBezTo>
                  <a:cubicBezTo>
                    <a:pt x="13128" y="19891"/>
                    <a:pt x="30062" y="7455"/>
                    <a:pt x="47789" y="7455"/>
                  </a:cubicBezTo>
                  <a:cubicBezTo>
                    <a:pt x="73190" y="7455"/>
                    <a:pt x="89595" y="27564"/>
                    <a:pt x="89595" y="54288"/>
                  </a:cubicBezTo>
                  <a:cubicBezTo>
                    <a:pt x="89595" y="79424"/>
                    <a:pt x="74778" y="101385"/>
                    <a:pt x="58108" y="120436"/>
                  </a:cubicBezTo>
                  <a:lnTo>
                    <a:pt x="163" y="186055"/>
                  </a:lnTo>
                  <a:lnTo>
                    <a:pt x="163" y="192669"/>
                  </a:lnTo>
                  <a:lnTo>
                    <a:pt x="102824" y="192669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E9D19E1-71CC-B1EC-E8C2-46D32BA5D9E4}"/>
                </a:ext>
              </a:extLst>
            </p:cNvPr>
            <p:cNvSpPr/>
            <p:nvPr/>
          </p:nvSpPr>
          <p:spPr>
            <a:xfrm>
              <a:off x="10910063" y="6568819"/>
              <a:ext cx="233106" cy="131502"/>
            </a:xfrm>
            <a:custGeom>
              <a:avLst/>
              <a:gdLst>
                <a:gd name="csX0" fmla="*/ 52299 w 233106"/>
                <a:gd name="csY0" fmla="*/ 43175 h 131502"/>
                <a:gd name="csX1" fmla="*/ 71085 w 233106"/>
                <a:gd name="csY1" fmla="*/ 17510 h 131502"/>
                <a:gd name="csX2" fmla="*/ 99926 w 233106"/>
                <a:gd name="csY2" fmla="*/ 5868 h 131502"/>
                <a:gd name="csX3" fmla="*/ 115537 w 233106"/>
                <a:gd name="csY3" fmla="*/ 26241 h 131502"/>
                <a:gd name="csX4" fmla="*/ 112097 w 233106"/>
                <a:gd name="csY4" fmla="*/ 47673 h 131502"/>
                <a:gd name="csX5" fmla="*/ 104688 w 233106"/>
                <a:gd name="csY5" fmla="*/ 77572 h 131502"/>
                <a:gd name="csX6" fmla="*/ 96221 w 233106"/>
                <a:gd name="csY6" fmla="*/ 111176 h 131502"/>
                <a:gd name="csX7" fmla="*/ 93311 w 233106"/>
                <a:gd name="csY7" fmla="*/ 124141 h 131502"/>
                <a:gd name="csX8" fmla="*/ 100984 w 233106"/>
                <a:gd name="csY8" fmla="*/ 131549 h 131502"/>
                <a:gd name="csX9" fmla="*/ 113949 w 233106"/>
                <a:gd name="csY9" fmla="*/ 114351 h 131502"/>
                <a:gd name="csX10" fmla="*/ 131412 w 233106"/>
                <a:gd name="csY10" fmla="*/ 44763 h 131502"/>
                <a:gd name="csX11" fmla="*/ 179038 w 233106"/>
                <a:gd name="csY11" fmla="*/ 5868 h 131502"/>
                <a:gd name="csX12" fmla="*/ 194915 w 233106"/>
                <a:gd name="csY12" fmla="*/ 26241 h 131502"/>
                <a:gd name="csX13" fmla="*/ 177187 w 233106"/>
                <a:gd name="csY13" fmla="*/ 91860 h 131502"/>
                <a:gd name="csX14" fmla="*/ 172954 w 233106"/>
                <a:gd name="csY14" fmla="*/ 108000 h 131502"/>
                <a:gd name="csX15" fmla="*/ 195972 w 233106"/>
                <a:gd name="csY15" fmla="*/ 131549 h 131502"/>
                <a:gd name="csX16" fmla="*/ 233281 w 233106"/>
                <a:gd name="csY16" fmla="*/ 86833 h 131502"/>
                <a:gd name="csX17" fmla="*/ 230370 w 233106"/>
                <a:gd name="csY17" fmla="*/ 84187 h 131502"/>
                <a:gd name="csX18" fmla="*/ 226136 w 233106"/>
                <a:gd name="csY18" fmla="*/ 90273 h 131502"/>
                <a:gd name="csX19" fmla="*/ 197032 w 233106"/>
                <a:gd name="csY19" fmla="*/ 125728 h 131502"/>
                <a:gd name="csX20" fmla="*/ 189357 w 233106"/>
                <a:gd name="csY20" fmla="*/ 116203 h 131502"/>
                <a:gd name="csX21" fmla="*/ 194121 w 233106"/>
                <a:gd name="csY21" fmla="*/ 96094 h 131502"/>
                <a:gd name="csX22" fmla="*/ 212377 w 233106"/>
                <a:gd name="csY22" fmla="*/ 30740 h 131502"/>
                <a:gd name="csX23" fmla="*/ 180098 w 233106"/>
                <a:gd name="csY23" fmla="*/ 47 h 131502"/>
                <a:gd name="csX24" fmla="*/ 133000 w 233106"/>
                <a:gd name="csY24" fmla="*/ 28358 h 131502"/>
                <a:gd name="csX25" fmla="*/ 100719 w 233106"/>
                <a:gd name="csY25" fmla="*/ 47 h 131502"/>
                <a:gd name="csX26" fmla="*/ 55739 w 233106"/>
                <a:gd name="csY26" fmla="*/ 25712 h 131502"/>
                <a:gd name="csX27" fmla="*/ 30073 w 233106"/>
                <a:gd name="csY27" fmla="*/ 47 h 131502"/>
                <a:gd name="csX28" fmla="*/ 9435 w 233106"/>
                <a:gd name="csY28" fmla="*/ 15129 h 131502"/>
                <a:gd name="csX29" fmla="*/ 174 w 233106"/>
                <a:gd name="csY29" fmla="*/ 44763 h 131502"/>
                <a:gd name="csX30" fmla="*/ 3349 w 233106"/>
                <a:gd name="csY30" fmla="*/ 47409 h 131502"/>
                <a:gd name="csX31" fmla="*/ 7583 w 233106"/>
                <a:gd name="csY31" fmla="*/ 40265 h 131502"/>
                <a:gd name="csX32" fmla="*/ 29280 w 233106"/>
                <a:gd name="csY32" fmla="*/ 5868 h 131502"/>
                <a:gd name="csX33" fmla="*/ 38276 w 233106"/>
                <a:gd name="csY33" fmla="*/ 19362 h 131502"/>
                <a:gd name="csX34" fmla="*/ 33249 w 233106"/>
                <a:gd name="csY34" fmla="*/ 46086 h 131502"/>
                <a:gd name="csX35" fmla="*/ 25311 w 233106"/>
                <a:gd name="csY35" fmla="*/ 77572 h 131502"/>
                <a:gd name="csX36" fmla="*/ 19225 w 233106"/>
                <a:gd name="csY36" fmla="*/ 101650 h 131502"/>
                <a:gd name="csX37" fmla="*/ 14198 w 233106"/>
                <a:gd name="csY37" fmla="*/ 124141 h 131502"/>
                <a:gd name="csX38" fmla="*/ 21606 w 233106"/>
                <a:gd name="csY38" fmla="*/ 131549 h 131502"/>
                <a:gd name="csX39" fmla="*/ 31661 w 233106"/>
                <a:gd name="csY39" fmla="*/ 125464 h 131502"/>
                <a:gd name="csX40" fmla="*/ 36159 w 233106"/>
                <a:gd name="csY40" fmla="*/ 108000 h 131502"/>
                <a:gd name="csX41" fmla="*/ 42774 w 233106"/>
                <a:gd name="csY41" fmla="*/ 81806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233106" h="131502">
                  <a:moveTo>
                    <a:pt x="52299" y="43175"/>
                  </a:moveTo>
                  <a:cubicBezTo>
                    <a:pt x="52828" y="41588"/>
                    <a:pt x="60237" y="26771"/>
                    <a:pt x="71085" y="17510"/>
                  </a:cubicBezTo>
                  <a:cubicBezTo>
                    <a:pt x="78494" y="10631"/>
                    <a:pt x="88548" y="5868"/>
                    <a:pt x="99926" y="5868"/>
                  </a:cubicBezTo>
                  <a:cubicBezTo>
                    <a:pt x="111568" y="5868"/>
                    <a:pt x="115537" y="14599"/>
                    <a:pt x="115537" y="26241"/>
                  </a:cubicBezTo>
                  <a:cubicBezTo>
                    <a:pt x="115537" y="28094"/>
                    <a:pt x="115537" y="33915"/>
                    <a:pt x="112097" y="47673"/>
                  </a:cubicBezTo>
                  <a:lnTo>
                    <a:pt x="104688" y="77572"/>
                  </a:lnTo>
                  <a:cubicBezTo>
                    <a:pt x="102572" y="86304"/>
                    <a:pt x="97015" y="108000"/>
                    <a:pt x="96221" y="111176"/>
                  </a:cubicBezTo>
                  <a:cubicBezTo>
                    <a:pt x="95163" y="115409"/>
                    <a:pt x="93311" y="123082"/>
                    <a:pt x="93311" y="124141"/>
                  </a:cubicBezTo>
                  <a:cubicBezTo>
                    <a:pt x="93311" y="128374"/>
                    <a:pt x="96751" y="131549"/>
                    <a:pt x="100984" y="131549"/>
                  </a:cubicBezTo>
                  <a:cubicBezTo>
                    <a:pt x="109716" y="131549"/>
                    <a:pt x="111303" y="124934"/>
                    <a:pt x="113949" y="114351"/>
                  </a:cubicBezTo>
                  <a:lnTo>
                    <a:pt x="131412" y="44763"/>
                  </a:lnTo>
                  <a:cubicBezTo>
                    <a:pt x="131941" y="42382"/>
                    <a:pt x="147023" y="5868"/>
                    <a:pt x="179038" y="5868"/>
                  </a:cubicBezTo>
                  <a:cubicBezTo>
                    <a:pt x="190682" y="5868"/>
                    <a:pt x="194915" y="14599"/>
                    <a:pt x="194915" y="26241"/>
                  </a:cubicBezTo>
                  <a:cubicBezTo>
                    <a:pt x="194915" y="42646"/>
                    <a:pt x="183537" y="74397"/>
                    <a:pt x="177187" y="91860"/>
                  </a:cubicBezTo>
                  <a:cubicBezTo>
                    <a:pt x="174540" y="99004"/>
                    <a:pt x="172954" y="102709"/>
                    <a:pt x="172954" y="108000"/>
                  </a:cubicBezTo>
                  <a:cubicBezTo>
                    <a:pt x="172954" y="120966"/>
                    <a:pt x="181949" y="131549"/>
                    <a:pt x="195972" y="131549"/>
                  </a:cubicBezTo>
                  <a:cubicBezTo>
                    <a:pt x="223225" y="131549"/>
                    <a:pt x="233281" y="88685"/>
                    <a:pt x="233281" y="86833"/>
                  </a:cubicBezTo>
                  <a:cubicBezTo>
                    <a:pt x="233281" y="85510"/>
                    <a:pt x="232222" y="84187"/>
                    <a:pt x="230370" y="84187"/>
                  </a:cubicBezTo>
                  <a:cubicBezTo>
                    <a:pt x="227723" y="84187"/>
                    <a:pt x="227459" y="85246"/>
                    <a:pt x="226136" y="90273"/>
                  </a:cubicBezTo>
                  <a:cubicBezTo>
                    <a:pt x="219256" y="113557"/>
                    <a:pt x="208672" y="125728"/>
                    <a:pt x="197032" y="125728"/>
                  </a:cubicBezTo>
                  <a:cubicBezTo>
                    <a:pt x="194121" y="125728"/>
                    <a:pt x="189357" y="125464"/>
                    <a:pt x="189357" y="116203"/>
                  </a:cubicBezTo>
                  <a:cubicBezTo>
                    <a:pt x="189357" y="108530"/>
                    <a:pt x="192798" y="99269"/>
                    <a:pt x="194121" y="96094"/>
                  </a:cubicBezTo>
                  <a:cubicBezTo>
                    <a:pt x="199149" y="82070"/>
                    <a:pt x="212377" y="47673"/>
                    <a:pt x="212377" y="30740"/>
                  </a:cubicBezTo>
                  <a:cubicBezTo>
                    <a:pt x="212377" y="13276"/>
                    <a:pt x="202058" y="47"/>
                    <a:pt x="180098" y="47"/>
                  </a:cubicBezTo>
                  <a:cubicBezTo>
                    <a:pt x="160517" y="47"/>
                    <a:pt x="144642" y="11160"/>
                    <a:pt x="133000" y="28358"/>
                  </a:cubicBezTo>
                  <a:cubicBezTo>
                    <a:pt x="132206" y="12483"/>
                    <a:pt x="122681" y="47"/>
                    <a:pt x="100719" y="47"/>
                  </a:cubicBezTo>
                  <a:cubicBezTo>
                    <a:pt x="74789" y="47"/>
                    <a:pt x="61031" y="18304"/>
                    <a:pt x="55739" y="25712"/>
                  </a:cubicBezTo>
                  <a:cubicBezTo>
                    <a:pt x="54945" y="9043"/>
                    <a:pt x="43038" y="47"/>
                    <a:pt x="30073" y="47"/>
                  </a:cubicBezTo>
                  <a:cubicBezTo>
                    <a:pt x="21606" y="47"/>
                    <a:pt x="14992" y="4016"/>
                    <a:pt x="9435" y="15129"/>
                  </a:cubicBezTo>
                  <a:cubicBezTo>
                    <a:pt x="4143" y="25712"/>
                    <a:pt x="174" y="43440"/>
                    <a:pt x="174" y="44763"/>
                  </a:cubicBezTo>
                  <a:cubicBezTo>
                    <a:pt x="174" y="45821"/>
                    <a:pt x="1233" y="47409"/>
                    <a:pt x="3349" y="47409"/>
                  </a:cubicBezTo>
                  <a:cubicBezTo>
                    <a:pt x="5731" y="47409"/>
                    <a:pt x="5995" y="46880"/>
                    <a:pt x="7583" y="40265"/>
                  </a:cubicBezTo>
                  <a:cubicBezTo>
                    <a:pt x="12081" y="23066"/>
                    <a:pt x="17637" y="5868"/>
                    <a:pt x="29280" y="5868"/>
                  </a:cubicBezTo>
                  <a:cubicBezTo>
                    <a:pt x="35894" y="5868"/>
                    <a:pt x="38276" y="10631"/>
                    <a:pt x="38276" y="19362"/>
                  </a:cubicBezTo>
                  <a:cubicBezTo>
                    <a:pt x="38276" y="25712"/>
                    <a:pt x="35365" y="37090"/>
                    <a:pt x="33249" y="46086"/>
                  </a:cubicBezTo>
                  <a:lnTo>
                    <a:pt x="25311" y="77572"/>
                  </a:lnTo>
                  <a:cubicBezTo>
                    <a:pt x="23988" y="83129"/>
                    <a:pt x="20813" y="96358"/>
                    <a:pt x="19225" y="101650"/>
                  </a:cubicBezTo>
                  <a:cubicBezTo>
                    <a:pt x="17373" y="109059"/>
                    <a:pt x="14198" y="122818"/>
                    <a:pt x="14198" y="124141"/>
                  </a:cubicBezTo>
                  <a:cubicBezTo>
                    <a:pt x="14198" y="128374"/>
                    <a:pt x="17373" y="131549"/>
                    <a:pt x="21606" y="131549"/>
                  </a:cubicBezTo>
                  <a:cubicBezTo>
                    <a:pt x="25311" y="131549"/>
                    <a:pt x="29280" y="129697"/>
                    <a:pt x="31661" y="125464"/>
                  </a:cubicBezTo>
                  <a:cubicBezTo>
                    <a:pt x="32190" y="123876"/>
                    <a:pt x="34836" y="113822"/>
                    <a:pt x="36159" y="108000"/>
                  </a:cubicBezTo>
                  <a:lnTo>
                    <a:pt x="42774" y="81806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39EF628-7736-D50D-47A0-74B8217FCC4B}"/>
                </a:ext>
              </a:extLst>
            </p:cNvPr>
            <p:cNvSpPr/>
            <p:nvPr/>
          </p:nvSpPr>
          <p:spPr>
            <a:xfrm>
              <a:off x="11160018" y="6606457"/>
              <a:ext cx="82552" cy="138910"/>
            </a:xfrm>
            <a:custGeom>
              <a:avLst/>
              <a:gdLst>
                <a:gd name="csX0" fmla="*/ 29298 w 82552"/>
                <a:gd name="csY0" fmla="*/ 61965 h 138910"/>
                <a:gd name="csX1" fmla="*/ 25064 w 82552"/>
                <a:gd name="csY1" fmla="*/ 64346 h 138910"/>
                <a:gd name="csX2" fmla="*/ 29562 w 82552"/>
                <a:gd name="csY2" fmla="*/ 66198 h 138910"/>
                <a:gd name="csX3" fmla="*/ 38823 w 82552"/>
                <a:gd name="csY3" fmla="*/ 66198 h 138910"/>
                <a:gd name="csX4" fmla="*/ 63959 w 82552"/>
                <a:gd name="csY4" fmla="*/ 99801 h 138910"/>
                <a:gd name="csX5" fmla="*/ 40146 w 82552"/>
                <a:gd name="csY5" fmla="*/ 133405 h 138910"/>
                <a:gd name="csX6" fmla="*/ 7866 w 82552"/>
                <a:gd name="csY6" fmla="*/ 115412 h 138910"/>
                <a:gd name="csX7" fmla="*/ 20302 w 82552"/>
                <a:gd name="csY7" fmla="*/ 105622 h 138910"/>
                <a:gd name="csX8" fmla="*/ 10512 w 82552"/>
                <a:gd name="csY8" fmla="*/ 95568 h 138910"/>
                <a:gd name="csX9" fmla="*/ 193 w 82552"/>
                <a:gd name="csY9" fmla="*/ 106152 h 138910"/>
                <a:gd name="csX10" fmla="*/ 40675 w 82552"/>
                <a:gd name="csY10" fmla="*/ 138961 h 138910"/>
                <a:gd name="csX11" fmla="*/ 82745 w 82552"/>
                <a:gd name="csY11" fmla="*/ 100066 h 138910"/>
                <a:gd name="csX12" fmla="*/ 48348 w 82552"/>
                <a:gd name="csY12" fmla="*/ 63552 h 138910"/>
                <a:gd name="csX13" fmla="*/ 77189 w 82552"/>
                <a:gd name="csY13" fmla="*/ 27832 h 138910"/>
                <a:gd name="csX14" fmla="*/ 40940 w 82552"/>
                <a:gd name="csY14" fmla="*/ 50 h 138910"/>
                <a:gd name="csX15" fmla="*/ 5749 w 82552"/>
                <a:gd name="csY15" fmla="*/ 27303 h 138910"/>
                <a:gd name="csX16" fmla="*/ 15010 w 82552"/>
                <a:gd name="csY16" fmla="*/ 37093 h 138910"/>
                <a:gd name="csX17" fmla="*/ 24270 w 82552"/>
                <a:gd name="csY17" fmla="*/ 27832 h 138910"/>
                <a:gd name="csX18" fmla="*/ 14745 w 82552"/>
                <a:gd name="csY18" fmla="*/ 18572 h 138910"/>
                <a:gd name="csX19" fmla="*/ 12628 w 82552"/>
                <a:gd name="csY19" fmla="*/ 18836 h 138910"/>
                <a:gd name="csX20" fmla="*/ 40411 w 82552"/>
                <a:gd name="csY20" fmla="*/ 5077 h 138910"/>
                <a:gd name="csX21" fmla="*/ 60255 w 82552"/>
                <a:gd name="csY21" fmla="*/ 27832 h 138910"/>
                <a:gd name="csX22" fmla="*/ 53640 w 82552"/>
                <a:gd name="csY22" fmla="*/ 51646 h 138910"/>
                <a:gd name="csX23" fmla="*/ 35383 w 82552"/>
                <a:gd name="csY23" fmla="*/ 61436 h 1389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82552" h="138910">
                  <a:moveTo>
                    <a:pt x="29298" y="61965"/>
                  </a:moveTo>
                  <a:cubicBezTo>
                    <a:pt x="25858" y="62229"/>
                    <a:pt x="25064" y="62494"/>
                    <a:pt x="25064" y="64346"/>
                  </a:cubicBezTo>
                  <a:cubicBezTo>
                    <a:pt x="25064" y="66198"/>
                    <a:pt x="26123" y="66198"/>
                    <a:pt x="29562" y="66198"/>
                  </a:cubicBezTo>
                  <a:lnTo>
                    <a:pt x="38823" y="66198"/>
                  </a:lnTo>
                  <a:cubicBezTo>
                    <a:pt x="56286" y="66198"/>
                    <a:pt x="63959" y="80486"/>
                    <a:pt x="63959" y="99801"/>
                  </a:cubicBezTo>
                  <a:cubicBezTo>
                    <a:pt x="63959" y="126525"/>
                    <a:pt x="50201" y="133405"/>
                    <a:pt x="40146" y="133405"/>
                  </a:cubicBezTo>
                  <a:cubicBezTo>
                    <a:pt x="30356" y="133405"/>
                    <a:pt x="13951" y="128907"/>
                    <a:pt x="7866" y="115412"/>
                  </a:cubicBezTo>
                  <a:cubicBezTo>
                    <a:pt x="14480" y="116471"/>
                    <a:pt x="20302" y="112766"/>
                    <a:pt x="20302" y="105622"/>
                  </a:cubicBezTo>
                  <a:cubicBezTo>
                    <a:pt x="20302" y="99801"/>
                    <a:pt x="16068" y="95568"/>
                    <a:pt x="10512" y="95568"/>
                  </a:cubicBezTo>
                  <a:cubicBezTo>
                    <a:pt x="5484" y="95568"/>
                    <a:pt x="193" y="98479"/>
                    <a:pt x="193" y="106152"/>
                  </a:cubicBezTo>
                  <a:cubicBezTo>
                    <a:pt x="193" y="124144"/>
                    <a:pt x="18185" y="138961"/>
                    <a:pt x="40675" y="138961"/>
                  </a:cubicBezTo>
                  <a:cubicBezTo>
                    <a:pt x="64753" y="138961"/>
                    <a:pt x="82745" y="120440"/>
                    <a:pt x="82745" y="100066"/>
                  </a:cubicBezTo>
                  <a:cubicBezTo>
                    <a:pt x="82745" y="81545"/>
                    <a:pt x="67664" y="66992"/>
                    <a:pt x="48348" y="63552"/>
                  </a:cubicBezTo>
                  <a:cubicBezTo>
                    <a:pt x="65812" y="58525"/>
                    <a:pt x="77189" y="43708"/>
                    <a:pt x="77189" y="27832"/>
                  </a:cubicBezTo>
                  <a:cubicBezTo>
                    <a:pt x="77189" y="11957"/>
                    <a:pt x="60520" y="50"/>
                    <a:pt x="40940" y="50"/>
                  </a:cubicBezTo>
                  <a:cubicBezTo>
                    <a:pt x="20831" y="50"/>
                    <a:pt x="5749" y="12486"/>
                    <a:pt x="5749" y="27303"/>
                  </a:cubicBezTo>
                  <a:cubicBezTo>
                    <a:pt x="5749" y="35241"/>
                    <a:pt x="12099" y="37093"/>
                    <a:pt x="15010" y="37093"/>
                  </a:cubicBezTo>
                  <a:cubicBezTo>
                    <a:pt x="19243" y="37093"/>
                    <a:pt x="24270" y="33918"/>
                    <a:pt x="24270" y="27832"/>
                  </a:cubicBezTo>
                  <a:cubicBezTo>
                    <a:pt x="24270" y="21482"/>
                    <a:pt x="19243" y="18572"/>
                    <a:pt x="14745" y="18572"/>
                  </a:cubicBezTo>
                  <a:cubicBezTo>
                    <a:pt x="13687" y="18572"/>
                    <a:pt x="13158" y="18572"/>
                    <a:pt x="12628" y="18836"/>
                  </a:cubicBezTo>
                  <a:cubicBezTo>
                    <a:pt x="20302" y="5077"/>
                    <a:pt x="39352" y="5077"/>
                    <a:pt x="40411" y="5077"/>
                  </a:cubicBezTo>
                  <a:cubicBezTo>
                    <a:pt x="47025" y="5077"/>
                    <a:pt x="60255" y="7988"/>
                    <a:pt x="60255" y="27832"/>
                  </a:cubicBezTo>
                  <a:cubicBezTo>
                    <a:pt x="60255" y="31801"/>
                    <a:pt x="59726" y="42914"/>
                    <a:pt x="53640" y="51646"/>
                  </a:cubicBezTo>
                  <a:cubicBezTo>
                    <a:pt x="47555" y="60642"/>
                    <a:pt x="40675" y="61171"/>
                    <a:pt x="35383" y="6143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5E95C0E-CDCB-CAC1-0EEC-9436044FD72C}"/>
                </a:ext>
              </a:extLst>
            </p:cNvPr>
            <p:cNvSpPr/>
            <p:nvPr/>
          </p:nvSpPr>
          <p:spPr>
            <a:xfrm>
              <a:off x="11284891" y="6291851"/>
              <a:ext cx="181775" cy="211938"/>
            </a:xfrm>
            <a:custGeom>
              <a:avLst/>
              <a:gdLst>
                <a:gd name="csX0" fmla="*/ 28515 w 181775"/>
                <a:gd name="csY0" fmla="*/ 141852 h 211938"/>
                <a:gd name="csX1" fmla="*/ 42274 w 181775"/>
                <a:gd name="csY1" fmla="*/ 129680 h 211938"/>
                <a:gd name="csX2" fmla="*/ 38569 w 181775"/>
                <a:gd name="csY2" fmla="*/ 127828 h 211938"/>
                <a:gd name="csX3" fmla="*/ 204 w 181775"/>
                <a:gd name="csY3" fmla="*/ 169369 h 211938"/>
                <a:gd name="csX4" fmla="*/ 59472 w 181775"/>
                <a:gd name="csY4" fmla="*/ 211968 h 211938"/>
                <a:gd name="csX5" fmla="*/ 161870 w 181775"/>
                <a:gd name="csY5" fmla="*/ 139470 h 211938"/>
                <a:gd name="csX6" fmla="*/ 109216 w 181775"/>
                <a:gd name="csY6" fmla="*/ 87875 h 211938"/>
                <a:gd name="csX7" fmla="*/ 75348 w 181775"/>
                <a:gd name="csY7" fmla="*/ 50038 h 211938"/>
                <a:gd name="csX8" fmla="*/ 86990 w 181775"/>
                <a:gd name="csY8" fmla="*/ 24637 h 211938"/>
                <a:gd name="csX9" fmla="*/ 116095 w 181775"/>
                <a:gd name="csY9" fmla="*/ 16170 h 211938"/>
                <a:gd name="csX10" fmla="*/ 144142 w 181775"/>
                <a:gd name="csY10" fmla="*/ 21990 h 211938"/>
                <a:gd name="csX11" fmla="*/ 157371 w 181775"/>
                <a:gd name="csY11" fmla="*/ 40513 h 211938"/>
                <a:gd name="csX12" fmla="*/ 156048 w 181775"/>
                <a:gd name="csY12" fmla="*/ 49244 h 211938"/>
                <a:gd name="csX13" fmla="*/ 155519 w 181775"/>
                <a:gd name="csY13" fmla="*/ 52155 h 211938"/>
                <a:gd name="csX14" fmla="*/ 158430 w 181775"/>
                <a:gd name="csY14" fmla="*/ 54271 h 211938"/>
                <a:gd name="csX15" fmla="*/ 175099 w 181775"/>
                <a:gd name="csY15" fmla="*/ 46334 h 211938"/>
                <a:gd name="csX16" fmla="*/ 181979 w 181775"/>
                <a:gd name="csY16" fmla="*/ 28340 h 211938"/>
                <a:gd name="csX17" fmla="*/ 166632 w 181775"/>
                <a:gd name="csY17" fmla="*/ 6381 h 211938"/>
                <a:gd name="csX18" fmla="*/ 135410 w 181775"/>
                <a:gd name="csY18" fmla="*/ 30 h 211938"/>
                <a:gd name="csX19" fmla="*/ 50476 w 181775"/>
                <a:gd name="csY19" fmla="*/ 62474 h 211938"/>
                <a:gd name="csX20" fmla="*/ 89900 w 181775"/>
                <a:gd name="csY20" fmla="*/ 104809 h 211938"/>
                <a:gd name="csX21" fmla="*/ 137262 w 181775"/>
                <a:gd name="csY21" fmla="*/ 151906 h 211938"/>
                <a:gd name="csX22" fmla="*/ 78523 w 181775"/>
                <a:gd name="csY22" fmla="*/ 196093 h 211938"/>
                <a:gd name="csX23" fmla="*/ 25075 w 181775"/>
                <a:gd name="csY23" fmla="*/ 156933 h 211938"/>
                <a:gd name="csX24" fmla="*/ 28515 w 181775"/>
                <a:gd name="csY24" fmla="*/ 141852 h 211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181775" h="211938">
                  <a:moveTo>
                    <a:pt x="28515" y="141852"/>
                  </a:moveTo>
                  <a:cubicBezTo>
                    <a:pt x="31955" y="140264"/>
                    <a:pt x="42274" y="133914"/>
                    <a:pt x="42274" y="129680"/>
                  </a:cubicBezTo>
                  <a:cubicBezTo>
                    <a:pt x="42274" y="127828"/>
                    <a:pt x="40422" y="127828"/>
                    <a:pt x="38569" y="127828"/>
                  </a:cubicBezTo>
                  <a:cubicBezTo>
                    <a:pt x="28780" y="127828"/>
                    <a:pt x="204" y="140264"/>
                    <a:pt x="204" y="169369"/>
                  </a:cubicBezTo>
                  <a:cubicBezTo>
                    <a:pt x="204" y="190536"/>
                    <a:pt x="23752" y="211968"/>
                    <a:pt x="59472" y="211968"/>
                  </a:cubicBezTo>
                  <a:cubicBezTo>
                    <a:pt x="106834" y="211968"/>
                    <a:pt x="161870" y="179159"/>
                    <a:pt x="161870" y="139470"/>
                  </a:cubicBezTo>
                  <a:cubicBezTo>
                    <a:pt x="161870" y="111688"/>
                    <a:pt x="132764" y="98194"/>
                    <a:pt x="109216" y="87875"/>
                  </a:cubicBezTo>
                  <a:cubicBezTo>
                    <a:pt x="88842" y="78614"/>
                    <a:pt x="75348" y="66443"/>
                    <a:pt x="75348" y="50038"/>
                  </a:cubicBezTo>
                  <a:cubicBezTo>
                    <a:pt x="75348" y="43688"/>
                    <a:pt x="77994" y="32310"/>
                    <a:pt x="86990" y="24637"/>
                  </a:cubicBezTo>
                  <a:cubicBezTo>
                    <a:pt x="95721" y="16964"/>
                    <a:pt x="112126" y="16170"/>
                    <a:pt x="116095" y="16170"/>
                  </a:cubicBezTo>
                  <a:cubicBezTo>
                    <a:pt x="119535" y="16170"/>
                    <a:pt x="131706" y="16434"/>
                    <a:pt x="144142" y="21990"/>
                  </a:cubicBezTo>
                  <a:cubicBezTo>
                    <a:pt x="149698" y="24637"/>
                    <a:pt x="157371" y="28076"/>
                    <a:pt x="157371" y="40513"/>
                  </a:cubicBezTo>
                  <a:cubicBezTo>
                    <a:pt x="157371" y="44746"/>
                    <a:pt x="157107" y="46069"/>
                    <a:pt x="156048" y="49244"/>
                  </a:cubicBezTo>
                  <a:cubicBezTo>
                    <a:pt x="155784" y="50302"/>
                    <a:pt x="155519" y="51361"/>
                    <a:pt x="155519" y="52155"/>
                  </a:cubicBezTo>
                  <a:cubicBezTo>
                    <a:pt x="155519" y="54271"/>
                    <a:pt x="157371" y="54271"/>
                    <a:pt x="158430" y="54271"/>
                  </a:cubicBezTo>
                  <a:cubicBezTo>
                    <a:pt x="162399" y="54271"/>
                    <a:pt x="169278" y="51361"/>
                    <a:pt x="175099" y="46334"/>
                  </a:cubicBezTo>
                  <a:cubicBezTo>
                    <a:pt x="178804" y="43423"/>
                    <a:pt x="181979" y="39719"/>
                    <a:pt x="181979" y="28340"/>
                  </a:cubicBezTo>
                  <a:cubicBezTo>
                    <a:pt x="181979" y="14053"/>
                    <a:pt x="174570" y="10084"/>
                    <a:pt x="166632" y="6381"/>
                  </a:cubicBezTo>
                  <a:cubicBezTo>
                    <a:pt x="152873" y="30"/>
                    <a:pt x="139644" y="30"/>
                    <a:pt x="135410" y="30"/>
                  </a:cubicBezTo>
                  <a:cubicBezTo>
                    <a:pt x="97309" y="30"/>
                    <a:pt x="50476" y="29135"/>
                    <a:pt x="50476" y="62474"/>
                  </a:cubicBezTo>
                  <a:cubicBezTo>
                    <a:pt x="50476" y="86816"/>
                    <a:pt x="75877" y="98723"/>
                    <a:pt x="89900" y="104809"/>
                  </a:cubicBezTo>
                  <a:cubicBezTo>
                    <a:pt x="110538" y="114069"/>
                    <a:pt x="137262" y="127563"/>
                    <a:pt x="137262" y="151906"/>
                  </a:cubicBezTo>
                  <a:cubicBezTo>
                    <a:pt x="137262" y="171486"/>
                    <a:pt x="122974" y="196093"/>
                    <a:pt x="78523" y="196093"/>
                  </a:cubicBezTo>
                  <a:cubicBezTo>
                    <a:pt x="48889" y="196093"/>
                    <a:pt x="25075" y="176778"/>
                    <a:pt x="25075" y="156933"/>
                  </a:cubicBezTo>
                  <a:cubicBezTo>
                    <a:pt x="25075" y="151641"/>
                    <a:pt x="26398" y="146349"/>
                    <a:pt x="28515" y="141852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3E4B9B3-19E5-D2B4-AA96-6357E8E66016}"/>
                </a:ext>
              </a:extLst>
            </p:cNvPr>
            <p:cNvSpPr/>
            <p:nvPr/>
          </p:nvSpPr>
          <p:spPr>
            <a:xfrm>
              <a:off x="11504208" y="6279150"/>
              <a:ext cx="62972" cy="291315"/>
            </a:xfrm>
            <a:custGeom>
              <a:avLst/>
              <a:gdLst>
                <a:gd name="csX0" fmla="*/ 63191 w 62972"/>
                <a:gd name="csY0" fmla="*/ 289494 h 291315"/>
                <a:gd name="csX1" fmla="*/ 62398 w 62972"/>
                <a:gd name="csY1" fmla="*/ 287642 h 291315"/>
                <a:gd name="csX2" fmla="*/ 13183 w 62972"/>
                <a:gd name="csY2" fmla="*/ 145821 h 291315"/>
                <a:gd name="csX3" fmla="*/ 62662 w 62972"/>
                <a:gd name="csY3" fmla="*/ 3206 h 291315"/>
                <a:gd name="csX4" fmla="*/ 63191 w 62972"/>
                <a:gd name="csY4" fmla="*/ 1353 h 291315"/>
                <a:gd name="csX5" fmla="*/ 61074 w 62972"/>
                <a:gd name="csY5" fmla="*/ 31 h 291315"/>
                <a:gd name="csX6" fmla="*/ 19004 w 62972"/>
                <a:gd name="csY6" fmla="*/ 53478 h 291315"/>
                <a:gd name="csX7" fmla="*/ 218 w 62972"/>
                <a:gd name="csY7" fmla="*/ 145292 h 291315"/>
                <a:gd name="csX8" fmla="*/ 19798 w 62972"/>
                <a:gd name="csY8" fmla="*/ 239486 h 291315"/>
                <a:gd name="csX9" fmla="*/ 61074 w 62972"/>
                <a:gd name="csY9" fmla="*/ 291347 h 291315"/>
                <a:gd name="csX10" fmla="*/ 63191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191" y="289494"/>
                  </a:moveTo>
                  <a:cubicBezTo>
                    <a:pt x="63191" y="289230"/>
                    <a:pt x="63191" y="288701"/>
                    <a:pt x="62398" y="287642"/>
                  </a:cubicBezTo>
                  <a:cubicBezTo>
                    <a:pt x="48903" y="273884"/>
                    <a:pt x="13183" y="236576"/>
                    <a:pt x="13183" y="145821"/>
                  </a:cubicBezTo>
                  <a:cubicBezTo>
                    <a:pt x="13183" y="54801"/>
                    <a:pt x="48374" y="17757"/>
                    <a:pt x="62662" y="3206"/>
                  </a:cubicBezTo>
                  <a:cubicBezTo>
                    <a:pt x="62662" y="2940"/>
                    <a:pt x="63191" y="2148"/>
                    <a:pt x="63191" y="1353"/>
                  </a:cubicBezTo>
                  <a:cubicBezTo>
                    <a:pt x="63191" y="559"/>
                    <a:pt x="62398" y="31"/>
                    <a:pt x="61074" y="31"/>
                  </a:cubicBezTo>
                  <a:cubicBezTo>
                    <a:pt x="57899" y="31"/>
                    <a:pt x="33292" y="21462"/>
                    <a:pt x="19004" y="53478"/>
                  </a:cubicBezTo>
                  <a:cubicBezTo>
                    <a:pt x="4452" y="86023"/>
                    <a:pt x="218" y="117509"/>
                    <a:pt x="218" y="145292"/>
                  </a:cubicBezTo>
                  <a:cubicBezTo>
                    <a:pt x="218" y="166459"/>
                    <a:pt x="2335" y="201914"/>
                    <a:pt x="19798" y="239486"/>
                  </a:cubicBezTo>
                  <a:cubicBezTo>
                    <a:pt x="33822" y="269915"/>
                    <a:pt x="57635" y="291347"/>
                    <a:pt x="61074" y="291347"/>
                  </a:cubicBezTo>
                  <a:cubicBezTo>
                    <a:pt x="62662" y="291347"/>
                    <a:pt x="63191" y="290553"/>
                    <a:pt x="63191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4F2923D-FCAC-9EF7-9CAB-9041265C1FA0}"/>
                </a:ext>
              </a:extLst>
            </p:cNvPr>
            <p:cNvSpPr/>
            <p:nvPr/>
          </p:nvSpPr>
          <p:spPr>
            <a:xfrm>
              <a:off x="11614858" y="6218078"/>
              <a:ext cx="71704" cy="43128"/>
            </a:xfrm>
            <a:custGeom>
              <a:avLst/>
              <a:gdLst>
                <a:gd name="csX0" fmla="*/ 35947 w 71704"/>
                <a:gd name="csY0" fmla="*/ 23 h 43128"/>
                <a:gd name="csX1" fmla="*/ 227 w 71704"/>
                <a:gd name="csY1" fmla="*/ 39711 h 43128"/>
                <a:gd name="csX2" fmla="*/ 3667 w 71704"/>
                <a:gd name="csY2" fmla="*/ 43151 h 43128"/>
                <a:gd name="csX3" fmla="*/ 35947 w 71704"/>
                <a:gd name="csY3" fmla="*/ 11665 h 43128"/>
                <a:gd name="csX4" fmla="*/ 68492 w 71704"/>
                <a:gd name="csY4" fmla="*/ 43151 h 43128"/>
                <a:gd name="csX5" fmla="*/ 71932 w 71704"/>
                <a:gd name="csY5" fmla="*/ 39711 h 43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1704" h="43128">
                  <a:moveTo>
                    <a:pt x="35947" y="23"/>
                  </a:moveTo>
                  <a:lnTo>
                    <a:pt x="227" y="39711"/>
                  </a:lnTo>
                  <a:lnTo>
                    <a:pt x="3667" y="43151"/>
                  </a:lnTo>
                  <a:lnTo>
                    <a:pt x="35947" y="11665"/>
                  </a:lnTo>
                  <a:lnTo>
                    <a:pt x="68492" y="43151"/>
                  </a:lnTo>
                  <a:lnTo>
                    <a:pt x="71932" y="39711"/>
                  </a:ln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16C5790-386F-2389-3DF6-0C4D0EF1CC43}"/>
                </a:ext>
              </a:extLst>
            </p:cNvPr>
            <p:cNvSpPr/>
            <p:nvPr/>
          </p:nvSpPr>
          <p:spPr>
            <a:xfrm>
              <a:off x="11594737" y="6295026"/>
              <a:ext cx="61385" cy="205323"/>
            </a:xfrm>
            <a:custGeom>
              <a:avLst/>
              <a:gdLst>
                <a:gd name="csX0" fmla="*/ 60818 w 61385"/>
                <a:gd name="csY0" fmla="*/ 7439 h 205323"/>
                <a:gd name="csX1" fmla="*/ 61612 w 61385"/>
                <a:gd name="csY1" fmla="*/ 2941 h 205323"/>
                <a:gd name="csX2" fmla="*/ 58172 w 61385"/>
                <a:gd name="csY2" fmla="*/ 30 h 205323"/>
                <a:gd name="csX3" fmla="*/ 42032 w 61385"/>
                <a:gd name="csY3" fmla="*/ 1617 h 205323"/>
                <a:gd name="csX4" fmla="*/ 27479 w 61385"/>
                <a:gd name="csY4" fmla="*/ 2675 h 205323"/>
                <a:gd name="csX5" fmla="*/ 18483 w 61385"/>
                <a:gd name="csY5" fmla="*/ 8761 h 205323"/>
                <a:gd name="csX6" fmla="*/ 24304 w 61385"/>
                <a:gd name="csY6" fmla="*/ 11672 h 205323"/>
                <a:gd name="csX7" fmla="*/ 39121 w 61385"/>
                <a:gd name="csY7" fmla="*/ 17228 h 205323"/>
                <a:gd name="csX8" fmla="*/ 37798 w 61385"/>
                <a:gd name="csY8" fmla="*/ 24373 h 205323"/>
                <a:gd name="csX9" fmla="*/ 1549 w 61385"/>
                <a:gd name="csY9" fmla="*/ 168840 h 205323"/>
                <a:gd name="csX10" fmla="*/ 226 w 61385"/>
                <a:gd name="csY10" fmla="*/ 179159 h 205323"/>
                <a:gd name="csX11" fmla="*/ 25892 w 61385"/>
                <a:gd name="csY11" fmla="*/ 205354 h 205323"/>
                <a:gd name="csX12" fmla="*/ 46530 w 61385"/>
                <a:gd name="csY12" fmla="*/ 190007 h 205323"/>
                <a:gd name="csX13" fmla="*/ 55526 w 61385"/>
                <a:gd name="csY13" fmla="*/ 160637 h 205323"/>
                <a:gd name="csX14" fmla="*/ 52615 w 61385"/>
                <a:gd name="csY14" fmla="*/ 157992 h 205323"/>
                <a:gd name="csX15" fmla="*/ 48647 w 61385"/>
                <a:gd name="csY15" fmla="*/ 164077 h 205323"/>
                <a:gd name="csX16" fmla="*/ 26421 w 61385"/>
                <a:gd name="csY16" fmla="*/ 199533 h 205323"/>
                <a:gd name="csX17" fmla="*/ 17689 w 61385"/>
                <a:gd name="csY17" fmla="*/ 186038 h 205323"/>
                <a:gd name="csX18" fmla="*/ 19806 w 61385"/>
                <a:gd name="csY18" fmla="*/ 170692 h 2053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61385" h="205323">
                  <a:moveTo>
                    <a:pt x="60818" y="7439"/>
                  </a:moveTo>
                  <a:cubicBezTo>
                    <a:pt x="61082" y="6115"/>
                    <a:pt x="61612" y="4528"/>
                    <a:pt x="61612" y="2941"/>
                  </a:cubicBezTo>
                  <a:cubicBezTo>
                    <a:pt x="61612" y="30"/>
                    <a:pt x="58701" y="30"/>
                    <a:pt x="58172" y="30"/>
                  </a:cubicBezTo>
                  <a:cubicBezTo>
                    <a:pt x="57907" y="30"/>
                    <a:pt x="47324" y="1089"/>
                    <a:pt x="42032" y="1617"/>
                  </a:cubicBezTo>
                  <a:cubicBezTo>
                    <a:pt x="37269" y="1883"/>
                    <a:pt x="32771" y="2411"/>
                    <a:pt x="27479" y="2675"/>
                  </a:cubicBezTo>
                  <a:cubicBezTo>
                    <a:pt x="20600" y="3205"/>
                    <a:pt x="18483" y="3470"/>
                    <a:pt x="18483" y="8761"/>
                  </a:cubicBezTo>
                  <a:cubicBezTo>
                    <a:pt x="18483" y="11672"/>
                    <a:pt x="21394" y="11672"/>
                    <a:pt x="24304" y="11672"/>
                  </a:cubicBezTo>
                  <a:cubicBezTo>
                    <a:pt x="39121" y="11672"/>
                    <a:pt x="39121" y="14317"/>
                    <a:pt x="39121" y="17228"/>
                  </a:cubicBezTo>
                  <a:cubicBezTo>
                    <a:pt x="39121" y="18551"/>
                    <a:pt x="39121" y="19081"/>
                    <a:pt x="37798" y="24373"/>
                  </a:cubicBezTo>
                  <a:lnTo>
                    <a:pt x="1549" y="168840"/>
                  </a:lnTo>
                  <a:cubicBezTo>
                    <a:pt x="755" y="172015"/>
                    <a:pt x="226" y="174396"/>
                    <a:pt x="226" y="179159"/>
                  </a:cubicBezTo>
                  <a:cubicBezTo>
                    <a:pt x="226" y="193712"/>
                    <a:pt x="10810" y="205354"/>
                    <a:pt x="25892" y="205354"/>
                  </a:cubicBezTo>
                  <a:cubicBezTo>
                    <a:pt x="35417" y="205354"/>
                    <a:pt x="41767" y="199003"/>
                    <a:pt x="46530" y="190007"/>
                  </a:cubicBezTo>
                  <a:cubicBezTo>
                    <a:pt x="51557" y="180217"/>
                    <a:pt x="55526" y="161961"/>
                    <a:pt x="55526" y="160637"/>
                  </a:cubicBezTo>
                  <a:cubicBezTo>
                    <a:pt x="55526" y="159314"/>
                    <a:pt x="54468" y="157992"/>
                    <a:pt x="52615" y="157992"/>
                  </a:cubicBezTo>
                  <a:cubicBezTo>
                    <a:pt x="49970" y="157992"/>
                    <a:pt x="49705" y="159579"/>
                    <a:pt x="48647" y="164077"/>
                  </a:cubicBezTo>
                  <a:cubicBezTo>
                    <a:pt x="43355" y="184186"/>
                    <a:pt x="38063" y="199533"/>
                    <a:pt x="26421" y="199533"/>
                  </a:cubicBezTo>
                  <a:cubicBezTo>
                    <a:pt x="17689" y="199533"/>
                    <a:pt x="17689" y="190272"/>
                    <a:pt x="17689" y="186038"/>
                  </a:cubicBezTo>
                  <a:cubicBezTo>
                    <a:pt x="17689" y="184980"/>
                    <a:pt x="17689" y="178894"/>
                    <a:pt x="19806" y="170692"/>
                  </a:cubicBez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AAD6137-5178-58A2-6D6D-4608BE973D72}"/>
                </a:ext>
              </a:extLst>
            </p:cNvPr>
            <p:cNvSpPr/>
            <p:nvPr/>
          </p:nvSpPr>
          <p:spPr>
            <a:xfrm>
              <a:off x="11686445" y="6279150"/>
              <a:ext cx="62972" cy="291315"/>
            </a:xfrm>
            <a:custGeom>
              <a:avLst/>
              <a:gdLst>
                <a:gd name="csX0" fmla="*/ 63206 w 62972"/>
                <a:gd name="csY0" fmla="*/ 145821 h 291315"/>
                <a:gd name="csX1" fmla="*/ 43627 w 62972"/>
                <a:gd name="csY1" fmla="*/ 51626 h 291315"/>
                <a:gd name="csX2" fmla="*/ 2350 w 62972"/>
                <a:gd name="csY2" fmla="*/ 31 h 291315"/>
                <a:gd name="csX3" fmla="*/ 233 w 62972"/>
                <a:gd name="csY3" fmla="*/ 1618 h 291315"/>
                <a:gd name="csX4" fmla="*/ 763 w 62972"/>
                <a:gd name="csY4" fmla="*/ 3206 h 291315"/>
                <a:gd name="csX5" fmla="*/ 50241 w 62972"/>
                <a:gd name="csY5" fmla="*/ 145292 h 291315"/>
                <a:gd name="csX6" fmla="*/ 763 w 62972"/>
                <a:gd name="csY6" fmla="*/ 287907 h 291315"/>
                <a:gd name="csX7" fmla="*/ 233 w 62972"/>
                <a:gd name="csY7" fmla="*/ 289494 h 291315"/>
                <a:gd name="csX8" fmla="*/ 2350 w 62972"/>
                <a:gd name="csY8" fmla="*/ 291347 h 291315"/>
                <a:gd name="csX9" fmla="*/ 44420 w 62972"/>
                <a:gd name="csY9" fmla="*/ 237634 h 291315"/>
                <a:gd name="csX10" fmla="*/ 63206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206" y="145821"/>
                  </a:moveTo>
                  <a:cubicBezTo>
                    <a:pt x="63206" y="124653"/>
                    <a:pt x="61090" y="89198"/>
                    <a:pt x="43627" y="51626"/>
                  </a:cubicBezTo>
                  <a:cubicBezTo>
                    <a:pt x="29603" y="21198"/>
                    <a:pt x="5790" y="31"/>
                    <a:pt x="2350" y="31"/>
                  </a:cubicBezTo>
                  <a:cubicBezTo>
                    <a:pt x="1292" y="31"/>
                    <a:pt x="233" y="295"/>
                    <a:pt x="233" y="1618"/>
                  </a:cubicBezTo>
                  <a:cubicBezTo>
                    <a:pt x="233" y="2148"/>
                    <a:pt x="498" y="2676"/>
                    <a:pt x="763" y="3206"/>
                  </a:cubicBezTo>
                  <a:cubicBezTo>
                    <a:pt x="14786" y="17757"/>
                    <a:pt x="50241" y="54801"/>
                    <a:pt x="50241" y="145292"/>
                  </a:cubicBezTo>
                  <a:cubicBezTo>
                    <a:pt x="50241" y="236311"/>
                    <a:pt x="15051" y="273354"/>
                    <a:pt x="763" y="287907"/>
                  </a:cubicBezTo>
                  <a:cubicBezTo>
                    <a:pt x="498" y="288701"/>
                    <a:pt x="233" y="288965"/>
                    <a:pt x="233" y="289494"/>
                  </a:cubicBezTo>
                  <a:cubicBezTo>
                    <a:pt x="233" y="290817"/>
                    <a:pt x="1292" y="291347"/>
                    <a:pt x="2350" y="291347"/>
                  </a:cubicBezTo>
                  <a:cubicBezTo>
                    <a:pt x="5525" y="291347"/>
                    <a:pt x="30132" y="269650"/>
                    <a:pt x="44420" y="237634"/>
                  </a:cubicBezTo>
                  <a:cubicBezTo>
                    <a:pt x="58973" y="205090"/>
                    <a:pt x="63206" y="173603"/>
                    <a:pt x="63206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</p:spTree>
    <p:extLst>
      <p:ext uri="{BB962C8B-B14F-4D97-AF65-F5344CB8AC3E}">
        <p14:creationId xmlns:p14="http://schemas.microsoft.com/office/powerpoint/2010/main" val="3110649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5B44E-68CE-F2A2-F8A5-509D46432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A0143-73BB-25A0-C242-E3627D22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3A6081-CDFF-767B-68A0-863D3783D4C5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DE773EB6-619B-4190-91F0-A915A3004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53CC017-220B-7E15-DFDF-9A144C0D641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046780-CA3B-F06D-A574-81BF44828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4BBBA1-0537-54CF-4676-99C2EFEC6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47BEEEA-B6B6-084B-3DD1-9374D1A9F13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306955A2-4E2E-52A8-65FE-D6AA7EEAD79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DB833927-B1A2-A9BC-F0C5-D0726D6EF2C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79E9EC3-92AB-2989-4DC1-5F69DF761CEA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" name="Graphic 39">
            <a:extLst>
              <a:ext uri="{FF2B5EF4-FFF2-40B4-BE49-F238E27FC236}">
                <a16:creationId xmlns:a16="http://schemas.microsoft.com/office/drawing/2014/main" id="{ED557003-2F66-00A7-B6F7-60A89EC1222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292" y="4794716"/>
            <a:ext cx="2549137" cy="792478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0881559C-3DB9-1F8E-1939-D4AE676E57C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79318" y="5004617"/>
            <a:ext cx="1354236" cy="2761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61DCC85-0488-9DEC-2491-141229430A39}"/>
              </a:ext>
            </a:extLst>
          </p:cNvPr>
          <p:cNvCxnSpPr>
            <a:cxnSpLocks/>
          </p:cNvCxnSpPr>
          <p:nvPr/>
        </p:nvCxnSpPr>
        <p:spPr>
          <a:xfrm>
            <a:off x="3162782" y="5142670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Graphic 48">
            <a:extLst>
              <a:ext uri="{FF2B5EF4-FFF2-40B4-BE49-F238E27FC236}">
                <a16:creationId xmlns:a16="http://schemas.microsoft.com/office/drawing/2014/main" id="{87E19BF2-CF50-CFEF-9AF6-3E8C95B3FB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21150" y="5987116"/>
            <a:ext cx="4355821" cy="7012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8568FAC2-83AE-38F4-9D7D-F66FA38DA339}"/>
              </a:ext>
            </a:extLst>
          </p:cNvPr>
          <p:cNvSpPr txBox="1"/>
          <p:nvPr/>
        </p:nvSpPr>
        <p:spPr>
          <a:xfrm>
            <a:off x="963386" y="57154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Mermin-Ho relation:</a:t>
            </a:r>
            <a:endParaRPr lang="en-FI" sz="2000" dirty="0" err="1"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2996E55-F5D2-D508-B378-C34A27DBE570}"/>
              </a:ext>
            </a:extLst>
          </p:cNvPr>
          <p:cNvCxnSpPr/>
          <p:nvPr/>
        </p:nvCxnSpPr>
        <p:spPr>
          <a:xfrm flipV="1">
            <a:off x="405292" y="4038777"/>
            <a:ext cx="4117722" cy="669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3683C8A-4568-67B3-D555-EE10F976F55E}"/>
              </a:ext>
            </a:extLst>
          </p:cNvPr>
          <p:cNvCxnSpPr>
            <a:cxnSpLocks/>
          </p:cNvCxnSpPr>
          <p:nvPr/>
        </p:nvCxnSpPr>
        <p:spPr>
          <a:xfrm>
            <a:off x="318512" y="4039493"/>
            <a:ext cx="4204502" cy="605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B881847C-92F5-1C06-9491-E1F81072B159}"/>
              </a:ext>
            </a:extLst>
          </p:cNvPr>
          <p:cNvSpPr/>
          <p:nvPr/>
        </p:nvSpPr>
        <p:spPr>
          <a:xfrm>
            <a:off x="963386" y="5715462"/>
            <a:ext cx="5290457" cy="1059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D2544F37-B00E-C855-41E7-CD08709FF81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31250" y="5675786"/>
            <a:ext cx="3683607" cy="109900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C23B771A-0955-F40A-A46D-08DEC9B97D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63605" y="6529198"/>
            <a:ext cx="324531" cy="245591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A392E84E-1232-816B-28E4-827E6BF3C666}"/>
              </a:ext>
            </a:extLst>
          </p:cNvPr>
          <p:cNvGrpSpPr/>
          <p:nvPr/>
        </p:nvGrpSpPr>
        <p:grpSpPr>
          <a:xfrm>
            <a:off x="10173294" y="5587194"/>
            <a:ext cx="1365949" cy="558570"/>
            <a:chOff x="10201231" y="5380535"/>
            <a:chExt cx="1650611" cy="674975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405DE75-2B45-9467-5CF9-456DE7D8939A}"/>
                </a:ext>
              </a:extLst>
            </p:cNvPr>
            <p:cNvSpPr/>
            <p:nvPr/>
          </p:nvSpPr>
          <p:spPr>
            <a:xfrm>
              <a:off x="10201231" y="5380535"/>
              <a:ext cx="269619" cy="674975"/>
            </a:xfrm>
            <a:custGeom>
              <a:avLst/>
              <a:gdLst>
                <a:gd name="csX0" fmla="*/ 14554 w 269619"/>
                <a:gd name="csY0" fmla="*/ 661223 h 674975"/>
                <a:gd name="csX1" fmla="*/ 29636 w 269619"/>
                <a:gd name="csY1" fmla="*/ 646406 h 674975"/>
                <a:gd name="csX2" fmla="*/ 15083 w 269619"/>
                <a:gd name="csY2" fmla="*/ 631589 h 674975"/>
                <a:gd name="csX3" fmla="*/ 2 w 269619"/>
                <a:gd name="csY3" fmla="*/ 646670 h 674975"/>
                <a:gd name="csX4" fmla="*/ 33869 w 269619"/>
                <a:gd name="csY4" fmla="*/ 674982 h 674975"/>
                <a:gd name="csX5" fmla="*/ 118804 w 269619"/>
                <a:gd name="csY5" fmla="*/ 515697 h 674975"/>
                <a:gd name="csX6" fmla="*/ 178336 w 269619"/>
                <a:gd name="csY6" fmla="*/ 225439 h 674975"/>
                <a:gd name="csX7" fmla="*/ 211147 w 269619"/>
                <a:gd name="csY7" fmla="*/ 60863 h 674975"/>
                <a:gd name="csX8" fmla="*/ 237076 w 269619"/>
                <a:gd name="csY8" fmla="*/ 6621 h 674975"/>
                <a:gd name="csX9" fmla="*/ 255333 w 269619"/>
                <a:gd name="csY9" fmla="*/ 13765 h 674975"/>
                <a:gd name="csX10" fmla="*/ 239987 w 269619"/>
                <a:gd name="csY10" fmla="*/ 28583 h 674975"/>
                <a:gd name="csX11" fmla="*/ 254539 w 269619"/>
                <a:gd name="csY11" fmla="*/ 43400 h 674975"/>
                <a:gd name="csX12" fmla="*/ 269622 w 269619"/>
                <a:gd name="csY12" fmla="*/ 28318 h 674975"/>
                <a:gd name="csX13" fmla="*/ 236282 w 269619"/>
                <a:gd name="csY13" fmla="*/ 7 h 674975"/>
                <a:gd name="csX14" fmla="*/ 179660 w 269619"/>
                <a:gd name="csY14" fmla="*/ 94995 h 674975"/>
                <a:gd name="csX15" fmla="*/ 103986 w 269619"/>
                <a:gd name="csY15" fmla="*/ 449549 h 674975"/>
                <a:gd name="csX16" fmla="*/ 77263 w 269619"/>
                <a:gd name="csY16" fmla="*/ 588988 h 674975"/>
                <a:gd name="csX17" fmla="*/ 33076 w 269619"/>
                <a:gd name="csY17" fmla="*/ 668368 h 674975"/>
                <a:gd name="csX18" fmla="*/ 14554 w 269619"/>
                <a:gd name="csY18" fmla="*/ 661223 h 6749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69619" h="674975">
                  <a:moveTo>
                    <a:pt x="14554" y="661223"/>
                  </a:moveTo>
                  <a:cubicBezTo>
                    <a:pt x="24344" y="660693"/>
                    <a:pt x="29636" y="654079"/>
                    <a:pt x="29636" y="646406"/>
                  </a:cubicBezTo>
                  <a:cubicBezTo>
                    <a:pt x="29636" y="636351"/>
                    <a:pt x="21963" y="631589"/>
                    <a:pt x="15083" y="631589"/>
                  </a:cubicBezTo>
                  <a:cubicBezTo>
                    <a:pt x="7675" y="631589"/>
                    <a:pt x="2" y="636087"/>
                    <a:pt x="2" y="646670"/>
                  </a:cubicBezTo>
                  <a:cubicBezTo>
                    <a:pt x="2" y="662282"/>
                    <a:pt x="15348" y="674982"/>
                    <a:pt x="33869" y="674982"/>
                  </a:cubicBezTo>
                  <a:cubicBezTo>
                    <a:pt x="79909" y="674982"/>
                    <a:pt x="97372" y="603806"/>
                    <a:pt x="118804" y="515697"/>
                  </a:cubicBezTo>
                  <a:cubicBezTo>
                    <a:pt x="142352" y="419915"/>
                    <a:pt x="161932" y="322809"/>
                    <a:pt x="178336" y="225439"/>
                  </a:cubicBezTo>
                  <a:cubicBezTo>
                    <a:pt x="189714" y="160614"/>
                    <a:pt x="200828" y="100023"/>
                    <a:pt x="211147" y="60863"/>
                  </a:cubicBezTo>
                  <a:cubicBezTo>
                    <a:pt x="214851" y="45781"/>
                    <a:pt x="225170" y="6621"/>
                    <a:pt x="237076" y="6621"/>
                  </a:cubicBezTo>
                  <a:cubicBezTo>
                    <a:pt x="246338" y="6621"/>
                    <a:pt x="254010" y="12442"/>
                    <a:pt x="255333" y="13765"/>
                  </a:cubicBezTo>
                  <a:cubicBezTo>
                    <a:pt x="245279" y="14295"/>
                    <a:pt x="239987" y="20910"/>
                    <a:pt x="239987" y="28583"/>
                  </a:cubicBezTo>
                  <a:cubicBezTo>
                    <a:pt x="239987" y="38637"/>
                    <a:pt x="247660" y="43400"/>
                    <a:pt x="254539" y="43400"/>
                  </a:cubicBezTo>
                  <a:cubicBezTo>
                    <a:pt x="261949" y="43400"/>
                    <a:pt x="269622" y="38902"/>
                    <a:pt x="269622" y="28318"/>
                  </a:cubicBezTo>
                  <a:cubicBezTo>
                    <a:pt x="269622" y="11913"/>
                    <a:pt x="253216" y="7"/>
                    <a:pt x="236282" y="7"/>
                  </a:cubicBezTo>
                  <a:cubicBezTo>
                    <a:pt x="213264" y="7"/>
                    <a:pt x="196330" y="33081"/>
                    <a:pt x="179660" y="94995"/>
                  </a:cubicBezTo>
                  <a:cubicBezTo>
                    <a:pt x="178602" y="98435"/>
                    <a:pt x="137325" y="250840"/>
                    <a:pt x="103986" y="449549"/>
                  </a:cubicBezTo>
                  <a:cubicBezTo>
                    <a:pt x="96049" y="496118"/>
                    <a:pt x="87317" y="546654"/>
                    <a:pt x="77263" y="588988"/>
                  </a:cubicBezTo>
                  <a:cubicBezTo>
                    <a:pt x="71706" y="611216"/>
                    <a:pt x="57683" y="668368"/>
                    <a:pt x="33076" y="668368"/>
                  </a:cubicBezTo>
                  <a:cubicBezTo>
                    <a:pt x="22227" y="668368"/>
                    <a:pt x="15083" y="661223"/>
                    <a:pt x="14554" y="661223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6459D70-3606-8C51-DBE6-CA2F4B8EC176}"/>
                </a:ext>
              </a:extLst>
            </p:cNvPr>
            <p:cNvSpPr/>
            <p:nvPr/>
          </p:nvSpPr>
          <p:spPr>
            <a:xfrm>
              <a:off x="10514151" y="5572555"/>
              <a:ext cx="62972" cy="291315"/>
            </a:xfrm>
            <a:custGeom>
              <a:avLst/>
              <a:gdLst>
                <a:gd name="csX0" fmla="*/ 62997 w 62972"/>
                <a:gd name="csY0" fmla="*/ 289494 h 291315"/>
                <a:gd name="csX1" fmla="*/ 62203 w 62972"/>
                <a:gd name="csY1" fmla="*/ 287642 h 291315"/>
                <a:gd name="csX2" fmla="*/ 12989 w 62972"/>
                <a:gd name="csY2" fmla="*/ 145821 h 291315"/>
                <a:gd name="csX3" fmla="*/ 62467 w 62972"/>
                <a:gd name="csY3" fmla="*/ 3206 h 291315"/>
                <a:gd name="csX4" fmla="*/ 62997 w 62972"/>
                <a:gd name="csY4" fmla="*/ 1353 h 291315"/>
                <a:gd name="csX5" fmla="*/ 60880 w 62972"/>
                <a:gd name="csY5" fmla="*/ 31 h 291315"/>
                <a:gd name="csX6" fmla="*/ 18810 w 62972"/>
                <a:gd name="csY6" fmla="*/ 53478 h 291315"/>
                <a:gd name="csX7" fmla="*/ 24 w 62972"/>
                <a:gd name="csY7" fmla="*/ 145292 h 291315"/>
                <a:gd name="csX8" fmla="*/ 19603 w 62972"/>
                <a:gd name="csY8" fmla="*/ 239486 h 291315"/>
                <a:gd name="csX9" fmla="*/ 60880 w 62972"/>
                <a:gd name="csY9" fmla="*/ 291347 h 291315"/>
                <a:gd name="csX10" fmla="*/ 62997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2997" y="289494"/>
                  </a:moveTo>
                  <a:cubicBezTo>
                    <a:pt x="62997" y="289230"/>
                    <a:pt x="62997" y="288701"/>
                    <a:pt x="62203" y="287642"/>
                  </a:cubicBezTo>
                  <a:cubicBezTo>
                    <a:pt x="48709" y="273884"/>
                    <a:pt x="12989" y="236576"/>
                    <a:pt x="12989" y="145821"/>
                  </a:cubicBezTo>
                  <a:cubicBezTo>
                    <a:pt x="12989" y="54801"/>
                    <a:pt x="48179" y="17757"/>
                    <a:pt x="62467" y="3206"/>
                  </a:cubicBezTo>
                  <a:cubicBezTo>
                    <a:pt x="62467" y="2940"/>
                    <a:pt x="62997" y="2148"/>
                    <a:pt x="62997" y="1353"/>
                  </a:cubicBezTo>
                  <a:cubicBezTo>
                    <a:pt x="62997" y="559"/>
                    <a:pt x="62203" y="31"/>
                    <a:pt x="60880" y="31"/>
                  </a:cubicBezTo>
                  <a:cubicBezTo>
                    <a:pt x="57705" y="31"/>
                    <a:pt x="33098" y="21462"/>
                    <a:pt x="18810" y="53478"/>
                  </a:cubicBezTo>
                  <a:cubicBezTo>
                    <a:pt x="4257" y="86023"/>
                    <a:pt x="24" y="117509"/>
                    <a:pt x="24" y="145292"/>
                  </a:cubicBezTo>
                  <a:cubicBezTo>
                    <a:pt x="24" y="166459"/>
                    <a:pt x="2140" y="201914"/>
                    <a:pt x="19603" y="239486"/>
                  </a:cubicBezTo>
                  <a:cubicBezTo>
                    <a:pt x="33627" y="269915"/>
                    <a:pt x="57440" y="291347"/>
                    <a:pt x="60880" y="291347"/>
                  </a:cubicBezTo>
                  <a:cubicBezTo>
                    <a:pt x="62467" y="291347"/>
                    <a:pt x="62997" y="290553"/>
                    <a:pt x="62997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43E8D44-D89D-8474-9509-99A7E06F9868}"/>
                </a:ext>
              </a:extLst>
            </p:cNvPr>
            <p:cNvSpPr/>
            <p:nvPr/>
          </p:nvSpPr>
          <p:spPr>
            <a:xfrm>
              <a:off x="10604944" y="5591606"/>
              <a:ext cx="215113" cy="208762"/>
            </a:xfrm>
            <a:custGeom>
              <a:avLst/>
              <a:gdLst>
                <a:gd name="csX0" fmla="*/ 213824 w 215113"/>
                <a:gd name="csY0" fmla="*/ 6645 h 208762"/>
                <a:gd name="csX1" fmla="*/ 215146 w 215113"/>
                <a:gd name="csY1" fmla="*/ 2411 h 208762"/>
                <a:gd name="csX2" fmla="*/ 208268 w 215113"/>
                <a:gd name="csY2" fmla="*/ 30 h 208762"/>
                <a:gd name="csX3" fmla="*/ 6912 w 215113"/>
                <a:gd name="csY3" fmla="*/ 30 h 208762"/>
                <a:gd name="csX4" fmla="*/ 33 w 215113"/>
                <a:gd name="csY4" fmla="*/ 2411 h 208762"/>
                <a:gd name="csX5" fmla="*/ 1356 w 215113"/>
                <a:gd name="csY5" fmla="*/ 6645 h 208762"/>
                <a:gd name="csX6" fmla="*/ 99784 w 215113"/>
                <a:gd name="csY6" fmla="*/ 203237 h 208762"/>
                <a:gd name="csX7" fmla="*/ 107458 w 215113"/>
                <a:gd name="csY7" fmla="*/ 208793 h 208762"/>
                <a:gd name="csX8" fmla="*/ 115395 w 215113"/>
                <a:gd name="csY8" fmla="*/ 203237 h 208762"/>
                <a:gd name="csX9" fmla="*/ 36018 w 215113"/>
                <a:gd name="csY9" fmla="*/ 21198 h 208762"/>
                <a:gd name="csX10" fmla="*/ 196096 w 215113"/>
                <a:gd name="csY10" fmla="*/ 21198 h 208762"/>
                <a:gd name="csX11" fmla="*/ 116189 w 215113"/>
                <a:gd name="csY11" fmla="*/ 181540 h 2087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15113" h="208762">
                  <a:moveTo>
                    <a:pt x="213824" y="6645"/>
                  </a:moveTo>
                  <a:cubicBezTo>
                    <a:pt x="214354" y="5586"/>
                    <a:pt x="215146" y="3734"/>
                    <a:pt x="215146" y="2411"/>
                  </a:cubicBezTo>
                  <a:cubicBezTo>
                    <a:pt x="215146" y="295"/>
                    <a:pt x="214882" y="30"/>
                    <a:pt x="208268" y="30"/>
                  </a:cubicBezTo>
                  <a:lnTo>
                    <a:pt x="6912" y="30"/>
                  </a:lnTo>
                  <a:cubicBezTo>
                    <a:pt x="298" y="30"/>
                    <a:pt x="33" y="295"/>
                    <a:pt x="33" y="2411"/>
                  </a:cubicBezTo>
                  <a:cubicBezTo>
                    <a:pt x="33" y="3734"/>
                    <a:pt x="827" y="5586"/>
                    <a:pt x="1356" y="6645"/>
                  </a:cubicBezTo>
                  <a:lnTo>
                    <a:pt x="99784" y="203237"/>
                  </a:lnTo>
                  <a:cubicBezTo>
                    <a:pt x="101637" y="207206"/>
                    <a:pt x="102695" y="208793"/>
                    <a:pt x="107458" y="208793"/>
                  </a:cubicBezTo>
                  <a:cubicBezTo>
                    <a:pt x="112485" y="208793"/>
                    <a:pt x="113279" y="207206"/>
                    <a:pt x="115395" y="203237"/>
                  </a:cubicBezTo>
                  <a:close/>
                  <a:moveTo>
                    <a:pt x="36018" y="21198"/>
                  </a:moveTo>
                  <a:lnTo>
                    <a:pt x="196096" y="21198"/>
                  </a:lnTo>
                  <a:lnTo>
                    <a:pt x="116189" y="181540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11B3750-2691-73C9-BD7E-6EE0BFD471DC}"/>
                </a:ext>
              </a:extLst>
            </p:cNvPr>
            <p:cNvSpPr/>
            <p:nvPr/>
          </p:nvSpPr>
          <p:spPr>
            <a:xfrm>
              <a:off x="10941694" y="5647699"/>
              <a:ext cx="140763" cy="140498"/>
            </a:xfrm>
            <a:custGeom>
              <a:avLst/>
              <a:gdLst>
                <a:gd name="csX0" fmla="*/ 70703 w 140763"/>
                <a:gd name="csY0" fmla="*/ 62210 h 140498"/>
                <a:gd name="csX1" fmla="*/ 12228 w 140763"/>
                <a:gd name="csY1" fmla="*/ 4000 h 140498"/>
                <a:gd name="csX2" fmla="*/ 5878 w 140763"/>
                <a:gd name="csY2" fmla="*/ 31 h 140498"/>
                <a:gd name="csX3" fmla="*/ 57 w 140763"/>
                <a:gd name="csY3" fmla="*/ 5852 h 140498"/>
                <a:gd name="csX4" fmla="*/ 3761 w 140763"/>
                <a:gd name="csY4" fmla="*/ 11673 h 140498"/>
                <a:gd name="csX5" fmla="*/ 62236 w 140763"/>
                <a:gd name="csY5" fmla="*/ 70148 h 140498"/>
                <a:gd name="csX6" fmla="*/ 3761 w 140763"/>
                <a:gd name="csY6" fmla="*/ 128887 h 140498"/>
                <a:gd name="csX7" fmla="*/ 57 w 140763"/>
                <a:gd name="csY7" fmla="*/ 134708 h 140498"/>
                <a:gd name="csX8" fmla="*/ 5878 w 140763"/>
                <a:gd name="csY8" fmla="*/ 140529 h 140498"/>
                <a:gd name="csX9" fmla="*/ 12228 w 140763"/>
                <a:gd name="csY9" fmla="*/ 136560 h 140498"/>
                <a:gd name="csX10" fmla="*/ 70439 w 140763"/>
                <a:gd name="csY10" fmla="*/ 78350 h 140498"/>
                <a:gd name="csX11" fmla="*/ 130766 w 140763"/>
                <a:gd name="csY11" fmla="*/ 138677 h 140498"/>
                <a:gd name="csX12" fmla="*/ 134999 w 140763"/>
                <a:gd name="csY12" fmla="*/ 140529 h 140498"/>
                <a:gd name="csX13" fmla="*/ 140821 w 140763"/>
                <a:gd name="csY13" fmla="*/ 134708 h 140498"/>
                <a:gd name="csX14" fmla="*/ 140027 w 140763"/>
                <a:gd name="csY14" fmla="*/ 131533 h 140498"/>
                <a:gd name="csX15" fmla="*/ 78906 w 140763"/>
                <a:gd name="csY15" fmla="*/ 70148 h 140498"/>
                <a:gd name="csX16" fmla="*/ 132088 w 140763"/>
                <a:gd name="csY16" fmla="*/ 16965 h 140498"/>
                <a:gd name="csX17" fmla="*/ 139497 w 140763"/>
                <a:gd name="csY17" fmla="*/ 9556 h 140498"/>
                <a:gd name="csX18" fmla="*/ 140821 w 140763"/>
                <a:gd name="csY18" fmla="*/ 5852 h 140498"/>
                <a:gd name="csX19" fmla="*/ 134999 w 140763"/>
                <a:gd name="csY19" fmla="*/ 31 h 140498"/>
                <a:gd name="csX20" fmla="*/ 128385 w 140763"/>
                <a:gd name="csY20" fmla="*/ 4264 h 140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40763" h="140498">
                  <a:moveTo>
                    <a:pt x="70703" y="62210"/>
                  </a:moveTo>
                  <a:lnTo>
                    <a:pt x="12228" y="4000"/>
                  </a:lnTo>
                  <a:cubicBezTo>
                    <a:pt x="8789" y="560"/>
                    <a:pt x="8259" y="31"/>
                    <a:pt x="5878" y="31"/>
                  </a:cubicBezTo>
                  <a:cubicBezTo>
                    <a:pt x="2968" y="31"/>
                    <a:pt x="57" y="2677"/>
                    <a:pt x="57" y="5852"/>
                  </a:cubicBezTo>
                  <a:cubicBezTo>
                    <a:pt x="57" y="7968"/>
                    <a:pt x="586" y="8498"/>
                    <a:pt x="3761" y="11673"/>
                  </a:cubicBezTo>
                  <a:lnTo>
                    <a:pt x="62236" y="70148"/>
                  </a:lnTo>
                  <a:lnTo>
                    <a:pt x="3761" y="128887"/>
                  </a:lnTo>
                  <a:cubicBezTo>
                    <a:pt x="586" y="132062"/>
                    <a:pt x="57" y="132592"/>
                    <a:pt x="57" y="134708"/>
                  </a:cubicBezTo>
                  <a:cubicBezTo>
                    <a:pt x="57" y="137883"/>
                    <a:pt x="2968" y="140529"/>
                    <a:pt x="5878" y="140529"/>
                  </a:cubicBezTo>
                  <a:cubicBezTo>
                    <a:pt x="8259" y="140529"/>
                    <a:pt x="8789" y="140000"/>
                    <a:pt x="12228" y="136560"/>
                  </a:cubicBezTo>
                  <a:lnTo>
                    <a:pt x="70439" y="78350"/>
                  </a:lnTo>
                  <a:lnTo>
                    <a:pt x="130766" y="138677"/>
                  </a:lnTo>
                  <a:cubicBezTo>
                    <a:pt x="131294" y="139206"/>
                    <a:pt x="133411" y="140529"/>
                    <a:pt x="134999" y="140529"/>
                  </a:cubicBezTo>
                  <a:cubicBezTo>
                    <a:pt x="138439" y="140529"/>
                    <a:pt x="140821" y="137883"/>
                    <a:pt x="140821" y="134708"/>
                  </a:cubicBezTo>
                  <a:cubicBezTo>
                    <a:pt x="140821" y="134179"/>
                    <a:pt x="140821" y="132856"/>
                    <a:pt x="140027" y="131533"/>
                  </a:cubicBezTo>
                  <a:cubicBezTo>
                    <a:pt x="139761" y="131004"/>
                    <a:pt x="93458" y="85229"/>
                    <a:pt x="78906" y="70148"/>
                  </a:cubicBezTo>
                  <a:lnTo>
                    <a:pt x="132088" y="16965"/>
                  </a:lnTo>
                  <a:cubicBezTo>
                    <a:pt x="133677" y="15113"/>
                    <a:pt x="137910" y="11408"/>
                    <a:pt x="139497" y="9556"/>
                  </a:cubicBezTo>
                  <a:cubicBezTo>
                    <a:pt x="139763" y="9027"/>
                    <a:pt x="140821" y="7968"/>
                    <a:pt x="140821" y="5852"/>
                  </a:cubicBezTo>
                  <a:cubicBezTo>
                    <a:pt x="140821" y="2677"/>
                    <a:pt x="138439" y="31"/>
                    <a:pt x="134999" y="31"/>
                  </a:cubicBezTo>
                  <a:cubicBezTo>
                    <a:pt x="132618" y="31"/>
                    <a:pt x="131560" y="1089"/>
                    <a:pt x="128385" y="426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40A36B-80D0-1E15-82B7-C78A48710680}"/>
                </a:ext>
              </a:extLst>
            </p:cNvPr>
            <p:cNvSpPr/>
            <p:nvPr/>
          </p:nvSpPr>
          <p:spPr>
            <a:xfrm>
              <a:off x="11198526" y="5662252"/>
              <a:ext cx="125416" cy="131502"/>
            </a:xfrm>
            <a:custGeom>
              <a:avLst/>
              <a:gdLst>
                <a:gd name="csX0" fmla="*/ 125496 w 125416"/>
                <a:gd name="csY0" fmla="*/ 19611 h 131502"/>
                <a:gd name="csX1" fmla="*/ 113854 w 125416"/>
                <a:gd name="csY1" fmla="*/ 31 h 131502"/>
                <a:gd name="csX2" fmla="*/ 100360 w 125416"/>
                <a:gd name="csY2" fmla="*/ 12996 h 131502"/>
                <a:gd name="csX3" fmla="*/ 103535 w 125416"/>
                <a:gd name="csY3" fmla="*/ 19611 h 131502"/>
                <a:gd name="csX4" fmla="*/ 114118 w 125416"/>
                <a:gd name="csY4" fmla="*/ 45276 h 131502"/>
                <a:gd name="csX5" fmla="*/ 61465 w 125416"/>
                <a:gd name="csY5" fmla="*/ 125712 h 131502"/>
                <a:gd name="csX6" fmla="*/ 40297 w 125416"/>
                <a:gd name="csY6" fmla="*/ 100047 h 131502"/>
                <a:gd name="csX7" fmla="*/ 54850 w 125416"/>
                <a:gd name="csY7" fmla="*/ 43953 h 131502"/>
                <a:gd name="csX8" fmla="*/ 60671 w 125416"/>
                <a:gd name="csY8" fmla="*/ 23315 h 131502"/>
                <a:gd name="csX9" fmla="*/ 37651 w 125416"/>
                <a:gd name="csY9" fmla="*/ 31 h 131502"/>
                <a:gd name="csX10" fmla="*/ 79 w 125416"/>
                <a:gd name="csY10" fmla="*/ 44747 h 131502"/>
                <a:gd name="csX11" fmla="*/ 3254 w 125416"/>
                <a:gd name="csY11" fmla="*/ 47393 h 131502"/>
                <a:gd name="csX12" fmla="*/ 7223 w 125416"/>
                <a:gd name="csY12" fmla="*/ 42101 h 131502"/>
                <a:gd name="csX13" fmla="*/ 36858 w 125416"/>
                <a:gd name="csY13" fmla="*/ 5852 h 131502"/>
                <a:gd name="csX14" fmla="*/ 44266 w 125416"/>
                <a:gd name="csY14" fmla="*/ 15377 h 131502"/>
                <a:gd name="csX15" fmla="*/ 36858 w 125416"/>
                <a:gd name="csY15" fmla="*/ 42631 h 131502"/>
                <a:gd name="csX16" fmla="*/ 22834 w 125416"/>
                <a:gd name="csY16" fmla="*/ 96078 h 131502"/>
                <a:gd name="csX17" fmla="*/ 32624 w 125416"/>
                <a:gd name="csY17" fmla="*/ 122537 h 131502"/>
                <a:gd name="csX18" fmla="*/ 60406 w 125416"/>
                <a:gd name="csY18" fmla="*/ 131533 h 131502"/>
                <a:gd name="csX19" fmla="*/ 125496 w 125416"/>
                <a:gd name="csY19" fmla="*/ 19611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25416" h="131502">
                  <a:moveTo>
                    <a:pt x="125496" y="19611"/>
                  </a:moveTo>
                  <a:cubicBezTo>
                    <a:pt x="125496" y="1089"/>
                    <a:pt x="115971" y="31"/>
                    <a:pt x="113854" y="31"/>
                  </a:cubicBezTo>
                  <a:cubicBezTo>
                    <a:pt x="106710" y="31"/>
                    <a:pt x="100360" y="6910"/>
                    <a:pt x="100360" y="12996"/>
                  </a:cubicBezTo>
                  <a:cubicBezTo>
                    <a:pt x="100360" y="16436"/>
                    <a:pt x="102476" y="18288"/>
                    <a:pt x="103535" y="19611"/>
                  </a:cubicBezTo>
                  <a:cubicBezTo>
                    <a:pt x="106445" y="22257"/>
                    <a:pt x="114118" y="30195"/>
                    <a:pt x="114118" y="45276"/>
                  </a:cubicBezTo>
                  <a:cubicBezTo>
                    <a:pt x="114118" y="57448"/>
                    <a:pt x="96656" y="125712"/>
                    <a:pt x="61465" y="125712"/>
                  </a:cubicBezTo>
                  <a:cubicBezTo>
                    <a:pt x="43737" y="125712"/>
                    <a:pt x="40297" y="110895"/>
                    <a:pt x="40297" y="100047"/>
                  </a:cubicBezTo>
                  <a:cubicBezTo>
                    <a:pt x="40297" y="85494"/>
                    <a:pt x="46912" y="65121"/>
                    <a:pt x="54850" y="43953"/>
                  </a:cubicBezTo>
                  <a:cubicBezTo>
                    <a:pt x="59613" y="32047"/>
                    <a:pt x="60671" y="29136"/>
                    <a:pt x="60671" y="23315"/>
                  </a:cubicBezTo>
                  <a:cubicBezTo>
                    <a:pt x="60671" y="11144"/>
                    <a:pt x="51939" y="31"/>
                    <a:pt x="37651" y="31"/>
                  </a:cubicBezTo>
                  <a:cubicBezTo>
                    <a:pt x="10928" y="31"/>
                    <a:pt x="79" y="42366"/>
                    <a:pt x="79" y="44747"/>
                  </a:cubicBezTo>
                  <a:cubicBezTo>
                    <a:pt x="79" y="45806"/>
                    <a:pt x="1138" y="47393"/>
                    <a:pt x="3254" y="47393"/>
                  </a:cubicBezTo>
                  <a:cubicBezTo>
                    <a:pt x="5900" y="47393"/>
                    <a:pt x="6165" y="46070"/>
                    <a:pt x="7223" y="42101"/>
                  </a:cubicBezTo>
                  <a:cubicBezTo>
                    <a:pt x="14367" y="16965"/>
                    <a:pt x="25745" y="5852"/>
                    <a:pt x="36858" y="5852"/>
                  </a:cubicBezTo>
                  <a:cubicBezTo>
                    <a:pt x="39504" y="5852"/>
                    <a:pt x="44266" y="5852"/>
                    <a:pt x="44266" y="15377"/>
                  </a:cubicBezTo>
                  <a:cubicBezTo>
                    <a:pt x="44266" y="23051"/>
                    <a:pt x="41091" y="31517"/>
                    <a:pt x="36858" y="42631"/>
                  </a:cubicBezTo>
                  <a:cubicBezTo>
                    <a:pt x="22834" y="79938"/>
                    <a:pt x="22834" y="88934"/>
                    <a:pt x="22834" y="96078"/>
                  </a:cubicBezTo>
                  <a:cubicBezTo>
                    <a:pt x="22834" y="102428"/>
                    <a:pt x="23628" y="114335"/>
                    <a:pt x="32624" y="122537"/>
                  </a:cubicBezTo>
                  <a:cubicBezTo>
                    <a:pt x="43208" y="131533"/>
                    <a:pt x="57760" y="131533"/>
                    <a:pt x="60406" y="131533"/>
                  </a:cubicBezTo>
                  <a:cubicBezTo>
                    <a:pt x="108827" y="131533"/>
                    <a:pt x="125496" y="36280"/>
                    <a:pt x="125496" y="19611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5374BDC-753B-D141-0F0E-FA55574608DF}"/>
                </a:ext>
              </a:extLst>
            </p:cNvPr>
            <p:cNvSpPr/>
            <p:nvPr/>
          </p:nvSpPr>
          <p:spPr>
            <a:xfrm>
              <a:off x="11335051" y="5744341"/>
              <a:ext cx="64560" cy="92342"/>
            </a:xfrm>
            <a:custGeom>
              <a:avLst/>
              <a:gdLst>
                <a:gd name="csX0" fmla="*/ 59887 w 64560"/>
                <a:gd name="csY0" fmla="*/ 4533 h 92342"/>
                <a:gd name="csX1" fmla="*/ 57771 w 64560"/>
                <a:gd name="csY1" fmla="*/ 35 h 92342"/>
                <a:gd name="csX2" fmla="*/ 50891 w 64560"/>
                <a:gd name="csY2" fmla="*/ 6385 h 92342"/>
                <a:gd name="csX3" fmla="*/ 31841 w 64560"/>
                <a:gd name="csY3" fmla="*/ 35 h 92342"/>
                <a:gd name="csX4" fmla="*/ 90 w 64560"/>
                <a:gd name="csY4" fmla="*/ 24377 h 92342"/>
                <a:gd name="csX5" fmla="*/ 7763 w 64560"/>
                <a:gd name="csY5" fmla="*/ 40782 h 92342"/>
                <a:gd name="csX6" fmla="*/ 30518 w 64560"/>
                <a:gd name="csY6" fmla="*/ 49778 h 92342"/>
                <a:gd name="csX7" fmla="*/ 49304 w 64560"/>
                <a:gd name="csY7" fmla="*/ 56657 h 92342"/>
                <a:gd name="csX8" fmla="*/ 55654 w 64560"/>
                <a:gd name="csY8" fmla="*/ 69887 h 92342"/>
                <a:gd name="csX9" fmla="*/ 32634 w 64560"/>
                <a:gd name="csY9" fmla="*/ 88144 h 92342"/>
                <a:gd name="csX10" fmla="*/ 5117 w 64560"/>
                <a:gd name="csY10" fmla="*/ 60362 h 92342"/>
                <a:gd name="csX11" fmla="*/ 4323 w 64560"/>
                <a:gd name="csY11" fmla="*/ 56128 h 92342"/>
                <a:gd name="csX12" fmla="*/ 2471 w 64560"/>
                <a:gd name="csY12" fmla="*/ 55335 h 92342"/>
                <a:gd name="csX13" fmla="*/ 90 w 64560"/>
                <a:gd name="csY13" fmla="*/ 60097 h 92342"/>
                <a:gd name="csX14" fmla="*/ 90 w 64560"/>
                <a:gd name="csY14" fmla="*/ 87615 h 92342"/>
                <a:gd name="csX15" fmla="*/ 2206 w 64560"/>
                <a:gd name="csY15" fmla="*/ 92378 h 92342"/>
                <a:gd name="csX16" fmla="*/ 6704 w 64560"/>
                <a:gd name="csY16" fmla="*/ 87879 h 92342"/>
                <a:gd name="csX17" fmla="*/ 10938 w 64560"/>
                <a:gd name="csY17" fmla="*/ 82852 h 92342"/>
                <a:gd name="csX18" fmla="*/ 32899 w 64560"/>
                <a:gd name="csY18" fmla="*/ 92378 h 92342"/>
                <a:gd name="csX19" fmla="*/ 64650 w 64560"/>
                <a:gd name="csY19" fmla="*/ 64595 h 92342"/>
                <a:gd name="csX20" fmla="*/ 56183 w 64560"/>
                <a:gd name="csY20" fmla="*/ 45280 h 92342"/>
                <a:gd name="csX21" fmla="*/ 29988 w 64560"/>
                <a:gd name="csY21" fmla="*/ 35490 h 92342"/>
                <a:gd name="csX22" fmla="*/ 9350 w 64560"/>
                <a:gd name="csY22" fmla="*/ 19086 h 92342"/>
                <a:gd name="csX23" fmla="*/ 31841 w 64560"/>
                <a:gd name="csY23" fmla="*/ 3739 h 92342"/>
                <a:gd name="csX24" fmla="*/ 55389 w 64560"/>
                <a:gd name="csY24" fmla="*/ 28611 h 92342"/>
                <a:gd name="csX25" fmla="*/ 57771 w 64560"/>
                <a:gd name="csY25" fmla="*/ 30463 h 92342"/>
                <a:gd name="csX26" fmla="*/ 59887 w 64560"/>
                <a:gd name="csY26" fmla="*/ 25700 h 923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64560" h="92342">
                  <a:moveTo>
                    <a:pt x="59887" y="4533"/>
                  </a:moveTo>
                  <a:cubicBezTo>
                    <a:pt x="59887" y="1093"/>
                    <a:pt x="59887" y="35"/>
                    <a:pt x="57771" y="35"/>
                  </a:cubicBezTo>
                  <a:cubicBezTo>
                    <a:pt x="56183" y="35"/>
                    <a:pt x="52479" y="4533"/>
                    <a:pt x="50891" y="6385"/>
                  </a:cubicBezTo>
                  <a:cubicBezTo>
                    <a:pt x="44806" y="1093"/>
                    <a:pt x="38455" y="35"/>
                    <a:pt x="31841" y="35"/>
                  </a:cubicBezTo>
                  <a:cubicBezTo>
                    <a:pt x="7498" y="35"/>
                    <a:pt x="90" y="13264"/>
                    <a:pt x="90" y="24377"/>
                  </a:cubicBezTo>
                  <a:cubicBezTo>
                    <a:pt x="90" y="26759"/>
                    <a:pt x="90" y="33903"/>
                    <a:pt x="7763" y="40782"/>
                  </a:cubicBezTo>
                  <a:cubicBezTo>
                    <a:pt x="14378" y="46603"/>
                    <a:pt x="21257" y="47926"/>
                    <a:pt x="30518" y="49778"/>
                  </a:cubicBezTo>
                  <a:cubicBezTo>
                    <a:pt x="41631" y="51895"/>
                    <a:pt x="44276" y="52689"/>
                    <a:pt x="49304" y="56657"/>
                  </a:cubicBezTo>
                  <a:cubicBezTo>
                    <a:pt x="53008" y="59568"/>
                    <a:pt x="55654" y="64066"/>
                    <a:pt x="55654" y="69887"/>
                  </a:cubicBezTo>
                  <a:cubicBezTo>
                    <a:pt x="55654" y="78619"/>
                    <a:pt x="50627" y="88144"/>
                    <a:pt x="32634" y="88144"/>
                  </a:cubicBezTo>
                  <a:cubicBezTo>
                    <a:pt x="19405" y="88144"/>
                    <a:pt x="9615" y="80471"/>
                    <a:pt x="5117" y="60362"/>
                  </a:cubicBezTo>
                  <a:cubicBezTo>
                    <a:pt x="4323" y="56657"/>
                    <a:pt x="4323" y="56393"/>
                    <a:pt x="4323" y="56128"/>
                  </a:cubicBezTo>
                  <a:cubicBezTo>
                    <a:pt x="3794" y="55335"/>
                    <a:pt x="3000" y="55335"/>
                    <a:pt x="2471" y="55335"/>
                  </a:cubicBezTo>
                  <a:cubicBezTo>
                    <a:pt x="90" y="55335"/>
                    <a:pt x="90" y="56393"/>
                    <a:pt x="90" y="60097"/>
                  </a:cubicBezTo>
                  <a:lnTo>
                    <a:pt x="90" y="87615"/>
                  </a:lnTo>
                  <a:cubicBezTo>
                    <a:pt x="90" y="91319"/>
                    <a:pt x="90" y="92378"/>
                    <a:pt x="2206" y="92378"/>
                  </a:cubicBezTo>
                  <a:cubicBezTo>
                    <a:pt x="3265" y="92378"/>
                    <a:pt x="3265" y="92113"/>
                    <a:pt x="6704" y="87879"/>
                  </a:cubicBezTo>
                  <a:cubicBezTo>
                    <a:pt x="7763" y="86292"/>
                    <a:pt x="7763" y="86027"/>
                    <a:pt x="10938" y="82852"/>
                  </a:cubicBezTo>
                  <a:cubicBezTo>
                    <a:pt x="18611" y="92378"/>
                    <a:pt x="29459" y="92378"/>
                    <a:pt x="32899" y="92378"/>
                  </a:cubicBezTo>
                  <a:cubicBezTo>
                    <a:pt x="54066" y="92378"/>
                    <a:pt x="64650" y="80471"/>
                    <a:pt x="64650" y="64595"/>
                  </a:cubicBezTo>
                  <a:cubicBezTo>
                    <a:pt x="64650" y="53747"/>
                    <a:pt x="58035" y="47132"/>
                    <a:pt x="56183" y="45280"/>
                  </a:cubicBezTo>
                  <a:cubicBezTo>
                    <a:pt x="49039" y="38930"/>
                    <a:pt x="43483" y="37872"/>
                    <a:pt x="29988" y="35490"/>
                  </a:cubicBezTo>
                  <a:cubicBezTo>
                    <a:pt x="24167" y="34167"/>
                    <a:pt x="9350" y="31257"/>
                    <a:pt x="9350" y="19086"/>
                  </a:cubicBezTo>
                  <a:cubicBezTo>
                    <a:pt x="9350" y="13000"/>
                    <a:pt x="13584" y="3739"/>
                    <a:pt x="31841" y="3739"/>
                  </a:cubicBezTo>
                  <a:cubicBezTo>
                    <a:pt x="53802" y="3739"/>
                    <a:pt x="55125" y="22525"/>
                    <a:pt x="55389" y="28611"/>
                  </a:cubicBezTo>
                  <a:cubicBezTo>
                    <a:pt x="55654" y="30463"/>
                    <a:pt x="56977" y="30463"/>
                    <a:pt x="57771" y="30463"/>
                  </a:cubicBezTo>
                  <a:cubicBezTo>
                    <a:pt x="59887" y="30463"/>
                    <a:pt x="59887" y="29405"/>
                    <a:pt x="59887" y="25700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AAC6C8B-A09E-4703-A1E5-1B6A029BC124}"/>
                </a:ext>
              </a:extLst>
            </p:cNvPr>
            <p:cNvSpPr/>
            <p:nvPr/>
          </p:nvSpPr>
          <p:spPr>
            <a:xfrm>
              <a:off x="11428829" y="5572555"/>
              <a:ext cx="62972" cy="291315"/>
            </a:xfrm>
            <a:custGeom>
              <a:avLst/>
              <a:gdLst>
                <a:gd name="csX0" fmla="*/ 63069 w 62972"/>
                <a:gd name="csY0" fmla="*/ 145821 h 291315"/>
                <a:gd name="csX1" fmla="*/ 43490 w 62972"/>
                <a:gd name="csY1" fmla="*/ 51626 h 291315"/>
                <a:gd name="csX2" fmla="*/ 2213 w 62972"/>
                <a:gd name="csY2" fmla="*/ 31 h 291315"/>
                <a:gd name="csX3" fmla="*/ 96 w 62972"/>
                <a:gd name="csY3" fmla="*/ 1618 h 291315"/>
                <a:gd name="csX4" fmla="*/ 626 w 62972"/>
                <a:gd name="csY4" fmla="*/ 3206 h 291315"/>
                <a:gd name="csX5" fmla="*/ 50104 w 62972"/>
                <a:gd name="csY5" fmla="*/ 145292 h 291315"/>
                <a:gd name="csX6" fmla="*/ 626 w 62972"/>
                <a:gd name="csY6" fmla="*/ 287907 h 291315"/>
                <a:gd name="csX7" fmla="*/ 96 w 62972"/>
                <a:gd name="csY7" fmla="*/ 289494 h 291315"/>
                <a:gd name="csX8" fmla="*/ 2213 w 62972"/>
                <a:gd name="csY8" fmla="*/ 291347 h 291315"/>
                <a:gd name="csX9" fmla="*/ 44283 w 62972"/>
                <a:gd name="csY9" fmla="*/ 237634 h 291315"/>
                <a:gd name="csX10" fmla="*/ 63069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069" y="145821"/>
                  </a:moveTo>
                  <a:cubicBezTo>
                    <a:pt x="63069" y="124653"/>
                    <a:pt x="60953" y="89198"/>
                    <a:pt x="43490" y="51626"/>
                  </a:cubicBezTo>
                  <a:cubicBezTo>
                    <a:pt x="29466" y="21198"/>
                    <a:pt x="5653" y="31"/>
                    <a:pt x="2213" y="31"/>
                  </a:cubicBezTo>
                  <a:cubicBezTo>
                    <a:pt x="1155" y="31"/>
                    <a:pt x="96" y="295"/>
                    <a:pt x="96" y="1618"/>
                  </a:cubicBezTo>
                  <a:cubicBezTo>
                    <a:pt x="96" y="2148"/>
                    <a:pt x="361" y="2676"/>
                    <a:pt x="626" y="3206"/>
                  </a:cubicBezTo>
                  <a:cubicBezTo>
                    <a:pt x="14649" y="17757"/>
                    <a:pt x="50104" y="54801"/>
                    <a:pt x="50104" y="145292"/>
                  </a:cubicBezTo>
                  <a:cubicBezTo>
                    <a:pt x="50104" y="236311"/>
                    <a:pt x="14914" y="273354"/>
                    <a:pt x="626" y="287907"/>
                  </a:cubicBezTo>
                  <a:cubicBezTo>
                    <a:pt x="361" y="288701"/>
                    <a:pt x="96" y="288965"/>
                    <a:pt x="96" y="289494"/>
                  </a:cubicBezTo>
                  <a:cubicBezTo>
                    <a:pt x="96" y="290817"/>
                    <a:pt x="1155" y="291347"/>
                    <a:pt x="2213" y="291347"/>
                  </a:cubicBezTo>
                  <a:cubicBezTo>
                    <a:pt x="5388" y="291347"/>
                    <a:pt x="29995" y="269650"/>
                    <a:pt x="44283" y="237634"/>
                  </a:cubicBezTo>
                  <a:cubicBezTo>
                    <a:pt x="58836" y="205090"/>
                    <a:pt x="63069" y="173603"/>
                    <a:pt x="63069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74" name="Graphic 63">
              <a:extLst>
                <a:ext uri="{FF2B5EF4-FFF2-40B4-BE49-F238E27FC236}">
                  <a16:creationId xmlns:a16="http://schemas.microsoft.com/office/drawing/2014/main" id="{D2C552E8-6E5F-5A2B-FF15-D1C2F67B911E}"/>
                </a:ext>
              </a:extLst>
            </p:cNvPr>
            <p:cNvGrpSpPr/>
            <p:nvPr/>
          </p:nvGrpSpPr>
          <p:grpSpPr>
            <a:xfrm>
              <a:off x="11529942" y="5585520"/>
              <a:ext cx="321900" cy="211409"/>
              <a:chOff x="9914233" y="4210766"/>
              <a:chExt cx="321900" cy="211409"/>
            </a:xfrm>
            <a:solidFill>
              <a:srgbClr val="000000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4973EBFF-81F9-9EF6-C382-84035252628B}"/>
                  </a:ext>
                </a:extLst>
              </p:cNvPr>
              <p:cNvSpPr/>
              <p:nvPr/>
            </p:nvSpPr>
            <p:spPr>
              <a:xfrm>
                <a:off x="9914233" y="4213677"/>
                <a:ext cx="136000" cy="205323"/>
              </a:xfrm>
              <a:custGeom>
                <a:avLst/>
                <a:gdLst>
                  <a:gd name="csX0" fmla="*/ 135047 w 136000"/>
                  <a:gd name="csY0" fmla="*/ 7439 h 205323"/>
                  <a:gd name="csX1" fmla="*/ 136106 w 136000"/>
                  <a:gd name="csY1" fmla="*/ 2941 h 205323"/>
                  <a:gd name="csX2" fmla="*/ 132401 w 136000"/>
                  <a:gd name="csY2" fmla="*/ 30 h 205323"/>
                  <a:gd name="csX3" fmla="*/ 116526 w 136000"/>
                  <a:gd name="csY3" fmla="*/ 1617 h 205323"/>
                  <a:gd name="csX4" fmla="*/ 101973 w 136000"/>
                  <a:gd name="csY4" fmla="*/ 2675 h 205323"/>
                  <a:gd name="csX5" fmla="*/ 92448 w 136000"/>
                  <a:gd name="csY5" fmla="*/ 8761 h 205323"/>
                  <a:gd name="csX6" fmla="*/ 99063 w 136000"/>
                  <a:gd name="csY6" fmla="*/ 11672 h 205323"/>
                  <a:gd name="csX7" fmla="*/ 113615 w 136000"/>
                  <a:gd name="csY7" fmla="*/ 17228 h 205323"/>
                  <a:gd name="csX8" fmla="*/ 112557 w 136000"/>
                  <a:gd name="csY8" fmla="*/ 22256 h 205323"/>
                  <a:gd name="csX9" fmla="*/ 94829 w 136000"/>
                  <a:gd name="csY9" fmla="*/ 93167 h 205323"/>
                  <a:gd name="csX10" fmla="*/ 68635 w 136000"/>
                  <a:gd name="csY10" fmla="*/ 73851 h 205323"/>
                  <a:gd name="csX11" fmla="*/ 105 w 136000"/>
                  <a:gd name="csY11" fmla="*/ 159579 h 205323"/>
                  <a:gd name="csX12" fmla="*/ 36884 w 136000"/>
                  <a:gd name="csY12" fmla="*/ 205354 h 205323"/>
                  <a:gd name="csX13" fmla="*/ 74720 w 136000"/>
                  <a:gd name="csY13" fmla="*/ 183128 h 205323"/>
                  <a:gd name="csX14" fmla="*/ 100121 w 136000"/>
                  <a:gd name="csY14" fmla="*/ 205354 h 205323"/>
                  <a:gd name="csX15" fmla="*/ 121024 w 136000"/>
                  <a:gd name="csY15" fmla="*/ 189743 h 205323"/>
                  <a:gd name="csX16" fmla="*/ 129756 w 136000"/>
                  <a:gd name="csY16" fmla="*/ 160637 h 205323"/>
                  <a:gd name="csX17" fmla="*/ 126845 w 136000"/>
                  <a:gd name="csY17" fmla="*/ 157992 h 205323"/>
                  <a:gd name="csX18" fmla="*/ 122876 w 136000"/>
                  <a:gd name="csY18" fmla="*/ 164077 h 205323"/>
                  <a:gd name="csX19" fmla="*/ 100915 w 136000"/>
                  <a:gd name="csY19" fmla="*/ 199533 h 205323"/>
                  <a:gd name="csX20" fmla="*/ 91919 w 136000"/>
                  <a:gd name="csY20" fmla="*/ 186038 h 205323"/>
                  <a:gd name="csX21" fmla="*/ 94036 w 136000"/>
                  <a:gd name="csY21" fmla="*/ 170692 h 205323"/>
                  <a:gd name="csX22" fmla="*/ 76308 w 136000"/>
                  <a:gd name="csY22" fmla="*/ 167781 h 205323"/>
                  <a:gd name="csX23" fmla="*/ 70751 w 136000"/>
                  <a:gd name="csY23" fmla="*/ 178894 h 205323"/>
                  <a:gd name="csX24" fmla="*/ 37677 w 136000"/>
                  <a:gd name="csY24" fmla="*/ 199533 h 205323"/>
                  <a:gd name="csX25" fmla="*/ 19156 w 136000"/>
                  <a:gd name="csY25" fmla="*/ 171486 h 205323"/>
                  <a:gd name="csX26" fmla="*/ 33709 w 136000"/>
                  <a:gd name="csY26" fmla="*/ 110629 h 205323"/>
                  <a:gd name="csX27" fmla="*/ 68635 w 136000"/>
                  <a:gd name="csY27" fmla="*/ 79672 h 205323"/>
                  <a:gd name="csX28" fmla="*/ 91654 w 136000"/>
                  <a:gd name="csY28" fmla="*/ 105867 h 205323"/>
                  <a:gd name="csX29" fmla="*/ 90596 w 136000"/>
                  <a:gd name="csY29" fmla="*/ 110629 h 2053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6000" h="205323">
                    <a:moveTo>
                      <a:pt x="135047" y="7439"/>
                    </a:moveTo>
                    <a:cubicBezTo>
                      <a:pt x="135312" y="6115"/>
                      <a:pt x="136106" y="4528"/>
                      <a:pt x="136106" y="2941"/>
                    </a:cubicBezTo>
                    <a:cubicBezTo>
                      <a:pt x="136106" y="30"/>
                      <a:pt x="133195" y="30"/>
                      <a:pt x="132401" y="30"/>
                    </a:cubicBezTo>
                    <a:cubicBezTo>
                      <a:pt x="132137" y="30"/>
                      <a:pt x="117849" y="1353"/>
                      <a:pt x="116526" y="1617"/>
                    </a:cubicBezTo>
                    <a:cubicBezTo>
                      <a:pt x="111499" y="1883"/>
                      <a:pt x="107265" y="2411"/>
                      <a:pt x="101973" y="2675"/>
                    </a:cubicBezTo>
                    <a:cubicBezTo>
                      <a:pt x="94565" y="3205"/>
                      <a:pt x="92448" y="3470"/>
                      <a:pt x="92448" y="8761"/>
                    </a:cubicBezTo>
                    <a:cubicBezTo>
                      <a:pt x="92448" y="11672"/>
                      <a:pt x="94829" y="11672"/>
                      <a:pt x="99063" y="11672"/>
                    </a:cubicBezTo>
                    <a:cubicBezTo>
                      <a:pt x="113351" y="11672"/>
                      <a:pt x="113615" y="14317"/>
                      <a:pt x="113615" y="17228"/>
                    </a:cubicBezTo>
                    <a:cubicBezTo>
                      <a:pt x="113615" y="19081"/>
                      <a:pt x="113086" y="21462"/>
                      <a:pt x="112557" y="22256"/>
                    </a:cubicBezTo>
                    <a:lnTo>
                      <a:pt x="94829" y="93167"/>
                    </a:lnTo>
                    <a:cubicBezTo>
                      <a:pt x="91654" y="85493"/>
                      <a:pt x="83716" y="73851"/>
                      <a:pt x="68635" y="73851"/>
                    </a:cubicBezTo>
                    <a:cubicBezTo>
                      <a:pt x="35825" y="73851"/>
                      <a:pt x="105" y="116451"/>
                      <a:pt x="105" y="159579"/>
                    </a:cubicBezTo>
                    <a:cubicBezTo>
                      <a:pt x="105" y="188420"/>
                      <a:pt x="17039" y="205354"/>
                      <a:pt x="36884" y="205354"/>
                    </a:cubicBezTo>
                    <a:cubicBezTo>
                      <a:pt x="53024" y="205354"/>
                      <a:pt x="66518" y="192918"/>
                      <a:pt x="74720" y="183128"/>
                    </a:cubicBezTo>
                    <a:cubicBezTo>
                      <a:pt x="77631" y="200326"/>
                      <a:pt x="91390" y="205354"/>
                      <a:pt x="100121" y="205354"/>
                    </a:cubicBezTo>
                    <a:cubicBezTo>
                      <a:pt x="108853" y="205354"/>
                      <a:pt x="115997" y="200062"/>
                      <a:pt x="121024" y="189743"/>
                    </a:cubicBezTo>
                    <a:cubicBezTo>
                      <a:pt x="125787" y="179688"/>
                      <a:pt x="129756" y="161961"/>
                      <a:pt x="129756" y="160637"/>
                    </a:cubicBezTo>
                    <a:cubicBezTo>
                      <a:pt x="129756" y="159314"/>
                      <a:pt x="128697" y="157992"/>
                      <a:pt x="126845" y="157992"/>
                    </a:cubicBezTo>
                    <a:cubicBezTo>
                      <a:pt x="124464" y="157992"/>
                      <a:pt x="123934" y="159579"/>
                      <a:pt x="122876" y="164077"/>
                    </a:cubicBezTo>
                    <a:cubicBezTo>
                      <a:pt x="118378" y="181276"/>
                      <a:pt x="113086" y="199533"/>
                      <a:pt x="100915" y="199533"/>
                    </a:cubicBezTo>
                    <a:cubicBezTo>
                      <a:pt x="92448" y="199533"/>
                      <a:pt x="91919" y="191859"/>
                      <a:pt x="91919" y="186038"/>
                    </a:cubicBezTo>
                    <a:cubicBezTo>
                      <a:pt x="91919" y="184980"/>
                      <a:pt x="91919" y="178894"/>
                      <a:pt x="94036" y="170692"/>
                    </a:cubicBezTo>
                    <a:close/>
                    <a:moveTo>
                      <a:pt x="76308" y="167781"/>
                    </a:moveTo>
                    <a:cubicBezTo>
                      <a:pt x="74720" y="172809"/>
                      <a:pt x="74720" y="173338"/>
                      <a:pt x="70751" y="178894"/>
                    </a:cubicBezTo>
                    <a:cubicBezTo>
                      <a:pt x="64401" y="187097"/>
                      <a:pt x="51436" y="199533"/>
                      <a:pt x="37677" y="199533"/>
                    </a:cubicBezTo>
                    <a:cubicBezTo>
                      <a:pt x="25771" y="199533"/>
                      <a:pt x="19156" y="188684"/>
                      <a:pt x="19156" y="171486"/>
                    </a:cubicBezTo>
                    <a:cubicBezTo>
                      <a:pt x="19156" y="155610"/>
                      <a:pt x="28152" y="122801"/>
                      <a:pt x="33709" y="110629"/>
                    </a:cubicBezTo>
                    <a:cubicBezTo>
                      <a:pt x="43498" y="90256"/>
                      <a:pt x="57257" y="79672"/>
                      <a:pt x="68635" y="79672"/>
                    </a:cubicBezTo>
                    <a:cubicBezTo>
                      <a:pt x="87950" y="79672"/>
                      <a:pt x="91654" y="103486"/>
                      <a:pt x="91654" y="105867"/>
                    </a:cubicBezTo>
                    <a:cubicBezTo>
                      <a:pt x="91654" y="106131"/>
                      <a:pt x="90861" y="110100"/>
                      <a:pt x="90596" y="1106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E5F882FA-FFAA-A720-45DB-2FD20CC97B59}"/>
                  </a:ext>
                </a:extLst>
              </p:cNvPr>
              <p:cNvSpPr/>
              <p:nvPr/>
            </p:nvSpPr>
            <p:spPr>
              <a:xfrm>
                <a:off x="10065735" y="4210766"/>
                <a:ext cx="170397" cy="211409"/>
              </a:xfrm>
              <a:custGeom>
                <a:avLst/>
                <a:gdLst>
                  <a:gd name="csX0" fmla="*/ 170515 w 170397"/>
                  <a:gd name="csY0" fmla="*/ 2675 h 211409"/>
                  <a:gd name="csX1" fmla="*/ 167868 w 170397"/>
                  <a:gd name="csY1" fmla="*/ 30 h 211409"/>
                  <a:gd name="csX2" fmla="*/ 162842 w 170397"/>
                  <a:gd name="csY2" fmla="*/ 4792 h 211409"/>
                  <a:gd name="csX3" fmla="*/ 148818 w 170397"/>
                  <a:gd name="csY3" fmla="*/ 22256 h 211409"/>
                  <a:gd name="csX4" fmla="*/ 107807 w 170397"/>
                  <a:gd name="csY4" fmla="*/ 30 h 211409"/>
                  <a:gd name="csX5" fmla="*/ 37160 w 170397"/>
                  <a:gd name="csY5" fmla="*/ 66972 h 211409"/>
                  <a:gd name="csX6" fmla="*/ 64678 w 170397"/>
                  <a:gd name="csY6" fmla="*/ 106396 h 211409"/>
                  <a:gd name="csX7" fmla="*/ 93783 w 170397"/>
                  <a:gd name="csY7" fmla="*/ 114334 h 211409"/>
                  <a:gd name="csX8" fmla="*/ 118655 w 170397"/>
                  <a:gd name="csY8" fmla="*/ 125976 h 211409"/>
                  <a:gd name="csX9" fmla="*/ 125534 w 170397"/>
                  <a:gd name="csY9" fmla="*/ 147938 h 211409"/>
                  <a:gd name="csX10" fmla="*/ 71293 w 170397"/>
                  <a:gd name="csY10" fmla="*/ 202973 h 211409"/>
                  <a:gd name="csX11" fmla="*/ 20756 w 170397"/>
                  <a:gd name="csY11" fmla="*/ 160109 h 211409"/>
                  <a:gd name="csX12" fmla="*/ 22872 w 170397"/>
                  <a:gd name="csY12" fmla="*/ 144762 h 211409"/>
                  <a:gd name="csX13" fmla="*/ 23137 w 170397"/>
                  <a:gd name="csY13" fmla="*/ 141852 h 211409"/>
                  <a:gd name="csX14" fmla="*/ 20226 w 170397"/>
                  <a:gd name="csY14" fmla="*/ 139206 h 211409"/>
                  <a:gd name="csX15" fmla="*/ 16257 w 170397"/>
                  <a:gd name="csY15" fmla="*/ 144762 h 211409"/>
                  <a:gd name="csX16" fmla="*/ 1440 w 170397"/>
                  <a:gd name="csY16" fmla="*/ 204560 h 211409"/>
                  <a:gd name="csX17" fmla="*/ 117 w 170397"/>
                  <a:gd name="csY17" fmla="*/ 208794 h 211409"/>
                  <a:gd name="csX18" fmla="*/ 3028 w 170397"/>
                  <a:gd name="csY18" fmla="*/ 211440 h 211409"/>
                  <a:gd name="csX19" fmla="*/ 8055 w 170397"/>
                  <a:gd name="csY19" fmla="*/ 206942 h 211409"/>
                  <a:gd name="csX20" fmla="*/ 21549 w 170397"/>
                  <a:gd name="csY20" fmla="*/ 189214 h 211409"/>
                  <a:gd name="csX21" fmla="*/ 70764 w 170397"/>
                  <a:gd name="csY21" fmla="*/ 211440 h 211409"/>
                  <a:gd name="csX22" fmla="*/ 142733 w 170397"/>
                  <a:gd name="csY22" fmla="*/ 138677 h 211409"/>
                  <a:gd name="csX23" fmla="*/ 128709 w 170397"/>
                  <a:gd name="csY23" fmla="*/ 104809 h 211409"/>
                  <a:gd name="csX24" fmla="*/ 90608 w 170397"/>
                  <a:gd name="csY24" fmla="*/ 90256 h 211409"/>
                  <a:gd name="csX25" fmla="*/ 63090 w 170397"/>
                  <a:gd name="csY25" fmla="*/ 79408 h 211409"/>
                  <a:gd name="csX26" fmla="*/ 54359 w 170397"/>
                  <a:gd name="csY26" fmla="*/ 57447 h 211409"/>
                  <a:gd name="csX27" fmla="*/ 107013 w 170397"/>
                  <a:gd name="csY27" fmla="*/ 7969 h 211409"/>
                  <a:gd name="csX28" fmla="*/ 148818 w 170397"/>
                  <a:gd name="csY28" fmla="*/ 53213 h 211409"/>
                  <a:gd name="csX29" fmla="*/ 147495 w 170397"/>
                  <a:gd name="csY29" fmla="*/ 69883 h 211409"/>
                  <a:gd name="csX30" fmla="*/ 150670 w 170397"/>
                  <a:gd name="csY30" fmla="*/ 72264 h 211409"/>
                  <a:gd name="csX31" fmla="*/ 154639 w 170397"/>
                  <a:gd name="csY31" fmla="*/ 66972 h 21140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</a:cxnLst>
                <a:rect l="l" t="t" r="r" b="b"/>
                <a:pathLst>
                  <a:path w="170397" h="211409">
                    <a:moveTo>
                      <a:pt x="170515" y="2675"/>
                    </a:moveTo>
                    <a:cubicBezTo>
                      <a:pt x="170515" y="30"/>
                      <a:pt x="168398" y="30"/>
                      <a:pt x="167868" y="30"/>
                    </a:cubicBezTo>
                    <a:cubicBezTo>
                      <a:pt x="166545" y="30"/>
                      <a:pt x="166281" y="295"/>
                      <a:pt x="162842" y="4792"/>
                    </a:cubicBezTo>
                    <a:cubicBezTo>
                      <a:pt x="161254" y="6909"/>
                      <a:pt x="149083" y="21992"/>
                      <a:pt x="148818" y="22256"/>
                    </a:cubicBezTo>
                    <a:cubicBezTo>
                      <a:pt x="139293" y="3205"/>
                      <a:pt x="119978" y="30"/>
                      <a:pt x="107807" y="30"/>
                    </a:cubicBezTo>
                    <a:cubicBezTo>
                      <a:pt x="70764" y="30"/>
                      <a:pt x="37160" y="33898"/>
                      <a:pt x="37160" y="66972"/>
                    </a:cubicBezTo>
                    <a:cubicBezTo>
                      <a:pt x="37160" y="88669"/>
                      <a:pt x="50390" y="101634"/>
                      <a:pt x="64678" y="106396"/>
                    </a:cubicBezTo>
                    <a:cubicBezTo>
                      <a:pt x="67853" y="107720"/>
                      <a:pt x="85051" y="112217"/>
                      <a:pt x="93783" y="114334"/>
                    </a:cubicBezTo>
                    <a:cubicBezTo>
                      <a:pt x="108600" y="118568"/>
                      <a:pt x="112304" y="119626"/>
                      <a:pt x="118655" y="125976"/>
                    </a:cubicBezTo>
                    <a:cubicBezTo>
                      <a:pt x="119713" y="127564"/>
                      <a:pt x="125534" y="134179"/>
                      <a:pt x="125534" y="147938"/>
                    </a:cubicBezTo>
                    <a:cubicBezTo>
                      <a:pt x="125534" y="174926"/>
                      <a:pt x="100398" y="202973"/>
                      <a:pt x="71293" y="202973"/>
                    </a:cubicBezTo>
                    <a:cubicBezTo>
                      <a:pt x="47479" y="202973"/>
                      <a:pt x="20756" y="192918"/>
                      <a:pt x="20756" y="160109"/>
                    </a:cubicBezTo>
                    <a:cubicBezTo>
                      <a:pt x="20756" y="154552"/>
                      <a:pt x="22079" y="147673"/>
                      <a:pt x="22872" y="144762"/>
                    </a:cubicBezTo>
                    <a:cubicBezTo>
                      <a:pt x="22872" y="143704"/>
                      <a:pt x="23137" y="142381"/>
                      <a:pt x="23137" y="141852"/>
                    </a:cubicBezTo>
                    <a:cubicBezTo>
                      <a:pt x="23137" y="140529"/>
                      <a:pt x="22608" y="139206"/>
                      <a:pt x="20226" y="139206"/>
                    </a:cubicBezTo>
                    <a:cubicBezTo>
                      <a:pt x="17580" y="139206"/>
                      <a:pt x="17316" y="139735"/>
                      <a:pt x="16257" y="144762"/>
                    </a:cubicBezTo>
                    <a:lnTo>
                      <a:pt x="1440" y="204560"/>
                    </a:lnTo>
                    <a:cubicBezTo>
                      <a:pt x="1440" y="204825"/>
                      <a:pt x="117" y="208529"/>
                      <a:pt x="117" y="208794"/>
                    </a:cubicBezTo>
                    <a:cubicBezTo>
                      <a:pt x="117" y="211440"/>
                      <a:pt x="2499" y="211440"/>
                      <a:pt x="3028" y="211440"/>
                    </a:cubicBezTo>
                    <a:cubicBezTo>
                      <a:pt x="4351" y="211440"/>
                      <a:pt x="4615" y="211175"/>
                      <a:pt x="8055" y="206942"/>
                    </a:cubicBezTo>
                    <a:lnTo>
                      <a:pt x="21549" y="189214"/>
                    </a:lnTo>
                    <a:cubicBezTo>
                      <a:pt x="28429" y="199798"/>
                      <a:pt x="43510" y="211440"/>
                      <a:pt x="70764" y="211440"/>
                    </a:cubicBezTo>
                    <a:cubicBezTo>
                      <a:pt x="108336" y="211440"/>
                      <a:pt x="142733" y="174926"/>
                      <a:pt x="142733" y="138677"/>
                    </a:cubicBezTo>
                    <a:cubicBezTo>
                      <a:pt x="142733" y="126241"/>
                      <a:pt x="139822" y="115657"/>
                      <a:pt x="128709" y="104809"/>
                    </a:cubicBezTo>
                    <a:cubicBezTo>
                      <a:pt x="122624" y="98723"/>
                      <a:pt x="117332" y="97136"/>
                      <a:pt x="90608" y="90256"/>
                    </a:cubicBezTo>
                    <a:cubicBezTo>
                      <a:pt x="71028" y="84964"/>
                      <a:pt x="68382" y="84171"/>
                      <a:pt x="63090" y="79408"/>
                    </a:cubicBezTo>
                    <a:cubicBezTo>
                      <a:pt x="58328" y="74381"/>
                      <a:pt x="54359" y="67501"/>
                      <a:pt x="54359" y="57447"/>
                    </a:cubicBezTo>
                    <a:cubicBezTo>
                      <a:pt x="54359" y="33104"/>
                      <a:pt x="79231" y="7969"/>
                      <a:pt x="107013" y="7969"/>
                    </a:cubicBezTo>
                    <a:cubicBezTo>
                      <a:pt x="135589" y="7969"/>
                      <a:pt x="148818" y="25431"/>
                      <a:pt x="148818" y="53213"/>
                    </a:cubicBezTo>
                    <a:cubicBezTo>
                      <a:pt x="148818" y="60622"/>
                      <a:pt x="147495" y="68560"/>
                      <a:pt x="147495" y="69883"/>
                    </a:cubicBezTo>
                    <a:cubicBezTo>
                      <a:pt x="147495" y="72264"/>
                      <a:pt x="149877" y="72264"/>
                      <a:pt x="150670" y="72264"/>
                    </a:cubicBezTo>
                    <a:cubicBezTo>
                      <a:pt x="153316" y="72264"/>
                      <a:pt x="153581" y="71470"/>
                      <a:pt x="154639" y="669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E087CF2-CDFA-1FBE-7571-1EC28CFBFEE2}"/>
              </a:ext>
            </a:extLst>
          </p:cNvPr>
          <p:cNvGrpSpPr/>
          <p:nvPr/>
        </p:nvGrpSpPr>
        <p:grpSpPr>
          <a:xfrm>
            <a:off x="10741030" y="6143288"/>
            <a:ext cx="1063653" cy="545764"/>
            <a:chOff x="10470850" y="6089330"/>
            <a:chExt cx="1278567" cy="656037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DFEAC41-8FE2-D753-0B82-D58DEA4DCBC6}"/>
                </a:ext>
              </a:extLst>
            </p:cNvPr>
            <p:cNvSpPr/>
            <p:nvPr/>
          </p:nvSpPr>
          <p:spPr>
            <a:xfrm>
              <a:off x="10470850" y="6393718"/>
              <a:ext cx="182834" cy="61914"/>
            </a:xfrm>
            <a:custGeom>
              <a:avLst/>
              <a:gdLst>
                <a:gd name="csX0" fmla="*/ 174240 w 182834"/>
                <a:gd name="csY0" fmla="*/ 10085 h 61914"/>
                <a:gd name="csX1" fmla="*/ 182973 w 182834"/>
                <a:gd name="csY1" fmla="*/ 5323 h 61914"/>
                <a:gd name="csX2" fmla="*/ 172918 w 182834"/>
                <a:gd name="csY2" fmla="*/ 31 h 61914"/>
                <a:gd name="csX3" fmla="*/ 9929 w 182834"/>
                <a:gd name="csY3" fmla="*/ 31 h 61914"/>
                <a:gd name="csX4" fmla="*/ 139 w 182834"/>
                <a:gd name="csY4" fmla="*/ 5323 h 61914"/>
                <a:gd name="csX5" fmla="*/ 8871 w 182834"/>
                <a:gd name="csY5" fmla="*/ 10085 h 61914"/>
                <a:gd name="csX6" fmla="*/ 172918 w 182834"/>
                <a:gd name="csY6" fmla="*/ 61945 h 61914"/>
                <a:gd name="csX7" fmla="*/ 182973 w 182834"/>
                <a:gd name="csY7" fmla="*/ 56918 h 61914"/>
                <a:gd name="csX8" fmla="*/ 174240 w 182834"/>
                <a:gd name="csY8" fmla="*/ 51891 h 61914"/>
                <a:gd name="csX9" fmla="*/ 8871 w 182834"/>
                <a:gd name="csY9" fmla="*/ 51891 h 61914"/>
                <a:gd name="csX10" fmla="*/ 139 w 182834"/>
                <a:gd name="csY10" fmla="*/ 56918 h 61914"/>
                <a:gd name="csX11" fmla="*/ 9929 w 182834"/>
                <a:gd name="csY11" fmla="*/ 61945 h 619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82834" h="61914">
                  <a:moveTo>
                    <a:pt x="174240" y="10085"/>
                  </a:moveTo>
                  <a:cubicBezTo>
                    <a:pt x="178474" y="10085"/>
                    <a:pt x="182973" y="10085"/>
                    <a:pt x="182973" y="5323"/>
                  </a:cubicBezTo>
                  <a:cubicBezTo>
                    <a:pt x="182973" y="31"/>
                    <a:pt x="177945" y="31"/>
                    <a:pt x="172918" y="31"/>
                  </a:cubicBezTo>
                  <a:lnTo>
                    <a:pt x="9929" y="31"/>
                  </a:lnTo>
                  <a:cubicBezTo>
                    <a:pt x="4902" y="31"/>
                    <a:pt x="139" y="31"/>
                    <a:pt x="139" y="5323"/>
                  </a:cubicBezTo>
                  <a:cubicBezTo>
                    <a:pt x="139" y="10085"/>
                    <a:pt x="4373" y="10085"/>
                    <a:pt x="8871" y="10085"/>
                  </a:cubicBezTo>
                  <a:close/>
                  <a:moveTo>
                    <a:pt x="172918" y="61945"/>
                  </a:moveTo>
                  <a:cubicBezTo>
                    <a:pt x="177945" y="61945"/>
                    <a:pt x="182973" y="61945"/>
                    <a:pt x="182973" y="56918"/>
                  </a:cubicBezTo>
                  <a:cubicBezTo>
                    <a:pt x="182973" y="51891"/>
                    <a:pt x="178474" y="51891"/>
                    <a:pt x="174240" y="51891"/>
                  </a:cubicBezTo>
                  <a:lnTo>
                    <a:pt x="8871" y="51891"/>
                  </a:lnTo>
                  <a:cubicBezTo>
                    <a:pt x="4373" y="51891"/>
                    <a:pt x="139" y="51891"/>
                    <a:pt x="139" y="56918"/>
                  </a:cubicBezTo>
                  <a:cubicBezTo>
                    <a:pt x="139" y="61945"/>
                    <a:pt x="4902" y="61945"/>
                    <a:pt x="9929" y="61945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45BA0B-3808-1E9A-B5B8-1F0ED07D007A}"/>
                </a:ext>
              </a:extLst>
            </p:cNvPr>
            <p:cNvSpPr/>
            <p:nvPr/>
          </p:nvSpPr>
          <p:spPr>
            <a:xfrm>
              <a:off x="10948530" y="6089330"/>
              <a:ext cx="149230" cy="214319"/>
            </a:xfrm>
            <a:custGeom>
              <a:avLst/>
              <a:gdLst>
                <a:gd name="csX0" fmla="*/ 61032 w 149230"/>
                <a:gd name="csY0" fmla="*/ 43937 h 214319"/>
                <a:gd name="csX1" fmla="*/ 119772 w 149230"/>
                <a:gd name="csY1" fmla="*/ 43937 h 214319"/>
                <a:gd name="csX2" fmla="*/ 128503 w 149230"/>
                <a:gd name="csY2" fmla="*/ 40233 h 214319"/>
                <a:gd name="csX3" fmla="*/ 118978 w 149230"/>
                <a:gd name="csY3" fmla="*/ 36263 h 214319"/>
                <a:gd name="csX4" fmla="*/ 62884 w 149230"/>
                <a:gd name="csY4" fmla="*/ 36263 h 214319"/>
                <a:gd name="csX5" fmla="*/ 66853 w 149230"/>
                <a:gd name="csY5" fmla="*/ 20388 h 214319"/>
                <a:gd name="csX6" fmla="*/ 71087 w 149230"/>
                <a:gd name="csY6" fmla="*/ 3718 h 214319"/>
                <a:gd name="csX7" fmla="*/ 66853 w 149230"/>
                <a:gd name="csY7" fmla="*/ 15 h 214319"/>
                <a:gd name="csX8" fmla="*/ 29546 w 149230"/>
                <a:gd name="csY8" fmla="*/ 3190 h 214319"/>
                <a:gd name="csX9" fmla="*/ 23989 w 149230"/>
                <a:gd name="csY9" fmla="*/ 9540 h 214319"/>
                <a:gd name="csX10" fmla="*/ 31133 w 149230"/>
                <a:gd name="csY10" fmla="*/ 12979 h 214319"/>
                <a:gd name="csX11" fmla="*/ 46480 w 149230"/>
                <a:gd name="csY11" fmla="*/ 18007 h 214319"/>
                <a:gd name="csX12" fmla="*/ 42246 w 149230"/>
                <a:gd name="csY12" fmla="*/ 36263 h 214319"/>
                <a:gd name="csX13" fmla="*/ 25048 w 149230"/>
                <a:gd name="csY13" fmla="*/ 36263 h 214319"/>
                <a:gd name="csX14" fmla="*/ 15787 w 149230"/>
                <a:gd name="csY14" fmla="*/ 40233 h 214319"/>
                <a:gd name="csX15" fmla="*/ 24254 w 149230"/>
                <a:gd name="csY15" fmla="*/ 43937 h 214319"/>
                <a:gd name="csX16" fmla="*/ 40394 w 149230"/>
                <a:gd name="csY16" fmla="*/ 43937 h 214319"/>
                <a:gd name="csX17" fmla="*/ 1499 w 149230"/>
                <a:gd name="csY17" fmla="*/ 198723 h 214319"/>
                <a:gd name="csX18" fmla="*/ 176 w 149230"/>
                <a:gd name="csY18" fmla="*/ 205603 h 214319"/>
                <a:gd name="csX19" fmla="*/ 8908 w 149230"/>
                <a:gd name="csY19" fmla="*/ 214334 h 214319"/>
                <a:gd name="csX20" fmla="*/ 20285 w 149230"/>
                <a:gd name="csY20" fmla="*/ 206132 h 214319"/>
                <a:gd name="csX21" fmla="*/ 26106 w 149230"/>
                <a:gd name="csY21" fmla="*/ 183377 h 214319"/>
                <a:gd name="csX22" fmla="*/ 32986 w 149230"/>
                <a:gd name="csY22" fmla="*/ 156124 h 214319"/>
                <a:gd name="csX23" fmla="*/ 37748 w 149230"/>
                <a:gd name="csY23" fmla="*/ 135486 h 214319"/>
                <a:gd name="csX24" fmla="*/ 41717 w 149230"/>
                <a:gd name="csY24" fmla="*/ 120404 h 214319"/>
                <a:gd name="csX25" fmla="*/ 90931 w 149230"/>
                <a:gd name="csY25" fmla="*/ 83361 h 214319"/>
                <a:gd name="csX26" fmla="*/ 107336 w 149230"/>
                <a:gd name="csY26" fmla="*/ 104264 h 214319"/>
                <a:gd name="csX27" fmla="*/ 88021 w 149230"/>
                <a:gd name="csY27" fmla="*/ 174116 h 214319"/>
                <a:gd name="csX28" fmla="*/ 84581 w 149230"/>
                <a:gd name="csY28" fmla="*/ 188933 h 214319"/>
                <a:gd name="csX29" fmla="*/ 109453 w 149230"/>
                <a:gd name="csY29" fmla="*/ 214334 h 214319"/>
                <a:gd name="csX30" fmla="*/ 149406 w 149230"/>
                <a:gd name="csY30" fmla="*/ 167501 h 214319"/>
                <a:gd name="csX31" fmla="*/ 145702 w 149230"/>
                <a:gd name="csY31" fmla="*/ 164326 h 214319"/>
                <a:gd name="csX32" fmla="*/ 141204 w 149230"/>
                <a:gd name="csY32" fmla="*/ 169883 h 214319"/>
                <a:gd name="csX33" fmla="*/ 110511 w 149230"/>
                <a:gd name="csY33" fmla="*/ 207455 h 214319"/>
                <a:gd name="csX34" fmla="*/ 102838 w 149230"/>
                <a:gd name="csY34" fmla="*/ 197400 h 214319"/>
                <a:gd name="csX35" fmla="*/ 108130 w 149230"/>
                <a:gd name="csY35" fmla="*/ 176233 h 214319"/>
                <a:gd name="csX36" fmla="*/ 126916 w 149230"/>
                <a:gd name="csY36" fmla="*/ 109555 h 214319"/>
                <a:gd name="csX37" fmla="*/ 91990 w 149230"/>
                <a:gd name="csY37" fmla="*/ 76746 h 214319"/>
                <a:gd name="csX38" fmla="*/ 47009 w 149230"/>
                <a:gd name="csY38" fmla="*/ 99766 h 2143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149230" h="214319">
                  <a:moveTo>
                    <a:pt x="61032" y="43937"/>
                  </a:moveTo>
                  <a:lnTo>
                    <a:pt x="119772" y="43937"/>
                  </a:lnTo>
                  <a:cubicBezTo>
                    <a:pt x="125064" y="43937"/>
                    <a:pt x="128503" y="43937"/>
                    <a:pt x="128503" y="40233"/>
                  </a:cubicBezTo>
                  <a:cubicBezTo>
                    <a:pt x="128503" y="36263"/>
                    <a:pt x="124799" y="36263"/>
                    <a:pt x="118978" y="36263"/>
                  </a:cubicBezTo>
                  <a:lnTo>
                    <a:pt x="62884" y="36263"/>
                  </a:lnTo>
                  <a:cubicBezTo>
                    <a:pt x="65001" y="28591"/>
                    <a:pt x="65001" y="28061"/>
                    <a:pt x="66853" y="20388"/>
                  </a:cubicBezTo>
                  <a:cubicBezTo>
                    <a:pt x="68176" y="15096"/>
                    <a:pt x="71087" y="4248"/>
                    <a:pt x="71087" y="3718"/>
                  </a:cubicBezTo>
                  <a:cubicBezTo>
                    <a:pt x="71087" y="1073"/>
                    <a:pt x="69235" y="15"/>
                    <a:pt x="66853" y="15"/>
                  </a:cubicBezTo>
                  <a:cubicBezTo>
                    <a:pt x="61032" y="15"/>
                    <a:pt x="36954" y="2396"/>
                    <a:pt x="29546" y="3190"/>
                  </a:cubicBezTo>
                  <a:cubicBezTo>
                    <a:pt x="27164" y="3454"/>
                    <a:pt x="23989" y="3718"/>
                    <a:pt x="23989" y="9540"/>
                  </a:cubicBezTo>
                  <a:cubicBezTo>
                    <a:pt x="23989" y="12979"/>
                    <a:pt x="26900" y="12979"/>
                    <a:pt x="31133" y="12979"/>
                  </a:cubicBezTo>
                  <a:cubicBezTo>
                    <a:pt x="45686" y="12979"/>
                    <a:pt x="46480" y="15096"/>
                    <a:pt x="46480" y="18007"/>
                  </a:cubicBezTo>
                  <a:cubicBezTo>
                    <a:pt x="46480" y="20124"/>
                    <a:pt x="43569" y="30177"/>
                    <a:pt x="42246" y="36263"/>
                  </a:cubicBezTo>
                  <a:lnTo>
                    <a:pt x="25048" y="36263"/>
                  </a:lnTo>
                  <a:cubicBezTo>
                    <a:pt x="18962" y="36263"/>
                    <a:pt x="15787" y="36263"/>
                    <a:pt x="15787" y="40233"/>
                  </a:cubicBezTo>
                  <a:cubicBezTo>
                    <a:pt x="15787" y="43937"/>
                    <a:pt x="18433" y="43937"/>
                    <a:pt x="24254" y="43937"/>
                  </a:cubicBezTo>
                  <a:lnTo>
                    <a:pt x="40394" y="43937"/>
                  </a:lnTo>
                  <a:lnTo>
                    <a:pt x="1499" y="198723"/>
                  </a:lnTo>
                  <a:cubicBezTo>
                    <a:pt x="176" y="203221"/>
                    <a:pt x="176" y="204015"/>
                    <a:pt x="176" y="205603"/>
                  </a:cubicBezTo>
                  <a:cubicBezTo>
                    <a:pt x="176" y="212482"/>
                    <a:pt x="5468" y="214334"/>
                    <a:pt x="8908" y="214334"/>
                  </a:cubicBezTo>
                  <a:cubicBezTo>
                    <a:pt x="14729" y="214334"/>
                    <a:pt x="18962" y="210101"/>
                    <a:pt x="20285" y="206132"/>
                  </a:cubicBezTo>
                  <a:cubicBezTo>
                    <a:pt x="20814" y="204544"/>
                    <a:pt x="24254" y="190785"/>
                    <a:pt x="26106" y="183377"/>
                  </a:cubicBezTo>
                  <a:lnTo>
                    <a:pt x="32986" y="156124"/>
                  </a:lnTo>
                  <a:cubicBezTo>
                    <a:pt x="34044" y="151626"/>
                    <a:pt x="36954" y="140248"/>
                    <a:pt x="37748" y="135486"/>
                  </a:cubicBezTo>
                  <a:cubicBezTo>
                    <a:pt x="39336" y="130723"/>
                    <a:pt x="41453" y="121198"/>
                    <a:pt x="41717" y="120404"/>
                  </a:cubicBezTo>
                  <a:cubicBezTo>
                    <a:pt x="44363" y="115112"/>
                    <a:pt x="60768" y="83361"/>
                    <a:pt x="90931" y="83361"/>
                  </a:cubicBezTo>
                  <a:cubicBezTo>
                    <a:pt x="104425" y="83361"/>
                    <a:pt x="107336" y="94209"/>
                    <a:pt x="107336" y="104264"/>
                  </a:cubicBezTo>
                  <a:cubicBezTo>
                    <a:pt x="107336" y="123050"/>
                    <a:pt x="93577" y="160093"/>
                    <a:pt x="88021" y="174116"/>
                  </a:cubicBezTo>
                  <a:cubicBezTo>
                    <a:pt x="86169" y="178879"/>
                    <a:pt x="84581" y="183377"/>
                    <a:pt x="84581" y="188933"/>
                  </a:cubicBezTo>
                  <a:cubicBezTo>
                    <a:pt x="84581" y="204809"/>
                    <a:pt x="95958" y="214334"/>
                    <a:pt x="109453" y="214334"/>
                  </a:cubicBezTo>
                  <a:cubicBezTo>
                    <a:pt x="138823" y="214334"/>
                    <a:pt x="149406" y="169353"/>
                    <a:pt x="149406" y="167501"/>
                  </a:cubicBezTo>
                  <a:cubicBezTo>
                    <a:pt x="149406" y="164326"/>
                    <a:pt x="146496" y="164326"/>
                    <a:pt x="145702" y="164326"/>
                  </a:cubicBezTo>
                  <a:cubicBezTo>
                    <a:pt x="142791" y="164326"/>
                    <a:pt x="142791" y="165385"/>
                    <a:pt x="141204" y="169883"/>
                  </a:cubicBezTo>
                  <a:cubicBezTo>
                    <a:pt x="132472" y="200840"/>
                    <a:pt x="118714" y="207455"/>
                    <a:pt x="110511" y="207455"/>
                  </a:cubicBezTo>
                  <a:cubicBezTo>
                    <a:pt x="104690" y="207455"/>
                    <a:pt x="102838" y="204015"/>
                    <a:pt x="102838" y="197400"/>
                  </a:cubicBezTo>
                  <a:cubicBezTo>
                    <a:pt x="102838" y="189992"/>
                    <a:pt x="106278" y="181525"/>
                    <a:pt x="108130" y="176233"/>
                  </a:cubicBezTo>
                  <a:cubicBezTo>
                    <a:pt x="113157" y="163003"/>
                    <a:pt x="126916" y="126489"/>
                    <a:pt x="126916" y="109555"/>
                  </a:cubicBezTo>
                  <a:cubicBezTo>
                    <a:pt x="126916" y="87330"/>
                    <a:pt x="112892" y="76746"/>
                    <a:pt x="91990" y="76746"/>
                  </a:cubicBezTo>
                  <a:cubicBezTo>
                    <a:pt x="82464" y="76746"/>
                    <a:pt x="64207" y="78863"/>
                    <a:pt x="47009" y="9976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CA147C5-67B6-9BE5-6D74-685058AA424E}"/>
                </a:ext>
              </a:extLst>
            </p:cNvPr>
            <p:cNvSpPr/>
            <p:nvPr/>
          </p:nvSpPr>
          <p:spPr>
            <a:xfrm>
              <a:off x="10768410" y="6424546"/>
              <a:ext cx="490960" cy="12700"/>
            </a:xfrm>
            <a:custGeom>
              <a:avLst/>
              <a:gdLst>
                <a:gd name="csX0" fmla="*/ -256 w 490960"/>
                <a:gd name="csY0" fmla="*/ -378 h 12700"/>
                <a:gd name="csX1" fmla="*/ 490704 w 490960"/>
                <a:gd name="csY1" fmla="*/ -378 h 12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490960" h="12700">
                  <a:moveTo>
                    <a:pt x="-256" y="-378"/>
                  </a:moveTo>
                  <a:lnTo>
                    <a:pt x="490704" y="-378"/>
                  </a:lnTo>
                </a:path>
              </a:pathLst>
            </a:custGeom>
            <a:noFill/>
            <a:ln w="12117" cap="flat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EBD8596-276E-5EE8-12D2-8E20C8EEFB9A}"/>
                </a:ext>
              </a:extLst>
            </p:cNvPr>
            <p:cNvSpPr/>
            <p:nvPr/>
          </p:nvSpPr>
          <p:spPr>
            <a:xfrm>
              <a:off x="10780339" y="6504788"/>
              <a:ext cx="109805" cy="192623"/>
            </a:xfrm>
            <a:custGeom>
              <a:avLst/>
              <a:gdLst>
                <a:gd name="csX0" fmla="*/ 109969 w 109805"/>
                <a:gd name="csY0" fmla="*/ 147424 h 192623"/>
                <a:gd name="csX1" fmla="*/ 104677 w 109805"/>
                <a:gd name="csY1" fmla="*/ 147424 h 192623"/>
                <a:gd name="csX2" fmla="*/ 98062 w 109805"/>
                <a:gd name="csY2" fmla="*/ 173354 h 192623"/>
                <a:gd name="csX3" fmla="*/ 71603 w 109805"/>
                <a:gd name="csY3" fmla="*/ 175735 h 192623"/>
                <a:gd name="csX4" fmla="*/ 15774 w 109805"/>
                <a:gd name="csY4" fmla="*/ 175735 h 192623"/>
                <a:gd name="csX5" fmla="*/ 71338 w 109805"/>
                <a:gd name="csY5" fmla="*/ 119642 h 192623"/>
                <a:gd name="csX6" fmla="*/ 109969 w 109805"/>
                <a:gd name="csY6" fmla="*/ 54288 h 192623"/>
                <a:gd name="csX7" fmla="*/ 51758 w 109805"/>
                <a:gd name="csY7" fmla="*/ 46 h 192623"/>
                <a:gd name="csX8" fmla="*/ 163 w 109805"/>
                <a:gd name="csY8" fmla="*/ 54552 h 192623"/>
                <a:gd name="csX9" fmla="*/ 12069 w 109805"/>
                <a:gd name="csY9" fmla="*/ 67253 h 192623"/>
                <a:gd name="csX10" fmla="*/ 23711 w 109805"/>
                <a:gd name="csY10" fmla="*/ 55346 h 192623"/>
                <a:gd name="csX11" fmla="*/ 12069 w 109805"/>
                <a:gd name="csY11" fmla="*/ 43704 h 192623"/>
                <a:gd name="csX12" fmla="*/ 7571 w 109805"/>
                <a:gd name="csY12" fmla="*/ 44498 h 192623"/>
                <a:gd name="csX13" fmla="*/ 47789 w 109805"/>
                <a:gd name="csY13" fmla="*/ 7455 h 192623"/>
                <a:gd name="csX14" fmla="*/ 89595 w 109805"/>
                <a:gd name="csY14" fmla="*/ 54288 h 192623"/>
                <a:gd name="csX15" fmla="*/ 58108 w 109805"/>
                <a:gd name="csY15" fmla="*/ 120436 h 192623"/>
                <a:gd name="csX16" fmla="*/ 163 w 109805"/>
                <a:gd name="csY16" fmla="*/ 186055 h 192623"/>
                <a:gd name="csX17" fmla="*/ 163 w 109805"/>
                <a:gd name="csY17" fmla="*/ 192669 h 192623"/>
                <a:gd name="csX18" fmla="*/ 102824 w 109805"/>
                <a:gd name="csY18" fmla="*/ 192669 h 1926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09805" h="192623">
                  <a:moveTo>
                    <a:pt x="109969" y="147424"/>
                  </a:moveTo>
                  <a:lnTo>
                    <a:pt x="104677" y="147424"/>
                  </a:lnTo>
                  <a:cubicBezTo>
                    <a:pt x="101766" y="168062"/>
                    <a:pt x="99385" y="171766"/>
                    <a:pt x="98062" y="173354"/>
                  </a:cubicBezTo>
                  <a:cubicBezTo>
                    <a:pt x="96739" y="175735"/>
                    <a:pt x="75836" y="175735"/>
                    <a:pt x="71603" y="175735"/>
                  </a:cubicBezTo>
                  <a:lnTo>
                    <a:pt x="15774" y="175735"/>
                  </a:lnTo>
                  <a:cubicBezTo>
                    <a:pt x="26093" y="164358"/>
                    <a:pt x="46466" y="143720"/>
                    <a:pt x="71338" y="119642"/>
                  </a:cubicBezTo>
                  <a:cubicBezTo>
                    <a:pt x="89066" y="102972"/>
                    <a:pt x="109969" y="83128"/>
                    <a:pt x="109969" y="54288"/>
                  </a:cubicBezTo>
                  <a:cubicBezTo>
                    <a:pt x="109969" y="19891"/>
                    <a:pt x="82451" y="46"/>
                    <a:pt x="51758" y="46"/>
                  </a:cubicBezTo>
                  <a:cubicBezTo>
                    <a:pt x="19743" y="46"/>
                    <a:pt x="163" y="28093"/>
                    <a:pt x="163" y="54552"/>
                  </a:cubicBezTo>
                  <a:cubicBezTo>
                    <a:pt x="163" y="65930"/>
                    <a:pt x="8630" y="67253"/>
                    <a:pt x="12069" y="67253"/>
                  </a:cubicBezTo>
                  <a:cubicBezTo>
                    <a:pt x="14980" y="67253"/>
                    <a:pt x="23711" y="65665"/>
                    <a:pt x="23711" y="55346"/>
                  </a:cubicBezTo>
                  <a:cubicBezTo>
                    <a:pt x="23711" y="46350"/>
                    <a:pt x="16303" y="43704"/>
                    <a:pt x="12069" y="43704"/>
                  </a:cubicBezTo>
                  <a:cubicBezTo>
                    <a:pt x="10482" y="43704"/>
                    <a:pt x="8630" y="43968"/>
                    <a:pt x="7571" y="44498"/>
                  </a:cubicBezTo>
                  <a:cubicBezTo>
                    <a:pt x="13128" y="19891"/>
                    <a:pt x="30062" y="7455"/>
                    <a:pt x="47789" y="7455"/>
                  </a:cubicBezTo>
                  <a:cubicBezTo>
                    <a:pt x="73190" y="7455"/>
                    <a:pt x="89595" y="27564"/>
                    <a:pt x="89595" y="54288"/>
                  </a:cubicBezTo>
                  <a:cubicBezTo>
                    <a:pt x="89595" y="79424"/>
                    <a:pt x="74778" y="101385"/>
                    <a:pt x="58108" y="120436"/>
                  </a:cubicBezTo>
                  <a:lnTo>
                    <a:pt x="163" y="186055"/>
                  </a:lnTo>
                  <a:lnTo>
                    <a:pt x="163" y="192669"/>
                  </a:lnTo>
                  <a:lnTo>
                    <a:pt x="102824" y="192669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9507AE6-5710-5D81-2A1C-007254D11015}"/>
                </a:ext>
              </a:extLst>
            </p:cNvPr>
            <p:cNvSpPr/>
            <p:nvPr/>
          </p:nvSpPr>
          <p:spPr>
            <a:xfrm>
              <a:off x="10910063" y="6568819"/>
              <a:ext cx="233106" cy="131502"/>
            </a:xfrm>
            <a:custGeom>
              <a:avLst/>
              <a:gdLst>
                <a:gd name="csX0" fmla="*/ 52299 w 233106"/>
                <a:gd name="csY0" fmla="*/ 43175 h 131502"/>
                <a:gd name="csX1" fmla="*/ 71085 w 233106"/>
                <a:gd name="csY1" fmla="*/ 17510 h 131502"/>
                <a:gd name="csX2" fmla="*/ 99926 w 233106"/>
                <a:gd name="csY2" fmla="*/ 5868 h 131502"/>
                <a:gd name="csX3" fmla="*/ 115537 w 233106"/>
                <a:gd name="csY3" fmla="*/ 26241 h 131502"/>
                <a:gd name="csX4" fmla="*/ 112097 w 233106"/>
                <a:gd name="csY4" fmla="*/ 47673 h 131502"/>
                <a:gd name="csX5" fmla="*/ 104688 w 233106"/>
                <a:gd name="csY5" fmla="*/ 77572 h 131502"/>
                <a:gd name="csX6" fmla="*/ 96221 w 233106"/>
                <a:gd name="csY6" fmla="*/ 111176 h 131502"/>
                <a:gd name="csX7" fmla="*/ 93311 w 233106"/>
                <a:gd name="csY7" fmla="*/ 124141 h 131502"/>
                <a:gd name="csX8" fmla="*/ 100984 w 233106"/>
                <a:gd name="csY8" fmla="*/ 131549 h 131502"/>
                <a:gd name="csX9" fmla="*/ 113949 w 233106"/>
                <a:gd name="csY9" fmla="*/ 114351 h 131502"/>
                <a:gd name="csX10" fmla="*/ 131412 w 233106"/>
                <a:gd name="csY10" fmla="*/ 44763 h 131502"/>
                <a:gd name="csX11" fmla="*/ 179038 w 233106"/>
                <a:gd name="csY11" fmla="*/ 5868 h 131502"/>
                <a:gd name="csX12" fmla="*/ 194915 w 233106"/>
                <a:gd name="csY12" fmla="*/ 26241 h 131502"/>
                <a:gd name="csX13" fmla="*/ 177187 w 233106"/>
                <a:gd name="csY13" fmla="*/ 91860 h 131502"/>
                <a:gd name="csX14" fmla="*/ 172954 w 233106"/>
                <a:gd name="csY14" fmla="*/ 108000 h 131502"/>
                <a:gd name="csX15" fmla="*/ 195972 w 233106"/>
                <a:gd name="csY15" fmla="*/ 131549 h 131502"/>
                <a:gd name="csX16" fmla="*/ 233281 w 233106"/>
                <a:gd name="csY16" fmla="*/ 86833 h 131502"/>
                <a:gd name="csX17" fmla="*/ 230370 w 233106"/>
                <a:gd name="csY17" fmla="*/ 84187 h 131502"/>
                <a:gd name="csX18" fmla="*/ 226136 w 233106"/>
                <a:gd name="csY18" fmla="*/ 90273 h 131502"/>
                <a:gd name="csX19" fmla="*/ 197032 w 233106"/>
                <a:gd name="csY19" fmla="*/ 125728 h 131502"/>
                <a:gd name="csX20" fmla="*/ 189357 w 233106"/>
                <a:gd name="csY20" fmla="*/ 116203 h 131502"/>
                <a:gd name="csX21" fmla="*/ 194121 w 233106"/>
                <a:gd name="csY21" fmla="*/ 96094 h 131502"/>
                <a:gd name="csX22" fmla="*/ 212377 w 233106"/>
                <a:gd name="csY22" fmla="*/ 30740 h 131502"/>
                <a:gd name="csX23" fmla="*/ 180098 w 233106"/>
                <a:gd name="csY23" fmla="*/ 47 h 131502"/>
                <a:gd name="csX24" fmla="*/ 133000 w 233106"/>
                <a:gd name="csY24" fmla="*/ 28358 h 131502"/>
                <a:gd name="csX25" fmla="*/ 100719 w 233106"/>
                <a:gd name="csY25" fmla="*/ 47 h 131502"/>
                <a:gd name="csX26" fmla="*/ 55739 w 233106"/>
                <a:gd name="csY26" fmla="*/ 25712 h 131502"/>
                <a:gd name="csX27" fmla="*/ 30073 w 233106"/>
                <a:gd name="csY27" fmla="*/ 47 h 131502"/>
                <a:gd name="csX28" fmla="*/ 9435 w 233106"/>
                <a:gd name="csY28" fmla="*/ 15129 h 131502"/>
                <a:gd name="csX29" fmla="*/ 174 w 233106"/>
                <a:gd name="csY29" fmla="*/ 44763 h 131502"/>
                <a:gd name="csX30" fmla="*/ 3349 w 233106"/>
                <a:gd name="csY30" fmla="*/ 47409 h 131502"/>
                <a:gd name="csX31" fmla="*/ 7583 w 233106"/>
                <a:gd name="csY31" fmla="*/ 40265 h 131502"/>
                <a:gd name="csX32" fmla="*/ 29280 w 233106"/>
                <a:gd name="csY32" fmla="*/ 5868 h 131502"/>
                <a:gd name="csX33" fmla="*/ 38276 w 233106"/>
                <a:gd name="csY33" fmla="*/ 19362 h 131502"/>
                <a:gd name="csX34" fmla="*/ 33249 w 233106"/>
                <a:gd name="csY34" fmla="*/ 46086 h 131502"/>
                <a:gd name="csX35" fmla="*/ 25311 w 233106"/>
                <a:gd name="csY35" fmla="*/ 77572 h 131502"/>
                <a:gd name="csX36" fmla="*/ 19225 w 233106"/>
                <a:gd name="csY36" fmla="*/ 101650 h 131502"/>
                <a:gd name="csX37" fmla="*/ 14198 w 233106"/>
                <a:gd name="csY37" fmla="*/ 124141 h 131502"/>
                <a:gd name="csX38" fmla="*/ 21606 w 233106"/>
                <a:gd name="csY38" fmla="*/ 131549 h 131502"/>
                <a:gd name="csX39" fmla="*/ 31661 w 233106"/>
                <a:gd name="csY39" fmla="*/ 125464 h 131502"/>
                <a:gd name="csX40" fmla="*/ 36159 w 233106"/>
                <a:gd name="csY40" fmla="*/ 108000 h 131502"/>
                <a:gd name="csX41" fmla="*/ 42774 w 233106"/>
                <a:gd name="csY41" fmla="*/ 81806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233106" h="131502">
                  <a:moveTo>
                    <a:pt x="52299" y="43175"/>
                  </a:moveTo>
                  <a:cubicBezTo>
                    <a:pt x="52828" y="41588"/>
                    <a:pt x="60237" y="26771"/>
                    <a:pt x="71085" y="17510"/>
                  </a:cubicBezTo>
                  <a:cubicBezTo>
                    <a:pt x="78494" y="10631"/>
                    <a:pt x="88548" y="5868"/>
                    <a:pt x="99926" y="5868"/>
                  </a:cubicBezTo>
                  <a:cubicBezTo>
                    <a:pt x="111568" y="5868"/>
                    <a:pt x="115537" y="14599"/>
                    <a:pt x="115537" y="26241"/>
                  </a:cubicBezTo>
                  <a:cubicBezTo>
                    <a:pt x="115537" y="28094"/>
                    <a:pt x="115537" y="33915"/>
                    <a:pt x="112097" y="47673"/>
                  </a:cubicBezTo>
                  <a:lnTo>
                    <a:pt x="104688" y="77572"/>
                  </a:lnTo>
                  <a:cubicBezTo>
                    <a:pt x="102572" y="86304"/>
                    <a:pt x="97015" y="108000"/>
                    <a:pt x="96221" y="111176"/>
                  </a:cubicBezTo>
                  <a:cubicBezTo>
                    <a:pt x="95163" y="115409"/>
                    <a:pt x="93311" y="123082"/>
                    <a:pt x="93311" y="124141"/>
                  </a:cubicBezTo>
                  <a:cubicBezTo>
                    <a:pt x="93311" y="128374"/>
                    <a:pt x="96751" y="131549"/>
                    <a:pt x="100984" y="131549"/>
                  </a:cubicBezTo>
                  <a:cubicBezTo>
                    <a:pt x="109716" y="131549"/>
                    <a:pt x="111303" y="124934"/>
                    <a:pt x="113949" y="114351"/>
                  </a:cubicBezTo>
                  <a:lnTo>
                    <a:pt x="131412" y="44763"/>
                  </a:lnTo>
                  <a:cubicBezTo>
                    <a:pt x="131941" y="42382"/>
                    <a:pt x="147023" y="5868"/>
                    <a:pt x="179038" y="5868"/>
                  </a:cubicBezTo>
                  <a:cubicBezTo>
                    <a:pt x="190682" y="5868"/>
                    <a:pt x="194915" y="14599"/>
                    <a:pt x="194915" y="26241"/>
                  </a:cubicBezTo>
                  <a:cubicBezTo>
                    <a:pt x="194915" y="42646"/>
                    <a:pt x="183537" y="74397"/>
                    <a:pt x="177187" y="91860"/>
                  </a:cubicBezTo>
                  <a:cubicBezTo>
                    <a:pt x="174540" y="99004"/>
                    <a:pt x="172954" y="102709"/>
                    <a:pt x="172954" y="108000"/>
                  </a:cubicBezTo>
                  <a:cubicBezTo>
                    <a:pt x="172954" y="120966"/>
                    <a:pt x="181949" y="131549"/>
                    <a:pt x="195972" y="131549"/>
                  </a:cubicBezTo>
                  <a:cubicBezTo>
                    <a:pt x="223225" y="131549"/>
                    <a:pt x="233281" y="88685"/>
                    <a:pt x="233281" y="86833"/>
                  </a:cubicBezTo>
                  <a:cubicBezTo>
                    <a:pt x="233281" y="85510"/>
                    <a:pt x="232222" y="84187"/>
                    <a:pt x="230370" y="84187"/>
                  </a:cubicBezTo>
                  <a:cubicBezTo>
                    <a:pt x="227723" y="84187"/>
                    <a:pt x="227459" y="85246"/>
                    <a:pt x="226136" y="90273"/>
                  </a:cubicBezTo>
                  <a:cubicBezTo>
                    <a:pt x="219256" y="113557"/>
                    <a:pt x="208672" y="125728"/>
                    <a:pt x="197032" y="125728"/>
                  </a:cubicBezTo>
                  <a:cubicBezTo>
                    <a:pt x="194121" y="125728"/>
                    <a:pt x="189357" y="125464"/>
                    <a:pt x="189357" y="116203"/>
                  </a:cubicBezTo>
                  <a:cubicBezTo>
                    <a:pt x="189357" y="108530"/>
                    <a:pt x="192798" y="99269"/>
                    <a:pt x="194121" y="96094"/>
                  </a:cubicBezTo>
                  <a:cubicBezTo>
                    <a:pt x="199149" y="82070"/>
                    <a:pt x="212377" y="47673"/>
                    <a:pt x="212377" y="30740"/>
                  </a:cubicBezTo>
                  <a:cubicBezTo>
                    <a:pt x="212377" y="13276"/>
                    <a:pt x="202058" y="47"/>
                    <a:pt x="180098" y="47"/>
                  </a:cubicBezTo>
                  <a:cubicBezTo>
                    <a:pt x="160517" y="47"/>
                    <a:pt x="144642" y="11160"/>
                    <a:pt x="133000" y="28358"/>
                  </a:cubicBezTo>
                  <a:cubicBezTo>
                    <a:pt x="132206" y="12483"/>
                    <a:pt x="122681" y="47"/>
                    <a:pt x="100719" y="47"/>
                  </a:cubicBezTo>
                  <a:cubicBezTo>
                    <a:pt x="74789" y="47"/>
                    <a:pt x="61031" y="18304"/>
                    <a:pt x="55739" y="25712"/>
                  </a:cubicBezTo>
                  <a:cubicBezTo>
                    <a:pt x="54945" y="9043"/>
                    <a:pt x="43038" y="47"/>
                    <a:pt x="30073" y="47"/>
                  </a:cubicBezTo>
                  <a:cubicBezTo>
                    <a:pt x="21606" y="47"/>
                    <a:pt x="14992" y="4016"/>
                    <a:pt x="9435" y="15129"/>
                  </a:cubicBezTo>
                  <a:cubicBezTo>
                    <a:pt x="4143" y="25712"/>
                    <a:pt x="174" y="43440"/>
                    <a:pt x="174" y="44763"/>
                  </a:cubicBezTo>
                  <a:cubicBezTo>
                    <a:pt x="174" y="45821"/>
                    <a:pt x="1233" y="47409"/>
                    <a:pt x="3349" y="47409"/>
                  </a:cubicBezTo>
                  <a:cubicBezTo>
                    <a:pt x="5731" y="47409"/>
                    <a:pt x="5995" y="46880"/>
                    <a:pt x="7583" y="40265"/>
                  </a:cubicBezTo>
                  <a:cubicBezTo>
                    <a:pt x="12081" y="23066"/>
                    <a:pt x="17637" y="5868"/>
                    <a:pt x="29280" y="5868"/>
                  </a:cubicBezTo>
                  <a:cubicBezTo>
                    <a:pt x="35894" y="5868"/>
                    <a:pt x="38276" y="10631"/>
                    <a:pt x="38276" y="19362"/>
                  </a:cubicBezTo>
                  <a:cubicBezTo>
                    <a:pt x="38276" y="25712"/>
                    <a:pt x="35365" y="37090"/>
                    <a:pt x="33249" y="46086"/>
                  </a:cubicBezTo>
                  <a:lnTo>
                    <a:pt x="25311" y="77572"/>
                  </a:lnTo>
                  <a:cubicBezTo>
                    <a:pt x="23988" y="83129"/>
                    <a:pt x="20813" y="96358"/>
                    <a:pt x="19225" y="101650"/>
                  </a:cubicBezTo>
                  <a:cubicBezTo>
                    <a:pt x="17373" y="109059"/>
                    <a:pt x="14198" y="122818"/>
                    <a:pt x="14198" y="124141"/>
                  </a:cubicBezTo>
                  <a:cubicBezTo>
                    <a:pt x="14198" y="128374"/>
                    <a:pt x="17373" y="131549"/>
                    <a:pt x="21606" y="131549"/>
                  </a:cubicBezTo>
                  <a:cubicBezTo>
                    <a:pt x="25311" y="131549"/>
                    <a:pt x="29280" y="129697"/>
                    <a:pt x="31661" y="125464"/>
                  </a:cubicBezTo>
                  <a:cubicBezTo>
                    <a:pt x="32190" y="123876"/>
                    <a:pt x="34836" y="113822"/>
                    <a:pt x="36159" y="108000"/>
                  </a:cubicBezTo>
                  <a:lnTo>
                    <a:pt x="42774" y="81806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D12E525-A129-48E0-223A-C294F4525527}"/>
                </a:ext>
              </a:extLst>
            </p:cNvPr>
            <p:cNvSpPr/>
            <p:nvPr/>
          </p:nvSpPr>
          <p:spPr>
            <a:xfrm>
              <a:off x="11160018" y="6606457"/>
              <a:ext cx="82552" cy="138910"/>
            </a:xfrm>
            <a:custGeom>
              <a:avLst/>
              <a:gdLst>
                <a:gd name="csX0" fmla="*/ 29298 w 82552"/>
                <a:gd name="csY0" fmla="*/ 61965 h 138910"/>
                <a:gd name="csX1" fmla="*/ 25064 w 82552"/>
                <a:gd name="csY1" fmla="*/ 64346 h 138910"/>
                <a:gd name="csX2" fmla="*/ 29562 w 82552"/>
                <a:gd name="csY2" fmla="*/ 66198 h 138910"/>
                <a:gd name="csX3" fmla="*/ 38823 w 82552"/>
                <a:gd name="csY3" fmla="*/ 66198 h 138910"/>
                <a:gd name="csX4" fmla="*/ 63959 w 82552"/>
                <a:gd name="csY4" fmla="*/ 99801 h 138910"/>
                <a:gd name="csX5" fmla="*/ 40146 w 82552"/>
                <a:gd name="csY5" fmla="*/ 133405 h 138910"/>
                <a:gd name="csX6" fmla="*/ 7866 w 82552"/>
                <a:gd name="csY6" fmla="*/ 115412 h 138910"/>
                <a:gd name="csX7" fmla="*/ 20302 w 82552"/>
                <a:gd name="csY7" fmla="*/ 105622 h 138910"/>
                <a:gd name="csX8" fmla="*/ 10512 w 82552"/>
                <a:gd name="csY8" fmla="*/ 95568 h 138910"/>
                <a:gd name="csX9" fmla="*/ 193 w 82552"/>
                <a:gd name="csY9" fmla="*/ 106152 h 138910"/>
                <a:gd name="csX10" fmla="*/ 40675 w 82552"/>
                <a:gd name="csY10" fmla="*/ 138961 h 138910"/>
                <a:gd name="csX11" fmla="*/ 82745 w 82552"/>
                <a:gd name="csY11" fmla="*/ 100066 h 138910"/>
                <a:gd name="csX12" fmla="*/ 48348 w 82552"/>
                <a:gd name="csY12" fmla="*/ 63552 h 138910"/>
                <a:gd name="csX13" fmla="*/ 77189 w 82552"/>
                <a:gd name="csY13" fmla="*/ 27832 h 138910"/>
                <a:gd name="csX14" fmla="*/ 40940 w 82552"/>
                <a:gd name="csY14" fmla="*/ 50 h 138910"/>
                <a:gd name="csX15" fmla="*/ 5749 w 82552"/>
                <a:gd name="csY15" fmla="*/ 27303 h 138910"/>
                <a:gd name="csX16" fmla="*/ 15010 w 82552"/>
                <a:gd name="csY16" fmla="*/ 37093 h 138910"/>
                <a:gd name="csX17" fmla="*/ 24270 w 82552"/>
                <a:gd name="csY17" fmla="*/ 27832 h 138910"/>
                <a:gd name="csX18" fmla="*/ 14745 w 82552"/>
                <a:gd name="csY18" fmla="*/ 18572 h 138910"/>
                <a:gd name="csX19" fmla="*/ 12628 w 82552"/>
                <a:gd name="csY19" fmla="*/ 18836 h 138910"/>
                <a:gd name="csX20" fmla="*/ 40411 w 82552"/>
                <a:gd name="csY20" fmla="*/ 5077 h 138910"/>
                <a:gd name="csX21" fmla="*/ 60255 w 82552"/>
                <a:gd name="csY21" fmla="*/ 27832 h 138910"/>
                <a:gd name="csX22" fmla="*/ 53640 w 82552"/>
                <a:gd name="csY22" fmla="*/ 51646 h 138910"/>
                <a:gd name="csX23" fmla="*/ 35383 w 82552"/>
                <a:gd name="csY23" fmla="*/ 61436 h 1389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82552" h="138910">
                  <a:moveTo>
                    <a:pt x="29298" y="61965"/>
                  </a:moveTo>
                  <a:cubicBezTo>
                    <a:pt x="25858" y="62229"/>
                    <a:pt x="25064" y="62494"/>
                    <a:pt x="25064" y="64346"/>
                  </a:cubicBezTo>
                  <a:cubicBezTo>
                    <a:pt x="25064" y="66198"/>
                    <a:pt x="26123" y="66198"/>
                    <a:pt x="29562" y="66198"/>
                  </a:cubicBezTo>
                  <a:lnTo>
                    <a:pt x="38823" y="66198"/>
                  </a:lnTo>
                  <a:cubicBezTo>
                    <a:pt x="56286" y="66198"/>
                    <a:pt x="63959" y="80486"/>
                    <a:pt x="63959" y="99801"/>
                  </a:cubicBezTo>
                  <a:cubicBezTo>
                    <a:pt x="63959" y="126525"/>
                    <a:pt x="50201" y="133405"/>
                    <a:pt x="40146" y="133405"/>
                  </a:cubicBezTo>
                  <a:cubicBezTo>
                    <a:pt x="30356" y="133405"/>
                    <a:pt x="13951" y="128907"/>
                    <a:pt x="7866" y="115412"/>
                  </a:cubicBezTo>
                  <a:cubicBezTo>
                    <a:pt x="14480" y="116471"/>
                    <a:pt x="20302" y="112766"/>
                    <a:pt x="20302" y="105622"/>
                  </a:cubicBezTo>
                  <a:cubicBezTo>
                    <a:pt x="20302" y="99801"/>
                    <a:pt x="16068" y="95568"/>
                    <a:pt x="10512" y="95568"/>
                  </a:cubicBezTo>
                  <a:cubicBezTo>
                    <a:pt x="5484" y="95568"/>
                    <a:pt x="193" y="98479"/>
                    <a:pt x="193" y="106152"/>
                  </a:cubicBezTo>
                  <a:cubicBezTo>
                    <a:pt x="193" y="124144"/>
                    <a:pt x="18185" y="138961"/>
                    <a:pt x="40675" y="138961"/>
                  </a:cubicBezTo>
                  <a:cubicBezTo>
                    <a:pt x="64753" y="138961"/>
                    <a:pt x="82745" y="120440"/>
                    <a:pt x="82745" y="100066"/>
                  </a:cubicBezTo>
                  <a:cubicBezTo>
                    <a:pt x="82745" y="81545"/>
                    <a:pt x="67664" y="66992"/>
                    <a:pt x="48348" y="63552"/>
                  </a:cubicBezTo>
                  <a:cubicBezTo>
                    <a:pt x="65812" y="58525"/>
                    <a:pt x="77189" y="43708"/>
                    <a:pt x="77189" y="27832"/>
                  </a:cubicBezTo>
                  <a:cubicBezTo>
                    <a:pt x="77189" y="11957"/>
                    <a:pt x="60520" y="50"/>
                    <a:pt x="40940" y="50"/>
                  </a:cubicBezTo>
                  <a:cubicBezTo>
                    <a:pt x="20831" y="50"/>
                    <a:pt x="5749" y="12486"/>
                    <a:pt x="5749" y="27303"/>
                  </a:cubicBezTo>
                  <a:cubicBezTo>
                    <a:pt x="5749" y="35241"/>
                    <a:pt x="12099" y="37093"/>
                    <a:pt x="15010" y="37093"/>
                  </a:cubicBezTo>
                  <a:cubicBezTo>
                    <a:pt x="19243" y="37093"/>
                    <a:pt x="24270" y="33918"/>
                    <a:pt x="24270" y="27832"/>
                  </a:cubicBezTo>
                  <a:cubicBezTo>
                    <a:pt x="24270" y="21482"/>
                    <a:pt x="19243" y="18572"/>
                    <a:pt x="14745" y="18572"/>
                  </a:cubicBezTo>
                  <a:cubicBezTo>
                    <a:pt x="13687" y="18572"/>
                    <a:pt x="13158" y="18572"/>
                    <a:pt x="12628" y="18836"/>
                  </a:cubicBezTo>
                  <a:cubicBezTo>
                    <a:pt x="20302" y="5077"/>
                    <a:pt x="39352" y="5077"/>
                    <a:pt x="40411" y="5077"/>
                  </a:cubicBezTo>
                  <a:cubicBezTo>
                    <a:pt x="47025" y="5077"/>
                    <a:pt x="60255" y="7988"/>
                    <a:pt x="60255" y="27832"/>
                  </a:cubicBezTo>
                  <a:cubicBezTo>
                    <a:pt x="60255" y="31801"/>
                    <a:pt x="59726" y="42914"/>
                    <a:pt x="53640" y="51646"/>
                  </a:cubicBezTo>
                  <a:cubicBezTo>
                    <a:pt x="47555" y="60642"/>
                    <a:pt x="40675" y="61171"/>
                    <a:pt x="35383" y="6143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824594E-A526-3AFE-BB90-F90A8DD9D836}"/>
                </a:ext>
              </a:extLst>
            </p:cNvPr>
            <p:cNvSpPr/>
            <p:nvPr/>
          </p:nvSpPr>
          <p:spPr>
            <a:xfrm>
              <a:off x="11284891" y="6291851"/>
              <a:ext cx="181775" cy="211938"/>
            </a:xfrm>
            <a:custGeom>
              <a:avLst/>
              <a:gdLst>
                <a:gd name="csX0" fmla="*/ 28515 w 181775"/>
                <a:gd name="csY0" fmla="*/ 141852 h 211938"/>
                <a:gd name="csX1" fmla="*/ 42274 w 181775"/>
                <a:gd name="csY1" fmla="*/ 129680 h 211938"/>
                <a:gd name="csX2" fmla="*/ 38569 w 181775"/>
                <a:gd name="csY2" fmla="*/ 127828 h 211938"/>
                <a:gd name="csX3" fmla="*/ 204 w 181775"/>
                <a:gd name="csY3" fmla="*/ 169369 h 211938"/>
                <a:gd name="csX4" fmla="*/ 59472 w 181775"/>
                <a:gd name="csY4" fmla="*/ 211968 h 211938"/>
                <a:gd name="csX5" fmla="*/ 161870 w 181775"/>
                <a:gd name="csY5" fmla="*/ 139470 h 211938"/>
                <a:gd name="csX6" fmla="*/ 109216 w 181775"/>
                <a:gd name="csY6" fmla="*/ 87875 h 211938"/>
                <a:gd name="csX7" fmla="*/ 75348 w 181775"/>
                <a:gd name="csY7" fmla="*/ 50038 h 211938"/>
                <a:gd name="csX8" fmla="*/ 86990 w 181775"/>
                <a:gd name="csY8" fmla="*/ 24637 h 211938"/>
                <a:gd name="csX9" fmla="*/ 116095 w 181775"/>
                <a:gd name="csY9" fmla="*/ 16170 h 211938"/>
                <a:gd name="csX10" fmla="*/ 144142 w 181775"/>
                <a:gd name="csY10" fmla="*/ 21990 h 211938"/>
                <a:gd name="csX11" fmla="*/ 157371 w 181775"/>
                <a:gd name="csY11" fmla="*/ 40513 h 211938"/>
                <a:gd name="csX12" fmla="*/ 156048 w 181775"/>
                <a:gd name="csY12" fmla="*/ 49244 h 211938"/>
                <a:gd name="csX13" fmla="*/ 155519 w 181775"/>
                <a:gd name="csY13" fmla="*/ 52155 h 211938"/>
                <a:gd name="csX14" fmla="*/ 158430 w 181775"/>
                <a:gd name="csY14" fmla="*/ 54271 h 211938"/>
                <a:gd name="csX15" fmla="*/ 175099 w 181775"/>
                <a:gd name="csY15" fmla="*/ 46334 h 211938"/>
                <a:gd name="csX16" fmla="*/ 181979 w 181775"/>
                <a:gd name="csY16" fmla="*/ 28340 h 211938"/>
                <a:gd name="csX17" fmla="*/ 166632 w 181775"/>
                <a:gd name="csY17" fmla="*/ 6381 h 211938"/>
                <a:gd name="csX18" fmla="*/ 135410 w 181775"/>
                <a:gd name="csY18" fmla="*/ 30 h 211938"/>
                <a:gd name="csX19" fmla="*/ 50476 w 181775"/>
                <a:gd name="csY19" fmla="*/ 62474 h 211938"/>
                <a:gd name="csX20" fmla="*/ 89900 w 181775"/>
                <a:gd name="csY20" fmla="*/ 104809 h 211938"/>
                <a:gd name="csX21" fmla="*/ 137262 w 181775"/>
                <a:gd name="csY21" fmla="*/ 151906 h 211938"/>
                <a:gd name="csX22" fmla="*/ 78523 w 181775"/>
                <a:gd name="csY22" fmla="*/ 196093 h 211938"/>
                <a:gd name="csX23" fmla="*/ 25075 w 181775"/>
                <a:gd name="csY23" fmla="*/ 156933 h 211938"/>
                <a:gd name="csX24" fmla="*/ 28515 w 181775"/>
                <a:gd name="csY24" fmla="*/ 141852 h 211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181775" h="211938">
                  <a:moveTo>
                    <a:pt x="28515" y="141852"/>
                  </a:moveTo>
                  <a:cubicBezTo>
                    <a:pt x="31955" y="140264"/>
                    <a:pt x="42274" y="133914"/>
                    <a:pt x="42274" y="129680"/>
                  </a:cubicBezTo>
                  <a:cubicBezTo>
                    <a:pt x="42274" y="127828"/>
                    <a:pt x="40422" y="127828"/>
                    <a:pt x="38569" y="127828"/>
                  </a:cubicBezTo>
                  <a:cubicBezTo>
                    <a:pt x="28780" y="127828"/>
                    <a:pt x="204" y="140264"/>
                    <a:pt x="204" y="169369"/>
                  </a:cubicBezTo>
                  <a:cubicBezTo>
                    <a:pt x="204" y="190536"/>
                    <a:pt x="23752" y="211968"/>
                    <a:pt x="59472" y="211968"/>
                  </a:cubicBezTo>
                  <a:cubicBezTo>
                    <a:pt x="106834" y="211968"/>
                    <a:pt x="161870" y="179159"/>
                    <a:pt x="161870" y="139470"/>
                  </a:cubicBezTo>
                  <a:cubicBezTo>
                    <a:pt x="161870" y="111688"/>
                    <a:pt x="132764" y="98194"/>
                    <a:pt x="109216" y="87875"/>
                  </a:cubicBezTo>
                  <a:cubicBezTo>
                    <a:pt x="88842" y="78614"/>
                    <a:pt x="75348" y="66443"/>
                    <a:pt x="75348" y="50038"/>
                  </a:cubicBezTo>
                  <a:cubicBezTo>
                    <a:pt x="75348" y="43688"/>
                    <a:pt x="77994" y="32310"/>
                    <a:pt x="86990" y="24637"/>
                  </a:cubicBezTo>
                  <a:cubicBezTo>
                    <a:pt x="95721" y="16964"/>
                    <a:pt x="112126" y="16170"/>
                    <a:pt x="116095" y="16170"/>
                  </a:cubicBezTo>
                  <a:cubicBezTo>
                    <a:pt x="119535" y="16170"/>
                    <a:pt x="131706" y="16434"/>
                    <a:pt x="144142" y="21990"/>
                  </a:cubicBezTo>
                  <a:cubicBezTo>
                    <a:pt x="149698" y="24637"/>
                    <a:pt x="157371" y="28076"/>
                    <a:pt x="157371" y="40513"/>
                  </a:cubicBezTo>
                  <a:cubicBezTo>
                    <a:pt x="157371" y="44746"/>
                    <a:pt x="157107" y="46069"/>
                    <a:pt x="156048" y="49244"/>
                  </a:cubicBezTo>
                  <a:cubicBezTo>
                    <a:pt x="155784" y="50302"/>
                    <a:pt x="155519" y="51361"/>
                    <a:pt x="155519" y="52155"/>
                  </a:cubicBezTo>
                  <a:cubicBezTo>
                    <a:pt x="155519" y="54271"/>
                    <a:pt x="157371" y="54271"/>
                    <a:pt x="158430" y="54271"/>
                  </a:cubicBezTo>
                  <a:cubicBezTo>
                    <a:pt x="162399" y="54271"/>
                    <a:pt x="169278" y="51361"/>
                    <a:pt x="175099" y="46334"/>
                  </a:cubicBezTo>
                  <a:cubicBezTo>
                    <a:pt x="178804" y="43423"/>
                    <a:pt x="181979" y="39719"/>
                    <a:pt x="181979" y="28340"/>
                  </a:cubicBezTo>
                  <a:cubicBezTo>
                    <a:pt x="181979" y="14053"/>
                    <a:pt x="174570" y="10084"/>
                    <a:pt x="166632" y="6381"/>
                  </a:cubicBezTo>
                  <a:cubicBezTo>
                    <a:pt x="152873" y="30"/>
                    <a:pt x="139644" y="30"/>
                    <a:pt x="135410" y="30"/>
                  </a:cubicBezTo>
                  <a:cubicBezTo>
                    <a:pt x="97309" y="30"/>
                    <a:pt x="50476" y="29135"/>
                    <a:pt x="50476" y="62474"/>
                  </a:cubicBezTo>
                  <a:cubicBezTo>
                    <a:pt x="50476" y="86816"/>
                    <a:pt x="75877" y="98723"/>
                    <a:pt x="89900" y="104809"/>
                  </a:cubicBezTo>
                  <a:cubicBezTo>
                    <a:pt x="110538" y="114069"/>
                    <a:pt x="137262" y="127563"/>
                    <a:pt x="137262" y="151906"/>
                  </a:cubicBezTo>
                  <a:cubicBezTo>
                    <a:pt x="137262" y="171486"/>
                    <a:pt x="122974" y="196093"/>
                    <a:pt x="78523" y="196093"/>
                  </a:cubicBezTo>
                  <a:cubicBezTo>
                    <a:pt x="48889" y="196093"/>
                    <a:pt x="25075" y="176778"/>
                    <a:pt x="25075" y="156933"/>
                  </a:cubicBezTo>
                  <a:cubicBezTo>
                    <a:pt x="25075" y="151641"/>
                    <a:pt x="26398" y="146349"/>
                    <a:pt x="28515" y="141852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623E107-3C73-170D-77A0-30DE997CEC93}"/>
                </a:ext>
              </a:extLst>
            </p:cNvPr>
            <p:cNvSpPr/>
            <p:nvPr/>
          </p:nvSpPr>
          <p:spPr>
            <a:xfrm>
              <a:off x="11504208" y="6279150"/>
              <a:ext cx="62972" cy="291315"/>
            </a:xfrm>
            <a:custGeom>
              <a:avLst/>
              <a:gdLst>
                <a:gd name="csX0" fmla="*/ 63191 w 62972"/>
                <a:gd name="csY0" fmla="*/ 289494 h 291315"/>
                <a:gd name="csX1" fmla="*/ 62398 w 62972"/>
                <a:gd name="csY1" fmla="*/ 287642 h 291315"/>
                <a:gd name="csX2" fmla="*/ 13183 w 62972"/>
                <a:gd name="csY2" fmla="*/ 145821 h 291315"/>
                <a:gd name="csX3" fmla="*/ 62662 w 62972"/>
                <a:gd name="csY3" fmla="*/ 3206 h 291315"/>
                <a:gd name="csX4" fmla="*/ 63191 w 62972"/>
                <a:gd name="csY4" fmla="*/ 1353 h 291315"/>
                <a:gd name="csX5" fmla="*/ 61074 w 62972"/>
                <a:gd name="csY5" fmla="*/ 31 h 291315"/>
                <a:gd name="csX6" fmla="*/ 19004 w 62972"/>
                <a:gd name="csY6" fmla="*/ 53478 h 291315"/>
                <a:gd name="csX7" fmla="*/ 218 w 62972"/>
                <a:gd name="csY7" fmla="*/ 145292 h 291315"/>
                <a:gd name="csX8" fmla="*/ 19798 w 62972"/>
                <a:gd name="csY8" fmla="*/ 239486 h 291315"/>
                <a:gd name="csX9" fmla="*/ 61074 w 62972"/>
                <a:gd name="csY9" fmla="*/ 291347 h 291315"/>
                <a:gd name="csX10" fmla="*/ 63191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191" y="289494"/>
                  </a:moveTo>
                  <a:cubicBezTo>
                    <a:pt x="63191" y="289230"/>
                    <a:pt x="63191" y="288701"/>
                    <a:pt x="62398" y="287642"/>
                  </a:cubicBezTo>
                  <a:cubicBezTo>
                    <a:pt x="48903" y="273884"/>
                    <a:pt x="13183" y="236576"/>
                    <a:pt x="13183" y="145821"/>
                  </a:cubicBezTo>
                  <a:cubicBezTo>
                    <a:pt x="13183" y="54801"/>
                    <a:pt x="48374" y="17757"/>
                    <a:pt x="62662" y="3206"/>
                  </a:cubicBezTo>
                  <a:cubicBezTo>
                    <a:pt x="62662" y="2940"/>
                    <a:pt x="63191" y="2148"/>
                    <a:pt x="63191" y="1353"/>
                  </a:cubicBezTo>
                  <a:cubicBezTo>
                    <a:pt x="63191" y="559"/>
                    <a:pt x="62398" y="31"/>
                    <a:pt x="61074" y="31"/>
                  </a:cubicBezTo>
                  <a:cubicBezTo>
                    <a:pt x="57899" y="31"/>
                    <a:pt x="33292" y="21462"/>
                    <a:pt x="19004" y="53478"/>
                  </a:cubicBezTo>
                  <a:cubicBezTo>
                    <a:pt x="4452" y="86023"/>
                    <a:pt x="218" y="117509"/>
                    <a:pt x="218" y="145292"/>
                  </a:cubicBezTo>
                  <a:cubicBezTo>
                    <a:pt x="218" y="166459"/>
                    <a:pt x="2335" y="201914"/>
                    <a:pt x="19798" y="239486"/>
                  </a:cubicBezTo>
                  <a:cubicBezTo>
                    <a:pt x="33822" y="269915"/>
                    <a:pt x="57635" y="291347"/>
                    <a:pt x="61074" y="291347"/>
                  </a:cubicBezTo>
                  <a:cubicBezTo>
                    <a:pt x="62662" y="291347"/>
                    <a:pt x="63191" y="290553"/>
                    <a:pt x="63191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292D84D-B367-8F90-9741-87CDFF9CBB41}"/>
                </a:ext>
              </a:extLst>
            </p:cNvPr>
            <p:cNvSpPr/>
            <p:nvPr/>
          </p:nvSpPr>
          <p:spPr>
            <a:xfrm>
              <a:off x="11614858" y="6218078"/>
              <a:ext cx="71704" cy="43128"/>
            </a:xfrm>
            <a:custGeom>
              <a:avLst/>
              <a:gdLst>
                <a:gd name="csX0" fmla="*/ 35947 w 71704"/>
                <a:gd name="csY0" fmla="*/ 23 h 43128"/>
                <a:gd name="csX1" fmla="*/ 227 w 71704"/>
                <a:gd name="csY1" fmla="*/ 39711 h 43128"/>
                <a:gd name="csX2" fmla="*/ 3667 w 71704"/>
                <a:gd name="csY2" fmla="*/ 43151 h 43128"/>
                <a:gd name="csX3" fmla="*/ 35947 w 71704"/>
                <a:gd name="csY3" fmla="*/ 11665 h 43128"/>
                <a:gd name="csX4" fmla="*/ 68492 w 71704"/>
                <a:gd name="csY4" fmla="*/ 43151 h 43128"/>
                <a:gd name="csX5" fmla="*/ 71932 w 71704"/>
                <a:gd name="csY5" fmla="*/ 39711 h 43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1704" h="43128">
                  <a:moveTo>
                    <a:pt x="35947" y="23"/>
                  </a:moveTo>
                  <a:lnTo>
                    <a:pt x="227" y="39711"/>
                  </a:lnTo>
                  <a:lnTo>
                    <a:pt x="3667" y="43151"/>
                  </a:lnTo>
                  <a:lnTo>
                    <a:pt x="35947" y="11665"/>
                  </a:lnTo>
                  <a:lnTo>
                    <a:pt x="68492" y="43151"/>
                  </a:lnTo>
                  <a:lnTo>
                    <a:pt x="71932" y="39711"/>
                  </a:ln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434DEA9-1931-26FE-6E3D-1FA6B050EEF9}"/>
                </a:ext>
              </a:extLst>
            </p:cNvPr>
            <p:cNvSpPr/>
            <p:nvPr/>
          </p:nvSpPr>
          <p:spPr>
            <a:xfrm>
              <a:off x="11594737" y="6295026"/>
              <a:ext cx="61385" cy="205323"/>
            </a:xfrm>
            <a:custGeom>
              <a:avLst/>
              <a:gdLst>
                <a:gd name="csX0" fmla="*/ 60818 w 61385"/>
                <a:gd name="csY0" fmla="*/ 7439 h 205323"/>
                <a:gd name="csX1" fmla="*/ 61612 w 61385"/>
                <a:gd name="csY1" fmla="*/ 2941 h 205323"/>
                <a:gd name="csX2" fmla="*/ 58172 w 61385"/>
                <a:gd name="csY2" fmla="*/ 30 h 205323"/>
                <a:gd name="csX3" fmla="*/ 42032 w 61385"/>
                <a:gd name="csY3" fmla="*/ 1617 h 205323"/>
                <a:gd name="csX4" fmla="*/ 27479 w 61385"/>
                <a:gd name="csY4" fmla="*/ 2675 h 205323"/>
                <a:gd name="csX5" fmla="*/ 18483 w 61385"/>
                <a:gd name="csY5" fmla="*/ 8761 h 205323"/>
                <a:gd name="csX6" fmla="*/ 24304 w 61385"/>
                <a:gd name="csY6" fmla="*/ 11672 h 205323"/>
                <a:gd name="csX7" fmla="*/ 39121 w 61385"/>
                <a:gd name="csY7" fmla="*/ 17228 h 205323"/>
                <a:gd name="csX8" fmla="*/ 37798 w 61385"/>
                <a:gd name="csY8" fmla="*/ 24373 h 205323"/>
                <a:gd name="csX9" fmla="*/ 1549 w 61385"/>
                <a:gd name="csY9" fmla="*/ 168840 h 205323"/>
                <a:gd name="csX10" fmla="*/ 226 w 61385"/>
                <a:gd name="csY10" fmla="*/ 179159 h 205323"/>
                <a:gd name="csX11" fmla="*/ 25892 w 61385"/>
                <a:gd name="csY11" fmla="*/ 205354 h 205323"/>
                <a:gd name="csX12" fmla="*/ 46530 w 61385"/>
                <a:gd name="csY12" fmla="*/ 190007 h 205323"/>
                <a:gd name="csX13" fmla="*/ 55526 w 61385"/>
                <a:gd name="csY13" fmla="*/ 160637 h 205323"/>
                <a:gd name="csX14" fmla="*/ 52615 w 61385"/>
                <a:gd name="csY14" fmla="*/ 157992 h 205323"/>
                <a:gd name="csX15" fmla="*/ 48647 w 61385"/>
                <a:gd name="csY15" fmla="*/ 164077 h 205323"/>
                <a:gd name="csX16" fmla="*/ 26421 w 61385"/>
                <a:gd name="csY16" fmla="*/ 199533 h 205323"/>
                <a:gd name="csX17" fmla="*/ 17689 w 61385"/>
                <a:gd name="csY17" fmla="*/ 186038 h 205323"/>
                <a:gd name="csX18" fmla="*/ 19806 w 61385"/>
                <a:gd name="csY18" fmla="*/ 170692 h 2053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61385" h="205323">
                  <a:moveTo>
                    <a:pt x="60818" y="7439"/>
                  </a:moveTo>
                  <a:cubicBezTo>
                    <a:pt x="61082" y="6115"/>
                    <a:pt x="61612" y="4528"/>
                    <a:pt x="61612" y="2941"/>
                  </a:cubicBezTo>
                  <a:cubicBezTo>
                    <a:pt x="61612" y="30"/>
                    <a:pt x="58701" y="30"/>
                    <a:pt x="58172" y="30"/>
                  </a:cubicBezTo>
                  <a:cubicBezTo>
                    <a:pt x="57907" y="30"/>
                    <a:pt x="47324" y="1089"/>
                    <a:pt x="42032" y="1617"/>
                  </a:cubicBezTo>
                  <a:cubicBezTo>
                    <a:pt x="37269" y="1883"/>
                    <a:pt x="32771" y="2411"/>
                    <a:pt x="27479" y="2675"/>
                  </a:cubicBezTo>
                  <a:cubicBezTo>
                    <a:pt x="20600" y="3205"/>
                    <a:pt x="18483" y="3470"/>
                    <a:pt x="18483" y="8761"/>
                  </a:cubicBezTo>
                  <a:cubicBezTo>
                    <a:pt x="18483" y="11672"/>
                    <a:pt x="21394" y="11672"/>
                    <a:pt x="24304" y="11672"/>
                  </a:cubicBezTo>
                  <a:cubicBezTo>
                    <a:pt x="39121" y="11672"/>
                    <a:pt x="39121" y="14317"/>
                    <a:pt x="39121" y="17228"/>
                  </a:cubicBezTo>
                  <a:cubicBezTo>
                    <a:pt x="39121" y="18551"/>
                    <a:pt x="39121" y="19081"/>
                    <a:pt x="37798" y="24373"/>
                  </a:cubicBezTo>
                  <a:lnTo>
                    <a:pt x="1549" y="168840"/>
                  </a:lnTo>
                  <a:cubicBezTo>
                    <a:pt x="755" y="172015"/>
                    <a:pt x="226" y="174396"/>
                    <a:pt x="226" y="179159"/>
                  </a:cubicBezTo>
                  <a:cubicBezTo>
                    <a:pt x="226" y="193712"/>
                    <a:pt x="10810" y="205354"/>
                    <a:pt x="25892" y="205354"/>
                  </a:cubicBezTo>
                  <a:cubicBezTo>
                    <a:pt x="35417" y="205354"/>
                    <a:pt x="41767" y="199003"/>
                    <a:pt x="46530" y="190007"/>
                  </a:cubicBezTo>
                  <a:cubicBezTo>
                    <a:pt x="51557" y="180217"/>
                    <a:pt x="55526" y="161961"/>
                    <a:pt x="55526" y="160637"/>
                  </a:cubicBezTo>
                  <a:cubicBezTo>
                    <a:pt x="55526" y="159314"/>
                    <a:pt x="54468" y="157992"/>
                    <a:pt x="52615" y="157992"/>
                  </a:cubicBezTo>
                  <a:cubicBezTo>
                    <a:pt x="49970" y="157992"/>
                    <a:pt x="49705" y="159579"/>
                    <a:pt x="48647" y="164077"/>
                  </a:cubicBezTo>
                  <a:cubicBezTo>
                    <a:pt x="43355" y="184186"/>
                    <a:pt x="38063" y="199533"/>
                    <a:pt x="26421" y="199533"/>
                  </a:cubicBezTo>
                  <a:cubicBezTo>
                    <a:pt x="17689" y="199533"/>
                    <a:pt x="17689" y="190272"/>
                    <a:pt x="17689" y="186038"/>
                  </a:cubicBezTo>
                  <a:cubicBezTo>
                    <a:pt x="17689" y="184980"/>
                    <a:pt x="17689" y="178894"/>
                    <a:pt x="19806" y="170692"/>
                  </a:cubicBez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7AE223A-7477-9D2B-5EB1-15584CE1A79A}"/>
                </a:ext>
              </a:extLst>
            </p:cNvPr>
            <p:cNvSpPr/>
            <p:nvPr/>
          </p:nvSpPr>
          <p:spPr>
            <a:xfrm>
              <a:off x="11686445" y="6279150"/>
              <a:ext cx="62972" cy="291315"/>
            </a:xfrm>
            <a:custGeom>
              <a:avLst/>
              <a:gdLst>
                <a:gd name="csX0" fmla="*/ 63206 w 62972"/>
                <a:gd name="csY0" fmla="*/ 145821 h 291315"/>
                <a:gd name="csX1" fmla="*/ 43627 w 62972"/>
                <a:gd name="csY1" fmla="*/ 51626 h 291315"/>
                <a:gd name="csX2" fmla="*/ 2350 w 62972"/>
                <a:gd name="csY2" fmla="*/ 31 h 291315"/>
                <a:gd name="csX3" fmla="*/ 233 w 62972"/>
                <a:gd name="csY3" fmla="*/ 1618 h 291315"/>
                <a:gd name="csX4" fmla="*/ 763 w 62972"/>
                <a:gd name="csY4" fmla="*/ 3206 h 291315"/>
                <a:gd name="csX5" fmla="*/ 50241 w 62972"/>
                <a:gd name="csY5" fmla="*/ 145292 h 291315"/>
                <a:gd name="csX6" fmla="*/ 763 w 62972"/>
                <a:gd name="csY6" fmla="*/ 287907 h 291315"/>
                <a:gd name="csX7" fmla="*/ 233 w 62972"/>
                <a:gd name="csY7" fmla="*/ 289494 h 291315"/>
                <a:gd name="csX8" fmla="*/ 2350 w 62972"/>
                <a:gd name="csY8" fmla="*/ 291347 h 291315"/>
                <a:gd name="csX9" fmla="*/ 44420 w 62972"/>
                <a:gd name="csY9" fmla="*/ 237634 h 291315"/>
                <a:gd name="csX10" fmla="*/ 63206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206" y="145821"/>
                  </a:moveTo>
                  <a:cubicBezTo>
                    <a:pt x="63206" y="124653"/>
                    <a:pt x="61090" y="89198"/>
                    <a:pt x="43627" y="51626"/>
                  </a:cubicBezTo>
                  <a:cubicBezTo>
                    <a:pt x="29603" y="21198"/>
                    <a:pt x="5790" y="31"/>
                    <a:pt x="2350" y="31"/>
                  </a:cubicBezTo>
                  <a:cubicBezTo>
                    <a:pt x="1292" y="31"/>
                    <a:pt x="233" y="295"/>
                    <a:pt x="233" y="1618"/>
                  </a:cubicBezTo>
                  <a:cubicBezTo>
                    <a:pt x="233" y="2148"/>
                    <a:pt x="498" y="2676"/>
                    <a:pt x="763" y="3206"/>
                  </a:cubicBezTo>
                  <a:cubicBezTo>
                    <a:pt x="14786" y="17757"/>
                    <a:pt x="50241" y="54801"/>
                    <a:pt x="50241" y="145292"/>
                  </a:cubicBezTo>
                  <a:cubicBezTo>
                    <a:pt x="50241" y="236311"/>
                    <a:pt x="15051" y="273354"/>
                    <a:pt x="763" y="287907"/>
                  </a:cubicBezTo>
                  <a:cubicBezTo>
                    <a:pt x="498" y="288701"/>
                    <a:pt x="233" y="288965"/>
                    <a:pt x="233" y="289494"/>
                  </a:cubicBezTo>
                  <a:cubicBezTo>
                    <a:pt x="233" y="290817"/>
                    <a:pt x="1292" y="291347"/>
                    <a:pt x="2350" y="291347"/>
                  </a:cubicBezTo>
                  <a:cubicBezTo>
                    <a:pt x="5525" y="291347"/>
                    <a:pt x="30132" y="269650"/>
                    <a:pt x="44420" y="237634"/>
                  </a:cubicBezTo>
                  <a:cubicBezTo>
                    <a:pt x="58973" y="205090"/>
                    <a:pt x="63206" y="173603"/>
                    <a:pt x="63206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pic>
        <p:nvPicPr>
          <p:cNvPr id="90" name="Picture 89">
            <a:extLst>
              <a:ext uri="{FF2B5EF4-FFF2-40B4-BE49-F238E27FC236}">
                <a16:creationId xmlns:a16="http://schemas.microsoft.com/office/drawing/2014/main" id="{B1BC3892-0E1A-7B74-F535-76387A535B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05336" y="733425"/>
            <a:ext cx="5110609" cy="3271489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48AFB929-2F29-5E2E-D995-2E0646D99A4E}"/>
              </a:ext>
            </a:extLst>
          </p:cNvPr>
          <p:cNvSpPr txBox="1"/>
          <p:nvPr/>
        </p:nvSpPr>
        <p:spPr>
          <a:xfrm>
            <a:off x="6262512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Single-quantum vortex:</a:t>
            </a:r>
            <a:endParaRPr lang="en-FI" sz="2000" b="1" dirty="0" err="1"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E5A3F23-1FC2-9A70-9557-5EFE49D2D337}"/>
              </a:ext>
            </a:extLst>
          </p:cNvPr>
          <p:cNvSpPr txBox="1"/>
          <p:nvPr/>
        </p:nvSpPr>
        <p:spPr>
          <a:xfrm>
            <a:off x="5890617" y="4286884"/>
            <a:ext cx="5878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Vorticity carried in    vector texture</a:t>
            </a: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Only observed when rotating during transition</a:t>
            </a:r>
            <a:endParaRPr lang="en-FI" sz="2000" dirty="0" err="1">
              <a:latin typeface="+mj-lt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9762A11-36B4-D549-04A2-A58E394EFB1B}"/>
              </a:ext>
            </a:extLst>
          </p:cNvPr>
          <p:cNvGrpSpPr/>
          <p:nvPr/>
        </p:nvGrpSpPr>
        <p:grpSpPr>
          <a:xfrm>
            <a:off x="8096787" y="4297770"/>
            <a:ext cx="93613" cy="287819"/>
            <a:chOff x="8087715" y="4703884"/>
            <a:chExt cx="106777" cy="32829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5511FDB-3D1D-7864-D97D-16D40D1EE1A0}"/>
                </a:ext>
              </a:extLst>
            </p:cNvPr>
            <p:cNvSpPr/>
            <p:nvPr/>
          </p:nvSpPr>
          <p:spPr>
            <a:xfrm>
              <a:off x="8111097" y="4703884"/>
              <a:ext cx="83395" cy="50159"/>
            </a:xfrm>
            <a:custGeom>
              <a:avLst/>
              <a:gdLst>
                <a:gd name="csX0" fmla="*/ 41545 w 83395"/>
                <a:gd name="csY0" fmla="*/ 12 h 50159"/>
                <a:gd name="csX1" fmla="*/ 0 w 83395"/>
                <a:gd name="csY1" fmla="*/ 46172 h 50159"/>
                <a:gd name="csX2" fmla="*/ 4001 w 83395"/>
                <a:gd name="csY2" fmla="*/ 50172 h 50159"/>
                <a:gd name="csX3" fmla="*/ 41545 w 83395"/>
                <a:gd name="csY3" fmla="*/ 13553 h 50159"/>
                <a:gd name="csX4" fmla="*/ 79396 w 83395"/>
                <a:gd name="csY4" fmla="*/ 50172 h 50159"/>
                <a:gd name="csX5" fmla="*/ 83396 w 83395"/>
                <a:gd name="csY5" fmla="*/ 46172 h 50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3395" h="50159">
                  <a:moveTo>
                    <a:pt x="41545" y="12"/>
                  </a:moveTo>
                  <a:lnTo>
                    <a:pt x="0" y="46172"/>
                  </a:lnTo>
                  <a:lnTo>
                    <a:pt x="4001" y="50172"/>
                  </a:lnTo>
                  <a:lnTo>
                    <a:pt x="41545" y="13553"/>
                  </a:lnTo>
                  <a:lnTo>
                    <a:pt x="79396" y="50172"/>
                  </a:lnTo>
                  <a:lnTo>
                    <a:pt x="83396" y="46172"/>
                  </a:lnTo>
                  <a:close/>
                </a:path>
              </a:pathLst>
            </a:custGeom>
            <a:solidFill>
              <a:srgbClr val="FF0000"/>
            </a:solidFill>
            <a:ln w="1957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C05CE5B-1594-68C4-0191-C066B692CEF1}"/>
                </a:ext>
              </a:extLst>
            </p:cNvPr>
            <p:cNvSpPr/>
            <p:nvPr/>
          </p:nvSpPr>
          <p:spPr>
            <a:xfrm>
              <a:off x="8087715" y="4793377"/>
              <a:ext cx="71394" cy="238799"/>
            </a:xfrm>
            <a:custGeom>
              <a:avLst/>
              <a:gdLst>
                <a:gd name="csX0" fmla="*/ 70471 w 71394"/>
                <a:gd name="csY0" fmla="*/ 8637 h 238799"/>
                <a:gd name="csX1" fmla="*/ 71394 w 71394"/>
                <a:gd name="csY1" fmla="*/ 3406 h 238799"/>
                <a:gd name="csX2" fmla="*/ 67393 w 71394"/>
                <a:gd name="csY2" fmla="*/ 20 h 238799"/>
                <a:gd name="csX3" fmla="*/ 48622 w 71394"/>
                <a:gd name="csY3" fmla="*/ 1865 h 238799"/>
                <a:gd name="csX4" fmla="*/ 31696 w 71394"/>
                <a:gd name="csY4" fmla="*/ 3096 h 238799"/>
                <a:gd name="csX5" fmla="*/ 21233 w 71394"/>
                <a:gd name="csY5" fmla="*/ 10175 h 238799"/>
                <a:gd name="csX6" fmla="*/ 28004 w 71394"/>
                <a:gd name="csY6" fmla="*/ 13560 h 238799"/>
                <a:gd name="csX7" fmla="*/ 45237 w 71394"/>
                <a:gd name="csY7" fmla="*/ 20022 h 238799"/>
                <a:gd name="csX8" fmla="*/ 43698 w 71394"/>
                <a:gd name="csY8" fmla="*/ 28331 h 238799"/>
                <a:gd name="csX9" fmla="*/ 1538 w 71394"/>
                <a:gd name="csY9" fmla="*/ 196353 h 238799"/>
                <a:gd name="csX10" fmla="*/ 0 w 71394"/>
                <a:gd name="csY10" fmla="*/ 208354 h 238799"/>
                <a:gd name="csX11" fmla="*/ 29850 w 71394"/>
                <a:gd name="csY11" fmla="*/ 238820 h 238799"/>
                <a:gd name="csX12" fmla="*/ 53853 w 71394"/>
                <a:gd name="csY12" fmla="*/ 220971 h 238799"/>
                <a:gd name="csX13" fmla="*/ 64316 w 71394"/>
                <a:gd name="csY13" fmla="*/ 186813 h 238799"/>
                <a:gd name="csX14" fmla="*/ 60931 w 71394"/>
                <a:gd name="csY14" fmla="*/ 183736 h 238799"/>
                <a:gd name="csX15" fmla="*/ 56315 w 71394"/>
                <a:gd name="csY15" fmla="*/ 190814 h 238799"/>
                <a:gd name="csX16" fmla="*/ 30465 w 71394"/>
                <a:gd name="csY16" fmla="*/ 232050 h 238799"/>
                <a:gd name="csX17" fmla="*/ 20310 w 71394"/>
                <a:gd name="csY17" fmla="*/ 216355 h 238799"/>
                <a:gd name="csX18" fmla="*/ 22772 w 71394"/>
                <a:gd name="csY18" fmla="*/ 198507 h 2387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71394" h="238799">
                  <a:moveTo>
                    <a:pt x="70471" y="8637"/>
                  </a:moveTo>
                  <a:cubicBezTo>
                    <a:pt x="70778" y="7096"/>
                    <a:pt x="71394" y="5251"/>
                    <a:pt x="71394" y="3406"/>
                  </a:cubicBezTo>
                  <a:cubicBezTo>
                    <a:pt x="71394" y="20"/>
                    <a:pt x="68009" y="20"/>
                    <a:pt x="67393" y="20"/>
                  </a:cubicBezTo>
                  <a:cubicBezTo>
                    <a:pt x="67086" y="20"/>
                    <a:pt x="54776" y="1251"/>
                    <a:pt x="48622" y="1865"/>
                  </a:cubicBezTo>
                  <a:cubicBezTo>
                    <a:pt x="43083" y="2175"/>
                    <a:pt x="37851" y="2789"/>
                    <a:pt x="31696" y="3096"/>
                  </a:cubicBezTo>
                  <a:cubicBezTo>
                    <a:pt x="23695" y="3713"/>
                    <a:pt x="21233" y="4020"/>
                    <a:pt x="21233" y="10175"/>
                  </a:cubicBezTo>
                  <a:cubicBezTo>
                    <a:pt x="21233" y="13560"/>
                    <a:pt x="24619" y="13560"/>
                    <a:pt x="28004" y="13560"/>
                  </a:cubicBezTo>
                  <a:cubicBezTo>
                    <a:pt x="45237" y="13560"/>
                    <a:pt x="45237" y="16637"/>
                    <a:pt x="45237" y="20022"/>
                  </a:cubicBezTo>
                  <a:cubicBezTo>
                    <a:pt x="45237" y="21560"/>
                    <a:pt x="45237" y="22177"/>
                    <a:pt x="43698" y="28331"/>
                  </a:cubicBezTo>
                  <a:lnTo>
                    <a:pt x="1538" y="196353"/>
                  </a:lnTo>
                  <a:cubicBezTo>
                    <a:pt x="615" y="200046"/>
                    <a:pt x="0" y="202815"/>
                    <a:pt x="0" y="208354"/>
                  </a:cubicBezTo>
                  <a:cubicBezTo>
                    <a:pt x="0" y="225280"/>
                    <a:pt x="12309" y="238820"/>
                    <a:pt x="29850" y="238820"/>
                  </a:cubicBezTo>
                  <a:cubicBezTo>
                    <a:pt x="40928" y="238820"/>
                    <a:pt x="48314" y="231434"/>
                    <a:pt x="53853" y="220971"/>
                  </a:cubicBezTo>
                  <a:cubicBezTo>
                    <a:pt x="59700" y="209585"/>
                    <a:pt x="64316" y="188352"/>
                    <a:pt x="64316" y="186813"/>
                  </a:cubicBezTo>
                  <a:cubicBezTo>
                    <a:pt x="64316" y="185274"/>
                    <a:pt x="63085" y="183736"/>
                    <a:pt x="60931" y="183736"/>
                  </a:cubicBezTo>
                  <a:cubicBezTo>
                    <a:pt x="57854" y="183736"/>
                    <a:pt x="57546" y="185582"/>
                    <a:pt x="56315" y="190814"/>
                  </a:cubicBezTo>
                  <a:cubicBezTo>
                    <a:pt x="50160" y="214201"/>
                    <a:pt x="44006" y="232050"/>
                    <a:pt x="30465" y="232050"/>
                  </a:cubicBezTo>
                  <a:cubicBezTo>
                    <a:pt x="20310" y="232050"/>
                    <a:pt x="20310" y="221279"/>
                    <a:pt x="20310" y="216355"/>
                  </a:cubicBezTo>
                  <a:cubicBezTo>
                    <a:pt x="20310" y="215125"/>
                    <a:pt x="20310" y="208047"/>
                    <a:pt x="22772" y="198507"/>
                  </a:cubicBezTo>
                  <a:close/>
                </a:path>
              </a:pathLst>
            </a:custGeom>
            <a:solidFill>
              <a:srgbClr val="FF0000"/>
            </a:solidFill>
            <a:ln w="1957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495AF8-E019-9554-A369-1165D2087184}"/>
              </a:ext>
            </a:extLst>
          </p:cNvPr>
          <p:cNvSpPr txBox="1"/>
          <p:nvPr/>
        </p:nvSpPr>
        <p:spPr>
          <a:xfrm>
            <a:off x="9065954" y="3933709"/>
            <a:ext cx="3556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et al., JLTP </a:t>
            </a:r>
            <a:r>
              <a:rPr lang="en-US" sz="1400" b="1" i="1" u="none" strike="noStrike" dirty="0">
                <a:solidFill>
                  <a:srgbClr val="202729"/>
                </a:solidFill>
                <a:effectLst/>
              </a:rPr>
              <a:t>220</a:t>
            </a:r>
            <a:r>
              <a:rPr lang="en-US" sz="1400" i="1" dirty="0">
                <a:solidFill>
                  <a:srgbClr val="202729"/>
                </a:solidFill>
              </a:rPr>
              <a:t>, 88 (2025)</a:t>
            </a:r>
            <a:endParaRPr lang="en-FI" sz="1400" dirty="0"/>
          </a:p>
        </p:txBody>
      </p:sp>
    </p:spTree>
    <p:extLst>
      <p:ext uri="{BB962C8B-B14F-4D97-AF65-F5344CB8AC3E}">
        <p14:creationId xmlns:p14="http://schemas.microsoft.com/office/powerpoint/2010/main" val="30668942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C592C-D71B-56F1-8CB5-852CF7A58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F023D-3E74-1108-5AEC-579425001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A3D713-BCF9-F257-BAA5-9AE53E8BD04D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B8E85696-D187-B2E8-3A2F-D8989E1E5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6CA2FD89-91E2-2A5B-A870-BBF94A27097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C93B2B8-11A5-F406-40D6-CEC2FCCD6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A5C44F1-31EF-FCB7-5925-5FAB930D8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08637D76-41DF-599C-41F4-51DC8872FD1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F22E44CF-3250-4612-1B19-B466674BFF7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9A96A9B7-299F-9BEB-10BA-2C164FBA280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1BEC9D6-69F1-BD26-F365-4BF1B13FF262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" name="Graphic 39">
            <a:extLst>
              <a:ext uri="{FF2B5EF4-FFF2-40B4-BE49-F238E27FC236}">
                <a16:creationId xmlns:a16="http://schemas.microsoft.com/office/drawing/2014/main" id="{2CBEEC2C-3273-B6DE-F624-C7382181F87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292" y="4794716"/>
            <a:ext cx="2549137" cy="792478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A7F2D5DD-52ED-53CF-58ED-5F2CEE0B245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79318" y="5004617"/>
            <a:ext cx="1354236" cy="2761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C0FC1C8-EEFE-409C-C83D-0F2692E02298}"/>
              </a:ext>
            </a:extLst>
          </p:cNvPr>
          <p:cNvCxnSpPr>
            <a:cxnSpLocks/>
          </p:cNvCxnSpPr>
          <p:nvPr/>
        </p:nvCxnSpPr>
        <p:spPr>
          <a:xfrm>
            <a:off x="3162782" y="5142670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Graphic 48">
            <a:extLst>
              <a:ext uri="{FF2B5EF4-FFF2-40B4-BE49-F238E27FC236}">
                <a16:creationId xmlns:a16="http://schemas.microsoft.com/office/drawing/2014/main" id="{02EFE268-280A-68E2-BFA3-F0EA28BF22A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21150" y="5987116"/>
            <a:ext cx="4355821" cy="7012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178ED572-A74C-D4C7-20A7-03B3E5AA4988}"/>
              </a:ext>
            </a:extLst>
          </p:cNvPr>
          <p:cNvSpPr txBox="1"/>
          <p:nvPr/>
        </p:nvSpPr>
        <p:spPr>
          <a:xfrm>
            <a:off x="963386" y="57154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Mermin-Ho relation:</a:t>
            </a:r>
            <a:endParaRPr lang="en-FI" sz="2000" dirty="0" err="1"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13962A6-D77D-A3AE-79C0-CBC887B9EF0E}"/>
              </a:ext>
            </a:extLst>
          </p:cNvPr>
          <p:cNvCxnSpPr/>
          <p:nvPr/>
        </p:nvCxnSpPr>
        <p:spPr>
          <a:xfrm flipV="1">
            <a:off x="405292" y="4038777"/>
            <a:ext cx="4117722" cy="669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53A7A08-A3E6-DBFE-18FF-8CF28FAC0BC7}"/>
              </a:ext>
            </a:extLst>
          </p:cNvPr>
          <p:cNvCxnSpPr>
            <a:cxnSpLocks/>
          </p:cNvCxnSpPr>
          <p:nvPr/>
        </p:nvCxnSpPr>
        <p:spPr>
          <a:xfrm>
            <a:off x="318512" y="4039493"/>
            <a:ext cx="4204502" cy="605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F32DAEC3-FB11-CF9C-DC63-71E2327CEAB7}"/>
              </a:ext>
            </a:extLst>
          </p:cNvPr>
          <p:cNvSpPr/>
          <p:nvPr/>
        </p:nvSpPr>
        <p:spPr>
          <a:xfrm>
            <a:off x="963386" y="5715462"/>
            <a:ext cx="5290457" cy="1059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F02D5909-5093-8EB4-3854-5CFBCAC12A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31250" y="5675786"/>
            <a:ext cx="3683607" cy="109900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3E95EEA0-519D-247A-5D31-C9727EE20A0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63605" y="6529198"/>
            <a:ext cx="324531" cy="245591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ADBDF863-5FB1-EEC4-19D1-C7C2F1A94DDF}"/>
              </a:ext>
            </a:extLst>
          </p:cNvPr>
          <p:cNvGrpSpPr/>
          <p:nvPr/>
        </p:nvGrpSpPr>
        <p:grpSpPr>
          <a:xfrm>
            <a:off x="10173294" y="5587194"/>
            <a:ext cx="1365949" cy="558570"/>
            <a:chOff x="10201231" y="5380535"/>
            <a:chExt cx="1650611" cy="674975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7A282C4-48F0-AF0E-4115-39452B529092}"/>
                </a:ext>
              </a:extLst>
            </p:cNvPr>
            <p:cNvSpPr/>
            <p:nvPr/>
          </p:nvSpPr>
          <p:spPr>
            <a:xfrm>
              <a:off x="10201231" y="5380535"/>
              <a:ext cx="269619" cy="674975"/>
            </a:xfrm>
            <a:custGeom>
              <a:avLst/>
              <a:gdLst>
                <a:gd name="csX0" fmla="*/ 14554 w 269619"/>
                <a:gd name="csY0" fmla="*/ 661223 h 674975"/>
                <a:gd name="csX1" fmla="*/ 29636 w 269619"/>
                <a:gd name="csY1" fmla="*/ 646406 h 674975"/>
                <a:gd name="csX2" fmla="*/ 15083 w 269619"/>
                <a:gd name="csY2" fmla="*/ 631589 h 674975"/>
                <a:gd name="csX3" fmla="*/ 2 w 269619"/>
                <a:gd name="csY3" fmla="*/ 646670 h 674975"/>
                <a:gd name="csX4" fmla="*/ 33869 w 269619"/>
                <a:gd name="csY4" fmla="*/ 674982 h 674975"/>
                <a:gd name="csX5" fmla="*/ 118804 w 269619"/>
                <a:gd name="csY5" fmla="*/ 515697 h 674975"/>
                <a:gd name="csX6" fmla="*/ 178336 w 269619"/>
                <a:gd name="csY6" fmla="*/ 225439 h 674975"/>
                <a:gd name="csX7" fmla="*/ 211147 w 269619"/>
                <a:gd name="csY7" fmla="*/ 60863 h 674975"/>
                <a:gd name="csX8" fmla="*/ 237076 w 269619"/>
                <a:gd name="csY8" fmla="*/ 6621 h 674975"/>
                <a:gd name="csX9" fmla="*/ 255333 w 269619"/>
                <a:gd name="csY9" fmla="*/ 13765 h 674975"/>
                <a:gd name="csX10" fmla="*/ 239987 w 269619"/>
                <a:gd name="csY10" fmla="*/ 28583 h 674975"/>
                <a:gd name="csX11" fmla="*/ 254539 w 269619"/>
                <a:gd name="csY11" fmla="*/ 43400 h 674975"/>
                <a:gd name="csX12" fmla="*/ 269622 w 269619"/>
                <a:gd name="csY12" fmla="*/ 28318 h 674975"/>
                <a:gd name="csX13" fmla="*/ 236282 w 269619"/>
                <a:gd name="csY13" fmla="*/ 7 h 674975"/>
                <a:gd name="csX14" fmla="*/ 179660 w 269619"/>
                <a:gd name="csY14" fmla="*/ 94995 h 674975"/>
                <a:gd name="csX15" fmla="*/ 103986 w 269619"/>
                <a:gd name="csY15" fmla="*/ 449549 h 674975"/>
                <a:gd name="csX16" fmla="*/ 77263 w 269619"/>
                <a:gd name="csY16" fmla="*/ 588988 h 674975"/>
                <a:gd name="csX17" fmla="*/ 33076 w 269619"/>
                <a:gd name="csY17" fmla="*/ 668368 h 674975"/>
                <a:gd name="csX18" fmla="*/ 14554 w 269619"/>
                <a:gd name="csY18" fmla="*/ 661223 h 6749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69619" h="674975">
                  <a:moveTo>
                    <a:pt x="14554" y="661223"/>
                  </a:moveTo>
                  <a:cubicBezTo>
                    <a:pt x="24344" y="660693"/>
                    <a:pt x="29636" y="654079"/>
                    <a:pt x="29636" y="646406"/>
                  </a:cubicBezTo>
                  <a:cubicBezTo>
                    <a:pt x="29636" y="636351"/>
                    <a:pt x="21963" y="631589"/>
                    <a:pt x="15083" y="631589"/>
                  </a:cubicBezTo>
                  <a:cubicBezTo>
                    <a:pt x="7675" y="631589"/>
                    <a:pt x="2" y="636087"/>
                    <a:pt x="2" y="646670"/>
                  </a:cubicBezTo>
                  <a:cubicBezTo>
                    <a:pt x="2" y="662282"/>
                    <a:pt x="15348" y="674982"/>
                    <a:pt x="33869" y="674982"/>
                  </a:cubicBezTo>
                  <a:cubicBezTo>
                    <a:pt x="79909" y="674982"/>
                    <a:pt x="97372" y="603806"/>
                    <a:pt x="118804" y="515697"/>
                  </a:cubicBezTo>
                  <a:cubicBezTo>
                    <a:pt x="142352" y="419915"/>
                    <a:pt x="161932" y="322809"/>
                    <a:pt x="178336" y="225439"/>
                  </a:cubicBezTo>
                  <a:cubicBezTo>
                    <a:pt x="189714" y="160614"/>
                    <a:pt x="200828" y="100023"/>
                    <a:pt x="211147" y="60863"/>
                  </a:cubicBezTo>
                  <a:cubicBezTo>
                    <a:pt x="214851" y="45781"/>
                    <a:pt x="225170" y="6621"/>
                    <a:pt x="237076" y="6621"/>
                  </a:cubicBezTo>
                  <a:cubicBezTo>
                    <a:pt x="246338" y="6621"/>
                    <a:pt x="254010" y="12442"/>
                    <a:pt x="255333" y="13765"/>
                  </a:cubicBezTo>
                  <a:cubicBezTo>
                    <a:pt x="245279" y="14295"/>
                    <a:pt x="239987" y="20910"/>
                    <a:pt x="239987" y="28583"/>
                  </a:cubicBezTo>
                  <a:cubicBezTo>
                    <a:pt x="239987" y="38637"/>
                    <a:pt x="247660" y="43400"/>
                    <a:pt x="254539" y="43400"/>
                  </a:cubicBezTo>
                  <a:cubicBezTo>
                    <a:pt x="261949" y="43400"/>
                    <a:pt x="269622" y="38902"/>
                    <a:pt x="269622" y="28318"/>
                  </a:cubicBezTo>
                  <a:cubicBezTo>
                    <a:pt x="269622" y="11913"/>
                    <a:pt x="253216" y="7"/>
                    <a:pt x="236282" y="7"/>
                  </a:cubicBezTo>
                  <a:cubicBezTo>
                    <a:pt x="213264" y="7"/>
                    <a:pt x="196330" y="33081"/>
                    <a:pt x="179660" y="94995"/>
                  </a:cubicBezTo>
                  <a:cubicBezTo>
                    <a:pt x="178602" y="98435"/>
                    <a:pt x="137325" y="250840"/>
                    <a:pt x="103986" y="449549"/>
                  </a:cubicBezTo>
                  <a:cubicBezTo>
                    <a:pt x="96049" y="496118"/>
                    <a:pt x="87317" y="546654"/>
                    <a:pt x="77263" y="588988"/>
                  </a:cubicBezTo>
                  <a:cubicBezTo>
                    <a:pt x="71706" y="611216"/>
                    <a:pt x="57683" y="668368"/>
                    <a:pt x="33076" y="668368"/>
                  </a:cubicBezTo>
                  <a:cubicBezTo>
                    <a:pt x="22227" y="668368"/>
                    <a:pt x="15083" y="661223"/>
                    <a:pt x="14554" y="661223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DC23A8C-03CD-5BFE-603B-BCE116C4B877}"/>
                </a:ext>
              </a:extLst>
            </p:cNvPr>
            <p:cNvSpPr/>
            <p:nvPr/>
          </p:nvSpPr>
          <p:spPr>
            <a:xfrm>
              <a:off x="10514151" y="5572555"/>
              <a:ext cx="62972" cy="291315"/>
            </a:xfrm>
            <a:custGeom>
              <a:avLst/>
              <a:gdLst>
                <a:gd name="csX0" fmla="*/ 62997 w 62972"/>
                <a:gd name="csY0" fmla="*/ 289494 h 291315"/>
                <a:gd name="csX1" fmla="*/ 62203 w 62972"/>
                <a:gd name="csY1" fmla="*/ 287642 h 291315"/>
                <a:gd name="csX2" fmla="*/ 12989 w 62972"/>
                <a:gd name="csY2" fmla="*/ 145821 h 291315"/>
                <a:gd name="csX3" fmla="*/ 62467 w 62972"/>
                <a:gd name="csY3" fmla="*/ 3206 h 291315"/>
                <a:gd name="csX4" fmla="*/ 62997 w 62972"/>
                <a:gd name="csY4" fmla="*/ 1353 h 291315"/>
                <a:gd name="csX5" fmla="*/ 60880 w 62972"/>
                <a:gd name="csY5" fmla="*/ 31 h 291315"/>
                <a:gd name="csX6" fmla="*/ 18810 w 62972"/>
                <a:gd name="csY6" fmla="*/ 53478 h 291315"/>
                <a:gd name="csX7" fmla="*/ 24 w 62972"/>
                <a:gd name="csY7" fmla="*/ 145292 h 291315"/>
                <a:gd name="csX8" fmla="*/ 19603 w 62972"/>
                <a:gd name="csY8" fmla="*/ 239486 h 291315"/>
                <a:gd name="csX9" fmla="*/ 60880 w 62972"/>
                <a:gd name="csY9" fmla="*/ 291347 h 291315"/>
                <a:gd name="csX10" fmla="*/ 62997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2997" y="289494"/>
                  </a:moveTo>
                  <a:cubicBezTo>
                    <a:pt x="62997" y="289230"/>
                    <a:pt x="62997" y="288701"/>
                    <a:pt x="62203" y="287642"/>
                  </a:cubicBezTo>
                  <a:cubicBezTo>
                    <a:pt x="48709" y="273884"/>
                    <a:pt x="12989" y="236576"/>
                    <a:pt x="12989" y="145821"/>
                  </a:cubicBezTo>
                  <a:cubicBezTo>
                    <a:pt x="12989" y="54801"/>
                    <a:pt x="48179" y="17757"/>
                    <a:pt x="62467" y="3206"/>
                  </a:cubicBezTo>
                  <a:cubicBezTo>
                    <a:pt x="62467" y="2940"/>
                    <a:pt x="62997" y="2148"/>
                    <a:pt x="62997" y="1353"/>
                  </a:cubicBezTo>
                  <a:cubicBezTo>
                    <a:pt x="62997" y="559"/>
                    <a:pt x="62203" y="31"/>
                    <a:pt x="60880" y="31"/>
                  </a:cubicBezTo>
                  <a:cubicBezTo>
                    <a:pt x="57705" y="31"/>
                    <a:pt x="33098" y="21462"/>
                    <a:pt x="18810" y="53478"/>
                  </a:cubicBezTo>
                  <a:cubicBezTo>
                    <a:pt x="4257" y="86023"/>
                    <a:pt x="24" y="117509"/>
                    <a:pt x="24" y="145292"/>
                  </a:cubicBezTo>
                  <a:cubicBezTo>
                    <a:pt x="24" y="166459"/>
                    <a:pt x="2140" y="201914"/>
                    <a:pt x="19603" y="239486"/>
                  </a:cubicBezTo>
                  <a:cubicBezTo>
                    <a:pt x="33627" y="269915"/>
                    <a:pt x="57440" y="291347"/>
                    <a:pt x="60880" y="291347"/>
                  </a:cubicBezTo>
                  <a:cubicBezTo>
                    <a:pt x="62467" y="291347"/>
                    <a:pt x="62997" y="290553"/>
                    <a:pt x="62997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E97C379-F8FE-FC8C-9F24-7B27D896923A}"/>
                </a:ext>
              </a:extLst>
            </p:cNvPr>
            <p:cNvSpPr/>
            <p:nvPr/>
          </p:nvSpPr>
          <p:spPr>
            <a:xfrm>
              <a:off x="10604944" y="5591606"/>
              <a:ext cx="215113" cy="208762"/>
            </a:xfrm>
            <a:custGeom>
              <a:avLst/>
              <a:gdLst>
                <a:gd name="csX0" fmla="*/ 213824 w 215113"/>
                <a:gd name="csY0" fmla="*/ 6645 h 208762"/>
                <a:gd name="csX1" fmla="*/ 215146 w 215113"/>
                <a:gd name="csY1" fmla="*/ 2411 h 208762"/>
                <a:gd name="csX2" fmla="*/ 208268 w 215113"/>
                <a:gd name="csY2" fmla="*/ 30 h 208762"/>
                <a:gd name="csX3" fmla="*/ 6912 w 215113"/>
                <a:gd name="csY3" fmla="*/ 30 h 208762"/>
                <a:gd name="csX4" fmla="*/ 33 w 215113"/>
                <a:gd name="csY4" fmla="*/ 2411 h 208762"/>
                <a:gd name="csX5" fmla="*/ 1356 w 215113"/>
                <a:gd name="csY5" fmla="*/ 6645 h 208762"/>
                <a:gd name="csX6" fmla="*/ 99784 w 215113"/>
                <a:gd name="csY6" fmla="*/ 203237 h 208762"/>
                <a:gd name="csX7" fmla="*/ 107458 w 215113"/>
                <a:gd name="csY7" fmla="*/ 208793 h 208762"/>
                <a:gd name="csX8" fmla="*/ 115395 w 215113"/>
                <a:gd name="csY8" fmla="*/ 203237 h 208762"/>
                <a:gd name="csX9" fmla="*/ 36018 w 215113"/>
                <a:gd name="csY9" fmla="*/ 21198 h 208762"/>
                <a:gd name="csX10" fmla="*/ 196096 w 215113"/>
                <a:gd name="csY10" fmla="*/ 21198 h 208762"/>
                <a:gd name="csX11" fmla="*/ 116189 w 215113"/>
                <a:gd name="csY11" fmla="*/ 181540 h 2087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15113" h="208762">
                  <a:moveTo>
                    <a:pt x="213824" y="6645"/>
                  </a:moveTo>
                  <a:cubicBezTo>
                    <a:pt x="214354" y="5586"/>
                    <a:pt x="215146" y="3734"/>
                    <a:pt x="215146" y="2411"/>
                  </a:cubicBezTo>
                  <a:cubicBezTo>
                    <a:pt x="215146" y="295"/>
                    <a:pt x="214882" y="30"/>
                    <a:pt x="208268" y="30"/>
                  </a:cubicBezTo>
                  <a:lnTo>
                    <a:pt x="6912" y="30"/>
                  </a:lnTo>
                  <a:cubicBezTo>
                    <a:pt x="298" y="30"/>
                    <a:pt x="33" y="295"/>
                    <a:pt x="33" y="2411"/>
                  </a:cubicBezTo>
                  <a:cubicBezTo>
                    <a:pt x="33" y="3734"/>
                    <a:pt x="827" y="5586"/>
                    <a:pt x="1356" y="6645"/>
                  </a:cubicBezTo>
                  <a:lnTo>
                    <a:pt x="99784" y="203237"/>
                  </a:lnTo>
                  <a:cubicBezTo>
                    <a:pt x="101637" y="207206"/>
                    <a:pt x="102695" y="208793"/>
                    <a:pt x="107458" y="208793"/>
                  </a:cubicBezTo>
                  <a:cubicBezTo>
                    <a:pt x="112485" y="208793"/>
                    <a:pt x="113279" y="207206"/>
                    <a:pt x="115395" y="203237"/>
                  </a:cubicBezTo>
                  <a:close/>
                  <a:moveTo>
                    <a:pt x="36018" y="21198"/>
                  </a:moveTo>
                  <a:lnTo>
                    <a:pt x="196096" y="21198"/>
                  </a:lnTo>
                  <a:lnTo>
                    <a:pt x="116189" y="181540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D318B3A-8A2A-A4E9-CA81-91FEA1B9DDB2}"/>
                </a:ext>
              </a:extLst>
            </p:cNvPr>
            <p:cNvSpPr/>
            <p:nvPr/>
          </p:nvSpPr>
          <p:spPr>
            <a:xfrm>
              <a:off x="10941694" y="5647699"/>
              <a:ext cx="140763" cy="140498"/>
            </a:xfrm>
            <a:custGeom>
              <a:avLst/>
              <a:gdLst>
                <a:gd name="csX0" fmla="*/ 70703 w 140763"/>
                <a:gd name="csY0" fmla="*/ 62210 h 140498"/>
                <a:gd name="csX1" fmla="*/ 12228 w 140763"/>
                <a:gd name="csY1" fmla="*/ 4000 h 140498"/>
                <a:gd name="csX2" fmla="*/ 5878 w 140763"/>
                <a:gd name="csY2" fmla="*/ 31 h 140498"/>
                <a:gd name="csX3" fmla="*/ 57 w 140763"/>
                <a:gd name="csY3" fmla="*/ 5852 h 140498"/>
                <a:gd name="csX4" fmla="*/ 3761 w 140763"/>
                <a:gd name="csY4" fmla="*/ 11673 h 140498"/>
                <a:gd name="csX5" fmla="*/ 62236 w 140763"/>
                <a:gd name="csY5" fmla="*/ 70148 h 140498"/>
                <a:gd name="csX6" fmla="*/ 3761 w 140763"/>
                <a:gd name="csY6" fmla="*/ 128887 h 140498"/>
                <a:gd name="csX7" fmla="*/ 57 w 140763"/>
                <a:gd name="csY7" fmla="*/ 134708 h 140498"/>
                <a:gd name="csX8" fmla="*/ 5878 w 140763"/>
                <a:gd name="csY8" fmla="*/ 140529 h 140498"/>
                <a:gd name="csX9" fmla="*/ 12228 w 140763"/>
                <a:gd name="csY9" fmla="*/ 136560 h 140498"/>
                <a:gd name="csX10" fmla="*/ 70439 w 140763"/>
                <a:gd name="csY10" fmla="*/ 78350 h 140498"/>
                <a:gd name="csX11" fmla="*/ 130766 w 140763"/>
                <a:gd name="csY11" fmla="*/ 138677 h 140498"/>
                <a:gd name="csX12" fmla="*/ 134999 w 140763"/>
                <a:gd name="csY12" fmla="*/ 140529 h 140498"/>
                <a:gd name="csX13" fmla="*/ 140821 w 140763"/>
                <a:gd name="csY13" fmla="*/ 134708 h 140498"/>
                <a:gd name="csX14" fmla="*/ 140027 w 140763"/>
                <a:gd name="csY14" fmla="*/ 131533 h 140498"/>
                <a:gd name="csX15" fmla="*/ 78906 w 140763"/>
                <a:gd name="csY15" fmla="*/ 70148 h 140498"/>
                <a:gd name="csX16" fmla="*/ 132088 w 140763"/>
                <a:gd name="csY16" fmla="*/ 16965 h 140498"/>
                <a:gd name="csX17" fmla="*/ 139497 w 140763"/>
                <a:gd name="csY17" fmla="*/ 9556 h 140498"/>
                <a:gd name="csX18" fmla="*/ 140821 w 140763"/>
                <a:gd name="csY18" fmla="*/ 5852 h 140498"/>
                <a:gd name="csX19" fmla="*/ 134999 w 140763"/>
                <a:gd name="csY19" fmla="*/ 31 h 140498"/>
                <a:gd name="csX20" fmla="*/ 128385 w 140763"/>
                <a:gd name="csY20" fmla="*/ 4264 h 140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40763" h="140498">
                  <a:moveTo>
                    <a:pt x="70703" y="62210"/>
                  </a:moveTo>
                  <a:lnTo>
                    <a:pt x="12228" y="4000"/>
                  </a:lnTo>
                  <a:cubicBezTo>
                    <a:pt x="8789" y="560"/>
                    <a:pt x="8259" y="31"/>
                    <a:pt x="5878" y="31"/>
                  </a:cubicBezTo>
                  <a:cubicBezTo>
                    <a:pt x="2968" y="31"/>
                    <a:pt x="57" y="2677"/>
                    <a:pt x="57" y="5852"/>
                  </a:cubicBezTo>
                  <a:cubicBezTo>
                    <a:pt x="57" y="7968"/>
                    <a:pt x="586" y="8498"/>
                    <a:pt x="3761" y="11673"/>
                  </a:cubicBezTo>
                  <a:lnTo>
                    <a:pt x="62236" y="70148"/>
                  </a:lnTo>
                  <a:lnTo>
                    <a:pt x="3761" y="128887"/>
                  </a:lnTo>
                  <a:cubicBezTo>
                    <a:pt x="586" y="132062"/>
                    <a:pt x="57" y="132592"/>
                    <a:pt x="57" y="134708"/>
                  </a:cubicBezTo>
                  <a:cubicBezTo>
                    <a:pt x="57" y="137883"/>
                    <a:pt x="2968" y="140529"/>
                    <a:pt x="5878" y="140529"/>
                  </a:cubicBezTo>
                  <a:cubicBezTo>
                    <a:pt x="8259" y="140529"/>
                    <a:pt x="8789" y="140000"/>
                    <a:pt x="12228" y="136560"/>
                  </a:cubicBezTo>
                  <a:lnTo>
                    <a:pt x="70439" y="78350"/>
                  </a:lnTo>
                  <a:lnTo>
                    <a:pt x="130766" y="138677"/>
                  </a:lnTo>
                  <a:cubicBezTo>
                    <a:pt x="131294" y="139206"/>
                    <a:pt x="133411" y="140529"/>
                    <a:pt x="134999" y="140529"/>
                  </a:cubicBezTo>
                  <a:cubicBezTo>
                    <a:pt x="138439" y="140529"/>
                    <a:pt x="140821" y="137883"/>
                    <a:pt x="140821" y="134708"/>
                  </a:cubicBezTo>
                  <a:cubicBezTo>
                    <a:pt x="140821" y="134179"/>
                    <a:pt x="140821" y="132856"/>
                    <a:pt x="140027" y="131533"/>
                  </a:cubicBezTo>
                  <a:cubicBezTo>
                    <a:pt x="139761" y="131004"/>
                    <a:pt x="93458" y="85229"/>
                    <a:pt x="78906" y="70148"/>
                  </a:cubicBezTo>
                  <a:lnTo>
                    <a:pt x="132088" y="16965"/>
                  </a:lnTo>
                  <a:cubicBezTo>
                    <a:pt x="133677" y="15113"/>
                    <a:pt x="137910" y="11408"/>
                    <a:pt x="139497" y="9556"/>
                  </a:cubicBezTo>
                  <a:cubicBezTo>
                    <a:pt x="139763" y="9027"/>
                    <a:pt x="140821" y="7968"/>
                    <a:pt x="140821" y="5852"/>
                  </a:cubicBezTo>
                  <a:cubicBezTo>
                    <a:pt x="140821" y="2677"/>
                    <a:pt x="138439" y="31"/>
                    <a:pt x="134999" y="31"/>
                  </a:cubicBezTo>
                  <a:cubicBezTo>
                    <a:pt x="132618" y="31"/>
                    <a:pt x="131560" y="1089"/>
                    <a:pt x="128385" y="426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E06E4B4-6992-C38B-618A-1EC4DA121155}"/>
                </a:ext>
              </a:extLst>
            </p:cNvPr>
            <p:cNvSpPr/>
            <p:nvPr/>
          </p:nvSpPr>
          <p:spPr>
            <a:xfrm>
              <a:off x="11198526" y="5662252"/>
              <a:ext cx="125416" cy="131502"/>
            </a:xfrm>
            <a:custGeom>
              <a:avLst/>
              <a:gdLst>
                <a:gd name="csX0" fmla="*/ 125496 w 125416"/>
                <a:gd name="csY0" fmla="*/ 19611 h 131502"/>
                <a:gd name="csX1" fmla="*/ 113854 w 125416"/>
                <a:gd name="csY1" fmla="*/ 31 h 131502"/>
                <a:gd name="csX2" fmla="*/ 100360 w 125416"/>
                <a:gd name="csY2" fmla="*/ 12996 h 131502"/>
                <a:gd name="csX3" fmla="*/ 103535 w 125416"/>
                <a:gd name="csY3" fmla="*/ 19611 h 131502"/>
                <a:gd name="csX4" fmla="*/ 114118 w 125416"/>
                <a:gd name="csY4" fmla="*/ 45276 h 131502"/>
                <a:gd name="csX5" fmla="*/ 61465 w 125416"/>
                <a:gd name="csY5" fmla="*/ 125712 h 131502"/>
                <a:gd name="csX6" fmla="*/ 40297 w 125416"/>
                <a:gd name="csY6" fmla="*/ 100047 h 131502"/>
                <a:gd name="csX7" fmla="*/ 54850 w 125416"/>
                <a:gd name="csY7" fmla="*/ 43953 h 131502"/>
                <a:gd name="csX8" fmla="*/ 60671 w 125416"/>
                <a:gd name="csY8" fmla="*/ 23315 h 131502"/>
                <a:gd name="csX9" fmla="*/ 37651 w 125416"/>
                <a:gd name="csY9" fmla="*/ 31 h 131502"/>
                <a:gd name="csX10" fmla="*/ 79 w 125416"/>
                <a:gd name="csY10" fmla="*/ 44747 h 131502"/>
                <a:gd name="csX11" fmla="*/ 3254 w 125416"/>
                <a:gd name="csY11" fmla="*/ 47393 h 131502"/>
                <a:gd name="csX12" fmla="*/ 7223 w 125416"/>
                <a:gd name="csY12" fmla="*/ 42101 h 131502"/>
                <a:gd name="csX13" fmla="*/ 36858 w 125416"/>
                <a:gd name="csY13" fmla="*/ 5852 h 131502"/>
                <a:gd name="csX14" fmla="*/ 44266 w 125416"/>
                <a:gd name="csY14" fmla="*/ 15377 h 131502"/>
                <a:gd name="csX15" fmla="*/ 36858 w 125416"/>
                <a:gd name="csY15" fmla="*/ 42631 h 131502"/>
                <a:gd name="csX16" fmla="*/ 22834 w 125416"/>
                <a:gd name="csY16" fmla="*/ 96078 h 131502"/>
                <a:gd name="csX17" fmla="*/ 32624 w 125416"/>
                <a:gd name="csY17" fmla="*/ 122537 h 131502"/>
                <a:gd name="csX18" fmla="*/ 60406 w 125416"/>
                <a:gd name="csY18" fmla="*/ 131533 h 131502"/>
                <a:gd name="csX19" fmla="*/ 125496 w 125416"/>
                <a:gd name="csY19" fmla="*/ 19611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25416" h="131502">
                  <a:moveTo>
                    <a:pt x="125496" y="19611"/>
                  </a:moveTo>
                  <a:cubicBezTo>
                    <a:pt x="125496" y="1089"/>
                    <a:pt x="115971" y="31"/>
                    <a:pt x="113854" y="31"/>
                  </a:cubicBezTo>
                  <a:cubicBezTo>
                    <a:pt x="106710" y="31"/>
                    <a:pt x="100360" y="6910"/>
                    <a:pt x="100360" y="12996"/>
                  </a:cubicBezTo>
                  <a:cubicBezTo>
                    <a:pt x="100360" y="16436"/>
                    <a:pt x="102476" y="18288"/>
                    <a:pt x="103535" y="19611"/>
                  </a:cubicBezTo>
                  <a:cubicBezTo>
                    <a:pt x="106445" y="22257"/>
                    <a:pt x="114118" y="30195"/>
                    <a:pt x="114118" y="45276"/>
                  </a:cubicBezTo>
                  <a:cubicBezTo>
                    <a:pt x="114118" y="57448"/>
                    <a:pt x="96656" y="125712"/>
                    <a:pt x="61465" y="125712"/>
                  </a:cubicBezTo>
                  <a:cubicBezTo>
                    <a:pt x="43737" y="125712"/>
                    <a:pt x="40297" y="110895"/>
                    <a:pt x="40297" y="100047"/>
                  </a:cubicBezTo>
                  <a:cubicBezTo>
                    <a:pt x="40297" y="85494"/>
                    <a:pt x="46912" y="65121"/>
                    <a:pt x="54850" y="43953"/>
                  </a:cubicBezTo>
                  <a:cubicBezTo>
                    <a:pt x="59613" y="32047"/>
                    <a:pt x="60671" y="29136"/>
                    <a:pt x="60671" y="23315"/>
                  </a:cubicBezTo>
                  <a:cubicBezTo>
                    <a:pt x="60671" y="11144"/>
                    <a:pt x="51939" y="31"/>
                    <a:pt x="37651" y="31"/>
                  </a:cubicBezTo>
                  <a:cubicBezTo>
                    <a:pt x="10928" y="31"/>
                    <a:pt x="79" y="42366"/>
                    <a:pt x="79" y="44747"/>
                  </a:cubicBezTo>
                  <a:cubicBezTo>
                    <a:pt x="79" y="45806"/>
                    <a:pt x="1138" y="47393"/>
                    <a:pt x="3254" y="47393"/>
                  </a:cubicBezTo>
                  <a:cubicBezTo>
                    <a:pt x="5900" y="47393"/>
                    <a:pt x="6165" y="46070"/>
                    <a:pt x="7223" y="42101"/>
                  </a:cubicBezTo>
                  <a:cubicBezTo>
                    <a:pt x="14367" y="16965"/>
                    <a:pt x="25745" y="5852"/>
                    <a:pt x="36858" y="5852"/>
                  </a:cubicBezTo>
                  <a:cubicBezTo>
                    <a:pt x="39504" y="5852"/>
                    <a:pt x="44266" y="5852"/>
                    <a:pt x="44266" y="15377"/>
                  </a:cubicBezTo>
                  <a:cubicBezTo>
                    <a:pt x="44266" y="23051"/>
                    <a:pt x="41091" y="31517"/>
                    <a:pt x="36858" y="42631"/>
                  </a:cubicBezTo>
                  <a:cubicBezTo>
                    <a:pt x="22834" y="79938"/>
                    <a:pt x="22834" y="88934"/>
                    <a:pt x="22834" y="96078"/>
                  </a:cubicBezTo>
                  <a:cubicBezTo>
                    <a:pt x="22834" y="102428"/>
                    <a:pt x="23628" y="114335"/>
                    <a:pt x="32624" y="122537"/>
                  </a:cubicBezTo>
                  <a:cubicBezTo>
                    <a:pt x="43208" y="131533"/>
                    <a:pt x="57760" y="131533"/>
                    <a:pt x="60406" y="131533"/>
                  </a:cubicBezTo>
                  <a:cubicBezTo>
                    <a:pt x="108827" y="131533"/>
                    <a:pt x="125496" y="36280"/>
                    <a:pt x="125496" y="19611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45C966-98AF-EF24-44D7-0A9A170816CF}"/>
                </a:ext>
              </a:extLst>
            </p:cNvPr>
            <p:cNvSpPr/>
            <p:nvPr/>
          </p:nvSpPr>
          <p:spPr>
            <a:xfrm>
              <a:off x="11335051" y="5744341"/>
              <a:ext cx="64560" cy="92342"/>
            </a:xfrm>
            <a:custGeom>
              <a:avLst/>
              <a:gdLst>
                <a:gd name="csX0" fmla="*/ 59887 w 64560"/>
                <a:gd name="csY0" fmla="*/ 4533 h 92342"/>
                <a:gd name="csX1" fmla="*/ 57771 w 64560"/>
                <a:gd name="csY1" fmla="*/ 35 h 92342"/>
                <a:gd name="csX2" fmla="*/ 50891 w 64560"/>
                <a:gd name="csY2" fmla="*/ 6385 h 92342"/>
                <a:gd name="csX3" fmla="*/ 31841 w 64560"/>
                <a:gd name="csY3" fmla="*/ 35 h 92342"/>
                <a:gd name="csX4" fmla="*/ 90 w 64560"/>
                <a:gd name="csY4" fmla="*/ 24377 h 92342"/>
                <a:gd name="csX5" fmla="*/ 7763 w 64560"/>
                <a:gd name="csY5" fmla="*/ 40782 h 92342"/>
                <a:gd name="csX6" fmla="*/ 30518 w 64560"/>
                <a:gd name="csY6" fmla="*/ 49778 h 92342"/>
                <a:gd name="csX7" fmla="*/ 49304 w 64560"/>
                <a:gd name="csY7" fmla="*/ 56657 h 92342"/>
                <a:gd name="csX8" fmla="*/ 55654 w 64560"/>
                <a:gd name="csY8" fmla="*/ 69887 h 92342"/>
                <a:gd name="csX9" fmla="*/ 32634 w 64560"/>
                <a:gd name="csY9" fmla="*/ 88144 h 92342"/>
                <a:gd name="csX10" fmla="*/ 5117 w 64560"/>
                <a:gd name="csY10" fmla="*/ 60362 h 92342"/>
                <a:gd name="csX11" fmla="*/ 4323 w 64560"/>
                <a:gd name="csY11" fmla="*/ 56128 h 92342"/>
                <a:gd name="csX12" fmla="*/ 2471 w 64560"/>
                <a:gd name="csY12" fmla="*/ 55335 h 92342"/>
                <a:gd name="csX13" fmla="*/ 90 w 64560"/>
                <a:gd name="csY13" fmla="*/ 60097 h 92342"/>
                <a:gd name="csX14" fmla="*/ 90 w 64560"/>
                <a:gd name="csY14" fmla="*/ 87615 h 92342"/>
                <a:gd name="csX15" fmla="*/ 2206 w 64560"/>
                <a:gd name="csY15" fmla="*/ 92378 h 92342"/>
                <a:gd name="csX16" fmla="*/ 6704 w 64560"/>
                <a:gd name="csY16" fmla="*/ 87879 h 92342"/>
                <a:gd name="csX17" fmla="*/ 10938 w 64560"/>
                <a:gd name="csY17" fmla="*/ 82852 h 92342"/>
                <a:gd name="csX18" fmla="*/ 32899 w 64560"/>
                <a:gd name="csY18" fmla="*/ 92378 h 92342"/>
                <a:gd name="csX19" fmla="*/ 64650 w 64560"/>
                <a:gd name="csY19" fmla="*/ 64595 h 92342"/>
                <a:gd name="csX20" fmla="*/ 56183 w 64560"/>
                <a:gd name="csY20" fmla="*/ 45280 h 92342"/>
                <a:gd name="csX21" fmla="*/ 29988 w 64560"/>
                <a:gd name="csY21" fmla="*/ 35490 h 92342"/>
                <a:gd name="csX22" fmla="*/ 9350 w 64560"/>
                <a:gd name="csY22" fmla="*/ 19086 h 92342"/>
                <a:gd name="csX23" fmla="*/ 31841 w 64560"/>
                <a:gd name="csY23" fmla="*/ 3739 h 92342"/>
                <a:gd name="csX24" fmla="*/ 55389 w 64560"/>
                <a:gd name="csY24" fmla="*/ 28611 h 92342"/>
                <a:gd name="csX25" fmla="*/ 57771 w 64560"/>
                <a:gd name="csY25" fmla="*/ 30463 h 92342"/>
                <a:gd name="csX26" fmla="*/ 59887 w 64560"/>
                <a:gd name="csY26" fmla="*/ 25700 h 923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64560" h="92342">
                  <a:moveTo>
                    <a:pt x="59887" y="4533"/>
                  </a:moveTo>
                  <a:cubicBezTo>
                    <a:pt x="59887" y="1093"/>
                    <a:pt x="59887" y="35"/>
                    <a:pt x="57771" y="35"/>
                  </a:cubicBezTo>
                  <a:cubicBezTo>
                    <a:pt x="56183" y="35"/>
                    <a:pt x="52479" y="4533"/>
                    <a:pt x="50891" y="6385"/>
                  </a:cubicBezTo>
                  <a:cubicBezTo>
                    <a:pt x="44806" y="1093"/>
                    <a:pt x="38455" y="35"/>
                    <a:pt x="31841" y="35"/>
                  </a:cubicBezTo>
                  <a:cubicBezTo>
                    <a:pt x="7498" y="35"/>
                    <a:pt x="90" y="13264"/>
                    <a:pt x="90" y="24377"/>
                  </a:cubicBezTo>
                  <a:cubicBezTo>
                    <a:pt x="90" y="26759"/>
                    <a:pt x="90" y="33903"/>
                    <a:pt x="7763" y="40782"/>
                  </a:cubicBezTo>
                  <a:cubicBezTo>
                    <a:pt x="14378" y="46603"/>
                    <a:pt x="21257" y="47926"/>
                    <a:pt x="30518" y="49778"/>
                  </a:cubicBezTo>
                  <a:cubicBezTo>
                    <a:pt x="41631" y="51895"/>
                    <a:pt x="44276" y="52689"/>
                    <a:pt x="49304" y="56657"/>
                  </a:cubicBezTo>
                  <a:cubicBezTo>
                    <a:pt x="53008" y="59568"/>
                    <a:pt x="55654" y="64066"/>
                    <a:pt x="55654" y="69887"/>
                  </a:cubicBezTo>
                  <a:cubicBezTo>
                    <a:pt x="55654" y="78619"/>
                    <a:pt x="50627" y="88144"/>
                    <a:pt x="32634" y="88144"/>
                  </a:cubicBezTo>
                  <a:cubicBezTo>
                    <a:pt x="19405" y="88144"/>
                    <a:pt x="9615" y="80471"/>
                    <a:pt x="5117" y="60362"/>
                  </a:cubicBezTo>
                  <a:cubicBezTo>
                    <a:pt x="4323" y="56657"/>
                    <a:pt x="4323" y="56393"/>
                    <a:pt x="4323" y="56128"/>
                  </a:cubicBezTo>
                  <a:cubicBezTo>
                    <a:pt x="3794" y="55335"/>
                    <a:pt x="3000" y="55335"/>
                    <a:pt x="2471" y="55335"/>
                  </a:cubicBezTo>
                  <a:cubicBezTo>
                    <a:pt x="90" y="55335"/>
                    <a:pt x="90" y="56393"/>
                    <a:pt x="90" y="60097"/>
                  </a:cubicBezTo>
                  <a:lnTo>
                    <a:pt x="90" y="87615"/>
                  </a:lnTo>
                  <a:cubicBezTo>
                    <a:pt x="90" y="91319"/>
                    <a:pt x="90" y="92378"/>
                    <a:pt x="2206" y="92378"/>
                  </a:cubicBezTo>
                  <a:cubicBezTo>
                    <a:pt x="3265" y="92378"/>
                    <a:pt x="3265" y="92113"/>
                    <a:pt x="6704" y="87879"/>
                  </a:cubicBezTo>
                  <a:cubicBezTo>
                    <a:pt x="7763" y="86292"/>
                    <a:pt x="7763" y="86027"/>
                    <a:pt x="10938" y="82852"/>
                  </a:cubicBezTo>
                  <a:cubicBezTo>
                    <a:pt x="18611" y="92378"/>
                    <a:pt x="29459" y="92378"/>
                    <a:pt x="32899" y="92378"/>
                  </a:cubicBezTo>
                  <a:cubicBezTo>
                    <a:pt x="54066" y="92378"/>
                    <a:pt x="64650" y="80471"/>
                    <a:pt x="64650" y="64595"/>
                  </a:cubicBezTo>
                  <a:cubicBezTo>
                    <a:pt x="64650" y="53747"/>
                    <a:pt x="58035" y="47132"/>
                    <a:pt x="56183" y="45280"/>
                  </a:cubicBezTo>
                  <a:cubicBezTo>
                    <a:pt x="49039" y="38930"/>
                    <a:pt x="43483" y="37872"/>
                    <a:pt x="29988" y="35490"/>
                  </a:cubicBezTo>
                  <a:cubicBezTo>
                    <a:pt x="24167" y="34167"/>
                    <a:pt x="9350" y="31257"/>
                    <a:pt x="9350" y="19086"/>
                  </a:cubicBezTo>
                  <a:cubicBezTo>
                    <a:pt x="9350" y="13000"/>
                    <a:pt x="13584" y="3739"/>
                    <a:pt x="31841" y="3739"/>
                  </a:cubicBezTo>
                  <a:cubicBezTo>
                    <a:pt x="53802" y="3739"/>
                    <a:pt x="55125" y="22525"/>
                    <a:pt x="55389" y="28611"/>
                  </a:cubicBezTo>
                  <a:cubicBezTo>
                    <a:pt x="55654" y="30463"/>
                    <a:pt x="56977" y="30463"/>
                    <a:pt x="57771" y="30463"/>
                  </a:cubicBezTo>
                  <a:cubicBezTo>
                    <a:pt x="59887" y="30463"/>
                    <a:pt x="59887" y="29405"/>
                    <a:pt x="59887" y="25700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E0B500A-A24C-B6A7-5E8E-0DE2CAA3B575}"/>
                </a:ext>
              </a:extLst>
            </p:cNvPr>
            <p:cNvSpPr/>
            <p:nvPr/>
          </p:nvSpPr>
          <p:spPr>
            <a:xfrm>
              <a:off x="11428829" y="5572555"/>
              <a:ext cx="62972" cy="291315"/>
            </a:xfrm>
            <a:custGeom>
              <a:avLst/>
              <a:gdLst>
                <a:gd name="csX0" fmla="*/ 63069 w 62972"/>
                <a:gd name="csY0" fmla="*/ 145821 h 291315"/>
                <a:gd name="csX1" fmla="*/ 43490 w 62972"/>
                <a:gd name="csY1" fmla="*/ 51626 h 291315"/>
                <a:gd name="csX2" fmla="*/ 2213 w 62972"/>
                <a:gd name="csY2" fmla="*/ 31 h 291315"/>
                <a:gd name="csX3" fmla="*/ 96 w 62972"/>
                <a:gd name="csY3" fmla="*/ 1618 h 291315"/>
                <a:gd name="csX4" fmla="*/ 626 w 62972"/>
                <a:gd name="csY4" fmla="*/ 3206 h 291315"/>
                <a:gd name="csX5" fmla="*/ 50104 w 62972"/>
                <a:gd name="csY5" fmla="*/ 145292 h 291315"/>
                <a:gd name="csX6" fmla="*/ 626 w 62972"/>
                <a:gd name="csY6" fmla="*/ 287907 h 291315"/>
                <a:gd name="csX7" fmla="*/ 96 w 62972"/>
                <a:gd name="csY7" fmla="*/ 289494 h 291315"/>
                <a:gd name="csX8" fmla="*/ 2213 w 62972"/>
                <a:gd name="csY8" fmla="*/ 291347 h 291315"/>
                <a:gd name="csX9" fmla="*/ 44283 w 62972"/>
                <a:gd name="csY9" fmla="*/ 237634 h 291315"/>
                <a:gd name="csX10" fmla="*/ 63069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069" y="145821"/>
                  </a:moveTo>
                  <a:cubicBezTo>
                    <a:pt x="63069" y="124653"/>
                    <a:pt x="60953" y="89198"/>
                    <a:pt x="43490" y="51626"/>
                  </a:cubicBezTo>
                  <a:cubicBezTo>
                    <a:pt x="29466" y="21198"/>
                    <a:pt x="5653" y="31"/>
                    <a:pt x="2213" y="31"/>
                  </a:cubicBezTo>
                  <a:cubicBezTo>
                    <a:pt x="1155" y="31"/>
                    <a:pt x="96" y="295"/>
                    <a:pt x="96" y="1618"/>
                  </a:cubicBezTo>
                  <a:cubicBezTo>
                    <a:pt x="96" y="2148"/>
                    <a:pt x="361" y="2676"/>
                    <a:pt x="626" y="3206"/>
                  </a:cubicBezTo>
                  <a:cubicBezTo>
                    <a:pt x="14649" y="17757"/>
                    <a:pt x="50104" y="54801"/>
                    <a:pt x="50104" y="145292"/>
                  </a:cubicBezTo>
                  <a:cubicBezTo>
                    <a:pt x="50104" y="236311"/>
                    <a:pt x="14914" y="273354"/>
                    <a:pt x="626" y="287907"/>
                  </a:cubicBezTo>
                  <a:cubicBezTo>
                    <a:pt x="361" y="288701"/>
                    <a:pt x="96" y="288965"/>
                    <a:pt x="96" y="289494"/>
                  </a:cubicBezTo>
                  <a:cubicBezTo>
                    <a:pt x="96" y="290817"/>
                    <a:pt x="1155" y="291347"/>
                    <a:pt x="2213" y="291347"/>
                  </a:cubicBezTo>
                  <a:cubicBezTo>
                    <a:pt x="5388" y="291347"/>
                    <a:pt x="29995" y="269650"/>
                    <a:pt x="44283" y="237634"/>
                  </a:cubicBezTo>
                  <a:cubicBezTo>
                    <a:pt x="58836" y="205090"/>
                    <a:pt x="63069" y="173603"/>
                    <a:pt x="63069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74" name="Graphic 63">
              <a:extLst>
                <a:ext uri="{FF2B5EF4-FFF2-40B4-BE49-F238E27FC236}">
                  <a16:creationId xmlns:a16="http://schemas.microsoft.com/office/drawing/2014/main" id="{ABA23152-87DD-F23F-0C1C-9DC87AE0C3B9}"/>
                </a:ext>
              </a:extLst>
            </p:cNvPr>
            <p:cNvGrpSpPr/>
            <p:nvPr/>
          </p:nvGrpSpPr>
          <p:grpSpPr>
            <a:xfrm>
              <a:off x="11529942" y="5585520"/>
              <a:ext cx="321900" cy="211409"/>
              <a:chOff x="9914233" y="4210766"/>
              <a:chExt cx="321900" cy="211409"/>
            </a:xfrm>
            <a:solidFill>
              <a:srgbClr val="000000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87545649-3C67-5C07-4C3A-D4BF0A4FC087}"/>
                  </a:ext>
                </a:extLst>
              </p:cNvPr>
              <p:cNvSpPr/>
              <p:nvPr/>
            </p:nvSpPr>
            <p:spPr>
              <a:xfrm>
                <a:off x="9914233" y="4213677"/>
                <a:ext cx="136000" cy="205323"/>
              </a:xfrm>
              <a:custGeom>
                <a:avLst/>
                <a:gdLst>
                  <a:gd name="csX0" fmla="*/ 135047 w 136000"/>
                  <a:gd name="csY0" fmla="*/ 7439 h 205323"/>
                  <a:gd name="csX1" fmla="*/ 136106 w 136000"/>
                  <a:gd name="csY1" fmla="*/ 2941 h 205323"/>
                  <a:gd name="csX2" fmla="*/ 132401 w 136000"/>
                  <a:gd name="csY2" fmla="*/ 30 h 205323"/>
                  <a:gd name="csX3" fmla="*/ 116526 w 136000"/>
                  <a:gd name="csY3" fmla="*/ 1617 h 205323"/>
                  <a:gd name="csX4" fmla="*/ 101973 w 136000"/>
                  <a:gd name="csY4" fmla="*/ 2675 h 205323"/>
                  <a:gd name="csX5" fmla="*/ 92448 w 136000"/>
                  <a:gd name="csY5" fmla="*/ 8761 h 205323"/>
                  <a:gd name="csX6" fmla="*/ 99063 w 136000"/>
                  <a:gd name="csY6" fmla="*/ 11672 h 205323"/>
                  <a:gd name="csX7" fmla="*/ 113615 w 136000"/>
                  <a:gd name="csY7" fmla="*/ 17228 h 205323"/>
                  <a:gd name="csX8" fmla="*/ 112557 w 136000"/>
                  <a:gd name="csY8" fmla="*/ 22256 h 205323"/>
                  <a:gd name="csX9" fmla="*/ 94829 w 136000"/>
                  <a:gd name="csY9" fmla="*/ 93167 h 205323"/>
                  <a:gd name="csX10" fmla="*/ 68635 w 136000"/>
                  <a:gd name="csY10" fmla="*/ 73851 h 205323"/>
                  <a:gd name="csX11" fmla="*/ 105 w 136000"/>
                  <a:gd name="csY11" fmla="*/ 159579 h 205323"/>
                  <a:gd name="csX12" fmla="*/ 36884 w 136000"/>
                  <a:gd name="csY12" fmla="*/ 205354 h 205323"/>
                  <a:gd name="csX13" fmla="*/ 74720 w 136000"/>
                  <a:gd name="csY13" fmla="*/ 183128 h 205323"/>
                  <a:gd name="csX14" fmla="*/ 100121 w 136000"/>
                  <a:gd name="csY14" fmla="*/ 205354 h 205323"/>
                  <a:gd name="csX15" fmla="*/ 121024 w 136000"/>
                  <a:gd name="csY15" fmla="*/ 189743 h 205323"/>
                  <a:gd name="csX16" fmla="*/ 129756 w 136000"/>
                  <a:gd name="csY16" fmla="*/ 160637 h 205323"/>
                  <a:gd name="csX17" fmla="*/ 126845 w 136000"/>
                  <a:gd name="csY17" fmla="*/ 157992 h 205323"/>
                  <a:gd name="csX18" fmla="*/ 122876 w 136000"/>
                  <a:gd name="csY18" fmla="*/ 164077 h 205323"/>
                  <a:gd name="csX19" fmla="*/ 100915 w 136000"/>
                  <a:gd name="csY19" fmla="*/ 199533 h 205323"/>
                  <a:gd name="csX20" fmla="*/ 91919 w 136000"/>
                  <a:gd name="csY20" fmla="*/ 186038 h 205323"/>
                  <a:gd name="csX21" fmla="*/ 94036 w 136000"/>
                  <a:gd name="csY21" fmla="*/ 170692 h 205323"/>
                  <a:gd name="csX22" fmla="*/ 76308 w 136000"/>
                  <a:gd name="csY22" fmla="*/ 167781 h 205323"/>
                  <a:gd name="csX23" fmla="*/ 70751 w 136000"/>
                  <a:gd name="csY23" fmla="*/ 178894 h 205323"/>
                  <a:gd name="csX24" fmla="*/ 37677 w 136000"/>
                  <a:gd name="csY24" fmla="*/ 199533 h 205323"/>
                  <a:gd name="csX25" fmla="*/ 19156 w 136000"/>
                  <a:gd name="csY25" fmla="*/ 171486 h 205323"/>
                  <a:gd name="csX26" fmla="*/ 33709 w 136000"/>
                  <a:gd name="csY26" fmla="*/ 110629 h 205323"/>
                  <a:gd name="csX27" fmla="*/ 68635 w 136000"/>
                  <a:gd name="csY27" fmla="*/ 79672 h 205323"/>
                  <a:gd name="csX28" fmla="*/ 91654 w 136000"/>
                  <a:gd name="csY28" fmla="*/ 105867 h 205323"/>
                  <a:gd name="csX29" fmla="*/ 90596 w 136000"/>
                  <a:gd name="csY29" fmla="*/ 110629 h 2053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6000" h="205323">
                    <a:moveTo>
                      <a:pt x="135047" y="7439"/>
                    </a:moveTo>
                    <a:cubicBezTo>
                      <a:pt x="135312" y="6115"/>
                      <a:pt x="136106" y="4528"/>
                      <a:pt x="136106" y="2941"/>
                    </a:cubicBezTo>
                    <a:cubicBezTo>
                      <a:pt x="136106" y="30"/>
                      <a:pt x="133195" y="30"/>
                      <a:pt x="132401" y="30"/>
                    </a:cubicBezTo>
                    <a:cubicBezTo>
                      <a:pt x="132137" y="30"/>
                      <a:pt x="117849" y="1353"/>
                      <a:pt x="116526" y="1617"/>
                    </a:cubicBezTo>
                    <a:cubicBezTo>
                      <a:pt x="111499" y="1883"/>
                      <a:pt x="107265" y="2411"/>
                      <a:pt x="101973" y="2675"/>
                    </a:cubicBezTo>
                    <a:cubicBezTo>
                      <a:pt x="94565" y="3205"/>
                      <a:pt x="92448" y="3470"/>
                      <a:pt x="92448" y="8761"/>
                    </a:cubicBezTo>
                    <a:cubicBezTo>
                      <a:pt x="92448" y="11672"/>
                      <a:pt x="94829" y="11672"/>
                      <a:pt x="99063" y="11672"/>
                    </a:cubicBezTo>
                    <a:cubicBezTo>
                      <a:pt x="113351" y="11672"/>
                      <a:pt x="113615" y="14317"/>
                      <a:pt x="113615" y="17228"/>
                    </a:cubicBezTo>
                    <a:cubicBezTo>
                      <a:pt x="113615" y="19081"/>
                      <a:pt x="113086" y="21462"/>
                      <a:pt x="112557" y="22256"/>
                    </a:cubicBezTo>
                    <a:lnTo>
                      <a:pt x="94829" y="93167"/>
                    </a:lnTo>
                    <a:cubicBezTo>
                      <a:pt x="91654" y="85493"/>
                      <a:pt x="83716" y="73851"/>
                      <a:pt x="68635" y="73851"/>
                    </a:cubicBezTo>
                    <a:cubicBezTo>
                      <a:pt x="35825" y="73851"/>
                      <a:pt x="105" y="116451"/>
                      <a:pt x="105" y="159579"/>
                    </a:cubicBezTo>
                    <a:cubicBezTo>
                      <a:pt x="105" y="188420"/>
                      <a:pt x="17039" y="205354"/>
                      <a:pt x="36884" y="205354"/>
                    </a:cubicBezTo>
                    <a:cubicBezTo>
                      <a:pt x="53024" y="205354"/>
                      <a:pt x="66518" y="192918"/>
                      <a:pt x="74720" y="183128"/>
                    </a:cubicBezTo>
                    <a:cubicBezTo>
                      <a:pt x="77631" y="200326"/>
                      <a:pt x="91390" y="205354"/>
                      <a:pt x="100121" y="205354"/>
                    </a:cubicBezTo>
                    <a:cubicBezTo>
                      <a:pt x="108853" y="205354"/>
                      <a:pt x="115997" y="200062"/>
                      <a:pt x="121024" y="189743"/>
                    </a:cubicBezTo>
                    <a:cubicBezTo>
                      <a:pt x="125787" y="179688"/>
                      <a:pt x="129756" y="161961"/>
                      <a:pt x="129756" y="160637"/>
                    </a:cubicBezTo>
                    <a:cubicBezTo>
                      <a:pt x="129756" y="159314"/>
                      <a:pt x="128697" y="157992"/>
                      <a:pt x="126845" y="157992"/>
                    </a:cubicBezTo>
                    <a:cubicBezTo>
                      <a:pt x="124464" y="157992"/>
                      <a:pt x="123934" y="159579"/>
                      <a:pt x="122876" y="164077"/>
                    </a:cubicBezTo>
                    <a:cubicBezTo>
                      <a:pt x="118378" y="181276"/>
                      <a:pt x="113086" y="199533"/>
                      <a:pt x="100915" y="199533"/>
                    </a:cubicBezTo>
                    <a:cubicBezTo>
                      <a:pt x="92448" y="199533"/>
                      <a:pt x="91919" y="191859"/>
                      <a:pt x="91919" y="186038"/>
                    </a:cubicBezTo>
                    <a:cubicBezTo>
                      <a:pt x="91919" y="184980"/>
                      <a:pt x="91919" y="178894"/>
                      <a:pt x="94036" y="170692"/>
                    </a:cubicBezTo>
                    <a:close/>
                    <a:moveTo>
                      <a:pt x="76308" y="167781"/>
                    </a:moveTo>
                    <a:cubicBezTo>
                      <a:pt x="74720" y="172809"/>
                      <a:pt x="74720" y="173338"/>
                      <a:pt x="70751" y="178894"/>
                    </a:cubicBezTo>
                    <a:cubicBezTo>
                      <a:pt x="64401" y="187097"/>
                      <a:pt x="51436" y="199533"/>
                      <a:pt x="37677" y="199533"/>
                    </a:cubicBezTo>
                    <a:cubicBezTo>
                      <a:pt x="25771" y="199533"/>
                      <a:pt x="19156" y="188684"/>
                      <a:pt x="19156" y="171486"/>
                    </a:cubicBezTo>
                    <a:cubicBezTo>
                      <a:pt x="19156" y="155610"/>
                      <a:pt x="28152" y="122801"/>
                      <a:pt x="33709" y="110629"/>
                    </a:cubicBezTo>
                    <a:cubicBezTo>
                      <a:pt x="43498" y="90256"/>
                      <a:pt x="57257" y="79672"/>
                      <a:pt x="68635" y="79672"/>
                    </a:cubicBezTo>
                    <a:cubicBezTo>
                      <a:pt x="87950" y="79672"/>
                      <a:pt x="91654" y="103486"/>
                      <a:pt x="91654" y="105867"/>
                    </a:cubicBezTo>
                    <a:cubicBezTo>
                      <a:pt x="91654" y="106131"/>
                      <a:pt x="90861" y="110100"/>
                      <a:pt x="90596" y="1106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082B1E11-6116-5D1A-60F6-FD442E7D4B2F}"/>
                  </a:ext>
                </a:extLst>
              </p:cNvPr>
              <p:cNvSpPr/>
              <p:nvPr/>
            </p:nvSpPr>
            <p:spPr>
              <a:xfrm>
                <a:off x="10065735" y="4210766"/>
                <a:ext cx="170397" cy="211409"/>
              </a:xfrm>
              <a:custGeom>
                <a:avLst/>
                <a:gdLst>
                  <a:gd name="csX0" fmla="*/ 170515 w 170397"/>
                  <a:gd name="csY0" fmla="*/ 2675 h 211409"/>
                  <a:gd name="csX1" fmla="*/ 167868 w 170397"/>
                  <a:gd name="csY1" fmla="*/ 30 h 211409"/>
                  <a:gd name="csX2" fmla="*/ 162842 w 170397"/>
                  <a:gd name="csY2" fmla="*/ 4792 h 211409"/>
                  <a:gd name="csX3" fmla="*/ 148818 w 170397"/>
                  <a:gd name="csY3" fmla="*/ 22256 h 211409"/>
                  <a:gd name="csX4" fmla="*/ 107807 w 170397"/>
                  <a:gd name="csY4" fmla="*/ 30 h 211409"/>
                  <a:gd name="csX5" fmla="*/ 37160 w 170397"/>
                  <a:gd name="csY5" fmla="*/ 66972 h 211409"/>
                  <a:gd name="csX6" fmla="*/ 64678 w 170397"/>
                  <a:gd name="csY6" fmla="*/ 106396 h 211409"/>
                  <a:gd name="csX7" fmla="*/ 93783 w 170397"/>
                  <a:gd name="csY7" fmla="*/ 114334 h 211409"/>
                  <a:gd name="csX8" fmla="*/ 118655 w 170397"/>
                  <a:gd name="csY8" fmla="*/ 125976 h 211409"/>
                  <a:gd name="csX9" fmla="*/ 125534 w 170397"/>
                  <a:gd name="csY9" fmla="*/ 147938 h 211409"/>
                  <a:gd name="csX10" fmla="*/ 71293 w 170397"/>
                  <a:gd name="csY10" fmla="*/ 202973 h 211409"/>
                  <a:gd name="csX11" fmla="*/ 20756 w 170397"/>
                  <a:gd name="csY11" fmla="*/ 160109 h 211409"/>
                  <a:gd name="csX12" fmla="*/ 22872 w 170397"/>
                  <a:gd name="csY12" fmla="*/ 144762 h 211409"/>
                  <a:gd name="csX13" fmla="*/ 23137 w 170397"/>
                  <a:gd name="csY13" fmla="*/ 141852 h 211409"/>
                  <a:gd name="csX14" fmla="*/ 20226 w 170397"/>
                  <a:gd name="csY14" fmla="*/ 139206 h 211409"/>
                  <a:gd name="csX15" fmla="*/ 16257 w 170397"/>
                  <a:gd name="csY15" fmla="*/ 144762 h 211409"/>
                  <a:gd name="csX16" fmla="*/ 1440 w 170397"/>
                  <a:gd name="csY16" fmla="*/ 204560 h 211409"/>
                  <a:gd name="csX17" fmla="*/ 117 w 170397"/>
                  <a:gd name="csY17" fmla="*/ 208794 h 211409"/>
                  <a:gd name="csX18" fmla="*/ 3028 w 170397"/>
                  <a:gd name="csY18" fmla="*/ 211440 h 211409"/>
                  <a:gd name="csX19" fmla="*/ 8055 w 170397"/>
                  <a:gd name="csY19" fmla="*/ 206942 h 211409"/>
                  <a:gd name="csX20" fmla="*/ 21549 w 170397"/>
                  <a:gd name="csY20" fmla="*/ 189214 h 211409"/>
                  <a:gd name="csX21" fmla="*/ 70764 w 170397"/>
                  <a:gd name="csY21" fmla="*/ 211440 h 211409"/>
                  <a:gd name="csX22" fmla="*/ 142733 w 170397"/>
                  <a:gd name="csY22" fmla="*/ 138677 h 211409"/>
                  <a:gd name="csX23" fmla="*/ 128709 w 170397"/>
                  <a:gd name="csY23" fmla="*/ 104809 h 211409"/>
                  <a:gd name="csX24" fmla="*/ 90608 w 170397"/>
                  <a:gd name="csY24" fmla="*/ 90256 h 211409"/>
                  <a:gd name="csX25" fmla="*/ 63090 w 170397"/>
                  <a:gd name="csY25" fmla="*/ 79408 h 211409"/>
                  <a:gd name="csX26" fmla="*/ 54359 w 170397"/>
                  <a:gd name="csY26" fmla="*/ 57447 h 211409"/>
                  <a:gd name="csX27" fmla="*/ 107013 w 170397"/>
                  <a:gd name="csY27" fmla="*/ 7969 h 211409"/>
                  <a:gd name="csX28" fmla="*/ 148818 w 170397"/>
                  <a:gd name="csY28" fmla="*/ 53213 h 211409"/>
                  <a:gd name="csX29" fmla="*/ 147495 w 170397"/>
                  <a:gd name="csY29" fmla="*/ 69883 h 211409"/>
                  <a:gd name="csX30" fmla="*/ 150670 w 170397"/>
                  <a:gd name="csY30" fmla="*/ 72264 h 211409"/>
                  <a:gd name="csX31" fmla="*/ 154639 w 170397"/>
                  <a:gd name="csY31" fmla="*/ 66972 h 21140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</a:cxnLst>
                <a:rect l="l" t="t" r="r" b="b"/>
                <a:pathLst>
                  <a:path w="170397" h="211409">
                    <a:moveTo>
                      <a:pt x="170515" y="2675"/>
                    </a:moveTo>
                    <a:cubicBezTo>
                      <a:pt x="170515" y="30"/>
                      <a:pt x="168398" y="30"/>
                      <a:pt x="167868" y="30"/>
                    </a:cubicBezTo>
                    <a:cubicBezTo>
                      <a:pt x="166545" y="30"/>
                      <a:pt x="166281" y="295"/>
                      <a:pt x="162842" y="4792"/>
                    </a:cubicBezTo>
                    <a:cubicBezTo>
                      <a:pt x="161254" y="6909"/>
                      <a:pt x="149083" y="21992"/>
                      <a:pt x="148818" y="22256"/>
                    </a:cubicBezTo>
                    <a:cubicBezTo>
                      <a:pt x="139293" y="3205"/>
                      <a:pt x="119978" y="30"/>
                      <a:pt x="107807" y="30"/>
                    </a:cubicBezTo>
                    <a:cubicBezTo>
                      <a:pt x="70764" y="30"/>
                      <a:pt x="37160" y="33898"/>
                      <a:pt x="37160" y="66972"/>
                    </a:cubicBezTo>
                    <a:cubicBezTo>
                      <a:pt x="37160" y="88669"/>
                      <a:pt x="50390" y="101634"/>
                      <a:pt x="64678" y="106396"/>
                    </a:cubicBezTo>
                    <a:cubicBezTo>
                      <a:pt x="67853" y="107720"/>
                      <a:pt x="85051" y="112217"/>
                      <a:pt x="93783" y="114334"/>
                    </a:cubicBezTo>
                    <a:cubicBezTo>
                      <a:pt x="108600" y="118568"/>
                      <a:pt x="112304" y="119626"/>
                      <a:pt x="118655" y="125976"/>
                    </a:cubicBezTo>
                    <a:cubicBezTo>
                      <a:pt x="119713" y="127564"/>
                      <a:pt x="125534" y="134179"/>
                      <a:pt x="125534" y="147938"/>
                    </a:cubicBezTo>
                    <a:cubicBezTo>
                      <a:pt x="125534" y="174926"/>
                      <a:pt x="100398" y="202973"/>
                      <a:pt x="71293" y="202973"/>
                    </a:cubicBezTo>
                    <a:cubicBezTo>
                      <a:pt x="47479" y="202973"/>
                      <a:pt x="20756" y="192918"/>
                      <a:pt x="20756" y="160109"/>
                    </a:cubicBezTo>
                    <a:cubicBezTo>
                      <a:pt x="20756" y="154552"/>
                      <a:pt x="22079" y="147673"/>
                      <a:pt x="22872" y="144762"/>
                    </a:cubicBezTo>
                    <a:cubicBezTo>
                      <a:pt x="22872" y="143704"/>
                      <a:pt x="23137" y="142381"/>
                      <a:pt x="23137" y="141852"/>
                    </a:cubicBezTo>
                    <a:cubicBezTo>
                      <a:pt x="23137" y="140529"/>
                      <a:pt x="22608" y="139206"/>
                      <a:pt x="20226" y="139206"/>
                    </a:cubicBezTo>
                    <a:cubicBezTo>
                      <a:pt x="17580" y="139206"/>
                      <a:pt x="17316" y="139735"/>
                      <a:pt x="16257" y="144762"/>
                    </a:cubicBezTo>
                    <a:lnTo>
                      <a:pt x="1440" y="204560"/>
                    </a:lnTo>
                    <a:cubicBezTo>
                      <a:pt x="1440" y="204825"/>
                      <a:pt x="117" y="208529"/>
                      <a:pt x="117" y="208794"/>
                    </a:cubicBezTo>
                    <a:cubicBezTo>
                      <a:pt x="117" y="211440"/>
                      <a:pt x="2499" y="211440"/>
                      <a:pt x="3028" y="211440"/>
                    </a:cubicBezTo>
                    <a:cubicBezTo>
                      <a:pt x="4351" y="211440"/>
                      <a:pt x="4615" y="211175"/>
                      <a:pt x="8055" y="206942"/>
                    </a:cubicBezTo>
                    <a:lnTo>
                      <a:pt x="21549" y="189214"/>
                    </a:lnTo>
                    <a:cubicBezTo>
                      <a:pt x="28429" y="199798"/>
                      <a:pt x="43510" y="211440"/>
                      <a:pt x="70764" y="211440"/>
                    </a:cubicBezTo>
                    <a:cubicBezTo>
                      <a:pt x="108336" y="211440"/>
                      <a:pt x="142733" y="174926"/>
                      <a:pt x="142733" y="138677"/>
                    </a:cubicBezTo>
                    <a:cubicBezTo>
                      <a:pt x="142733" y="126241"/>
                      <a:pt x="139822" y="115657"/>
                      <a:pt x="128709" y="104809"/>
                    </a:cubicBezTo>
                    <a:cubicBezTo>
                      <a:pt x="122624" y="98723"/>
                      <a:pt x="117332" y="97136"/>
                      <a:pt x="90608" y="90256"/>
                    </a:cubicBezTo>
                    <a:cubicBezTo>
                      <a:pt x="71028" y="84964"/>
                      <a:pt x="68382" y="84171"/>
                      <a:pt x="63090" y="79408"/>
                    </a:cubicBezTo>
                    <a:cubicBezTo>
                      <a:pt x="58328" y="74381"/>
                      <a:pt x="54359" y="67501"/>
                      <a:pt x="54359" y="57447"/>
                    </a:cubicBezTo>
                    <a:cubicBezTo>
                      <a:pt x="54359" y="33104"/>
                      <a:pt x="79231" y="7969"/>
                      <a:pt x="107013" y="7969"/>
                    </a:cubicBezTo>
                    <a:cubicBezTo>
                      <a:pt x="135589" y="7969"/>
                      <a:pt x="148818" y="25431"/>
                      <a:pt x="148818" y="53213"/>
                    </a:cubicBezTo>
                    <a:cubicBezTo>
                      <a:pt x="148818" y="60622"/>
                      <a:pt x="147495" y="68560"/>
                      <a:pt x="147495" y="69883"/>
                    </a:cubicBezTo>
                    <a:cubicBezTo>
                      <a:pt x="147495" y="72264"/>
                      <a:pt x="149877" y="72264"/>
                      <a:pt x="150670" y="72264"/>
                    </a:cubicBezTo>
                    <a:cubicBezTo>
                      <a:pt x="153316" y="72264"/>
                      <a:pt x="153581" y="71470"/>
                      <a:pt x="154639" y="669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C265DD5-D8D2-C717-5CD6-FDD12E6330A3}"/>
              </a:ext>
            </a:extLst>
          </p:cNvPr>
          <p:cNvGrpSpPr/>
          <p:nvPr/>
        </p:nvGrpSpPr>
        <p:grpSpPr>
          <a:xfrm>
            <a:off x="10741030" y="6143288"/>
            <a:ext cx="1063653" cy="545764"/>
            <a:chOff x="10470850" y="6089330"/>
            <a:chExt cx="1278567" cy="656037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A9CCA77-F147-7B72-FB11-83347490F91A}"/>
                </a:ext>
              </a:extLst>
            </p:cNvPr>
            <p:cNvSpPr/>
            <p:nvPr/>
          </p:nvSpPr>
          <p:spPr>
            <a:xfrm>
              <a:off x="10470850" y="6393718"/>
              <a:ext cx="182834" cy="61914"/>
            </a:xfrm>
            <a:custGeom>
              <a:avLst/>
              <a:gdLst>
                <a:gd name="csX0" fmla="*/ 174240 w 182834"/>
                <a:gd name="csY0" fmla="*/ 10085 h 61914"/>
                <a:gd name="csX1" fmla="*/ 182973 w 182834"/>
                <a:gd name="csY1" fmla="*/ 5323 h 61914"/>
                <a:gd name="csX2" fmla="*/ 172918 w 182834"/>
                <a:gd name="csY2" fmla="*/ 31 h 61914"/>
                <a:gd name="csX3" fmla="*/ 9929 w 182834"/>
                <a:gd name="csY3" fmla="*/ 31 h 61914"/>
                <a:gd name="csX4" fmla="*/ 139 w 182834"/>
                <a:gd name="csY4" fmla="*/ 5323 h 61914"/>
                <a:gd name="csX5" fmla="*/ 8871 w 182834"/>
                <a:gd name="csY5" fmla="*/ 10085 h 61914"/>
                <a:gd name="csX6" fmla="*/ 172918 w 182834"/>
                <a:gd name="csY6" fmla="*/ 61945 h 61914"/>
                <a:gd name="csX7" fmla="*/ 182973 w 182834"/>
                <a:gd name="csY7" fmla="*/ 56918 h 61914"/>
                <a:gd name="csX8" fmla="*/ 174240 w 182834"/>
                <a:gd name="csY8" fmla="*/ 51891 h 61914"/>
                <a:gd name="csX9" fmla="*/ 8871 w 182834"/>
                <a:gd name="csY9" fmla="*/ 51891 h 61914"/>
                <a:gd name="csX10" fmla="*/ 139 w 182834"/>
                <a:gd name="csY10" fmla="*/ 56918 h 61914"/>
                <a:gd name="csX11" fmla="*/ 9929 w 182834"/>
                <a:gd name="csY11" fmla="*/ 61945 h 619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82834" h="61914">
                  <a:moveTo>
                    <a:pt x="174240" y="10085"/>
                  </a:moveTo>
                  <a:cubicBezTo>
                    <a:pt x="178474" y="10085"/>
                    <a:pt x="182973" y="10085"/>
                    <a:pt x="182973" y="5323"/>
                  </a:cubicBezTo>
                  <a:cubicBezTo>
                    <a:pt x="182973" y="31"/>
                    <a:pt x="177945" y="31"/>
                    <a:pt x="172918" y="31"/>
                  </a:cubicBezTo>
                  <a:lnTo>
                    <a:pt x="9929" y="31"/>
                  </a:lnTo>
                  <a:cubicBezTo>
                    <a:pt x="4902" y="31"/>
                    <a:pt x="139" y="31"/>
                    <a:pt x="139" y="5323"/>
                  </a:cubicBezTo>
                  <a:cubicBezTo>
                    <a:pt x="139" y="10085"/>
                    <a:pt x="4373" y="10085"/>
                    <a:pt x="8871" y="10085"/>
                  </a:cubicBezTo>
                  <a:close/>
                  <a:moveTo>
                    <a:pt x="172918" y="61945"/>
                  </a:moveTo>
                  <a:cubicBezTo>
                    <a:pt x="177945" y="61945"/>
                    <a:pt x="182973" y="61945"/>
                    <a:pt x="182973" y="56918"/>
                  </a:cubicBezTo>
                  <a:cubicBezTo>
                    <a:pt x="182973" y="51891"/>
                    <a:pt x="178474" y="51891"/>
                    <a:pt x="174240" y="51891"/>
                  </a:cubicBezTo>
                  <a:lnTo>
                    <a:pt x="8871" y="51891"/>
                  </a:lnTo>
                  <a:cubicBezTo>
                    <a:pt x="4373" y="51891"/>
                    <a:pt x="139" y="51891"/>
                    <a:pt x="139" y="56918"/>
                  </a:cubicBezTo>
                  <a:cubicBezTo>
                    <a:pt x="139" y="61945"/>
                    <a:pt x="4902" y="61945"/>
                    <a:pt x="9929" y="61945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78ADDEB-F4C2-43D8-4543-9CF5013D0841}"/>
                </a:ext>
              </a:extLst>
            </p:cNvPr>
            <p:cNvSpPr/>
            <p:nvPr/>
          </p:nvSpPr>
          <p:spPr>
            <a:xfrm>
              <a:off x="10948530" y="6089330"/>
              <a:ext cx="149230" cy="214319"/>
            </a:xfrm>
            <a:custGeom>
              <a:avLst/>
              <a:gdLst>
                <a:gd name="csX0" fmla="*/ 61032 w 149230"/>
                <a:gd name="csY0" fmla="*/ 43937 h 214319"/>
                <a:gd name="csX1" fmla="*/ 119772 w 149230"/>
                <a:gd name="csY1" fmla="*/ 43937 h 214319"/>
                <a:gd name="csX2" fmla="*/ 128503 w 149230"/>
                <a:gd name="csY2" fmla="*/ 40233 h 214319"/>
                <a:gd name="csX3" fmla="*/ 118978 w 149230"/>
                <a:gd name="csY3" fmla="*/ 36263 h 214319"/>
                <a:gd name="csX4" fmla="*/ 62884 w 149230"/>
                <a:gd name="csY4" fmla="*/ 36263 h 214319"/>
                <a:gd name="csX5" fmla="*/ 66853 w 149230"/>
                <a:gd name="csY5" fmla="*/ 20388 h 214319"/>
                <a:gd name="csX6" fmla="*/ 71087 w 149230"/>
                <a:gd name="csY6" fmla="*/ 3718 h 214319"/>
                <a:gd name="csX7" fmla="*/ 66853 w 149230"/>
                <a:gd name="csY7" fmla="*/ 15 h 214319"/>
                <a:gd name="csX8" fmla="*/ 29546 w 149230"/>
                <a:gd name="csY8" fmla="*/ 3190 h 214319"/>
                <a:gd name="csX9" fmla="*/ 23989 w 149230"/>
                <a:gd name="csY9" fmla="*/ 9540 h 214319"/>
                <a:gd name="csX10" fmla="*/ 31133 w 149230"/>
                <a:gd name="csY10" fmla="*/ 12979 h 214319"/>
                <a:gd name="csX11" fmla="*/ 46480 w 149230"/>
                <a:gd name="csY11" fmla="*/ 18007 h 214319"/>
                <a:gd name="csX12" fmla="*/ 42246 w 149230"/>
                <a:gd name="csY12" fmla="*/ 36263 h 214319"/>
                <a:gd name="csX13" fmla="*/ 25048 w 149230"/>
                <a:gd name="csY13" fmla="*/ 36263 h 214319"/>
                <a:gd name="csX14" fmla="*/ 15787 w 149230"/>
                <a:gd name="csY14" fmla="*/ 40233 h 214319"/>
                <a:gd name="csX15" fmla="*/ 24254 w 149230"/>
                <a:gd name="csY15" fmla="*/ 43937 h 214319"/>
                <a:gd name="csX16" fmla="*/ 40394 w 149230"/>
                <a:gd name="csY16" fmla="*/ 43937 h 214319"/>
                <a:gd name="csX17" fmla="*/ 1499 w 149230"/>
                <a:gd name="csY17" fmla="*/ 198723 h 214319"/>
                <a:gd name="csX18" fmla="*/ 176 w 149230"/>
                <a:gd name="csY18" fmla="*/ 205603 h 214319"/>
                <a:gd name="csX19" fmla="*/ 8908 w 149230"/>
                <a:gd name="csY19" fmla="*/ 214334 h 214319"/>
                <a:gd name="csX20" fmla="*/ 20285 w 149230"/>
                <a:gd name="csY20" fmla="*/ 206132 h 214319"/>
                <a:gd name="csX21" fmla="*/ 26106 w 149230"/>
                <a:gd name="csY21" fmla="*/ 183377 h 214319"/>
                <a:gd name="csX22" fmla="*/ 32986 w 149230"/>
                <a:gd name="csY22" fmla="*/ 156124 h 214319"/>
                <a:gd name="csX23" fmla="*/ 37748 w 149230"/>
                <a:gd name="csY23" fmla="*/ 135486 h 214319"/>
                <a:gd name="csX24" fmla="*/ 41717 w 149230"/>
                <a:gd name="csY24" fmla="*/ 120404 h 214319"/>
                <a:gd name="csX25" fmla="*/ 90931 w 149230"/>
                <a:gd name="csY25" fmla="*/ 83361 h 214319"/>
                <a:gd name="csX26" fmla="*/ 107336 w 149230"/>
                <a:gd name="csY26" fmla="*/ 104264 h 214319"/>
                <a:gd name="csX27" fmla="*/ 88021 w 149230"/>
                <a:gd name="csY27" fmla="*/ 174116 h 214319"/>
                <a:gd name="csX28" fmla="*/ 84581 w 149230"/>
                <a:gd name="csY28" fmla="*/ 188933 h 214319"/>
                <a:gd name="csX29" fmla="*/ 109453 w 149230"/>
                <a:gd name="csY29" fmla="*/ 214334 h 214319"/>
                <a:gd name="csX30" fmla="*/ 149406 w 149230"/>
                <a:gd name="csY30" fmla="*/ 167501 h 214319"/>
                <a:gd name="csX31" fmla="*/ 145702 w 149230"/>
                <a:gd name="csY31" fmla="*/ 164326 h 214319"/>
                <a:gd name="csX32" fmla="*/ 141204 w 149230"/>
                <a:gd name="csY32" fmla="*/ 169883 h 214319"/>
                <a:gd name="csX33" fmla="*/ 110511 w 149230"/>
                <a:gd name="csY33" fmla="*/ 207455 h 214319"/>
                <a:gd name="csX34" fmla="*/ 102838 w 149230"/>
                <a:gd name="csY34" fmla="*/ 197400 h 214319"/>
                <a:gd name="csX35" fmla="*/ 108130 w 149230"/>
                <a:gd name="csY35" fmla="*/ 176233 h 214319"/>
                <a:gd name="csX36" fmla="*/ 126916 w 149230"/>
                <a:gd name="csY36" fmla="*/ 109555 h 214319"/>
                <a:gd name="csX37" fmla="*/ 91990 w 149230"/>
                <a:gd name="csY37" fmla="*/ 76746 h 214319"/>
                <a:gd name="csX38" fmla="*/ 47009 w 149230"/>
                <a:gd name="csY38" fmla="*/ 99766 h 2143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149230" h="214319">
                  <a:moveTo>
                    <a:pt x="61032" y="43937"/>
                  </a:moveTo>
                  <a:lnTo>
                    <a:pt x="119772" y="43937"/>
                  </a:lnTo>
                  <a:cubicBezTo>
                    <a:pt x="125064" y="43937"/>
                    <a:pt x="128503" y="43937"/>
                    <a:pt x="128503" y="40233"/>
                  </a:cubicBezTo>
                  <a:cubicBezTo>
                    <a:pt x="128503" y="36263"/>
                    <a:pt x="124799" y="36263"/>
                    <a:pt x="118978" y="36263"/>
                  </a:cubicBezTo>
                  <a:lnTo>
                    <a:pt x="62884" y="36263"/>
                  </a:lnTo>
                  <a:cubicBezTo>
                    <a:pt x="65001" y="28591"/>
                    <a:pt x="65001" y="28061"/>
                    <a:pt x="66853" y="20388"/>
                  </a:cubicBezTo>
                  <a:cubicBezTo>
                    <a:pt x="68176" y="15096"/>
                    <a:pt x="71087" y="4248"/>
                    <a:pt x="71087" y="3718"/>
                  </a:cubicBezTo>
                  <a:cubicBezTo>
                    <a:pt x="71087" y="1073"/>
                    <a:pt x="69235" y="15"/>
                    <a:pt x="66853" y="15"/>
                  </a:cubicBezTo>
                  <a:cubicBezTo>
                    <a:pt x="61032" y="15"/>
                    <a:pt x="36954" y="2396"/>
                    <a:pt x="29546" y="3190"/>
                  </a:cubicBezTo>
                  <a:cubicBezTo>
                    <a:pt x="27164" y="3454"/>
                    <a:pt x="23989" y="3718"/>
                    <a:pt x="23989" y="9540"/>
                  </a:cubicBezTo>
                  <a:cubicBezTo>
                    <a:pt x="23989" y="12979"/>
                    <a:pt x="26900" y="12979"/>
                    <a:pt x="31133" y="12979"/>
                  </a:cubicBezTo>
                  <a:cubicBezTo>
                    <a:pt x="45686" y="12979"/>
                    <a:pt x="46480" y="15096"/>
                    <a:pt x="46480" y="18007"/>
                  </a:cubicBezTo>
                  <a:cubicBezTo>
                    <a:pt x="46480" y="20124"/>
                    <a:pt x="43569" y="30177"/>
                    <a:pt x="42246" y="36263"/>
                  </a:cubicBezTo>
                  <a:lnTo>
                    <a:pt x="25048" y="36263"/>
                  </a:lnTo>
                  <a:cubicBezTo>
                    <a:pt x="18962" y="36263"/>
                    <a:pt x="15787" y="36263"/>
                    <a:pt x="15787" y="40233"/>
                  </a:cubicBezTo>
                  <a:cubicBezTo>
                    <a:pt x="15787" y="43937"/>
                    <a:pt x="18433" y="43937"/>
                    <a:pt x="24254" y="43937"/>
                  </a:cubicBezTo>
                  <a:lnTo>
                    <a:pt x="40394" y="43937"/>
                  </a:lnTo>
                  <a:lnTo>
                    <a:pt x="1499" y="198723"/>
                  </a:lnTo>
                  <a:cubicBezTo>
                    <a:pt x="176" y="203221"/>
                    <a:pt x="176" y="204015"/>
                    <a:pt x="176" y="205603"/>
                  </a:cubicBezTo>
                  <a:cubicBezTo>
                    <a:pt x="176" y="212482"/>
                    <a:pt x="5468" y="214334"/>
                    <a:pt x="8908" y="214334"/>
                  </a:cubicBezTo>
                  <a:cubicBezTo>
                    <a:pt x="14729" y="214334"/>
                    <a:pt x="18962" y="210101"/>
                    <a:pt x="20285" y="206132"/>
                  </a:cubicBezTo>
                  <a:cubicBezTo>
                    <a:pt x="20814" y="204544"/>
                    <a:pt x="24254" y="190785"/>
                    <a:pt x="26106" y="183377"/>
                  </a:cubicBezTo>
                  <a:lnTo>
                    <a:pt x="32986" y="156124"/>
                  </a:lnTo>
                  <a:cubicBezTo>
                    <a:pt x="34044" y="151626"/>
                    <a:pt x="36954" y="140248"/>
                    <a:pt x="37748" y="135486"/>
                  </a:cubicBezTo>
                  <a:cubicBezTo>
                    <a:pt x="39336" y="130723"/>
                    <a:pt x="41453" y="121198"/>
                    <a:pt x="41717" y="120404"/>
                  </a:cubicBezTo>
                  <a:cubicBezTo>
                    <a:pt x="44363" y="115112"/>
                    <a:pt x="60768" y="83361"/>
                    <a:pt x="90931" y="83361"/>
                  </a:cubicBezTo>
                  <a:cubicBezTo>
                    <a:pt x="104425" y="83361"/>
                    <a:pt x="107336" y="94209"/>
                    <a:pt x="107336" y="104264"/>
                  </a:cubicBezTo>
                  <a:cubicBezTo>
                    <a:pt x="107336" y="123050"/>
                    <a:pt x="93577" y="160093"/>
                    <a:pt x="88021" y="174116"/>
                  </a:cubicBezTo>
                  <a:cubicBezTo>
                    <a:pt x="86169" y="178879"/>
                    <a:pt x="84581" y="183377"/>
                    <a:pt x="84581" y="188933"/>
                  </a:cubicBezTo>
                  <a:cubicBezTo>
                    <a:pt x="84581" y="204809"/>
                    <a:pt x="95958" y="214334"/>
                    <a:pt x="109453" y="214334"/>
                  </a:cubicBezTo>
                  <a:cubicBezTo>
                    <a:pt x="138823" y="214334"/>
                    <a:pt x="149406" y="169353"/>
                    <a:pt x="149406" y="167501"/>
                  </a:cubicBezTo>
                  <a:cubicBezTo>
                    <a:pt x="149406" y="164326"/>
                    <a:pt x="146496" y="164326"/>
                    <a:pt x="145702" y="164326"/>
                  </a:cubicBezTo>
                  <a:cubicBezTo>
                    <a:pt x="142791" y="164326"/>
                    <a:pt x="142791" y="165385"/>
                    <a:pt x="141204" y="169883"/>
                  </a:cubicBezTo>
                  <a:cubicBezTo>
                    <a:pt x="132472" y="200840"/>
                    <a:pt x="118714" y="207455"/>
                    <a:pt x="110511" y="207455"/>
                  </a:cubicBezTo>
                  <a:cubicBezTo>
                    <a:pt x="104690" y="207455"/>
                    <a:pt x="102838" y="204015"/>
                    <a:pt x="102838" y="197400"/>
                  </a:cubicBezTo>
                  <a:cubicBezTo>
                    <a:pt x="102838" y="189992"/>
                    <a:pt x="106278" y="181525"/>
                    <a:pt x="108130" y="176233"/>
                  </a:cubicBezTo>
                  <a:cubicBezTo>
                    <a:pt x="113157" y="163003"/>
                    <a:pt x="126916" y="126489"/>
                    <a:pt x="126916" y="109555"/>
                  </a:cubicBezTo>
                  <a:cubicBezTo>
                    <a:pt x="126916" y="87330"/>
                    <a:pt x="112892" y="76746"/>
                    <a:pt x="91990" y="76746"/>
                  </a:cubicBezTo>
                  <a:cubicBezTo>
                    <a:pt x="82464" y="76746"/>
                    <a:pt x="64207" y="78863"/>
                    <a:pt x="47009" y="9976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B1C3FD6-9CD3-D349-BAC8-64D637CAA83D}"/>
                </a:ext>
              </a:extLst>
            </p:cNvPr>
            <p:cNvSpPr/>
            <p:nvPr/>
          </p:nvSpPr>
          <p:spPr>
            <a:xfrm>
              <a:off x="10768410" y="6424546"/>
              <a:ext cx="490960" cy="12700"/>
            </a:xfrm>
            <a:custGeom>
              <a:avLst/>
              <a:gdLst>
                <a:gd name="csX0" fmla="*/ -256 w 490960"/>
                <a:gd name="csY0" fmla="*/ -378 h 12700"/>
                <a:gd name="csX1" fmla="*/ 490704 w 490960"/>
                <a:gd name="csY1" fmla="*/ -378 h 12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490960" h="12700">
                  <a:moveTo>
                    <a:pt x="-256" y="-378"/>
                  </a:moveTo>
                  <a:lnTo>
                    <a:pt x="490704" y="-378"/>
                  </a:lnTo>
                </a:path>
              </a:pathLst>
            </a:custGeom>
            <a:noFill/>
            <a:ln w="12117" cap="flat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DCC3B14-F921-0664-58F0-4D65EF29EB07}"/>
                </a:ext>
              </a:extLst>
            </p:cNvPr>
            <p:cNvSpPr/>
            <p:nvPr/>
          </p:nvSpPr>
          <p:spPr>
            <a:xfrm>
              <a:off x="10780339" y="6504788"/>
              <a:ext cx="109805" cy="192623"/>
            </a:xfrm>
            <a:custGeom>
              <a:avLst/>
              <a:gdLst>
                <a:gd name="csX0" fmla="*/ 109969 w 109805"/>
                <a:gd name="csY0" fmla="*/ 147424 h 192623"/>
                <a:gd name="csX1" fmla="*/ 104677 w 109805"/>
                <a:gd name="csY1" fmla="*/ 147424 h 192623"/>
                <a:gd name="csX2" fmla="*/ 98062 w 109805"/>
                <a:gd name="csY2" fmla="*/ 173354 h 192623"/>
                <a:gd name="csX3" fmla="*/ 71603 w 109805"/>
                <a:gd name="csY3" fmla="*/ 175735 h 192623"/>
                <a:gd name="csX4" fmla="*/ 15774 w 109805"/>
                <a:gd name="csY4" fmla="*/ 175735 h 192623"/>
                <a:gd name="csX5" fmla="*/ 71338 w 109805"/>
                <a:gd name="csY5" fmla="*/ 119642 h 192623"/>
                <a:gd name="csX6" fmla="*/ 109969 w 109805"/>
                <a:gd name="csY6" fmla="*/ 54288 h 192623"/>
                <a:gd name="csX7" fmla="*/ 51758 w 109805"/>
                <a:gd name="csY7" fmla="*/ 46 h 192623"/>
                <a:gd name="csX8" fmla="*/ 163 w 109805"/>
                <a:gd name="csY8" fmla="*/ 54552 h 192623"/>
                <a:gd name="csX9" fmla="*/ 12069 w 109805"/>
                <a:gd name="csY9" fmla="*/ 67253 h 192623"/>
                <a:gd name="csX10" fmla="*/ 23711 w 109805"/>
                <a:gd name="csY10" fmla="*/ 55346 h 192623"/>
                <a:gd name="csX11" fmla="*/ 12069 w 109805"/>
                <a:gd name="csY11" fmla="*/ 43704 h 192623"/>
                <a:gd name="csX12" fmla="*/ 7571 w 109805"/>
                <a:gd name="csY12" fmla="*/ 44498 h 192623"/>
                <a:gd name="csX13" fmla="*/ 47789 w 109805"/>
                <a:gd name="csY13" fmla="*/ 7455 h 192623"/>
                <a:gd name="csX14" fmla="*/ 89595 w 109805"/>
                <a:gd name="csY14" fmla="*/ 54288 h 192623"/>
                <a:gd name="csX15" fmla="*/ 58108 w 109805"/>
                <a:gd name="csY15" fmla="*/ 120436 h 192623"/>
                <a:gd name="csX16" fmla="*/ 163 w 109805"/>
                <a:gd name="csY16" fmla="*/ 186055 h 192623"/>
                <a:gd name="csX17" fmla="*/ 163 w 109805"/>
                <a:gd name="csY17" fmla="*/ 192669 h 192623"/>
                <a:gd name="csX18" fmla="*/ 102824 w 109805"/>
                <a:gd name="csY18" fmla="*/ 192669 h 1926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09805" h="192623">
                  <a:moveTo>
                    <a:pt x="109969" y="147424"/>
                  </a:moveTo>
                  <a:lnTo>
                    <a:pt x="104677" y="147424"/>
                  </a:lnTo>
                  <a:cubicBezTo>
                    <a:pt x="101766" y="168062"/>
                    <a:pt x="99385" y="171766"/>
                    <a:pt x="98062" y="173354"/>
                  </a:cubicBezTo>
                  <a:cubicBezTo>
                    <a:pt x="96739" y="175735"/>
                    <a:pt x="75836" y="175735"/>
                    <a:pt x="71603" y="175735"/>
                  </a:cubicBezTo>
                  <a:lnTo>
                    <a:pt x="15774" y="175735"/>
                  </a:lnTo>
                  <a:cubicBezTo>
                    <a:pt x="26093" y="164358"/>
                    <a:pt x="46466" y="143720"/>
                    <a:pt x="71338" y="119642"/>
                  </a:cubicBezTo>
                  <a:cubicBezTo>
                    <a:pt x="89066" y="102972"/>
                    <a:pt x="109969" y="83128"/>
                    <a:pt x="109969" y="54288"/>
                  </a:cubicBezTo>
                  <a:cubicBezTo>
                    <a:pt x="109969" y="19891"/>
                    <a:pt x="82451" y="46"/>
                    <a:pt x="51758" y="46"/>
                  </a:cubicBezTo>
                  <a:cubicBezTo>
                    <a:pt x="19743" y="46"/>
                    <a:pt x="163" y="28093"/>
                    <a:pt x="163" y="54552"/>
                  </a:cubicBezTo>
                  <a:cubicBezTo>
                    <a:pt x="163" y="65930"/>
                    <a:pt x="8630" y="67253"/>
                    <a:pt x="12069" y="67253"/>
                  </a:cubicBezTo>
                  <a:cubicBezTo>
                    <a:pt x="14980" y="67253"/>
                    <a:pt x="23711" y="65665"/>
                    <a:pt x="23711" y="55346"/>
                  </a:cubicBezTo>
                  <a:cubicBezTo>
                    <a:pt x="23711" y="46350"/>
                    <a:pt x="16303" y="43704"/>
                    <a:pt x="12069" y="43704"/>
                  </a:cubicBezTo>
                  <a:cubicBezTo>
                    <a:pt x="10482" y="43704"/>
                    <a:pt x="8630" y="43968"/>
                    <a:pt x="7571" y="44498"/>
                  </a:cubicBezTo>
                  <a:cubicBezTo>
                    <a:pt x="13128" y="19891"/>
                    <a:pt x="30062" y="7455"/>
                    <a:pt x="47789" y="7455"/>
                  </a:cubicBezTo>
                  <a:cubicBezTo>
                    <a:pt x="73190" y="7455"/>
                    <a:pt x="89595" y="27564"/>
                    <a:pt x="89595" y="54288"/>
                  </a:cubicBezTo>
                  <a:cubicBezTo>
                    <a:pt x="89595" y="79424"/>
                    <a:pt x="74778" y="101385"/>
                    <a:pt x="58108" y="120436"/>
                  </a:cubicBezTo>
                  <a:lnTo>
                    <a:pt x="163" y="186055"/>
                  </a:lnTo>
                  <a:lnTo>
                    <a:pt x="163" y="192669"/>
                  </a:lnTo>
                  <a:lnTo>
                    <a:pt x="102824" y="192669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CA335D9-1A71-A4EC-18F1-4CF3775DCC80}"/>
                </a:ext>
              </a:extLst>
            </p:cNvPr>
            <p:cNvSpPr/>
            <p:nvPr/>
          </p:nvSpPr>
          <p:spPr>
            <a:xfrm>
              <a:off x="10910063" y="6568819"/>
              <a:ext cx="233106" cy="131502"/>
            </a:xfrm>
            <a:custGeom>
              <a:avLst/>
              <a:gdLst>
                <a:gd name="csX0" fmla="*/ 52299 w 233106"/>
                <a:gd name="csY0" fmla="*/ 43175 h 131502"/>
                <a:gd name="csX1" fmla="*/ 71085 w 233106"/>
                <a:gd name="csY1" fmla="*/ 17510 h 131502"/>
                <a:gd name="csX2" fmla="*/ 99926 w 233106"/>
                <a:gd name="csY2" fmla="*/ 5868 h 131502"/>
                <a:gd name="csX3" fmla="*/ 115537 w 233106"/>
                <a:gd name="csY3" fmla="*/ 26241 h 131502"/>
                <a:gd name="csX4" fmla="*/ 112097 w 233106"/>
                <a:gd name="csY4" fmla="*/ 47673 h 131502"/>
                <a:gd name="csX5" fmla="*/ 104688 w 233106"/>
                <a:gd name="csY5" fmla="*/ 77572 h 131502"/>
                <a:gd name="csX6" fmla="*/ 96221 w 233106"/>
                <a:gd name="csY6" fmla="*/ 111176 h 131502"/>
                <a:gd name="csX7" fmla="*/ 93311 w 233106"/>
                <a:gd name="csY7" fmla="*/ 124141 h 131502"/>
                <a:gd name="csX8" fmla="*/ 100984 w 233106"/>
                <a:gd name="csY8" fmla="*/ 131549 h 131502"/>
                <a:gd name="csX9" fmla="*/ 113949 w 233106"/>
                <a:gd name="csY9" fmla="*/ 114351 h 131502"/>
                <a:gd name="csX10" fmla="*/ 131412 w 233106"/>
                <a:gd name="csY10" fmla="*/ 44763 h 131502"/>
                <a:gd name="csX11" fmla="*/ 179038 w 233106"/>
                <a:gd name="csY11" fmla="*/ 5868 h 131502"/>
                <a:gd name="csX12" fmla="*/ 194915 w 233106"/>
                <a:gd name="csY12" fmla="*/ 26241 h 131502"/>
                <a:gd name="csX13" fmla="*/ 177187 w 233106"/>
                <a:gd name="csY13" fmla="*/ 91860 h 131502"/>
                <a:gd name="csX14" fmla="*/ 172954 w 233106"/>
                <a:gd name="csY14" fmla="*/ 108000 h 131502"/>
                <a:gd name="csX15" fmla="*/ 195972 w 233106"/>
                <a:gd name="csY15" fmla="*/ 131549 h 131502"/>
                <a:gd name="csX16" fmla="*/ 233281 w 233106"/>
                <a:gd name="csY16" fmla="*/ 86833 h 131502"/>
                <a:gd name="csX17" fmla="*/ 230370 w 233106"/>
                <a:gd name="csY17" fmla="*/ 84187 h 131502"/>
                <a:gd name="csX18" fmla="*/ 226136 w 233106"/>
                <a:gd name="csY18" fmla="*/ 90273 h 131502"/>
                <a:gd name="csX19" fmla="*/ 197032 w 233106"/>
                <a:gd name="csY19" fmla="*/ 125728 h 131502"/>
                <a:gd name="csX20" fmla="*/ 189357 w 233106"/>
                <a:gd name="csY20" fmla="*/ 116203 h 131502"/>
                <a:gd name="csX21" fmla="*/ 194121 w 233106"/>
                <a:gd name="csY21" fmla="*/ 96094 h 131502"/>
                <a:gd name="csX22" fmla="*/ 212377 w 233106"/>
                <a:gd name="csY22" fmla="*/ 30740 h 131502"/>
                <a:gd name="csX23" fmla="*/ 180098 w 233106"/>
                <a:gd name="csY23" fmla="*/ 47 h 131502"/>
                <a:gd name="csX24" fmla="*/ 133000 w 233106"/>
                <a:gd name="csY24" fmla="*/ 28358 h 131502"/>
                <a:gd name="csX25" fmla="*/ 100719 w 233106"/>
                <a:gd name="csY25" fmla="*/ 47 h 131502"/>
                <a:gd name="csX26" fmla="*/ 55739 w 233106"/>
                <a:gd name="csY26" fmla="*/ 25712 h 131502"/>
                <a:gd name="csX27" fmla="*/ 30073 w 233106"/>
                <a:gd name="csY27" fmla="*/ 47 h 131502"/>
                <a:gd name="csX28" fmla="*/ 9435 w 233106"/>
                <a:gd name="csY28" fmla="*/ 15129 h 131502"/>
                <a:gd name="csX29" fmla="*/ 174 w 233106"/>
                <a:gd name="csY29" fmla="*/ 44763 h 131502"/>
                <a:gd name="csX30" fmla="*/ 3349 w 233106"/>
                <a:gd name="csY30" fmla="*/ 47409 h 131502"/>
                <a:gd name="csX31" fmla="*/ 7583 w 233106"/>
                <a:gd name="csY31" fmla="*/ 40265 h 131502"/>
                <a:gd name="csX32" fmla="*/ 29280 w 233106"/>
                <a:gd name="csY32" fmla="*/ 5868 h 131502"/>
                <a:gd name="csX33" fmla="*/ 38276 w 233106"/>
                <a:gd name="csY33" fmla="*/ 19362 h 131502"/>
                <a:gd name="csX34" fmla="*/ 33249 w 233106"/>
                <a:gd name="csY34" fmla="*/ 46086 h 131502"/>
                <a:gd name="csX35" fmla="*/ 25311 w 233106"/>
                <a:gd name="csY35" fmla="*/ 77572 h 131502"/>
                <a:gd name="csX36" fmla="*/ 19225 w 233106"/>
                <a:gd name="csY36" fmla="*/ 101650 h 131502"/>
                <a:gd name="csX37" fmla="*/ 14198 w 233106"/>
                <a:gd name="csY37" fmla="*/ 124141 h 131502"/>
                <a:gd name="csX38" fmla="*/ 21606 w 233106"/>
                <a:gd name="csY38" fmla="*/ 131549 h 131502"/>
                <a:gd name="csX39" fmla="*/ 31661 w 233106"/>
                <a:gd name="csY39" fmla="*/ 125464 h 131502"/>
                <a:gd name="csX40" fmla="*/ 36159 w 233106"/>
                <a:gd name="csY40" fmla="*/ 108000 h 131502"/>
                <a:gd name="csX41" fmla="*/ 42774 w 233106"/>
                <a:gd name="csY41" fmla="*/ 81806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233106" h="131502">
                  <a:moveTo>
                    <a:pt x="52299" y="43175"/>
                  </a:moveTo>
                  <a:cubicBezTo>
                    <a:pt x="52828" y="41588"/>
                    <a:pt x="60237" y="26771"/>
                    <a:pt x="71085" y="17510"/>
                  </a:cubicBezTo>
                  <a:cubicBezTo>
                    <a:pt x="78494" y="10631"/>
                    <a:pt x="88548" y="5868"/>
                    <a:pt x="99926" y="5868"/>
                  </a:cubicBezTo>
                  <a:cubicBezTo>
                    <a:pt x="111568" y="5868"/>
                    <a:pt x="115537" y="14599"/>
                    <a:pt x="115537" y="26241"/>
                  </a:cubicBezTo>
                  <a:cubicBezTo>
                    <a:pt x="115537" y="28094"/>
                    <a:pt x="115537" y="33915"/>
                    <a:pt x="112097" y="47673"/>
                  </a:cubicBezTo>
                  <a:lnTo>
                    <a:pt x="104688" y="77572"/>
                  </a:lnTo>
                  <a:cubicBezTo>
                    <a:pt x="102572" y="86304"/>
                    <a:pt x="97015" y="108000"/>
                    <a:pt x="96221" y="111176"/>
                  </a:cubicBezTo>
                  <a:cubicBezTo>
                    <a:pt x="95163" y="115409"/>
                    <a:pt x="93311" y="123082"/>
                    <a:pt x="93311" y="124141"/>
                  </a:cubicBezTo>
                  <a:cubicBezTo>
                    <a:pt x="93311" y="128374"/>
                    <a:pt x="96751" y="131549"/>
                    <a:pt x="100984" y="131549"/>
                  </a:cubicBezTo>
                  <a:cubicBezTo>
                    <a:pt x="109716" y="131549"/>
                    <a:pt x="111303" y="124934"/>
                    <a:pt x="113949" y="114351"/>
                  </a:cubicBezTo>
                  <a:lnTo>
                    <a:pt x="131412" y="44763"/>
                  </a:lnTo>
                  <a:cubicBezTo>
                    <a:pt x="131941" y="42382"/>
                    <a:pt x="147023" y="5868"/>
                    <a:pt x="179038" y="5868"/>
                  </a:cubicBezTo>
                  <a:cubicBezTo>
                    <a:pt x="190682" y="5868"/>
                    <a:pt x="194915" y="14599"/>
                    <a:pt x="194915" y="26241"/>
                  </a:cubicBezTo>
                  <a:cubicBezTo>
                    <a:pt x="194915" y="42646"/>
                    <a:pt x="183537" y="74397"/>
                    <a:pt x="177187" y="91860"/>
                  </a:cubicBezTo>
                  <a:cubicBezTo>
                    <a:pt x="174540" y="99004"/>
                    <a:pt x="172954" y="102709"/>
                    <a:pt x="172954" y="108000"/>
                  </a:cubicBezTo>
                  <a:cubicBezTo>
                    <a:pt x="172954" y="120966"/>
                    <a:pt x="181949" y="131549"/>
                    <a:pt x="195972" y="131549"/>
                  </a:cubicBezTo>
                  <a:cubicBezTo>
                    <a:pt x="223225" y="131549"/>
                    <a:pt x="233281" y="88685"/>
                    <a:pt x="233281" y="86833"/>
                  </a:cubicBezTo>
                  <a:cubicBezTo>
                    <a:pt x="233281" y="85510"/>
                    <a:pt x="232222" y="84187"/>
                    <a:pt x="230370" y="84187"/>
                  </a:cubicBezTo>
                  <a:cubicBezTo>
                    <a:pt x="227723" y="84187"/>
                    <a:pt x="227459" y="85246"/>
                    <a:pt x="226136" y="90273"/>
                  </a:cubicBezTo>
                  <a:cubicBezTo>
                    <a:pt x="219256" y="113557"/>
                    <a:pt x="208672" y="125728"/>
                    <a:pt x="197032" y="125728"/>
                  </a:cubicBezTo>
                  <a:cubicBezTo>
                    <a:pt x="194121" y="125728"/>
                    <a:pt x="189357" y="125464"/>
                    <a:pt x="189357" y="116203"/>
                  </a:cubicBezTo>
                  <a:cubicBezTo>
                    <a:pt x="189357" y="108530"/>
                    <a:pt x="192798" y="99269"/>
                    <a:pt x="194121" y="96094"/>
                  </a:cubicBezTo>
                  <a:cubicBezTo>
                    <a:pt x="199149" y="82070"/>
                    <a:pt x="212377" y="47673"/>
                    <a:pt x="212377" y="30740"/>
                  </a:cubicBezTo>
                  <a:cubicBezTo>
                    <a:pt x="212377" y="13276"/>
                    <a:pt x="202058" y="47"/>
                    <a:pt x="180098" y="47"/>
                  </a:cubicBezTo>
                  <a:cubicBezTo>
                    <a:pt x="160517" y="47"/>
                    <a:pt x="144642" y="11160"/>
                    <a:pt x="133000" y="28358"/>
                  </a:cubicBezTo>
                  <a:cubicBezTo>
                    <a:pt x="132206" y="12483"/>
                    <a:pt x="122681" y="47"/>
                    <a:pt x="100719" y="47"/>
                  </a:cubicBezTo>
                  <a:cubicBezTo>
                    <a:pt x="74789" y="47"/>
                    <a:pt x="61031" y="18304"/>
                    <a:pt x="55739" y="25712"/>
                  </a:cubicBezTo>
                  <a:cubicBezTo>
                    <a:pt x="54945" y="9043"/>
                    <a:pt x="43038" y="47"/>
                    <a:pt x="30073" y="47"/>
                  </a:cubicBezTo>
                  <a:cubicBezTo>
                    <a:pt x="21606" y="47"/>
                    <a:pt x="14992" y="4016"/>
                    <a:pt x="9435" y="15129"/>
                  </a:cubicBezTo>
                  <a:cubicBezTo>
                    <a:pt x="4143" y="25712"/>
                    <a:pt x="174" y="43440"/>
                    <a:pt x="174" y="44763"/>
                  </a:cubicBezTo>
                  <a:cubicBezTo>
                    <a:pt x="174" y="45821"/>
                    <a:pt x="1233" y="47409"/>
                    <a:pt x="3349" y="47409"/>
                  </a:cubicBezTo>
                  <a:cubicBezTo>
                    <a:pt x="5731" y="47409"/>
                    <a:pt x="5995" y="46880"/>
                    <a:pt x="7583" y="40265"/>
                  </a:cubicBezTo>
                  <a:cubicBezTo>
                    <a:pt x="12081" y="23066"/>
                    <a:pt x="17637" y="5868"/>
                    <a:pt x="29280" y="5868"/>
                  </a:cubicBezTo>
                  <a:cubicBezTo>
                    <a:pt x="35894" y="5868"/>
                    <a:pt x="38276" y="10631"/>
                    <a:pt x="38276" y="19362"/>
                  </a:cubicBezTo>
                  <a:cubicBezTo>
                    <a:pt x="38276" y="25712"/>
                    <a:pt x="35365" y="37090"/>
                    <a:pt x="33249" y="46086"/>
                  </a:cubicBezTo>
                  <a:lnTo>
                    <a:pt x="25311" y="77572"/>
                  </a:lnTo>
                  <a:cubicBezTo>
                    <a:pt x="23988" y="83129"/>
                    <a:pt x="20813" y="96358"/>
                    <a:pt x="19225" y="101650"/>
                  </a:cubicBezTo>
                  <a:cubicBezTo>
                    <a:pt x="17373" y="109059"/>
                    <a:pt x="14198" y="122818"/>
                    <a:pt x="14198" y="124141"/>
                  </a:cubicBezTo>
                  <a:cubicBezTo>
                    <a:pt x="14198" y="128374"/>
                    <a:pt x="17373" y="131549"/>
                    <a:pt x="21606" y="131549"/>
                  </a:cubicBezTo>
                  <a:cubicBezTo>
                    <a:pt x="25311" y="131549"/>
                    <a:pt x="29280" y="129697"/>
                    <a:pt x="31661" y="125464"/>
                  </a:cubicBezTo>
                  <a:cubicBezTo>
                    <a:pt x="32190" y="123876"/>
                    <a:pt x="34836" y="113822"/>
                    <a:pt x="36159" y="108000"/>
                  </a:cubicBezTo>
                  <a:lnTo>
                    <a:pt x="42774" y="81806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3595ED-95C6-B83E-CEC6-8F5009246272}"/>
                </a:ext>
              </a:extLst>
            </p:cNvPr>
            <p:cNvSpPr/>
            <p:nvPr/>
          </p:nvSpPr>
          <p:spPr>
            <a:xfrm>
              <a:off x="11160018" y="6606457"/>
              <a:ext cx="82552" cy="138910"/>
            </a:xfrm>
            <a:custGeom>
              <a:avLst/>
              <a:gdLst>
                <a:gd name="csX0" fmla="*/ 29298 w 82552"/>
                <a:gd name="csY0" fmla="*/ 61965 h 138910"/>
                <a:gd name="csX1" fmla="*/ 25064 w 82552"/>
                <a:gd name="csY1" fmla="*/ 64346 h 138910"/>
                <a:gd name="csX2" fmla="*/ 29562 w 82552"/>
                <a:gd name="csY2" fmla="*/ 66198 h 138910"/>
                <a:gd name="csX3" fmla="*/ 38823 w 82552"/>
                <a:gd name="csY3" fmla="*/ 66198 h 138910"/>
                <a:gd name="csX4" fmla="*/ 63959 w 82552"/>
                <a:gd name="csY4" fmla="*/ 99801 h 138910"/>
                <a:gd name="csX5" fmla="*/ 40146 w 82552"/>
                <a:gd name="csY5" fmla="*/ 133405 h 138910"/>
                <a:gd name="csX6" fmla="*/ 7866 w 82552"/>
                <a:gd name="csY6" fmla="*/ 115412 h 138910"/>
                <a:gd name="csX7" fmla="*/ 20302 w 82552"/>
                <a:gd name="csY7" fmla="*/ 105622 h 138910"/>
                <a:gd name="csX8" fmla="*/ 10512 w 82552"/>
                <a:gd name="csY8" fmla="*/ 95568 h 138910"/>
                <a:gd name="csX9" fmla="*/ 193 w 82552"/>
                <a:gd name="csY9" fmla="*/ 106152 h 138910"/>
                <a:gd name="csX10" fmla="*/ 40675 w 82552"/>
                <a:gd name="csY10" fmla="*/ 138961 h 138910"/>
                <a:gd name="csX11" fmla="*/ 82745 w 82552"/>
                <a:gd name="csY11" fmla="*/ 100066 h 138910"/>
                <a:gd name="csX12" fmla="*/ 48348 w 82552"/>
                <a:gd name="csY12" fmla="*/ 63552 h 138910"/>
                <a:gd name="csX13" fmla="*/ 77189 w 82552"/>
                <a:gd name="csY13" fmla="*/ 27832 h 138910"/>
                <a:gd name="csX14" fmla="*/ 40940 w 82552"/>
                <a:gd name="csY14" fmla="*/ 50 h 138910"/>
                <a:gd name="csX15" fmla="*/ 5749 w 82552"/>
                <a:gd name="csY15" fmla="*/ 27303 h 138910"/>
                <a:gd name="csX16" fmla="*/ 15010 w 82552"/>
                <a:gd name="csY16" fmla="*/ 37093 h 138910"/>
                <a:gd name="csX17" fmla="*/ 24270 w 82552"/>
                <a:gd name="csY17" fmla="*/ 27832 h 138910"/>
                <a:gd name="csX18" fmla="*/ 14745 w 82552"/>
                <a:gd name="csY18" fmla="*/ 18572 h 138910"/>
                <a:gd name="csX19" fmla="*/ 12628 w 82552"/>
                <a:gd name="csY19" fmla="*/ 18836 h 138910"/>
                <a:gd name="csX20" fmla="*/ 40411 w 82552"/>
                <a:gd name="csY20" fmla="*/ 5077 h 138910"/>
                <a:gd name="csX21" fmla="*/ 60255 w 82552"/>
                <a:gd name="csY21" fmla="*/ 27832 h 138910"/>
                <a:gd name="csX22" fmla="*/ 53640 w 82552"/>
                <a:gd name="csY22" fmla="*/ 51646 h 138910"/>
                <a:gd name="csX23" fmla="*/ 35383 w 82552"/>
                <a:gd name="csY23" fmla="*/ 61436 h 1389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82552" h="138910">
                  <a:moveTo>
                    <a:pt x="29298" y="61965"/>
                  </a:moveTo>
                  <a:cubicBezTo>
                    <a:pt x="25858" y="62229"/>
                    <a:pt x="25064" y="62494"/>
                    <a:pt x="25064" y="64346"/>
                  </a:cubicBezTo>
                  <a:cubicBezTo>
                    <a:pt x="25064" y="66198"/>
                    <a:pt x="26123" y="66198"/>
                    <a:pt x="29562" y="66198"/>
                  </a:cubicBezTo>
                  <a:lnTo>
                    <a:pt x="38823" y="66198"/>
                  </a:lnTo>
                  <a:cubicBezTo>
                    <a:pt x="56286" y="66198"/>
                    <a:pt x="63959" y="80486"/>
                    <a:pt x="63959" y="99801"/>
                  </a:cubicBezTo>
                  <a:cubicBezTo>
                    <a:pt x="63959" y="126525"/>
                    <a:pt x="50201" y="133405"/>
                    <a:pt x="40146" y="133405"/>
                  </a:cubicBezTo>
                  <a:cubicBezTo>
                    <a:pt x="30356" y="133405"/>
                    <a:pt x="13951" y="128907"/>
                    <a:pt x="7866" y="115412"/>
                  </a:cubicBezTo>
                  <a:cubicBezTo>
                    <a:pt x="14480" y="116471"/>
                    <a:pt x="20302" y="112766"/>
                    <a:pt x="20302" y="105622"/>
                  </a:cubicBezTo>
                  <a:cubicBezTo>
                    <a:pt x="20302" y="99801"/>
                    <a:pt x="16068" y="95568"/>
                    <a:pt x="10512" y="95568"/>
                  </a:cubicBezTo>
                  <a:cubicBezTo>
                    <a:pt x="5484" y="95568"/>
                    <a:pt x="193" y="98479"/>
                    <a:pt x="193" y="106152"/>
                  </a:cubicBezTo>
                  <a:cubicBezTo>
                    <a:pt x="193" y="124144"/>
                    <a:pt x="18185" y="138961"/>
                    <a:pt x="40675" y="138961"/>
                  </a:cubicBezTo>
                  <a:cubicBezTo>
                    <a:pt x="64753" y="138961"/>
                    <a:pt x="82745" y="120440"/>
                    <a:pt x="82745" y="100066"/>
                  </a:cubicBezTo>
                  <a:cubicBezTo>
                    <a:pt x="82745" y="81545"/>
                    <a:pt x="67664" y="66992"/>
                    <a:pt x="48348" y="63552"/>
                  </a:cubicBezTo>
                  <a:cubicBezTo>
                    <a:pt x="65812" y="58525"/>
                    <a:pt x="77189" y="43708"/>
                    <a:pt x="77189" y="27832"/>
                  </a:cubicBezTo>
                  <a:cubicBezTo>
                    <a:pt x="77189" y="11957"/>
                    <a:pt x="60520" y="50"/>
                    <a:pt x="40940" y="50"/>
                  </a:cubicBezTo>
                  <a:cubicBezTo>
                    <a:pt x="20831" y="50"/>
                    <a:pt x="5749" y="12486"/>
                    <a:pt x="5749" y="27303"/>
                  </a:cubicBezTo>
                  <a:cubicBezTo>
                    <a:pt x="5749" y="35241"/>
                    <a:pt x="12099" y="37093"/>
                    <a:pt x="15010" y="37093"/>
                  </a:cubicBezTo>
                  <a:cubicBezTo>
                    <a:pt x="19243" y="37093"/>
                    <a:pt x="24270" y="33918"/>
                    <a:pt x="24270" y="27832"/>
                  </a:cubicBezTo>
                  <a:cubicBezTo>
                    <a:pt x="24270" y="21482"/>
                    <a:pt x="19243" y="18572"/>
                    <a:pt x="14745" y="18572"/>
                  </a:cubicBezTo>
                  <a:cubicBezTo>
                    <a:pt x="13687" y="18572"/>
                    <a:pt x="13158" y="18572"/>
                    <a:pt x="12628" y="18836"/>
                  </a:cubicBezTo>
                  <a:cubicBezTo>
                    <a:pt x="20302" y="5077"/>
                    <a:pt x="39352" y="5077"/>
                    <a:pt x="40411" y="5077"/>
                  </a:cubicBezTo>
                  <a:cubicBezTo>
                    <a:pt x="47025" y="5077"/>
                    <a:pt x="60255" y="7988"/>
                    <a:pt x="60255" y="27832"/>
                  </a:cubicBezTo>
                  <a:cubicBezTo>
                    <a:pt x="60255" y="31801"/>
                    <a:pt x="59726" y="42914"/>
                    <a:pt x="53640" y="51646"/>
                  </a:cubicBezTo>
                  <a:cubicBezTo>
                    <a:pt x="47555" y="60642"/>
                    <a:pt x="40675" y="61171"/>
                    <a:pt x="35383" y="6143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38FB6A4-1756-63DE-350F-CD3C6994C7CC}"/>
                </a:ext>
              </a:extLst>
            </p:cNvPr>
            <p:cNvSpPr/>
            <p:nvPr/>
          </p:nvSpPr>
          <p:spPr>
            <a:xfrm>
              <a:off x="11284891" y="6291851"/>
              <a:ext cx="181775" cy="211938"/>
            </a:xfrm>
            <a:custGeom>
              <a:avLst/>
              <a:gdLst>
                <a:gd name="csX0" fmla="*/ 28515 w 181775"/>
                <a:gd name="csY0" fmla="*/ 141852 h 211938"/>
                <a:gd name="csX1" fmla="*/ 42274 w 181775"/>
                <a:gd name="csY1" fmla="*/ 129680 h 211938"/>
                <a:gd name="csX2" fmla="*/ 38569 w 181775"/>
                <a:gd name="csY2" fmla="*/ 127828 h 211938"/>
                <a:gd name="csX3" fmla="*/ 204 w 181775"/>
                <a:gd name="csY3" fmla="*/ 169369 h 211938"/>
                <a:gd name="csX4" fmla="*/ 59472 w 181775"/>
                <a:gd name="csY4" fmla="*/ 211968 h 211938"/>
                <a:gd name="csX5" fmla="*/ 161870 w 181775"/>
                <a:gd name="csY5" fmla="*/ 139470 h 211938"/>
                <a:gd name="csX6" fmla="*/ 109216 w 181775"/>
                <a:gd name="csY6" fmla="*/ 87875 h 211938"/>
                <a:gd name="csX7" fmla="*/ 75348 w 181775"/>
                <a:gd name="csY7" fmla="*/ 50038 h 211938"/>
                <a:gd name="csX8" fmla="*/ 86990 w 181775"/>
                <a:gd name="csY8" fmla="*/ 24637 h 211938"/>
                <a:gd name="csX9" fmla="*/ 116095 w 181775"/>
                <a:gd name="csY9" fmla="*/ 16170 h 211938"/>
                <a:gd name="csX10" fmla="*/ 144142 w 181775"/>
                <a:gd name="csY10" fmla="*/ 21990 h 211938"/>
                <a:gd name="csX11" fmla="*/ 157371 w 181775"/>
                <a:gd name="csY11" fmla="*/ 40513 h 211938"/>
                <a:gd name="csX12" fmla="*/ 156048 w 181775"/>
                <a:gd name="csY12" fmla="*/ 49244 h 211938"/>
                <a:gd name="csX13" fmla="*/ 155519 w 181775"/>
                <a:gd name="csY13" fmla="*/ 52155 h 211938"/>
                <a:gd name="csX14" fmla="*/ 158430 w 181775"/>
                <a:gd name="csY14" fmla="*/ 54271 h 211938"/>
                <a:gd name="csX15" fmla="*/ 175099 w 181775"/>
                <a:gd name="csY15" fmla="*/ 46334 h 211938"/>
                <a:gd name="csX16" fmla="*/ 181979 w 181775"/>
                <a:gd name="csY16" fmla="*/ 28340 h 211938"/>
                <a:gd name="csX17" fmla="*/ 166632 w 181775"/>
                <a:gd name="csY17" fmla="*/ 6381 h 211938"/>
                <a:gd name="csX18" fmla="*/ 135410 w 181775"/>
                <a:gd name="csY18" fmla="*/ 30 h 211938"/>
                <a:gd name="csX19" fmla="*/ 50476 w 181775"/>
                <a:gd name="csY19" fmla="*/ 62474 h 211938"/>
                <a:gd name="csX20" fmla="*/ 89900 w 181775"/>
                <a:gd name="csY20" fmla="*/ 104809 h 211938"/>
                <a:gd name="csX21" fmla="*/ 137262 w 181775"/>
                <a:gd name="csY21" fmla="*/ 151906 h 211938"/>
                <a:gd name="csX22" fmla="*/ 78523 w 181775"/>
                <a:gd name="csY22" fmla="*/ 196093 h 211938"/>
                <a:gd name="csX23" fmla="*/ 25075 w 181775"/>
                <a:gd name="csY23" fmla="*/ 156933 h 211938"/>
                <a:gd name="csX24" fmla="*/ 28515 w 181775"/>
                <a:gd name="csY24" fmla="*/ 141852 h 211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181775" h="211938">
                  <a:moveTo>
                    <a:pt x="28515" y="141852"/>
                  </a:moveTo>
                  <a:cubicBezTo>
                    <a:pt x="31955" y="140264"/>
                    <a:pt x="42274" y="133914"/>
                    <a:pt x="42274" y="129680"/>
                  </a:cubicBezTo>
                  <a:cubicBezTo>
                    <a:pt x="42274" y="127828"/>
                    <a:pt x="40422" y="127828"/>
                    <a:pt x="38569" y="127828"/>
                  </a:cubicBezTo>
                  <a:cubicBezTo>
                    <a:pt x="28780" y="127828"/>
                    <a:pt x="204" y="140264"/>
                    <a:pt x="204" y="169369"/>
                  </a:cubicBezTo>
                  <a:cubicBezTo>
                    <a:pt x="204" y="190536"/>
                    <a:pt x="23752" y="211968"/>
                    <a:pt x="59472" y="211968"/>
                  </a:cubicBezTo>
                  <a:cubicBezTo>
                    <a:pt x="106834" y="211968"/>
                    <a:pt x="161870" y="179159"/>
                    <a:pt x="161870" y="139470"/>
                  </a:cubicBezTo>
                  <a:cubicBezTo>
                    <a:pt x="161870" y="111688"/>
                    <a:pt x="132764" y="98194"/>
                    <a:pt x="109216" y="87875"/>
                  </a:cubicBezTo>
                  <a:cubicBezTo>
                    <a:pt x="88842" y="78614"/>
                    <a:pt x="75348" y="66443"/>
                    <a:pt x="75348" y="50038"/>
                  </a:cubicBezTo>
                  <a:cubicBezTo>
                    <a:pt x="75348" y="43688"/>
                    <a:pt x="77994" y="32310"/>
                    <a:pt x="86990" y="24637"/>
                  </a:cubicBezTo>
                  <a:cubicBezTo>
                    <a:pt x="95721" y="16964"/>
                    <a:pt x="112126" y="16170"/>
                    <a:pt x="116095" y="16170"/>
                  </a:cubicBezTo>
                  <a:cubicBezTo>
                    <a:pt x="119535" y="16170"/>
                    <a:pt x="131706" y="16434"/>
                    <a:pt x="144142" y="21990"/>
                  </a:cubicBezTo>
                  <a:cubicBezTo>
                    <a:pt x="149698" y="24637"/>
                    <a:pt x="157371" y="28076"/>
                    <a:pt x="157371" y="40513"/>
                  </a:cubicBezTo>
                  <a:cubicBezTo>
                    <a:pt x="157371" y="44746"/>
                    <a:pt x="157107" y="46069"/>
                    <a:pt x="156048" y="49244"/>
                  </a:cubicBezTo>
                  <a:cubicBezTo>
                    <a:pt x="155784" y="50302"/>
                    <a:pt x="155519" y="51361"/>
                    <a:pt x="155519" y="52155"/>
                  </a:cubicBezTo>
                  <a:cubicBezTo>
                    <a:pt x="155519" y="54271"/>
                    <a:pt x="157371" y="54271"/>
                    <a:pt x="158430" y="54271"/>
                  </a:cubicBezTo>
                  <a:cubicBezTo>
                    <a:pt x="162399" y="54271"/>
                    <a:pt x="169278" y="51361"/>
                    <a:pt x="175099" y="46334"/>
                  </a:cubicBezTo>
                  <a:cubicBezTo>
                    <a:pt x="178804" y="43423"/>
                    <a:pt x="181979" y="39719"/>
                    <a:pt x="181979" y="28340"/>
                  </a:cubicBezTo>
                  <a:cubicBezTo>
                    <a:pt x="181979" y="14053"/>
                    <a:pt x="174570" y="10084"/>
                    <a:pt x="166632" y="6381"/>
                  </a:cubicBezTo>
                  <a:cubicBezTo>
                    <a:pt x="152873" y="30"/>
                    <a:pt x="139644" y="30"/>
                    <a:pt x="135410" y="30"/>
                  </a:cubicBezTo>
                  <a:cubicBezTo>
                    <a:pt x="97309" y="30"/>
                    <a:pt x="50476" y="29135"/>
                    <a:pt x="50476" y="62474"/>
                  </a:cubicBezTo>
                  <a:cubicBezTo>
                    <a:pt x="50476" y="86816"/>
                    <a:pt x="75877" y="98723"/>
                    <a:pt x="89900" y="104809"/>
                  </a:cubicBezTo>
                  <a:cubicBezTo>
                    <a:pt x="110538" y="114069"/>
                    <a:pt x="137262" y="127563"/>
                    <a:pt x="137262" y="151906"/>
                  </a:cubicBezTo>
                  <a:cubicBezTo>
                    <a:pt x="137262" y="171486"/>
                    <a:pt x="122974" y="196093"/>
                    <a:pt x="78523" y="196093"/>
                  </a:cubicBezTo>
                  <a:cubicBezTo>
                    <a:pt x="48889" y="196093"/>
                    <a:pt x="25075" y="176778"/>
                    <a:pt x="25075" y="156933"/>
                  </a:cubicBezTo>
                  <a:cubicBezTo>
                    <a:pt x="25075" y="151641"/>
                    <a:pt x="26398" y="146349"/>
                    <a:pt x="28515" y="141852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E5AE56A-ADD5-9D4F-2719-1D3C5565E08C}"/>
                </a:ext>
              </a:extLst>
            </p:cNvPr>
            <p:cNvSpPr/>
            <p:nvPr/>
          </p:nvSpPr>
          <p:spPr>
            <a:xfrm>
              <a:off x="11504208" y="6279150"/>
              <a:ext cx="62972" cy="291315"/>
            </a:xfrm>
            <a:custGeom>
              <a:avLst/>
              <a:gdLst>
                <a:gd name="csX0" fmla="*/ 63191 w 62972"/>
                <a:gd name="csY0" fmla="*/ 289494 h 291315"/>
                <a:gd name="csX1" fmla="*/ 62398 w 62972"/>
                <a:gd name="csY1" fmla="*/ 287642 h 291315"/>
                <a:gd name="csX2" fmla="*/ 13183 w 62972"/>
                <a:gd name="csY2" fmla="*/ 145821 h 291315"/>
                <a:gd name="csX3" fmla="*/ 62662 w 62972"/>
                <a:gd name="csY3" fmla="*/ 3206 h 291315"/>
                <a:gd name="csX4" fmla="*/ 63191 w 62972"/>
                <a:gd name="csY4" fmla="*/ 1353 h 291315"/>
                <a:gd name="csX5" fmla="*/ 61074 w 62972"/>
                <a:gd name="csY5" fmla="*/ 31 h 291315"/>
                <a:gd name="csX6" fmla="*/ 19004 w 62972"/>
                <a:gd name="csY6" fmla="*/ 53478 h 291315"/>
                <a:gd name="csX7" fmla="*/ 218 w 62972"/>
                <a:gd name="csY7" fmla="*/ 145292 h 291315"/>
                <a:gd name="csX8" fmla="*/ 19798 w 62972"/>
                <a:gd name="csY8" fmla="*/ 239486 h 291315"/>
                <a:gd name="csX9" fmla="*/ 61074 w 62972"/>
                <a:gd name="csY9" fmla="*/ 291347 h 291315"/>
                <a:gd name="csX10" fmla="*/ 63191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191" y="289494"/>
                  </a:moveTo>
                  <a:cubicBezTo>
                    <a:pt x="63191" y="289230"/>
                    <a:pt x="63191" y="288701"/>
                    <a:pt x="62398" y="287642"/>
                  </a:cubicBezTo>
                  <a:cubicBezTo>
                    <a:pt x="48903" y="273884"/>
                    <a:pt x="13183" y="236576"/>
                    <a:pt x="13183" y="145821"/>
                  </a:cubicBezTo>
                  <a:cubicBezTo>
                    <a:pt x="13183" y="54801"/>
                    <a:pt x="48374" y="17757"/>
                    <a:pt x="62662" y="3206"/>
                  </a:cubicBezTo>
                  <a:cubicBezTo>
                    <a:pt x="62662" y="2940"/>
                    <a:pt x="63191" y="2148"/>
                    <a:pt x="63191" y="1353"/>
                  </a:cubicBezTo>
                  <a:cubicBezTo>
                    <a:pt x="63191" y="559"/>
                    <a:pt x="62398" y="31"/>
                    <a:pt x="61074" y="31"/>
                  </a:cubicBezTo>
                  <a:cubicBezTo>
                    <a:pt x="57899" y="31"/>
                    <a:pt x="33292" y="21462"/>
                    <a:pt x="19004" y="53478"/>
                  </a:cubicBezTo>
                  <a:cubicBezTo>
                    <a:pt x="4452" y="86023"/>
                    <a:pt x="218" y="117509"/>
                    <a:pt x="218" y="145292"/>
                  </a:cubicBezTo>
                  <a:cubicBezTo>
                    <a:pt x="218" y="166459"/>
                    <a:pt x="2335" y="201914"/>
                    <a:pt x="19798" y="239486"/>
                  </a:cubicBezTo>
                  <a:cubicBezTo>
                    <a:pt x="33822" y="269915"/>
                    <a:pt x="57635" y="291347"/>
                    <a:pt x="61074" y="291347"/>
                  </a:cubicBezTo>
                  <a:cubicBezTo>
                    <a:pt x="62662" y="291347"/>
                    <a:pt x="63191" y="290553"/>
                    <a:pt x="63191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6CAAF54-C612-E5BE-AB1A-2B5CC04ECC40}"/>
                </a:ext>
              </a:extLst>
            </p:cNvPr>
            <p:cNvSpPr/>
            <p:nvPr/>
          </p:nvSpPr>
          <p:spPr>
            <a:xfrm>
              <a:off x="11614858" y="6218078"/>
              <a:ext cx="71704" cy="43128"/>
            </a:xfrm>
            <a:custGeom>
              <a:avLst/>
              <a:gdLst>
                <a:gd name="csX0" fmla="*/ 35947 w 71704"/>
                <a:gd name="csY0" fmla="*/ 23 h 43128"/>
                <a:gd name="csX1" fmla="*/ 227 w 71704"/>
                <a:gd name="csY1" fmla="*/ 39711 h 43128"/>
                <a:gd name="csX2" fmla="*/ 3667 w 71704"/>
                <a:gd name="csY2" fmla="*/ 43151 h 43128"/>
                <a:gd name="csX3" fmla="*/ 35947 w 71704"/>
                <a:gd name="csY3" fmla="*/ 11665 h 43128"/>
                <a:gd name="csX4" fmla="*/ 68492 w 71704"/>
                <a:gd name="csY4" fmla="*/ 43151 h 43128"/>
                <a:gd name="csX5" fmla="*/ 71932 w 71704"/>
                <a:gd name="csY5" fmla="*/ 39711 h 43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1704" h="43128">
                  <a:moveTo>
                    <a:pt x="35947" y="23"/>
                  </a:moveTo>
                  <a:lnTo>
                    <a:pt x="227" y="39711"/>
                  </a:lnTo>
                  <a:lnTo>
                    <a:pt x="3667" y="43151"/>
                  </a:lnTo>
                  <a:lnTo>
                    <a:pt x="35947" y="11665"/>
                  </a:lnTo>
                  <a:lnTo>
                    <a:pt x="68492" y="43151"/>
                  </a:lnTo>
                  <a:lnTo>
                    <a:pt x="71932" y="39711"/>
                  </a:ln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E35D4AF-D4A3-C80C-4347-0D6BC5D4DF7F}"/>
                </a:ext>
              </a:extLst>
            </p:cNvPr>
            <p:cNvSpPr/>
            <p:nvPr/>
          </p:nvSpPr>
          <p:spPr>
            <a:xfrm>
              <a:off x="11594737" y="6295026"/>
              <a:ext cx="61385" cy="205323"/>
            </a:xfrm>
            <a:custGeom>
              <a:avLst/>
              <a:gdLst>
                <a:gd name="csX0" fmla="*/ 60818 w 61385"/>
                <a:gd name="csY0" fmla="*/ 7439 h 205323"/>
                <a:gd name="csX1" fmla="*/ 61612 w 61385"/>
                <a:gd name="csY1" fmla="*/ 2941 h 205323"/>
                <a:gd name="csX2" fmla="*/ 58172 w 61385"/>
                <a:gd name="csY2" fmla="*/ 30 h 205323"/>
                <a:gd name="csX3" fmla="*/ 42032 w 61385"/>
                <a:gd name="csY3" fmla="*/ 1617 h 205323"/>
                <a:gd name="csX4" fmla="*/ 27479 w 61385"/>
                <a:gd name="csY4" fmla="*/ 2675 h 205323"/>
                <a:gd name="csX5" fmla="*/ 18483 w 61385"/>
                <a:gd name="csY5" fmla="*/ 8761 h 205323"/>
                <a:gd name="csX6" fmla="*/ 24304 w 61385"/>
                <a:gd name="csY6" fmla="*/ 11672 h 205323"/>
                <a:gd name="csX7" fmla="*/ 39121 w 61385"/>
                <a:gd name="csY7" fmla="*/ 17228 h 205323"/>
                <a:gd name="csX8" fmla="*/ 37798 w 61385"/>
                <a:gd name="csY8" fmla="*/ 24373 h 205323"/>
                <a:gd name="csX9" fmla="*/ 1549 w 61385"/>
                <a:gd name="csY9" fmla="*/ 168840 h 205323"/>
                <a:gd name="csX10" fmla="*/ 226 w 61385"/>
                <a:gd name="csY10" fmla="*/ 179159 h 205323"/>
                <a:gd name="csX11" fmla="*/ 25892 w 61385"/>
                <a:gd name="csY11" fmla="*/ 205354 h 205323"/>
                <a:gd name="csX12" fmla="*/ 46530 w 61385"/>
                <a:gd name="csY12" fmla="*/ 190007 h 205323"/>
                <a:gd name="csX13" fmla="*/ 55526 w 61385"/>
                <a:gd name="csY13" fmla="*/ 160637 h 205323"/>
                <a:gd name="csX14" fmla="*/ 52615 w 61385"/>
                <a:gd name="csY14" fmla="*/ 157992 h 205323"/>
                <a:gd name="csX15" fmla="*/ 48647 w 61385"/>
                <a:gd name="csY15" fmla="*/ 164077 h 205323"/>
                <a:gd name="csX16" fmla="*/ 26421 w 61385"/>
                <a:gd name="csY16" fmla="*/ 199533 h 205323"/>
                <a:gd name="csX17" fmla="*/ 17689 w 61385"/>
                <a:gd name="csY17" fmla="*/ 186038 h 205323"/>
                <a:gd name="csX18" fmla="*/ 19806 w 61385"/>
                <a:gd name="csY18" fmla="*/ 170692 h 2053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61385" h="205323">
                  <a:moveTo>
                    <a:pt x="60818" y="7439"/>
                  </a:moveTo>
                  <a:cubicBezTo>
                    <a:pt x="61082" y="6115"/>
                    <a:pt x="61612" y="4528"/>
                    <a:pt x="61612" y="2941"/>
                  </a:cubicBezTo>
                  <a:cubicBezTo>
                    <a:pt x="61612" y="30"/>
                    <a:pt x="58701" y="30"/>
                    <a:pt x="58172" y="30"/>
                  </a:cubicBezTo>
                  <a:cubicBezTo>
                    <a:pt x="57907" y="30"/>
                    <a:pt x="47324" y="1089"/>
                    <a:pt x="42032" y="1617"/>
                  </a:cubicBezTo>
                  <a:cubicBezTo>
                    <a:pt x="37269" y="1883"/>
                    <a:pt x="32771" y="2411"/>
                    <a:pt x="27479" y="2675"/>
                  </a:cubicBezTo>
                  <a:cubicBezTo>
                    <a:pt x="20600" y="3205"/>
                    <a:pt x="18483" y="3470"/>
                    <a:pt x="18483" y="8761"/>
                  </a:cubicBezTo>
                  <a:cubicBezTo>
                    <a:pt x="18483" y="11672"/>
                    <a:pt x="21394" y="11672"/>
                    <a:pt x="24304" y="11672"/>
                  </a:cubicBezTo>
                  <a:cubicBezTo>
                    <a:pt x="39121" y="11672"/>
                    <a:pt x="39121" y="14317"/>
                    <a:pt x="39121" y="17228"/>
                  </a:cubicBezTo>
                  <a:cubicBezTo>
                    <a:pt x="39121" y="18551"/>
                    <a:pt x="39121" y="19081"/>
                    <a:pt x="37798" y="24373"/>
                  </a:cubicBezTo>
                  <a:lnTo>
                    <a:pt x="1549" y="168840"/>
                  </a:lnTo>
                  <a:cubicBezTo>
                    <a:pt x="755" y="172015"/>
                    <a:pt x="226" y="174396"/>
                    <a:pt x="226" y="179159"/>
                  </a:cubicBezTo>
                  <a:cubicBezTo>
                    <a:pt x="226" y="193712"/>
                    <a:pt x="10810" y="205354"/>
                    <a:pt x="25892" y="205354"/>
                  </a:cubicBezTo>
                  <a:cubicBezTo>
                    <a:pt x="35417" y="205354"/>
                    <a:pt x="41767" y="199003"/>
                    <a:pt x="46530" y="190007"/>
                  </a:cubicBezTo>
                  <a:cubicBezTo>
                    <a:pt x="51557" y="180217"/>
                    <a:pt x="55526" y="161961"/>
                    <a:pt x="55526" y="160637"/>
                  </a:cubicBezTo>
                  <a:cubicBezTo>
                    <a:pt x="55526" y="159314"/>
                    <a:pt x="54468" y="157992"/>
                    <a:pt x="52615" y="157992"/>
                  </a:cubicBezTo>
                  <a:cubicBezTo>
                    <a:pt x="49970" y="157992"/>
                    <a:pt x="49705" y="159579"/>
                    <a:pt x="48647" y="164077"/>
                  </a:cubicBezTo>
                  <a:cubicBezTo>
                    <a:pt x="43355" y="184186"/>
                    <a:pt x="38063" y="199533"/>
                    <a:pt x="26421" y="199533"/>
                  </a:cubicBezTo>
                  <a:cubicBezTo>
                    <a:pt x="17689" y="199533"/>
                    <a:pt x="17689" y="190272"/>
                    <a:pt x="17689" y="186038"/>
                  </a:cubicBezTo>
                  <a:cubicBezTo>
                    <a:pt x="17689" y="184980"/>
                    <a:pt x="17689" y="178894"/>
                    <a:pt x="19806" y="170692"/>
                  </a:cubicBez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D5D5251-4413-75AA-E96F-01778655FF32}"/>
                </a:ext>
              </a:extLst>
            </p:cNvPr>
            <p:cNvSpPr/>
            <p:nvPr/>
          </p:nvSpPr>
          <p:spPr>
            <a:xfrm>
              <a:off x="11686445" y="6279150"/>
              <a:ext cx="62972" cy="291315"/>
            </a:xfrm>
            <a:custGeom>
              <a:avLst/>
              <a:gdLst>
                <a:gd name="csX0" fmla="*/ 63206 w 62972"/>
                <a:gd name="csY0" fmla="*/ 145821 h 291315"/>
                <a:gd name="csX1" fmla="*/ 43627 w 62972"/>
                <a:gd name="csY1" fmla="*/ 51626 h 291315"/>
                <a:gd name="csX2" fmla="*/ 2350 w 62972"/>
                <a:gd name="csY2" fmla="*/ 31 h 291315"/>
                <a:gd name="csX3" fmla="*/ 233 w 62972"/>
                <a:gd name="csY3" fmla="*/ 1618 h 291315"/>
                <a:gd name="csX4" fmla="*/ 763 w 62972"/>
                <a:gd name="csY4" fmla="*/ 3206 h 291315"/>
                <a:gd name="csX5" fmla="*/ 50241 w 62972"/>
                <a:gd name="csY5" fmla="*/ 145292 h 291315"/>
                <a:gd name="csX6" fmla="*/ 763 w 62972"/>
                <a:gd name="csY6" fmla="*/ 287907 h 291315"/>
                <a:gd name="csX7" fmla="*/ 233 w 62972"/>
                <a:gd name="csY7" fmla="*/ 289494 h 291315"/>
                <a:gd name="csX8" fmla="*/ 2350 w 62972"/>
                <a:gd name="csY8" fmla="*/ 291347 h 291315"/>
                <a:gd name="csX9" fmla="*/ 44420 w 62972"/>
                <a:gd name="csY9" fmla="*/ 237634 h 291315"/>
                <a:gd name="csX10" fmla="*/ 63206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206" y="145821"/>
                  </a:moveTo>
                  <a:cubicBezTo>
                    <a:pt x="63206" y="124653"/>
                    <a:pt x="61090" y="89198"/>
                    <a:pt x="43627" y="51626"/>
                  </a:cubicBezTo>
                  <a:cubicBezTo>
                    <a:pt x="29603" y="21198"/>
                    <a:pt x="5790" y="31"/>
                    <a:pt x="2350" y="31"/>
                  </a:cubicBezTo>
                  <a:cubicBezTo>
                    <a:pt x="1292" y="31"/>
                    <a:pt x="233" y="295"/>
                    <a:pt x="233" y="1618"/>
                  </a:cubicBezTo>
                  <a:cubicBezTo>
                    <a:pt x="233" y="2148"/>
                    <a:pt x="498" y="2676"/>
                    <a:pt x="763" y="3206"/>
                  </a:cubicBezTo>
                  <a:cubicBezTo>
                    <a:pt x="14786" y="17757"/>
                    <a:pt x="50241" y="54801"/>
                    <a:pt x="50241" y="145292"/>
                  </a:cubicBezTo>
                  <a:cubicBezTo>
                    <a:pt x="50241" y="236311"/>
                    <a:pt x="15051" y="273354"/>
                    <a:pt x="763" y="287907"/>
                  </a:cubicBezTo>
                  <a:cubicBezTo>
                    <a:pt x="498" y="288701"/>
                    <a:pt x="233" y="288965"/>
                    <a:pt x="233" y="289494"/>
                  </a:cubicBezTo>
                  <a:cubicBezTo>
                    <a:pt x="233" y="290817"/>
                    <a:pt x="1292" y="291347"/>
                    <a:pt x="2350" y="291347"/>
                  </a:cubicBezTo>
                  <a:cubicBezTo>
                    <a:pt x="5525" y="291347"/>
                    <a:pt x="30132" y="269650"/>
                    <a:pt x="44420" y="237634"/>
                  </a:cubicBezTo>
                  <a:cubicBezTo>
                    <a:pt x="58973" y="205090"/>
                    <a:pt x="63206" y="173603"/>
                    <a:pt x="63206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C8EC8B52-7F8D-71FD-2175-44E27FC67B93}"/>
              </a:ext>
            </a:extLst>
          </p:cNvPr>
          <p:cNvSpPr txBox="1"/>
          <p:nvPr/>
        </p:nvSpPr>
        <p:spPr>
          <a:xfrm>
            <a:off x="6262512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Double-quantum vortex:</a:t>
            </a:r>
            <a:endParaRPr lang="en-FI" sz="2000" b="1" dirty="0" err="1">
              <a:latin typeface="+mj-lt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3177E53-313B-60AD-83A2-EA02B6650C47}"/>
              </a:ext>
            </a:extLst>
          </p:cNvPr>
          <p:cNvGrpSpPr/>
          <p:nvPr/>
        </p:nvGrpSpPr>
        <p:grpSpPr>
          <a:xfrm>
            <a:off x="11017964" y="431072"/>
            <a:ext cx="93613" cy="287819"/>
            <a:chOff x="8087715" y="4703884"/>
            <a:chExt cx="106777" cy="32829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567049D-12D4-F001-4376-324A2FFC09AD}"/>
                </a:ext>
              </a:extLst>
            </p:cNvPr>
            <p:cNvSpPr/>
            <p:nvPr/>
          </p:nvSpPr>
          <p:spPr>
            <a:xfrm>
              <a:off x="8111097" y="4703884"/>
              <a:ext cx="83395" cy="50159"/>
            </a:xfrm>
            <a:custGeom>
              <a:avLst/>
              <a:gdLst>
                <a:gd name="csX0" fmla="*/ 41545 w 83395"/>
                <a:gd name="csY0" fmla="*/ 12 h 50159"/>
                <a:gd name="csX1" fmla="*/ 0 w 83395"/>
                <a:gd name="csY1" fmla="*/ 46172 h 50159"/>
                <a:gd name="csX2" fmla="*/ 4001 w 83395"/>
                <a:gd name="csY2" fmla="*/ 50172 h 50159"/>
                <a:gd name="csX3" fmla="*/ 41545 w 83395"/>
                <a:gd name="csY3" fmla="*/ 13553 h 50159"/>
                <a:gd name="csX4" fmla="*/ 79396 w 83395"/>
                <a:gd name="csY4" fmla="*/ 50172 h 50159"/>
                <a:gd name="csX5" fmla="*/ 83396 w 83395"/>
                <a:gd name="csY5" fmla="*/ 46172 h 50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3395" h="50159">
                  <a:moveTo>
                    <a:pt x="41545" y="12"/>
                  </a:moveTo>
                  <a:lnTo>
                    <a:pt x="0" y="46172"/>
                  </a:lnTo>
                  <a:lnTo>
                    <a:pt x="4001" y="50172"/>
                  </a:lnTo>
                  <a:lnTo>
                    <a:pt x="41545" y="13553"/>
                  </a:lnTo>
                  <a:lnTo>
                    <a:pt x="79396" y="50172"/>
                  </a:lnTo>
                  <a:lnTo>
                    <a:pt x="83396" y="46172"/>
                  </a:lnTo>
                  <a:close/>
                </a:path>
              </a:pathLst>
            </a:custGeom>
            <a:solidFill>
              <a:srgbClr val="FF0000"/>
            </a:solidFill>
            <a:ln w="1957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5B19638-02D0-121C-1E72-A5F78CF7F731}"/>
                </a:ext>
              </a:extLst>
            </p:cNvPr>
            <p:cNvSpPr/>
            <p:nvPr/>
          </p:nvSpPr>
          <p:spPr>
            <a:xfrm>
              <a:off x="8087715" y="4793377"/>
              <a:ext cx="71394" cy="238799"/>
            </a:xfrm>
            <a:custGeom>
              <a:avLst/>
              <a:gdLst>
                <a:gd name="csX0" fmla="*/ 70471 w 71394"/>
                <a:gd name="csY0" fmla="*/ 8637 h 238799"/>
                <a:gd name="csX1" fmla="*/ 71394 w 71394"/>
                <a:gd name="csY1" fmla="*/ 3406 h 238799"/>
                <a:gd name="csX2" fmla="*/ 67393 w 71394"/>
                <a:gd name="csY2" fmla="*/ 20 h 238799"/>
                <a:gd name="csX3" fmla="*/ 48622 w 71394"/>
                <a:gd name="csY3" fmla="*/ 1865 h 238799"/>
                <a:gd name="csX4" fmla="*/ 31696 w 71394"/>
                <a:gd name="csY4" fmla="*/ 3096 h 238799"/>
                <a:gd name="csX5" fmla="*/ 21233 w 71394"/>
                <a:gd name="csY5" fmla="*/ 10175 h 238799"/>
                <a:gd name="csX6" fmla="*/ 28004 w 71394"/>
                <a:gd name="csY6" fmla="*/ 13560 h 238799"/>
                <a:gd name="csX7" fmla="*/ 45237 w 71394"/>
                <a:gd name="csY7" fmla="*/ 20022 h 238799"/>
                <a:gd name="csX8" fmla="*/ 43698 w 71394"/>
                <a:gd name="csY8" fmla="*/ 28331 h 238799"/>
                <a:gd name="csX9" fmla="*/ 1538 w 71394"/>
                <a:gd name="csY9" fmla="*/ 196353 h 238799"/>
                <a:gd name="csX10" fmla="*/ 0 w 71394"/>
                <a:gd name="csY10" fmla="*/ 208354 h 238799"/>
                <a:gd name="csX11" fmla="*/ 29850 w 71394"/>
                <a:gd name="csY11" fmla="*/ 238820 h 238799"/>
                <a:gd name="csX12" fmla="*/ 53853 w 71394"/>
                <a:gd name="csY12" fmla="*/ 220971 h 238799"/>
                <a:gd name="csX13" fmla="*/ 64316 w 71394"/>
                <a:gd name="csY13" fmla="*/ 186813 h 238799"/>
                <a:gd name="csX14" fmla="*/ 60931 w 71394"/>
                <a:gd name="csY14" fmla="*/ 183736 h 238799"/>
                <a:gd name="csX15" fmla="*/ 56315 w 71394"/>
                <a:gd name="csY15" fmla="*/ 190814 h 238799"/>
                <a:gd name="csX16" fmla="*/ 30465 w 71394"/>
                <a:gd name="csY16" fmla="*/ 232050 h 238799"/>
                <a:gd name="csX17" fmla="*/ 20310 w 71394"/>
                <a:gd name="csY17" fmla="*/ 216355 h 238799"/>
                <a:gd name="csX18" fmla="*/ 22772 w 71394"/>
                <a:gd name="csY18" fmla="*/ 198507 h 2387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71394" h="238799">
                  <a:moveTo>
                    <a:pt x="70471" y="8637"/>
                  </a:moveTo>
                  <a:cubicBezTo>
                    <a:pt x="70778" y="7096"/>
                    <a:pt x="71394" y="5251"/>
                    <a:pt x="71394" y="3406"/>
                  </a:cubicBezTo>
                  <a:cubicBezTo>
                    <a:pt x="71394" y="20"/>
                    <a:pt x="68009" y="20"/>
                    <a:pt x="67393" y="20"/>
                  </a:cubicBezTo>
                  <a:cubicBezTo>
                    <a:pt x="67086" y="20"/>
                    <a:pt x="54776" y="1251"/>
                    <a:pt x="48622" y="1865"/>
                  </a:cubicBezTo>
                  <a:cubicBezTo>
                    <a:pt x="43083" y="2175"/>
                    <a:pt x="37851" y="2789"/>
                    <a:pt x="31696" y="3096"/>
                  </a:cubicBezTo>
                  <a:cubicBezTo>
                    <a:pt x="23695" y="3713"/>
                    <a:pt x="21233" y="4020"/>
                    <a:pt x="21233" y="10175"/>
                  </a:cubicBezTo>
                  <a:cubicBezTo>
                    <a:pt x="21233" y="13560"/>
                    <a:pt x="24619" y="13560"/>
                    <a:pt x="28004" y="13560"/>
                  </a:cubicBezTo>
                  <a:cubicBezTo>
                    <a:pt x="45237" y="13560"/>
                    <a:pt x="45237" y="16637"/>
                    <a:pt x="45237" y="20022"/>
                  </a:cubicBezTo>
                  <a:cubicBezTo>
                    <a:pt x="45237" y="21560"/>
                    <a:pt x="45237" y="22177"/>
                    <a:pt x="43698" y="28331"/>
                  </a:cubicBezTo>
                  <a:lnTo>
                    <a:pt x="1538" y="196353"/>
                  </a:lnTo>
                  <a:cubicBezTo>
                    <a:pt x="615" y="200046"/>
                    <a:pt x="0" y="202815"/>
                    <a:pt x="0" y="208354"/>
                  </a:cubicBezTo>
                  <a:cubicBezTo>
                    <a:pt x="0" y="225280"/>
                    <a:pt x="12309" y="238820"/>
                    <a:pt x="29850" y="238820"/>
                  </a:cubicBezTo>
                  <a:cubicBezTo>
                    <a:pt x="40928" y="238820"/>
                    <a:pt x="48314" y="231434"/>
                    <a:pt x="53853" y="220971"/>
                  </a:cubicBezTo>
                  <a:cubicBezTo>
                    <a:pt x="59700" y="209585"/>
                    <a:pt x="64316" y="188352"/>
                    <a:pt x="64316" y="186813"/>
                  </a:cubicBezTo>
                  <a:cubicBezTo>
                    <a:pt x="64316" y="185274"/>
                    <a:pt x="63085" y="183736"/>
                    <a:pt x="60931" y="183736"/>
                  </a:cubicBezTo>
                  <a:cubicBezTo>
                    <a:pt x="57854" y="183736"/>
                    <a:pt x="57546" y="185582"/>
                    <a:pt x="56315" y="190814"/>
                  </a:cubicBezTo>
                  <a:cubicBezTo>
                    <a:pt x="50160" y="214201"/>
                    <a:pt x="44006" y="232050"/>
                    <a:pt x="30465" y="232050"/>
                  </a:cubicBezTo>
                  <a:cubicBezTo>
                    <a:pt x="20310" y="232050"/>
                    <a:pt x="20310" y="221279"/>
                    <a:pt x="20310" y="216355"/>
                  </a:cubicBezTo>
                  <a:cubicBezTo>
                    <a:pt x="20310" y="215125"/>
                    <a:pt x="20310" y="208047"/>
                    <a:pt x="22772" y="198507"/>
                  </a:cubicBezTo>
                  <a:close/>
                </a:path>
              </a:pathLst>
            </a:custGeom>
            <a:solidFill>
              <a:srgbClr val="FF0000"/>
            </a:solidFill>
            <a:ln w="1957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E447006-731B-05EF-B9B9-F4678BB59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83008" y="870826"/>
            <a:ext cx="1622285" cy="21089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E975EE-D7DC-B258-65DC-3C5E17EF1774}"/>
              </a:ext>
            </a:extLst>
          </p:cNvPr>
          <p:cNvSpPr txBox="1"/>
          <p:nvPr/>
        </p:nvSpPr>
        <p:spPr>
          <a:xfrm>
            <a:off x="9935033" y="420428"/>
            <a:ext cx="10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Arrows:</a:t>
            </a:r>
            <a:endParaRPr lang="en-FI" sz="2000" dirty="0" err="1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17C815-95AC-001B-7522-2222E97DC71F}"/>
              </a:ext>
            </a:extLst>
          </p:cNvPr>
          <p:cNvSpPr txBox="1"/>
          <p:nvPr/>
        </p:nvSpPr>
        <p:spPr>
          <a:xfrm>
            <a:off x="8918368" y="718891"/>
            <a:ext cx="10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Color:</a:t>
            </a:r>
            <a:endParaRPr lang="en-FI" sz="2000" dirty="0" err="1"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68592F5-D3BB-3A34-4574-ABAEE6D15FB2}"/>
              </a:ext>
            </a:extLst>
          </p:cNvPr>
          <p:cNvGrpSpPr/>
          <p:nvPr/>
        </p:nvGrpSpPr>
        <p:grpSpPr>
          <a:xfrm>
            <a:off x="8956096" y="1119001"/>
            <a:ext cx="822651" cy="253713"/>
            <a:chOff x="8376653" y="2144012"/>
            <a:chExt cx="822651" cy="25371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336A8CE-02FE-E031-DB95-091B2453BB7F}"/>
                </a:ext>
              </a:extLst>
            </p:cNvPr>
            <p:cNvSpPr/>
            <p:nvPr/>
          </p:nvSpPr>
          <p:spPr>
            <a:xfrm>
              <a:off x="8376653" y="2144012"/>
              <a:ext cx="222692" cy="216119"/>
            </a:xfrm>
            <a:custGeom>
              <a:avLst/>
              <a:gdLst>
                <a:gd name="csX0" fmla="*/ 221325 w 222692"/>
                <a:gd name="csY0" fmla="*/ 6862 h 216119"/>
                <a:gd name="csX1" fmla="*/ 222694 w 222692"/>
                <a:gd name="csY1" fmla="*/ 2479 h 216119"/>
                <a:gd name="csX2" fmla="*/ 215573 w 222692"/>
                <a:gd name="csY2" fmla="*/ 15 h 216119"/>
                <a:gd name="csX3" fmla="*/ 7123 w 222692"/>
                <a:gd name="csY3" fmla="*/ 15 h 216119"/>
                <a:gd name="csX4" fmla="*/ 1 w 222692"/>
                <a:gd name="csY4" fmla="*/ 2479 h 216119"/>
                <a:gd name="csX5" fmla="*/ 1371 w 222692"/>
                <a:gd name="csY5" fmla="*/ 6862 h 216119"/>
                <a:gd name="csX6" fmla="*/ 103267 w 222692"/>
                <a:gd name="csY6" fmla="*/ 210382 h 216119"/>
                <a:gd name="csX7" fmla="*/ 111211 w 222692"/>
                <a:gd name="csY7" fmla="*/ 216134 h 216119"/>
                <a:gd name="csX8" fmla="*/ 119428 w 222692"/>
                <a:gd name="csY8" fmla="*/ 210382 h 216119"/>
                <a:gd name="csX9" fmla="*/ 37254 w 222692"/>
                <a:gd name="csY9" fmla="*/ 21928 h 216119"/>
                <a:gd name="csX10" fmla="*/ 202972 w 222692"/>
                <a:gd name="csY10" fmla="*/ 21928 h 216119"/>
                <a:gd name="csX11" fmla="*/ 120250 w 222692"/>
                <a:gd name="csY11" fmla="*/ 187920 h 2161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22692" h="216119">
                  <a:moveTo>
                    <a:pt x="221325" y="6862"/>
                  </a:moveTo>
                  <a:cubicBezTo>
                    <a:pt x="221874" y="5766"/>
                    <a:pt x="222694" y="3849"/>
                    <a:pt x="222694" y="2479"/>
                  </a:cubicBezTo>
                  <a:cubicBezTo>
                    <a:pt x="222694" y="288"/>
                    <a:pt x="222421" y="15"/>
                    <a:pt x="215573" y="15"/>
                  </a:cubicBezTo>
                  <a:lnTo>
                    <a:pt x="7123" y="15"/>
                  </a:lnTo>
                  <a:cubicBezTo>
                    <a:pt x="275" y="15"/>
                    <a:pt x="1" y="288"/>
                    <a:pt x="1" y="2479"/>
                  </a:cubicBezTo>
                  <a:cubicBezTo>
                    <a:pt x="1" y="3849"/>
                    <a:pt x="823" y="5766"/>
                    <a:pt x="1371" y="6862"/>
                  </a:cubicBezTo>
                  <a:lnTo>
                    <a:pt x="103267" y="210382"/>
                  </a:lnTo>
                  <a:cubicBezTo>
                    <a:pt x="105185" y="214490"/>
                    <a:pt x="106280" y="216134"/>
                    <a:pt x="111211" y="216134"/>
                  </a:cubicBezTo>
                  <a:cubicBezTo>
                    <a:pt x="116415" y="216134"/>
                    <a:pt x="117237" y="214490"/>
                    <a:pt x="119428" y="210382"/>
                  </a:cubicBezTo>
                  <a:close/>
                  <a:moveTo>
                    <a:pt x="37254" y="21928"/>
                  </a:moveTo>
                  <a:lnTo>
                    <a:pt x="202972" y="21928"/>
                  </a:lnTo>
                  <a:lnTo>
                    <a:pt x="120250" y="187920"/>
                  </a:lnTo>
                  <a:close/>
                </a:path>
              </a:pathLst>
            </a:custGeom>
            <a:solidFill>
              <a:srgbClr val="000000"/>
            </a:solidFill>
            <a:ln w="175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208100C-A318-35A1-6846-416330EC4B13}"/>
                </a:ext>
              </a:extLst>
            </p:cNvPr>
            <p:cNvSpPr/>
            <p:nvPr/>
          </p:nvSpPr>
          <p:spPr>
            <a:xfrm>
              <a:off x="8725269" y="2202081"/>
              <a:ext cx="145723" cy="145449"/>
            </a:xfrm>
            <a:custGeom>
              <a:avLst/>
              <a:gdLst>
                <a:gd name="csX0" fmla="*/ 73161 w 145723"/>
                <a:gd name="csY0" fmla="*/ 64385 h 145449"/>
                <a:gd name="csX1" fmla="*/ 12625 w 145723"/>
                <a:gd name="csY1" fmla="*/ 4124 h 145449"/>
                <a:gd name="csX2" fmla="*/ 6052 w 145723"/>
                <a:gd name="csY2" fmla="*/ 15 h 145449"/>
                <a:gd name="csX3" fmla="*/ 25 w 145723"/>
                <a:gd name="csY3" fmla="*/ 6041 h 145449"/>
                <a:gd name="csX4" fmla="*/ 3860 w 145723"/>
                <a:gd name="csY4" fmla="*/ 12067 h 145449"/>
                <a:gd name="csX5" fmla="*/ 64395 w 145723"/>
                <a:gd name="csY5" fmla="*/ 72603 h 145449"/>
                <a:gd name="csX6" fmla="*/ 3860 w 145723"/>
                <a:gd name="csY6" fmla="*/ 133412 h 145449"/>
                <a:gd name="csX7" fmla="*/ 25 w 145723"/>
                <a:gd name="csY7" fmla="*/ 139438 h 145449"/>
                <a:gd name="csX8" fmla="*/ 6052 w 145723"/>
                <a:gd name="csY8" fmla="*/ 145464 h 145449"/>
                <a:gd name="csX9" fmla="*/ 12625 w 145723"/>
                <a:gd name="csY9" fmla="*/ 141356 h 145449"/>
                <a:gd name="csX10" fmla="*/ 72887 w 145723"/>
                <a:gd name="csY10" fmla="*/ 81094 h 145449"/>
                <a:gd name="csX11" fmla="*/ 135340 w 145723"/>
                <a:gd name="csY11" fmla="*/ 143547 h 145449"/>
                <a:gd name="csX12" fmla="*/ 139722 w 145723"/>
                <a:gd name="csY12" fmla="*/ 145464 h 145449"/>
                <a:gd name="csX13" fmla="*/ 145749 w 145723"/>
                <a:gd name="csY13" fmla="*/ 139438 h 145449"/>
                <a:gd name="csX14" fmla="*/ 144927 w 145723"/>
                <a:gd name="csY14" fmla="*/ 136151 h 145449"/>
                <a:gd name="csX15" fmla="*/ 81652 w 145723"/>
                <a:gd name="csY15" fmla="*/ 72603 h 145449"/>
                <a:gd name="csX16" fmla="*/ 136709 w 145723"/>
                <a:gd name="csY16" fmla="*/ 17546 h 145449"/>
                <a:gd name="csX17" fmla="*/ 144378 w 145723"/>
                <a:gd name="csY17" fmla="*/ 9876 h 145449"/>
                <a:gd name="csX18" fmla="*/ 145749 w 145723"/>
                <a:gd name="csY18" fmla="*/ 6041 h 145449"/>
                <a:gd name="csX19" fmla="*/ 139722 w 145723"/>
                <a:gd name="csY19" fmla="*/ 15 h 145449"/>
                <a:gd name="csX20" fmla="*/ 132875 w 145723"/>
                <a:gd name="csY20" fmla="*/ 4398 h 1454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45723" h="145449">
                  <a:moveTo>
                    <a:pt x="73161" y="64385"/>
                  </a:moveTo>
                  <a:lnTo>
                    <a:pt x="12625" y="4124"/>
                  </a:lnTo>
                  <a:cubicBezTo>
                    <a:pt x="9065" y="563"/>
                    <a:pt x="8517" y="15"/>
                    <a:pt x="6052" y="15"/>
                  </a:cubicBezTo>
                  <a:cubicBezTo>
                    <a:pt x="3038" y="15"/>
                    <a:pt x="25" y="2754"/>
                    <a:pt x="25" y="6041"/>
                  </a:cubicBezTo>
                  <a:cubicBezTo>
                    <a:pt x="25" y="8232"/>
                    <a:pt x="573" y="8780"/>
                    <a:pt x="3860" y="12067"/>
                  </a:cubicBezTo>
                  <a:lnTo>
                    <a:pt x="64395" y="72603"/>
                  </a:lnTo>
                  <a:lnTo>
                    <a:pt x="3860" y="133412"/>
                  </a:lnTo>
                  <a:cubicBezTo>
                    <a:pt x="573" y="136699"/>
                    <a:pt x="25" y="137247"/>
                    <a:pt x="25" y="139438"/>
                  </a:cubicBezTo>
                  <a:cubicBezTo>
                    <a:pt x="25" y="142725"/>
                    <a:pt x="3038" y="145464"/>
                    <a:pt x="6052" y="145464"/>
                  </a:cubicBezTo>
                  <a:cubicBezTo>
                    <a:pt x="8517" y="145464"/>
                    <a:pt x="9065" y="144917"/>
                    <a:pt x="12625" y="141356"/>
                  </a:cubicBezTo>
                  <a:lnTo>
                    <a:pt x="72887" y="81094"/>
                  </a:lnTo>
                  <a:lnTo>
                    <a:pt x="135340" y="143547"/>
                  </a:lnTo>
                  <a:cubicBezTo>
                    <a:pt x="135887" y="144095"/>
                    <a:pt x="138078" y="145464"/>
                    <a:pt x="139722" y="145464"/>
                  </a:cubicBezTo>
                  <a:cubicBezTo>
                    <a:pt x="143283" y="145464"/>
                    <a:pt x="145749" y="142725"/>
                    <a:pt x="145749" y="139438"/>
                  </a:cubicBezTo>
                  <a:cubicBezTo>
                    <a:pt x="145749" y="138890"/>
                    <a:pt x="145749" y="137521"/>
                    <a:pt x="144927" y="136151"/>
                  </a:cubicBezTo>
                  <a:cubicBezTo>
                    <a:pt x="144652" y="135603"/>
                    <a:pt x="96718" y="88216"/>
                    <a:pt x="81652" y="72603"/>
                  </a:cubicBezTo>
                  <a:lnTo>
                    <a:pt x="136709" y="17546"/>
                  </a:lnTo>
                  <a:cubicBezTo>
                    <a:pt x="138353" y="15628"/>
                    <a:pt x="142736" y="11793"/>
                    <a:pt x="144378" y="9876"/>
                  </a:cubicBezTo>
                  <a:cubicBezTo>
                    <a:pt x="144654" y="9328"/>
                    <a:pt x="145749" y="8232"/>
                    <a:pt x="145749" y="6041"/>
                  </a:cubicBezTo>
                  <a:cubicBezTo>
                    <a:pt x="145749" y="2754"/>
                    <a:pt x="143283" y="15"/>
                    <a:pt x="139722" y="15"/>
                  </a:cubicBezTo>
                  <a:cubicBezTo>
                    <a:pt x="137257" y="15"/>
                    <a:pt x="136162" y="1111"/>
                    <a:pt x="132875" y="4398"/>
                  </a:cubicBezTo>
                  <a:close/>
                </a:path>
              </a:pathLst>
            </a:custGeom>
            <a:solidFill>
              <a:srgbClr val="000000"/>
            </a:solidFill>
            <a:ln w="175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60AC09-0454-2C62-DE6C-DEEB3160AA6E}"/>
                </a:ext>
              </a:extLst>
            </p:cNvPr>
            <p:cNvSpPr/>
            <p:nvPr/>
          </p:nvSpPr>
          <p:spPr>
            <a:xfrm>
              <a:off x="8990849" y="2217147"/>
              <a:ext cx="129835" cy="136136"/>
            </a:xfrm>
            <a:custGeom>
              <a:avLst/>
              <a:gdLst>
                <a:gd name="csX0" fmla="*/ 129883 w 129835"/>
                <a:gd name="csY0" fmla="*/ 20285 h 136136"/>
                <a:gd name="csX1" fmla="*/ 117831 w 129835"/>
                <a:gd name="csY1" fmla="*/ 15 h 136136"/>
                <a:gd name="csX2" fmla="*/ 103861 w 129835"/>
                <a:gd name="csY2" fmla="*/ 13437 h 136136"/>
                <a:gd name="csX3" fmla="*/ 107148 w 129835"/>
                <a:gd name="csY3" fmla="*/ 20285 h 136136"/>
                <a:gd name="csX4" fmla="*/ 118105 w 129835"/>
                <a:gd name="csY4" fmla="*/ 46855 h 136136"/>
                <a:gd name="csX5" fmla="*/ 63596 w 129835"/>
                <a:gd name="csY5" fmla="*/ 130125 h 136136"/>
                <a:gd name="csX6" fmla="*/ 41683 w 129835"/>
                <a:gd name="csY6" fmla="*/ 103555 h 136136"/>
                <a:gd name="csX7" fmla="*/ 56748 w 129835"/>
                <a:gd name="csY7" fmla="*/ 45485 h 136136"/>
                <a:gd name="csX8" fmla="*/ 62774 w 129835"/>
                <a:gd name="csY8" fmla="*/ 24120 h 136136"/>
                <a:gd name="csX9" fmla="*/ 38943 w 129835"/>
                <a:gd name="csY9" fmla="*/ 15 h 136136"/>
                <a:gd name="csX10" fmla="*/ 47 w 129835"/>
                <a:gd name="csY10" fmla="*/ 46307 h 136136"/>
                <a:gd name="csX11" fmla="*/ 3334 w 129835"/>
                <a:gd name="csY11" fmla="*/ 49046 h 136136"/>
                <a:gd name="csX12" fmla="*/ 7443 w 129835"/>
                <a:gd name="csY12" fmla="*/ 43568 h 136136"/>
                <a:gd name="csX13" fmla="*/ 38122 w 129835"/>
                <a:gd name="csY13" fmla="*/ 6041 h 136136"/>
                <a:gd name="csX14" fmla="*/ 45791 w 129835"/>
                <a:gd name="csY14" fmla="*/ 15902 h 136136"/>
                <a:gd name="csX15" fmla="*/ 38122 w 129835"/>
                <a:gd name="csY15" fmla="*/ 44116 h 136136"/>
                <a:gd name="csX16" fmla="*/ 23604 w 129835"/>
                <a:gd name="csY16" fmla="*/ 99447 h 136136"/>
                <a:gd name="csX17" fmla="*/ 33739 w 129835"/>
                <a:gd name="csY17" fmla="*/ 126838 h 136136"/>
                <a:gd name="csX18" fmla="*/ 62500 w 129835"/>
                <a:gd name="csY18" fmla="*/ 136151 h 136136"/>
                <a:gd name="csX19" fmla="*/ 129883 w 129835"/>
                <a:gd name="csY19" fmla="*/ 20285 h 13613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29835" h="136136">
                  <a:moveTo>
                    <a:pt x="129883" y="20285"/>
                  </a:moveTo>
                  <a:cubicBezTo>
                    <a:pt x="129883" y="1111"/>
                    <a:pt x="120022" y="15"/>
                    <a:pt x="117831" y="15"/>
                  </a:cubicBezTo>
                  <a:cubicBezTo>
                    <a:pt x="110435" y="15"/>
                    <a:pt x="103861" y="7137"/>
                    <a:pt x="103861" y="13437"/>
                  </a:cubicBezTo>
                  <a:cubicBezTo>
                    <a:pt x="103861" y="16998"/>
                    <a:pt x="106053" y="18915"/>
                    <a:pt x="107148" y="20285"/>
                  </a:cubicBezTo>
                  <a:cubicBezTo>
                    <a:pt x="110161" y="23024"/>
                    <a:pt x="118105" y="31242"/>
                    <a:pt x="118105" y="46855"/>
                  </a:cubicBezTo>
                  <a:cubicBezTo>
                    <a:pt x="118105" y="59455"/>
                    <a:pt x="100027" y="130125"/>
                    <a:pt x="63596" y="130125"/>
                  </a:cubicBezTo>
                  <a:cubicBezTo>
                    <a:pt x="45244" y="130125"/>
                    <a:pt x="41683" y="114786"/>
                    <a:pt x="41683" y="103555"/>
                  </a:cubicBezTo>
                  <a:cubicBezTo>
                    <a:pt x="41683" y="88490"/>
                    <a:pt x="48531" y="67399"/>
                    <a:pt x="56748" y="45485"/>
                  </a:cubicBezTo>
                  <a:cubicBezTo>
                    <a:pt x="61679" y="33159"/>
                    <a:pt x="62774" y="30146"/>
                    <a:pt x="62774" y="24120"/>
                  </a:cubicBezTo>
                  <a:cubicBezTo>
                    <a:pt x="62774" y="11520"/>
                    <a:pt x="53735" y="15"/>
                    <a:pt x="38943" y="15"/>
                  </a:cubicBezTo>
                  <a:cubicBezTo>
                    <a:pt x="11278" y="15"/>
                    <a:pt x="47" y="43842"/>
                    <a:pt x="47" y="46307"/>
                  </a:cubicBezTo>
                  <a:cubicBezTo>
                    <a:pt x="47" y="47403"/>
                    <a:pt x="1143" y="49046"/>
                    <a:pt x="3334" y="49046"/>
                  </a:cubicBezTo>
                  <a:cubicBezTo>
                    <a:pt x="6074" y="49046"/>
                    <a:pt x="6348" y="47677"/>
                    <a:pt x="7443" y="43568"/>
                  </a:cubicBezTo>
                  <a:cubicBezTo>
                    <a:pt x="14839" y="17546"/>
                    <a:pt x="26617" y="6041"/>
                    <a:pt x="38122" y="6041"/>
                  </a:cubicBezTo>
                  <a:cubicBezTo>
                    <a:pt x="40861" y="6041"/>
                    <a:pt x="45791" y="6041"/>
                    <a:pt x="45791" y="15902"/>
                  </a:cubicBezTo>
                  <a:cubicBezTo>
                    <a:pt x="45791" y="23846"/>
                    <a:pt x="42504" y="32611"/>
                    <a:pt x="38122" y="44116"/>
                  </a:cubicBezTo>
                  <a:cubicBezTo>
                    <a:pt x="23604" y="82738"/>
                    <a:pt x="23604" y="92051"/>
                    <a:pt x="23604" y="99447"/>
                  </a:cubicBezTo>
                  <a:cubicBezTo>
                    <a:pt x="23604" y="106021"/>
                    <a:pt x="24426" y="118347"/>
                    <a:pt x="33739" y="126838"/>
                  </a:cubicBezTo>
                  <a:cubicBezTo>
                    <a:pt x="44696" y="136151"/>
                    <a:pt x="59761" y="136151"/>
                    <a:pt x="62500" y="136151"/>
                  </a:cubicBezTo>
                  <a:cubicBezTo>
                    <a:pt x="112627" y="136151"/>
                    <a:pt x="129883" y="37542"/>
                    <a:pt x="129883" y="20285"/>
                  </a:cubicBezTo>
                  <a:close/>
                </a:path>
              </a:pathLst>
            </a:custGeom>
            <a:solidFill>
              <a:srgbClr val="00A000"/>
            </a:solidFill>
            <a:ln w="175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6C35C7C-920B-A66F-624A-A110A8857A18}"/>
                </a:ext>
              </a:extLst>
            </p:cNvPr>
            <p:cNvSpPr/>
            <p:nvPr/>
          </p:nvSpPr>
          <p:spPr>
            <a:xfrm>
              <a:off x="9132469" y="2302129"/>
              <a:ext cx="66835" cy="95596"/>
            </a:xfrm>
            <a:custGeom>
              <a:avLst/>
              <a:gdLst>
                <a:gd name="csX0" fmla="*/ 61963 w 66835"/>
                <a:gd name="csY0" fmla="*/ 4676 h 95596"/>
                <a:gd name="csX1" fmla="*/ 59771 w 66835"/>
                <a:gd name="csY1" fmla="*/ 19 h 95596"/>
                <a:gd name="csX2" fmla="*/ 52649 w 66835"/>
                <a:gd name="csY2" fmla="*/ 6593 h 95596"/>
                <a:gd name="csX3" fmla="*/ 32927 w 66835"/>
                <a:gd name="csY3" fmla="*/ 19 h 95596"/>
                <a:gd name="csX4" fmla="*/ 58 w 66835"/>
                <a:gd name="csY4" fmla="*/ 25219 h 95596"/>
                <a:gd name="csX5" fmla="*/ 8001 w 66835"/>
                <a:gd name="csY5" fmla="*/ 42202 h 95596"/>
                <a:gd name="csX6" fmla="*/ 31558 w 66835"/>
                <a:gd name="csY6" fmla="*/ 51515 h 95596"/>
                <a:gd name="csX7" fmla="*/ 51006 w 66835"/>
                <a:gd name="csY7" fmla="*/ 58637 h 95596"/>
                <a:gd name="csX8" fmla="*/ 57580 w 66835"/>
                <a:gd name="csY8" fmla="*/ 72333 h 95596"/>
                <a:gd name="csX9" fmla="*/ 33749 w 66835"/>
                <a:gd name="csY9" fmla="*/ 91233 h 95596"/>
                <a:gd name="csX10" fmla="*/ 5262 w 66835"/>
                <a:gd name="csY10" fmla="*/ 62472 h 95596"/>
                <a:gd name="csX11" fmla="*/ 4440 w 66835"/>
                <a:gd name="csY11" fmla="*/ 58089 h 95596"/>
                <a:gd name="csX12" fmla="*/ 2523 w 66835"/>
                <a:gd name="csY12" fmla="*/ 57267 h 95596"/>
                <a:gd name="csX13" fmla="*/ 58 w 66835"/>
                <a:gd name="csY13" fmla="*/ 62198 h 95596"/>
                <a:gd name="csX14" fmla="*/ 58 w 66835"/>
                <a:gd name="csY14" fmla="*/ 90685 h 95596"/>
                <a:gd name="csX15" fmla="*/ 2249 w 66835"/>
                <a:gd name="csY15" fmla="*/ 95616 h 95596"/>
                <a:gd name="csX16" fmla="*/ 6906 w 66835"/>
                <a:gd name="csY16" fmla="*/ 90959 h 95596"/>
                <a:gd name="csX17" fmla="*/ 11288 w 66835"/>
                <a:gd name="csY17" fmla="*/ 85755 h 95596"/>
                <a:gd name="csX18" fmla="*/ 34023 w 66835"/>
                <a:gd name="csY18" fmla="*/ 95616 h 95596"/>
                <a:gd name="csX19" fmla="*/ 66893 w 66835"/>
                <a:gd name="csY19" fmla="*/ 66855 h 95596"/>
                <a:gd name="csX20" fmla="*/ 58128 w 66835"/>
                <a:gd name="csY20" fmla="*/ 46859 h 95596"/>
                <a:gd name="csX21" fmla="*/ 31010 w 66835"/>
                <a:gd name="csY21" fmla="*/ 36724 h 95596"/>
                <a:gd name="csX22" fmla="*/ 9645 w 66835"/>
                <a:gd name="csY22" fmla="*/ 19741 h 95596"/>
                <a:gd name="csX23" fmla="*/ 32927 w 66835"/>
                <a:gd name="csY23" fmla="*/ 3854 h 95596"/>
                <a:gd name="csX24" fmla="*/ 57306 w 66835"/>
                <a:gd name="csY24" fmla="*/ 29602 h 95596"/>
                <a:gd name="csX25" fmla="*/ 59771 w 66835"/>
                <a:gd name="csY25" fmla="*/ 31519 h 95596"/>
                <a:gd name="csX26" fmla="*/ 61963 w 66835"/>
                <a:gd name="csY26" fmla="*/ 26589 h 955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66835" h="95596">
                  <a:moveTo>
                    <a:pt x="61963" y="4676"/>
                  </a:moveTo>
                  <a:cubicBezTo>
                    <a:pt x="61963" y="1115"/>
                    <a:pt x="61963" y="19"/>
                    <a:pt x="59771" y="19"/>
                  </a:cubicBezTo>
                  <a:cubicBezTo>
                    <a:pt x="58128" y="19"/>
                    <a:pt x="54293" y="4676"/>
                    <a:pt x="52649" y="6593"/>
                  </a:cubicBezTo>
                  <a:cubicBezTo>
                    <a:pt x="46349" y="1115"/>
                    <a:pt x="39775" y="19"/>
                    <a:pt x="32927" y="19"/>
                  </a:cubicBezTo>
                  <a:cubicBezTo>
                    <a:pt x="7727" y="19"/>
                    <a:pt x="58" y="13715"/>
                    <a:pt x="58" y="25219"/>
                  </a:cubicBezTo>
                  <a:cubicBezTo>
                    <a:pt x="58" y="27684"/>
                    <a:pt x="58" y="35080"/>
                    <a:pt x="8001" y="42202"/>
                  </a:cubicBezTo>
                  <a:cubicBezTo>
                    <a:pt x="14849" y="48228"/>
                    <a:pt x="21971" y="49598"/>
                    <a:pt x="31558" y="51515"/>
                  </a:cubicBezTo>
                  <a:cubicBezTo>
                    <a:pt x="43062" y="53707"/>
                    <a:pt x="45802" y="54528"/>
                    <a:pt x="51006" y="58637"/>
                  </a:cubicBezTo>
                  <a:cubicBezTo>
                    <a:pt x="54841" y="61650"/>
                    <a:pt x="57580" y="66307"/>
                    <a:pt x="57580" y="72333"/>
                  </a:cubicBezTo>
                  <a:cubicBezTo>
                    <a:pt x="57580" y="81372"/>
                    <a:pt x="52376" y="91233"/>
                    <a:pt x="33749" y="91233"/>
                  </a:cubicBezTo>
                  <a:cubicBezTo>
                    <a:pt x="20054" y="91233"/>
                    <a:pt x="9919" y="83289"/>
                    <a:pt x="5262" y="62472"/>
                  </a:cubicBezTo>
                  <a:cubicBezTo>
                    <a:pt x="4440" y="58637"/>
                    <a:pt x="4440" y="58363"/>
                    <a:pt x="4440" y="58089"/>
                  </a:cubicBezTo>
                  <a:cubicBezTo>
                    <a:pt x="3893" y="57267"/>
                    <a:pt x="3071" y="57267"/>
                    <a:pt x="2523" y="57267"/>
                  </a:cubicBezTo>
                  <a:cubicBezTo>
                    <a:pt x="58" y="57267"/>
                    <a:pt x="58" y="58363"/>
                    <a:pt x="58" y="62198"/>
                  </a:cubicBezTo>
                  <a:lnTo>
                    <a:pt x="58" y="90685"/>
                  </a:lnTo>
                  <a:cubicBezTo>
                    <a:pt x="58" y="94520"/>
                    <a:pt x="58" y="95616"/>
                    <a:pt x="2249" y="95616"/>
                  </a:cubicBezTo>
                  <a:cubicBezTo>
                    <a:pt x="3345" y="95616"/>
                    <a:pt x="3345" y="95342"/>
                    <a:pt x="6906" y="90959"/>
                  </a:cubicBezTo>
                  <a:cubicBezTo>
                    <a:pt x="8001" y="89316"/>
                    <a:pt x="8001" y="89042"/>
                    <a:pt x="11288" y="85755"/>
                  </a:cubicBezTo>
                  <a:cubicBezTo>
                    <a:pt x="19232" y="95616"/>
                    <a:pt x="30462" y="95616"/>
                    <a:pt x="34023" y="95616"/>
                  </a:cubicBezTo>
                  <a:cubicBezTo>
                    <a:pt x="55936" y="95616"/>
                    <a:pt x="66893" y="83289"/>
                    <a:pt x="66893" y="66855"/>
                  </a:cubicBezTo>
                  <a:cubicBezTo>
                    <a:pt x="66893" y="55624"/>
                    <a:pt x="60045" y="48776"/>
                    <a:pt x="58128" y="46859"/>
                  </a:cubicBezTo>
                  <a:cubicBezTo>
                    <a:pt x="50732" y="40285"/>
                    <a:pt x="44980" y="39189"/>
                    <a:pt x="31010" y="36724"/>
                  </a:cubicBezTo>
                  <a:cubicBezTo>
                    <a:pt x="24984" y="35354"/>
                    <a:pt x="9645" y="32341"/>
                    <a:pt x="9645" y="19741"/>
                  </a:cubicBezTo>
                  <a:cubicBezTo>
                    <a:pt x="9645" y="13441"/>
                    <a:pt x="14027" y="3854"/>
                    <a:pt x="32927" y="3854"/>
                  </a:cubicBezTo>
                  <a:cubicBezTo>
                    <a:pt x="55663" y="3854"/>
                    <a:pt x="57032" y="23302"/>
                    <a:pt x="57306" y="29602"/>
                  </a:cubicBezTo>
                  <a:cubicBezTo>
                    <a:pt x="57580" y="31519"/>
                    <a:pt x="58950" y="31519"/>
                    <a:pt x="59771" y="31519"/>
                  </a:cubicBezTo>
                  <a:cubicBezTo>
                    <a:pt x="61963" y="31519"/>
                    <a:pt x="61963" y="30424"/>
                    <a:pt x="61963" y="26589"/>
                  </a:cubicBezTo>
                  <a:close/>
                </a:path>
              </a:pathLst>
            </a:custGeom>
            <a:solidFill>
              <a:srgbClr val="00A000"/>
            </a:solidFill>
            <a:ln w="17509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BC00C7-A4BD-9FFE-5E18-E9572FDAC5EE}"/>
              </a:ext>
            </a:extLst>
          </p:cNvPr>
          <p:cNvCxnSpPr>
            <a:cxnSpLocks/>
          </p:cNvCxnSpPr>
          <p:nvPr/>
        </p:nvCxnSpPr>
        <p:spPr>
          <a:xfrm>
            <a:off x="9570292" y="1458686"/>
            <a:ext cx="535097" cy="27654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AC171E4-ED6A-54AF-7BA6-8C2D9A3403EF}"/>
              </a:ext>
            </a:extLst>
          </p:cNvPr>
          <p:cNvCxnSpPr>
            <a:cxnSpLocks/>
          </p:cNvCxnSpPr>
          <p:nvPr/>
        </p:nvCxnSpPr>
        <p:spPr>
          <a:xfrm>
            <a:off x="10741030" y="761325"/>
            <a:ext cx="161515" cy="26123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478C9BA3-039F-0F19-62DD-70E9F3C6C9A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61257" y="1780616"/>
            <a:ext cx="1221282" cy="116570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4077BD0-9F88-AEC5-25C1-A766115930C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50810" y="790325"/>
            <a:ext cx="1056487" cy="107264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EDB2A11-0A85-9162-200E-C0897B2C99E1}"/>
              </a:ext>
            </a:extLst>
          </p:cNvPr>
          <p:cNvSpPr txBox="1"/>
          <p:nvPr/>
        </p:nvSpPr>
        <p:spPr>
          <a:xfrm>
            <a:off x="6041571" y="2853261"/>
            <a:ext cx="1408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“merons”</a:t>
            </a:r>
            <a:endParaRPr lang="en-FI" sz="2000" b="1" dirty="0" err="1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38F324-C3DE-B6F5-7680-040AAE7C0422}"/>
              </a:ext>
            </a:extLst>
          </p:cNvPr>
          <p:cNvSpPr txBox="1"/>
          <p:nvPr/>
        </p:nvSpPr>
        <p:spPr>
          <a:xfrm>
            <a:off x="7073279" y="1765839"/>
            <a:ext cx="2817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Each meron carries one quantum of circulation</a:t>
            </a:r>
            <a:endParaRPr lang="en-FI" sz="2000" dirty="0" err="1">
              <a:latin typeface="+mj-lt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DA8F037-B14E-6C1D-5FDC-1ED85115140D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r="56126" b="12328"/>
          <a:stretch>
            <a:fillRect/>
          </a:stretch>
        </p:blipFill>
        <p:spPr>
          <a:xfrm>
            <a:off x="9208335" y="3131731"/>
            <a:ext cx="2447825" cy="233910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293AE6A-C51E-1FA3-5314-2118F68A5323}"/>
              </a:ext>
            </a:extLst>
          </p:cNvPr>
          <p:cNvSpPr txBox="1"/>
          <p:nvPr/>
        </p:nvSpPr>
        <p:spPr>
          <a:xfrm>
            <a:off x="5752956" y="3666170"/>
            <a:ext cx="32729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Higher energy than SQVs, but easier to nucleate</a:t>
            </a:r>
          </a:p>
          <a:p>
            <a:pPr algn="ctr"/>
            <a:endParaRPr lang="en-US" sz="2000" dirty="0"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 err="1">
                <a:latin typeface="+mj-lt"/>
              </a:rPr>
              <a:t>Skyrmion</a:t>
            </a:r>
            <a:r>
              <a:rPr lang="en-US" sz="2000" dirty="0">
                <a:latin typeface="+mj-lt"/>
              </a:rPr>
              <a:t>” or “</a:t>
            </a:r>
            <a:r>
              <a:rPr lang="en-US" sz="2000" b="1" dirty="0" err="1">
                <a:latin typeface="+mj-lt"/>
              </a:rPr>
              <a:t>Bimeron</a:t>
            </a:r>
            <a:r>
              <a:rPr lang="en-US" sz="2000" dirty="0">
                <a:latin typeface="+mj-lt"/>
              </a:rPr>
              <a:t>”</a:t>
            </a:r>
            <a:endParaRPr lang="en-FI" sz="2000" dirty="0" err="1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FE4C4-98E8-0A36-37F6-AA6097904A06}"/>
              </a:ext>
            </a:extLst>
          </p:cNvPr>
          <p:cNvSpPr txBox="1"/>
          <p:nvPr/>
        </p:nvSpPr>
        <p:spPr>
          <a:xfrm>
            <a:off x="8413562" y="2980969"/>
            <a:ext cx="37593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&amp; </a:t>
            </a:r>
            <a:r>
              <a:rPr lang="en-US" sz="1400" b="0" i="1" u="none" strike="noStrike" dirty="0" err="1">
                <a:solidFill>
                  <a:srgbClr val="202729"/>
                </a:solidFill>
                <a:effectLst/>
              </a:rPr>
              <a:t>Eltsov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., PRB </a:t>
            </a:r>
            <a:r>
              <a:rPr lang="en-US" sz="1400" b="1" i="1" u="none" strike="noStrike" dirty="0">
                <a:solidFill>
                  <a:srgbClr val="202729"/>
                </a:solidFill>
                <a:effectLst/>
              </a:rPr>
              <a:t>107</a:t>
            </a:r>
            <a:r>
              <a:rPr lang="en-US" sz="1400" i="1" dirty="0">
                <a:solidFill>
                  <a:srgbClr val="202729"/>
                </a:solidFill>
              </a:rPr>
              <a:t>, </a:t>
            </a:r>
            <a:r>
              <a:rPr lang="en-FI" sz="1400" i="1" dirty="0"/>
              <a:t>104505 (202</a:t>
            </a:r>
            <a:r>
              <a:rPr lang="en-GB" sz="1400" i="1" dirty="0"/>
              <a:t>3</a:t>
            </a:r>
            <a:r>
              <a:rPr lang="en-FI" sz="14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3101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C31FD-DA3C-C6FB-C00F-28900B934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82E175C2-B8FF-1D98-F409-EE9882419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4"/>
            <a:ext cx="11376026" cy="470604"/>
          </a:xfrm>
        </p:spPr>
        <p:txBody>
          <a:bodyPr/>
          <a:lstStyle/>
          <a:p>
            <a:r>
              <a:rPr lang="en-US" dirty="0"/>
              <a:t>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E3BC38F-D3D7-2130-45F7-4C4B9A368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55" y="1915000"/>
            <a:ext cx="1127116" cy="89089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C6C8E6C-2D52-03F0-C128-F476A02EA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007" y="1826887"/>
            <a:ext cx="962458" cy="127859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E98EE59-3E99-CD06-E756-74D67C227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2" y="1915000"/>
            <a:ext cx="838267" cy="11904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58B03BF-3724-2A7A-5CDE-3992913F3FA9}"/>
              </a:ext>
            </a:extLst>
          </p:cNvPr>
          <p:cNvSpPr txBox="1"/>
          <p:nvPr/>
        </p:nvSpPr>
        <p:spPr>
          <a:xfrm>
            <a:off x="319488" y="1014290"/>
            <a:ext cx="4125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Fermionic</a:t>
            </a:r>
            <a:r>
              <a:rPr lang="en-US" sz="2000" dirty="0">
                <a:latin typeface="+mj-lt"/>
              </a:rPr>
              <a:t> superfluid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+mj-lt"/>
              </a:rPr>
              <a:t>Spin-triplet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p-wave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Cooper pairs</a:t>
            </a:r>
            <a:endParaRPr lang="en-FI" sz="20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30836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8E0E3-1223-3DBE-A644-2C3E82A74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CF951D04-4F92-C505-FC06-2A36EC04B0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723"/>
          <a:stretch>
            <a:fillRect/>
          </a:stretch>
        </p:blipFill>
        <p:spPr>
          <a:xfrm>
            <a:off x="8920540" y="3016624"/>
            <a:ext cx="3271460" cy="25307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7505FC-033F-8805-F2D7-3BC27F7CA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4310063" cy="567581"/>
          </a:xfrm>
        </p:spPr>
        <p:txBody>
          <a:bodyPr/>
          <a:lstStyle/>
          <a:p>
            <a:r>
              <a:rPr lang="en-US" dirty="0"/>
              <a:t>Vortices in the A phase</a:t>
            </a:r>
            <a:endParaRPr lang="en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92599-0D61-94AC-6D89-3B80C7FAD287}"/>
              </a:ext>
            </a:extLst>
          </p:cNvPr>
          <p:cNvSpPr txBox="1"/>
          <p:nvPr/>
        </p:nvSpPr>
        <p:spPr>
          <a:xfrm>
            <a:off x="1856068" y="1022562"/>
            <a:ext cx="454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Chiral phase with defined angular momentum direction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0BB7FCB1-7224-5F8D-88A9-2A95C6BC5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1056551"/>
            <a:ext cx="1546946" cy="166839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EC087035-29CC-F665-8055-56AD4FA6142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5426" y="1852194"/>
            <a:ext cx="2924949" cy="4001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8AA3C43-6518-028F-87E0-CBFCCB9FF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550" y="1364558"/>
            <a:ext cx="1745021" cy="4160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FB95D04-1E54-E6BE-A6BE-52809992DB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3043" y="2410227"/>
            <a:ext cx="3369713" cy="162855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305AA2B6-A322-049C-B6CE-6F2FB460CE4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8512" y="2809104"/>
            <a:ext cx="1418032" cy="32496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47BF659-08EA-EBE2-6E39-1084E981CD3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707" y="4024853"/>
            <a:ext cx="1576336" cy="68307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0CED9A75-A6D5-8A97-0EE1-05AE12E7996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42314" y="4241486"/>
            <a:ext cx="1354236" cy="24981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D4E6D1-0948-093E-3F5C-EEAD91F66DA0}"/>
              </a:ext>
            </a:extLst>
          </p:cNvPr>
          <p:cNvCxnSpPr>
            <a:cxnSpLocks/>
          </p:cNvCxnSpPr>
          <p:nvPr/>
        </p:nvCxnSpPr>
        <p:spPr>
          <a:xfrm>
            <a:off x="2205426" y="4367497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" name="Graphic 39">
            <a:extLst>
              <a:ext uri="{FF2B5EF4-FFF2-40B4-BE49-F238E27FC236}">
                <a16:creationId xmlns:a16="http://schemas.microsoft.com/office/drawing/2014/main" id="{DCC5EAAE-B268-3F9E-1934-B2A023897BE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5292" y="4794716"/>
            <a:ext cx="2549137" cy="792478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F2895000-EDE2-0122-F9F4-37F82F8F045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79318" y="5004617"/>
            <a:ext cx="1354236" cy="2761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7C40E7-50CA-EECD-7C89-564047291BEF}"/>
              </a:ext>
            </a:extLst>
          </p:cNvPr>
          <p:cNvCxnSpPr>
            <a:cxnSpLocks/>
          </p:cNvCxnSpPr>
          <p:nvPr/>
        </p:nvCxnSpPr>
        <p:spPr>
          <a:xfrm>
            <a:off x="3162782" y="5142670"/>
            <a:ext cx="505117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Graphic 48">
            <a:extLst>
              <a:ext uri="{FF2B5EF4-FFF2-40B4-BE49-F238E27FC236}">
                <a16:creationId xmlns:a16="http://schemas.microsoft.com/office/drawing/2014/main" id="{F247DB9E-A7B6-455D-2059-FD1D11CF248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721150" y="5987116"/>
            <a:ext cx="4355821" cy="7012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C8BF095-75A8-24DC-B8DF-DD79CFFD4F97}"/>
              </a:ext>
            </a:extLst>
          </p:cNvPr>
          <p:cNvSpPr txBox="1"/>
          <p:nvPr/>
        </p:nvSpPr>
        <p:spPr>
          <a:xfrm>
            <a:off x="963386" y="5715462"/>
            <a:ext cx="454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Mermin-Ho relation:</a:t>
            </a:r>
            <a:endParaRPr lang="en-FI" sz="2000" dirty="0" err="1"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BCA1989-52A5-EE42-4D21-51D323F1D009}"/>
              </a:ext>
            </a:extLst>
          </p:cNvPr>
          <p:cNvCxnSpPr/>
          <p:nvPr/>
        </p:nvCxnSpPr>
        <p:spPr>
          <a:xfrm flipV="1">
            <a:off x="405292" y="4038777"/>
            <a:ext cx="4117722" cy="669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CC156B9-D7FC-F832-66F0-FFD45CEF9EFD}"/>
              </a:ext>
            </a:extLst>
          </p:cNvPr>
          <p:cNvCxnSpPr>
            <a:cxnSpLocks/>
          </p:cNvCxnSpPr>
          <p:nvPr/>
        </p:nvCxnSpPr>
        <p:spPr>
          <a:xfrm>
            <a:off x="318512" y="4039493"/>
            <a:ext cx="4204502" cy="605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947D0648-13AC-E20D-0698-DAA4338CF1D0}"/>
              </a:ext>
            </a:extLst>
          </p:cNvPr>
          <p:cNvSpPr/>
          <p:nvPr/>
        </p:nvSpPr>
        <p:spPr>
          <a:xfrm>
            <a:off x="963386" y="5715462"/>
            <a:ext cx="5290457" cy="1059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4D9D027-C899-32CA-E692-B3D5D4D637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1250" y="5675786"/>
            <a:ext cx="3683607" cy="109900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0A9AF4DF-4B82-2C08-7FB3-94E25B78CCC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63605" y="6529198"/>
            <a:ext cx="324531" cy="245591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803FD001-A1EF-4453-016E-62D19780E581}"/>
              </a:ext>
            </a:extLst>
          </p:cNvPr>
          <p:cNvGrpSpPr/>
          <p:nvPr/>
        </p:nvGrpSpPr>
        <p:grpSpPr>
          <a:xfrm>
            <a:off x="10173294" y="5587194"/>
            <a:ext cx="1365949" cy="558570"/>
            <a:chOff x="10201231" y="5380535"/>
            <a:chExt cx="1650611" cy="674975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E78F401-D816-8D09-7F77-F3008A084F27}"/>
                </a:ext>
              </a:extLst>
            </p:cNvPr>
            <p:cNvSpPr/>
            <p:nvPr/>
          </p:nvSpPr>
          <p:spPr>
            <a:xfrm>
              <a:off x="10201231" y="5380535"/>
              <a:ext cx="269619" cy="674975"/>
            </a:xfrm>
            <a:custGeom>
              <a:avLst/>
              <a:gdLst>
                <a:gd name="csX0" fmla="*/ 14554 w 269619"/>
                <a:gd name="csY0" fmla="*/ 661223 h 674975"/>
                <a:gd name="csX1" fmla="*/ 29636 w 269619"/>
                <a:gd name="csY1" fmla="*/ 646406 h 674975"/>
                <a:gd name="csX2" fmla="*/ 15083 w 269619"/>
                <a:gd name="csY2" fmla="*/ 631589 h 674975"/>
                <a:gd name="csX3" fmla="*/ 2 w 269619"/>
                <a:gd name="csY3" fmla="*/ 646670 h 674975"/>
                <a:gd name="csX4" fmla="*/ 33869 w 269619"/>
                <a:gd name="csY4" fmla="*/ 674982 h 674975"/>
                <a:gd name="csX5" fmla="*/ 118804 w 269619"/>
                <a:gd name="csY5" fmla="*/ 515697 h 674975"/>
                <a:gd name="csX6" fmla="*/ 178336 w 269619"/>
                <a:gd name="csY6" fmla="*/ 225439 h 674975"/>
                <a:gd name="csX7" fmla="*/ 211147 w 269619"/>
                <a:gd name="csY7" fmla="*/ 60863 h 674975"/>
                <a:gd name="csX8" fmla="*/ 237076 w 269619"/>
                <a:gd name="csY8" fmla="*/ 6621 h 674975"/>
                <a:gd name="csX9" fmla="*/ 255333 w 269619"/>
                <a:gd name="csY9" fmla="*/ 13765 h 674975"/>
                <a:gd name="csX10" fmla="*/ 239987 w 269619"/>
                <a:gd name="csY10" fmla="*/ 28583 h 674975"/>
                <a:gd name="csX11" fmla="*/ 254539 w 269619"/>
                <a:gd name="csY11" fmla="*/ 43400 h 674975"/>
                <a:gd name="csX12" fmla="*/ 269622 w 269619"/>
                <a:gd name="csY12" fmla="*/ 28318 h 674975"/>
                <a:gd name="csX13" fmla="*/ 236282 w 269619"/>
                <a:gd name="csY13" fmla="*/ 7 h 674975"/>
                <a:gd name="csX14" fmla="*/ 179660 w 269619"/>
                <a:gd name="csY14" fmla="*/ 94995 h 674975"/>
                <a:gd name="csX15" fmla="*/ 103986 w 269619"/>
                <a:gd name="csY15" fmla="*/ 449549 h 674975"/>
                <a:gd name="csX16" fmla="*/ 77263 w 269619"/>
                <a:gd name="csY16" fmla="*/ 588988 h 674975"/>
                <a:gd name="csX17" fmla="*/ 33076 w 269619"/>
                <a:gd name="csY17" fmla="*/ 668368 h 674975"/>
                <a:gd name="csX18" fmla="*/ 14554 w 269619"/>
                <a:gd name="csY18" fmla="*/ 661223 h 6749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69619" h="674975">
                  <a:moveTo>
                    <a:pt x="14554" y="661223"/>
                  </a:moveTo>
                  <a:cubicBezTo>
                    <a:pt x="24344" y="660693"/>
                    <a:pt x="29636" y="654079"/>
                    <a:pt x="29636" y="646406"/>
                  </a:cubicBezTo>
                  <a:cubicBezTo>
                    <a:pt x="29636" y="636351"/>
                    <a:pt x="21963" y="631589"/>
                    <a:pt x="15083" y="631589"/>
                  </a:cubicBezTo>
                  <a:cubicBezTo>
                    <a:pt x="7675" y="631589"/>
                    <a:pt x="2" y="636087"/>
                    <a:pt x="2" y="646670"/>
                  </a:cubicBezTo>
                  <a:cubicBezTo>
                    <a:pt x="2" y="662282"/>
                    <a:pt x="15348" y="674982"/>
                    <a:pt x="33869" y="674982"/>
                  </a:cubicBezTo>
                  <a:cubicBezTo>
                    <a:pt x="79909" y="674982"/>
                    <a:pt x="97372" y="603806"/>
                    <a:pt x="118804" y="515697"/>
                  </a:cubicBezTo>
                  <a:cubicBezTo>
                    <a:pt x="142352" y="419915"/>
                    <a:pt x="161932" y="322809"/>
                    <a:pt x="178336" y="225439"/>
                  </a:cubicBezTo>
                  <a:cubicBezTo>
                    <a:pt x="189714" y="160614"/>
                    <a:pt x="200828" y="100023"/>
                    <a:pt x="211147" y="60863"/>
                  </a:cubicBezTo>
                  <a:cubicBezTo>
                    <a:pt x="214851" y="45781"/>
                    <a:pt x="225170" y="6621"/>
                    <a:pt x="237076" y="6621"/>
                  </a:cubicBezTo>
                  <a:cubicBezTo>
                    <a:pt x="246338" y="6621"/>
                    <a:pt x="254010" y="12442"/>
                    <a:pt x="255333" y="13765"/>
                  </a:cubicBezTo>
                  <a:cubicBezTo>
                    <a:pt x="245279" y="14295"/>
                    <a:pt x="239987" y="20910"/>
                    <a:pt x="239987" y="28583"/>
                  </a:cubicBezTo>
                  <a:cubicBezTo>
                    <a:pt x="239987" y="38637"/>
                    <a:pt x="247660" y="43400"/>
                    <a:pt x="254539" y="43400"/>
                  </a:cubicBezTo>
                  <a:cubicBezTo>
                    <a:pt x="261949" y="43400"/>
                    <a:pt x="269622" y="38902"/>
                    <a:pt x="269622" y="28318"/>
                  </a:cubicBezTo>
                  <a:cubicBezTo>
                    <a:pt x="269622" y="11913"/>
                    <a:pt x="253216" y="7"/>
                    <a:pt x="236282" y="7"/>
                  </a:cubicBezTo>
                  <a:cubicBezTo>
                    <a:pt x="213264" y="7"/>
                    <a:pt x="196330" y="33081"/>
                    <a:pt x="179660" y="94995"/>
                  </a:cubicBezTo>
                  <a:cubicBezTo>
                    <a:pt x="178602" y="98435"/>
                    <a:pt x="137325" y="250840"/>
                    <a:pt x="103986" y="449549"/>
                  </a:cubicBezTo>
                  <a:cubicBezTo>
                    <a:pt x="96049" y="496118"/>
                    <a:pt x="87317" y="546654"/>
                    <a:pt x="77263" y="588988"/>
                  </a:cubicBezTo>
                  <a:cubicBezTo>
                    <a:pt x="71706" y="611216"/>
                    <a:pt x="57683" y="668368"/>
                    <a:pt x="33076" y="668368"/>
                  </a:cubicBezTo>
                  <a:cubicBezTo>
                    <a:pt x="22227" y="668368"/>
                    <a:pt x="15083" y="661223"/>
                    <a:pt x="14554" y="661223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EB1BCDA-3C70-4E28-3C2D-D919CDA211A3}"/>
                </a:ext>
              </a:extLst>
            </p:cNvPr>
            <p:cNvSpPr/>
            <p:nvPr/>
          </p:nvSpPr>
          <p:spPr>
            <a:xfrm>
              <a:off x="10514151" y="5572555"/>
              <a:ext cx="62972" cy="291315"/>
            </a:xfrm>
            <a:custGeom>
              <a:avLst/>
              <a:gdLst>
                <a:gd name="csX0" fmla="*/ 62997 w 62972"/>
                <a:gd name="csY0" fmla="*/ 289494 h 291315"/>
                <a:gd name="csX1" fmla="*/ 62203 w 62972"/>
                <a:gd name="csY1" fmla="*/ 287642 h 291315"/>
                <a:gd name="csX2" fmla="*/ 12989 w 62972"/>
                <a:gd name="csY2" fmla="*/ 145821 h 291315"/>
                <a:gd name="csX3" fmla="*/ 62467 w 62972"/>
                <a:gd name="csY3" fmla="*/ 3206 h 291315"/>
                <a:gd name="csX4" fmla="*/ 62997 w 62972"/>
                <a:gd name="csY4" fmla="*/ 1353 h 291315"/>
                <a:gd name="csX5" fmla="*/ 60880 w 62972"/>
                <a:gd name="csY5" fmla="*/ 31 h 291315"/>
                <a:gd name="csX6" fmla="*/ 18810 w 62972"/>
                <a:gd name="csY6" fmla="*/ 53478 h 291315"/>
                <a:gd name="csX7" fmla="*/ 24 w 62972"/>
                <a:gd name="csY7" fmla="*/ 145292 h 291315"/>
                <a:gd name="csX8" fmla="*/ 19603 w 62972"/>
                <a:gd name="csY8" fmla="*/ 239486 h 291315"/>
                <a:gd name="csX9" fmla="*/ 60880 w 62972"/>
                <a:gd name="csY9" fmla="*/ 291347 h 291315"/>
                <a:gd name="csX10" fmla="*/ 62997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2997" y="289494"/>
                  </a:moveTo>
                  <a:cubicBezTo>
                    <a:pt x="62997" y="289230"/>
                    <a:pt x="62997" y="288701"/>
                    <a:pt x="62203" y="287642"/>
                  </a:cubicBezTo>
                  <a:cubicBezTo>
                    <a:pt x="48709" y="273884"/>
                    <a:pt x="12989" y="236576"/>
                    <a:pt x="12989" y="145821"/>
                  </a:cubicBezTo>
                  <a:cubicBezTo>
                    <a:pt x="12989" y="54801"/>
                    <a:pt x="48179" y="17757"/>
                    <a:pt x="62467" y="3206"/>
                  </a:cubicBezTo>
                  <a:cubicBezTo>
                    <a:pt x="62467" y="2940"/>
                    <a:pt x="62997" y="2148"/>
                    <a:pt x="62997" y="1353"/>
                  </a:cubicBezTo>
                  <a:cubicBezTo>
                    <a:pt x="62997" y="559"/>
                    <a:pt x="62203" y="31"/>
                    <a:pt x="60880" y="31"/>
                  </a:cubicBezTo>
                  <a:cubicBezTo>
                    <a:pt x="57705" y="31"/>
                    <a:pt x="33098" y="21462"/>
                    <a:pt x="18810" y="53478"/>
                  </a:cubicBezTo>
                  <a:cubicBezTo>
                    <a:pt x="4257" y="86023"/>
                    <a:pt x="24" y="117509"/>
                    <a:pt x="24" y="145292"/>
                  </a:cubicBezTo>
                  <a:cubicBezTo>
                    <a:pt x="24" y="166459"/>
                    <a:pt x="2140" y="201914"/>
                    <a:pt x="19603" y="239486"/>
                  </a:cubicBezTo>
                  <a:cubicBezTo>
                    <a:pt x="33627" y="269915"/>
                    <a:pt x="57440" y="291347"/>
                    <a:pt x="60880" y="291347"/>
                  </a:cubicBezTo>
                  <a:cubicBezTo>
                    <a:pt x="62467" y="291347"/>
                    <a:pt x="62997" y="290553"/>
                    <a:pt x="62997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779A9BE-2B7B-6911-2B7A-D29124411F2F}"/>
                </a:ext>
              </a:extLst>
            </p:cNvPr>
            <p:cNvSpPr/>
            <p:nvPr/>
          </p:nvSpPr>
          <p:spPr>
            <a:xfrm>
              <a:off x="10604944" y="5591606"/>
              <a:ext cx="215113" cy="208762"/>
            </a:xfrm>
            <a:custGeom>
              <a:avLst/>
              <a:gdLst>
                <a:gd name="csX0" fmla="*/ 213824 w 215113"/>
                <a:gd name="csY0" fmla="*/ 6645 h 208762"/>
                <a:gd name="csX1" fmla="*/ 215146 w 215113"/>
                <a:gd name="csY1" fmla="*/ 2411 h 208762"/>
                <a:gd name="csX2" fmla="*/ 208268 w 215113"/>
                <a:gd name="csY2" fmla="*/ 30 h 208762"/>
                <a:gd name="csX3" fmla="*/ 6912 w 215113"/>
                <a:gd name="csY3" fmla="*/ 30 h 208762"/>
                <a:gd name="csX4" fmla="*/ 33 w 215113"/>
                <a:gd name="csY4" fmla="*/ 2411 h 208762"/>
                <a:gd name="csX5" fmla="*/ 1356 w 215113"/>
                <a:gd name="csY5" fmla="*/ 6645 h 208762"/>
                <a:gd name="csX6" fmla="*/ 99784 w 215113"/>
                <a:gd name="csY6" fmla="*/ 203237 h 208762"/>
                <a:gd name="csX7" fmla="*/ 107458 w 215113"/>
                <a:gd name="csY7" fmla="*/ 208793 h 208762"/>
                <a:gd name="csX8" fmla="*/ 115395 w 215113"/>
                <a:gd name="csY8" fmla="*/ 203237 h 208762"/>
                <a:gd name="csX9" fmla="*/ 36018 w 215113"/>
                <a:gd name="csY9" fmla="*/ 21198 h 208762"/>
                <a:gd name="csX10" fmla="*/ 196096 w 215113"/>
                <a:gd name="csY10" fmla="*/ 21198 h 208762"/>
                <a:gd name="csX11" fmla="*/ 116189 w 215113"/>
                <a:gd name="csY11" fmla="*/ 181540 h 2087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15113" h="208762">
                  <a:moveTo>
                    <a:pt x="213824" y="6645"/>
                  </a:moveTo>
                  <a:cubicBezTo>
                    <a:pt x="214354" y="5586"/>
                    <a:pt x="215146" y="3734"/>
                    <a:pt x="215146" y="2411"/>
                  </a:cubicBezTo>
                  <a:cubicBezTo>
                    <a:pt x="215146" y="295"/>
                    <a:pt x="214882" y="30"/>
                    <a:pt x="208268" y="30"/>
                  </a:cubicBezTo>
                  <a:lnTo>
                    <a:pt x="6912" y="30"/>
                  </a:lnTo>
                  <a:cubicBezTo>
                    <a:pt x="298" y="30"/>
                    <a:pt x="33" y="295"/>
                    <a:pt x="33" y="2411"/>
                  </a:cubicBezTo>
                  <a:cubicBezTo>
                    <a:pt x="33" y="3734"/>
                    <a:pt x="827" y="5586"/>
                    <a:pt x="1356" y="6645"/>
                  </a:cubicBezTo>
                  <a:lnTo>
                    <a:pt x="99784" y="203237"/>
                  </a:lnTo>
                  <a:cubicBezTo>
                    <a:pt x="101637" y="207206"/>
                    <a:pt x="102695" y="208793"/>
                    <a:pt x="107458" y="208793"/>
                  </a:cubicBezTo>
                  <a:cubicBezTo>
                    <a:pt x="112485" y="208793"/>
                    <a:pt x="113279" y="207206"/>
                    <a:pt x="115395" y="203237"/>
                  </a:cubicBezTo>
                  <a:close/>
                  <a:moveTo>
                    <a:pt x="36018" y="21198"/>
                  </a:moveTo>
                  <a:lnTo>
                    <a:pt x="196096" y="21198"/>
                  </a:lnTo>
                  <a:lnTo>
                    <a:pt x="116189" y="181540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2736AFC-6F72-3B50-D85F-66FA2BC3B9C9}"/>
                </a:ext>
              </a:extLst>
            </p:cNvPr>
            <p:cNvSpPr/>
            <p:nvPr/>
          </p:nvSpPr>
          <p:spPr>
            <a:xfrm>
              <a:off x="10941694" y="5647699"/>
              <a:ext cx="140763" cy="140498"/>
            </a:xfrm>
            <a:custGeom>
              <a:avLst/>
              <a:gdLst>
                <a:gd name="csX0" fmla="*/ 70703 w 140763"/>
                <a:gd name="csY0" fmla="*/ 62210 h 140498"/>
                <a:gd name="csX1" fmla="*/ 12228 w 140763"/>
                <a:gd name="csY1" fmla="*/ 4000 h 140498"/>
                <a:gd name="csX2" fmla="*/ 5878 w 140763"/>
                <a:gd name="csY2" fmla="*/ 31 h 140498"/>
                <a:gd name="csX3" fmla="*/ 57 w 140763"/>
                <a:gd name="csY3" fmla="*/ 5852 h 140498"/>
                <a:gd name="csX4" fmla="*/ 3761 w 140763"/>
                <a:gd name="csY4" fmla="*/ 11673 h 140498"/>
                <a:gd name="csX5" fmla="*/ 62236 w 140763"/>
                <a:gd name="csY5" fmla="*/ 70148 h 140498"/>
                <a:gd name="csX6" fmla="*/ 3761 w 140763"/>
                <a:gd name="csY6" fmla="*/ 128887 h 140498"/>
                <a:gd name="csX7" fmla="*/ 57 w 140763"/>
                <a:gd name="csY7" fmla="*/ 134708 h 140498"/>
                <a:gd name="csX8" fmla="*/ 5878 w 140763"/>
                <a:gd name="csY8" fmla="*/ 140529 h 140498"/>
                <a:gd name="csX9" fmla="*/ 12228 w 140763"/>
                <a:gd name="csY9" fmla="*/ 136560 h 140498"/>
                <a:gd name="csX10" fmla="*/ 70439 w 140763"/>
                <a:gd name="csY10" fmla="*/ 78350 h 140498"/>
                <a:gd name="csX11" fmla="*/ 130766 w 140763"/>
                <a:gd name="csY11" fmla="*/ 138677 h 140498"/>
                <a:gd name="csX12" fmla="*/ 134999 w 140763"/>
                <a:gd name="csY12" fmla="*/ 140529 h 140498"/>
                <a:gd name="csX13" fmla="*/ 140821 w 140763"/>
                <a:gd name="csY13" fmla="*/ 134708 h 140498"/>
                <a:gd name="csX14" fmla="*/ 140027 w 140763"/>
                <a:gd name="csY14" fmla="*/ 131533 h 140498"/>
                <a:gd name="csX15" fmla="*/ 78906 w 140763"/>
                <a:gd name="csY15" fmla="*/ 70148 h 140498"/>
                <a:gd name="csX16" fmla="*/ 132088 w 140763"/>
                <a:gd name="csY16" fmla="*/ 16965 h 140498"/>
                <a:gd name="csX17" fmla="*/ 139497 w 140763"/>
                <a:gd name="csY17" fmla="*/ 9556 h 140498"/>
                <a:gd name="csX18" fmla="*/ 140821 w 140763"/>
                <a:gd name="csY18" fmla="*/ 5852 h 140498"/>
                <a:gd name="csX19" fmla="*/ 134999 w 140763"/>
                <a:gd name="csY19" fmla="*/ 31 h 140498"/>
                <a:gd name="csX20" fmla="*/ 128385 w 140763"/>
                <a:gd name="csY20" fmla="*/ 4264 h 140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40763" h="140498">
                  <a:moveTo>
                    <a:pt x="70703" y="62210"/>
                  </a:moveTo>
                  <a:lnTo>
                    <a:pt x="12228" y="4000"/>
                  </a:lnTo>
                  <a:cubicBezTo>
                    <a:pt x="8789" y="560"/>
                    <a:pt x="8259" y="31"/>
                    <a:pt x="5878" y="31"/>
                  </a:cubicBezTo>
                  <a:cubicBezTo>
                    <a:pt x="2968" y="31"/>
                    <a:pt x="57" y="2677"/>
                    <a:pt x="57" y="5852"/>
                  </a:cubicBezTo>
                  <a:cubicBezTo>
                    <a:pt x="57" y="7968"/>
                    <a:pt x="586" y="8498"/>
                    <a:pt x="3761" y="11673"/>
                  </a:cubicBezTo>
                  <a:lnTo>
                    <a:pt x="62236" y="70148"/>
                  </a:lnTo>
                  <a:lnTo>
                    <a:pt x="3761" y="128887"/>
                  </a:lnTo>
                  <a:cubicBezTo>
                    <a:pt x="586" y="132062"/>
                    <a:pt x="57" y="132592"/>
                    <a:pt x="57" y="134708"/>
                  </a:cubicBezTo>
                  <a:cubicBezTo>
                    <a:pt x="57" y="137883"/>
                    <a:pt x="2968" y="140529"/>
                    <a:pt x="5878" y="140529"/>
                  </a:cubicBezTo>
                  <a:cubicBezTo>
                    <a:pt x="8259" y="140529"/>
                    <a:pt x="8789" y="140000"/>
                    <a:pt x="12228" y="136560"/>
                  </a:cubicBezTo>
                  <a:lnTo>
                    <a:pt x="70439" y="78350"/>
                  </a:lnTo>
                  <a:lnTo>
                    <a:pt x="130766" y="138677"/>
                  </a:lnTo>
                  <a:cubicBezTo>
                    <a:pt x="131294" y="139206"/>
                    <a:pt x="133411" y="140529"/>
                    <a:pt x="134999" y="140529"/>
                  </a:cubicBezTo>
                  <a:cubicBezTo>
                    <a:pt x="138439" y="140529"/>
                    <a:pt x="140821" y="137883"/>
                    <a:pt x="140821" y="134708"/>
                  </a:cubicBezTo>
                  <a:cubicBezTo>
                    <a:pt x="140821" y="134179"/>
                    <a:pt x="140821" y="132856"/>
                    <a:pt x="140027" y="131533"/>
                  </a:cubicBezTo>
                  <a:cubicBezTo>
                    <a:pt x="139761" y="131004"/>
                    <a:pt x="93458" y="85229"/>
                    <a:pt x="78906" y="70148"/>
                  </a:cubicBezTo>
                  <a:lnTo>
                    <a:pt x="132088" y="16965"/>
                  </a:lnTo>
                  <a:cubicBezTo>
                    <a:pt x="133677" y="15113"/>
                    <a:pt x="137910" y="11408"/>
                    <a:pt x="139497" y="9556"/>
                  </a:cubicBezTo>
                  <a:cubicBezTo>
                    <a:pt x="139763" y="9027"/>
                    <a:pt x="140821" y="7968"/>
                    <a:pt x="140821" y="5852"/>
                  </a:cubicBezTo>
                  <a:cubicBezTo>
                    <a:pt x="140821" y="2677"/>
                    <a:pt x="138439" y="31"/>
                    <a:pt x="134999" y="31"/>
                  </a:cubicBezTo>
                  <a:cubicBezTo>
                    <a:pt x="132618" y="31"/>
                    <a:pt x="131560" y="1089"/>
                    <a:pt x="128385" y="426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6C4F0A5-8DAA-E1F7-67C5-909131BBDAC4}"/>
                </a:ext>
              </a:extLst>
            </p:cNvPr>
            <p:cNvSpPr/>
            <p:nvPr/>
          </p:nvSpPr>
          <p:spPr>
            <a:xfrm>
              <a:off x="11198526" y="5662252"/>
              <a:ext cx="125416" cy="131502"/>
            </a:xfrm>
            <a:custGeom>
              <a:avLst/>
              <a:gdLst>
                <a:gd name="csX0" fmla="*/ 125496 w 125416"/>
                <a:gd name="csY0" fmla="*/ 19611 h 131502"/>
                <a:gd name="csX1" fmla="*/ 113854 w 125416"/>
                <a:gd name="csY1" fmla="*/ 31 h 131502"/>
                <a:gd name="csX2" fmla="*/ 100360 w 125416"/>
                <a:gd name="csY2" fmla="*/ 12996 h 131502"/>
                <a:gd name="csX3" fmla="*/ 103535 w 125416"/>
                <a:gd name="csY3" fmla="*/ 19611 h 131502"/>
                <a:gd name="csX4" fmla="*/ 114118 w 125416"/>
                <a:gd name="csY4" fmla="*/ 45276 h 131502"/>
                <a:gd name="csX5" fmla="*/ 61465 w 125416"/>
                <a:gd name="csY5" fmla="*/ 125712 h 131502"/>
                <a:gd name="csX6" fmla="*/ 40297 w 125416"/>
                <a:gd name="csY6" fmla="*/ 100047 h 131502"/>
                <a:gd name="csX7" fmla="*/ 54850 w 125416"/>
                <a:gd name="csY7" fmla="*/ 43953 h 131502"/>
                <a:gd name="csX8" fmla="*/ 60671 w 125416"/>
                <a:gd name="csY8" fmla="*/ 23315 h 131502"/>
                <a:gd name="csX9" fmla="*/ 37651 w 125416"/>
                <a:gd name="csY9" fmla="*/ 31 h 131502"/>
                <a:gd name="csX10" fmla="*/ 79 w 125416"/>
                <a:gd name="csY10" fmla="*/ 44747 h 131502"/>
                <a:gd name="csX11" fmla="*/ 3254 w 125416"/>
                <a:gd name="csY11" fmla="*/ 47393 h 131502"/>
                <a:gd name="csX12" fmla="*/ 7223 w 125416"/>
                <a:gd name="csY12" fmla="*/ 42101 h 131502"/>
                <a:gd name="csX13" fmla="*/ 36858 w 125416"/>
                <a:gd name="csY13" fmla="*/ 5852 h 131502"/>
                <a:gd name="csX14" fmla="*/ 44266 w 125416"/>
                <a:gd name="csY14" fmla="*/ 15377 h 131502"/>
                <a:gd name="csX15" fmla="*/ 36858 w 125416"/>
                <a:gd name="csY15" fmla="*/ 42631 h 131502"/>
                <a:gd name="csX16" fmla="*/ 22834 w 125416"/>
                <a:gd name="csY16" fmla="*/ 96078 h 131502"/>
                <a:gd name="csX17" fmla="*/ 32624 w 125416"/>
                <a:gd name="csY17" fmla="*/ 122537 h 131502"/>
                <a:gd name="csX18" fmla="*/ 60406 w 125416"/>
                <a:gd name="csY18" fmla="*/ 131533 h 131502"/>
                <a:gd name="csX19" fmla="*/ 125496 w 125416"/>
                <a:gd name="csY19" fmla="*/ 19611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25416" h="131502">
                  <a:moveTo>
                    <a:pt x="125496" y="19611"/>
                  </a:moveTo>
                  <a:cubicBezTo>
                    <a:pt x="125496" y="1089"/>
                    <a:pt x="115971" y="31"/>
                    <a:pt x="113854" y="31"/>
                  </a:cubicBezTo>
                  <a:cubicBezTo>
                    <a:pt x="106710" y="31"/>
                    <a:pt x="100360" y="6910"/>
                    <a:pt x="100360" y="12996"/>
                  </a:cubicBezTo>
                  <a:cubicBezTo>
                    <a:pt x="100360" y="16436"/>
                    <a:pt x="102476" y="18288"/>
                    <a:pt x="103535" y="19611"/>
                  </a:cubicBezTo>
                  <a:cubicBezTo>
                    <a:pt x="106445" y="22257"/>
                    <a:pt x="114118" y="30195"/>
                    <a:pt x="114118" y="45276"/>
                  </a:cubicBezTo>
                  <a:cubicBezTo>
                    <a:pt x="114118" y="57448"/>
                    <a:pt x="96656" y="125712"/>
                    <a:pt x="61465" y="125712"/>
                  </a:cubicBezTo>
                  <a:cubicBezTo>
                    <a:pt x="43737" y="125712"/>
                    <a:pt x="40297" y="110895"/>
                    <a:pt x="40297" y="100047"/>
                  </a:cubicBezTo>
                  <a:cubicBezTo>
                    <a:pt x="40297" y="85494"/>
                    <a:pt x="46912" y="65121"/>
                    <a:pt x="54850" y="43953"/>
                  </a:cubicBezTo>
                  <a:cubicBezTo>
                    <a:pt x="59613" y="32047"/>
                    <a:pt x="60671" y="29136"/>
                    <a:pt x="60671" y="23315"/>
                  </a:cubicBezTo>
                  <a:cubicBezTo>
                    <a:pt x="60671" y="11144"/>
                    <a:pt x="51939" y="31"/>
                    <a:pt x="37651" y="31"/>
                  </a:cubicBezTo>
                  <a:cubicBezTo>
                    <a:pt x="10928" y="31"/>
                    <a:pt x="79" y="42366"/>
                    <a:pt x="79" y="44747"/>
                  </a:cubicBezTo>
                  <a:cubicBezTo>
                    <a:pt x="79" y="45806"/>
                    <a:pt x="1138" y="47393"/>
                    <a:pt x="3254" y="47393"/>
                  </a:cubicBezTo>
                  <a:cubicBezTo>
                    <a:pt x="5900" y="47393"/>
                    <a:pt x="6165" y="46070"/>
                    <a:pt x="7223" y="42101"/>
                  </a:cubicBezTo>
                  <a:cubicBezTo>
                    <a:pt x="14367" y="16965"/>
                    <a:pt x="25745" y="5852"/>
                    <a:pt x="36858" y="5852"/>
                  </a:cubicBezTo>
                  <a:cubicBezTo>
                    <a:pt x="39504" y="5852"/>
                    <a:pt x="44266" y="5852"/>
                    <a:pt x="44266" y="15377"/>
                  </a:cubicBezTo>
                  <a:cubicBezTo>
                    <a:pt x="44266" y="23051"/>
                    <a:pt x="41091" y="31517"/>
                    <a:pt x="36858" y="42631"/>
                  </a:cubicBezTo>
                  <a:cubicBezTo>
                    <a:pt x="22834" y="79938"/>
                    <a:pt x="22834" y="88934"/>
                    <a:pt x="22834" y="96078"/>
                  </a:cubicBezTo>
                  <a:cubicBezTo>
                    <a:pt x="22834" y="102428"/>
                    <a:pt x="23628" y="114335"/>
                    <a:pt x="32624" y="122537"/>
                  </a:cubicBezTo>
                  <a:cubicBezTo>
                    <a:pt x="43208" y="131533"/>
                    <a:pt x="57760" y="131533"/>
                    <a:pt x="60406" y="131533"/>
                  </a:cubicBezTo>
                  <a:cubicBezTo>
                    <a:pt x="108827" y="131533"/>
                    <a:pt x="125496" y="36280"/>
                    <a:pt x="125496" y="19611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E3F002-5814-F4B8-C5F5-56F4E8D4BA3C}"/>
                </a:ext>
              </a:extLst>
            </p:cNvPr>
            <p:cNvSpPr/>
            <p:nvPr/>
          </p:nvSpPr>
          <p:spPr>
            <a:xfrm>
              <a:off x="11335051" y="5744341"/>
              <a:ext cx="64560" cy="92342"/>
            </a:xfrm>
            <a:custGeom>
              <a:avLst/>
              <a:gdLst>
                <a:gd name="csX0" fmla="*/ 59887 w 64560"/>
                <a:gd name="csY0" fmla="*/ 4533 h 92342"/>
                <a:gd name="csX1" fmla="*/ 57771 w 64560"/>
                <a:gd name="csY1" fmla="*/ 35 h 92342"/>
                <a:gd name="csX2" fmla="*/ 50891 w 64560"/>
                <a:gd name="csY2" fmla="*/ 6385 h 92342"/>
                <a:gd name="csX3" fmla="*/ 31841 w 64560"/>
                <a:gd name="csY3" fmla="*/ 35 h 92342"/>
                <a:gd name="csX4" fmla="*/ 90 w 64560"/>
                <a:gd name="csY4" fmla="*/ 24377 h 92342"/>
                <a:gd name="csX5" fmla="*/ 7763 w 64560"/>
                <a:gd name="csY5" fmla="*/ 40782 h 92342"/>
                <a:gd name="csX6" fmla="*/ 30518 w 64560"/>
                <a:gd name="csY6" fmla="*/ 49778 h 92342"/>
                <a:gd name="csX7" fmla="*/ 49304 w 64560"/>
                <a:gd name="csY7" fmla="*/ 56657 h 92342"/>
                <a:gd name="csX8" fmla="*/ 55654 w 64560"/>
                <a:gd name="csY8" fmla="*/ 69887 h 92342"/>
                <a:gd name="csX9" fmla="*/ 32634 w 64560"/>
                <a:gd name="csY9" fmla="*/ 88144 h 92342"/>
                <a:gd name="csX10" fmla="*/ 5117 w 64560"/>
                <a:gd name="csY10" fmla="*/ 60362 h 92342"/>
                <a:gd name="csX11" fmla="*/ 4323 w 64560"/>
                <a:gd name="csY11" fmla="*/ 56128 h 92342"/>
                <a:gd name="csX12" fmla="*/ 2471 w 64560"/>
                <a:gd name="csY12" fmla="*/ 55335 h 92342"/>
                <a:gd name="csX13" fmla="*/ 90 w 64560"/>
                <a:gd name="csY13" fmla="*/ 60097 h 92342"/>
                <a:gd name="csX14" fmla="*/ 90 w 64560"/>
                <a:gd name="csY14" fmla="*/ 87615 h 92342"/>
                <a:gd name="csX15" fmla="*/ 2206 w 64560"/>
                <a:gd name="csY15" fmla="*/ 92378 h 92342"/>
                <a:gd name="csX16" fmla="*/ 6704 w 64560"/>
                <a:gd name="csY16" fmla="*/ 87879 h 92342"/>
                <a:gd name="csX17" fmla="*/ 10938 w 64560"/>
                <a:gd name="csY17" fmla="*/ 82852 h 92342"/>
                <a:gd name="csX18" fmla="*/ 32899 w 64560"/>
                <a:gd name="csY18" fmla="*/ 92378 h 92342"/>
                <a:gd name="csX19" fmla="*/ 64650 w 64560"/>
                <a:gd name="csY19" fmla="*/ 64595 h 92342"/>
                <a:gd name="csX20" fmla="*/ 56183 w 64560"/>
                <a:gd name="csY20" fmla="*/ 45280 h 92342"/>
                <a:gd name="csX21" fmla="*/ 29988 w 64560"/>
                <a:gd name="csY21" fmla="*/ 35490 h 92342"/>
                <a:gd name="csX22" fmla="*/ 9350 w 64560"/>
                <a:gd name="csY22" fmla="*/ 19086 h 92342"/>
                <a:gd name="csX23" fmla="*/ 31841 w 64560"/>
                <a:gd name="csY23" fmla="*/ 3739 h 92342"/>
                <a:gd name="csX24" fmla="*/ 55389 w 64560"/>
                <a:gd name="csY24" fmla="*/ 28611 h 92342"/>
                <a:gd name="csX25" fmla="*/ 57771 w 64560"/>
                <a:gd name="csY25" fmla="*/ 30463 h 92342"/>
                <a:gd name="csX26" fmla="*/ 59887 w 64560"/>
                <a:gd name="csY26" fmla="*/ 25700 h 923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64560" h="92342">
                  <a:moveTo>
                    <a:pt x="59887" y="4533"/>
                  </a:moveTo>
                  <a:cubicBezTo>
                    <a:pt x="59887" y="1093"/>
                    <a:pt x="59887" y="35"/>
                    <a:pt x="57771" y="35"/>
                  </a:cubicBezTo>
                  <a:cubicBezTo>
                    <a:pt x="56183" y="35"/>
                    <a:pt x="52479" y="4533"/>
                    <a:pt x="50891" y="6385"/>
                  </a:cubicBezTo>
                  <a:cubicBezTo>
                    <a:pt x="44806" y="1093"/>
                    <a:pt x="38455" y="35"/>
                    <a:pt x="31841" y="35"/>
                  </a:cubicBezTo>
                  <a:cubicBezTo>
                    <a:pt x="7498" y="35"/>
                    <a:pt x="90" y="13264"/>
                    <a:pt x="90" y="24377"/>
                  </a:cubicBezTo>
                  <a:cubicBezTo>
                    <a:pt x="90" y="26759"/>
                    <a:pt x="90" y="33903"/>
                    <a:pt x="7763" y="40782"/>
                  </a:cubicBezTo>
                  <a:cubicBezTo>
                    <a:pt x="14378" y="46603"/>
                    <a:pt x="21257" y="47926"/>
                    <a:pt x="30518" y="49778"/>
                  </a:cubicBezTo>
                  <a:cubicBezTo>
                    <a:pt x="41631" y="51895"/>
                    <a:pt x="44276" y="52689"/>
                    <a:pt x="49304" y="56657"/>
                  </a:cubicBezTo>
                  <a:cubicBezTo>
                    <a:pt x="53008" y="59568"/>
                    <a:pt x="55654" y="64066"/>
                    <a:pt x="55654" y="69887"/>
                  </a:cubicBezTo>
                  <a:cubicBezTo>
                    <a:pt x="55654" y="78619"/>
                    <a:pt x="50627" y="88144"/>
                    <a:pt x="32634" y="88144"/>
                  </a:cubicBezTo>
                  <a:cubicBezTo>
                    <a:pt x="19405" y="88144"/>
                    <a:pt x="9615" y="80471"/>
                    <a:pt x="5117" y="60362"/>
                  </a:cubicBezTo>
                  <a:cubicBezTo>
                    <a:pt x="4323" y="56657"/>
                    <a:pt x="4323" y="56393"/>
                    <a:pt x="4323" y="56128"/>
                  </a:cubicBezTo>
                  <a:cubicBezTo>
                    <a:pt x="3794" y="55335"/>
                    <a:pt x="3000" y="55335"/>
                    <a:pt x="2471" y="55335"/>
                  </a:cubicBezTo>
                  <a:cubicBezTo>
                    <a:pt x="90" y="55335"/>
                    <a:pt x="90" y="56393"/>
                    <a:pt x="90" y="60097"/>
                  </a:cubicBezTo>
                  <a:lnTo>
                    <a:pt x="90" y="87615"/>
                  </a:lnTo>
                  <a:cubicBezTo>
                    <a:pt x="90" y="91319"/>
                    <a:pt x="90" y="92378"/>
                    <a:pt x="2206" y="92378"/>
                  </a:cubicBezTo>
                  <a:cubicBezTo>
                    <a:pt x="3265" y="92378"/>
                    <a:pt x="3265" y="92113"/>
                    <a:pt x="6704" y="87879"/>
                  </a:cubicBezTo>
                  <a:cubicBezTo>
                    <a:pt x="7763" y="86292"/>
                    <a:pt x="7763" y="86027"/>
                    <a:pt x="10938" y="82852"/>
                  </a:cubicBezTo>
                  <a:cubicBezTo>
                    <a:pt x="18611" y="92378"/>
                    <a:pt x="29459" y="92378"/>
                    <a:pt x="32899" y="92378"/>
                  </a:cubicBezTo>
                  <a:cubicBezTo>
                    <a:pt x="54066" y="92378"/>
                    <a:pt x="64650" y="80471"/>
                    <a:pt x="64650" y="64595"/>
                  </a:cubicBezTo>
                  <a:cubicBezTo>
                    <a:pt x="64650" y="53747"/>
                    <a:pt x="58035" y="47132"/>
                    <a:pt x="56183" y="45280"/>
                  </a:cubicBezTo>
                  <a:cubicBezTo>
                    <a:pt x="49039" y="38930"/>
                    <a:pt x="43483" y="37872"/>
                    <a:pt x="29988" y="35490"/>
                  </a:cubicBezTo>
                  <a:cubicBezTo>
                    <a:pt x="24167" y="34167"/>
                    <a:pt x="9350" y="31257"/>
                    <a:pt x="9350" y="19086"/>
                  </a:cubicBezTo>
                  <a:cubicBezTo>
                    <a:pt x="9350" y="13000"/>
                    <a:pt x="13584" y="3739"/>
                    <a:pt x="31841" y="3739"/>
                  </a:cubicBezTo>
                  <a:cubicBezTo>
                    <a:pt x="53802" y="3739"/>
                    <a:pt x="55125" y="22525"/>
                    <a:pt x="55389" y="28611"/>
                  </a:cubicBezTo>
                  <a:cubicBezTo>
                    <a:pt x="55654" y="30463"/>
                    <a:pt x="56977" y="30463"/>
                    <a:pt x="57771" y="30463"/>
                  </a:cubicBezTo>
                  <a:cubicBezTo>
                    <a:pt x="59887" y="30463"/>
                    <a:pt x="59887" y="29405"/>
                    <a:pt x="59887" y="25700"/>
                  </a:cubicBezTo>
                  <a:close/>
                </a:path>
              </a:pathLst>
            </a:custGeom>
            <a:solidFill>
              <a:srgbClr val="00A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1CB1F6-EAAA-FCEE-2E92-2A27FA2880F2}"/>
                </a:ext>
              </a:extLst>
            </p:cNvPr>
            <p:cNvSpPr/>
            <p:nvPr/>
          </p:nvSpPr>
          <p:spPr>
            <a:xfrm>
              <a:off x="11428829" y="5572555"/>
              <a:ext cx="62972" cy="291315"/>
            </a:xfrm>
            <a:custGeom>
              <a:avLst/>
              <a:gdLst>
                <a:gd name="csX0" fmla="*/ 63069 w 62972"/>
                <a:gd name="csY0" fmla="*/ 145821 h 291315"/>
                <a:gd name="csX1" fmla="*/ 43490 w 62972"/>
                <a:gd name="csY1" fmla="*/ 51626 h 291315"/>
                <a:gd name="csX2" fmla="*/ 2213 w 62972"/>
                <a:gd name="csY2" fmla="*/ 31 h 291315"/>
                <a:gd name="csX3" fmla="*/ 96 w 62972"/>
                <a:gd name="csY3" fmla="*/ 1618 h 291315"/>
                <a:gd name="csX4" fmla="*/ 626 w 62972"/>
                <a:gd name="csY4" fmla="*/ 3206 h 291315"/>
                <a:gd name="csX5" fmla="*/ 50104 w 62972"/>
                <a:gd name="csY5" fmla="*/ 145292 h 291315"/>
                <a:gd name="csX6" fmla="*/ 626 w 62972"/>
                <a:gd name="csY6" fmla="*/ 287907 h 291315"/>
                <a:gd name="csX7" fmla="*/ 96 w 62972"/>
                <a:gd name="csY7" fmla="*/ 289494 h 291315"/>
                <a:gd name="csX8" fmla="*/ 2213 w 62972"/>
                <a:gd name="csY8" fmla="*/ 291347 h 291315"/>
                <a:gd name="csX9" fmla="*/ 44283 w 62972"/>
                <a:gd name="csY9" fmla="*/ 237634 h 291315"/>
                <a:gd name="csX10" fmla="*/ 63069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069" y="145821"/>
                  </a:moveTo>
                  <a:cubicBezTo>
                    <a:pt x="63069" y="124653"/>
                    <a:pt x="60953" y="89198"/>
                    <a:pt x="43490" y="51626"/>
                  </a:cubicBezTo>
                  <a:cubicBezTo>
                    <a:pt x="29466" y="21198"/>
                    <a:pt x="5653" y="31"/>
                    <a:pt x="2213" y="31"/>
                  </a:cubicBezTo>
                  <a:cubicBezTo>
                    <a:pt x="1155" y="31"/>
                    <a:pt x="96" y="295"/>
                    <a:pt x="96" y="1618"/>
                  </a:cubicBezTo>
                  <a:cubicBezTo>
                    <a:pt x="96" y="2148"/>
                    <a:pt x="361" y="2676"/>
                    <a:pt x="626" y="3206"/>
                  </a:cubicBezTo>
                  <a:cubicBezTo>
                    <a:pt x="14649" y="17757"/>
                    <a:pt x="50104" y="54801"/>
                    <a:pt x="50104" y="145292"/>
                  </a:cubicBezTo>
                  <a:cubicBezTo>
                    <a:pt x="50104" y="236311"/>
                    <a:pt x="14914" y="273354"/>
                    <a:pt x="626" y="287907"/>
                  </a:cubicBezTo>
                  <a:cubicBezTo>
                    <a:pt x="361" y="288701"/>
                    <a:pt x="96" y="288965"/>
                    <a:pt x="96" y="289494"/>
                  </a:cubicBezTo>
                  <a:cubicBezTo>
                    <a:pt x="96" y="290817"/>
                    <a:pt x="1155" y="291347"/>
                    <a:pt x="2213" y="291347"/>
                  </a:cubicBezTo>
                  <a:cubicBezTo>
                    <a:pt x="5388" y="291347"/>
                    <a:pt x="29995" y="269650"/>
                    <a:pt x="44283" y="237634"/>
                  </a:cubicBezTo>
                  <a:cubicBezTo>
                    <a:pt x="58836" y="205090"/>
                    <a:pt x="63069" y="173603"/>
                    <a:pt x="63069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grpSp>
          <p:nvGrpSpPr>
            <p:cNvPr id="74" name="Graphic 63">
              <a:extLst>
                <a:ext uri="{FF2B5EF4-FFF2-40B4-BE49-F238E27FC236}">
                  <a16:creationId xmlns:a16="http://schemas.microsoft.com/office/drawing/2014/main" id="{6983DA47-2B9B-47BF-33DF-7B3C769D7F12}"/>
                </a:ext>
              </a:extLst>
            </p:cNvPr>
            <p:cNvGrpSpPr/>
            <p:nvPr/>
          </p:nvGrpSpPr>
          <p:grpSpPr>
            <a:xfrm>
              <a:off x="11529942" y="5585520"/>
              <a:ext cx="321900" cy="211409"/>
              <a:chOff x="9914233" y="4210766"/>
              <a:chExt cx="321900" cy="211409"/>
            </a:xfrm>
            <a:solidFill>
              <a:srgbClr val="000000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4E94F42A-8AD5-66F9-6593-B834BE789DED}"/>
                  </a:ext>
                </a:extLst>
              </p:cNvPr>
              <p:cNvSpPr/>
              <p:nvPr/>
            </p:nvSpPr>
            <p:spPr>
              <a:xfrm>
                <a:off x="9914233" y="4213677"/>
                <a:ext cx="136000" cy="205323"/>
              </a:xfrm>
              <a:custGeom>
                <a:avLst/>
                <a:gdLst>
                  <a:gd name="csX0" fmla="*/ 135047 w 136000"/>
                  <a:gd name="csY0" fmla="*/ 7439 h 205323"/>
                  <a:gd name="csX1" fmla="*/ 136106 w 136000"/>
                  <a:gd name="csY1" fmla="*/ 2941 h 205323"/>
                  <a:gd name="csX2" fmla="*/ 132401 w 136000"/>
                  <a:gd name="csY2" fmla="*/ 30 h 205323"/>
                  <a:gd name="csX3" fmla="*/ 116526 w 136000"/>
                  <a:gd name="csY3" fmla="*/ 1617 h 205323"/>
                  <a:gd name="csX4" fmla="*/ 101973 w 136000"/>
                  <a:gd name="csY4" fmla="*/ 2675 h 205323"/>
                  <a:gd name="csX5" fmla="*/ 92448 w 136000"/>
                  <a:gd name="csY5" fmla="*/ 8761 h 205323"/>
                  <a:gd name="csX6" fmla="*/ 99063 w 136000"/>
                  <a:gd name="csY6" fmla="*/ 11672 h 205323"/>
                  <a:gd name="csX7" fmla="*/ 113615 w 136000"/>
                  <a:gd name="csY7" fmla="*/ 17228 h 205323"/>
                  <a:gd name="csX8" fmla="*/ 112557 w 136000"/>
                  <a:gd name="csY8" fmla="*/ 22256 h 205323"/>
                  <a:gd name="csX9" fmla="*/ 94829 w 136000"/>
                  <a:gd name="csY9" fmla="*/ 93167 h 205323"/>
                  <a:gd name="csX10" fmla="*/ 68635 w 136000"/>
                  <a:gd name="csY10" fmla="*/ 73851 h 205323"/>
                  <a:gd name="csX11" fmla="*/ 105 w 136000"/>
                  <a:gd name="csY11" fmla="*/ 159579 h 205323"/>
                  <a:gd name="csX12" fmla="*/ 36884 w 136000"/>
                  <a:gd name="csY12" fmla="*/ 205354 h 205323"/>
                  <a:gd name="csX13" fmla="*/ 74720 w 136000"/>
                  <a:gd name="csY13" fmla="*/ 183128 h 205323"/>
                  <a:gd name="csX14" fmla="*/ 100121 w 136000"/>
                  <a:gd name="csY14" fmla="*/ 205354 h 205323"/>
                  <a:gd name="csX15" fmla="*/ 121024 w 136000"/>
                  <a:gd name="csY15" fmla="*/ 189743 h 205323"/>
                  <a:gd name="csX16" fmla="*/ 129756 w 136000"/>
                  <a:gd name="csY16" fmla="*/ 160637 h 205323"/>
                  <a:gd name="csX17" fmla="*/ 126845 w 136000"/>
                  <a:gd name="csY17" fmla="*/ 157992 h 205323"/>
                  <a:gd name="csX18" fmla="*/ 122876 w 136000"/>
                  <a:gd name="csY18" fmla="*/ 164077 h 205323"/>
                  <a:gd name="csX19" fmla="*/ 100915 w 136000"/>
                  <a:gd name="csY19" fmla="*/ 199533 h 205323"/>
                  <a:gd name="csX20" fmla="*/ 91919 w 136000"/>
                  <a:gd name="csY20" fmla="*/ 186038 h 205323"/>
                  <a:gd name="csX21" fmla="*/ 94036 w 136000"/>
                  <a:gd name="csY21" fmla="*/ 170692 h 205323"/>
                  <a:gd name="csX22" fmla="*/ 76308 w 136000"/>
                  <a:gd name="csY22" fmla="*/ 167781 h 205323"/>
                  <a:gd name="csX23" fmla="*/ 70751 w 136000"/>
                  <a:gd name="csY23" fmla="*/ 178894 h 205323"/>
                  <a:gd name="csX24" fmla="*/ 37677 w 136000"/>
                  <a:gd name="csY24" fmla="*/ 199533 h 205323"/>
                  <a:gd name="csX25" fmla="*/ 19156 w 136000"/>
                  <a:gd name="csY25" fmla="*/ 171486 h 205323"/>
                  <a:gd name="csX26" fmla="*/ 33709 w 136000"/>
                  <a:gd name="csY26" fmla="*/ 110629 h 205323"/>
                  <a:gd name="csX27" fmla="*/ 68635 w 136000"/>
                  <a:gd name="csY27" fmla="*/ 79672 h 205323"/>
                  <a:gd name="csX28" fmla="*/ 91654 w 136000"/>
                  <a:gd name="csY28" fmla="*/ 105867 h 205323"/>
                  <a:gd name="csX29" fmla="*/ 90596 w 136000"/>
                  <a:gd name="csY29" fmla="*/ 110629 h 20532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136000" h="205323">
                    <a:moveTo>
                      <a:pt x="135047" y="7439"/>
                    </a:moveTo>
                    <a:cubicBezTo>
                      <a:pt x="135312" y="6115"/>
                      <a:pt x="136106" y="4528"/>
                      <a:pt x="136106" y="2941"/>
                    </a:cubicBezTo>
                    <a:cubicBezTo>
                      <a:pt x="136106" y="30"/>
                      <a:pt x="133195" y="30"/>
                      <a:pt x="132401" y="30"/>
                    </a:cubicBezTo>
                    <a:cubicBezTo>
                      <a:pt x="132137" y="30"/>
                      <a:pt x="117849" y="1353"/>
                      <a:pt x="116526" y="1617"/>
                    </a:cubicBezTo>
                    <a:cubicBezTo>
                      <a:pt x="111499" y="1883"/>
                      <a:pt x="107265" y="2411"/>
                      <a:pt x="101973" y="2675"/>
                    </a:cubicBezTo>
                    <a:cubicBezTo>
                      <a:pt x="94565" y="3205"/>
                      <a:pt x="92448" y="3470"/>
                      <a:pt x="92448" y="8761"/>
                    </a:cubicBezTo>
                    <a:cubicBezTo>
                      <a:pt x="92448" y="11672"/>
                      <a:pt x="94829" y="11672"/>
                      <a:pt x="99063" y="11672"/>
                    </a:cubicBezTo>
                    <a:cubicBezTo>
                      <a:pt x="113351" y="11672"/>
                      <a:pt x="113615" y="14317"/>
                      <a:pt x="113615" y="17228"/>
                    </a:cubicBezTo>
                    <a:cubicBezTo>
                      <a:pt x="113615" y="19081"/>
                      <a:pt x="113086" y="21462"/>
                      <a:pt x="112557" y="22256"/>
                    </a:cubicBezTo>
                    <a:lnTo>
                      <a:pt x="94829" y="93167"/>
                    </a:lnTo>
                    <a:cubicBezTo>
                      <a:pt x="91654" y="85493"/>
                      <a:pt x="83716" y="73851"/>
                      <a:pt x="68635" y="73851"/>
                    </a:cubicBezTo>
                    <a:cubicBezTo>
                      <a:pt x="35825" y="73851"/>
                      <a:pt x="105" y="116451"/>
                      <a:pt x="105" y="159579"/>
                    </a:cubicBezTo>
                    <a:cubicBezTo>
                      <a:pt x="105" y="188420"/>
                      <a:pt x="17039" y="205354"/>
                      <a:pt x="36884" y="205354"/>
                    </a:cubicBezTo>
                    <a:cubicBezTo>
                      <a:pt x="53024" y="205354"/>
                      <a:pt x="66518" y="192918"/>
                      <a:pt x="74720" y="183128"/>
                    </a:cubicBezTo>
                    <a:cubicBezTo>
                      <a:pt x="77631" y="200326"/>
                      <a:pt x="91390" y="205354"/>
                      <a:pt x="100121" y="205354"/>
                    </a:cubicBezTo>
                    <a:cubicBezTo>
                      <a:pt x="108853" y="205354"/>
                      <a:pt x="115997" y="200062"/>
                      <a:pt x="121024" y="189743"/>
                    </a:cubicBezTo>
                    <a:cubicBezTo>
                      <a:pt x="125787" y="179688"/>
                      <a:pt x="129756" y="161961"/>
                      <a:pt x="129756" y="160637"/>
                    </a:cubicBezTo>
                    <a:cubicBezTo>
                      <a:pt x="129756" y="159314"/>
                      <a:pt x="128697" y="157992"/>
                      <a:pt x="126845" y="157992"/>
                    </a:cubicBezTo>
                    <a:cubicBezTo>
                      <a:pt x="124464" y="157992"/>
                      <a:pt x="123934" y="159579"/>
                      <a:pt x="122876" y="164077"/>
                    </a:cubicBezTo>
                    <a:cubicBezTo>
                      <a:pt x="118378" y="181276"/>
                      <a:pt x="113086" y="199533"/>
                      <a:pt x="100915" y="199533"/>
                    </a:cubicBezTo>
                    <a:cubicBezTo>
                      <a:pt x="92448" y="199533"/>
                      <a:pt x="91919" y="191859"/>
                      <a:pt x="91919" y="186038"/>
                    </a:cubicBezTo>
                    <a:cubicBezTo>
                      <a:pt x="91919" y="184980"/>
                      <a:pt x="91919" y="178894"/>
                      <a:pt x="94036" y="170692"/>
                    </a:cubicBezTo>
                    <a:close/>
                    <a:moveTo>
                      <a:pt x="76308" y="167781"/>
                    </a:moveTo>
                    <a:cubicBezTo>
                      <a:pt x="74720" y="172809"/>
                      <a:pt x="74720" y="173338"/>
                      <a:pt x="70751" y="178894"/>
                    </a:cubicBezTo>
                    <a:cubicBezTo>
                      <a:pt x="64401" y="187097"/>
                      <a:pt x="51436" y="199533"/>
                      <a:pt x="37677" y="199533"/>
                    </a:cubicBezTo>
                    <a:cubicBezTo>
                      <a:pt x="25771" y="199533"/>
                      <a:pt x="19156" y="188684"/>
                      <a:pt x="19156" y="171486"/>
                    </a:cubicBezTo>
                    <a:cubicBezTo>
                      <a:pt x="19156" y="155610"/>
                      <a:pt x="28152" y="122801"/>
                      <a:pt x="33709" y="110629"/>
                    </a:cubicBezTo>
                    <a:cubicBezTo>
                      <a:pt x="43498" y="90256"/>
                      <a:pt x="57257" y="79672"/>
                      <a:pt x="68635" y="79672"/>
                    </a:cubicBezTo>
                    <a:cubicBezTo>
                      <a:pt x="87950" y="79672"/>
                      <a:pt x="91654" y="103486"/>
                      <a:pt x="91654" y="105867"/>
                    </a:cubicBezTo>
                    <a:cubicBezTo>
                      <a:pt x="91654" y="106131"/>
                      <a:pt x="90861" y="110100"/>
                      <a:pt x="90596" y="1106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8F052E0E-AB6E-1AD7-D8FD-6C6BCB917394}"/>
                  </a:ext>
                </a:extLst>
              </p:cNvPr>
              <p:cNvSpPr/>
              <p:nvPr/>
            </p:nvSpPr>
            <p:spPr>
              <a:xfrm>
                <a:off x="10065735" y="4210766"/>
                <a:ext cx="170397" cy="211409"/>
              </a:xfrm>
              <a:custGeom>
                <a:avLst/>
                <a:gdLst>
                  <a:gd name="csX0" fmla="*/ 170515 w 170397"/>
                  <a:gd name="csY0" fmla="*/ 2675 h 211409"/>
                  <a:gd name="csX1" fmla="*/ 167868 w 170397"/>
                  <a:gd name="csY1" fmla="*/ 30 h 211409"/>
                  <a:gd name="csX2" fmla="*/ 162842 w 170397"/>
                  <a:gd name="csY2" fmla="*/ 4792 h 211409"/>
                  <a:gd name="csX3" fmla="*/ 148818 w 170397"/>
                  <a:gd name="csY3" fmla="*/ 22256 h 211409"/>
                  <a:gd name="csX4" fmla="*/ 107807 w 170397"/>
                  <a:gd name="csY4" fmla="*/ 30 h 211409"/>
                  <a:gd name="csX5" fmla="*/ 37160 w 170397"/>
                  <a:gd name="csY5" fmla="*/ 66972 h 211409"/>
                  <a:gd name="csX6" fmla="*/ 64678 w 170397"/>
                  <a:gd name="csY6" fmla="*/ 106396 h 211409"/>
                  <a:gd name="csX7" fmla="*/ 93783 w 170397"/>
                  <a:gd name="csY7" fmla="*/ 114334 h 211409"/>
                  <a:gd name="csX8" fmla="*/ 118655 w 170397"/>
                  <a:gd name="csY8" fmla="*/ 125976 h 211409"/>
                  <a:gd name="csX9" fmla="*/ 125534 w 170397"/>
                  <a:gd name="csY9" fmla="*/ 147938 h 211409"/>
                  <a:gd name="csX10" fmla="*/ 71293 w 170397"/>
                  <a:gd name="csY10" fmla="*/ 202973 h 211409"/>
                  <a:gd name="csX11" fmla="*/ 20756 w 170397"/>
                  <a:gd name="csY11" fmla="*/ 160109 h 211409"/>
                  <a:gd name="csX12" fmla="*/ 22872 w 170397"/>
                  <a:gd name="csY12" fmla="*/ 144762 h 211409"/>
                  <a:gd name="csX13" fmla="*/ 23137 w 170397"/>
                  <a:gd name="csY13" fmla="*/ 141852 h 211409"/>
                  <a:gd name="csX14" fmla="*/ 20226 w 170397"/>
                  <a:gd name="csY14" fmla="*/ 139206 h 211409"/>
                  <a:gd name="csX15" fmla="*/ 16257 w 170397"/>
                  <a:gd name="csY15" fmla="*/ 144762 h 211409"/>
                  <a:gd name="csX16" fmla="*/ 1440 w 170397"/>
                  <a:gd name="csY16" fmla="*/ 204560 h 211409"/>
                  <a:gd name="csX17" fmla="*/ 117 w 170397"/>
                  <a:gd name="csY17" fmla="*/ 208794 h 211409"/>
                  <a:gd name="csX18" fmla="*/ 3028 w 170397"/>
                  <a:gd name="csY18" fmla="*/ 211440 h 211409"/>
                  <a:gd name="csX19" fmla="*/ 8055 w 170397"/>
                  <a:gd name="csY19" fmla="*/ 206942 h 211409"/>
                  <a:gd name="csX20" fmla="*/ 21549 w 170397"/>
                  <a:gd name="csY20" fmla="*/ 189214 h 211409"/>
                  <a:gd name="csX21" fmla="*/ 70764 w 170397"/>
                  <a:gd name="csY21" fmla="*/ 211440 h 211409"/>
                  <a:gd name="csX22" fmla="*/ 142733 w 170397"/>
                  <a:gd name="csY22" fmla="*/ 138677 h 211409"/>
                  <a:gd name="csX23" fmla="*/ 128709 w 170397"/>
                  <a:gd name="csY23" fmla="*/ 104809 h 211409"/>
                  <a:gd name="csX24" fmla="*/ 90608 w 170397"/>
                  <a:gd name="csY24" fmla="*/ 90256 h 211409"/>
                  <a:gd name="csX25" fmla="*/ 63090 w 170397"/>
                  <a:gd name="csY25" fmla="*/ 79408 h 211409"/>
                  <a:gd name="csX26" fmla="*/ 54359 w 170397"/>
                  <a:gd name="csY26" fmla="*/ 57447 h 211409"/>
                  <a:gd name="csX27" fmla="*/ 107013 w 170397"/>
                  <a:gd name="csY27" fmla="*/ 7969 h 211409"/>
                  <a:gd name="csX28" fmla="*/ 148818 w 170397"/>
                  <a:gd name="csY28" fmla="*/ 53213 h 211409"/>
                  <a:gd name="csX29" fmla="*/ 147495 w 170397"/>
                  <a:gd name="csY29" fmla="*/ 69883 h 211409"/>
                  <a:gd name="csX30" fmla="*/ 150670 w 170397"/>
                  <a:gd name="csY30" fmla="*/ 72264 h 211409"/>
                  <a:gd name="csX31" fmla="*/ 154639 w 170397"/>
                  <a:gd name="csY31" fmla="*/ 66972 h 21140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</a:cxnLst>
                <a:rect l="l" t="t" r="r" b="b"/>
                <a:pathLst>
                  <a:path w="170397" h="211409">
                    <a:moveTo>
                      <a:pt x="170515" y="2675"/>
                    </a:moveTo>
                    <a:cubicBezTo>
                      <a:pt x="170515" y="30"/>
                      <a:pt x="168398" y="30"/>
                      <a:pt x="167868" y="30"/>
                    </a:cubicBezTo>
                    <a:cubicBezTo>
                      <a:pt x="166545" y="30"/>
                      <a:pt x="166281" y="295"/>
                      <a:pt x="162842" y="4792"/>
                    </a:cubicBezTo>
                    <a:cubicBezTo>
                      <a:pt x="161254" y="6909"/>
                      <a:pt x="149083" y="21992"/>
                      <a:pt x="148818" y="22256"/>
                    </a:cubicBezTo>
                    <a:cubicBezTo>
                      <a:pt x="139293" y="3205"/>
                      <a:pt x="119978" y="30"/>
                      <a:pt x="107807" y="30"/>
                    </a:cubicBezTo>
                    <a:cubicBezTo>
                      <a:pt x="70764" y="30"/>
                      <a:pt x="37160" y="33898"/>
                      <a:pt x="37160" y="66972"/>
                    </a:cubicBezTo>
                    <a:cubicBezTo>
                      <a:pt x="37160" y="88669"/>
                      <a:pt x="50390" y="101634"/>
                      <a:pt x="64678" y="106396"/>
                    </a:cubicBezTo>
                    <a:cubicBezTo>
                      <a:pt x="67853" y="107720"/>
                      <a:pt x="85051" y="112217"/>
                      <a:pt x="93783" y="114334"/>
                    </a:cubicBezTo>
                    <a:cubicBezTo>
                      <a:pt x="108600" y="118568"/>
                      <a:pt x="112304" y="119626"/>
                      <a:pt x="118655" y="125976"/>
                    </a:cubicBezTo>
                    <a:cubicBezTo>
                      <a:pt x="119713" y="127564"/>
                      <a:pt x="125534" y="134179"/>
                      <a:pt x="125534" y="147938"/>
                    </a:cubicBezTo>
                    <a:cubicBezTo>
                      <a:pt x="125534" y="174926"/>
                      <a:pt x="100398" y="202973"/>
                      <a:pt x="71293" y="202973"/>
                    </a:cubicBezTo>
                    <a:cubicBezTo>
                      <a:pt x="47479" y="202973"/>
                      <a:pt x="20756" y="192918"/>
                      <a:pt x="20756" y="160109"/>
                    </a:cubicBezTo>
                    <a:cubicBezTo>
                      <a:pt x="20756" y="154552"/>
                      <a:pt x="22079" y="147673"/>
                      <a:pt x="22872" y="144762"/>
                    </a:cubicBezTo>
                    <a:cubicBezTo>
                      <a:pt x="22872" y="143704"/>
                      <a:pt x="23137" y="142381"/>
                      <a:pt x="23137" y="141852"/>
                    </a:cubicBezTo>
                    <a:cubicBezTo>
                      <a:pt x="23137" y="140529"/>
                      <a:pt x="22608" y="139206"/>
                      <a:pt x="20226" y="139206"/>
                    </a:cubicBezTo>
                    <a:cubicBezTo>
                      <a:pt x="17580" y="139206"/>
                      <a:pt x="17316" y="139735"/>
                      <a:pt x="16257" y="144762"/>
                    </a:cubicBezTo>
                    <a:lnTo>
                      <a:pt x="1440" y="204560"/>
                    </a:lnTo>
                    <a:cubicBezTo>
                      <a:pt x="1440" y="204825"/>
                      <a:pt x="117" y="208529"/>
                      <a:pt x="117" y="208794"/>
                    </a:cubicBezTo>
                    <a:cubicBezTo>
                      <a:pt x="117" y="211440"/>
                      <a:pt x="2499" y="211440"/>
                      <a:pt x="3028" y="211440"/>
                    </a:cubicBezTo>
                    <a:cubicBezTo>
                      <a:pt x="4351" y="211440"/>
                      <a:pt x="4615" y="211175"/>
                      <a:pt x="8055" y="206942"/>
                    </a:cubicBezTo>
                    <a:lnTo>
                      <a:pt x="21549" y="189214"/>
                    </a:lnTo>
                    <a:cubicBezTo>
                      <a:pt x="28429" y="199798"/>
                      <a:pt x="43510" y="211440"/>
                      <a:pt x="70764" y="211440"/>
                    </a:cubicBezTo>
                    <a:cubicBezTo>
                      <a:pt x="108336" y="211440"/>
                      <a:pt x="142733" y="174926"/>
                      <a:pt x="142733" y="138677"/>
                    </a:cubicBezTo>
                    <a:cubicBezTo>
                      <a:pt x="142733" y="126241"/>
                      <a:pt x="139822" y="115657"/>
                      <a:pt x="128709" y="104809"/>
                    </a:cubicBezTo>
                    <a:cubicBezTo>
                      <a:pt x="122624" y="98723"/>
                      <a:pt x="117332" y="97136"/>
                      <a:pt x="90608" y="90256"/>
                    </a:cubicBezTo>
                    <a:cubicBezTo>
                      <a:pt x="71028" y="84964"/>
                      <a:pt x="68382" y="84171"/>
                      <a:pt x="63090" y="79408"/>
                    </a:cubicBezTo>
                    <a:cubicBezTo>
                      <a:pt x="58328" y="74381"/>
                      <a:pt x="54359" y="67501"/>
                      <a:pt x="54359" y="57447"/>
                    </a:cubicBezTo>
                    <a:cubicBezTo>
                      <a:pt x="54359" y="33104"/>
                      <a:pt x="79231" y="7969"/>
                      <a:pt x="107013" y="7969"/>
                    </a:cubicBezTo>
                    <a:cubicBezTo>
                      <a:pt x="135589" y="7969"/>
                      <a:pt x="148818" y="25431"/>
                      <a:pt x="148818" y="53213"/>
                    </a:cubicBezTo>
                    <a:cubicBezTo>
                      <a:pt x="148818" y="60622"/>
                      <a:pt x="147495" y="68560"/>
                      <a:pt x="147495" y="69883"/>
                    </a:cubicBezTo>
                    <a:cubicBezTo>
                      <a:pt x="147495" y="72264"/>
                      <a:pt x="149877" y="72264"/>
                      <a:pt x="150670" y="72264"/>
                    </a:cubicBezTo>
                    <a:cubicBezTo>
                      <a:pt x="153316" y="72264"/>
                      <a:pt x="153581" y="71470"/>
                      <a:pt x="154639" y="669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897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FI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029DF61-6652-1A74-9B20-2183B995B3B0}"/>
              </a:ext>
            </a:extLst>
          </p:cNvPr>
          <p:cNvGrpSpPr/>
          <p:nvPr/>
        </p:nvGrpSpPr>
        <p:grpSpPr>
          <a:xfrm>
            <a:off x="10741030" y="6143288"/>
            <a:ext cx="1063653" cy="545764"/>
            <a:chOff x="10470850" y="6089330"/>
            <a:chExt cx="1278567" cy="656037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8226A17-FBD9-A2C5-55D4-0D32A25A6482}"/>
                </a:ext>
              </a:extLst>
            </p:cNvPr>
            <p:cNvSpPr/>
            <p:nvPr/>
          </p:nvSpPr>
          <p:spPr>
            <a:xfrm>
              <a:off x="10470850" y="6393718"/>
              <a:ext cx="182834" cy="61914"/>
            </a:xfrm>
            <a:custGeom>
              <a:avLst/>
              <a:gdLst>
                <a:gd name="csX0" fmla="*/ 174240 w 182834"/>
                <a:gd name="csY0" fmla="*/ 10085 h 61914"/>
                <a:gd name="csX1" fmla="*/ 182973 w 182834"/>
                <a:gd name="csY1" fmla="*/ 5323 h 61914"/>
                <a:gd name="csX2" fmla="*/ 172918 w 182834"/>
                <a:gd name="csY2" fmla="*/ 31 h 61914"/>
                <a:gd name="csX3" fmla="*/ 9929 w 182834"/>
                <a:gd name="csY3" fmla="*/ 31 h 61914"/>
                <a:gd name="csX4" fmla="*/ 139 w 182834"/>
                <a:gd name="csY4" fmla="*/ 5323 h 61914"/>
                <a:gd name="csX5" fmla="*/ 8871 w 182834"/>
                <a:gd name="csY5" fmla="*/ 10085 h 61914"/>
                <a:gd name="csX6" fmla="*/ 172918 w 182834"/>
                <a:gd name="csY6" fmla="*/ 61945 h 61914"/>
                <a:gd name="csX7" fmla="*/ 182973 w 182834"/>
                <a:gd name="csY7" fmla="*/ 56918 h 61914"/>
                <a:gd name="csX8" fmla="*/ 174240 w 182834"/>
                <a:gd name="csY8" fmla="*/ 51891 h 61914"/>
                <a:gd name="csX9" fmla="*/ 8871 w 182834"/>
                <a:gd name="csY9" fmla="*/ 51891 h 61914"/>
                <a:gd name="csX10" fmla="*/ 139 w 182834"/>
                <a:gd name="csY10" fmla="*/ 56918 h 61914"/>
                <a:gd name="csX11" fmla="*/ 9929 w 182834"/>
                <a:gd name="csY11" fmla="*/ 61945 h 619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82834" h="61914">
                  <a:moveTo>
                    <a:pt x="174240" y="10085"/>
                  </a:moveTo>
                  <a:cubicBezTo>
                    <a:pt x="178474" y="10085"/>
                    <a:pt x="182973" y="10085"/>
                    <a:pt x="182973" y="5323"/>
                  </a:cubicBezTo>
                  <a:cubicBezTo>
                    <a:pt x="182973" y="31"/>
                    <a:pt x="177945" y="31"/>
                    <a:pt x="172918" y="31"/>
                  </a:cubicBezTo>
                  <a:lnTo>
                    <a:pt x="9929" y="31"/>
                  </a:lnTo>
                  <a:cubicBezTo>
                    <a:pt x="4902" y="31"/>
                    <a:pt x="139" y="31"/>
                    <a:pt x="139" y="5323"/>
                  </a:cubicBezTo>
                  <a:cubicBezTo>
                    <a:pt x="139" y="10085"/>
                    <a:pt x="4373" y="10085"/>
                    <a:pt x="8871" y="10085"/>
                  </a:cubicBezTo>
                  <a:close/>
                  <a:moveTo>
                    <a:pt x="172918" y="61945"/>
                  </a:moveTo>
                  <a:cubicBezTo>
                    <a:pt x="177945" y="61945"/>
                    <a:pt x="182973" y="61945"/>
                    <a:pt x="182973" y="56918"/>
                  </a:cubicBezTo>
                  <a:cubicBezTo>
                    <a:pt x="182973" y="51891"/>
                    <a:pt x="178474" y="51891"/>
                    <a:pt x="174240" y="51891"/>
                  </a:cubicBezTo>
                  <a:lnTo>
                    <a:pt x="8871" y="51891"/>
                  </a:lnTo>
                  <a:cubicBezTo>
                    <a:pt x="4373" y="51891"/>
                    <a:pt x="139" y="51891"/>
                    <a:pt x="139" y="56918"/>
                  </a:cubicBezTo>
                  <a:cubicBezTo>
                    <a:pt x="139" y="61945"/>
                    <a:pt x="4902" y="61945"/>
                    <a:pt x="9929" y="61945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7AF6E7D-C01B-982E-B80C-60FE27282D96}"/>
                </a:ext>
              </a:extLst>
            </p:cNvPr>
            <p:cNvSpPr/>
            <p:nvPr/>
          </p:nvSpPr>
          <p:spPr>
            <a:xfrm>
              <a:off x="10948530" y="6089330"/>
              <a:ext cx="149230" cy="214319"/>
            </a:xfrm>
            <a:custGeom>
              <a:avLst/>
              <a:gdLst>
                <a:gd name="csX0" fmla="*/ 61032 w 149230"/>
                <a:gd name="csY0" fmla="*/ 43937 h 214319"/>
                <a:gd name="csX1" fmla="*/ 119772 w 149230"/>
                <a:gd name="csY1" fmla="*/ 43937 h 214319"/>
                <a:gd name="csX2" fmla="*/ 128503 w 149230"/>
                <a:gd name="csY2" fmla="*/ 40233 h 214319"/>
                <a:gd name="csX3" fmla="*/ 118978 w 149230"/>
                <a:gd name="csY3" fmla="*/ 36263 h 214319"/>
                <a:gd name="csX4" fmla="*/ 62884 w 149230"/>
                <a:gd name="csY4" fmla="*/ 36263 h 214319"/>
                <a:gd name="csX5" fmla="*/ 66853 w 149230"/>
                <a:gd name="csY5" fmla="*/ 20388 h 214319"/>
                <a:gd name="csX6" fmla="*/ 71087 w 149230"/>
                <a:gd name="csY6" fmla="*/ 3718 h 214319"/>
                <a:gd name="csX7" fmla="*/ 66853 w 149230"/>
                <a:gd name="csY7" fmla="*/ 15 h 214319"/>
                <a:gd name="csX8" fmla="*/ 29546 w 149230"/>
                <a:gd name="csY8" fmla="*/ 3190 h 214319"/>
                <a:gd name="csX9" fmla="*/ 23989 w 149230"/>
                <a:gd name="csY9" fmla="*/ 9540 h 214319"/>
                <a:gd name="csX10" fmla="*/ 31133 w 149230"/>
                <a:gd name="csY10" fmla="*/ 12979 h 214319"/>
                <a:gd name="csX11" fmla="*/ 46480 w 149230"/>
                <a:gd name="csY11" fmla="*/ 18007 h 214319"/>
                <a:gd name="csX12" fmla="*/ 42246 w 149230"/>
                <a:gd name="csY12" fmla="*/ 36263 h 214319"/>
                <a:gd name="csX13" fmla="*/ 25048 w 149230"/>
                <a:gd name="csY13" fmla="*/ 36263 h 214319"/>
                <a:gd name="csX14" fmla="*/ 15787 w 149230"/>
                <a:gd name="csY14" fmla="*/ 40233 h 214319"/>
                <a:gd name="csX15" fmla="*/ 24254 w 149230"/>
                <a:gd name="csY15" fmla="*/ 43937 h 214319"/>
                <a:gd name="csX16" fmla="*/ 40394 w 149230"/>
                <a:gd name="csY16" fmla="*/ 43937 h 214319"/>
                <a:gd name="csX17" fmla="*/ 1499 w 149230"/>
                <a:gd name="csY17" fmla="*/ 198723 h 214319"/>
                <a:gd name="csX18" fmla="*/ 176 w 149230"/>
                <a:gd name="csY18" fmla="*/ 205603 h 214319"/>
                <a:gd name="csX19" fmla="*/ 8908 w 149230"/>
                <a:gd name="csY19" fmla="*/ 214334 h 214319"/>
                <a:gd name="csX20" fmla="*/ 20285 w 149230"/>
                <a:gd name="csY20" fmla="*/ 206132 h 214319"/>
                <a:gd name="csX21" fmla="*/ 26106 w 149230"/>
                <a:gd name="csY21" fmla="*/ 183377 h 214319"/>
                <a:gd name="csX22" fmla="*/ 32986 w 149230"/>
                <a:gd name="csY22" fmla="*/ 156124 h 214319"/>
                <a:gd name="csX23" fmla="*/ 37748 w 149230"/>
                <a:gd name="csY23" fmla="*/ 135486 h 214319"/>
                <a:gd name="csX24" fmla="*/ 41717 w 149230"/>
                <a:gd name="csY24" fmla="*/ 120404 h 214319"/>
                <a:gd name="csX25" fmla="*/ 90931 w 149230"/>
                <a:gd name="csY25" fmla="*/ 83361 h 214319"/>
                <a:gd name="csX26" fmla="*/ 107336 w 149230"/>
                <a:gd name="csY26" fmla="*/ 104264 h 214319"/>
                <a:gd name="csX27" fmla="*/ 88021 w 149230"/>
                <a:gd name="csY27" fmla="*/ 174116 h 214319"/>
                <a:gd name="csX28" fmla="*/ 84581 w 149230"/>
                <a:gd name="csY28" fmla="*/ 188933 h 214319"/>
                <a:gd name="csX29" fmla="*/ 109453 w 149230"/>
                <a:gd name="csY29" fmla="*/ 214334 h 214319"/>
                <a:gd name="csX30" fmla="*/ 149406 w 149230"/>
                <a:gd name="csY30" fmla="*/ 167501 h 214319"/>
                <a:gd name="csX31" fmla="*/ 145702 w 149230"/>
                <a:gd name="csY31" fmla="*/ 164326 h 214319"/>
                <a:gd name="csX32" fmla="*/ 141204 w 149230"/>
                <a:gd name="csY32" fmla="*/ 169883 h 214319"/>
                <a:gd name="csX33" fmla="*/ 110511 w 149230"/>
                <a:gd name="csY33" fmla="*/ 207455 h 214319"/>
                <a:gd name="csX34" fmla="*/ 102838 w 149230"/>
                <a:gd name="csY34" fmla="*/ 197400 h 214319"/>
                <a:gd name="csX35" fmla="*/ 108130 w 149230"/>
                <a:gd name="csY35" fmla="*/ 176233 h 214319"/>
                <a:gd name="csX36" fmla="*/ 126916 w 149230"/>
                <a:gd name="csY36" fmla="*/ 109555 h 214319"/>
                <a:gd name="csX37" fmla="*/ 91990 w 149230"/>
                <a:gd name="csY37" fmla="*/ 76746 h 214319"/>
                <a:gd name="csX38" fmla="*/ 47009 w 149230"/>
                <a:gd name="csY38" fmla="*/ 99766 h 2143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149230" h="214319">
                  <a:moveTo>
                    <a:pt x="61032" y="43937"/>
                  </a:moveTo>
                  <a:lnTo>
                    <a:pt x="119772" y="43937"/>
                  </a:lnTo>
                  <a:cubicBezTo>
                    <a:pt x="125064" y="43937"/>
                    <a:pt x="128503" y="43937"/>
                    <a:pt x="128503" y="40233"/>
                  </a:cubicBezTo>
                  <a:cubicBezTo>
                    <a:pt x="128503" y="36263"/>
                    <a:pt x="124799" y="36263"/>
                    <a:pt x="118978" y="36263"/>
                  </a:cubicBezTo>
                  <a:lnTo>
                    <a:pt x="62884" y="36263"/>
                  </a:lnTo>
                  <a:cubicBezTo>
                    <a:pt x="65001" y="28591"/>
                    <a:pt x="65001" y="28061"/>
                    <a:pt x="66853" y="20388"/>
                  </a:cubicBezTo>
                  <a:cubicBezTo>
                    <a:pt x="68176" y="15096"/>
                    <a:pt x="71087" y="4248"/>
                    <a:pt x="71087" y="3718"/>
                  </a:cubicBezTo>
                  <a:cubicBezTo>
                    <a:pt x="71087" y="1073"/>
                    <a:pt x="69235" y="15"/>
                    <a:pt x="66853" y="15"/>
                  </a:cubicBezTo>
                  <a:cubicBezTo>
                    <a:pt x="61032" y="15"/>
                    <a:pt x="36954" y="2396"/>
                    <a:pt x="29546" y="3190"/>
                  </a:cubicBezTo>
                  <a:cubicBezTo>
                    <a:pt x="27164" y="3454"/>
                    <a:pt x="23989" y="3718"/>
                    <a:pt x="23989" y="9540"/>
                  </a:cubicBezTo>
                  <a:cubicBezTo>
                    <a:pt x="23989" y="12979"/>
                    <a:pt x="26900" y="12979"/>
                    <a:pt x="31133" y="12979"/>
                  </a:cubicBezTo>
                  <a:cubicBezTo>
                    <a:pt x="45686" y="12979"/>
                    <a:pt x="46480" y="15096"/>
                    <a:pt x="46480" y="18007"/>
                  </a:cubicBezTo>
                  <a:cubicBezTo>
                    <a:pt x="46480" y="20124"/>
                    <a:pt x="43569" y="30177"/>
                    <a:pt x="42246" y="36263"/>
                  </a:cubicBezTo>
                  <a:lnTo>
                    <a:pt x="25048" y="36263"/>
                  </a:lnTo>
                  <a:cubicBezTo>
                    <a:pt x="18962" y="36263"/>
                    <a:pt x="15787" y="36263"/>
                    <a:pt x="15787" y="40233"/>
                  </a:cubicBezTo>
                  <a:cubicBezTo>
                    <a:pt x="15787" y="43937"/>
                    <a:pt x="18433" y="43937"/>
                    <a:pt x="24254" y="43937"/>
                  </a:cubicBezTo>
                  <a:lnTo>
                    <a:pt x="40394" y="43937"/>
                  </a:lnTo>
                  <a:lnTo>
                    <a:pt x="1499" y="198723"/>
                  </a:lnTo>
                  <a:cubicBezTo>
                    <a:pt x="176" y="203221"/>
                    <a:pt x="176" y="204015"/>
                    <a:pt x="176" y="205603"/>
                  </a:cubicBezTo>
                  <a:cubicBezTo>
                    <a:pt x="176" y="212482"/>
                    <a:pt x="5468" y="214334"/>
                    <a:pt x="8908" y="214334"/>
                  </a:cubicBezTo>
                  <a:cubicBezTo>
                    <a:pt x="14729" y="214334"/>
                    <a:pt x="18962" y="210101"/>
                    <a:pt x="20285" y="206132"/>
                  </a:cubicBezTo>
                  <a:cubicBezTo>
                    <a:pt x="20814" y="204544"/>
                    <a:pt x="24254" y="190785"/>
                    <a:pt x="26106" y="183377"/>
                  </a:cubicBezTo>
                  <a:lnTo>
                    <a:pt x="32986" y="156124"/>
                  </a:lnTo>
                  <a:cubicBezTo>
                    <a:pt x="34044" y="151626"/>
                    <a:pt x="36954" y="140248"/>
                    <a:pt x="37748" y="135486"/>
                  </a:cubicBezTo>
                  <a:cubicBezTo>
                    <a:pt x="39336" y="130723"/>
                    <a:pt x="41453" y="121198"/>
                    <a:pt x="41717" y="120404"/>
                  </a:cubicBezTo>
                  <a:cubicBezTo>
                    <a:pt x="44363" y="115112"/>
                    <a:pt x="60768" y="83361"/>
                    <a:pt x="90931" y="83361"/>
                  </a:cubicBezTo>
                  <a:cubicBezTo>
                    <a:pt x="104425" y="83361"/>
                    <a:pt x="107336" y="94209"/>
                    <a:pt x="107336" y="104264"/>
                  </a:cubicBezTo>
                  <a:cubicBezTo>
                    <a:pt x="107336" y="123050"/>
                    <a:pt x="93577" y="160093"/>
                    <a:pt x="88021" y="174116"/>
                  </a:cubicBezTo>
                  <a:cubicBezTo>
                    <a:pt x="86169" y="178879"/>
                    <a:pt x="84581" y="183377"/>
                    <a:pt x="84581" y="188933"/>
                  </a:cubicBezTo>
                  <a:cubicBezTo>
                    <a:pt x="84581" y="204809"/>
                    <a:pt x="95958" y="214334"/>
                    <a:pt x="109453" y="214334"/>
                  </a:cubicBezTo>
                  <a:cubicBezTo>
                    <a:pt x="138823" y="214334"/>
                    <a:pt x="149406" y="169353"/>
                    <a:pt x="149406" y="167501"/>
                  </a:cubicBezTo>
                  <a:cubicBezTo>
                    <a:pt x="149406" y="164326"/>
                    <a:pt x="146496" y="164326"/>
                    <a:pt x="145702" y="164326"/>
                  </a:cubicBezTo>
                  <a:cubicBezTo>
                    <a:pt x="142791" y="164326"/>
                    <a:pt x="142791" y="165385"/>
                    <a:pt x="141204" y="169883"/>
                  </a:cubicBezTo>
                  <a:cubicBezTo>
                    <a:pt x="132472" y="200840"/>
                    <a:pt x="118714" y="207455"/>
                    <a:pt x="110511" y="207455"/>
                  </a:cubicBezTo>
                  <a:cubicBezTo>
                    <a:pt x="104690" y="207455"/>
                    <a:pt x="102838" y="204015"/>
                    <a:pt x="102838" y="197400"/>
                  </a:cubicBezTo>
                  <a:cubicBezTo>
                    <a:pt x="102838" y="189992"/>
                    <a:pt x="106278" y="181525"/>
                    <a:pt x="108130" y="176233"/>
                  </a:cubicBezTo>
                  <a:cubicBezTo>
                    <a:pt x="113157" y="163003"/>
                    <a:pt x="126916" y="126489"/>
                    <a:pt x="126916" y="109555"/>
                  </a:cubicBezTo>
                  <a:cubicBezTo>
                    <a:pt x="126916" y="87330"/>
                    <a:pt x="112892" y="76746"/>
                    <a:pt x="91990" y="76746"/>
                  </a:cubicBezTo>
                  <a:cubicBezTo>
                    <a:pt x="82464" y="76746"/>
                    <a:pt x="64207" y="78863"/>
                    <a:pt x="47009" y="9976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7D8D1B2-5856-7268-088C-ADDA326428BE}"/>
                </a:ext>
              </a:extLst>
            </p:cNvPr>
            <p:cNvSpPr/>
            <p:nvPr/>
          </p:nvSpPr>
          <p:spPr>
            <a:xfrm>
              <a:off x="10768410" y="6424546"/>
              <a:ext cx="490960" cy="12700"/>
            </a:xfrm>
            <a:custGeom>
              <a:avLst/>
              <a:gdLst>
                <a:gd name="csX0" fmla="*/ -256 w 490960"/>
                <a:gd name="csY0" fmla="*/ -378 h 12700"/>
                <a:gd name="csX1" fmla="*/ 490704 w 490960"/>
                <a:gd name="csY1" fmla="*/ -378 h 12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490960" h="12700">
                  <a:moveTo>
                    <a:pt x="-256" y="-378"/>
                  </a:moveTo>
                  <a:lnTo>
                    <a:pt x="490704" y="-378"/>
                  </a:lnTo>
                </a:path>
              </a:pathLst>
            </a:custGeom>
            <a:noFill/>
            <a:ln w="12117" cap="flat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D7D5931-0737-EEB6-B795-79723DCF731F}"/>
                </a:ext>
              </a:extLst>
            </p:cNvPr>
            <p:cNvSpPr/>
            <p:nvPr/>
          </p:nvSpPr>
          <p:spPr>
            <a:xfrm>
              <a:off x="10780339" y="6504788"/>
              <a:ext cx="109805" cy="192623"/>
            </a:xfrm>
            <a:custGeom>
              <a:avLst/>
              <a:gdLst>
                <a:gd name="csX0" fmla="*/ 109969 w 109805"/>
                <a:gd name="csY0" fmla="*/ 147424 h 192623"/>
                <a:gd name="csX1" fmla="*/ 104677 w 109805"/>
                <a:gd name="csY1" fmla="*/ 147424 h 192623"/>
                <a:gd name="csX2" fmla="*/ 98062 w 109805"/>
                <a:gd name="csY2" fmla="*/ 173354 h 192623"/>
                <a:gd name="csX3" fmla="*/ 71603 w 109805"/>
                <a:gd name="csY3" fmla="*/ 175735 h 192623"/>
                <a:gd name="csX4" fmla="*/ 15774 w 109805"/>
                <a:gd name="csY4" fmla="*/ 175735 h 192623"/>
                <a:gd name="csX5" fmla="*/ 71338 w 109805"/>
                <a:gd name="csY5" fmla="*/ 119642 h 192623"/>
                <a:gd name="csX6" fmla="*/ 109969 w 109805"/>
                <a:gd name="csY6" fmla="*/ 54288 h 192623"/>
                <a:gd name="csX7" fmla="*/ 51758 w 109805"/>
                <a:gd name="csY7" fmla="*/ 46 h 192623"/>
                <a:gd name="csX8" fmla="*/ 163 w 109805"/>
                <a:gd name="csY8" fmla="*/ 54552 h 192623"/>
                <a:gd name="csX9" fmla="*/ 12069 w 109805"/>
                <a:gd name="csY9" fmla="*/ 67253 h 192623"/>
                <a:gd name="csX10" fmla="*/ 23711 w 109805"/>
                <a:gd name="csY10" fmla="*/ 55346 h 192623"/>
                <a:gd name="csX11" fmla="*/ 12069 w 109805"/>
                <a:gd name="csY11" fmla="*/ 43704 h 192623"/>
                <a:gd name="csX12" fmla="*/ 7571 w 109805"/>
                <a:gd name="csY12" fmla="*/ 44498 h 192623"/>
                <a:gd name="csX13" fmla="*/ 47789 w 109805"/>
                <a:gd name="csY13" fmla="*/ 7455 h 192623"/>
                <a:gd name="csX14" fmla="*/ 89595 w 109805"/>
                <a:gd name="csY14" fmla="*/ 54288 h 192623"/>
                <a:gd name="csX15" fmla="*/ 58108 w 109805"/>
                <a:gd name="csY15" fmla="*/ 120436 h 192623"/>
                <a:gd name="csX16" fmla="*/ 163 w 109805"/>
                <a:gd name="csY16" fmla="*/ 186055 h 192623"/>
                <a:gd name="csX17" fmla="*/ 163 w 109805"/>
                <a:gd name="csY17" fmla="*/ 192669 h 192623"/>
                <a:gd name="csX18" fmla="*/ 102824 w 109805"/>
                <a:gd name="csY18" fmla="*/ 192669 h 1926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09805" h="192623">
                  <a:moveTo>
                    <a:pt x="109969" y="147424"/>
                  </a:moveTo>
                  <a:lnTo>
                    <a:pt x="104677" y="147424"/>
                  </a:lnTo>
                  <a:cubicBezTo>
                    <a:pt x="101766" y="168062"/>
                    <a:pt x="99385" y="171766"/>
                    <a:pt x="98062" y="173354"/>
                  </a:cubicBezTo>
                  <a:cubicBezTo>
                    <a:pt x="96739" y="175735"/>
                    <a:pt x="75836" y="175735"/>
                    <a:pt x="71603" y="175735"/>
                  </a:cubicBezTo>
                  <a:lnTo>
                    <a:pt x="15774" y="175735"/>
                  </a:lnTo>
                  <a:cubicBezTo>
                    <a:pt x="26093" y="164358"/>
                    <a:pt x="46466" y="143720"/>
                    <a:pt x="71338" y="119642"/>
                  </a:cubicBezTo>
                  <a:cubicBezTo>
                    <a:pt x="89066" y="102972"/>
                    <a:pt x="109969" y="83128"/>
                    <a:pt x="109969" y="54288"/>
                  </a:cubicBezTo>
                  <a:cubicBezTo>
                    <a:pt x="109969" y="19891"/>
                    <a:pt x="82451" y="46"/>
                    <a:pt x="51758" y="46"/>
                  </a:cubicBezTo>
                  <a:cubicBezTo>
                    <a:pt x="19743" y="46"/>
                    <a:pt x="163" y="28093"/>
                    <a:pt x="163" y="54552"/>
                  </a:cubicBezTo>
                  <a:cubicBezTo>
                    <a:pt x="163" y="65930"/>
                    <a:pt x="8630" y="67253"/>
                    <a:pt x="12069" y="67253"/>
                  </a:cubicBezTo>
                  <a:cubicBezTo>
                    <a:pt x="14980" y="67253"/>
                    <a:pt x="23711" y="65665"/>
                    <a:pt x="23711" y="55346"/>
                  </a:cubicBezTo>
                  <a:cubicBezTo>
                    <a:pt x="23711" y="46350"/>
                    <a:pt x="16303" y="43704"/>
                    <a:pt x="12069" y="43704"/>
                  </a:cubicBezTo>
                  <a:cubicBezTo>
                    <a:pt x="10482" y="43704"/>
                    <a:pt x="8630" y="43968"/>
                    <a:pt x="7571" y="44498"/>
                  </a:cubicBezTo>
                  <a:cubicBezTo>
                    <a:pt x="13128" y="19891"/>
                    <a:pt x="30062" y="7455"/>
                    <a:pt x="47789" y="7455"/>
                  </a:cubicBezTo>
                  <a:cubicBezTo>
                    <a:pt x="73190" y="7455"/>
                    <a:pt x="89595" y="27564"/>
                    <a:pt x="89595" y="54288"/>
                  </a:cubicBezTo>
                  <a:cubicBezTo>
                    <a:pt x="89595" y="79424"/>
                    <a:pt x="74778" y="101385"/>
                    <a:pt x="58108" y="120436"/>
                  </a:cubicBezTo>
                  <a:lnTo>
                    <a:pt x="163" y="186055"/>
                  </a:lnTo>
                  <a:lnTo>
                    <a:pt x="163" y="192669"/>
                  </a:lnTo>
                  <a:lnTo>
                    <a:pt x="102824" y="192669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5E8F6EF-4D09-637E-A8E3-1767986BB360}"/>
                </a:ext>
              </a:extLst>
            </p:cNvPr>
            <p:cNvSpPr/>
            <p:nvPr/>
          </p:nvSpPr>
          <p:spPr>
            <a:xfrm>
              <a:off x="10910063" y="6568819"/>
              <a:ext cx="233106" cy="131502"/>
            </a:xfrm>
            <a:custGeom>
              <a:avLst/>
              <a:gdLst>
                <a:gd name="csX0" fmla="*/ 52299 w 233106"/>
                <a:gd name="csY0" fmla="*/ 43175 h 131502"/>
                <a:gd name="csX1" fmla="*/ 71085 w 233106"/>
                <a:gd name="csY1" fmla="*/ 17510 h 131502"/>
                <a:gd name="csX2" fmla="*/ 99926 w 233106"/>
                <a:gd name="csY2" fmla="*/ 5868 h 131502"/>
                <a:gd name="csX3" fmla="*/ 115537 w 233106"/>
                <a:gd name="csY3" fmla="*/ 26241 h 131502"/>
                <a:gd name="csX4" fmla="*/ 112097 w 233106"/>
                <a:gd name="csY4" fmla="*/ 47673 h 131502"/>
                <a:gd name="csX5" fmla="*/ 104688 w 233106"/>
                <a:gd name="csY5" fmla="*/ 77572 h 131502"/>
                <a:gd name="csX6" fmla="*/ 96221 w 233106"/>
                <a:gd name="csY6" fmla="*/ 111176 h 131502"/>
                <a:gd name="csX7" fmla="*/ 93311 w 233106"/>
                <a:gd name="csY7" fmla="*/ 124141 h 131502"/>
                <a:gd name="csX8" fmla="*/ 100984 w 233106"/>
                <a:gd name="csY8" fmla="*/ 131549 h 131502"/>
                <a:gd name="csX9" fmla="*/ 113949 w 233106"/>
                <a:gd name="csY9" fmla="*/ 114351 h 131502"/>
                <a:gd name="csX10" fmla="*/ 131412 w 233106"/>
                <a:gd name="csY10" fmla="*/ 44763 h 131502"/>
                <a:gd name="csX11" fmla="*/ 179038 w 233106"/>
                <a:gd name="csY11" fmla="*/ 5868 h 131502"/>
                <a:gd name="csX12" fmla="*/ 194915 w 233106"/>
                <a:gd name="csY12" fmla="*/ 26241 h 131502"/>
                <a:gd name="csX13" fmla="*/ 177187 w 233106"/>
                <a:gd name="csY13" fmla="*/ 91860 h 131502"/>
                <a:gd name="csX14" fmla="*/ 172954 w 233106"/>
                <a:gd name="csY14" fmla="*/ 108000 h 131502"/>
                <a:gd name="csX15" fmla="*/ 195972 w 233106"/>
                <a:gd name="csY15" fmla="*/ 131549 h 131502"/>
                <a:gd name="csX16" fmla="*/ 233281 w 233106"/>
                <a:gd name="csY16" fmla="*/ 86833 h 131502"/>
                <a:gd name="csX17" fmla="*/ 230370 w 233106"/>
                <a:gd name="csY17" fmla="*/ 84187 h 131502"/>
                <a:gd name="csX18" fmla="*/ 226136 w 233106"/>
                <a:gd name="csY18" fmla="*/ 90273 h 131502"/>
                <a:gd name="csX19" fmla="*/ 197032 w 233106"/>
                <a:gd name="csY19" fmla="*/ 125728 h 131502"/>
                <a:gd name="csX20" fmla="*/ 189357 w 233106"/>
                <a:gd name="csY20" fmla="*/ 116203 h 131502"/>
                <a:gd name="csX21" fmla="*/ 194121 w 233106"/>
                <a:gd name="csY21" fmla="*/ 96094 h 131502"/>
                <a:gd name="csX22" fmla="*/ 212377 w 233106"/>
                <a:gd name="csY22" fmla="*/ 30740 h 131502"/>
                <a:gd name="csX23" fmla="*/ 180098 w 233106"/>
                <a:gd name="csY23" fmla="*/ 47 h 131502"/>
                <a:gd name="csX24" fmla="*/ 133000 w 233106"/>
                <a:gd name="csY24" fmla="*/ 28358 h 131502"/>
                <a:gd name="csX25" fmla="*/ 100719 w 233106"/>
                <a:gd name="csY25" fmla="*/ 47 h 131502"/>
                <a:gd name="csX26" fmla="*/ 55739 w 233106"/>
                <a:gd name="csY26" fmla="*/ 25712 h 131502"/>
                <a:gd name="csX27" fmla="*/ 30073 w 233106"/>
                <a:gd name="csY27" fmla="*/ 47 h 131502"/>
                <a:gd name="csX28" fmla="*/ 9435 w 233106"/>
                <a:gd name="csY28" fmla="*/ 15129 h 131502"/>
                <a:gd name="csX29" fmla="*/ 174 w 233106"/>
                <a:gd name="csY29" fmla="*/ 44763 h 131502"/>
                <a:gd name="csX30" fmla="*/ 3349 w 233106"/>
                <a:gd name="csY30" fmla="*/ 47409 h 131502"/>
                <a:gd name="csX31" fmla="*/ 7583 w 233106"/>
                <a:gd name="csY31" fmla="*/ 40265 h 131502"/>
                <a:gd name="csX32" fmla="*/ 29280 w 233106"/>
                <a:gd name="csY32" fmla="*/ 5868 h 131502"/>
                <a:gd name="csX33" fmla="*/ 38276 w 233106"/>
                <a:gd name="csY33" fmla="*/ 19362 h 131502"/>
                <a:gd name="csX34" fmla="*/ 33249 w 233106"/>
                <a:gd name="csY34" fmla="*/ 46086 h 131502"/>
                <a:gd name="csX35" fmla="*/ 25311 w 233106"/>
                <a:gd name="csY35" fmla="*/ 77572 h 131502"/>
                <a:gd name="csX36" fmla="*/ 19225 w 233106"/>
                <a:gd name="csY36" fmla="*/ 101650 h 131502"/>
                <a:gd name="csX37" fmla="*/ 14198 w 233106"/>
                <a:gd name="csY37" fmla="*/ 124141 h 131502"/>
                <a:gd name="csX38" fmla="*/ 21606 w 233106"/>
                <a:gd name="csY38" fmla="*/ 131549 h 131502"/>
                <a:gd name="csX39" fmla="*/ 31661 w 233106"/>
                <a:gd name="csY39" fmla="*/ 125464 h 131502"/>
                <a:gd name="csX40" fmla="*/ 36159 w 233106"/>
                <a:gd name="csY40" fmla="*/ 108000 h 131502"/>
                <a:gd name="csX41" fmla="*/ 42774 w 233106"/>
                <a:gd name="csY41" fmla="*/ 81806 h 1315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233106" h="131502">
                  <a:moveTo>
                    <a:pt x="52299" y="43175"/>
                  </a:moveTo>
                  <a:cubicBezTo>
                    <a:pt x="52828" y="41588"/>
                    <a:pt x="60237" y="26771"/>
                    <a:pt x="71085" y="17510"/>
                  </a:cubicBezTo>
                  <a:cubicBezTo>
                    <a:pt x="78494" y="10631"/>
                    <a:pt x="88548" y="5868"/>
                    <a:pt x="99926" y="5868"/>
                  </a:cubicBezTo>
                  <a:cubicBezTo>
                    <a:pt x="111568" y="5868"/>
                    <a:pt x="115537" y="14599"/>
                    <a:pt x="115537" y="26241"/>
                  </a:cubicBezTo>
                  <a:cubicBezTo>
                    <a:pt x="115537" y="28094"/>
                    <a:pt x="115537" y="33915"/>
                    <a:pt x="112097" y="47673"/>
                  </a:cubicBezTo>
                  <a:lnTo>
                    <a:pt x="104688" y="77572"/>
                  </a:lnTo>
                  <a:cubicBezTo>
                    <a:pt x="102572" y="86304"/>
                    <a:pt x="97015" y="108000"/>
                    <a:pt x="96221" y="111176"/>
                  </a:cubicBezTo>
                  <a:cubicBezTo>
                    <a:pt x="95163" y="115409"/>
                    <a:pt x="93311" y="123082"/>
                    <a:pt x="93311" y="124141"/>
                  </a:cubicBezTo>
                  <a:cubicBezTo>
                    <a:pt x="93311" y="128374"/>
                    <a:pt x="96751" y="131549"/>
                    <a:pt x="100984" y="131549"/>
                  </a:cubicBezTo>
                  <a:cubicBezTo>
                    <a:pt x="109716" y="131549"/>
                    <a:pt x="111303" y="124934"/>
                    <a:pt x="113949" y="114351"/>
                  </a:cubicBezTo>
                  <a:lnTo>
                    <a:pt x="131412" y="44763"/>
                  </a:lnTo>
                  <a:cubicBezTo>
                    <a:pt x="131941" y="42382"/>
                    <a:pt x="147023" y="5868"/>
                    <a:pt x="179038" y="5868"/>
                  </a:cubicBezTo>
                  <a:cubicBezTo>
                    <a:pt x="190682" y="5868"/>
                    <a:pt x="194915" y="14599"/>
                    <a:pt x="194915" y="26241"/>
                  </a:cubicBezTo>
                  <a:cubicBezTo>
                    <a:pt x="194915" y="42646"/>
                    <a:pt x="183537" y="74397"/>
                    <a:pt x="177187" y="91860"/>
                  </a:cubicBezTo>
                  <a:cubicBezTo>
                    <a:pt x="174540" y="99004"/>
                    <a:pt x="172954" y="102709"/>
                    <a:pt x="172954" y="108000"/>
                  </a:cubicBezTo>
                  <a:cubicBezTo>
                    <a:pt x="172954" y="120966"/>
                    <a:pt x="181949" y="131549"/>
                    <a:pt x="195972" y="131549"/>
                  </a:cubicBezTo>
                  <a:cubicBezTo>
                    <a:pt x="223225" y="131549"/>
                    <a:pt x="233281" y="88685"/>
                    <a:pt x="233281" y="86833"/>
                  </a:cubicBezTo>
                  <a:cubicBezTo>
                    <a:pt x="233281" y="85510"/>
                    <a:pt x="232222" y="84187"/>
                    <a:pt x="230370" y="84187"/>
                  </a:cubicBezTo>
                  <a:cubicBezTo>
                    <a:pt x="227723" y="84187"/>
                    <a:pt x="227459" y="85246"/>
                    <a:pt x="226136" y="90273"/>
                  </a:cubicBezTo>
                  <a:cubicBezTo>
                    <a:pt x="219256" y="113557"/>
                    <a:pt x="208672" y="125728"/>
                    <a:pt x="197032" y="125728"/>
                  </a:cubicBezTo>
                  <a:cubicBezTo>
                    <a:pt x="194121" y="125728"/>
                    <a:pt x="189357" y="125464"/>
                    <a:pt x="189357" y="116203"/>
                  </a:cubicBezTo>
                  <a:cubicBezTo>
                    <a:pt x="189357" y="108530"/>
                    <a:pt x="192798" y="99269"/>
                    <a:pt x="194121" y="96094"/>
                  </a:cubicBezTo>
                  <a:cubicBezTo>
                    <a:pt x="199149" y="82070"/>
                    <a:pt x="212377" y="47673"/>
                    <a:pt x="212377" y="30740"/>
                  </a:cubicBezTo>
                  <a:cubicBezTo>
                    <a:pt x="212377" y="13276"/>
                    <a:pt x="202058" y="47"/>
                    <a:pt x="180098" y="47"/>
                  </a:cubicBezTo>
                  <a:cubicBezTo>
                    <a:pt x="160517" y="47"/>
                    <a:pt x="144642" y="11160"/>
                    <a:pt x="133000" y="28358"/>
                  </a:cubicBezTo>
                  <a:cubicBezTo>
                    <a:pt x="132206" y="12483"/>
                    <a:pt x="122681" y="47"/>
                    <a:pt x="100719" y="47"/>
                  </a:cubicBezTo>
                  <a:cubicBezTo>
                    <a:pt x="74789" y="47"/>
                    <a:pt x="61031" y="18304"/>
                    <a:pt x="55739" y="25712"/>
                  </a:cubicBezTo>
                  <a:cubicBezTo>
                    <a:pt x="54945" y="9043"/>
                    <a:pt x="43038" y="47"/>
                    <a:pt x="30073" y="47"/>
                  </a:cubicBezTo>
                  <a:cubicBezTo>
                    <a:pt x="21606" y="47"/>
                    <a:pt x="14992" y="4016"/>
                    <a:pt x="9435" y="15129"/>
                  </a:cubicBezTo>
                  <a:cubicBezTo>
                    <a:pt x="4143" y="25712"/>
                    <a:pt x="174" y="43440"/>
                    <a:pt x="174" y="44763"/>
                  </a:cubicBezTo>
                  <a:cubicBezTo>
                    <a:pt x="174" y="45821"/>
                    <a:pt x="1233" y="47409"/>
                    <a:pt x="3349" y="47409"/>
                  </a:cubicBezTo>
                  <a:cubicBezTo>
                    <a:pt x="5731" y="47409"/>
                    <a:pt x="5995" y="46880"/>
                    <a:pt x="7583" y="40265"/>
                  </a:cubicBezTo>
                  <a:cubicBezTo>
                    <a:pt x="12081" y="23066"/>
                    <a:pt x="17637" y="5868"/>
                    <a:pt x="29280" y="5868"/>
                  </a:cubicBezTo>
                  <a:cubicBezTo>
                    <a:pt x="35894" y="5868"/>
                    <a:pt x="38276" y="10631"/>
                    <a:pt x="38276" y="19362"/>
                  </a:cubicBezTo>
                  <a:cubicBezTo>
                    <a:pt x="38276" y="25712"/>
                    <a:pt x="35365" y="37090"/>
                    <a:pt x="33249" y="46086"/>
                  </a:cubicBezTo>
                  <a:lnTo>
                    <a:pt x="25311" y="77572"/>
                  </a:lnTo>
                  <a:cubicBezTo>
                    <a:pt x="23988" y="83129"/>
                    <a:pt x="20813" y="96358"/>
                    <a:pt x="19225" y="101650"/>
                  </a:cubicBezTo>
                  <a:cubicBezTo>
                    <a:pt x="17373" y="109059"/>
                    <a:pt x="14198" y="122818"/>
                    <a:pt x="14198" y="124141"/>
                  </a:cubicBezTo>
                  <a:cubicBezTo>
                    <a:pt x="14198" y="128374"/>
                    <a:pt x="17373" y="131549"/>
                    <a:pt x="21606" y="131549"/>
                  </a:cubicBezTo>
                  <a:cubicBezTo>
                    <a:pt x="25311" y="131549"/>
                    <a:pt x="29280" y="129697"/>
                    <a:pt x="31661" y="125464"/>
                  </a:cubicBezTo>
                  <a:cubicBezTo>
                    <a:pt x="32190" y="123876"/>
                    <a:pt x="34836" y="113822"/>
                    <a:pt x="36159" y="108000"/>
                  </a:cubicBezTo>
                  <a:lnTo>
                    <a:pt x="42774" y="81806"/>
                  </a:ln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48BF023-C46E-1D12-7177-C82D34712C6E}"/>
                </a:ext>
              </a:extLst>
            </p:cNvPr>
            <p:cNvSpPr/>
            <p:nvPr/>
          </p:nvSpPr>
          <p:spPr>
            <a:xfrm>
              <a:off x="11160018" y="6606457"/>
              <a:ext cx="82552" cy="138910"/>
            </a:xfrm>
            <a:custGeom>
              <a:avLst/>
              <a:gdLst>
                <a:gd name="csX0" fmla="*/ 29298 w 82552"/>
                <a:gd name="csY0" fmla="*/ 61965 h 138910"/>
                <a:gd name="csX1" fmla="*/ 25064 w 82552"/>
                <a:gd name="csY1" fmla="*/ 64346 h 138910"/>
                <a:gd name="csX2" fmla="*/ 29562 w 82552"/>
                <a:gd name="csY2" fmla="*/ 66198 h 138910"/>
                <a:gd name="csX3" fmla="*/ 38823 w 82552"/>
                <a:gd name="csY3" fmla="*/ 66198 h 138910"/>
                <a:gd name="csX4" fmla="*/ 63959 w 82552"/>
                <a:gd name="csY4" fmla="*/ 99801 h 138910"/>
                <a:gd name="csX5" fmla="*/ 40146 w 82552"/>
                <a:gd name="csY5" fmla="*/ 133405 h 138910"/>
                <a:gd name="csX6" fmla="*/ 7866 w 82552"/>
                <a:gd name="csY6" fmla="*/ 115412 h 138910"/>
                <a:gd name="csX7" fmla="*/ 20302 w 82552"/>
                <a:gd name="csY7" fmla="*/ 105622 h 138910"/>
                <a:gd name="csX8" fmla="*/ 10512 w 82552"/>
                <a:gd name="csY8" fmla="*/ 95568 h 138910"/>
                <a:gd name="csX9" fmla="*/ 193 w 82552"/>
                <a:gd name="csY9" fmla="*/ 106152 h 138910"/>
                <a:gd name="csX10" fmla="*/ 40675 w 82552"/>
                <a:gd name="csY10" fmla="*/ 138961 h 138910"/>
                <a:gd name="csX11" fmla="*/ 82745 w 82552"/>
                <a:gd name="csY11" fmla="*/ 100066 h 138910"/>
                <a:gd name="csX12" fmla="*/ 48348 w 82552"/>
                <a:gd name="csY12" fmla="*/ 63552 h 138910"/>
                <a:gd name="csX13" fmla="*/ 77189 w 82552"/>
                <a:gd name="csY13" fmla="*/ 27832 h 138910"/>
                <a:gd name="csX14" fmla="*/ 40940 w 82552"/>
                <a:gd name="csY14" fmla="*/ 50 h 138910"/>
                <a:gd name="csX15" fmla="*/ 5749 w 82552"/>
                <a:gd name="csY15" fmla="*/ 27303 h 138910"/>
                <a:gd name="csX16" fmla="*/ 15010 w 82552"/>
                <a:gd name="csY16" fmla="*/ 37093 h 138910"/>
                <a:gd name="csX17" fmla="*/ 24270 w 82552"/>
                <a:gd name="csY17" fmla="*/ 27832 h 138910"/>
                <a:gd name="csX18" fmla="*/ 14745 w 82552"/>
                <a:gd name="csY18" fmla="*/ 18572 h 138910"/>
                <a:gd name="csX19" fmla="*/ 12628 w 82552"/>
                <a:gd name="csY19" fmla="*/ 18836 h 138910"/>
                <a:gd name="csX20" fmla="*/ 40411 w 82552"/>
                <a:gd name="csY20" fmla="*/ 5077 h 138910"/>
                <a:gd name="csX21" fmla="*/ 60255 w 82552"/>
                <a:gd name="csY21" fmla="*/ 27832 h 138910"/>
                <a:gd name="csX22" fmla="*/ 53640 w 82552"/>
                <a:gd name="csY22" fmla="*/ 51646 h 138910"/>
                <a:gd name="csX23" fmla="*/ 35383 w 82552"/>
                <a:gd name="csY23" fmla="*/ 61436 h 1389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82552" h="138910">
                  <a:moveTo>
                    <a:pt x="29298" y="61965"/>
                  </a:moveTo>
                  <a:cubicBezTo>
                    <a:pt x="25858" y="62229"/>
                    <a:pt x="25064" y="62494"/>
                    <a:pt x="25064" y="64346"/>
                  </a:cubicBezTo>
                  <a:cubicBezTo>
                    <a:pt x="25064" y="66198"/>
                    <a:pt x="26123" y="66198"/>
                    <a:pt x="29562" y="66198"/>
                  </a:cubicBezTo>
                  <a:lnTo>
                    <a:pt x="38823" y="66198"/>
                  </a:lnTo>
                  <a:cubicBezTo>
                    <a:pt x="56286" y="66198"/>
                    <a:pt x="63959" y="80486"/>
                    <a:pt x="63959" y="99801"/>
                  </a:cubicBezTo>
                  <a:cubicBezTo>
                    <a:pt x="63959" y="126525"/>
                    <a:pt x="50201" y="133405"/>
                    <a:pt x="40146" y="133405"/>
                  </a:cubicBezTo>
                  <a:cubicBezTo>
                    <a:pt x="30356" y="133405"/>
                    <a:pt x="13951" y="128907"/>
                    <a:pt x="7866" y="115412"/>
                  </a:cubicBezTo>
                  <a:cubicBezTo>
                    <a:pt x="14480" y="116471"/>
                    <a:pt x="20302" y="112766"/>
                    <a:pt x="20302" y="105622"/>
                  </a:cubicBezTo>
                  <a:cubicBezTo>
                    <a:pt x="20302" y="99801"/>
                    <a:pt x="16068" y="95568"/>
                    <a:pt x="10512" y="95568"/>
                  </a:cubicBezTo>
                  <a:cubicBezTo>
                    <a:pt x="5484" y="95568"/>
                    <a:pt x="193" y="98479"/>
                    <a:pt x="193" y="106152"/>
                  </a:cubicBezTo>
                  <a:cubicBezTo>
                    <a:pt x="193" y="124144"/>
                    <a:pt x="18185" y="138961"/>
                    <a:pt x="40675" y="138961"/>
                  </a:cubicBezTo>
                  <a:cubicBezTo>
                    <a:pt x="64753" y="138961"/>
                    <a:pt x="82745" y="120440"/>
                    <a:pt x="82745" y="100066"/>
                  </a:cubicBezTo>
                  <a:cubicBezTo>
                    <a:pt x="82745" y="81545"/>
                    <a:pt x="67664" y="66992"/>
                    <a:pt x="48348" y="63552"/>
                  </a:cubicBezTo>
                  <a:cubicBezTo>
                    <a:pt x="65812" y="58525"/>
                    <a:pt x="77189" y="43708"/>
                    <a:pt x="77189" y="27832"/>
                  </a:cubicBezTo>
                  <a:cubicBezTo>
                    <a:pt x="77189" y="11957"/>
                    <a:pt x="60520" y="50"/>
                    <a:pt x="40940" y="50"/>
                  </a:cubicBezTo>
                  <a:cubicBezTo>
                    <a:pt x="20831" y="50"/>
                    <a:pt x="5749" y="12486"/>
                    <a:pt x="5749" y="27303"/>
                  </a:cubicBezTo>
                  <a:cubicBezTo>
                    <a:pt x="5749" y="35241"/>
                    <a:pt x="12099" y="37093"/>
                    <a:pt x="15010" y="37093"/>
                  </a:cubicBezTo>
                  <a:cubicBezTo>
                    <a:pt x="19243" y="37093"/>
                    <a:pt x="24270" y="33918"/>
                    <a:pt x="24270" y="27832"/>
                  </a:cubicBezTo>
                  <a:cubicBezTo>
                    <a:pt x="24270" y="21482"/>
                    <a:pt x="19243" y="18572"/>
                    <a:pt x="14745" y="18572"/>
                  </a:cubicBezTo>
                  <a:cubicBezTo>
                    <a:pt x="13687" y="18572"/>
                    <a:pt x="13158" y="18572"/>
                    <a:pt x="12628" y="18836"/>
                  </a:cubicBezTo>
                  <a:cubicBezTo>
                    <a:pt x="20302" y="5077"/>
                    <a:pt x="39352" y="5077"/>
                    <a:pt x="40411" y="5077"/>
                  </a:cubicBezTo>
                  <a:cubicBezTo>
                    <a:pt x="47025" y="5077"/>
                    <a:pt x="60255" y="7988"/>
                    <a:pt x="60255" y="27832"/>
                  </a:cubicBezTo>
                  <a:cubicBezTo>
                    <a:pt x="60255" y="31801"/>
                    <a:pt x="59726" y="42914"/>
                    <a:pt x="53640" y="51646"/>
                  </a:cubicBezTo>
                  <a:cubicBezTo>
                    <a:pt x="47555" y="60642"/>
                    <a:pt x="40675" y="61171"/>
                    <a:pt x="35383" y="61436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352A9E5-72BB-5D52-5E38-A2F3E81908EC}"/>
                </a:ext>
              </a:extLst>
            </p:cNvPr>
            <p:cNvSpPr/>
            <p:nvPr/>
          </p:nvSpPr>
          <p:spPr>
            <a:xfrm>
              <a:off x="11284891" y="6291851"/>
              <a:ext cx="181775" cy="211938"/>
            </a:xfrm>
            <a:custGeom>
              <a:avLst/>
              <a:gdLst>
                <a:gd name="csX0" fmla="*/ 28515 w 181775"/>
                <a:gd name="csY0" fmla="*/ 141852 h 211938"/>
                <a:gd name="csX1" fmla="*/ 42274 w 181775"/>
                <a:gd name="csY1" fmla="*/ 129680 h 211938"/>
                <a:gd name="csX2" fmla="*/ 38569 w 181775"/>
                <a:gd name="csY2" fmla="*/ 127828 h 211938"/>
                <a:gd name="csX3" fmla="*/ 204 w 181775"/>
                <a:gd name="csY3" fmla="*/ 169369 h 211938"/>
                <a:gd name="csX4" fmla="*/ 59472 w 181775"/>
                <a:gd name="csY4" fmla="*/ 211968 h 211938"/>
                <a:gd name="csX5" fmla="*/ 161870 w 181775"/>
                <a:gd name="csY5" fmla="*/ 139470 h 211938"/>
                <a:gd name="csX6" fmla="*/ 109216 w 181775"/>
                <a:gd name="csY6" fmla="*/ 87875 h 211938"/>
                <a:gd name="csX7" fmla="*/ 75348 w 181775"/>
                <a:gd name="csY7" fmla="*/ 50038 h 211938"/>
                <a:gd name="csX8" fmla="*/ 86990 w 181775"/>
                <a:gd name="csY8" fmla="*/ 24637 h 211938"/>
                <a:gd name="csX9" fmla="*/ 116095 w 181775"/>
                <a:gd name="csY9" fmla="*/ 16170 h 211938"/>
                <a:gd name="csX10" fmla="*/ 144142 w 181775"/>
                <a:gd name="csY10" fmla="*/ 21990 h 211938"/>
                <a:gd name="csX11" fmla="*/ 157371 w 181775"/>
                <a:gd name="csY11" fmla="*/ 40513 h 211938"/>
                <a:gd name="csX12" fmla="*/ 156048 w 181775"/>
                <a:gd name="csY12" fmla="*/ 49244 h 211938"/>
                <a:gd name="csX13" fmla="*/ 155519 w 181775"/>
                <a:gd name="csY13" fmla="*/ 52155 h 211938"/>
                <a:gd name="csX14" fmla="*/ 158430 w 181775"/>
                <a:gd name="csY14" fmla="*/ 54271 h 211938"/>
                <a:gd name="csX15" fmla="*/ 175099 w 181775"/>
                <a:gd name="csY15" fmla="*/ 46334 h 211938"/>
                <a:gd name="csX16" fmla="*/ 181979 w 181775"/>
                <a:gd name="csY16" fmla="*/ 28340 h 211938"/>
                <a:gd name="csX17" fmla="*/ 166632 w 181775"/>
                <a:gd name="csY17" fmla="*/ 6381 h 211938"/>
                <a:gd name="csX18" fmla="*/ 135410 w 181775"/>
                <a:gd name="csY18" fmla="*/ 30 h 211938"/>
                <a:gd name="csX19" fmla="*/ 50476 w 181775"/>
                <a:gd name="csY19" fmla="*/ 62474 h 211938"/>
                <a:gd name="csX20" fmla="*/ 89900 w 181775"/>
                <a:gd name="csY20" fmla="*/ 104809 h 211938"/>
                <a:gd name="csX21" fmla="*/ 137262 w 181775"/>
                <a:gd name="csY21" fmla="*/ 151906 h 211938"/>
                <a:gd name="csX22" fmla="*/ 78523 w 181775"/>
                <a:gd name="csY22" fmla="*/ 196093 h 211938"/>
                <a:gd name="csX23" fmla="*/ 25075 w 181775"/>
                <a:gd name="csY23" fmla="*/ 156933 h 211938"/>
                <a:gd name="csX24" fmla="*/ 28515 w 181775"/>
                <a:gd name="csY24" fmla="*/ 141852 h 211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181775" h="211938">
                  <a:moveTo>
                    <a:pt x="28515" y="141852"/>
                  </a:moveTo>
                  <a:cubicBezTo>
                    <a:pt x="31955" y="140264"/>
                    <a:pt x="42274" y="133914"/>
                    <a:pt x="42274" y="129680"/>
                  </a:cubicBezTo>
                  <a:cubicBezTo>
                    <a:pt x="42274" y="127828"/>
                    <a:pt x="40422" y="127828"/>
                    <a:pt x="38569" y="127828"/>
                  </a:cubicBezTo>
                  <a:cubicBezTo>
                    <a:pt x="28780" y="127828"/>
                    <a:pt x="204" y="140264"/>
                    <a:pt x="204" y="169369"/>
                  </a:cubicBezTo>
                  <a:cubicBezTo>
                    <a:pt x="204" y="190536"/>
                    <a:pt x="23752" y="211968"/>
                    <a:pt x="59472" y="211968"/>
                  </a:cubicBezTo>
                  <a:cubicBezTo>
                    <a:pt x="106834" y="211968"/>
                    <a:pt x="161870" y="179159"/>
                    <a:pt x="161870" y="139470"/>
                  </a:cubicBezTo>
                  <a:cubicBezTo>
                    <a:pt x="161870" y="111688"/>
                    <a:pt x="132764" y="98194"/>
                    <a:pt x="109216" y="87875"/>
                  </a:cubicBezTo>
                  <a:cubicBezTo>
                    <a:pt x="88842" y="78614"/>
                    <a:pt x="75348" y="66443"/>
                    <a:pt x="75348" y="50038"/>
                  </a:cubicBezTo>
                  <a:cubicBezTo>
                    <a:pt x="75348" y="43688"/>
                    <a:pt x="77994" y="32310"/>
                    <a:pt x="86990" y="24637"/>
                  </a:cubicBezTo>
                  <a:cubicBezTo>
                    <a:pt x="95721" y="16964"/>
                    <a:pt x="112126" y="16170"/>
                    <a:pt x="116095" y="16170"/>
                  </a:cubicBezTo>
                  <a:cubicBezTo>
                    <a:pt x="119535" y="16170"/>
                    <a:pt x="131706" y="16434"/>
                    <a:pt x="144142" y="21990"/>
                  </a:cubicBezTo>
                  <a:cubicBezTo>
                    <a:pt x="149698" y="24637"/>
                    <a:pt x="157371" y="28076"/>
                    <a:pt x="157371" y="40513"/>
                  </a:cubicBezTo>
                  <a:cubicBezTo>
                    <a:pt x="157371" y="44746"/>
                    <a:pt x="157107" y="46069"/>
                    <a:pt x="156048" y="49244"/>
                  </a:cubicBezTo>
                  <a:cubicBezTo>
                    <a:pt x="155784" y="50302"/>
                    <a:pt x="155519" y="51361"/>
                    <a:pt x="155519" y="52155"/>
                  </a:cubicBezTo>
                  <a:cubicBezTo>
                    <a:pt x="155519" y="54271"/>
                    <a:pt x="157371" y="54271"/>
                    <a:pt x="158430" y="54271"/>
                  </a:cubicBezTo>
                  <a:cubicBezTo>
                    <a:pt x="162399" y="54271"/>
                    <a:pt x="169278" y="51361"/>
                    <a:pt x="175099" y="46334"/>
                  </a:cubicBezTo>
                  <a:cubicBezTo>
                    <a:pt x="178804" y="43423"/>
                    <a:pt x="181979" y="39719"/>
                    <a:pt x="181979" y="28340"/>
                  </a:cubicBezTo>
                  <a:cubicBezTo>
                    <a:pt x="181979" y="14053"/>
                    <a:pt x="174570" y="10084"/>
                    <a:pt x="166632" y="6381"/>
                  </a:cubicBezTo>
                  <a:cubicBezTo>
                    <a:pt x="152873" y="30"/>
                    <a:pt x="139644" y="30"/>
                    <a:pt x="135410" y="30"/>
                  </a:cubicBezTo>
                  <a:cubicBezTo>
                    <a:pt x="97309" y="30"/>
                    <a:pt x="50476" y="29135"/>
                    <a:pt x="50476" y="62474"/>
                  </a:cubicBezTo>
                  <a:cubicBezTo>
                    <a:pt x="50476" y="86816"/>
                    <a:pt x="75877" y="98723"/>
                    <a:pt x="89900" y="104809"/>
                  </a:cubicBezTo>
                  <a:cubicBezTo>
                    <a:pt x="110538" y="114069"/>
                    <a:pt x="137262" y="127563"/>
                    <a:pt x="137262" y="151906"/>
                  </a:cubicBezTo>
                  <a:cubicBezTo>
                    <a:pt x="137262" y="171486"/>
                    <a:pt x="122974" y="196093"/>
                    <a:pt x="78523" y="196093"/>
                  </a:cubicBezTo>
                  <a:cubicBezTo>
                    <a:pt x="48889" y="196093"/>
                    <a:pt x="25075" y="176778"/>
                    <a:pt x="25075" y="156933"/>
                  </a:cubicBezTo>
                  <a:cubicBezTo>
                    <a:pt x="25075" y="151641"/>
                    <a:pt x="26398" y="146349"/>
                    <a:pt x="28515" y="141852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79AF071-C96D-B8D2-6595-4C573D3E35A1}"/>
                </a:ext>
              </a:extLst>
            </p:cNvPr>
            <p:cNvSpPr/>
            <p:nvPr/>
          </p:nvSpPr>
          <p:spPr>
            <a:xfrm>
              <a:off x="11504208" y="6279150"/>
              <a:ext cx="62972" cy="291315"/>
            </a:xfrm>
            <a:custGeom>
              <a:avLst/>
              <a:gdLst>
                <a:gd name="csX0" fmla="*/ 63191 w 62972"/>
                <a:gd name="csY0" fmla="*/ 289494 h 291315"/>
                <a:gd name="csX1" fmla="*/ 62398 w 62972"/>
                <a:gd name="csY1" fmla="*/ 287642 h 291315"/>
                <a:gd name="csX2" fmla="*/ 13183 w 62972"/>
                <a:gd name="csY2" fmla="*/ 145821 h 291315"/>
                <a:gd name="csX3" fmla="*/ 62662 w 62972"/>
                <a:gd name="csY3" fmla="*/ 3206 h 291315"/>
                <a:gd name="csX4" fmla="*/ 63191 w 62972"/>
                <a:gd name="csY4" fmla="*/ 1353 h 291315"/>
                <a:gd name="csX5" fmla="*/ 61074 w 62972"/>
                <a:gd name="csY5" fmla="*/ 31 h 291315"/>
                <a:gd name="csX6" fmla="*/ 19004 w 62972"/>
                <a:gd name="csY6" fmla="*/ 53478 h 291315"/>
                <a:gd name="csX7" fmla="*/ 218 w 62972"/>
                <a:gd name="csY7" fmla="*/ 145292 h 291315"/>
                <a:gd name="csX8" fmla="*/ 19798 w 62972"/>
                <a:gd name="csY8" fmla="*/ 239486 h 291315"/>
                <a:gd name="csX9" fmla="*/ 61074 w 62972"/>
                <a:gd name="csY9" fmla="*/ 291347 h 291315"/>
                <a:gd name="csX10" fmla="*/ 63191 w 62972"/>
                <a:gd name="csY10" fmla="*/ 289494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191" y="289494"/>
                  </a:moveTo>
                  <a:cubicBezTo>
                    <a:pt x="63191" y="289230"/>
                    <a:pt x="63191" y="288701"/>
                    <a:pt x="62398" y="287642"/>
                  </a:cubicBezTo>
                  <a:cubicBezTo>
                    <a:pt x="48903" y="273884"/>
                    <a:pt x="13183" y="236576"/>
                    <a:pt x="13183" y="145821"/>
                  </a:cubicBezTo>
                  <a:cubicBezTo>
                    <a:pt x="13183" y="54801"/>
                    <a:pt x="48374" y="17757"/>
                    <a:pt x="62662" y="3206"/>
                  </a:cubicBezTo>
                  <a:cubicBezTo>
                    <a:pt x="62662" y="2940"/>
                    <a:pt x="63191" y="2148"/>
                    <a:pt x="63191" y="1353"/>
                  </a:cubicBezTo>
                  <a:cubicBezTo>
                    <a:pt x="63191" y="559"/>
                    <a:pt x="62398" y="31"/>
                    <a:pt x="61074" y="31"/>
                  </a:cubicBezTo>
                  <a:cubicBezTo>
                    <a:pt x="57899" y="31"/>
                    <a:pt x="33292" y="21462"/>
                    <a:pt x="19004" y="53478"/>
                  </a:cubicBezTo>
                  <a:cubicBezTo>
                    <a:pt x="4452" y="86023"/>
                    <a:pt x="218" y="117509"/>
                    <a:pt x="218" y="145292"/>
                  </a:cubicBezTo>
                  <a:cubicBezTo>
                    <a:pt x="218" y="166459"/>
                    <a:pt x="2335" y="201914"/>
                    <a:pt x="19798" y="239486"/>
                  </a:cubicBezTo>
                  <a:cubicBezTo>
                    <a:pt x="33822" y="269915"/>
                    <a:pt x="57635" y="291347"/>
                    <a:pt x="61074" y="291347"/>
                  </a:cubicBezTo>
                  <a:cubicBezTo>
                    <a:pt x="62662" y="291347"/>
                    <a:pt x="63191" y="290553"/>
                    <a:pt x="63191" y="289494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5EFC152-E30C-8E60-2057-5C1FB86D79A0}"/>
                </a:ext>
              </a:extLst>
            </p:cNvPr>
            <p:cNvSpPr/>
            <p:nvPr/>
          </p:nvSpPr>
          <p:spPr>
            <a:xfrm>
              <a:off x="11614858" y="6218078"/>
              <a:ext cx="71704" cy="43128"/>
            </a:xfrm>
            <a:custGeom>
              <a:avLst/>
              <a:gdLst>
                <a:gd name="csX0" fmla="*/ 35947 w 71704"/>
                <a:gd name="csY0" fmla="*/ 23 h 43128"/>
                <a:gd name="csX1" fmla="*/ 227 w 71704"/>
                <a:gd name="csY1" fmla="*/ 39711 h 43128"/>
                <a:gd name="csX2" fmla="*/ 3667 w 71704"/>
                <a:gd name="csY2" fmla="*/ 43151 h 43128"/>
                <a:gd name="csX3" fmla="*/ 35947 w 71704"/>
                <a:gd name="csY3" fmla="*/ 11665 h 43128"/>
                <a:gd name="csX4" fmla="*/ 68492 w 71704"/>
                <a:gd name="csY4" fmla="*/ 43151 h 43128"/>
                <a:gd name="csX5" fmla="*/ 71932 w 71704"/>
                <a:gd name="csY5" fmla="*/ 39711 h 43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1704" h="43128">
                  <a:moveTo>
                    <a:pt x="35947" y="23"/>
                  </a:moveTo>
                  <a:lnTo>
                    <a:pt x="227" y="39711"/>
                  </a:lnTo>
                  <a:lnTo>
                    <a:pt x="3667" y="43151"/>
                  </a:lnTo>
                  <a:lnTo>
                    <a:pt x="35947" y="11665"/>
                  </a:lnTo>
                  <a:lnTo>
                    <a:pt x="68492" y="43151"/>
                  </a:lnTo>
                  <a:lnTo>
                    <a:pt x="71932" y="39711"/>
                  </a:ln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FB3037B-BBD4-9CD1-D653-2D79C9C16777}"/>
                </a:ext>
              </a:extLst>
            </p:cNvPr>
            <p:cNvSpPr/>
            <p:nvPr/>
          </p:nvSpPr>
          <p:spPr>
            <a:xfrm>
              <a:off x="11594737" y="6295026"/>
              <a:ext cx="61385" cy="205323"/>
            </a:xfrm>
            <a:custGeom>
              <a:avLst/>
              <a:gdLst>
                <a:gd name="csX0" fmla="*/ 60818 w 61385"/>
                <a:gd name="csY0" fmla="*/ 7439 h 205323"/>
                <a:gd name="csX1" fmla="*/ 61612 w 61385"/>
                <a:gd name="csY1" fmla="*/ 2941 h 205323"/>
                <a:gd name="csX2" fmla="*/ 58172 w 61385"/>
                <a:gd name="csY2" fmla="*/ 30 h 205323"/>
                <a:gd name="csX3" fmla="*/ 42032 w 61385"/>
                <a:gd name="csY3" fmla="*/ 1617 h 205323"/>
                <a:gd name="csX4" fmla="*/ 27479 w 61385"/>
                <a:gd name="csY4" fmla="*/ 2675 h 205323"/>
                <a:gd name="csX5" fmla="*/ 18483 w 61385"/>
                <a:gd name="csY5" fmla="*/ 8761 h 205323"/>
                <a:gd name="csX6" fmla="*/ 24304 w 61385"/>
                <a:gd name="csY6" fmla="*/ 11672 h 205323"/>
                <a:gd name="csX7" fmla="*/ 39121 w 61385"/>
                <a:gd name="csY7" fmla="*/ 17228 h 205323"/>
                <a:gd name="csX8" fmla="*/ 37798 w 61385"/>
                <a:gd name="csY8" fmla="*/ 24373 h 205323"/>
                <a:gd name="csX9" fmla="*/ 1549 w 61385"/>
                <a:gd name="csY9" fmla="*/ 168840 h 205323"/>
                <a:gd name="csX10" fmla="*/ 226 w 61385"/>
                <a:gd name="csY10" fmla="*/ 179159 h 205323"/>
                <a:gd name="csX11" fmla="*/ 25892 w 61385"/>
                <a:gd name="csY11" fmla="*/ 205354 h 205323"/>
                <a:gd name="csX12" fmla="*/ 46530 w 61385"/>
                <a:gd name="csY12" fmla="*/ 190007 h 205323"/>
                <a:gd name="csX13" fmla="*/ 55526 w 61385"/>
                <a:gd name="csY13" fmla="*/ 160637 h 205323"/>
                <a:gd name="csX14" fmla="*/ 52615 w 61385"/>
                <a:gd name="csY14" fmla="*/ 157992 h 205323"/>
                <a:gd name="csX15" fmla="*/ 48647 w 61385"/>
                <a:gd name="csY15" fmla="*/ 164077 h 205323"/>
                <a:gd name="csX16" fmla="*/ 26421 w 61385"/>
                <a:gd name="csY16" fmla="*/ 199533 h 205323"/>
                <a:gd name="csX17" fmla="*/ 17689 w 61385"/>
                <a:gd name="csY17" fmla="*/ 186038 h 205323"/>
                <a:gd name="csX18" fmla="*/ 19806 w 61385"/>
                <a:gd name="csY18" fmla="*/ 170692 h 2053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61385" h="205323">
                  <a:moveTo>
                    <a:pt x="60818" y="7439"/>
                  </a:moveTo>
                  <a:cubicBezTo>
                    <a:pt x="61082" y="6115"/>
                    <a:pt x="61612" y="4528"/>
                    <a:pt x="61612" y="2941"/>
                  </a:cubicBezTo>
                  <a:cubicBezTo>
                    <a:pt x="61612" y="30"/>
                    <a:pt x="58701" y="30"/>
                    <a:pt x="58172" y="30"/>
                  </a:cubicBezTo>
                  <a:cubicBezTo>
                    <a:pt x="57907" y="30"/>
                    <a:pt x="47324" y="1089"/>
                    <a:pt x="42032" y="1617"/>
                  </a:cubicBezTo>
                  <a:cubicBezTo>
                    <a:pt x="37269" y="1883"/>
                    <a:pt x="32771" y="2411"/>
                    <a:pt x="27479" y="2675"/>
                  </a:cubicBezTo>
                  <a:cubicBezTo>
                    <a:pt x="20600" y="3205"/>
                    <a:pt x="18483" y="3470"/>
                    <a:pt x="18483" y="8761"/>
                  </a:cubicBezTo>
                  <a:cubicBezTo>
                    <a:pt x="18483" y="11672"/>
                    <a:pt x="21394" y="11672"/>
                    <a:pt x="24304" y="11672"/>
                  </a:cubicBezTo>
                  <a:cubicBezTo>
                    <a:pt x="39121" y="11672"/>
                    <a:pt x="39121" y="14317"/>
                    <a:pt x="39121" y="17228"/>
                  </a:cubicBezTo>
                  <a:cubicBezTo>
                    <a:pt x="39121" y="18551"/>
                    <a:pt x="39121" y="19081"/>
                    <a:pt x="37798" y="24373"/>
                  </a:cubicBezTo>
                  <a:lnTo>
                    <a:pt x="1549" y="168840"/>
                  </a:lnTo>
                  <a:cubicBezTo>
                    <a:pt x="755" y="172015"/>
                    <a:pt x="226" y="174396"/>
                    <a:pt x="226" y="179159"/>
                  </a:cubicBezTo>
                  <a:cubicBezTo>
                    <a:pt x="226" y="193712"/>
                    <a:pt x="10810" y="205354"/>
                    <a:pt x="25892" y="205354"/>
                  </a:cubicBezTo>
                  <a:cubicBezTo>
                    <a:pt x="35417" y="205354"/>
                    <a:pt x="41767" y="199003"/>
                    <a:pt x="46530" y="190007"/>
                  </a:cubicBezTo>
                  <a:cubicBezTo>
                    <a:pt x="51557" y="180217"/>
                    <a:pt x="55526" y="161961"/>
                    <a:pt x="55526" y="160637"/>
                  </a:cubicBezTo>
                  <a:cubicBezTo>
                    <a:pt x="55526" y="159314"/>
                    <a:pt x="54468" y="157992"/>
                    <a:pt x="52615" y="157992"/>
                  </a:cubicBezTo>
                  <a:cubicBezTo>
                    <a:pt x="49970" y="157992"/>
                    <a:pt x="49705" y="159579"/>
                    <a:pt x="48647" y="164077"/>
                  </a:cubicBezTo>
                  <a:cubicBezTo>
                    <a:pt x="43355" y="184186"/>
                    <a:pt x="38063" y="199533"/>
                    <a:pt x="26421" y="199533"/>
                  </a:cubicBezTo>
                  <a:cubicBezTo>
                    <a:pt x="17689" y="199533"/>
                    <a:pt x="17689" y="190272"/>
                    <a:pt x="17689" y="186038"/>
                  </a:cubicBezTo>
                  <a:cubicBezTo>
                    <a:pt x="17689" y="184980"/>
                    <a:pt x="17689" y="178894"/>
                    <a:pt x="19806" y="170692"/>
                  </a:cubicBezTo>
                  <a:close/>
                </a:path>
              </a:pathLst>
            </a:custGeom>
            <a:solidFill>
              <a:srgbClr val="FF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3AB24FF-1C0D-C4AE-C426-8797E70A6B4F}"/>
                </a:ext>
              </a:extLst>
            </p:cNvPr>
            <p:cNvSpPr/>
            <p:nvPr/>
          </p:nvSpPr>
          <p:spPr>
            <a:xfrm>
              <a:off x="11686445" y="6279150"/>
              <a:ext cx="62972" cy="291315"/>
            </a:xfrm>
            <a:custGeom>
              <a:avLst/>
              <a:gdLst>
                <a:gd name="csX0" fmla="*/ 63206 w 62972"/>
                <a:gd name="csY0" fmla="*/ 145821 h 291315"/>
                <a:gd name="csX1" fmla="*/ 43627 w 62972"/>
                <a:gd name="csY1" fmla="*/ 51626 h 291315"/>
                <a:gd name="csX2" fmla="*/ 2350 w 62972"/>
                <a:gd name="csY2" fmla="*/ 31 h 291315"/>
                <a:gd name="csX3" fmla="*/ 233 w 62972"/>
                <a:gd name="csY3" fmla="*/ 1618 h 291315"/>
                <a:gd name="csX4" fmla="*/ 763 w 62972"/>
                <a:gd name="csY4" fmla="*/ 3206 h 291315"/>
                <a:gd name="csX5" fmla="*/ 50241 w 62972"/>
                <a:gd name="csY5" fmla="*/ 145292 h 291315"/>
                <a:gd name="csX6" fmla="*/ 763 w 62972"/>
                <a:gd name="csY6" fmla="*/ 287907 h 291315"/>
                <a:gd name="csX7" fmla="*/ 233 w 62972"/>
                <a:gd name="csY7" fmla="*/ 289494 h 291315"/>
                <a:gd name="csX8" fmla="*/ 2350 w 62972"/>
                <a:gd name="csY8" fmla="*/ 291347 h 291315"/>
                <a:gd name="csX9" fmla="*/ 44420 w 62972"/>
                <a:gd name="csY9" fmla="*/ 237634 h 291315"/>
                <a:gd name="csX10" fmla="*/ 63206 w 62972"/>
                <a:gd name="csY10" fmla="*/ 145821 h 2913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2972" h="291315">
                  <a:moveTo>
                    <a:pt x="63206" y="145821"/>
                  </a:moveTo>
                  <a:cubicBezTo>
                    <a:pt x="63206" y="124653"/>
                    <a:pt x="61090" y="89198"/>
                    <a:pt x="43627" y="51626"/>
                  </a:cubicBezTo>
                  <a:cubicBezTo>
                    <a:pt x="29603" y="21198"/>
                    <a:pt x="5790" y="31"/>
                    <a:pt x="2350" y="31"/>
                  </a:cubicBezTo>
                  <a:cubicBezTo>
                    <a:pt x="1292" y="31"/>
                    <a:pt x="233" y="295"/>
                    <a:pt x="233" y="1618"/>
                  </a:cubicBezTo>
                  <a:cubicBezTo>
                    <a:pt x="233" y="2148"/>
                    <a:pt x="498" y="2676"/>
                    <a:pt x="763" y="3206"/>
                  </a:cubicBezTo>
                  <a:cubicBezTo>
                    <a:pt x="14786" y="17757"/>
                    <a:pt x="50241" y="54801"/>
                    <a:pt x="50241" y="145292"/>
                  </a:cubicBezTo>
                  <a:cubicBezTo>
                    <a:pt x="50241" y="236311"/>
                    <a:pt x="15051" y="273354"/>
                    <a:pt x="763" y="287907"/>
                  </a:cubicBezTo>
                  <a:cubicBezTo>
                    <a:pt x="498" y="288701"/>
                    <a:pt x="233" y="288965"/>
                    <a:pt x="233" y="289494"/>
                  </a:cubicBezTo>
                  <a:cubicBezTo>
                    <a:pt x="233" y="290817"/>
                    <a:pt x="1292" y="291347"/>
                    <a:pt x="2350" y="291347"/>
                  </a:cubicBezTo>
                  <a:cubicBezTo>
                    <a:pt x="5525" y="291347"/>
                    <a:pt x="30132" y="269650"/>
                    <a:pt x="44420" y="237634"/>
                  </a:cubicBezTo>
                  <a:cubicBezTo>
                    <a:pt x="58973" y="205090"/>
                    <a:pt x="63206" y="173603"/>
                    <a:pt x="63206" y="145821"/>
                  </a:cubicBezTo>
                  <a:close/>
                </a:path>
              </a:pathLst>
            </a:custGeom>
            <a:solidFill>
              <a:srgbClr val="000000"/>
            </a:solidFill>
            <a:ln w="16897" cap="flat">
              <a:noFill/>
              <a:prstDash val="solid"/>
              <a:miter/>
            </a:ln>
          </p:spPr>
          <p:txBody>
            <a:bodyPr/>
            <a:lstStyle/>
            <a:p>
              <a:endParaRPr lang="en-FI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1C57FF26-E9B5-7184-E556-7258ACA57318}"/>
              </a:ext>
            </a:extLst>
          </p:cNvPr>
          <p:cNvSpPr txBox="1"/>
          <p:nvPr/>
        </p:nvSpPr>
        <p:spPr>
          <a:xfrm>
            <a:off x="6262512" y="318781"/>
            <a:ext cx="513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Vortex sheet: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4CE7F0-52DC-2754-0545-3E5E821335A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00427" y="2111765"/>
            <a:ext cx="3609462" cy="17763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2BC90D-E71E-DD09-0489-CB80E2FBA9F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94724" y="817070"/>
            <a:ext cx="926239" cy="88408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D19F19-E535-30DC-BAF0-CFF00B6EB8D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42224" y="859659"/>
            <a:ext cx="801256" cy="8135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D8D4834-6FF1-4196-482C-E2305CAAD4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93045" y="805299"/>
            <a:ext cx="926239" cy="8840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2131694-90B2-BCA5-A1E1-215266479E5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80754" y="848162"/>
            <a:ext cx="801256" cy="81351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0C01587-C469-56DE-BD52-962C04021C2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539628" y="840339"/>
            <a:ext cx="801256" cy="813510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0317D1C-5720-8D3A-68C0-412C0C19F9C3}"/>
              </a:ext>
            </a:extLst>
          </p:cNvPr>
          <p:cNvCxnSpPr>
            <a:cxnSpLocks/>
          </p:cNvCxnSpPr>
          <p:nvPr/>
        </p:nvCxnSpPr>
        <p:spPr>
          <a:xfrm>
            <a:off x="6436568" y="1757016"/>
            <a:ext cx="3705019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E32D689-9DAD-8A0C-4CFC-6201DDBE39C1}"/>
              </a:ext>
            </a:extLst>
          </p:cNvPr>
          <p:cNvCxnSpPr>
            <a:cxnSpLocks/>
          </p:cNvCxnSpPr>
          <p:nvPr/>
        </p:nvCxnSpPr>
        <p:spPr>
          <a:xfrm>
            <a:off x="6405336" y="792940"/>
            <a:ext cx="3767958" cy="0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3B784C1-B31B-2301-203A-9E90760876DE}"/>
              </a:ext>
            </a:extLst>
          </p:cNvPr>
          <p:cNvSpPr txBox="1"/>
          <p:nvPr/>
        </p:nvSpPr>
        <p:spPr>
          <a:xfrm>
            <a:off x="7310903" y="1751860"/>
            <a:ext cx="2308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Chain of merons</a:t>
            </a:r>
            <a:endParaRPr lang="en-FI" sz="2000" dirty="0" err="1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ECF239-D7A9-8BB3-5FC5-B4CBC161B3F8}"/>
              </a:ext>
            </a:extLst>
          </p:cNvPr>
          <p:cNvSpPr txBox="1"/>
          <p:nvPr/>
        </p:nvSpPr>
        <p:spPr>
          <a:xfrm>
            <a:off x="5894355" y="3841376"/>
            <a:ext cx="3186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Closed	             Open   </a:t>
            </a:r>
            <a:endParaRPr lang="en-FI" sz="2000" dirty="0" err="1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F0FEDDB-D2C8-B533-CABE-5BC7121CFC0A}"/>
              </a:ext>
            </a:extLst>
          </p:cNvPr>
          <p:cNvSpPr txBox="1"/>
          <p:nvPr/>
        </p:nvSpPr>
        <p:spPr>
          <a:xfrm>
            <a:off x="8186196" y="344534"/>
            <a:ext cx="3910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latin typeface="+mj-lt"/>
              </a:rPr>
              <a:t>Planar object carrying vorticity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485F4A1-17DA-BADD-17E4-9519BAFF35CF}"/>
              </a:ext>
            </a:extLst>
          </p:cNvPr>
          <p:cNvSpPr txBox="1"/>
          <p:nvPr/>
        </p:nvSpPr>
        <p:spPr>
          <a:xfrm>
            <a:off x="10141587" y="2382482"/>
            <a:ext cx="2143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latin typeface="+mj-lt"/>
              </a:rPr>
              <a:t>DQV: smallest sheet</a:t>
            </a:r>
            <a:endParaRPr lang="en-FI" sz="1600" dirty="0" err="1">
              <a:latin typeface="+mj-lt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7F387E0-F595-B846-6C1F-F9F1098DBB9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563903" y="838906"/>
            <a:ext cx="1214586" cy="15789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A5074448-B9EF-AD8A-E5A2-B6FC6A860699}"/>
              </a:ext>
            </a:extLst>
          </p:cNvPr>
          <p:cNvSpPr txBox="1"/>
          <p:nvPr/>
        </p:nvSpPr>
        <p:spPr>
          <a:xfrm>
            <a:off x="5933821" y="4757872"/>
            <a:ext cx="2308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latin typeface="+mj-lt"/>
              </a:rPr>
              <a:t>Created by rapidly oscillating rotation</a:t>
            </a:r>
            <a:endParaRPr lang="en-FI" sz="2000" dirty="0" err="1">
              <a:latin typeface="+mj-lt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591BDFE-9045-DC5D-1B98-736249002169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8242202" y="4677897"/>
            <a:ext cx="800267" cy="43391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8091AE5-FE0A-CFA9-67B8-6242BC0FC7AA}"/>
              </a:ext>
            </a:extLst>
          </p:cNvPr>
          <p:cNvSpPr txBox="1"/>
          <p:nvPr/>
        </p:nvSpPr>
        <p:spPr>
          <a:xfrm>
            <a:off x="5313249" y="4231247"/>
            <a:ext cx="37593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Rantanen &amp; </a:t>
            </a:r>
            <a:r>
              <a:rPr lang="en-US" sz="1400" b="0" i="1" u="none" strike="noStrike" dirty="0" err="1">
                <a:solidFill>
                  <a:srgbClr val="202729"/>
                </a:solidFill>
                <a:effectLst/>
              </a:rPr>
              <a:t>Eltsov</a:t>
            </a:r>
            <a:r>
              <a:rPr lang="en-US" sz="1400" b="0" i="1" u="none" strike="noStrike" dirty="0">
                <a:solidFill>
                  <a:srgbClr val="202729"/>
                </a:solidFill>
                <a:effectLst/>
              </a:rPr>
              <a:t>., PRB </a:t>
            </a:r>
            <a:r>
              <a:rPr lang="en-US" sz="1400" b="1" i="1" u="none" strike="noStrike" dirty="0">
                <a:solidFill>
                  <a:srgbClr val="202729"/>
                </a:solidFill>
                <a:effectLst/>
              </a:rPr>
              <a:t>107</a:t>
            </a:r>
            <a:r>
              <a:rPr lang="en-US" sz="1400" i="1" dirty="0">
                <a:solidFill>
                  <a:srgbClr val="202729"/>
                </a:solidFill>
              </a:rPr>
              <a:t>, </a:t>
            </a:r>
            <a:r>
              <a:rPr lang="en-FI" sz="1400" i="1" dirty="0"/>
              <a:t>104505 (202</a:t>
            </a:r>
            <a:r>
              <a:rPr lang="en-GB" sz="1400" i="1" dirty="0"/>
              <a:t>3</a:t>
            </a:r>
            <a:r>
              <a:rPr lang="en-FI" sz="14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70760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26A92-0094-1168-25F2-F20668D2E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Vortices in 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019EDB-F21B-4294-25A2-0E34CFB5D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551" y="4838625"/>
            <a:ext cx="3609462" cy="17763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8102A1-72A2-5132-4364-28BCC0E3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425" y="2727726"/>
            <a:ext cx="1214586" cy="1578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E4084F-BA7F-2DEA-1FF9-8616F90C8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215" y="2428355"/>
            <a:ext cx="3470185" cy="222139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C369B58-47C3-8AF4-EDFF-E951C372689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6241" y="4946271"/>
            <a:ext cx="2494127" cy="153026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9023D9C-60EE-0FB7-7564-E4951430CFB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90897" y="4619012"/>
            <a:ext cx="1988004" cy="213899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FEA7C65-48BF-1B4B-E9CF-51DBEC6FFC65}"/>
              </a:ext>
            </a:extLst>
          </p:cNvPr>
          <p:cNvGrpSpPr/>
          <p:nvPr/>
        </p:nvGrpSpPr>
        <p:grpSpPr>
          <a:xfrm>
            <a:off x="308583" y="2400022"/>
            <a:ext cx="1695317" cy="2248449"/>
            <a:chOff x="5599912" y="4170200"/>
            <a:chExt cx="2002579" cy="2655962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0286D35C-0447-8E3D-7CEB-68D765A3D07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5599912" y="4170200"/>
              <a:ext cx="2002579" cy="2655962"/>
            </a:xfrm>
            <a:prstGeom prst="rect">
              <a:avLst/>
            </a:prstGeom>
          </p:spPr>
        </p:pic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FC27521-EA49-B741-7677-04A73D745417}"/>
                </a:ext>
              </a:extLst>
            </p:cNvPr>
            <p:cNvSpPr/>
            <p:nvPr/>
          </p:nvSpPr>
          <p:spPr>
            <a:xfrm rot="9074846">
              <a:off x="6948581" y="459276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B4E177C8-EEE1-F5DF-38B0-F578DF1BEE24}"/>
                </a:ext>
              </a:extLst>
            </p:cNvPr>
            <p:cNvSpPr/>
            <p:nvPr/>
          </p:nvSpPr>
          <p:spPr>
            <a:xfrm rot="9074846">
              <a:off x="6948580" y="520100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B5A35A1-0241-4C7F-97A3-3E10D3C8C4E2}"/>
                </a:ext>
              </a:extLst>
            </p:cNvPr>
            <p:cNvSpPr/>
            <p:nvPr/>
          </p:nvSpPr>
          <p:spPr>
            <a:xfrm rot="9074846">
              <a:off x="6948581" y="5836454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4D96D19-840A-EA8D-FAD8-2FB445198058}"/>
              </a:ext>
            </a:extLst>
          </p:cNvPr>
          <p:cNvGrpSpPr/>
          <p:nvPr/>
        </p:nvGrpSpPr>
        <p:grpSpPr>
          <a:xfrm>
            <a:off x="2992897" y="2101702"/>
            <a:ext cx="2158242" cy="2128317"/>
            <a:chOff x="5334625" y="1184245"/>
            <a:chExt cx="2693307" cy="265596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B58EAC1-EB55-8A7B-FC71-90EACE506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52974"/>
            <a:stretch>
              <a:fillRect/>
            </a:stretch>
          </p:blipFill>
          <p:spPr>
            <a:xfrm>
              <a:off x="5334625" y="1184245"/>
              <a:ext cx="2139327" cy="26559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D4347E8-7442-D593-3722-328E3840C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87308"/>
            <a:stretch>
              <a:fillRect/>
            </a:stretch>
          </p:blipFill>
          <p:spPr>
            <a:xfrm>
              <a:off x="7450542" y="1184245"/>
              <a:ext cx="577390" cy="2655963"/>
            </a:xfrm>
            <a:prstGeom prst="rect">
              <a:avLst/>
            </a:prstGeom>
          </p:spPr>
        </p:pic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D9AA7EAD-F174-756D-1D9B-7F1DD361F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58" y="1113545"/>
            <a:ext cx="2038291" cy="84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7879DD8D-3AE6-F58A-7346-B942DB4FBBD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66299" y="722994"/>
            <a:ext cx="2363934" cy="1516485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1313D0-FA45-6642-4C0F-1B62FC92D7C3}"/>
              </a:ext>
            </a:extLst>
          </p:cNvPr>
          <p:cNvGrpSpPr/>
          <p:nvPr/>
        </p:nvGrpSpPr>
        <p:grpSpPr>
          <a:xfrm>
            <a:off x="5465557" y="295125"/>
            <a:ext cx="2840243" cy="1659472"/>
            <a:chOff x="5465557" y="295125"/>
            <a:chExt cx="2840243" cy="165947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C3086F5-D4C5-4741-B821-2F9E4622D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65557" y="295125"/>
              <a:ext cx="2708994" cy="1659472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E6C4FBB-5E66-FE5C-8447-2BD12B190B7B}"/>
                </a:ext>
              </a:extLst>
            </p:cNvPr>
            <p:cNvSpPr/>
            <p:nvPr/>
          </p:nvSpPr>
          <p:spPr>
            <a:xfrm>
              <a:off x="7854950" y="1538495"/>
              <a:ext cx="450850" cy="341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29247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EF623-2FD0-0882-3C60-1205B5247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DD6D06-3C42-3017-1E8E-F83584EE76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2: Vortex pinning in 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6179762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393EB-CDB4-1ECD-8211-2250D16C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  <a:endParaRPr lang="en-FI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03D2F49-8F84-3714-D3E3-DD3690A24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4" y="1803612"/>
            <a:ext cx="2765641" cy="293167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72219C-EA57-A671-D55C-9914F051CE7A}"/>
              </a:ext>
            </a:extLst>
          </p:cNvPr>
          <p:cNvSpPr txBox="1"/>
          <p:nvPr/>
        </p:nvSpPr>
        <p:spPr>
          <a:xfrm>
            <a:off x="360134" y="1088542"/>
            <a:ext cx="573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Free vortices move, pushed by the Magnus force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5B75EE12-5015-D169-CAB5-4CB91EE8574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8809" y="1599689"/>
            <a:ext cx="2829349" cy="4001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E7350DD-16C3-F337-64D7-BC86FD6AB96F}"/>
              </a:ext>
            </a:extLst>
          </p:cNvPr>
          <p:cNvSpPr txBox="1"/>
          <p:nvPr/>
        </p:nvSpPr>
        <p:spPr>
          <a:xfrm>
            <a:off x="2846702" y="224292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Circulation</a:t>
            </a:r>
            <a:endParaRPr lang="en-FI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F1C7D8-1C5A-908D-8C6E-2771D5D5B98D}"/>
              </a:ext>
            </a:extLst>
          </p:cNvPr>
          <p:cNvSpPr txBox="1"/>
          <p:nvPr/>
        </p:nvSpPr>
        <p:spPr>
          <a:xfrm>
            <a:off x="4153121" y="2242922"/>
            <a:ext cx="130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Velocity of </a:t>
            </a:r>
          </a:p>
          <a:p>
            <a:pPr algn="ctr"/>
            <a:r>
              <a:rPr lang="en-US" dirty="0">
                <a:latin typeface="+mj-lt"/>
              </a:rPr>
              <a:t>vortex line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00C0B3-5927-E2C4-C4AA-4B0CD00732DD}"/>
              </a:ext>
            </a:extLst>
          </p:cNvPr>
          <p:cNvSpPr txBox="1"/>
          <p:nvPr/>
        </p:nvSpPr>
        <p:spPr>
          <a:xfrm>
            <a:off x="5516964" y="224292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Superfluid</a:t>
            </a:r>
          </a:p>
          <a:p>
            <a:pPr algn="ctr"/>
            <a:r>
              <a:rPr lang="en-US" dirty="0">
                <a:latin typeface="+mj-lt"/>
              </a:rPr>
              <a:t>velocity</a:t>
            </a:r>
            <a:endParaRPr lang="en-FI" dirty="0" err="1">
              <a:latin typeface="+mj-lt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C4A1455-5D1D-9F89-45F6-F38310BA775E}"/>
              </a:ext>
            </a:extLst>
          </p:cNvPr>
          <p:cNvCxnSpPr>
            <a:cxnSpLocks/>
          </p:cNvCxnSpPr>
          <p:nvPr/>
        </p:nvCxnSpPr>
        <p:spPr>
          <a:xfrm flipV="1">
            <a:off x="3905639" y="1965923"/>
            <a:ext cx="341604" cy="3781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0958A3-9B43-E47B-6CA6-108FFE837B11}"/>
              </a:ext>
            </a:extLst>
          </p:cNvPr>
          <p:cNvCxnSpPr>
            <a:cxnSpLocks/>
          </p:cNvCxnSpPr>
          <p:nvPr/>
        </p:nvCxnSpPr>
        <p:spPr>
          <a:xfrm flipV="1">
            <a:off x="4939393" y="1981200"/>
            <a:ext cx="31750" cy="3401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47C90DA-6265-2411-3497-5D677EED02A4}"/>
              </a:ext>
            </a:extLst>
          </p:cNvPr>
          <p:cNvCxnSpPr>
            <a:cxnSpLocks/>
          </p:cNvCxnSpPr>
          <p:nvPr/>
        </p:nvCxnSpPr>
        <p:spPr>
          <a:xfrm flipH="1" flipV="1">
            <a:off x="5744029" y="1999799"/>
            <a:ext cx="109764" cy="3442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6146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C1117-31E3-2DC8-EAC2-D143B06CB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36A51-020F-BD16-28B8-7A9B5894C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  <a:endParaRPr lang="en-FI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B33F5CC-DF09-9CD4-025E-6BB3D6D49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4" y="1803612"/>
            <a:ext cx="2765641" cy="293167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0E1D10A-E43F-5CC1-6669-432A72D404C7}"/>
              </a:ext>
            </a:extLst>
          </p:cNvPr>
          <p:cNvSpPr txBox="1"/>
          <p:nvPr/>
        </p:nvSpPr>
        <p:spPr>
          <a:xfrm>
            <a:off x="360134" y="1088542"/>
            <a:ext cx="573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Free vortices move, pushed by the Magnus force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2D55164B-7C09-71F2-7A5B-0BD9F6F1812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8809" y="1599689"/>
            <a:ext cx="2829349" cy="4001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2676FF3-A718-C5D5-2A8C-28EE3A27EC7E}"/>
              </a:ext>
            </a:extLst>
          </p:cNvPr>
          <p:cNvSpPr txBox="1"/>
          <p:nvPr/>
        </p:nvSpPr>
        <p:spPr>
          <a:xfrm>
            <a:off x="2846702" y="224292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Circulation</a:t>
            </a:r>
            <a:endParaRPr lang="en-FI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764029-B225-C1B5-113D-A11441E1F761}"/>
              </a:ext>
            </a:extLst>
          </p:cNvPr>
          <p:cNvSpPr txBox="1"/>
          <p:nvPr/>
        </p:nvSpPr>
        <p:spPr>
          <a:xfrm>
            <a:off x="4153121" y="2242922"/>
            <a:ext cx="130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Velocity of </a:t>
            </a:r>
          </a:p>
          <a:p>
            <a:pPr algn="ctr"/>
            <a:r>
              <a:rPr lang="en-US" dirty="0">
                <a:latin typeface="+mj-lt"/>
              </a:rPr>
              <a:t>vortex line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4E6633-2B29-A593-EF00-CA62040D81B5}"/>
              </a:ext>
            </a:extLst>
          </p:cNvPr>
          <p:cNvSpPr txBox="1"/>
          <p:nvPr/>
        </p:nvSpPr>
        <p:spPr>
          <a:xfrm>
            <a:off x="5516964" y="224292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Superfluid</a:t>
            </a:r>
          </a:p>
          <a:p>
            <a:pPr algn="ctr"/>
            <a:r>
              <a:rPr lang="en-US" dirty="0">
                <a:latin typeface="+mj-lt"/>
              </a:rPr>
              <a:t>velocity</a:t>
            </a:r>
            <a:endParaRPr lang="en-FI" dirty="0" err="1">
              <a:latin typeface="+mj-lt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D7EEA80-5AC7-0513-4C2B-DFFF245424A2}"/>
              </a:ext>
            </a:extLst>
          </p:cNvPr>
          <p:cNvCxnSpPr>
            <a:cxnSpLocks/>
          </p:cNvCxnSpPr>
          <p:nvPr/>
        </p:nvCxnSpPr>
        <p:spPr>
          <a:xfrm flipV="1">
            <a:off x="3905639" y="1965923"/>
            <a:ext cx="341604" cy="3781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7A3FE15-5EEB-D0D1-6007-3447746A2222}"/>
              </a:ext>
            </a:extLst>
          </p:cNvPr>
          <p:cNvCxnSpPr>
            <a:cxnSpLocks/>
          </p:cNvCxnSpPr>
          <p:nvPr/>
        </p:nvCxnSpPr>
        <p:spPr>
          <a:xfrm flipV="1">
            <a:off x="4939393" y="1981200"/>
            <a:ext cx="31750" cy="3401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3F9CBA8-BAE2-E351-ECFC-51782C7DD212}"/>
              </a:ext>
            </a:extLst>
          </p:cNvPr>
          <p:cNvCxnSpPr>
            <a:cxnSpLocks/>
          </p:cNvCxnSpPr>
          <p:nvPr/>
        </p:nvCxnSpPr>
        <p:spPr>
          <a:xfrm flipH="1" flipV="1">
            <a:off x="5744029" y="1999799"/>
            <a:ext cx="109764" cy="3442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B103851-9232-8114-CCCD-7396E17C3400}"/>
              </a:ext>
            </a:extLst>
          </p:cNvPr>
          <p:cNvSpPr txBox="1"/>
          <p:nvPr/>
        </p:nvSpPr>
        <p:spPr>
          <a:xfrm>
            <a:off x="1012298" y="6146640"/>
            <a:ext cx="3374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Interaction between vortices</a:t>
            </a:r>
            <a:endParaRPr lang="en-FI" sz="2000" dirty="0" err="1">
              <a:latin typeface="+mj-lt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51C58DE-3AB7-A288-67C9-8FBEAB1DC6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601" y="5254090"/>
            <a:ext cx="1607854" cy="85917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70291CF0-CDC8-2D9C-163D-F913E8141F14}"/>
              </a:ext>
            </a:extLst>
          </p:cNvPr>
          <p:cNvSpPr txBox="1"/>
          <p:nvPr/>
        </p:nvSpPr>
        <p:spPr>
          <a:xfrm>
            <a:off x="4549458" y="6272109"/>
            <a:ext cx="2448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Attraction to images</a:t>
            </a:r>
            <a:endParaRPr lang="en-FI" sz="2000" dirty="0" err="1">
              <a:latin typeface="+mj-lt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051D31F1-56A8-DE40-6B5F-02A6C59733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393" y="5300178"/>
            <a:ext cx="1668235" cy="93856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580BCA8-8540-0965-E131-AACEB5E7828A}"/>
              </a:ext>
            </a:extLst>
          </p:cNvPr>
          <p:cNvSpPr txBox="1"/>
          <p:nvPr/>
        </p:nvSpPr>
        <p:spPr>
          <a:xfrm>
            <a:off x="3818333" y="461574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External rotation</a:t>
            </a:r>
            <a:endParaRPr lang="en-FI" sz="2000" dirty="0" err="1">
              <a:latin typeface="+mj-lt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CB6B6D68-EF2D-CCE0-308A-44795973BB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19" y="3035036"/>
            <a:ext cx="1522823" cy="1522823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D37D57FA-9FBD-CE0D-2220-EBC04126F5CD}"/>
              </a:ext>
            </a:extLst>
          </p:cNvPr>
          <p:cNvSpPr txBox="1"/>
          <p:nvPr/>
        </p:nvSpPr>
        <p:spPr>
          <a:xfrm>
            <a:off x="4817855" y="3198499"/>
            <a:ext cx="4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latin typeface="+mj-lt"/>
              </a:rPr>
              <a:t>Ω</a:t>
            </a:r>
            <a:endParaRPr lang="en-FI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83407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64D2B-F333-EFC0-53F1-349794091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372D-6379-581F-9DFD-8D04504AB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  <a:endParaRPr lang="en-FI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C5F5EEF-1078-9030-1287-0F0F4023A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4" y="1803612"/>
            <a:ext cx="2765641" cy="293167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BCB513C-461D-9930-5D0C-7379EC86F93D}"/>
              </a:ext>
            </a:extLst>
          </p:cNvPr>
          <p:cNvSpPr txBox="1"/>
          <p:nvPr/>
        </p:nvSpPr>
        <p:spPr>
          <a:xfrm>
            <a:off x="360134" y="1088542"/>
            <a:ext cx="573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Free vortices move, pushed by the Magnus force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F422032C-CC9C-7D55-94C3-E901F788065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8809" y="1599689"/>
            <a:ext cx="2829349" cy="4001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E945824-02F2-6D1F-5D29-62C9CBEB92E9}"/>
              </a:ext>
            </a:extLst>
          </p:cNvPr>
          <p:cNvSpPr txBox="1"/>
          <p:nvPr/>
        </p:nvSpPr>
        <p:spPr>
          <a:xfrm>
            <a:off x="2846702" y="224292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Circulation</a:t>
            </a:r>
            <a:endParaRPr lang="en-FI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6723DD-8967-D231-7E80-B4248BBC81B5}"/>
              </a:ext>
            </a:extLst>
          </p:cNvPr>
          <p:cNvSpPr txBox="1"/>
          <p:nvPr/>
        </p:nvSpPr>
        <p:spPr>
          <a:xfrm>
            <a:off x="4153121" y="2242922"/>
            <a:ext cx="130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Velocity of </a:t>
            </a:r>
          </a:p>
          <a:p>
            <a:pPr algn="ctr"/>
            <a:r>
              <a:rPr lang="en-US" dirty="0">
                <a:latin typeface="+mj-lt"/>
              </a:rPr>
              <a:t>vortex line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AD6E7D-6061-EFB5-48F4-A214D60A8ABD}"/>
              </a:ext>
            </a:extLst>
          </p:cNvPr>
          <p:cNvSpPr txBox="1"/>
          <p:nvPr/>
        </p:nvSpPr>
        <p:spPr>
          <a:xfrm>
            <a:off x="5516964" y="224292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Superfluid</a:t>
            </a:r>
          </a:p>
          <a:p>
            <a:pPr algn="ctr"/>
            <a:r>
              <a:rPr lang="en-US" dirty="0">
                <a:latin typeface="+mj-lt"/>
              </a:rPr>
              <a:t>velocity</a:t>
            </a:r>
            <a:endParaRPr lang="en-FI" dirty="0" err="1">
              <a:latin typeface="+mj-lt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78F12E5-83E9-3F86-58A2-8D1AE2749B6E}"/>
              </a:ext>
            </a:extLst>
          </p:cNvPr>
          <p:cNvCxnSpPr>
            <a:cxnSpLocks/>
          </p:cNvCxnSpPr>
          <p:nvPr/>
        </p:nvCxnSpPr>
        <p:spPr>
          <a:xfrm flipV="1">
            <a:off x="3905639" y="1965923"/>
            <a:ext cx="341604" cy="3781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E61C6EF-BC12-BEAC-338A-F7E9E4AE185A}"/>
              </a:ext>
            </a:extLst>
          </p:cNvPr>
          <p:cNvCxnSpPr>
            <a:cxnSpLocks/>
          </p:cNvCxnSpPr>
          <p:nvPr/>
        </p:nvCxnSpPr>
        <p:spPr>
          <a:xfrm flipV="1">
            <a:off x="4939393" y="1981200"/>
            <a:ext cx="31750" cy="3401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27525D3-8495-811D-D3D0-24A89054DFD9}"/>
              </a:ext>
            </a:extLst>
          </p:cNvPr>
          <p:cNvCxnSpPr>
            <a:cxnSpLocks/>
          </p:cNvCxnSpPr>
          <p:nvPr/>
        </p:nvCxnSpPr>
        <p:spPr>
          <a:xfrm flipH="1" flipV="1">
            <a:off x="5744029" y="1999799"/>
            <a:ext cx="109764" cy="3442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F43E15B-705C-6DA1-8FA1-4E17156D5145}"/>
              </a:ext>
            </a:extLst>
          </p:cNvPr>
          <p:cNvSpPr txBox="1"/>
          <p:nvPr/>
        </p:nvSpPr>
        <p:spPr>
          <a:xfrm>
            <a:off x="1012298" y="6146640"/>
            <a:ext cx="3374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Interaction between vortices</a:t>
            </a:r>
            <a:endParaRPr lang="en-FI" sz="2000" dirty="0" err="1">
              <a:latin typeface="+mj-lt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9085656-FC06-985B-248C-B5F6DF736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601" y="5254090"/>
            <a:ext cx="1607854" cy="85917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FA4EE61-6736-2E89-A0E1-6DC4CF9D9EA3}"/>
              </a:ext>
            </a:extLst>
          </p:cNvPr>
          <p:cNvSpPr txBox="1"/>
          <p:nvPr/>
        </p:nvSpPr>
        <p:spPr>
          <a:xfrm>
            <a:off x="4549458" y="6272109"/>
            <a:ext cx="2448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Attraction to images</a:t>
            </a:r>
            <a:endParaRPr lang="en-FI" sz="2000" dirty="0" err="1">
              <a:latin typeface="+mj-lt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85C3D5B1-F1AF-F9AE-1BC5-F8BDDD354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393" y="5300178"/>
            <a:ext cx="1668235" cy="93856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9CC0F5F-728C-2B7E-700E-256CB703E8C2}"/>
              </a:ext>
            </a:extLst>
          </p:cNvPr>
          <p:cNvSpPr txBox="1"/>
          <p:nvPr/>
        </p:nvSpPr>
        <p:spPr>
          <a:xfrm>
            <a:off x="3818333" y="461574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External rotation</a:t>
            </a:r>
            <a:endParaRPr lang="en-FI" sz="2000" dirty="0" err="1">
              <a:latin typeface="+mj-lt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6EA3F8C0-E51A-3E9A-0BD5-AB144C014D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19" y="3035036"/>
            <a:ext cx="1522823" cy="1522823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23603E73-EFA1-BFAC-7F68-8127757744B0}"/>
              </a:ext>
            </a:extLst>
          </p:cNvPr>
          <p:cNvSpPr txBox="1"/>
          <p:nvPr/>
        </p:nvSpPr>
        <p:spPr>
          <a:xfrm>
            <a:off x="8552753" y="422955"/>
            <a:ext cx="262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Vortices can be </a:t>
            </a:r>
            <a:r>
              <a:rPr lang="en-US" sz="2000" b="1" dirty="0">
                <a:latin typeface="+mj-lt"/>
              </a:rPr>
              <a:t>pinned</a:t>
            </a:r>
            <a:r>
              <a:rPr lang="en-US" sz="2000" dirty="0">
                <a:latin typeface="+mj-lt"/>
              </a:rPr>
              <a:t> on objects</a:t>
            </a:r>
            <a:endParaRPr lang="en-FI" sz="2000" dirty="0" err="1">
              <a:latin typeface="+mj-lt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994DCB9-336C-AC31-BD5C-0E7F184A8B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355" y="215358"/>
            <a:ext cx="946347" cy="239689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EED1CB54-6C9C-7E6C-812C-867A3A245A86}"/>
              </a:ext>
            </a:extLst>
          </p:cNvPr>
          <p:cNvSpPr txBox="1"/>
          <p:nvPr/>
        </p:nvSpPr>
        <p:spPr>
          <a:xfrm>
            <a:off x="7976683" y="1210853"/>
            <a:ext cx="3882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Vortex is unable to move until force exceeds a critical threshold</a:t>
            </a:r>
            <a:endParaRPr lang="en-FI" sz="2000" dirty="0" err="1"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8DC4D73-6602-7D40-CA75-E8D54F63E605}"/>
              </a:ext>
            </a:extLst>
          </p:cNvPr>
          <p:cNvSpPr txBox="1"/>
          <p:nvPr/>
        </p:nvSpPr>
        <p:spPr>
          <a:xfrm>
            <a:off x="4817855" y="3198499"/>
            <a:ext cx="4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latin typeface="+mj-lt"/>
              </a:rPr>
              <a:t>Ω</a:t>
            </a:r>
            <a:endParaRPr lang="en-FI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36432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27213-2F13-8332-B8F5-A1FFB23A1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B86B5-B4F7-FFAA-393B-9A3071812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  <a:endParaRPr lang="en-FI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2240B03-F7FF-B683-55FA-D70C0B14A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4" y="1803612"/>
            <a:ext cx="2765641" cy="2931674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27CA2321-5A8A-BB58-FADD-9543BB05A122}"/>
              </a:ext>
            </a:extLst>
          </p:cNvPr>
          <p:cNvGrpSpPr/>
          <p:nvPr/>
        </p:nvGrpSpPr>
        <p:grpSpPr>
          <a:xfrm>
            <a:off x="9454059" y="1998751"/>
            <a:ext cx="2404974" cy="1943129"/>
            <a:chOff x="7805059" y="3193466"/>
            <a:chExt cx="3530103" cy="2852191"/>
          </a:xfrm>
        </p:grpSpPr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F05BE99F-6ABC-6930-14FF-090C6A3D77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5059" y="3193466"/>
              <a:ext cx="3530103" cy="2852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D850B17-EF00-1009-D492-67774A87EDD9}"/>
                </a:ext>
              </a:extLst>
            </p:cNvPr>
            <p:cNvSpPr/>
            <p:nvPr/>
          </p:nvSpPr>
          <p:spPr>
            <a:xfrm>
              <a:off x="8042366" y="3618683"/>
              <a:ext cx="522514" cy="1950720"/>
            </a:xfrm>
            <a:prstGeom prst="rect">
              <a:avLst/>
            </a:prstGeom>
            <a:solidFill>
              <a:srgbClr val="87878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48FA89C-A4AA-B427-A79E-A79F59BD458A}"/>
              </a:ext>
            </a:extLst>
          </p:cNvPr>
          <p:cNvSpPr txBox="1"/>
          <p:nvPr/>
        </p:nvSpPr>
        <p:spPr>
          <a:xfrm>
            <a:off x="360134" y="1088542"/>
            <a:ext cx="573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Free vortices move, pushed by the Magnus force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71845666-F73C-0DF9-7D18-6E736AFCE81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08809" y="1599689"/>
            <a:ext cx="2829349" cy="4001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4EB8583-0384-2C28-B467-F8141F291AC3}"/>
              </a:ext>
            </a:extLst>
          </p:cNvPr>
          <p:cNvSpPr txBox="1"/>
          <p:nvPr/>
        </p:nvSpPr>
        <p:spPr>
          <a:xfrm>
            <a:off x="2846702" y="224292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Circulation</a:t>
            </a:r>
            <a:endParaRPr lang="en-FI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A14328-829A-4C92-B226-610A7DC46A8F}"/>
              </a:ext>
            </a:extLst>
          </p:cNvPr>
          <p:cNvSpPr txBox="1"/>
          <p:nvPr/>
        </p:nvSpPr>
        <p:spPr>
          <a:xfrm>
            <a:off x="4153121" y="2242922"/>
            <a:ext cx="130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Velocity of </a:t>
            </a:r>
          </a:p>
          <a:p>
            <a:pPr algn="ctr"/>
            <a:r>
              <a:rPr lang="en-US" dirty="0">
                <a:latin typeface="+mj-lt"/>
              </a:rPr>
              <a:t>vortex line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059651A-9A23-F382-6098-746B28594B92}"/>
              </a:ext>
            </a:extLst>
          </p:cNvPr>
          <p:cNvSpPr txBox="1"/>
          <p:nvPr/>
        </p:nvSpPr>
        <p:spPr>
          <a:xfrm>
            <a:off x="5516964" y="224292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Superfluid</a:t>
            </a:r>
          </a:p>
          <a:p>
            <a:pPr algn="ctr"/>
            <a:r>
              <a:rPr lang="en-US" dirty="0">
                <a:latin typeface="+mj-lt"/>
              </a:rPr>
              <a:t>velocity</a:t>
            </a:r>
            <a:endParaRPr lang="en-FI" dirty="0" err="1">
              <a:latin typeface="+mj-lt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8526455-B818-4693-6D57-37B164068FCD}"/>
              </a:ext>
            </a:extLst>
          </p:cNvPr>
          <p:cNvCxnSpPr>
            <a:cxnSpLocks/>
          </p:cNvCxnSpPr>
          <p:nvPr/>
        </p:nvCxnSpPr>
        <p:spPr>
          <a:xfrm flipV="1">
            <a:off x="3905639" y="1965923"/>
            <a:ext cx="341604" cy="3781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96F10DF-C773-60DF-029E-F9F215FB6F04}"/>
              </a:ext>
            </a:extLst>
          </p:cNvPr>
          <p:cNvCxnSpPr>
            <a:cxnSpLocks/>
          </p:cNvCxnSpPr>
          <p:nvPr/>
        </p:nvCxnSpPr>
        <p:spPr>
          <a:xfrm flipV="1">
            <a:off x="4939393" y="1981200"/>
            <a:ext cx="31750" cy="3401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09E5076-5B4C-8286-B47B-0438C0EE2603}"/>
              </a:ext>
            </a:extLst>
          </p:cNvPr>
          <p:cNvCxnSpPr>
            <a:cxnSpLocks/>
          </p:cNvCxnSpPr>
          <p:nvPr/>
        </p:nvCxnSpPr>
        <p:spPr>
          <a:xfrm flipH="1" flipV="1">
            <a:off x="5744029" y="1999799"/>
            <a:ext cx="109764" cy="3442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DA35D26-D9B9-E483-5E6A-5BDBBE086E13}"/>
              </a:ext>
            </a:extLst>
          </p:cNvPr>
          <p:cNvSpPr txBox="1"/>
          <p:nvPr/>
        </p:nvSpPr>
        <p:spPr>
          <a:xfrm>
            <a:off x="1012298" y="6146640"/>
            <a:ext cx="3374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Interaction between vortices</a:t>
            </a:r>
            <a:endParaRPr lang="en-FI" sz="2000" dirty="0" err="1">
              <a:latin typeface="+mj-lt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5F1A7CA4-B88A-A3D2-B8B0-48CCA3505E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601" y="5254090"/>
            <a:ext cx="1607854" cy="85917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FBA8E16-144A-CC49-4969-7CF3779F3C44}"/>
              </a:ext>
            </a:extLst>
          </p:cNvPr>
          <p:cNvSpPr txBox="1"/>
          <p:nvPr/>
        </p:nvSpPr>
        <p:spPr>
          <a:xfrm>
            <a:off x="4549458" y="6272109"/>
            <a:ext cx="2448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Attraction to images</a:t>
            </a:r>
            <a:endParaRPr lang="en-FI" sz="2000" dirty="0" err="1">
              <a:latin typeface="+mj-lt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CC4CFA1E-15AA-F41D-C802-ECBB6A267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393" y="5300178"/>
            <a:ext cx="1668235" cy="93856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3FDE8A0-1200-7068-FC04-03959B2773A6}"/>
              </a:ext>
            </a:extLst>
          </p:cNvPr>
          <p:cNvSpPr txBox="1"/>
          <p:nvPr/>
        </p:nvSpPr>
        <p:spPr>
          <a:xfrm>
            <a:off x="3818333" y="461574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External rotation</a:t>
            </a:r>
            <a:endParaRPr lang="en-FI" sz="2000" dirty="0" err="1">
              <a:latin typeface="+mj-lt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CC119986-DF0A-9B9D-C0BA-66ED15AA3B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19" y="3035036"/>
            <a:ext cx="1522823" cy="1522823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E76C7F9E-A1CB-98FF-46A8-AE86E049493F}"/>
              </a:ext>
            </a:extLst>
          </p:cNvPr>
          <p:cNvSpPr txBox="1"/>
          <p:nvPr/>
        </p:nvSpPr>
        <p:spPr>
          <a:xfrm>
            <a:off x="8552753" y="422955"/>
            <a:ext cx="262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Vortices can be </a:t>
            </a:r>
            <a:r>
              <a:rPr lang="en-US" sz="2000" b="1" dirty="0">
                <a:latin typeface="+mj-lt"/>
              </a:rPr>
              <a:t>pinned</a:t>
            </a:r>
            <a:r>
              <a:rPr lang="en-US" sz="2000" dirty="0">
                <a:latin typeface="+mj-lt"/>
              </a:rPr>
              <a:t> on objects</a:t>
            </a:r>
            <a:endParaRPr lang="en-FI" sz="2000" dirty="0" err="1">
              <a:latin typeface="+mj-lt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B29DF7C0-B948-C5B6-9582-3E56CAE704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355" y="215358"/>
            <a:ext cx="946347" cy="239689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843F658D-3B9F-2D29-D02D-FDC0CE97FA49}"/>
              </a:ext>
            </a:extLst>
          </p:cNvPr>
          <p:cNvSpPr txBox="1"/>
          <p:nvPr/>
        </p:nvSpPr>
        <p:spPr>
          <a:xfrm>
            <a:off x="7976683" y="1210853"/>
            <a:ext cx="3882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Vortex is unable to move until force exceeds a critical threshold</a:t>
            </a:r>
            <a:endParaRPr lang="en-FI" sz="2000" dirty="0" err="1"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8AD9317-793C-C553-654D-2BAFC8CD2247}"/>
              </a:ext>
            </a:extLst>
          </p:cNvPr>
          <p:cNvSpPr txBox="1"/>
          <p:nvPr/>
        </p:nvSpPr>
        <p:spPr>
          <a:xfrm>
            <a:off x="7223227" y="3288615"/>
            <a:ext cx="3059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Simple picture</a:t>
            </a:r>
            <a:r>
              <a:rPr lang="en-US" sz="2000" dirty="0">
                <a:latin typeface="+mj-lt"/>
              </a:rPr>
              <a:t>:</a:t>
            </a:r>
          </a:p>
          <a:p>
            <a:pPr algn="l"/>
            <a:r>
              <a:rPr lang="en-US" sz="2000" dirty="0">
                <a:latin typeface="+mj-lt"/>
              </a:rPr>
              <a:t>Part of the core is displaced by pinning site</a:t>
            </a:r>
            <a:endParaRPr lang="en-FI" sz="2000" dirty="0" err="1"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5A729E5-A56E-7A88-53B9-394F5299D067}"/>
              </a:ext>
            </a:extLst>
          </p:cNvPr>
          <p:cNvSpPr txBox="1"/>
          <p:nvPr/>
        </p:nvSpPr>
        <p:spPr>
          <a:xfrm>
            <a:off x="4817855" y="3198499"/>
            <a:ext cx="4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latin typeface="+mj-lt"/>
              </a:rPr>
              <a:t>Ω</a:t>
            </a:r>
            <a:endParaRPr lang="en-FI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20997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B9D05-F1EB-C783-2D8B-CEC947606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DDB05-2F50-10F0-2EE2-3A6E3404C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  <a:endParaRPr lang="en-FI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99FD8BE-558B-E250-5221-3E101A5B7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4" y="1803612"/>
            <a:ext cx="2765641" cy="2931674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0332790C-4779-CD77-087A-5A4D3865B88F}"/>
              </a:ext>
            </a:extLst>
          </p:cNvPr>
          <p:cNvGrpSpPr/>
          <p:nvPr/>
        </p:nvGrpSpPr>
        <p:grpSpPr>
          <a:xfrm>
            <a:off x="9454059" y="1998751"/>
            <a:ext cx="2404974" cy="1943129"/>
            <a:chOff x="7805059" y="3193466"/>
            <a:chExt cx="3530103" cy="2852191"/>
          </a:xfrm>
        </p:grpSpPr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00F6D949-AA5B-F1DF-46D7-379CF2B6C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5059" y="3193466"/>
              <a:ext cx="3530103" cy="2852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BF5C89D-F3A9-06B3-4602-71CE92171BE6}"/>
                </a:ext>
              </a:extLst>
            </p:cNvPr>
            <p:cNvSpPr/>
            <p:nvPr/>
          </p:nvSpPr>
          <p:spPr>
            <a:xfrm>
              <a:off x="8042366" y="3618683"/>
              <a:ext cx="522514" cy="1950720"/>
            </a:xfrm>
            <a:prstGeom prst="rect">
              <a:avLst/>
            </a:prstGeom>
            <a:solidFill>
              <a:srgbClr val="87878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178ECD0-F934-EB7E-079A-2BD68D350EAC}"/>
              </a:ext>
            </a:extLst>
          </p:cNvPr>
          <p:cNvSpPr txBox="1"/>
          <p:nvPr/>
        </p:nvSpPr>
        <p:spPr>
          <a:xfrm>
            <a:off x="360134" y="1088542"/>
            <a:ext cx="573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Free vortices move, pushed by the Magnus force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612F04E1-B577-37C3-D423-FA9E9A71848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08809" y="1599689"/>
            <a:ext cx="2829349" cy="4001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06D3AE1-EC4A-CC76-EEC4-E94752993031}"/>
              </a:ext>
            </a:extLst>
          </p:cNvPr>
          <p:cNvSpPr txBox="1"/>
          <p:nvPr/>
        </p:nvSpPr>
        <p:spPr>
          <a:xfrm>
            <a:off x="2846702" y="224292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Circulation</a:t>
            </a:r>
            <a:endParaRPr lang="en-FI" dirty="0" err="1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B20DD3-083F-29DD-BC61-F407DF85CE3B}"/>
              </a:ext>
            </a:extLst>
          </p:cNvPr>
          <p:cNvSpPr txBox="1"/>
          <p:nvPr/>
        </p:nvSpPr>
        <p:spPr>
          <a:xfrm>
            <a:off x="4153121" y="2242922"/>
            <a:ext cx="130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Velocity of </a:t>
            </a:r>
          </a:p>
          <a:p>
            <a:pPr algn="ctr"/>
            <a:r>
              <a:rPr lang="en-US" dirty="0">
                <a:latin typeface="+mj-lt"/>
              </a:rPr>
              <a:t>vortex line</a:t>
            </a:r>
            <a:endParaRPr lang="en-FI" dirty="0" err="1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4CAE57-08CC-E73B-1341-A4F85B99DA08}"/>
              </a:ext>
            </a:extLst>
          </p:cNvPr>
          <p:cNvSpPr txBox="1"/>
          <p:nvPr/>
        </p:nvSpPr>
        <p:spPr>
          <a:xfrm>
            <a:off x="5516964" y="2242922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Superfluid</a:t>
            </a:r>
          </a:p>
          <a:p>
            <a:pPr algn="ctr"/>
            <a:r>
              <a:rPr lang="en-US" dirty="0">
                <a:latin typeface="+mj-lt"/>
              </a:rPr>
              <a:t>velocity</a:t>
            </a:r>
            <a:endParaRPr lang="en-FI" dirty="0" err="1">
              <a:latin typeface="+mj-lt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5F9EB15-2187-D6FF-0CC3-6F02E8A13874}"/>
              </a:ext>
            </a:extLst>
          </p:cNvPr>
          <p:cNvCxnSpPr>
            <a:cxnSpLocks/>
          </p:cNvCxnSpPr>
          <p:nvPr/>
        </p:nvCxnSpPr>
        <p:spPr>
          <a:xfrm flipV="1">
            <a:off x="3905639" y="1965923"/>
            <a:ext cx="341604" cy="3781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13BF53C-EA89-C210-B17F-06621DB0B9DA}"/>
              </a:ext>
            </a:extLst>
          </p:cNvPr>
          <p:cNvCxnSpPr>
            <a:cxnSpLocks/>
          </p:cNvCxnSpPr>
          <p:nvPr/>
        </p:nvCxnSpPr>
        <p:spPr>
          <a:xfrm flipV="1">
            <a:off x="4939393" y="1981200"/>
            <a:ext cx="31750" cy="3401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6694B1F-DBAA-B7C9-8E2A-81B8C1C0D8F4}"/>
              </a:ext>
            </a:extLst>
          </p:cNvPr>
          <p:cNvCxnSpPr>
            <a:cxnSpLocks/>
          </p:cNvCxnSpPr>
          <p:nvPr/>
        </p:nvCxnSpPr>
        <p:spPr>
          <a:xfrm flipH="1" flipV="1">
            <a:off x="5744029" y="1999799"/>
            <a:ext cx="109764" cy="3442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EE7DDE6-88C9-8861-CB16-CD9F521499BD}"/>
              </a:ext>
            </a:extLst>
          </p:cNvPr>
          <p:cNvSpPr txBox="1"/>
          <p:nvPr/>
        </p:nvSpPr>
        <p:spPr>
          <a:xfrm>
            <a:off x="1012298" y="6146640"/>
            <a:ext cx="3374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Interaction between vortices</a:t>
            </a:r>
            <a:endParaRPr lang="en-FI" sz="2000" dirty="0" err="1">
              <a:latin typeface="+mj-lt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0302E9C0-C4DE-4E9D-D2C1-76AFF2BAC3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601" y="5254090"/>
            <a:ext cx="1607854" cy="85917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3DA1F4EC-7DB3-8E2B-F857-7CCBDB8D2072}"/>
              </a:ext>
            </a:extLst>
          </p:cNvPr>
          <p:cNvSpPr txBox="1"/>
          <p:nvPr/>
        </p:nvSpPr>
        <p:spPr>
          <a:xfrm>
            <a:off x="4549458" y="6272109"/>
            <a:ext cx="2448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Attraction to images</a:t>
            </a:r>
            <a:endParaRPr lang="en-FI" sz="2000" dirty="0" err="1">
              <a:latin typeface="+mj-lt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EEBF566-A7B9-332A-8CC3-7F6AE4553A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393" y="5300178"/>
            <a:ext cx="1668235" cy="93856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A2026F1-4E80-CA6C-08CE-BD4E775FDFFD}"/>
              </a:ext>
            </a:extLst>
          </p:cNvPr>
          <p:cNvSpPr txBox="1"/>
          <p:nvPr/>
        </p:nvSpPr>
        <p:spPr>
          <a:xfrm>
            <a:off x="3818333" y="461574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External rotation</a:t>
            </a:r>
            <a:endParaRPr lang="en-FI" sz="2000" dirty="0" err="1">
              <a:latin typeface="+mj-lt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FC9F03B-4B89-D5C9-BD07-EEF6C8DCF6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19" y="3035036"/>
            <a:ext cx="1522823" cy="1522823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6459C97F-E8D2-193D-E4C5-F9E020324734}"/>
              </a:ext>
            </a:extLst>
          </p:cNvPr>
          <p:cNvSpPr txBox="1"/>
          <p:nvPr/>
        </p:nvSpPr>
        <p:spPr>
          <a:xfrm>
            <a:off x="8552753" y="422955"/>
            <a:ext cx="262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Vortices can be </a:t>
            </a:r>
            <a:r>
              <a:rPr lang="en-US" sz="2000" b="1" dirty="0">
                <a:latin typeface="+mj-lt"/>
              </a:rPr>
              <a:t>pinned</a:t>
            </a:r>
            <a:r>
              <a:rPr lang="en-US" sz="2000" dirty="0">
                <a:latin typeface="+mj-lt"/>
              </a:rPr>
              <a:t> on objects</a:t>
            </a:r>
            <a:endParaRPr lang="en-FI" sz="2000" dirty="0" err="1">
              <a:latin typeface="+mj-lt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0EB96748-AF3B-1FE2-103E-66187330BA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355" y="215358"/>
            <a:ext cx="946347" cy="239689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46C11DC2-2062-356F-D017-7100C8C6AF2B}"/>
              </a:ext>
            </a:extLst>
          </p:cNvPr>
          <p:cNvSpPr txBox="1"/>
          <p:nvPr/>
        </p:nvSpPr>
        <p:spPr>
          <a:xfrm>
            <a:off x="7976683" y="1210853"/>
            <a:ext cx="3882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Vortex is unable to move until force exceeds a critical threshold</a:t>
            </a:r>
            <a:endParaRPr lang="en-FI" sz="2000" dirty="0" err="1"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69B3010-66CC-4C72-0FB1-0A275BBE9CDF}"/>
              </a:ext>
            </a:extLst>
          </p:cNvPr>
          <p:cNvSpPr txBox="1"/>
          <p:nvPr/>
        </p:nvSpPr>
        <p:spPr>
          <a:xfrm>
            <a:off x="7223227" y="3288615"/>
            <a:ext cx="3059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Simple picture</a:t>
            </a:r>
            <a:r>
              <a:rPr lang="en-US" sz="2000" dirty="0">
                <a:latin typeface="+mj-lt"/>
              </a:rPr>
              <a:t>:</a:t>
            </a:r>
          </a:p>
          <a:p>
            <a:pPr algn="l"/>
            <a:r>
              <a:rPr lang="en-US" sz="2000" dirty="0">
                <a:latin typeface="+mj-lt"/>
              </a:rPr>
              <a:t>Part of the core is displaced by pinning site</a:t>
            </a:r>
            <a:endParaRPr lang="en-FI" sz="2000" dirty="0" err="1"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78FC4F6-51AE-6F45-A05B-3F46CFCB596F}"/>
              </a:ext>
            </a:extLst>
          </p:cNvPr>
          <p:cNvSpPr txBox="1"/>
          <p:nvPr/>
        </p:nvSpPr>
        <p:spPr>
          <a:xfrm>
            <a:off x="4817855" y="3198499"/>
            <a:ext cx="4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latin typeface="+mj-lt"/>
              </a:rPr>
              <a:t>Ω</a:t>
            </a:r>
            <a:endParaRPr lang="en-FI" dirty="0" err="1"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414D4A7-1865-272B-3C77-84BA5502CB60}"/>
              </a:ext>
            </a:extLst>
          </p:cNvPr>
          <p:cNvSpPr txBox="1"/>
          <p:nvPr/>
        </p:nvSpPr>
        <p:spPr>
          <a:xfrm>
            <a:off x="7410798" y="4415685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>
                <a:latin typeface="+mj-lt"/>
              </a:rPr>
              <a:t>Relevance:</a:t>
            </a:r>
            <a:endParaRPr lang="en-FI" sz="2000" b="1" dirty="0" err="1">
              <a:latin typeface="+mj-lt"/>
            </a:endParaRPr>
          </a:p>
        </p:txBody>
      </p:sp>
      <p:pic>
        <p:nvPicPr>
          <p:cNvPr id="80" name="Picture 79" descr="Neutron Star Artist's Impression">
            <a:extLst>
              <a:ext uri="{FF2B5EF4-FFF2-40B4-BE49-F238E27FC236}">
                <a16:creationId xmlns:a16="http://schemas.microsoft.com/office/drawing/2014/main" id="{71641CCB-32D7-C318-9392-A67F6121DBD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2494" t="7158" r="25711" b="5950"/>
          <a:stretch>
            <a:fillRect/>
          </a:stretch>
        </p:blipFill>
        <p:spPr>
          <a:xfrm>
            <a:off x="10080317" y="4944907"/>
            <a:ext cx="1545794" cy="1458493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82DF1A1B-D21F-808C-1F57-F30FCB3BB6C5}"/>
              </a:ext>
            </a:extLst>
          </p:cNvPr>
          <p:cNvSpPr txBox="1"/>
          <p:nvPr/>
        </p:nvSpPr>
        <p:spPr>
          <a:xfrm>
            <a:off x="9702899" y="6441481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Neutron star glitches</a:t>
            </a:r>
            <a:endParaRPr lang="en-FI" dirty="0" err="1">
              <a:latin typeface="+mj-lt"/>
            </a:endParaRPr>
          </a:p>
        </p:txBody>
      </p:sp>
      <p:pic>
        <p:nvPicPr>
          <p:cNvPr id="82" name="Picture 81" descr="Abrikosov vortex - Wikipedia">
            <a:extLst>
              <a:ext uri="{FF2B5EF4-FFF2-40B4-BE49-F238E27FC236}">
                <a16:creationId xmlns:a16="http://schemas.microsoft.com/office/drawing/2014/main" id="{FBE592AE-42D5-3AC8-A77E-D479885DEA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7776128" y="4818926"/>
            <a:ext cx="1457605" cy="1711343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C9B41D48-1FC5-8272-2452-748F665F3DCB}"/>
              </a:ext>
            </a:extLst>
          </p:cNvPr>
          <p:cNvSpPr txBox="1"/>
          <p:nvPr/>
        </p:nvSpPr>
        <p:spPr>
          <a:xfrm>
            <a:off x="7574574" y="6441481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Superconductors</a:t>
            </a:r>
            <a:endParaRPr lang="en-FI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102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87815-79A7-AD5D-DFEF-B4F515484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F0963-D56B-A0F3-4FBD-50A1856AE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Pinning in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28667D-5622-83F9-2AD7-902C6E2DC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68" y="1772422"/>
            <a:ext cx="3003890" cy="22393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2A1C03-8DD2-45AE-934A-B9B3E7FC5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80" y="944798"/>
            <a:ext cx="3003890" cy="22393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692A907-413C-5E8F-7631-5B6737FFB4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106" y="944798"/>
            <a:ext cx="2475137" cy="22004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1B49583-CA4A-03E1-DAAC-1F9BA6ED6AB3}"/>
              </a:ext>
            </a:extLst>
          </p:cNvPr>
          <p:cNvSpPr txBox="1"/>
          <p:nvPr/>
        </p:nvSpPr>
        <p:spPr>
          <a:xfrm>
            <a:off x="651611" y="4011784"/>
            <a:ext cx="2789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nafen</a:t>
            </a:r>
            <a:r>
              <a:rPr lang="en-US" sz="2000" dirty="0">
                <a:latin typeface="+mj-lt"/>
              </a:rPr>
              <a:t>” Al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strands </a:t>
            </a:r>
          </a:p>
          <a:p>
            <a:pPr algn="ctr"/>
            <a:r>
              <a:rPr lang="en-US" sz="2000" dirty="0">
                <a:latin typeface="+mj-lt"/>
              </a:rPr>
              <a:t>with ~8 nm diameters</a:t>
            </a:r>
            <a:endParaRPr lang="en-FI" sz="2000" dirty="0" err="1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0AE51E-2D9C-A609-6B87-8DDA17D87D9A}"/>
              </a:ext>
            </a:extLst>
          </p:cNvPr>
          <p:cNvSpPr txBox="1"/>
          <p:nvPr/>
        </p:nvSpPr>
        <p:spPr>
          <a:xfrm>
            <a:off x="100306" y="1064536"/>
            <a:ext cx="3892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Microscopic</a:t>
            </a:r>
            <a:r>
              <a:rPr lang="en-US" sz="2000" dirty="0">
                <a:latin typeface="+mj-lt"/>
              </a:rPr>
              <a:t>:</a:t>
            </a:r>
          </a:p>
          <a:p>
            <a:pPr algn="ctr"/>
            <a:r>
              <a:rPr lang="en-US" sz="2000" dirty="0">
                <a:latin typeface="+mj-lt"/>
              </a:rPr>
              <a:t>Chemically grown nanomaterials</a:t>
            </a:r>
            <a:endParaRPr lang="en-FI" sz="2000" dirty="0" err="1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19E77E-3163-7522-F0B9-85717876302D}"/>
              </a:ext>
            </a:extLst>
          </p:cNvPr>
          <p:cNvSpPr txBox="1"/>
          <p:nvPr/>
        </p:nvSpPr>
        <p:spPr>
          <a:xfrm>
            <a:off x="6517687" y="236912"/>
            <a:ext cx="4615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Mesoscopic</a:t>
            </a:r>
            <a:r>
              <a:rPr lang="en-US" sz="2000" dirty="0">
                <a:latin typeface="+mj-lt"/>
              </a:rPr>
              <a:t>: </a:t>
            </a:r>
          </a:p>
          <a:p>
            <a:pPr algn="ctr"/>
            <a:r>
              <a:rPr lang="en-US" sz="2000" dirty="0">
                <a:latin typeface="+mj-lt"/>
              </a:rPr>
              <a:t>Nanofabricated substrates and devices</a:t>
            </a:r>
            <a:endParaRPr lang="en-FI" sz="2000" dirty="0" err="1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9257B2-8051-F04F-8D16-E950E74EE88E}"/>
              </a:ext>
            </a:extLst>
          </p:cNvPr>
          <p:cNvSpPr txBox="1"/>
          <p:nvPr/>
        </p:nvSpPr>
        <p:spPr>
          <a:xfrm>
            <a:off x="5932664" y="3184160"/>
            <a:ext cx="2781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Silicon pillars less than</a:t>
            </a:r>
          </a:p>
          <a:p>
            <a:pPr algn="ctr"/>
            <a:r>
              <a:rPr lang="en-US" sz="2000" dirty="0">
                <a:latin typeface="+mj-lt"/>
              </a:rPr>
              <a:t>100 nm in diameter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D9BA1D-5ACB-8A3D-5EBA-106C117CA532}"/>
              </a:ext>
            </a:extLst>
          </p:cNvPr>
          <p:cNvSpPr txBox="1"/>
          <p:nvPr/>
        </p:nvSpPr>
        <p:spPr>
          <a:xfrm>
            <a:off x="8983671" y="3184160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Nanomechanical devices</a:t>
            </a:r>
          </a:p>
          <a:p>
            <a:pPr algn="ctr"/>
            <a:r>
              <a:rPr lang="en-US" sz="2000" dirty="0">
                <a:latin typeface="+mj-lt"/>
              </a:rPr>
              <a:t>micrometers in size</a:t>
            </a:r>
            <a:endParaRPr lang="en-FI" sz="20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57772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67906-1727-90DD-5CDA-B9BBFEB0F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BCE0D-3CD1-D326-0DBF-6C72E21AC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Pinning in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F04DE4-16AC-D269-9053-C6EC15C5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68" y="1772422"/>
            <a:ext cx="3003890" cy="22393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5DFABB-325B-B202-0EF1-C413AE977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80" y="944798"/>
            <a:ext cx="3003890" cy="22393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5D73EA9-43A2-C9B9-23A2-DE6EB7A6E2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106" y="944798"/>
            <a:ext cx="2475137" cy="22004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44E2A94-2C23-7678-ADC5-3ABD89CABB01}"/>
              </a:ext>
            </a:extLst>
          </p:cNvPr>
          <p:cNvSpPr txBox="1"/>
          <p:nvPr/>
        </p:nvSpPr>
        <p:spPr>
          <a:xfrm>
            <a:off x="651611" y="4011784"/>
            <a:ext cx="2789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nafen</a:t>
            </a:r>
            <a:r>
              <a:rPr lang="en-US" sz="2000" dirty="0">
                <a:latin typeface="+mj-lt"/>
              </a:rPr>
              <a:t>” Al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strands </a:t>
            </a:r>
          </a:p>
          <a:p>
            <a:pPr algn="ctr"/>
            <a:r>
              <a:rPr lang="en-US" sz="2000" dirty="0">
                <a:latin typeface="+mj-lt"/>
              </a:rPr>
              <a:t>with ~8 nm diameters</a:t>
            </a:r>
            <a:endParaRPr lang="en-FI" sz="2000" dirty="0" err="1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983CED-3DD4-634C-C7B6-808C8E211DFF}"/>
              </a:ext>
            </a:extLst>
          </p:cNvPr>
          <p:cNvSpPr txBox="1"/>
          <p:nvPr/>
        </p:nvSpPr>
        <p:spPr>
          <a:xfrm>
            <a:off x="100306" y="1064536"/>
            <a:ext cx="3892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Microscopic</a:t>
            </a:r>
            <a:r>
              <a:rPr lang="en-US" sz="2000" dirty="0">
                <a:latin typeface="+mj-lt"/>
              </a:rPr>
              <a:t>:</a:t>
            </a:r>
          </a:p>
          <a:p>
            <a:pPr algn="ctr"/>
            <a:r>
              <a:rPr lang="en-US" sz="2000" dirty="0">
                <a:latin typeface="+mj-lt"/>
              </a:rPr>
              <a:t>Chemically grown nanomaterials</a:t>
            </a:r>
            <a:endParaRPr lang="en-FI" sz="2000" dirty="0" err="1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DB8E81-B877-7296-A01A-30563C4E6053}"/>
              </a:ext>
            </a:extLst>
          </p:cNvPr>
          <p:cNvSpPr txBox="1"/>
          <p:nvPr/>
        </p:nvSpPr>
        <p:spPr>
          <a:xfrm>
            <a:off x="6517687" y="236912"/>
            <a:ext cx="4615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Mesoscopic</a:t>
            </a:r>
            <a:r>
              <a:rPr lang="en-US" sz="2000" dirty="0">
                <a:latin typeface="+mj-lt"/>
              </a:rPr>
              <a:t>: </a:t>
            </a:r>
          </a:p>
          <a:p>
            <a:pPr algn="ctr"/>
            <a:r>
              <a:rPr lang="en-US" sz="2000" dirty="0">
                <a:latin typeface="+mj-lt"/>
              </a:rPr>
              <a:t>Nanofabricated substrates and devices</a:t>
            </a:r>
            <a:endParaRPr lang="en-FI" sz="2000" dirty="0" err="1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E36F6C-7ECD-E45D-5C55-4D4067164980}"/>
              </a:ext>
            </a:extLst>
          </p:cNvPr>
          <p:cNvSpPr txBox="1"/>
          <p:nvPr/>
        </p:nvSpPr>
        <p:spPr>
          <a:xfrm>
            <a:off x="5932664" y="3184160"/>
            <a:ext cx="2781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Silicon pillars less than</a:t>
            </a:r>
          </a:p>
          <a:p>
            <a:pPr algn="ctr"/>
            <a:r>
              <a:rPr lang="en-US" sz="2000" dirty="0">
                <a:latin typeface="+mj-lt"/>
              </a:rPr>
              <a:t>100 nm in diameter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66C44D-7FD7-0658-E131-8AFAA25DB855}"/>
              </a:ext>
            </a:extLst>
          </p:cNvPr>
          <p:cNvSpPr txBox="1"/>
          <p:nvPr/>
        </p:nvSpPr>
        <p:spPr>
          <a:xfrm>
            <a:off x="8983671" y="3184160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Nanomechanical devices</a:t>
            </a:r>
          </a:p>
          <a:p>
            <a:pPr algn="ctr"/>
            <a:r>
              <a:rPr lang="en-US" sz="2000" dirty="0">
                <a:latin typeface="+mj-lt"/>
              </a:rPr>
              <a:t>micrometers in size</a:t>
            </a:r>
            <a:endParaRPr lang="en-FI" sz="2000" dirty="0" err="1">
              <a:latin typeface="+mj-lt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3F7B98C7-CC87-5EB2-238F-CD410D69FC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26141" y="5068811"/>
            <a:ext cx="1627874" cy="368041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E4F7E93C-D76F-E8CA-D1F2-19C5960D959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08233" y="5664870"/>
            <a:ext cx="4033729" cy="36804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E2F6AF4-F3FC-BF80-7A78-3D6EE75D5D32}"/>
              </a:ext>
            </a:extLst>
          </p:cNvPr>
          <p:cNvSpPr txBox="1"/>
          <p:nvPr/>
        </p:nvSpPr>
        <p:spPr>
          <a:xfrm>
            <a:off x="407987" y="488353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Energy from </a:t>
            </a:r>
          </a:p>
          <a:p>
            <a:pPr algn="ctr"/>
            <a:r>
              <a:rPr lang="en-US" dirty="0">
                <a:latin typeface="+mj-lt"/>
              </a:rPr>
              <a:t>point impurities:</a:t>
            </a:r>
            <a:endParaRPr lang="en-FI" dirty="0" err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3993CB-6B6E-9D00-A015-BA8536478D74}"/>
              </a:ext>
            </a:extLst>
          </p:cNvPr>
          <p:cNvSpPr txBox="1"/>
          <p:nvPr/>
        </p:nvSpPr>
        <p:spPr>
          <a:xfrm>
            <a:off x="4295506" y="626977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Strand direction</a:t>
            </a:r>
            <a:endParaRPr lang="en-FI" dirty="0" err="1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3D593C-CF37-06A2-02CD-6780737E7614}"/>
              </a:ext>
            </a:extLst>
          </p:cNvPr>
          <p:cNvSpPr txBox="1"/>
          <p:nvPr/>
        </p:nvSpPr>
        <p:spPr>
          <a:xfrm>
            <a:off x="1308233" y="6269774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Scattering cross sections</a:t>
            </a:r>
            <a:endParaRPr lang="en-FI" dirty="0" err="1">
              <a:latin typeface="+mj-lt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30D0345-EC75-D3AF-54BC-8CB81B3E72F3}"/>
              </a:ext>
            </a:extLst>
          </p:cNvPr>
          <p:cNvCxnSpPr>
            <a:cxnSpLocks/>
          </p:cNvCxnSpPr>
          <p:nvPr/>
        </p:nvCxnSpPr>
        <p:spPr>
          <a:xfrm flipH="1" flipV="1">
            <a:off x="2253343" y="5986243"/>
            <a:ext cx="123371" cy="33248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6B0B92D-8623-871B-DC35-8958BB951800}"/>
              </a:ext>
            </a:extLst>
          </p:cNvPr>
          <p:cNvCxnSpPr>
            <a:cxnSpLocks/>
          </p:cNvCxnSpPr>
          <p:nvPr/>
        </p:nvCxnSpPr>
        <p:spPr>
          <a:xfrm flipV="1">
            <a:off x="3791857" y="5952508"/>
            <a:ext cx="664029" cy="42024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80582F9-6AA9-F54D-1688-5C05E25B027A}"/>
              </a:ext>
            </a:extLst>
          </p:cNvPr>
          <p:cNvCxnSpPr>
            <a:cxnSpLocks/>
          </p:cNvCxnSpPr>
          <p:nvPr/>
        </p:nvCxnSpPr>
        <p:spPr>
          <a:xfrm flipH="1" flipV="1">
            <a:off x="5128849" y="5986243"/>
            <a:ext cx="46333" cy="38651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55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43C96-3ACA-CEFD-5283-50668582B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AEF61D43-6088-7EA2-C19F-5820C8A63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4"/>
            <a:ext cx="11376026" cy="470604"/>
          </a:xfrm>
        </p:spPr>
        <p:txBody>
          <a:bodyPr/>
          <a:lstStyle/>
          <a:p>
            <a:r>
              <a:rPr lang="en-US" dirty="0"/>
              <a:t>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CC5911A-2F60-BCAD-ED15-028FDAF39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55" y="1915000"/>
            <a:ext cx="1127116" cy="89089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ABE4AF3-846B-6477-5209-E0B8D8ABDC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007" y="1826887"/>
            <a:ext cx="962458" cy="127859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595C2B8-B5B4-C58A-51B9-435A451174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2" y="1915000"/>
            <a:ext cx="838267" cy="11904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F09DF5F-EAA9-3B01-335D-244A417E4F98}"/>
              </a:ext>
            </a:extLst>
          </p:cNvPr>
          <p:cNvSpPr txBox="1"/>
          <p:nvPr/>
        </p:nvSpPr>
        <p:spPr>
          <a:xfrm>
            <a:off x="319488" y="1014290"/>
            <a:ext cx="4125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Fermionic</a:t>
            </a:r>
            <a:r>
              <a:rPr lang="en-US" sz="2000" dirty="0">
                <a:latin typeface="+mj-lt"/>
              </a:rPr>
              <a:t> superfluid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+mj-lt"/>
              </a:rPr>
              <a:t>Spin-triplet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p-wave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Cooper pairs</a:t>
            </a:r>
            <a:endParaRPr lang="en-FI" sz="2000" dirty="0" err="1">
              <a:latin typeface="+mj-lt"/>
            </a:endParaRPr>
          </a:p>
        </p:txBody>
      </p:sp>
      <p:pic>
        <p:nvPicPr>
          <p:cNvPr id="53" name="Picture 5">
            <a:extLst>
              <a:ext uri="{FF2B5EF4-FFF2-40B4-BE49-F238E27FC236}">
                <a16:creationId xmlns:a16="http://schemas.microsoft.com/office/drawing/2014/main" id="{D56C52F2-17F3-EF7C-BD84-D8B7D64FD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71" y="4289895"/>
            <a:ext cx="2930951" cy="12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F955FCD-9BEC-2BC2-503E-D7AA794684BE}"/>
              </a:ext>
            </a:extLst>
          </p:cNvPr>
          <p:cNvSpPr txBox="1"/>
          <p:nvPr/>
        </p:nvSpPr>
        <p:spPr>
          <a:xfrm>
            <a:off x="319488" y="3153039"/>
            <a:ext cx="4289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 addition to phase coherence, pairing breaks rotational symmetry SO(3) in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space</a:t>
            </a:r>
            <a:endParaRPr lang="en-FI" sz="2000" dirty="0" err="1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29CFB44-D230-3C1C-FC01-455BAE7E8E24}"/>
              </a:ext>
            </a:extLst>
          </p:cNvPr>
          <p:cNvSpPr txBox="1"/>
          <p:nvPr/>
        </p:nvSpPr>
        <p:spPr>
          <a:xfrm>
            <a:off x="1302455" y="5667209"/>
            <a:ext cx="4576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Broken symmetry state described by a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x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complex order parameter matrix</a:t>
            </a:r>
            <a:endParaRPr lang="en-FI" sz="2000" dirty="0" err="1">
              <a:latin typeface="+mj-lt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DC564812-FC50-4785-B548-D95F41C72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0" y="450402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7FD2483-D636-0CD5-90B4-EE0F6BC8E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32" y="493759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7716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B1A3B-1D5D-B99C-B1AF-54178F4B1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44DC9-9BA9-06FD-F8EA-44179D7DD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Pinning in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DE535A-B676-A282-3280-D5C63B2881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68" y="1772422"/>
            <a:ext cx="3003890" cy="22393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B4EB69C-7A4F-C6AC-92D5-2EEE178D2C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80" y="944798"/>
            <a:ext cx="3003890" cy="22393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A641B1-0845-EDE0-F964-380AEBF2C6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106" y="944798"/>
            <a:ext cx="2475137" cy="22004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23A32F-9AB5-D28F-CA4B-E1D4B8E36308}"/>
              </a:ext>
            </a:extLst>
          </p:cNvPr>
          <p:cNvSpPr txBox="1"/>
          <p:nvPr/>
        </p:nvSpPr>
        <p:spPr>
          <a:xfrm>
            <a:off x="651611" y="4011784"/>
            <a:ext cx="2789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nafen</a:t>
            </a:r>
            <a:r>
              <a:rPr lang="en-US" sz="2000" dirty="0">
                <a:latin typeface="+mj-lt"/>
              </a:rPr>
              <a:t>” Al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strands </a:t>
            </a:r>
          </a:p>
          <a:p>
            <a:pPr algn="ctr"/>
            <a:r>
              <a:rPr lang="en-US" sz="2000" dirty="0">
                <a:latin typeface="+mj-lt"/>
              </a:rPr>
              <a:t>with ~8 nm diameters</a:t>
            </a:r>
            <a:endParaRPr lang="en-FI" sz="2000" dirty="0" err="1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6E6265-5DDB-FCC0-984E-9828464A3FCD}"/>
              </a:ext>
            </a:extLst>
          </p:cNvPr>
          <p:cNvSpPr txBox="1"/>
          <p:nvPr/>
        </p:nvSpPr>
        <p:spPr>
          <a:xfrm>
            <a:off x="100306" y="1064536"/>
            <a:ext cx="3892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Microscopic</a:t>
            </a:r>
            <a:r>
              <a:rPr lang="en-US" sz="2000" dirty="0">
                <a:latin typeface="+mj-lt"/>
              </a:rPr>
              <a:t>:</a:t>
            </a:r>
          </a:p>
          <a:p>
            <a:pPr algn="ctr"/>
            <a:r>
              <a:rPr lang="en-US" sz="2000" dirty="0">
                <a:latin typeface="+mj-lt"/>
              </a:rPr>
              <a:t>Chemically grown nanomaterials</a:t>
            </a:r>
            <a:endParaRPr lang="en-FI" sz="2000" dirty="0" err="1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C70A0E-9C3E-9DBA-3DDD-9ECDFEF26690}"/>
              </a:ext>
            </a:extLst>
          </p:cNvPr>
          <p:cNvSpPr txBox="1"/>
          <p:nvPr/>
        </p:nvSpPr>
        <p:spPr>
          <a:xfrm>
            <a:off x="6517687" y="236912"/>
            <a:ext cx="4615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Mesoscopic</a:t>
            </a:r>
            <a:r>
              <a:rPr lang="en-US" sz="2000" dirty="0">
                <a:latin typeface="+mj-lt"/>
              </a:rPr>
              <a:t>: </a:t>
            </a:r>
          </a:p>
          <a:p>
            <a:pPr algn="ctr"/>
            <a:r>
              <a:rPr lang="en-US" sz="2000" dirty="0">
                <a:latin typeface="+mj-lt"/>
              </a:rPr>
              <a:t>Nanofabricated substrates and devices</a:t>
            </a:r>
            <a:endParaRPr lang="en-FI" sz="2000" dirty="0" err="1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996B70-F442-A372-0275-FA5A1801F26A}"/>
              </a:ext>
            </a:extLst>
          </p:cNvPr>
          <p:cNvSpPr txBox="1"/>
          <p:nvPr/>
        </p:nvSpPr>
        <p:spPr>
          <a:xfrm>
            <a:off x="5932664" y="3184160"/>
            <a:ext cx="2781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Silicon pillars less than</a:t>
            </a:r>
          </a:p>
          <a:p>
            <a:pPr algn="ctr"/>
            <a:r>
              <a:rPr lang="en-US" sz="2000" dirty="0">
                <a:latin typeface="+mj-lt"/>
              </a:rPr>
              <a:t>100 nm in diameter</a:t>
            </a:r>
            <a:endParaRPr lang="en-FI" sz="2000" dirty="0" err="1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98E86B-7E0D-456F-733C-A35928C251DD}"/>
              </a:ext>
            </a:extLst>
          </p:cNvPr>
          <p:cNvSpPr txBox="1"/>
          <p:nvPr/>
        </p:nvSpPr>
        <p:spPr>
          <a:xfrm>
            <a:off x="8983671" y="3184160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Nanomechanical devices</a:t>
            </a:r>
          </a:p>
          <a:p>
            <a:pPr algn="ctr"/>
            <a:r>
              <a:rPr lang="en-US" sz="2000" dirty="0">
                <a:latin typeface="+mj-lt"/>
              </a:rPr>
              <a:t>micrometers in size</a:t>
            </a:r>
            <a:endParaRPr lang="en-FI" sz="2000" dirty="0" err="1">
              <a:latin typeface="+mj-lt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42EA192F-44C0-83C6-0CD2-4BF8E185E9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26141" y="5068811"/>
            <a:ext cx="1627874" cy="368041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5ADF7DB0-DD52-62EF-04E1-1727F508512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08233" y="5664870"/>
            <a:ext cx="4033729" cy="36804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189FA2E-E3B8-6234-4603-401961EE2642}"/>
              </a:ext>
            </a:extLst>
          </p:cNvPr>
          <p:cNvSpPr txBox="1"/>
          <p:nvPr/>
        </p:nvSpPr>
        <p:spPr>
          <a:xfrm>
            <a:off x="407987" y="488353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Energy from </a:t>
            </a:r>
          </a:p>
          <a:p>
            <a:pPr algn="ctr"/>
            <a:r>
              <a:rPr lang="en-US" dirty="0">
                <a:latin typeface="+mj-lt"/>
              </a:rPr>
              <a:t>point impurities:</a:t>
            </a:r>
            <a:endParaRPr lang="en-FI" dirty="0" err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06DA45-1C36-F04A-C7E9-9B61DF6AA2C1}"/>
              </a:ext>
            </a:extLst>
          </p:cNvPr>
          <p:cNvSpPr txBox="1"/>
          <p:nvPr/>
        </p:nvSpPr>
        <p:spPr>
          <a:xfrm>
            <a:off x="4295506" y="626977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Strand direction</a:t>
            </a:r>
            <a:endParaRPr lang="en-FI" dirty="0" err="1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E81489-C7F8-4926-EA05-4962D38B6AAA}"/>
              </a:ext>
            </a:extLst>
          </p:cNvPr>
          <p:cNvSpPr txBox="1"/>
          <p:nvPr/>
        </p:nvSpPr>
        <p:spPr>
          <a:xfrm>
            <a:off x="1308233" y="6269774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Scattering cross sections</a:t>
            </a:r>
            <a:endParaRPr lang="en-FI" dirty="0" err="1">
              <a:latin typeface="+mj-lt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E204FFF-18F8-2D5A-AC2D-A4E0936A47EB}"/>
              </a:ext>
            </a:extLst>
          </p:cNvPr>
          <p:cNvCxnSpPr>
            <a:cxnSpLocks/>
          </p:cNvCxnSpPr>
          <p:nvPr/>
        </p:nvCxnSpPr>
        <p:spPr>
          <a:xfrm flipH="1" flipV="1">
            <a:off x="2253343" y="5986243"/>
            <a:ext cx="123371" cy="33248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10377F-455C-44CB-0E39-DD7EE5B20B54}"/>
              </a:ext>
            </a:extLst>
          </p:cNvPr>
          <p:cNvCxnSpPr>
            <a:cxnSpLocks/>
          </p:cNvCxnSpPr>
          <p:nvPr/>
        </p:nvCxnSpPr>
        <p:spPr>
          <a:xfrm flipV="1">
            <a:off x="3791857" y="5952508"/>
            <a:ext cx="664029" cy="42024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AD0BF71-3D6E-2A5C-2990-CA779DAEEB49}"/>
              </a:ext>
            </a:extLst>
          </p:cNvPr>
          <p:cNvCxnSpPr>
            <a:cxnSpLocks/>
          </p:cNvCxnSpPr>
          <p:nvPr/>
        </p:nvCxnSpPr>
        <p:spPr>
          <a:xfrm flipH="1" flipV="1">
            <a:off x="5128849" y="5986243"/>
            <a:ext cx="46333" cy="38651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19E08206-0833-E40B-DB8D-3C83FAEAC7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9" t="5692" r="4325" b="5911"/>
          <a:stretch>
            <a:fillRect/>
          </a:stretch>
        </p:blipFill>
        <p:spPr>
          <a:xfrm>
            <a:off x="6509758" y="4312125"/>
            <a:ext cx="2166258" cy="206063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9F2A4AA-4C92-E139-C9F1-C1A60A8F607D}"/>
              </a:ext>
            </a:extLst>
          </p:cNvPr>
          <p:cNvSpPr txBox="1"/>
          <p:nvPr/>
        </p:nvSpPr>
        <p:spPr>
          <a:xfrm>
            <a:off x="9124632" y="4328025"/>
            <a:ext cx="2449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Objects modeled as</a:t>
            </a:r>
          </a:p>
          <a:p>
            <a:pPr algn="ctr"/>
            <a:r>
              <a:rPr lang="en-GB" sz="2000" dirty="0">
                <a:latin typeface="+mj-lt"/>
              </a:rPr>
              <a:t>actual geometry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5BAA64-9805-ED08-762A-AD6ED93A1877}"/>
              </a:ext>
            </a:extLst>
          </p:cNvPr>
          <p:cNvSpPr txBox="1"/>
          <p:nvPr/>
        </p:nvSpPr>
        <p:spPr>
          <a:xfrm>
            <a:off x="9180745" y="5325025"/>
            <a:ext cx="23374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Specular boundary</a:t>
            </a:r>
          </a:p>
          <a:p>
            <a:pPr algn="ctr"/>
            <a:r>
              <a:rPr lang="en-GB" sz="2000" dirty="0">
                <a:latin typeface="+mj-lt"/>
              </a:rPr>
              <a:t>conditions</a:t>
            </a:r>
            <a:endParaRPr lang="en-FI" sz="20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77133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04903-92C8-45A0-44A7-6F5E9C16E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1F1B8-5ED0-912D-BD59-D75BD0B3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E6DE4B-1031-4AAD-7CF4-D8962B594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19206" r="17411" b="22619"/>
          <a:stretch>
            <a:fillRect/>
          </a:stretch>
        </p:blipFill>
        <p:spPr>
          <a:xfrm>
            <a:off x="3456212" y="1484784"/>
            <a:ext cx="3989615" cy="398961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31F9613-CE82-79E0-B09F-D8E4CC0AF95A}"/>
              </a:ext>
            </a:extLst>
          </p:cNvPr>
          <p:cNvSpPr/>
          <p:nvPr/>
        </p:nvSpPr>
        <p:spPr>
          <a:xfrm>
            <a:off x="5268683" y="3207548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809A34CF-1915-6163-E260-F2CA04EDAD29}"/>
              </a:ext>
            </a:extLst>
          </p:cNvPr>
          <p:cNvSpPr/>
          <p:nvPr/>
        </p:nvSpPr>
        <p:spPr>
          <a:xfrm rot="882728">
            <a:off x="5270476" y="564044"/>
            <a:ext cx="949441" cy="2790133"/>
          </a:xfrm>
          <a:prstGeom prst="arc">
            <a:avLst>
              <a:gd name="adj1" fmla="val 17676777"/>
              <a:gd name="adj2" fmla="val 4789573"/>
            </a:avLst>
          </a:prstGeom>
          <a:noFill/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7AD573-422C-799B-BB45-1A6F6F65F8F7}"/>
              </a:ext>
            </a:extLst>
          </p:cNvPr>
          <p:cNvSpPr txBox="1"/>
          <p:nvPr/>
        </p:nvSpPr>
        <p:spPr>
          <a:xfrm>
            <a:off x="5314443" y="534603"/>
            <a:ext cx="19816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Single-quantum</a:t>
            </a:r>
          </a:p>
          <a:p>
            <a:pPr algn="ctr"/>
            <a:r>
              <a:rPr lang="en-US" sz="2000" dirty="0">
                <a:latin typeface="+mj-lt"/>
              </a:rPr>
              <a:t>vortex</a:t>
            </a:r>
            <a:endParaRPr lang="en-FI" sz="2000" dirty="0" err="1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C2297-BA50-92AF-A4BB-CBC534DFB216}"/>
              </a:ext>
            </a:extLst>
          </p:cNvPr>
          <p:cNvSpPr txBox="1"/>
          <p:nvPr/>
        </p:nvSpPr>
        <p:spPr>
          <a:xfrm>
            <a:off x="145683" y="5553510"/>
            <a:ext cx="1638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Polar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18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15942ECF-CE0C-6B07-A3C1-5C284FD87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3" y="3429000"/>
            <a:ext cx="1346370" cy="212451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BAB2F34-6F6A-393B-FC05-ACEBA7D12D68}"/>
              </a:ext>
            </a:extLst>
          </p:cNvPr>
          <p:cNvSpPr txBox="1"/>
          <p:nvPr/>
        </p:nvSpPr>
        <p:spPr>
          <a:xfrm>
            <a:off x="291793" y="1163582"/>
            <a:ext cx="373371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Randomly generated impurities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Denser regions can</a:t>
            </a:r>
          </a:p>
          <a:p>
            <a:r>
              <a:rPr lang="en-US" sz="2000" b="1" dirty="0">
                <a:latin typeface="+mj-lt"/>
              </a:rPr>
              <a:t>pin</a:t>
            </a:r>
            <a:r>
              <a:rPr lang="en-US" sz="2000" dirty="0">
                <a:latin typeface="+mj-lt"/>
              </a:rPr>
              <a:t> topological objects</a:t>
            </a:r>
          </a:p>
          <a:p>
            <a:endParaRPr lang="en-US" sz="2000" dirty="0">
              <a:latin typeface="+mj-lt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9D2FDDF-44B8-5DB6-49BE-6FBC14E41CFC}"/>
              </a:ext>
            </a:extLst>
          </p:cNvPr>
          <p:cNvCxnSpPr>
            <a:cxnSpLocks/>
          </p:cNvCxnSpPr>
          <p:nvPr/>
        </p:nvCxnSpPr>
        <p:spPr>
          <a:xfrm>
            <a:off x="3398704" y="1531345"/>
            <a:ext cx="626803" cy="53431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06989A-A563-86D7-6291-D88711866B79}"/>
              </a:ext>
            </a:extLst>
          </p:cNvPr>
          <p:cNvCxnSpPr>
            <a:cxnSpLocks/>
          </p:cNvCxnSpPr>
          <p:nvPr/>
        </p:nvCxnSpPr>
        <p:spPr>
          <a:xfrm>
            <a:off x="3056549" y="2189733"/>
            <a:ext cx="1658670" cy="49380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Graphic 32">
            <a:extLst>
              <a:ext uri="{FF2B5EF4-FFF2-40B4-BE49-F238E27FC236}">
                <a16:creationId xmlns:a16="http://schemas.microsoft.com/office/drawing/2014/main" id="{9B54DDFD-7E1C-69E2-BC88-7D5B53069CC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0012" y="2794798"/>
            <a:ext cx="2276488" cy="400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D281F-13D3-1CE8-5FA1-273F0A2D5C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6" t="19207" r="17328" b="22618"/>
          <a:stretch>
            <a:fillRect/>
          </a:stretch>
        </p:blipFill>
        <p:spPr>
          <a:xfrm>
            <a:off x="7834995" y="1484784"/>
            <a:ext cx="3989616" cy="3989616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316FD256-E9C2-4C73-AAF6-F6325C6A87B6}"/>
              </a:ext>
            </a:extLst>
          </p:cNvPr>
          <p:cNvSpPr/>
          <p:nvPr/>
        </p:nvSpPr>
        <p:spPr>
          <a:xfrm>
            <a:off x="8262500" y="1873887"/>
            <a:ext cx="3173008" cy="3173008"/>
          </a:xfrm>
          <a:prstGeom prst="arc">
            <a:avLst>
              <a:gd name="adj1" fmla="val 659238"/>
              <a:gd name="adj2" fmla="val 5175314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en-FI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8CDEE0D-1EDD-BE11-C5D6-EF244D34F7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81671" y="1429323"/>
            <a:ext cx="307673" cy="53842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61E3E39-7FFB-B540-6F50-9AD144B8FA28}"/>
              </a:ext>
            </a:extLst>
          </p:cNvPr>
          <p:cNvSpPr/>
          <p:nvPr/>
        </p:nvSpPr>
        <p:spPr>
          <a:xfrm rot="19229071">
            <a:off x="7814655" y="1294997"/>
            <a:ext cx="3750283" cy="40687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</a:rPr>
              <a:t>Phase winding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145CB67-764B-E232-6CB3-29E217EC08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1983" b="1230"/>
          <a:stretch>
            <a:fillRect/>
          </a:stretch>
        </p:blipFill>
        <p:spPr>
          <a:xfrm>
            <a:off x="4432026" y="5580935"/>
            <a:ext cx="2126622" cy="5109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F8BDEAE-EEB3-ED1C-1FE9-21A193A6E0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10" t="87604" r="41512" b="910"/>
          <a:stretch>
            <a:fillRect/>
          </a:stretch>
        </p:blipFill>
        <p:spPr>
          <a:xfrm>
            <a:off x="8900636" y="5612245"/>
            <a:ext cx="1896736" cy="52560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AF5CC8F-0897-F23C-B71F-C00275689F52}"/>
              </a:ext>
            </a:extLst>
          </p:cNvPr>
          <p:cNvGrpSpPr/>
          <p:nvPr/>
        </p:nvGrpSpPr>
        <p:grpSpPr>
          <a:xfrm>
            <a:off x="7363017" y="448955"/>
            <a:ext cx="2038291" cy="875228"/>
            <a:chOff x="5258274" y="972394"/>
            <a:chExt cx="2038291" cy="875228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71BE0262-78DD-F370-D096-011B748C5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8274" y="997721"/>
              <a:ext cx="2038291" cy="849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76FCC24-0917-8A9C-0456-C3534D2CF1C1}"/>
                </a:ext>
              </a:extLst>
            </p:cNvPr>
            <p:cNvSpPr/>
            <p:nvPr/>
          </p:nvSpPr>
          <p:spPr>
            <a:xfrm>
              <a:off x="5258274" y="972394"/>
              <a:ext cx="233569" cy="235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1668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A564A-CB03-123A-3437-E62F42AD2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D7BE6EC-C7DF-35BA-9946-C467DBF50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38" cy="685799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B85C867-6299-02F8-91C9-452AA98E0F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9" t="19206" r="17074" b="22619"/>
          <a:stretch>
            <a:fillRect/>
          </a:stretch>
        </p:blipFill>
        <p:spPr>
          <a:xfrm>
            <a:off x="3443851" y="1484783"/>
            <a:ext cx="3989616" cy="39896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898335-E014-C9B3-4037-821CAC880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8EDB1F-0185-7536-554B-E7E7E6FD3ACB}"/>
              </a:ext>
            </a:extLst>
          </p:cNvPr>
          <p:cNvSpPr txBox="1"/>
          <p:nvPr/>
        </p:nvSpPr>
        <p:spPr>
          <a:xfrm>
            <a:off x="145683" y="5553510"/>
            <a:ext cx="1638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Polar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12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47228048-5212-64B5-D3B1-C135320010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3" y="3429000"/>
            <a:ext cx="1346370" cy="212451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6B1D87B-5DC0-96ED-9376-401AAD61CF6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0012" y="2794798"/>
            <a:ext cx="2276488" cy="4001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3D8B29-A674-7196-B084-3517418FDDCA}"/>
              </a:ext>
            </a:extLst>
          </p:cNvPr>
          <p:cNvSpPr txBox="1"/>
          <p:nvPr/>
        </p:nvSpPr>
        <p:spPr>
          <a:xfrm>
            <a:off x="291793" y="1163582"/>
            <a:ext cx="37176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Phase transitions can generate</a:t>
            </a:r>
          </a:p>
          <a:p>
            <a:r>
              <a:rPr lang="en-US" sz="2000" b="1" dirty="0">
                <a:solidFill>
                  <a:srgbClr val="0000FF"/>
                </a:solidFill>
                <a:latin typeface="+mj-lt"/>
              </a:rPr>
              <a:t>spin vortices </a:t>
            </a:r>
            <a:r>
              <a:rPr lang="en-US" sz="2000" dirty="0">
                <a:latin typeface="+mj-lt"/>
              </a:rPr>
              <a:t>in Polar phase</a:t>
            </a: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DB1531-EE81-E45D-4CD8-133DEAF89577}"/>
              </a:ext>
            </a:extLst>
          </p:cNvPr>
          <p:cNvCxnSpPr>
            <a:cxnSpLocks/>
          </p:cNvCxnSpPr>
          <p:nvPr/>
        </p:nvCxnSpPr>
        <p:spPr>
          <a:xfrm flipH="1">
            <a:off x="4405086" y="1163582"/>
            <a:ext cx="1383097" cy="124578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7A3D516-2AB0-DA1E-423A-DD2295ABC2C4}"/>
              </a:ext>
            </a:extLst>
          </p:cNvPr>
          <p:cNvSpPr txBox="1"/>
          <p:nvPr/>
        </p:nvSpPr>
        <p:spPr>
          <a:xfrm>
            <a:off x="5586740" y="681443"/>
            <a:ext cx="1794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vortices</a:t>
            </a:r>
            <a:endParaRPr lang="en-FI" sz="2000" b="1" dirty="0" err="1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941E145-C59C-BA39-6584-62D87C459E72}"/>
              </a:ext>
            </a:extLst>
          </p:cNvPr>
          <p:cNvCxnSpPr>
            <a:cxnSpLocks/>
          </p:cNvCxnSpPr>
          <p:nvPr/>
        </p:nvCxnSpPr>
        <p:spPr>
          <a:xfrm flipH="1">
            <a:off x="4789714" y="1163582"/>
            <a:ext cx="1255486" cy="163121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3F36A2E-E3BA-5E6C-5DA0-07046795E8B5}"/>
              </a:ext>
            </a:extLst>
          </p:cNvPr>
          <p:cNvCxnSpPr>
            <a:cxnSpLocks/>
          </p:cNvCxnSpPr>
          <p:nvPr/>
        </p:nvCxnSpPr>
        <p:spPr>
          <a:xfrm>
            <a:off x="6604000" y="1163582"/>
            <a:ext cx="152400" cy="240693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A92DB15-4D93-7E9E-F054-B5CF13001154}"/>
              </a:ext>
            </a:extLst>
          </p:cNvPr>
          <p:cNvSpPr/>
          <p:nvPr/>
        </p:nvSpPr>
        <p:spPr>
          <a:xfrm>
            <a:off x="4501439" y="2794798"/>
            <a:ext cx="364671" cy="364671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C13E2AE-CB85-16C7-FD05-C1CDD3C27B68}"/>
              </a:ext>
            </a:extLst>
          </p:cNvPr>
          <p:cNvSpPr/>
          <p:nvPr/>
        </p:nvSpPr>
        <p:spPr>
          <a:xfrm>
            <a:off x="3933493" y="2409371"/>
            <a:ext cx="557335" cy="55733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B67F35D-6B59-34A5-EF8F-9E31409BF8F9}"/>
              </a:ext>
            </a:extLst>
          </p:cNvPr>
          <p:cNvSpPr/>
          <p:nvPr/>
        </p:nvSpPr>
        <p:spPr>
          <a:xfrm>
            <a:off x="6451647" y="3639940"/>
            <a:ext cx="667610" cy="667610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1E1631E-6866-EFE4-5B4E-B7DBFD9D045B}"/>
              </a:ext>
            </a:extLst>
          </p:cNvPr>
          <p:cNvSpPr txBox="1"/>
          <p:nvPr/>
        </p:nvSpPr>
        <p:spPr>
          <a:xfrm>
            <a:off x="8166598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600F32A8-B9FC-0E0A-D0D1-3ADE0DFC1BE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09443" y="5541263"/>
            <a:ext cx="174165" cy="3483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06BC06-3F04-B70E-1C1A-3A43320774DB}"/>
              </a:ext>
            </a:extLst>
          </p:cNvPr>
          <p:cNvSpPr/>
          <p:nvPr/>
        </p:nvSpPr>
        <p:spPr>
          <a:xfrm>
            <a:off x="7363017" y="448955"/>
            <a:ext cx="233569" cy="235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E763E7-F75D-177E-3BD0-DD31EA002C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1983" b="1230"/>
          <a:stretch>
            <a:fillRect/>
          </a:stretch>
        </p:blipFill>
        <p:spPr>
          <a:xfrm>
            <a:off x="4432026" y="5580935"/>
            <a:ext cx="2126622" cy="51096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57D4FD2-30D2-A373-06D2-6CAD953A50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97016" y="144924"/>
            <a:ext cx="2157149" cy="138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507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F382D-CE77-4921-0A69-9D79C5321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464C415-D966-80A2-CBA3-AE398A2951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778" y="157843"/>
            <a:ext cx="6463444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BBE46A-1F07-B72F-E105-C35BE076B9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20DC88-6FB2-FC44-F54E-E3E680F60C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890E8D-05F4-0EE2-753D-D683C755D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BDBDC-2E53-F688-25ED-73A2BE67C43E}"/>
              </a:ext>
            </a:extLst>
          </p:cNvPr>
          <p:cNvSpPr/>
          <p:nvPr/>
        </p:nvSpPr>
        <p:spPr>
          <a:xfrm>
            <a:off x="11293928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AC34515-B2C8-A37F-F8A1-320314E490C5}"/>
              </a:ext>
            </a:extLst>
          </p:cNvPr>
          <p:cNvSpPr/>
          <p:nvPr/>
        </p:nvSpPr>
        <p:spPr>
          <a:xfrm>
            <a:off x="10727871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87266D9-DC49-2642-2A0E-7E65DB40245C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245D25-D713-5384-CCEB-DD829AE015FD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82A5E4-9E05-E401-AA4B-B78718A85A58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0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531AB790-B14F-6596-6EFF-1D85B26A8E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655DFD4-0AC3-B5E2-784B-7C5D18AB26B7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B652716-A3BE-0403-8E13-07CCA522333F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B25B1F-E289-AA2F-9355-3CC4F8E7F183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21DBFF-0448-168D-2302-FF60DBA33B5D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F5A5BD7-0856-6CD4-16DB-CB971AABD953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9598C3D-6F75-7CC9-11A4-EB0078DEF72C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C50285C-C040-D7CA-597B-EA46E9ECFA80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7939349-0FC3-10B7-E8AA-D7C653076572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FA54F90-B652-99B4-EBFC-1BFC3ED020FD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BFBB4104-35CB-0579-B4A4-F27E19DDDF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E64E4E94-9AFB-6C77-2043-DDB38B18BBF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9ABA3B9C-B9C9-DCF1-1F66-508B372E282B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1A00E58-2ED9-1BEF-76D3-2A82FB4D57A1}"/>
              </a:ext>
            </a:extLst>
          </p:cNvPr>
          <p:cNvSpPr/>
          <p:nvPr/>
        </p:nvSpPr>
        <p:spPr>
          <a:xfrm>
            <a:off x="10893879" y="260848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741CCD7-1A76-FACA-3A9A-E82A3CFE7A6B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7828E7-23C5-D386-47E9-B9B42F898C7D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A24EB4E-5CAD-CEC8-739E-934CC35463FB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28C8FF2-FE2A-6348-F90D-1A4812A3E1E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276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9420D-AE4D-C9A8-A85B-94EBCE3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0CE4A13-35A8-8408-ADB9-743EB9C04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4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E68FD8-EB94-49AF-70F6-DC04C0C5F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5AEB4B-22A9-207A-3704-FAA2CC6C2C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17F17623-AE41-8395-F363-AFC1C0610D94}"/>
              </a:ext>
            </a:extLst>
          </p:cNvPr>
          <p:cNvSpPr/>
          <p:nvPr/>
        </p:nvSpPr>
        <p:spPr>
          <a:xfrm>
            <a:off x="11168742" y="234587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D411D9E-12AA-2E29-A944-02CA9A670433}"/>
              </a:ext>
            </a:extLst>
          </p:cNvPr>
          <p:cNvSpPr/>
          <p:nvPr/>
        </p:nvSpPr>
        <p:spPr>
          <a:xfrm>
            <a:off x="10646228" y="3189515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8D17B6D-159B-C26F-04AE-5F6192DE832C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53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174349FE-361A-E07A-CF0A-D7485692A2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3AFA6679-7D1F-A216-E5AC-5C9EDE2A6E0D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2758F72-0D34-5625-95A3-E6DEEE6DA171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3A0D1F6-E3B8-0098-47B7-0CFDC6C49E71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8F5E1DE-E62C-A11A-67D0-154192A483FD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D7B3DCE-6636-6173-8445-F55C10B41FBE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4404E8-256A-84A1-4E66-EEF9423A976B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FDFC737-4577-981F-2B1C-3E9E7E4214B3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86FDF2C-2382-3232-A928-EAC9653ABC62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BEB8103-D4DC-62C2-06EC-227DCD49FDFB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C7061316-F014-7747-6495-775BA2EFDB8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F2AB9F38-BF45-3BC5-60D0-23773A56F18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902C46E8-2842-8FE4-5440-84D587D32BFC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3DC5889-0743-F484-3DB6-500A05B5B0F0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6DC3ED5-41D1-F2F5-9ED0-6499E347BB0F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F724AF2-6D35-6EFC-BCCF-1DFB6527D30A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F974295-917F-A47C-814E-F4DB0CD9F9FD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1E233E7-57CE-368F-FB1A-1C8005798CC8}"/>
              </a:ext>
            </a:extLst>
          </p:cNvPr>
          <p:cNvSpPr/>
          <p:nvPr/>
        </p:nvSpPr>
        <p:spPr>
          <a:xfrm>
            <a:off x="10834007" y="2524125"/>
            <a:ext cx="566196" cy="851807"/>
          </a:xfrm>
          <a:custGeom>
            <a:avLst/>
            <a:gdLst>
              <a:gd name="csX0" fmla="*/ 0 w 566196"/>
              <a:gd name="csY0" fmla="*/ 851807 h 851807"/>
              <a:gd name="csX1" fmla="*/ 507547 w 566196"/>
              <a:gd name="csY1" fmla="*/ 326571 h 851807"/>
              <a:gd name="csX2" fmla="*/ 534761 w 566196"/>
              <a:gd name="csY2" fmla="*/ 0 h 8518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66196" h="851807">
                <a:moveTo>
                  <a:pt x="0" y="851807"/>
                </a:moveTo>
                <a:cubicBezTo>
                  <a:pt x="209210" y="660173"/>
                  <a:pt x="418420" y="468539"/>
                  <a:pt x="507547" y="326571"/>
                </a:cubicBezTo>
                <a:cubicBezTo>
                  <a:pt x="596674" y="184603"/>
                  <a:pt x="565717" y="92301"/>
                  <a:pt x="534761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DE793-A876-A8E7-11F1-8B99D5C0AF4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A50763-38D6-F542-3EF7-2874E36CA0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ABE9150-BD56-5315-A789-1BC25902BB8A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3648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39272-A9E9-0C0B-8191-F047E4FA4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FAF3964-8891-6CAB-A493-2E3823BB6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3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3020E2-BA67-12A9-8153-98C81BF8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82F003-7DBF-2434-01FD-665FA58BE9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815C2E4-4249-5716-5DF3-E9F0E465DDF0}"/>
              </a:ext>
            </a:extLst>
          </p:cNvPr>
          <p:cNvSpPr/>
          <p:nvPr/>
        </p:nvSpPr>
        <p:spPr>
          <a:xfrm>
            <a:off x="10722427" y="234587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3F92F4-15B6-91DB-E659-C429D86F7B08}"/>
              </a:ext>
            </a:extLst>
          </p:cNvPr>
          <p:cNvSpPr/>
          <p:nvPr/>
        </p:nvSpPr>
        <p:spPr>
          <a:xfrm>
            <a:off x="10423070" y="3380015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A0FFAE2-7B58-CEC8-A52C-27CCE7C154B6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100FDF3-0E16-5129-F670-4E1121C5255A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3F3F3E-23C9-AA31-A027-B0A2AECCB7B5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3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EA8F65CE-07AB-FE4A-D3FA-B2AE357BA8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B43A342-CF43-6DB0-647A-841DBCBCB91B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E4FF4FC-04FF-A6FF-B1D2-6A8E7A55CA18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891C03A-1626-AA83-7936-E3289EDA4EBD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8CD2998-5A58-42B1-5B56-9622910723A4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5105394-9DDB-BF3D-80BF-985C162FA976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FC33AF-68DD-E15B-61E8-AC012E95B615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8D6EEBB-285D-D0D2-AE9A-D5F8E695D71A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53CF9E8-425A-98BD-291C-1A190F79E39E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2E35FB2-3517-C5C2-D4A8-239F33D01DE2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6A10AA32-0890-F89B-C85A-6495E5EEAF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FCC14433-C14D-3EF1-DC5A-0953844711B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ACE05758-BAC5-8277-5C59-D04438BA6887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27838D-7BE9-9C27-B6D4-73E9A97EA435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C447FA-17FD-998C-665A-755BC31DC0A5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CE936D3-62A6-BC3D-E6E6-5E5788513186}"/>
              </a:ext>
            </a:extLst>
          </p:cNvPr>
          <p:cNvSpPr/>
          <p:nvPr/>
        </p:nvSpPr>
        <p:spPr>
          <a:xfrm>
            <a:off x="10605407" y="2520043"/>
            <a:ext cx="636915" cy="1077686"/>
          </a:xfrm>
          <a:custGeom>
            <a:avLst/>
            <a:gdLst>
              <a:gd name="csX0" fmla="*/ 0 w 636915"/>
              <a:gd name="csY0" fmla="*/ 1077686 h 1077686"/>
              <a:gd name="csX1" fmla="*/ 628650 w 636915"/>
              <a:gd name="csY1" fmla="*/ 284389 h 1077686"/>
              <a:gd name="csX2" fmla="*/ 302079 w 636915"/>
              <a:gd name="csY2" fmla="*/ 0 h 10776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636915" h="1077686">
                <a:moveTo>
                  <a:pt x="0" y="1077686"/>
                </a:moveTo>
                <a:cubicBezTo>
                  <a:pt x="289152" y="770844"/>
                  <a:pt x="578304" y="464003"/>
                  <a:pt x="628650" y="284389"/>
                </a:cubicBezTo>
                <a:cubicBezTo>
                  <a:pt x="678996" y="104775"/>
                  <a:pt x="490537" y="52387"/>
                  <a:pt x="302079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51E04F-A7B4-4531-C919-20EEAE494DF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29ABE8-E0F9-89F6-59A4-4871FC6759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11DD690-9086-C179-35F8-B1F314E82FDE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2474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E3875-F108-8F0C-24FC-B9F0415E0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4DB023-7E8F-304E-102F-1A1E03B7A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3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F9358D-C0C4-BAB6-7817-8AFDCE821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3BD502-53D8-0A89-59DA-D16008A0D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5445D97-7BEE-B11F-CF18-13EB9D54B506}"/>
              </a:ext>
            </a:extLst>
          </p:cNvPr>
          <p:cNvSpPr/>
          <p:nvPr/>
        </p:nvSpPr>
        <p:spPr>
          <a:xfrm>
            <a:off x="10580911" y="2405743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0F32547-F0D1-266C-91A4-C05AC0D2E83F}"/>
              </a:ext>
            </a:extLst>
          </p:cNvPr>
          <p:cNvSpPr/>
          <p:nvPr/>
        </p:nvSpPr>
        <p:spPr>
          <a:xfrm>
            <a:off x="10379528" y="35215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B058269-1B84-DB9F-228C-2B563F5CF29A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3C0331D-A36E-856D-6EFB-6A9576C40E5E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7C4D9D5-2CF7-E2C8-B415-CBFE3FD3D80F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FB602DCB-57D2-6C7D-B3BE-DF41EA7BAA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E43A02D-CBC3-F063-943E-B18A024C79A7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8BEE691-51BE-1B82-21E5-FFF96D80DAB8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208FE5-7E5A-2B6A-3C71-0BE1DE699AFD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451F7F0-45D5-0394-B081-5332C6B22CC9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E25A0E2-BC1C-A8E6-A0F9-50860DF1B37A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C0A834-50DD-39A7-D0E9-0521EAC76262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37D6CD3-BAB8-D5B3-46B5-20129B4054CF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2EFFF93-03E2-32FD-20A1-07284A127438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BA93084-789E-E52E-AF18-68591B81AA91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30066569-AF44-E422-1B71-88C16C748EB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7E7C2FCA-F6D4-7622-55A3-3F8DC9C06CD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7E99550-23ED-8422-2DBF-18610146D5A1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755A0D6-8083-BA78-342A-EA8B6DBD5893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DB1814-128D-4B5A-E448-2A907FE0409F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B150ED3-4FF1-4C6D-B187-D58464D04B90}"/>
              </a:ext>
            </a:extLst>
          </p:cNvPr>
          <p:cNvSpPr/>
          <p:nvPr/>
        </p:nvSpPr>
        <p:spPr>
          <a:xfrm>
            <a:off x="10538732" y="2569029"/>
            <a:ext cx="565110" cy="1134835"/>
          </a:xfrm>
          <a:custGeom>
            <a:avLst/>
            <a:gdLst>
              <a:gd name="csX0" fmla="*/ 0 w 565110"/>
              <a:gd name="csY0" fmla="*/ 1134835 h 1134835"/>
              <a:gd name="csX1" fmla="*/ 560614 w 565110"/>
              <a:gd name="csY1" fmla="*/ 319767 h 1134835"/>
              <a:gd name="csX2" fmla="*/ 217714 w 565110"/>
              <a:gd name="csY2" fmla="*/ 0 h 113483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65110" h="1134835">
                <a:moveTo>
                  <a:pt x="0" y="1134835"/>
                </a:moveTo>
                <a:cubicBezTo>
                  <a:pt x="262164" y="821870"/>
                  <a:pt x="524328" y="508906"/>
                  <a:pt x="560614" y="319767"/>
                </a:cubicBezTo>
                <a:cubicBezTo>
                  <a:pt x="596900" y="130628"/>
                  <a:pt x="407307" y="65314"/>
                  <a:pt x="217714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89F941-BB37-46B4-34B8-E30F17FC155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CCC2AA-6251-40F1-85C5-7DF0383F84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C0CB922-8282-AEC5-E22D-14FEA4100BF1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7448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C59E6-DBAC-6ED8-BC47-3E4FDC5F5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378AAE7-73FD-D318-0734-6FE8711B7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2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DE21F8-60C7-A494-1F0B-2E1E286F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8018FA-9B0E-CD1D-1A64-A58C40FA4C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CF6462D-8D51-4560-AA6D-DB80D2603ADA}"/>
              </a:ext>
            </a:extLst>
          </p:cNvPr>
          <p:cNvSpPr/>
          <p:nvPr/>
        </p:nvSpPr>
        <p:spPr>
          <a:xfrm>
            <a:off x="10469333" y="245361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EF976C-AA47-5F55-119E-50EE855A0D6E}"/>
              </a:ext>
            </a:extLst>
          </p:cNvPr>
          <p:cNvSpPr/>
          <p:nvPr/>
        </p:nvSpPr>
        <p:spPr>
          <a:xfrm>
            <a:off x="10286998" y="361950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C0322AB-C7DA-0E13-8FB3-3EC47FB8E79D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FC95A6F-ED67-03CD-894D-DA1D3100DE48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04CBE7-90D8-487B-356D-669E3E1E6FFB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33350AC7-306D-DB0E-184D-77321060D7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FB33075-0CCE-7B22-E1ED-10D0A2B9FB6C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3196513-57F2-BC90-FD88-CF3C85F86F0B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84A04DC-36FC-DE44-9328-2F84DD8A75BD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8A958F8-B443-9E8F-D3F8-3960F43DA4B8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FB6381D-1EA8-52DC-4795-E225AB986E47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3AAACD-7EA8-15F5-6AB3-7C4F96F93638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4593F4F-7DB6-F5A1-4C88-3374F26805E5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FEE579-BDE5-8503-ED1A-502D5500E7D6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97D39A2-D0B1-5B3F-C1A0-C77059CF642C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ADB216D7-8E59-CCE1-2416-3A04F1FB24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2E73E5C1-077F-D804-4C68-FC4A4327754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474CBB5-17B1-0BCB-4425-243BA4EB1A22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1A187B6-ABC1-2AFF-5F94-829D65BC5A98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2093123-9EB9-4C21-F0B7-0B26A5CB33EE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D6F16FE-E038-2F54-8A89-A0CF31116253}"/>
              </a:ext>
            </a:extLst>
          </p:cNvPr>
          <p:cNvSpPr/>
          <p:nvPr/>
        </p:nvSpPr>
        <p:spPr>
          <a:xfrm>
            <a:off x="10462532" y="2608489"/>
            <a:ext cx="555471" cy="1190625"/>
          </a:xfrm>
          <a:custGeom>
            <a:avLst/>
            <a:gdLst>
              <a:gd name="csX0" fmla="*/ 0 w 555471"/>
              <a:gd name="csY0" fmla="*/ 1190625 h 1190625"/>
              <a:gd name="csX1" fmla="*/ 552450 w 555471"/>
              <a:gd name="csY1" fmla="*/ 390525 h 1190625"/>
              <a:gd name="csX2" fmla="*/ 180975 w 555471"/>
              <a:gd name="csY2" fmla="*/ 0 h 11906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55471" h="1190625">
                <a:moveTo>
                  <a:pt x="0" y="1190625"/>
                </a:moveTo>
                <a:cubicBezTo>
                  <a:pt x="261144" y="889793"/>
                  <a:pt x="522288" y="588962"/>
                  <a:pt x="552450" y="390525"/>
                </a:cubicBezTo>
                <a:cubicBezTo>
                  <a:pt x="582612" y="192088"/>
                  <a:pt x="381793" y="96044"/>
                  <a:pt x="180975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86553-855A-A8BC-85BA-D4419B9F5E2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0A50A5-D479-79F2-75BF-B991F32689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18D9BE5-F31D-1A6B-88BD-A3478D44141C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7017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CCBA5-01E9-29A4-0978-11A01D413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795AEB1-ECC0-615C-3A85-FC1CA830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2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4E5036-2C16-E7C2-D1AC-67B6C452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8C50BB-DF64-8EFE-2EB4-4D23842E7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B81476D-CF55-C4B6-0656-4ECA7617D682}"/>
              </a:ext>
            </a:extLst>
          </p:cNvPr>
          <p:cNvSpPr/>
          <p:nvPr/>
        </p:nvSpPr>
        <p:spPr>
          <a:xfrm>
            <a:off x="10142763" y="2706705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7E0DEDC-4617-0B2F-D35F-F54F23588A2E}"/>
              </a:ext>
            </a:extLst>
          </p:cNvPr>
          <p:cNvSpPr/>
          <p:nvPr/>
        </p:nvSpPr>
        <p:spPr>
          <a:xfrm>
            <a:off x="10052957" y="396895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E3343F4-AEC7-D6B2-1FA3-345EA5B8D8C6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D14AF85-7FAB-6D40-3B76-9F32AAB91877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151A71-2070-A6BD-E63A-3D4143E95D58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88E43344-9537-8EEE-264E-3B280528E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1D8EFC5-1145-8106-7828-7E256BEC962C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22671D-2A2B-14AE-278C-F5E67A81A9F3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51633D-461A-BB39-BC29-A3135432800C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201F542-151A-3903-D8DA-78124A8B9191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4466393-F2F2-E174-AB6A-48A73A666FB0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27BE9D-C1D3-F2BC-8CBA-3CB6332CA67B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5D9609C-5CBC-382E-C9BD-4506658D5382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3EB313D-32EB-AF2E-7815-831F04789B33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4C2FE21-DF27-C94D-D9BF-E87E333BB8E2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F59ECDA1-8B10-0B3D-F105-BB87D72A02E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6132091A-6219-7058-3F37-2F51F4284F9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BF0E426-D190-045D-E073-D0671A713633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21B2FF-5B4B-8233-A811-71D4F556FF75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5CC637-3BC5-6C23-047F-5F6C6D7B764C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374F1E0-22FA-E897-2B71-62D95EC7FAF4}"/>
              </a:ext>
            </a:extLst>
          </p:cNvPr>
          <p:cNvSpPr/>
          <p:nvPr/>
        </p:nvSpPr>
        <p:spPr>
          <a:xfrm>
            <a:off x="10242096" y="2916011"/>
            <a:ext cx="536447" cy="1223282"/>
          </a:xfrm>
          <a:custGeom>
            <a:avLst/>
            <a:gdLst>
              <a:gd name="csX0" fmla="*/ 0 w 536447"/>
              <a:gd name="csY0" fmla="*/ 1223282 h 1223282"/>
              <a:gd name="csX1" fmla="*/ 536122 w 536447"/>
              <a:gd name="csY1" fmla="*/ 299357 h 1223282"/>
              <a:gd name="csX2" fmla="*/ 62593 w 536447"/>
              <a:gd name="csY2" fmla="*/ 0 h 12232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36447" h="1223282">
                <a:moveTo>
                  <a:pt x="0" y="1223282"/>
                </a:moveTo>
                <a:cubicBezTo>
                  <a:pt x="262845" y="863259"/>
                  <a:pt x="525690" y="503237"/>
                  <a:pt x="536122" y="299357"/>
                </a:cubicBezTo>
                <a:cubicBezTo>
                  <a:pt x="546554" y="95477"/>
                  <a:pt x="304573" y="47738"/>
                  <a:pt x="62593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F9AA6C-A2FE-ED27-040E-B8DC1412E1B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C20AB5-235D-8652-A715-97B637DD63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24C34E2-3EA9-B39A-0A36-CF9433296F1F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6876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20360-BEDF-DD4F-D972-FE04CC0EF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45D06FE-BFE3-EE97-4B41-F5BC07B15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2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05E876-1D8D-7818-B55E-33CDCC5D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985765-5501-C0FF-710E-D69148F86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69DD5B2-3C2E-B392-DB37-2A272BD82E0B}"/>
              </a:ext>
            </a:extLst>
          </p:cNvPr>
          <p:cNvSpPr/>
          <p:nvPr/>
        </p:nvSpPr>
        <p:spPr>
          <a:xfrm>
            <a:off x="9780811" y="3156857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492637A-F855-C228-C88D-A21DA2A4B96D}"/>
              </a:ext>
            </a:extLst>
          </p:cNvPr>
          <p:cNvSpPr/>
          <p:nvPr/>
        </p:nvSpPr>
        <p:spPr>
          <a:xfrm>
            <a:off x="10003971" y="436517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1E36142-D902-1E1A-BFE6-EDA73A071B9A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48A725E-87D6-81C3-2F3B-F82B7D0B8F90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FC336C-8BB6-2D94-20A0-BA8507F5CB2C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D079E492-D8DB-73A9-BC19-F18B28C31E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D60F0C2-AD5C-A98E-12F2-24A299B28839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C4FF813-14F6-6F54-84AA-4A2A0C756BBB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30F1B1C-AC09-455F-0275-C7809A01DCC9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6213FEF-4CAE-FD78-57C6-6DF5FBD315E3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339B0B-47A0-A826-0A1A-0FE62A2F4EF5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64CE41-B0DC-6BBE-2D3B-8380D3458709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7A6DE19-F01B-8BC7-18BE-0901E5C593C1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6EB3C87-D69D-3E45-F10E-5C20D50971F0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C65B651-37B7-81DA-EF68-685BAA304C84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CC496F94-CAA2-CCD3-C291-38E83BDA792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02841C60-9074-16D5-978C-3AF6A804EB6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8F1B1F91-A87C-D157-706E-37E44C71BCD4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B896D57-1420-BB52-E5D0-CFDF9434CC91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F06A33-0161-AC2B-327E-B74021499368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3A0BFD9-6C6E-C92E-D526-CF13259F7F74}"/>
              </a:ext>
            </a:extLst>
          </p:cNvPr>
          <p:cNvSpPr/>
          <p:nvPr/>
        </p:nvSpPr>
        <p:spPr>
          <a:xfrm>
            <a:off x="9956346" y="3321504"/>
            <a:ext cx="484373" cy="1260021"/>
          </a:xfrm>
          <a:custGeom>
            <a:avLst/>
            <a:gdLst>
              <a:gd name="csX0" fmla="*/ 236765 w 484373"/>
              <a:gd name="csY0" fmla="*/ 1260021 h 1260021"/>
              <a:gd name="csX1" fmla="*/ 477611 w 484373"/>
              <a:gd name="csY1" fmla="*/ 231321 h 1260021"/>
              <a:gd name="csX2" fmla="*/ 0 w 484373"/>
              <a:gd name="csY2" fmla="*/ 0 h 12600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484373" h="1260021">
                <a:moveTo>
                  <a:pt x="236765" y="1260021"/>
                </a:moveTo>
                <a:cubicBezTo>
                  <a:pt x="376918" y="850673"/>
                  <a:pt x="517072" y="441325"/>
                  <a:pt x="477611" y="231321"/>
                </a:cubicBezTo>
                <a:cubicBezTo>
                  <a:pt x="438150" y="21317"/>
                  <a:pt x="219075" y="10658"/>
                  <a:pt x="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C95261-72FE-E6F8-6590-E66A0315F25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15D82B-45B4-F719-E7B7-9278001D8F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F39DC3-1062-CE10-9134-C2D25133F975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858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E1912-A6B8-FB99-2B57-75C8D220DE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3AD70E6B-EA01-DE1D-84A8-54DFCDE6A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4"/>
            <a:ext cx="11376026" cy="470604"/>
          </a:xfrm>
        </p:spPr>
        <p:txBody>
          <a:bodyPr/>
          <a:lstStyle/>
          <a:p>
            <a:r>
              <a:rPr lang="en-US" dirty="0"/>
              <a:t>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28142F5-D845-B9BF-5845-624BADD03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975" y="436228"/>
            <a:ext cx="3826093" cy="30989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13E76F6-3355-AA14-7036-6270C21DEE76}"/>
              </a:ext>
            </a:extLst>
          </p:cNvPr>
          <p:cNvSpPr txBox="1"/>
          <p:nvPr/>
        </p:nvSpPr>
        <p:spPr>
          <a:xfrm>
            <a:off x="8036492" y="1198956"/>
            <a:ext cx="98495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+mj-lt"/>
                <a:cs typeface="Arial"/>
              </a:rPr>
              <a:t>A Phase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4B0020-921B-AF3E-3B53-024468780FA5}"/>
              </a:ext>
            </a:extLst>
          </p:cNvPr>
          <p:cNvSpPr txBox="1"/>
          <p:nvPr/>
        </p:nvSpPr>
        <p:spPr>
          <a:xfrm>
            <a:off x="10957452" y="4275468"/>
            <a:ext cx="99257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+mj-lt"/>
                <a:cs typeface="Arial"/>
              </a:rPr>
              <a:t>B Phase</a:t>
            </a:r>
          </a:p>
        </p:txBody>
      </p:sp>
      <p:pic>
        <p:nvPicPr>
          <p:cNvPr id="2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5257EA85-0FD0-A56C-E90D-C3685A597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302" y="3238089"/>
            <a:ext cx="1050880" cy="105180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5D24334-D926-36F5-34B2-E12C56DF3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59" y="523049"/>
            <a:ext cx="3384870" cy="257292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A3E0DD1-D19D-E3A0-36A6-69668708B9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55" y="1915000"/>
            <a:ext cx="1127116" cy="89089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E2D1A61-5DA2-E84B-8865-C2AC503025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007" y="1826887"/>
            <a:ext cx="962458" cy="127859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A51A96-68D7-AD17-C2B6-8305A218F1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2" y="1915000"/>
            <a:ext cx="838267" cy="11904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42BD5CE2-DD8C-52B0-9B35-6FC3EF1E553F}"/>
              </a:ext>
            </a:extLst>
          </p:cNvPr>
          <p:cNvSpPr txBox="1"/>
          <p:nvPr/>
        </p:nvSpPr>
        <p:spPr>
          <a:xfrm>
            <a:off x="319488" y="1014290"/>
            <a:ext cx="4125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Fermionic</a:t>
            </a:r>
            <a:r>
              <a:rPr lang="en-US" sz="2000" dirty="0">
                <a:latin typeface="+mj-lt"/>
              </a:rPr>
              <a:t> superfluid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+mj-lt"/>
              </a:rPr>
              <a:t>Spin-triplet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p-wave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Cooper pairs</a:t>
            </a:r>
            <a:endParaRPr lang="en-FI" sz="2000" dirty="0" err="1">
              <a:latin typeface="+mj-lt"/>
            </a:endParaRPr>
          </a:p>
        </p:txBody>
      </p:sp>
      <p:pic>
        <p:nvPicPr>
          <p:cNvPr id="53" name="Picture 5">
            <a:extLst>
              <a:ext uri="{FF2B5EF4-FFF2-40B4-BE49-F238E27FC236}">
                <a16:creationId xmlns:a16="http://schemas.microsoft.com/office/drawing/2014/main" id="{092C419E-97CB-0D64-17A2-3E8143982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71" y="4289895"/>
            <a:ext cx="2930951" cy="12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7E894DD-7B95-DE10-CDF7-60E190E0CA39}"/>
              </a:ext>
            </a:extLst>
          </p:cNvPr>
          <p:cNvSpPr txBox="1"/>
          <p:nvPr/>
        </p:nvSpPr>
        <p:spPr>
          <a:xfrm>
            <a:off x="319488" y="3153039"/>
            <a:ext cx="4289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 addition to phase coherence, pairing breaks rotational symmetry SO(3) in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space</a:t>
            </a:r>
            <a:endParaRPr lang="en-FI" sz="2000" dirty="0" err="1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B66961-16EB-8999-0C3A-EF849635ECF7}"/>
              </a:ext>
            </a:extLst>
          </p:cNvPr>
          <p:cNvSpPr txBox="1"/>
          <p:nvPr/>
        </p:nvSpPr>
        <p:spPr>
          <a:xfrm>
            <a:off x="1302455" y="5667209"/>
            <a:ext cx="4576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Broken symmetry state described by a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x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complex order parameter matrix</a:t>
            </a:r>
            <a:endParaRPr lang="en-FI" sz="2000" dirty="0" err="1">
              <a:latin typeface="+mj-lt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97769D91-66D9-1ACF-AD66-24A45A870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0" y="450402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AA628414-3F31-A9C0-39A7-0703451F7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32" y="493759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CAB3FB9D-D655-A97E-BCFA-C0BC2200C0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596" y="48308"/>
            <a:ext cx="1097454" cy="118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834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F96F7-6473-5067-3BC0-C6632BF9A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7A52AF3-9328-3EA1-EBF1-4460A00C6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1" cy="68579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B09040-9401-6416-3999-7F4D48080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61ED84-2F61-AEE3-392D-050DC2D99C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2C8DC76-DAAC-3524-4665-2FC0DE3A79EC}"/>
              </a:ext>
            </a:extLst>
          </p:cNvPr>
          <p:cNvSpPr/>
          <p:nvPr/>
        </p:nvSpPr>
        <p:spPr>
          <a:xfrm>
            <a:off x="9301840" y="311492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B41FB53-7596-EA02-054E-018A852CA55E}"/>
              </a:ext>
            </a:extLst>
          </p:cNvPr>
          <p:cNvSpPr/>
          <p:nvPr/>
        </p:nvSpPr>
        <p:spPr>
          <a:xfrm>
            <a:off x="9998528" y="434340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60B75-6AA8-48D1-E56B-7D2FFB12E4EC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CFFC37E-0679-909A-8613-86B8B5222E90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69F934-9365-300C-D7FB-98ADED796291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C2C0F761-7FF3-4548-82B9-9114344900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9331EE7-0413-D705-21B1-2B502C0A2EED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4DA61DE-5819-3C36-9CAC-6CB2FE2FDE79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6FA0E40-369D-B367-E1B8-45D62E5D7D43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D16CC30-7F67-967F-54F9-35D39645C860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E64E569-7CD9-73D5-8799-4B0C56451318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7442D7A-C799-D14F-0AEA-2CE618D9CD9B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C342A01-ACB3-B107-4E32-C792FCE38608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C4F503-E371-AB0F-EEF8-6EA05C13E515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D61BAA8-4EC6-E325-DF91-71A97AD32118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5C0D2875-5C06-2A67-F512-6E14B34A468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80374AC7-AB13-C0A3-6F81-BDF9EC2DA01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AFBF09D-FE9C-B274-3574-1295643F3236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4EF9D80-2BF9-59B4-15E4-B6576F8237A9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D2A6879-676F-B9CF-2A11-33AB1D89BC2B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4CF2588-8C58-2F7D-56CC-70288D58AB4D}"/>
              </a:ext>
            </a:extLst>
          </p:cNvPr>
          <p:cNvSpPr/>
          <p:nvPr/>
        </p:nvSpPr>
        <p:spPr>
          <a:xfrm>
            <a:off x="9484179" y="3321504"/>
            <a:ext cx="893606" cy="1258660"/>
          </a:xfrm>
          <a:custGeom>
            <a:avLst/>
            <a:gdLst>
              <a:gd name="csX0" fmla="*/ 704850 w 893606"/>
              <a:gd name="csY0" fmla="*/ 1258660 h 1258660"/>
              <a:gd name="csX1" fmla="*/ 847725 w 893606"/>
              <a:gd name="csY1" fmla="*/ 523875 h 1258660"/>
              <a:gd name="csX2" fmla="*/ 0 w 893606"/>
              <a:gd name="csY2" fmla="*/ 0 h 12586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893606" h="1258660">
                <a:moveTo>
                  <a:pt x="704850" y="1258660"/>
                </a:moveTo>
                <a:cubicBezTo>
                  <a:pt x="835025" y="996156"/>
                  <a:pt x="965200" y="733652"/>
                  <a:pt x="847725" y="523875"/>
                </a:cubicBezTo>
                <a:cubicBezTo>
                  <a:pt x="730250" y="314098"/>
                  <a:pt x="365125" y="157049"/>
                  <a:pt x="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455314-7B5D-FDA1-A8FF-D45D59CFF58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842AFC-2BEA-EA43-B8EC-873E1A605F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BE25B1-F19E-02ED-A9F4-158E7139EB9B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5629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D089D-7A7C-DC33-6B77-97F641D37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5CC6F62-D54A-5246-192E-935EC05B1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0" cy="68579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3EF8A9-90AD-8329-68F3-E57ABC67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72444F-DABB-C0F3-A060-11E6B26ED1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D9DEDA5-9FAA-ED74-836B-A281E97FB765}"/>
              </a:ext>
            </a:extLst>
          </p:cNvPr>
          <p:cNvSpPr/>
          <p:nvPr/>
        </p:nvSpPr>
        <p:spPr>
          <a:xfrm>
            <a:off x="8752112" y="2853663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A44E23-0B84-3B2E-88D2-AFCF7C70AC31}"/>
              </a:ext>
            </a:extLst>
          </p:cNvPr>
          <p:cNvSpPr/>
          <p:nvPr/>
        </p:nvSpPr>
        <p:spPr>
          <a:xfrm>
            <a:off x="10014857" y="4359728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4809FAB-B8DA-4E65-B22E-D6183240B0FC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429F1D8-9C6C-5A67-BB94-4A0D07EB620D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513507-F729-617F-A649-3F53E86A840C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0A292AE6-19BC-38C8-E1A7-FDBC1ADCE4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057E31E-5040-2363-9AE7-95F5D8827E84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3B8F28-C338-5820-A9BA-31798772A517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43FE501-51B8-DF8E-E979-E4B9B12CDA46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6A1CD8F-4D7D-5D6C-286F-A044F1687F27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EE35BB-6BE7-3319-D86B-D434A5756B83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FAF54D8-145F-D911-E697-C80B9956C4CC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D22FCF7-EB0E-01C7-F5BF-9FBB160A5F8B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A5F8605-5E5A-53CF-3B04-8DEAF46B0D66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65D88F8-EE5E-9470-532F-609397C2A991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ABB21B5B-3D66-701D-09D7-8A3E0DE549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9A9E6B09-616B-BBD3-3BD2-C1D56F32BC6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04653C8-1B99-3FC9-0F6A-359BB1083F51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784ED70-4D39-E985-1E73-8581479D0C1B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F3194C-3707-45C5-2388-D0377D7A12F4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10EC4D4-8AD0-E52E-6AD6-5D924AAC375A}"/>
              </a:ext>
            </a:extLst>
          </p:cNvPr>
          <p:cNvSpPr/>
          <p:nvPr/>
        </p:nvSpPr>
        <p:spPr>
          <a:xfrm>
            <a:off x="8935811" y="3035754"/>
            <a:ext cx="1257300" cy="1549853"/>
          </a:xfrm>
          <a:custGeom>
            <a:avLst/>
            <a:gdLst>
              <a:gd name="csX0" fmla="*/ 1257300 w 1257300"/>
              <a:gd name="csY0" fmla="*/ 1549853 h 1549853"/>
              <a:gd name="csX1" fmla="*/ 1040946 w 1257300"/>
              <a:gd name="csY1" fmla="*/ 521153 h 1549853"/>
              <a:gd name="csX2" fmla="*/ 0 w 1257300"/>
              <a:gd name="csY2" fmla="*/ 0 h 154985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257300" h="1549853">
                <a:moveTo>
                  <a:pt x="1257300" y="1549853"/>
                </a:moveTo>
                <a:cubicBezTo>
                  <a:pt x="1253898" y="1164657"/>
                  <a:pt x="1250496" y="779462"/>
                  <a:pt x="1040946" y="521153"/>
                </a:cubicBezTo>
                <a:cubicBezTo>
                  <a:pt x="831396" y="262844"/>
                  <a:pt x="415698" y="131422"/>
                  <a:pt x="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F37DD7-19C9-1C87-251C-4F190565E00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D07434-45D6-2D8F-CF4E-1A8981AC14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07AAFE9-79BE-336B-0A36-EB8A028A6FF0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0606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BC724-201B-FE31-96A1-D54EC79E1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47B7CDD-5E1B-ABD5-24A2-8A161FB9D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40" cy="6857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A6E450-DAE6-82A7-8DF7-4B6BC3CBC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608E6A-197C-CBCB-DB52-FEDBB67BD8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E4D8325-75F7-8AA7-81E1-36DB59640D3D}"/>
              </a:ext>
            </a:extLst>
          </p:cNvPr>
          <p:cNvSpPr/>
          <p:nvPr/>
        </p:nvSpPr>
        <p:spPr>
          <a:xfrm>
            <a:off x="8392883" y="2793791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38FF75-07DA-26AC-6BC7-E2A18919AEA1}"/>
              </a:ext>
            </a:extLst>
          </p:cNvPr>
          <p:cNvSpPr/>
          <p:nvPr/>
        </p:nvSpPr>
        <p:spPr>
          <a:xfrm>
            <a:off x="10003971" y="438150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7C3FD6-442C-1FCF-955C-47DBAEA1877E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0C721DE-3612-E146-783D-FC0EF9460C44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F3A3BC-0EE3-8096-1C9B-4FB66CB990BF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C439F0AD-D75E-257A-1A54-06E62C98F1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735AA37-0868-DB01-ADE7-A699D32F6333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517DEF5-6F96-BF4A-F59D-556B07083BC6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2220643-0D8E-8295-92F0-65EC4A26F942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CC81901-BC03-1E01-FC31-579A172C7FAB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D3C78C5-41ED-778F-72F6-B1E929932313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B0BC460-32E0-E234-0D43-1F2BA0AFD994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B579094-2847-2B15-0C1F-C546CBDB9869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7F7140F-E013-C8C7-2689-71C43B8A5B68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07B3487-2C4E-0732-93B5-55549E763410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8935EBD5-00EC-508C-0350-2E3C7A774D8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F78DAF48-2FAF-9A1A-80FE-7AD67293BC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A098532-9370-D58A-E27E-E8537B4E4BD7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1CBDEB1-20EC-8071-EF9A-B6D5EE7A2E31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F41AB3-AACC-07BA-18E5-2671B009E1FD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FB83E53-33E9-51E5-DB7B-57D23ECAA7B0}"/>
              </a:ext>
            </a:extLst>
          </p:cNvPr>
          <p:cNvSpPr/>
          <p:nvPr/>
        </p:nvSpPr>
        <p:spPr>
          <a:xfrm>
            <a:off x="8585200" y="2933700"/>
            <a:ext cx="1630958" cy="1651000"/>
          </a:xfrm>
          <a:custGeom>
            <a:avLst/>
            <a:gdLst>
              <a:gd name="csX0" fmla="*/ 1602014 w 1630958"/>
              <a:gd name="csY0" fmla="*/ 1651000 h 1651000"/>
              <a:gd name="csX1" fmla="*/ 1415143 w 1630958"/>
              <a:gd name="csY1" fmla="*/ 723900 h 1651000"/>
              <a:gd name="csX2" fmla="*/ 0 w 1630958"/>
              <a:gd name="csY2" fmla="*/ 0 h 1651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630958" h="1651000">
                <a:moveTo>
                  <a:pt x="1602014" y="1651000"/>
                </a:moveTo>
                <a:cubicBezTo>
                  <a:pt x="1642079" y="1325033"/>
                  <a:pt x="1682145" y="999067"/>
                  <a:pt x="1415143" y="723900"/>
                </a:cubicBezTo>
                <a:cubicBezTo>
                  <a:pt x="1148141" y="448733"/>
                  <a:pt x="574070" y="224366"/>
                  <a:pt x="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01BD53-9CA6-62D5-C4EC-17652BE7E20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2E2389-1117-7B12-87B9-EA5B725B68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32E63C1-3B94-775F-0D1F-178901EED08D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0206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E5423-CDC5-F2E7-6C7A-BC2399722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434E58A-4A0F-FDF5-2CAA-2EC643B6C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39" cy="6857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44CE40-D307-5349-06BD-093A883C3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BF01B4-E7DC-C953-D7EE-4F30B01029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180E9F0-35B8-380A-B99B-F0CCA38FB215}"/>
              </a:ext>
            </a:extLst>
          </p:cNvPr>
          <p:cNvSpPr/>
          <p:nvPr/>
        </p:nvSpPr>
        <p:spPr>
          <a:xfrm>
            <a:off x="8577940" y="347959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97D63B-3E12-7078-C8DE-FE81F6C51161}"/>
              </a:ext>
            </a:extLst>
          </p:cNvPr>
          <p:cNvSpPr/>
          <p:nvPr/>
        </p:nvSpPr>
        <p:spPr>
          <a:xfrm>
            <a:off x="10003971" y="438150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065A7FF-C14D-B277-626A-1B153B968E72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A28334C-49F0-3FE6-D9AE-9A0AF2E99F6A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13B64E-92F5-4A50-0A67-9FAAC2DAB778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55F915D0-E0A4-8041-1833-0685438CFC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F1D5375-EE2F-88C9-7F86-A732D0C0F0EF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953C5B-F92B-D723-9E6A-D982A5BDD4DA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D29EBE-AF3A-0D0F-50B4-CF5B76A39DD2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1BCFF88-75E0-33BC-83F8-AEC78E574FCC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E52C0C-7D34-6A0D-31E3-0D6269FF47DF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02695FE-2A2C-384D-384D-9232651A2B41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1A997F9-73F5-87BC-3458-41111B46D1D0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8D7A39-960A-2578-2BC7-C4099373460B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1E05E90-94FD-86B2-305B-E27FFF99B53D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08567AE0-5C9A-35BD-7AE4-6A2C19C8D51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153ABB63-000E-E4E7-2C5F-26FB806D21F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5F89F42-311C-9B35-6EEB-C2DB55DE350D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1F914C6-238E-3351-980A-D51D7F54C16F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2A994C-1C52-E5F0-650C-52EF244C4B23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7164365-C36F-6259-4E73-1E5C7DD2844E}"/>
              </a:ext>
            </a:extLst>
          </p:cNvPr>
          <p:cNvSpPr/>
          <p:nvPr/>
        </p:nvSpPr>
        <p:spPr>
          <a:xfrm>
            <a:off x="8757557" y="3278607"/>
            <a:ext cx="1429657" cy="1309722"/>
          </a:xfrm>
          <a:custGeom>
            <a:avLst/>
            <a:gdLst>
              <a:gd name="csX0" fmla="*/ 1429657 w 1429657"/>
              <a:gd name="csY0" fmla="*/ 1309722 h 1309722"/>
              <a:gd name="csX1" fmla="*/ 858157 w 1429657"/>
              <a:gd name="csY1" fmla="*/ 232036 h 1309722"/>
              <a:gd name="csX2" fmla="*/ 406400 w 1429657"/>
              <a:gd name="csY2" fmla="*/ 7064 h 1309722"/>
              <a:gd name="csX3" fmla="*/ 0 w 1429657"/>
              <a:gd name="csY3" fmla="*/ 380807 h 130972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1429657" h="1309722">
                <a:moveTo>
                  <a:pt x="1429657" y="1309722"/>
                </a:moveTo>
                <a:cubicBezTo>
                  <a:pt x="1229178" y="879434"/>
                  <a:pt x="1028700" y="449146"/>
                  <a:pt x="858157" y="232036"/>
                </a:cubicBezTo>
                <a:cubicBezTo>
                  <a:pt x="687614" y="14926"/>
                  <a:pt x="549426" y="-17731"/>
                  <a:pt x="406400" y="7064"/>
                </a:cubicBezTo>
                <a:cubicBezTo>
                  <a:pt x="263374" y="31859"/>
                  <a:pt x="131687" y="206333"/>
                  <a:pt x="0" y="380807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CFEE9E-5DE9-7F16-8953-0971B9B0F8A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BDF483-F4BE-4597-2647-831BE6DEF4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A08DC76-3ACF-B8D2-D370-03F5A703D833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482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78DB8-F180-6B25-8908-6CDCC9C37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DB88192-65C9-9669-0398-49FF1E8FC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39" cy="6857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BD1F0C-DBD2-234D-DE1E-2761AC0EB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3ACB79-36CF-3D3E-874B-A68CECC212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2F3BF8B-BFC5-2B43-43F9-4966CD90FD68}"/>
              </a:ext>
            </a:extLst>
          </p:cNvPr>
          <p:cNvSpPr/>
          <p:nvPr/>
        </p:nvSpPr>
        <p:spPr>
          <a:xfrm>
            <a:off x="8822869" y="3653762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4167EA-1F69-5027-83AC-013273D796D0}"/>
              </a:ext>
            </a:extLst>
          </p:cNvPr>
          <p:cNvSpPr/>
          <p:nvPr/>
        </p:nvSpPr>
        <p:spPr>
          <a:xfrm>
            <a:off x="10003971" y="4381500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60DCCAC-7D3F-B630-A327-DF068896796B}"/>
              </a:ext>
            </a:extLst>
          </p:cNvPr>
          <p:cNvSpPr/>
          <p:nvPr/>
        </p:nvSpPr>
        <p:spPr>
          <a:xfrm>
            <a:off x="6900467" y="2389414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92C1108-A265-1AB8-B7E2-87ECC02E4727}"/>
              </a:ext>
            </a:extLst>
          </p:cNvPr>
          <p:cNvSpPr/>
          <p:nvPr/>
        </p:nvSpPr>
        <p:spPr>
          <a:xfrm>
            <a:off x="6334410" y="306432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4AEF68-B7AE-F84F-97FD-C8CC7BEFB94F}"/>
              </a:ext>
            </a:extLst>
          </p:cNvPr>
          <p:cNvSpPr txBox="1"/>
          <p:nvPr/>
        </p:nvSpPr>
        <p:spPr>
          <a:xfrm>
            <a:off x="373309" y="5553510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7D1D55CD-8931-8622-6B81-58F488E2DE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1" y="4149782"/>
            <a:ext cx="1402492" cy="14037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F6375C0-ECAB-74A7-7FAA-BBFDF0EE6F96}"/>
              </a:ext>
            </a:extLst>
          </p:cNvPr>
          <p:cNvSpPr txBox="1"/>
          <p:nvPr/>
        </p:nvSpPr>
        <p:spPr>
          <a:xfrm>
            <a:off x="5341455" y="515555"/>
            <a:ext cx="2350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Two </a:t>
            </a:r>
            <a:r>
              <a:rPr lang="en-US" sz="2000" b="1" dirty="0">
                <a:latin typeface="+mj-lt"/>
              </a:rPr>
              <a:t>half-quantum</a:t>
            </a:r>
          </a:p>
          <a:p>
            <a:pPr algn="ctr"/>
            <a:r>
              <a:rPr lang="en-US" sz="2000" b="1" dirty="0">
                <a:latin typeface="+mj-lt"/>
              </a:rPr>
              <a:t>vortices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D0EB2B0-C0D8-E072-696E-BDB52854D600}"/>
              </a:ext>
            </a:extLst>
          </p:cNvPr>
          <p:cNvCxnSpPr>
            <a:cxnSpLocks/>
          </p:cNvCxnSpPr>
          <p:nvPr/>
        </p:nvCxnSpPr>
        <p:spPr>
          <a:xfrm>
            <a:off x="6699081" y="1242489"/>
            <a:ext cx="317669" cy="106256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8584655-0C97-5548-C304-3BB87857FDE0}"/>
              </a:ext>
            </a:extLst>
          </p:cNvPr>
          <p:cNvCxnSpPr>
            <a:cxnSpLocks/>
          </p:cNvCxnSpPr>
          <p:nvPr/>
        </p:nvCxnSpPr>
        <p:spPr>
          <a:xfrm>
            <a:off x="6357910" y="1223441"/>
            <a:ext cx="125868" cy="178645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E100BD8-C169-A5E5-5F57-51180DC313C1}"/>
              </a:ext>
            </a:extLst>
          </p:cNvPr>
          <p:cNvSpPr txBox="1"/>
          <p:nvPr/>
        </p:nvSpPr>
        <p:spPr>
          <a:xfrm>
            <a:off x="181976" y="1156823"/>
            <a:ext cx="2975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After cooling to B phase,</a:t>
            </a:r>
          </a:p>
          <a:p>
            <a:r>
              <a:rPr lang="en-US" sz="2000" b="1" dirty="0">
                <a:latin typeface="+mj-lt"/>
              </a:rPr>
              <a:t>domain walls </a:t>
            </a:r>
            <a:r>
              <a:rPr lang="en-US" sz="2000" dirty="0">
                <a:latin typeface="+mj-lt"/>
              </a:rPr>
              <a:t>form</a:t>
            </a:r>
            <a:endParaRPr lang="en-FI" sz="2000" dirty="0" err="1"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3BA4E4E-117C-B539-C645-460A151BF84D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157470" y="1510766"/>
            <a:ext cx="2348575" cy="21392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9A30AED-D159-ECFC-73F4-A5D9EBCF9C52}"/>
              </a:ext>
            </a:extLst>
          </p:cNvPr>
          <p:cNvCxnSpPr>
            <a:cxnSpLocks/>
          </p:cNvCxnSpPr>
          <p:nvPr/>
        </p:nvCxnSpPr>
        <p:spPr>
          <a:xfrm>
            <a:off x="2771037" y="1659975"/>
            <a:ext cx="1734705" cy="235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9904895-5300-997F-A7BE-035E25C300B7}"/>
              </a:ext>
            </a:extLst>
          </p:cNvPr>
          <p:cNvSpPr txBox="1"/>
          <p:nvPr/>
        </p:nvSpPr>
        <p:spPr>
          <a:xfrm>
            <a:off x="2133233" y="5381800"/>
            <a:ext cx="3097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“</a:t>
            </a:r>
            <a:r>
              <a:rPr lang="en-US" sz="2000" b="1" dirty="0">
                <a:latin typeface="+mj-lt"/>
              </a:rPr>
              <a:t>Kibble wall</a:t>
            </a:r>
            <a:r>
              <a:rPr lang="en-US" sz="2000" dirty="0">
                <a:latin typeface="+mj-lt"/>
              </a:rPr>
              <a:t>” </a:t>
            </a:r>
          </a:p>
          <a:p>
            <a:pPr algn="ctr"/>
            <a:r>
              <a:rPr lang="en-US" sz="2000" dirty="0">
                <a:latin typeface="+mj-lt"/>
              </a:rPr>
              <a:t>connecting HQVs</a:t>
            </a:r>
            <a:endParaRPr lang="en-FI" sz="2000" dirty="0" err="1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4BB0EAE-942C-520D-ACDE-7B7DDB6C86E1}"/>
              </a:ext>
            </a:extLst>
          </p:cNvPr>
          <p:cNvCxnSpPr>
            <a:cxnSpLocks/>
          </p:cNvCxnSpPr>
          <p:nvPr/>
        </p:nvCxnSpPr>
        <p:spPr>
          <a:xfrm flipV="1">
            <a:off x="3870642" y="4273550"/>
            <a:ext cx="899291" cy="11082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10A3226-BD80-1C66-2EF8-677334482241}"/>
              </a:ext>
            </a:extLst>
          </p:cNvPr>
          <p:cNvSpPr txBox="1"/>
          <p:nvPr/>
        </p:nvSpPr>
        <p:spPr>
          <a:xfrm>
            <a:off x="185883" y="2180626"/>
            <a:ext cx="3191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Just like vortices, domain </a:t>
            </a:r>
          </a:p>
          <a:p>
            <a:r>
              <a:rPr lang="en-US" sz="2000" dirty="0">
                <a:latin typeface="+mj-lt"/>
              </a:rPr>
              <a:t>walls are </a:t>
            </a:r>
            <a:r>
              <a:rPr lang="en-US" sz="2000" b="1" dirty="0">
                <a:latin typeface="+mj-lt"/>
              </a:rPr>
              <a:t>strongly pinned</a:t>
            </a:r>
            <a:endParaRPr lang="en-FI" sz="2000" b="1" dirty="0" err="1">
              <a:latin typeface="+mj-lt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8F610171-8014-5813-ABB2-0BFC97C89BD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253" y="3339452"/>
            <a:ext cx="3093158" cy="40011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24A5FE96-5882-FB7C-CFA5-D7FC550C22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4054" y="5619748"/>
            <a:ext cx="202574" cy="2700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173400A-F423-303B-3848-AB6A56336DAF}"/>
              </a:ext>
            </a:extLst>
          </p:cNvPr>
          <p:cNvSpPr txBox="1"/>
          <p:nvPr/>
        </p:nvSpPr>
        <p:spPr>
          <a:xfrm>
            <a:off x="8059463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30BB262-5A53-CCE8-CB10-DF582413E98A}"/>
              </a:ext>
            </a:extLst>
          </p:cNvPr>
          <p:cNvSpPr/>
          <p:nvPr/>
        </p:nvSpPr>
        <p:spPr>
          <a:xfrm>
            <a:off x="6517925" y="2589439"/>
            <a:ext cx="593196" cy="669472"/>
          </a:xfrm>
          <a:custGeom>
            <a:avLst/>
            <a:gdLst>
              <a:gd name="csX0" fmla="*/ 0 w 593196"/>
              <a:gd name="csY0" fmla="*/ 669472 h 669472"/>
              <a:gd name="csX1" fmla="*/ 503464 w 593196"/>
              <a:gd name="csY1" fmla="*/ 398690 h 669472"/>
              <a:gd name="csX2" fmla="*/ 590550 w 593196"/>
              <a:gd name="csY2" fmla="*/ 0 h 6694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93196" h="669472">
                <a:moveTo>
                  <a:pt x="0" y="669472"/>
                </a:moveTo>
                <a:cubicBezTo>
                  <a:pt x="202519" y="589870"/>
                  <a:pt x="405039" y="510269"/>
                  <a:pt x="503464" y="398690"/>
                </a:cubicBezTo>
                <a:cubicBezTo>
                  <a:pt x="601889" y="287111"/>
                  <a:pt x="596219" y="143555"/>
                  <a:pt x="590550" y="0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B729B4-B65B-7685-3D8A-A59B4604FA2B}"/>
              </a:ext>
            </a:extLst>
          </p:cNvPr>
          <p:cNvSpPr txBox="1"/>
          <p:nvPr/>
        </p:nvSpPr>
        <p:spPr>
          <a:xfrm>
            <a:off x="5354488" y="5553510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Spin soliton</a:t>
            </a:r>
          </a:p>
          <a:p>
            <a:pPr algn="ctr"/>
            <a:r>
              <a:rPr lang="en-US" sz="2000" dirty="0">
                <a:latin typeface="+mj-lt"/>
              </a:rPr>
              <a:t>between HQVs</a:t>
            </a:r>
            <a:endParaRPr lang="en-FI" sz="2000" dirty="0" err="1"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9085EC6-EE79-C29B-6D69-655783736270}"/>
              </a:ext>
            </a:extLst>
          </p:cNvPr>
          <p:cNvSpPr/>
          <p:nvPr/>
        </p:nvSpPr>
        <p:spPr>
          <a:xfrm>
            <a:off x="9002486" y="3498464"/>
            <a:ext cx="1184728" cy="1080793"/>
          </a:xfrm>
          <a:custGeom>
            <a:avLst/>
            <a:gdLst>
              <a:gd name="csX0" fmla="*/ 1184728 w 1184728"/>
              <a:gd name="csY0" fmla="*/ 1080793 h 1080793"/>
              <a:gd name="csX1" fmla="*/ 665843 w 1184728"/>
              <a:gd name="csY1" fmla="*/ 35765 h 1080793"/>
              <a:gd name="csX2" fmla="*/ 0 w 1184728"/>
              <a:gd name="csY2" fmla="*/ 344193 h 108079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184728" h="1080793">
                <a:moveTo>
                  <a:pt x="1184728" y="1080793"/>
                </a:moveTo>
                <a:cubicBezTo>
                  <a:pt x="1024013" y="619662"/>
                  <a:pt x="863298" y="158532"/>
                  <a:pt x="665843" y="35765"/>
                </a:cubicBezTo>
                <a:cubicBezTo>
                  <a:pt x="468388" y="-87002"/>
                  <a:pt x="234194" y="128595"/>
                  <a:pt x="0" y="344193"/>
                </a:cubicBezTo>
              </a:path>
            </a:pathLst>
          </a:cu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8058BB-7FEC-5099-CEF5-AFF100130C3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7121" t="1768" r="12524" b="11674"/>
          <a:stretch>
            <a:fillRect/>
          </a:stretch>
        </p:blipFill>
        <p:spPr>
          <a:xfrm>
            <a:off x="7836172" y="369166"/>
            <a:ext cx="925467" cy="11589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812BA2-4A78-E242-566E-74B6A2BD84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2EF3269-871B-BCFB-2F4F-A612005276A2}"/>
              </a:ext>
            </a:extLst>
          </p:cNvPr>
          <p:cNvCxnSpPr>
            <a:cxnSpLocks/>
          </p:cNvCxnSpPr>
          <p:nvPr/>
        </p:nvCxnSpPr>
        <p:spPr>
          <a:xfrm flipV="1">
            <a:off x="6557554" y="3126377"/>
            <a:ext cx="409303" cy="24697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5335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6408D-ACEA-0D08-4B56-177CED1AC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FA36B-E3B0-62FC-01D0-3C8CE833F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A69AAA-2A3B-31E6-39CA-8C91C0596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F36752-5BAC-2755-9A0F-4FC0A916F4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9" t="19116" r="17245" b="22709"/>
          <a:stretch>
            <a:fillRect/>
          </a:stretch>
        </p:blipFill>
        <p:spPr>
          <a:xfrm>
            <a:off x="3443852" y="1484784"/>
            <a:ext cx="3989615" cy="398961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DFCB4F3-A16A-F8C4-5292-A039610417E1}"/>
              </a:ext>
            </a:extLst>
          </p:cNvPr>
          <p:cNvSpPr/>
          <p:nvPr/>
        </p:nvSpPr>
        <p:spPr>
          <a:xfrm>
            <a:off x="5788183" y="4667938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9FF36605-E958-A497-C7D1-50C332DA3D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3819975"/>
            <a:ext cx="1546946" cy="16683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3C55378-3560-85D4-BEAD-4C96C0B4811C}"/>
              </a:ext>
            </a:extLst>
          </p:cNvPr>
          <p:cNvSpPr txBox="1"/>
          <p:nvPr/>
        </p:nvSpPr>
        <p:spPr>
          <a:xfrm>
            <a:off x="378054" y="5553510"/>
            <a:ext cx="1173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1BAD349D-6F6A-BED0-8E40-0D3A859321F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8526" y="3186728"/>
            <a:ext cx="2924949" cy="40011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DCE35AE-D4DF-4F1B-D5F0-650D3C6AA181}"/>
              </a:ext>
            </a:extLst>
          </p:cNvPr>
          <p:cNvSpPr txBox="1"/>
          <p:nvPr/>
        </p:nvSpPr>
        <p:spPr>
          <a:xfrm>
            <a:off x="181976" y="1156823"/>
            <a:ext cx="3758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In the A phase, impurities orient</a:t>
            </a:r>
            <a:endParaRPr lang="en-FI" sz="2000" dirty="0" err="1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9B3070-59B6-B32C-3C14-876C90FFE432}"/>
              </a:ext>
            </a:extLst>
          </p:cNvPr>
          <p:cNvSpPr txBox="1"/>
          <p:nvPr/>
        </p:nvSpPr>
        <p:spPr>
          <a:xfrm>
            <a:off x="185883" y="1754477"/>
            <a:ext cx="3073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Defects in    texture don’t</a:t>
            </a:r>
          </a:p>
          <a:p>
            <a:r>
              <a:rPr lang="en-US" sz="2000" dirty="0">
                <a:latin typeface="+mj-lt"/>
              </a:rPr>
              <a:t>carry phase winding, but</a:t>
            </a:r>
          </a:p>
          <a:p>
            <a:r>
              <a:rPr lang="en-US" sz="2000" dirty="0">
                <a:latin typeface="+mj-lt"/>
              </a:rPr>
              <a:t>are pinned by impurities</a:t>
            </a:r>
            <a:endParaRPr lang="en-FI" sz="2000" dirty="0" err="1">
              <a:latin typeface="+mj-lt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D9EB7163-810A-A4FF-0D06-900A6A9FB95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7560" y="1178936"/>
            <a:ext cx="90280" cy="28373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32FA9B47-3502-D540-F579-CDFB631CF20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6761" y="1769658"/>
            <a:ext cx="90280" cy="283735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768DBEDE-EA2D-1E63-D961-F0D40FABE47D}"/>
              </a:ext>
            </a:extLst>
          </p:cNvPr>
          <p:cNvSpPr txBox="1"/>
          <p:nvPr/>
        </p:nvSpPr>
        <p:spPr>
          <a:xfrm>
            <a:off x="4816742" y="5845008"/>
            <a:ext cx="212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Single-quantum</a:t>
            </a:r>
          </a:p>
          <a:p>
            <a:pPr algn="ctr"/>
            <a:r>
              <a:rPr lang="en-US" sz="2000" b="1" dirty="0">
                <a:latin typeface="+mj-lt"/>
              </a:rPr>
              <a:t>vortex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FCA0C1-7EC8-D415-E53F-C9E3CC0283D1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5878091" y="5067300"/>
            <a:ext cx="70952" cy="7777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0D4B535-8883-A539-021C-CC2DA9FF20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3128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493D6-27A0-23AE-D88E-D9FCCB99D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E9C6F-F19E-4040-2BAA-C8B4C532E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F2B135-67E6-6503-68DF-569EBA615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884E76-9EF7-7F87-9366-1BCC9A1278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9" t="19116" r="17245" b="22709"/>
          <a:stretch>
            <a:fillRect/>
          </a:stretch>
        </p:blipFill>
        <p:spPr>
          <a:xfrm>
            <a:off x="3443852" y="1484784"/>
            <a:ext cx="3989615" cy="398961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19C939F-8077-334D-4192-0F31B70F3B8C}"/>
              </a:ext>
            </a:extLst>
          </p:cNvPr>
          <p:cNvSpPr/>
          <p:nvPr/>
        </p:nvSpPr>
        <p:spPr>
          <a:xfrm>
            <a:off x="5788183" y="4667938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1F7601A-E442-5471-EC05-08D765A8C104}"/>
              </a:ext>
            </a:extLst>
          </p:cNvPr>
          <p:cNvSpPr/>
          <p:nvPr/>
        </p:nvSpPr>
        <p:spPr>
          <a:xfrm>
            <a:off x="4838896" y="3404504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A320173-15F4-E3FC-5D34-86E32725F495}"/>
              </a:ext>
            </a:extLst>
          </p:cNvPr>
          <p:cNvSpPr/>
          <p:nvPr/>
        </p:nvSpPr>
        <p:spPr>
          <a:xfrm>
            <a:off x="5256323" y="3039833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18F49AA-DD1E-D7E3-38BA-2A32DC42EC37}"/>
              </a:ext>
            </a:extLst>
          </p:cNvPr>
          <p:cNvSpPr/>
          <p:nvPr/>
        </p:nvSpPr>
        <p:spPr>
          <a:xfrm>
            <a:off x="4550029" y="2382419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7F6FAD-13ED-160F-D006-1298ADEE491D}"/>
              </a:ext>
            </a:extLst>
          </p:cNvPr>
          <p:cNvSpPr/>
          <p:nvPr/>
        </p:nvSpPr>
        <p:spPr>
          <a:xfrm>
            <a:off x="3687245" y="2675162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0C39AA9-A2BC-CADD-E33D-CA8AB2EB52CC}"/>
              </a:ext>
            </a:extLst>
          </p:cNvPr>
          <p:cNvSpPr/>
          <p:nvPr/>
        </p:nvSpPr>
        <p:spPr>
          <a:xfrm>
            <a:off x="4978259" y="1671471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8DAB022-E9C8-FC5B-F3C0-06789DB32ED1}"/>
              </a:ext>
            </a:extLst>
          </p:cNvPr>
          <p:cNvSpPr/>
          <p:nvPr/>
        </p:nvSpPr>
        <p:spPr>
          <a:xfrm>
            <a:off x="5708223" y="1523344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8883B08-BCDA-6177-EFCC-FEACF89C5441}"/>
              </a:ext>
            </a:extLst>
          </p:cNvPr>
          <p:cNvSpPr/>
          <p:nvPr/>
        </p:nvSpPr>
        <p:spPr>
          <a:xfrm>
            <a:off x="5913664" y="1671470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5562CE8-1BA8-5193-E1BE-E7C3B0D3FC25}"/>
              </a:ext>
            </a:extLst>
          </p:cNvPr>
          <p:cNvSpPr/>
          <p:nvPr/>
        </p:nvSpPr>
        <p:spPr>
          <a:xfrm>
            <a:off x="6152507" y="1940782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1ED83458-0947-A1F5-A58F-4F2AD8A724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3819975"/>
            <a:ext cx="1546946" cy="16683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132CB1E-95F6-A3E3-BE22-730F42A41245}"/>
              </a:ext>
            </a:extLst>
          </p:cNvPr>
          <p:cNvSpPr txBox="1"/>
          <p:nvPr/>
        </p:nvSpPr>
        <p:spPr>
          <a:xfrm>
            <a:off x="378054" y="5553510"/>
            <a:ext cx="1173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5B418CF9-A213-0588-26ED-9239F99BFC1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8526" y="3186728"/>
            <a:ext cx="2924949" cy="40011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C1FF79D-E933-3530-6666-EA5D5C56CB29}"/>
              </a:ext>
            </a:extLst>
          </p:cNvPr>
          <p:cNvSpPr txBox="1"/>
          <p:nvPr/>
        </p:nvSpPr>
        <p:spPr>
          <a:xfrm>
            <a:off x="181976" y="1156823"/>
            <a:ext cx="3758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In the A phase, impurities orient</a:t>
            </a:r>
            <a:endParaRPr lang="en-FI" sz="2000" dirty="0" err="1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4F1C20-5116-A3E7-D965-45DC4F1D70DE}"/>
              </a:ext>
            </a:extLst>
          </p:cNvPr>
          <p:cNvSpPr txBox="1"/>
          <p:nvPr/>
        </p:nvSpPr>
        <p:spPr>
          <a:xfrm>
            <a:off x="185883" y="1754477"/>
            <a:ext cx="3073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Defects in    texture don’t</a:t>
            </a:r>
          </a:p>
          <a:p>
            <a:r>
              <a:rPr lang="en-US" sz="2000" dirty="0">
                <a:latin typeface="+mj-lt"/>
              </a:rPr>
              <a:t>carry phase winding, but</a:t>
            </a:r>
          </a:p>
          <a:p>
            <a:r>
              <a:rPr lang="en-US" sz="2000" dirty="0">
                <a:latin typeface="+mj-lt"/>
              </a:rPr>
              <a:t>are pinned by impurities</a:t>
            </a:r>
            <a:endParaRPr lang="en-FI" sz="2000" dirty="0" err="1">
              <a:latin typeface="+mj-lt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5C9E8590-0337-C00F-BB51-CA585820D48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7560" y="1178936"/>
            <a:ext cx="90280" cy="28373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2B98034D-61CB-5280-DA23-94C1F5CD95B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6761" y="1769658"/>
            <a:ext cx="90280" cy="28373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44DAD63-EF24-B2B9-AAF8-71F55EACA93F}"/>
              </a:ext>
            </a:extLst>
          </p:cNvPr>
          <p:cNvSpPr txBox="1"/>
          <p:nvPr/>
        </p:nvSpPr>
        <p:spPr>
          <a:xfrm>
            <a:off x="5489756" y="681443"/>
            <a:ext cx="1988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“</a:t>
            </a:r>
            <a:r>
              <a:rPr lang="en-US" sz="2000" b="1" dirty="0" err="1">
                <a:latin typeface="+mj-lt"/>
              </a:rPr>
              <a:t>Disgyrations</a:t>
            </a:r>
            <a:r>
              <a:rPr lang="en-US" sz="2000" b="1" dirty="0">
                <a:latin typeface="+mj-lt"/>
              </a:rPr>
              <a:t>”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46D10C9-B774-7CCB-0D55-2C12ABC0071F}"/>
              </a:ext>
            </a:extLst>
          </p:cNvPr>
          <p:cNvCxnSpPr>
            <a:cxnSpLocks/>
          </p:cNvCxnSpPr>
          <p:nvPr/>
        </p:nvCxnSpPr>
        <p:spPr>
          <a:xfrm flipH="1">
            <a:off x="5981776" y="1081553"/>
            <a:ext cx="197467" cy="4224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B249ADC-F1E0-9A03-55CB-A37BCD4B4C88}"/>
              </a:ext>
            </a:extLst>
          </p:cNvPr>
          <p:cNvSpPr txBox="1"/>
          <p:nvPr/>
        </p:nvSpPr>
        <p:spPr>
          <a:xfrm>
            <a:off x="4816742" y="5845008"/>
            <a:ext cx="212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Single-quantum</a:t>
            </a:r>
          </a:p>
          <a:p>
            <a:pPr algn="ctr"/>
            <a:r>
              <a:rPr lang="en-US" sz="2000" b="1" dirty="0">
                <a:latin typeface="+mj-lt"/>
              </a:rPr>
              <a:t>vortex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72153E8-B0DF-CB32-8B9E-1556C82EB5BD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5878091" y="5067300"/>
            <a:ext cx="70952" cy="7777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AC3D95B-6629-C440-323D-205E318AD7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04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4CDD5-A000-83E5-22B6-9C7696641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7BE3AB4-2B48-1F58-1BAF-82631D5905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778" y="157843"/>
            <a:ext cx="6463438" cy="6857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058045-C3F8-E6E7-DF01-1FC39990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impurity model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C48FE7-DCBE-3667-B8F1-12B43E7BF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3443853" y="1484784"/>
            <a:ext cx="3989615" cy="398961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E9B2CB9-2565-3FD8-7FAB-9560DB9B38E3}"/>
              </a:ext>
            </a:extLst>
          </p:cNvPr>
          <p:cNvSpPr/>
          <p:nvPr/>
        </p:nvSpPr>
        <p:spPr>
          <a:xfrm>
            <a:off x="10191258" y="4667939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CBE1D-5D5C-F478-A65B-B6A01CDF2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9" t="19116" r="17245" b="22709"/>
          <a:stretch>
            <a:fillRect/>
          </a:stretch>
        </p:blipFill>
        <p:spPr>
          <a:xfrm>
            <a:off x="3443852" y="1484784"/>
            <a:ext cx="3989615" cy="398961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E1D76E8-DE59-9A2E-4343-FB60AFA27DFD}"/>
              </a:ext>
            </a:extLst>
          </p:cNvPr>
          <p:cNvSpPr/>
          <p:nvPr/>
        </p:nvSpPr>
        <p:spPr>
          <a:xfrm>
            <a:off x="5788183" y="4667938"/>
            <a:ext cx="364671" cy="36467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0A6F8D-8F10-CB67-9171-674E704A8CC2}"/>
              </a:ext>
            </a:extLst>
          </p:cNvPr>
          <p:cNvSpPr/>
          <p:nvPr/>
        </p:nvSpPr>
        <p:spPr>
          <a:xfrm>
            <a:off x="4838896" y="3404504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642E11-E425-80C6-B623-ACB81481CFD3}"/>
              </a:ext>
            </a:extLst>
          </p:cNvPr>
          <p:cNvSpPr/>
          <p:nvPr/>
        </p:nvSpPr>
        <p:spPr>
          <a:xfrm>
            <a:off x="5256323" y="3039833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9E88B7-0A58-FFF9-4B21-F8E51E1851B1}"/>
              </a:ext>
            </a:extLst>
          </p:cNvPr>
          <p:cNvSpPr/>
          <p:nvPr/>
        </p:nvSpPr>
        <p:spPr>
          <a:xfrm>
            <a:off x="4550029" y="2382419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B8E9433-A532-E33E-701D-4D2A501D5E70}"/>
              </a:ext>
            </a:extLst>
          </p:cNvPr>
          <p:cNvSpPr/>
          <p:nvPr/>
        </p:nvSpPr>
        <p:spPr>
          <a:xfrm>
            <a:off x="3687245" y="2675162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685CACF-A40A-E4D1-9C36-2393852AE96B}"/>
              </a:ext>
            </a:extLst>
          </p:cNvPr>
          <p:cNvSpPr/>
          <p:nvPr/>
        </p:nvSpPr>
        <p:spPr>
          <a:xfrm>
            <a:off x="4978259" y="1671471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69678D-5893-0C27-835F-F03194D65617}"/>
              </a:ext>
            </a:extLst>
          </p:cNvPr>
          <p:cNvSpPr/>
          <p:nvPr/>
        </p:nvSpPr>
        <p:spPr>
          <a:xfrm>
            <a:off x="5708223" y="1523344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9CF35C-E41E-EC53-315C-2B38F7BFD889}"/>
              </a:ext>
            </a:extLst>
          </p:cNvPr>
          <p:cNvSpPr/>
          <p:nvPr/>
        </p:nvSpPr>
        <p:spPr>
          <a:xfrm>
            <a:off x="5913664" y="1671470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4EDE7E4-4B03-4E87-D142-7FD65BFDD785}"/>
              </a:ext>
            </a:extLst>
          </p:cNvPr>
          <p:cNvSpPr/>
          <p:nvPr/>
        </p:nvSpPr>
        <p:spPr>
          <a:xfrm>
            <a:off x="6152507" y="1940782"/>
            <a:ext cx="364671" cy="364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2536E086-4EEC-0B77-B11F-4B5300AFA1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5" y="3819975"/>
            <a:ext cx="1546946" cy="16683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B6AB13-959B-484D-AF9E-181E9C940FAC}"/>
              </a:ext>
            </a:extLst>
          </p:cNvPr>
          <p:cNvSpPr txBox="1"/>
          <p:nvPr/>
        </p:nvSpPr>
        <p:spPr>
          <a:xfrm>
            <a:off x="378054" y="5553510"/>
            <a:ext cx="1173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 phase</a:t>
            </a:r>
            <a:endParaRPr lang="en-FI" sz="2000" b="1" dirty="0" err="1">
              <a:latin typeface="+mj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899ECBBA-0CC4-76E6-30F4-D219B432877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8526" y="3186728"/>
            <a:ext cx="2924949" cy="40011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726A470-91CB-3ACA-8222-C2D221D470EB}"/>
              </a:ext>
            </a:extLst>
          </p:cNvPr>
          <p:cNvSpPr txBox="1"/>
          <p:nvPr/>
        </p:nvSpPr>
        <p:spPr>
          <a:xfrm>
            <a:off x="181976" y="1156823"/>
            <a:ext cx="3758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In the A phase, impurities orient</a:t>
            </a:r>
            <a:endParaRPr lang="en-FI" sz="2000" dirty="0" err="1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071CAC-CA4E-A399-6579-AAF1F86D68B2}"/>
              </a:ext>
            </a:extLst>
          </p:cNvPr>
          <p:cNvSpPr txBox="1"/>
          <p:nvPr/>
        </p:nvSpPr>
        <p:spPr>
          <a:xfrm>
            <a:off x="185883" y="1754477"/>
            <a:ext cx="3073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Defects in    texture don’t</a:t>
            </a:r>
          </a:p>
          <a:p>
            <a:r>
              <a:rPr lang="en-US" sz="2000" dirty="0">
                <a:latin typeface="+mj-lt"/>
              </a:rPr>
              <a:t>carry phase winding, but</a:t>
            </a:r>
          </a:p>
          <a:p>
            <a:r>
              <a:rPr lang="en-US" sz="2000" dirty="0">
                <a:latin typeface="+mj-lt"/>
              </a:rPr>
              <a:t>are pinned by impurities</a:t>
            </a:r>
            <a:endParaRPr lang="en-FI" sz="2000" dirty="0" err="1">
              <a:latin typeface="+mj-lt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D4B31D17-1A95-708D-C36E-FCCF72BD2D5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06480" y="5953620"/>
            <a:ext cx="1418032" cy="324965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C32B9B51-ECE5-A826-B84F-7E21C3B0A8C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27560" y="1178936"/>
            <a:ext cx="90280" cy="28373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12AB3544-C85D-8F73-4E3D-002B7D800E2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06761" y="1769658"/>
            <a:ext cx="90280" cy="28373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5D27042-296C-6E94-64A5-070FF3749706}"/>
              </a:ext>
            </a:extLst>
          </p:cNvPr>
          <p:cNvSpPr txBox="1"/>
          <p:nvPr/>
        </p:nvSpPr>
        <p:spPr>
          <a:xfrm>
            <a:off x="5489756" y="681443"/>
            <a:ext cx="1988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“</a:t>
            </a:r>
            <a:r>
              <a:rPr lang="en-US" sz="2000" b="1" dirty="0" err="1">
                <a:latin typeface="+mj-lt"/>
              </a:rPr>
              <a:t>Disgyrations</a:t>
            </a:r>
            <a:r>
              <a:rPr lang="en-US" sz="2000" b="1" dirty="0">
                <a:latin typeface="+mj-lt"/>
              </a:rPr>
              <a:t>”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AE76C31-3A43-DB1F-C946-220967FC1AC1}"/>
              </a:ext>
            </a:extLst>
          </p:cNvPr>
          <p:cNvCxnSpPr>
            <a:cxnSpLocks/>
          </p:cNvCxnSpPr>
          <p:nvPr/>
        </p:nvCxnSpPr>
        <p:spPr>
          <a:xfrm flipH="1">
            <a:off x="5981776" y="1081553"/>
            <a:ext cx="197467" cy="42243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8B0C815-E6CE-32D7-34D0-FBEDDB396DF0}"/>
              </a:ext>
            </a:extLst>
          </p:cNvPr>
          <p:cNvSpPr txBox="1"/>
          <p:nvPr/>
        </p:nvSpPr>
        <p:spPr>
          <a:xfrm>
            <a:off x="4816742" y="5845008"/>
            <a:ext cx="212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Single-quantum</a:t>
            </a:r>
          </a:p>
          <a:p>
            <a:pPr algn="ctr"/>
            <a:r>
              <a:rPr lang="en-US" sz="2000" b="1" dirty="0">
                <a:latin typeface="+mj-lt"/>
              </a:rPr>
              <a:t>vortex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C281F21-804C-BD08-25C7-D289E7C85CB8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5878091" y="5067300"/>
            <a:ext cx="70952" cy="7777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BADBCFA-9934-FBE1-B2FD-C4BD9AA0A2B8}"/>
              </a:ext>
            </a:extLst>
          </p:cNvPr>
          <p:cNvSpPr txBox="1"/>
          <p:nvPr/>
        </p:nvSpPr>
        <p:spPr>
          <a:xfrm>
            <a:off x="8166598" y="5596102"/>
            <a:ext cx="309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Arrows show direction of 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3A8B0-57EF-3457-C992-CE69BA788C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9" t="87604" r="72071" b="1365"/>
          <a:stretch>
            <a:fillRect/>
          </a:stretch>
        </p:blipFill>
        <p:spPr>
          <a:xfrm>
            <a:off x="6645025" y="5072226"/>
            <a:ext cx="2116614" cy="5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9819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BAB27-A90B-477D-9D92-F50CC49C7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F1A55-D7B6-6277-F6D1-48F499AEF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8C8C309-426B-8081-ED9C-AD94E54723A3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8EB6F635-09B7-BC2E-83ED-966EF43C5D63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48F84E0-C43A-36D7-E8C5-7617BFC884CA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3BCB5D0-1406-0556-82EA-150183262C5A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C126FA9-8392-0230-01A7-612AAE81F10C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ABF94C3-9D05-B16F-083F-7C7A72B8F84B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814156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46484-0D50-0B7C-70A1-78A0ECF41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5DE7E-4AE7-00A8-82F1-A54C72B8F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7DC1192-F6DD-AAED-9177-4792AAD7741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718" y="1408643"/>
            <a:ext cx="4858167" cy="48581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3918A2BB-3FA1-6786-6CF5-64CF93BE9C00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D06F6C03-66FC-29F3-051B-F52D3F71BC3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C88A528-7134-566B-C319-659ABFEA3DE4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7D33BAF-C3A1-FC0E-A489-F589281B3BA6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62CFE21-5973-7943-152D-6103DF17E375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E95A1FF-4FD0-1E1C-D79F-952C439171BC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09C3AE9F-216A-CC49-B33C-CFAD7C17E810}"/>
                  </a:ext>
                </a:extLst>
              </p:cNvPr>
              <p:cNvSpPr txBox="1"/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10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100 nm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20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220 nm</a:t>
                </a:r>
                <a:endParaRPr lang="en-FI" sz="1600" dirty="0" err="1">
                  <a:latin typeface="+mj-lt"/>
                </a:endParaRPr>
              </a:p>
            </p:txBody>
          </p:sp>
        </mc:Choice>
        <mc:Fallback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09C3AE9F-216A-CC49-B33C-CFAD7C17E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blipFill>
                <a:blip r:embed="rId4"/>
                <a:stretch>
                  <a:fillRect l="-1142" b="-93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1" name="Graphic 90">
            <a:extLst>
              <a:ext uri="{FF2B5EF4-FFF2-40B4-BE49-F238E27FC236}">
                <a16:creationId xmlns:a16="http://schemas.microsoft.com/office/drawing/2014/main" id="{36CAEF91-4291-D9C6-D096-B82B91C2517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8679" y="4253335"/>
            <a:ext cx="213471" cy="201612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9C90210F-CA62-4AF9-087C-6806BCCBBF8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4774" y="4589272"/>
            <a:ext cx="101760" cy="21369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B904964-889A-5EEC-210B-350F77869B8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5830" y="2327232"/>
            <a:ext cx="2613867" cy="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238FC-7544-EBA3-2B9C-89CD2E843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B7D9A9-FB15-9D61-C4AC-FA83AFD8B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975" y="436228"/>
            <a:ext cx="3826093" cy="3098934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23FE7636-823F-5225-E816-5B494B8D2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4"/>
            <a:ext cx="11376026" cy="470604"/>
          </a:xfrm>
        </p:spPr>
        <p:txBody>
          <a:bodyPr/>
          <a:lstStyle/>
          <a:p>
            <a:r>
              <a:rPr lang="en-US" dirty="0"/>
              <a:t>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BFA996-6686-9EF9-737C-59480E7F8781}"/>
              </a:ext>
            </a:extLst>
          </p:cNvPr>
          <p:cNvSpPr txBox="1"/>
          <p:nvPr/>
        </p:nvSpPr>
        <p:spPr>
          <a:xfrm>
            <a:off x="8036492" y="1198956"/>
            <a:ext cx="98495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+mj-lt"/>
                <a:cs typeface="Arial"/>
              </a:rPr>
              <a:t>A Phase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BE4B18-76C3-C352-D6BD-30F5DF77C9D9}"/>
              </a:ext>
            </a:extLst>
          </p:cNvPr>
          <p:cNvSpPr txBox="1"/>
          <p:nvPr/>
        </p:nvSpPr>
        <p:spPr>
          <a:xfrm>
            <a:off x="10957452" y="4275468"/>
            <a:ext cx="99257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+mj-lt"/>
                <a:cs typeface="Arial"/>
              </a:rPr>
              <a:t>B Phase</a:t>
            </a:r>
          </a:p>
        </p:txBody>
      </p:sp>
      <p:pic>
        <p:nvPicPr>
          <p:cNvPr id="22" name="Kuva 19" descr="Kuva, joka sisältää kohteen teksti, Fontti, Grafiikka, kello&#10;&#10;Tekoälyllä luotu sisältö voi olla virheellistä.">
            <a:extLst>
              <a:ext uri="{FF2B5EF4-FFF2-40B4-BE49-F238E27FC236}">
                <a16:creationId xmlns:a16="http://schemas.microsoft.com/office/drawing/2014/main" id="{7B5A570A-565A-A573-D71F-8D993E5F0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302" y="3238089"/>
            <a:ext cx="1050880" cy="105180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4F597FC-B992-DB84-60F2-555D831007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59" y="523049"/>
            <a:ext cx="3384870" cy="257292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77BA4F5-BCAC-B80A-077A-5EDC458CCC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55" y="1915000"/>
            <a:ext cx="1127116" cy="89089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FAA0FA8-618E-1B31-9B24-B3D51FCD91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007" y="1826887"/>
            <a:ext cx="962458" cy="127859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FD8CD56-6EE8-6E4B-C6EA-43C749AFAF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2" y="1915000"/>
            <a:ext cx="838267" cy="11904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DB51D52-1882-2017-069C-82EFAAA4B834}"/>
              </a:ext>
            </a:extLst>
          </p:cNvPr>
          <p:cNvSpPr txBox="1"/>
          <p:nvPr/>
        </p:nvSpPr>
        <p:spPr>
          <a:xfrm>
            <a:off x="319488" y="1014290"/>
            <a:ext cx="4125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Fermionic</a:t>
            </a:r>
            <a:r>
              <a:rPr lang="en-US" sz="2000" dirty="0">
                <a:latin typeface="+mj-lt"/>
              </a:rPr>
              <a:t> superfluid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+mj-lt"/>
              </a:rPr>
              <a:t>Spin-triplet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p-wave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Cooper pairs</a:t>
            </a:r>
            <a:endParaRPr lang="en-FI" sz="2000" dirty="0" err="1">
              <a:latin typeface="+mj-lt"/>
            </a:endParaRPr>
          </a:p>
        </p:txBody>
      </p:sp>
      <p:pic>
        <p:nvPicPr>
          <p:cNvPr id="53" name="Picture 5">
            <a:extLst>
              <a:ext uri="{FF2B5EF4-FFF2-40B4-BE49-F238E27FC236}">
                <a16:creationId xmlns:a16="http://schemas.microsoft.com/office/drawing/2014/main" id="{DC4AAE66-5FF9-FAFE-F56B-58626E314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71" y="4289895"/>
            <a:ext cx="2930951" cy="12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5EFB1E8-EB6D-6F7F-86AA-CE9AEA8F9829}"/>
              </a:ext>
            </a:extLst>
          </p:cNvPr>
          <p:cNvSpPr txBox="1"/>
          <p:nvPr/>
        </p:nvSpPr>
        <p:spPr>
          <a:xfrm>
            <a:off x="319488" y="3153039"/>
            <a:ext cx="4289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In addition to phase coherence, pairing breaks rotational symmetry SO(3) in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orbital</a:t>
            </a:r>
            <a:r>
              <a:rPr lang="en-US" sz="2000" dirty="0">
                <a:latin typeface="+mj-lt"/>
              </a:rPr>
              <a:t> and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spin</a:t>
            </a:r>
            <a:r>
              <a:rPr lang="en-US" sz="2000" dirty="0">
                <a:latin typeface="+mj-lt"/>
              </a:rPr>
              <a:t> space</a:t>
            </a:r>
            <a:endParaRPr lang="en-FI" sz="2000" dirty="0" err="1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822DA43-4B51-F9F4-BE6F-C2DEFB5627B4}"/>
              </a:ext>
            </a:extLst>
          </p:cNvPr>
          <p:cNvSpPr txBox="1"/>
          <p:nvPr/>
        </p:nvSpPr>
        <p:spPr>
          <a:xfrm>
            <a:off x="1302455" y="5667209"/>
            <a:ext cx="4576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Broken symmetry state described by a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x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US" sz="2000" dirty="0">
                <a:latin typeface="+mj-lt"/>
              </a:rPr>
              <a:t> complex order parameter matrix</a:t>
            </a:r>
            <a:endParaRPr lang="en-FI" sz="2000" dirty="0" err="1">
              <a:latin typeface="+mj-lt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755EE9D-A957-BC92-732E-F95A3D10D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0" y="450402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5F72088-1AB4-4857-0C61-20EAAE8AB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32" y="4937591"/>
            <a:ext cx="1764341" cy="4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Kuva 4" descr="Kuva, joka sisältää kohteen teksti, Grafiikka, ympyrä, graafinen suunnittelu&#10;&#10;Tekoälyllä luotu sisältö voi olla virheellistä.">
            <a:extLst>
              <a:ext uri="{FF2B5EF4-FFF2-40B4-BE49-F238E27FC236}">
                <a16:creationId xmlns:a16="http://schemas.microsoft.com/office/drawing/2014/main" id="{C447E5D4-4D5C-8E75-E080-2A5A245430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596" y="48308"/>
            <a:ext cx="1097454" cy="1183615"/>
          </a:xfrm>
          <a:prstGeom prst="rect">
            <a:avLst/>
          </a:prstGeom>
        </p:spPr>
      </p:pic>
      <p:pic>
        <p:nvPicPr>
          <p:cNvPr id="3" name="Kuva 23" descr="Kuva, joka sisältää kohteen teksti, sateenkaari, kuvakaappaus, ympyrä&#10;&#10;Tekoälyllä luotu sisältö voi olla virheellistä.">
            <a:extLst>
              <a:ext uri="{FF2B5EF4-FFF2-40B4-BE49-F238E27FC236}">
                <a16:creationId xmlns:a16="http://schemas.microsoft.com/office/drawing/2014/main" id="{E9A8AE4F-33EF-F48C-560F-24B49E28317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095" y="4727646"/>
            <a:ext cx="980967" cy="15479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3C8F2B-B784-D142-36A0-BC7466C1A802}"/>
              </a:ext>
            </a:extLst>
          </p:cNvPr>
          <p:cNvSpPr txBox="1"/>
          <p:nvPr/>
        </p:nvSpPr>
        <p:spPr>
          <a:xfrm>
            <a:off x="10845156" y="6228256"/>
            <a:ext cx="134684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+mj-lt"/>
                <a:cs typeface="Arial"/>
              </a:rPr>
              <a:t>Polar phase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DE1ADC-4F23-04FD-3266-675B9728DB4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9153" y="4092812"/>
            <a:ext cx="3119998" cy="26660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FECA0F-B794-51CD-EC8D-FA566106569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678" y="4500584"/>
            <a:ext cx="1931174" cy="14396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CA14B8-1271-3181-E305-1BBEF9B620D3}"/>
              </a:ext>
            </a:extLst>
          </p:cNvPr>
          <p:cNvSpPr txBox="1"/>
          <p:nvPr/>
        </p:nvSpPr>
        <p:spPr>
          <a:xfrm>
            <a:off x="6321898" y="586811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“</a:t>
            </a:r>
            <a:r>
              <a:rPr lang="en-US" sz="1600" b="1" dirty="0">
                <a:latin typeface="+mj-lt"/>
              </a:rPr>
              <a:t>nafen</a:t>
            </a:r>
            <a:r>
              <a:rPr lang="en-US" sz="1600" dirty="0">
                <a:latin typeface="+mj-lt"/>
              </a:rPr>
              <a:t>”</a:t>
            </a:r>
            <a:endParaRPr lang="en-FI" sz="1600" dirty="0" err="1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2ABA7C-C085-F085-E190-8C83E82727CB}"/>
              </a:ext>
            </a:extLst>
          </p:cNvPr>
          <p:cNvSpPr txBox="1"/>
          <p:nvPr/>
        </p:nvSpPr>
        <p:spPr>
          <a:xfrm>
            <a:off x="5842095" y="3598223"/>
            <a:ext cx="4681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New phases stabilized in </a:t>
            </a:r>
            <a:r>
              <a:rPr lang="en-US" sz="2000" b="1" dirty="0">
                <a:latin typeface="+mj-lt"/>
              </a:rPr>
              <a:t>confinement:</a:t>
            </a:r>
            <a:endParaRPr lang="en-FI" sz="20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88257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CE079-75EC-FE85-D025-E0635E350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CB244-F882-D9BB-314F-A1A991684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A7B86DC-A544-E033-C0F3-1B24AF46861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718" y="1408643"/>
            <a:ext cx="4858167" cy="48581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A44AF89B-8418-84A2-BB01-79E57AEBED81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83E53A8-D35B-A8E5-79C4-413E836D935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9FF91A-5ABB-CAA7-F9A5-3C46C91284C5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AC43B4F-7753-2A9C-2C97-FA02C5FC0573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62A9DFB-7D10-D14D-6AD9-E2DB73E2FA68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B2B7B78-FCF6-08DB-3785-BB8E9F6443B3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04A6A43-D753-1293-0291-E895831C3418}"/>
                  </a:ext>
                </a:extLst>
              </p:cNvPr>
              <p:cNvSpPr txBox="1"/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10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100 nm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20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220 nm</a:t>
                </a:r>
                <a:endParaRPr lang="en-FI" sz="1600" dirty="0" err="1">
                  <a:latin typeface="+mj-lt"/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04A6A43-D753-1293-0291-E895831C3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blipFill>
                <a:blip r:embed="rId4"/>
                <a:stretch>
                  <a:fillRect l="-1142" b="-93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1" name="Graphic 90">
            <a:extLst>
              <a:ext uri="{FF2B5EF4-FFF2-40B4-BE49-F238E27FC236}">
                <a16:creationId xmlns:a16="http://schemas.microsoft.com/office/drawing/2014/main" id="{8CEBDA5D-D185-C9A5-05AC-83DF5820A1C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8679" y="4253335"/>
            <a:ext cx="213471" cy="201612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546A17B3-227F-0A03-5B1B-B914D11226B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4774" y="4589272"/>
            <a:ext cx="101760" cy="213696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B0CEBF05-F6D9-ED99-1CC5-82343C527837}"/>
              </a:ext>
            </a:extLst>
          </p:cNvPr>
          <p:cNvSpPr txBox="1"/>
          <p:nvPr/>
        </p:nvSpPr>
        <p:spPr>
          <a:xfrm>
            <a:off x="1791544" y="487066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Excellent match over</a:t>
            </a:r>
          </a:p>
          <a:p>
            <a:r>
              <a:rPr lang="en-US" sz="2000" dirty="0">
                <a:latin typeface="+mj-lt"/>
              </a:rPr>
              <a:t>wide range of parameters!</a:t>
            </a:r>
            <a:endParaRPr lang="en-FI" sz="2000" dirty="0" err="1">
              <a:latin typeface="+mj-lt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AA82F2A-D354-F17A-8B24-E6DB8FB0EA5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5830" y="2327232"/>
            <a:ext cx="2613867" cy="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3422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3BA8D-67CA-EFF9-FAB6-7651FA0F0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ADCB1-A808-B7AB-19F2-C14595D1C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39581843-3A6B-F6AE-943A-6DCABC240CD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718" y="1408643"/>
            <a:ext cx="4858167" cy="48581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FC0ABB71-EFF9-095F-4664-673FC9C8F2CA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13C2080E-EE09-1D1D-42DE-DF6FAAC7B4E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E0C66A-9882-6C48-1825-640713178087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7D0457C-7D15-96D9-5222-7EDDEFB1FC3F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2FA1A19-0BCC-2C28-114E-F5A61C7D2265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118937F-3030-6C90-574F-264B6DB9F733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39C59481-650A-FA8B-CFCC-6791667577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564313" y="1984408"/>
            <a:ext cx="5219700" cy="419514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1C9F875-0501-7A4B-28D7-8DECFAD65660}"/>
              </a:ext>
            </a:extLst>
          </p:cNvPr>
          <p:cNvSpPr txBox="1"/>
          <p:nvPr/>
        </p:nvSpPr>
        <p:spPr>
          <a:xfrm>
            <a:off x="7832455" y="558736"/>
            <a:ext cx="41745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Calculated energy barriers using</a:t>
            </a:r>
          </a:p>
          <a:p>
            <a:r>
              <a:rPr lang="en-US" sz="2000" dirty="0">
                <a:latin typeface="+mj-lt"/>
              </a:rPr>
              <a:t>the </a:t>
            </a:r>
            <a:r>
              <a:rPr lang="en-US" sz="2000" b="1" dirty="0">
                <a:latin typeface="+mj-lt"/>
              </a:rPr>
              <a:t>Nudged Elastic Band method</a:t>
            </a:r>
          </a:p>
          <a:p>
            <a:endParaRPr lang="en-US" sz="2000" b="1" dirty="0">
              <a:latin typeface="+mj-lt"/>
            </a:endParaRPr>
          </a:p>
          <a:p>
            <a:r>
              <a:rPr lang="en-US" sz="2000" dirty="0">
                <a:latin typeface="+mj-lt"/>
              </a:rPr>
              <a:t>Vortex leaves in </a:t>
            </a:r>
            <a:r>
              <a:rPr lang="en-US" sz="2000" b="1" dirty="0">
                <a:latin typeface="+mj-lt"/>
              </a:rPr>
              <a:t>fractions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8E27825-EBF3-72E0-BD45-A31D0F8B2AF4}"/>
              </a:ext>
            </a:extLst>
          </p:cNvPr>
          <p:cNvCxnSpPr>
            <a:cxnSpLocks/>
          </p:cNvCxnSpPr>
          <p:nvPr/>
        </p:nvCxnSpPr>
        <p:spPr>
          <a:xfrm flipH="1">
            <a:off x="8222383" y="1917068"/>
            <a:ext cx="328346" cy="6304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516F2E9-F5E0-519A-42BC-FEEC81EEBA15}"/>
              </a:ext>
            </a:extLst>
          </p:cNvPr>
          <p:cNvCxnSpPr>
            <a:cxnSpLocks/>
          </p:cNvCxnSpPr>
          <p:nvPr/>
        </p:nvCxnSpPr>
        <p:spPr>
          <a:xfrm>
            <a:off x="9164191" y="1880846"/>
            <a:ext cx="344480" cy="66663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AA2C7B7-D7BA-45B1-FE4A-ECA5B7B8EF9B}"/>
              </a:ext>
            </a:extLst>
          </p:cNvPr>
          <p:cNvCxnSpPr>
            <a:cxnSpLocks/>
          </p:cNvCxnSpPr>
          <p:nvPr/>
        </p:nvCxnSpPr>
        <p:spPr>
          <a:xfrm flipH="1">
            <a:off x="8726000" y="1917068"/>
            <a:ext cx="130637" cy="56510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BBAE29-21A0-B793-C27F-C0ED270F5AB0}"/>
                  </a:ext>
                </a:extLst>
              </p:cNvPr>
              <p:cNvSpPr txBox="1"/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10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100 nm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20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220 nm</a:t>
                </a:r>
                <a:endParaRPr lang="en-FI" sz="1600" dirty="0" err="1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BBAE29-21A0-B793-C27F-C0ED270F5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blipFill>
                <a:blip r:embed="rId5"/>
                <a:stretch>
                  <a:fillRect l="-1142" b="-93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90BB69E8-57B4-10E6-7132-8087ED5A4FB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38679" y="4253335"/>
            <a:ext cx="213471" cy="20161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0F76A35-4C16-0432-7D8E-FBFA47AC3B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84774" y="4589272"/>
            <a:ext cx="101760" cy="2136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62FB56-A581-5D83-389F-FA5CB4B6E95F}"/>
              </a:ext>
            </a:extLst>
          </p:cNvPr>
          <p:cNvSpPr txBox="1"/>
          <p:nvPr/>
        </p:nvSpPr>
        <p:spPr>
          <a:xfrm>
            <a:off x="1791544" y="487066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Excellent match over</a:t>
            </a:r>
          </a:p>
          <a:p>
            <a:r>
              <a:rPr lang="en-US" sz="2000" dirty="0">
                <a:latin typeface="+mj-lt"/>
              </a:rPr>
              <a:t>wide range of parameters!</a:t>
            </a:r>
            <a:endParaRPr lang="en-FI" sz="2000" dirty="0" err="1">
              <a:latin typeface="+mj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13A54D2-F993-C833-2718-35884AA9EBC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85830" y="2327232"/>
            <a:ext cx="2613867" cy="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0129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D2CD3-D952-2960-A435-C0AB410C5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9160-D870-0CC2-154C-E53AD853A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30E1356A-A602-47AA-E728-5632DB8B5F9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718" y="1408643"/>
            <a:ext cx="4858167" cy="48581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2641B78A-C6DF-A06B-9CB9-B857F3691765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7A40B063-A559-8C90-C9AB-E8343F19BC05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815BE97-293F-E19F-5EAF-48BE1F0D58D4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ECABEB4-B2AF-3839-36AF-D5D801793D47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5957D01-7433-D4B9-5EC2-2BD0BD1E41CE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3A01FFD-94F1-E089-BE74-FE0996424BBF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DC5FAE7A-C77D-E177-B97F-9D3B7969889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564313" y="1984408"/>
            <a:ext cx="5219700" cy="4195143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DF4E2D8-7B0E-F80D-0C5B-49F5EDF25B53}"/>
              </a:ext>
            </a:extLst>
          </p:cNvPr>
          <p:cNvGrpSpPr/>
          <p:nvPr/>
        </p:nvGrpSpPr>
        <p:grpSpPr>
          <a:xfrm>
            <a:off x="7283199" y="5203943"/>
            <a:ext cx="1444205" cy="72555"/>
            <a:chOff x="6969579" y="5240111"/>
            <a:chExt cx="1398814" cy="72555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677699A-178A-20AA-AD70-748411825ECD}"/>
                </a:ext>
              </a:extLst>
            </p:cNvPr>
            <p:cNvCxnSpPr/>
            <p:nvPr/>
          </p:nvCxnSpPr>
          <p:spPr>
            <a:xfrm>
              <a:off x="6969579" y="5276850"/>
              <a:ext cx="13988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A55B4C9-A54E-F0DC-5C4A-CA4CC5B25DDD}"/>
                </a:ext>
              </a:extLst>
            </p:cNvPr>
            <p:cNvCxnSpPr/>
            <p:nvPr/>
          </p:nvCxnSpPr>
          <p:spPr>
            <a:xfrm>
              <a:off x="6970940" y="5241033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6BB2AC4-F953-4DF9-EC4E-2FB4FA2DC8D3}"/>
                </a:ext>
              </a:extLst>
            </p:cNvPr>
            <p:cNvCxnSpPr/>
            <p:nvPr/>
          </p:nvCxnSpPr>
          <p:spPr>
            <a:xfrm>
              <a:off x="8367033" y="5240111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A618CDD-BE88-DA80-D416-E246DC6AD133}"/>
              </a:ext>
            </a:extLst>
          </p:cNvPr>
          <p:cNvGrpSpPr/>
          <p:nvPr/>
        </p:nvGrpSpPr>
        <p:grpSpPr>
          <a:xfrm rot="16200000">
            <a:off x="7293414" y="4047049"/>
            <a:ext cx="2996289" cy="72555"/>
            <a:chOff x="6969579" y="5240111"/>
            <a:chExt cx="1398814" cy="72555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89F9265-1E6C-7715-56D9-83ACA39FCC19}"/>
                </a:ext>
              </a:extLst>
            </p:cNvPr>
            <p:cNvCxnSpPr/>
            <p:nvPr/>
          </p:nvCxnSpPr>
          <p:spPr>
            <a:xfrm>
              <a:off x="6969579" y="5276850"/>
              <a:ext cx="13988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06E95A2-F416-859A-8C5C-C89D42CC664E}"/>
                </a:ext>
              </a:extLst>
            </p:cNvPr>
            <p:cNvCxnSpPr/>
            <p:nvPr/>
          </p:nvCxnSpPr>
          <p:spPr>
            <a:xfrm>
              <a:off x="6970940" y="5241033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6AFC8D3-B976-7692-7F8F-57ECD4826CA5}"/>
                </a:ext>
              </a:extLst>
            </p:cNvPr>
            <p:cNvCxnSpPr/>
            <p:nvPr/>
          </p:nvCxnSpPr>
          <p:spPr>
            <a:xfrm>
              <a:off x="8367033" y="5240111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Graphic 59">
            <a:extLst>
              <a:ext uri="{FF2B5EF4-FFF2-40B4-BE49-F238E27FC236}">
                <a16:creationId xmlns:a16="http://schemas.microsoft.com/office/drawing/2014/main" id="{22B6097A-6982-8A8E-F886-A7A077EA7E2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5450" y="5275576"/>
            <a:ext cx="914400" cy="276225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C5F690F3-386C-DE82-36D4-3E800D73A50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56637" y="3512313"/>
            <a:ext cx="1876425" cy="27622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86E25C1-3087-5C14-4C5C-D618ADDAC32A}"/>
              </a:ext>
            </a:extLst>
          </p:cNvPr>
          <p:cNvSpPr txBox="1"/>
          <p:nvPr/>
        </p:nvSpPr>
        <p:spPr>
          <a:xfrm>
            <a:off x="7832455" y="558736"/>
            <a:ext cx="41745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Calculated energy barriers using</a:t>
            </a:r>
          </a:p>
          <a:p>
            <a:r>
              <a:rPr lang="en-US" sz="2000" dirty="0">
                <a:latin typeface="+mj-lt"/>
              </a:rPr>
              <a:t>the </a:t>
            </a:r>
            <a:r>
              <a:rPr lang="en-US" sz="2000" b="1" dirty="0">
                <a:latin typeface="+mj-lt"/>
              </a:rPr>
              <a:t>Nudged Elastic Band method</a:t>
            </a:r>
          </a:p>
          <a:p>
            <a:endParaRPr lang="en-US" sz="2000" b="1" dirty="0">
              <a:latin typeface="+mj-lt"/>
            </a:endParaRPr>
          </a:p>
          <a:p>
            <a:r>
              <a:rPr lang="en-US" sz="2000" dirty="0">
                <a:latin typeface="+mj-lt"/>
              </a:rPr>
              <a:t>Vortex leaves in </a:t>
            </a:r>
            <a:r>
              <a:rPr lang="en-US" sz="2000" b="1" dirty="0">
                <a:latin typeface="+mj-lt"/>
              </a:rPr>
              <a:t>fractions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184E9DE-89F4-177A-7BE1-6A5A429A817C}"/>
              </a:ext>
            </a:extLst>
          </p:cNvPr>
          <p:cNvCxnSpPr>
            <a:cxnSpLocks/>
          </p:cNvCxnSpPr>
          <p:nvPr/>
        </p:nvCxnSpPr>
        <p:spPr>
          <a:xfrm flipH="1">
            <a:off x="8222383" y="1917068"/>
            <a:ext cx="328346" cy="6304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54E3F28-C7DA-6B13-A57A-8263C0991AEF}"/>
              </a:ext>
            </a:extLst>
          </p:cNvPr>
          <p:cNvCxnSpPr>
            <a:cxnSpLocks/>
          </p:cNvCxnSpPr>
          <p:nvPr/>
        </p:nvCxnSpPr>
        <p:spPr>
          <a:xfrm>
            <a:off x="9164191" y="1880846"/>
            <a:ext cx="344480" cy="66663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2CF8A48-A522-1935-3153-D1B07218C965}"/>
              </a:ext>
            </a:extLst>
          </p:cNvPr>
          <p:cNvCxnSpPr>
            <a:cxnSpLocks/>
          </p:cNvCxnSpPr>
          <p:nvPr/>
        </p:nvCxnSpPr>
        <p:spPr>
          <a:xfrm flipH="1">
            <a:off x="8726000" y="1917068"/>
            <a:ext cx="130637" cy="56510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08300C-C927-B18B-670F-5F76B43B30B1}"/>
                  </a:ext>
                </a:extLst>
              </p:cNvPr>
              <p:cNvSpPr txBox="1"/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10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100 nm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20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220 nm</a:t>
                </a:r>
                <a:endParaRPr lang="en-FI" sz="1600" dirty="0" err="1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08300C-C927-B18B-670F-5F76B43B3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blipFill>
                <a:blip r:embed="rId7"/>
                <a:stretch>
                  <a:fillRect l="-1142" b="-93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0CEF2756-6D55-D044-EB2F-B64015A2E3E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38679" y="4253335"/>
            <a:ext cx="213471" cy="20161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E1612F8-7657-B322-766B-62747E1B05A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84774" y="4589272"/>
            <a:ext cx="101760" cy="2136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104E0A-CF6A-AA11-EFE8-189BB7F697CC}"/>
              </a:ext>
            </a:extLst>
          </p:cNvPr>
          <p:cNvSpPr txBox="1"/>
          <p:nvPr/>
        </p:nvSpPr>
        <p:spPr>
          <a:xfrm>
            <a:off x="1791544" y="487066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Excellent match over</a:t>
            </a:r>
          </a:p>
          <a:p>
            <a:r>
              <a:rPr lang="en-US" sz="2000" dirty="0">
                <a:latin typeface="+mj-lt"/>
              </a:rPr>
              <a:t>wide range of parameters!</a:t>
            </a:r>
            <a:endParaRPr lang="en-FI" sz="2000" dirty="0" err="1">
              <a:latin typeface="+mj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18CF7C2-2093-9149-BB82-5A2527E087C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5830" y="2327232"/>
            <a:ext cx="2613867" cy="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5132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B3BA4-5EB8-E7F8-92B9-D57684308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21D3-9EB0-4B83-A245-30A4BA76D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C83B4C7-5B2A-CE96-B19E-839243A1B3C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718" y="1408643"/>
            <a:ext cx="4858167" cy="48581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3D3AFF4-BE8E-E767-CEE4-61A4CCF911A3}"/>
              </a:ext>
            </a:extLst>
          </p:cNvPr>
          <p:cNvGrpSpPr/>
          <p:nvPr/>
        </p:nvGrpSpPr>
        <p:grpSpPr>
          <a:xfrm>
            <a:off x="1326016" y="1019175"/>
            <a:ext cx="2097541" cy="1930467"/>
            <a:chOff x="270102" y="1019175"/>
            <a:chExt cx="2618385" cy="2409825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2175596-B3E2-0FD6-73E2-5DFBC214766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102" y="1019175"/>
              <a:ext cx="2409825" cy="2409825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9ED396-C439-5C44-B2E1-D2D848EA80D8}"/>
                </a:ext>
              </a:extLst>
            </p:cNvPr>
            <p:cNvSpPr txBox="1"/>
            <p:nvPr/>
          </p:nvSpPr>
          <p:spPr>
            <a:xfrm rot="18507650">
              <a:off x="1327756" y="1758590"/>
              <a:ext cx="1048950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R = 30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DFE475A-4908-D88E-AA83-8626C6F2C985}"/>
                </a:ext>
              </a:extLst>
            </p:cNvPr>
            <p:cNvSpPr txBox="1"/>
            <p:nvPr/>
          </p:nvSpPr>
          <p:spPr>
            <a:xfrm>
              <a:off x="916412" y="2461271"/>
              <a:ext cx="722779" cy="326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20 µm</a:t>
              </a:r>
              <a:endParaRPr lang="en-FI" sz="1100" dirty="0" err="1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7F84166-55EF-C341-EE81-C94B2281658E}"/>
                </a:ext>
              </a:extLst>
            </p:cNvPr>
            <p:cNvSpPr txBox="1"/>
            <p:nvPr/>
          </p:nvSpPr>
          <p:spPr>
            <a:xfrm>
              <a:off x="2427774" y="1177810"/>
              <a:ext cx="460713" cy="461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dirty="0">
                  <a:latin typeface="+mj-lt"/>
                </a:rPr>
                <a:t>Ω</a:t>
              </a:r>
              <a:endParaRPr lang="en-FI" dirty="0" err="1">
                <a:latin typeface="+mj-lt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8FD4E02-F3D3-DEEC-97A0-96CA2DC22763}"/>
              </a:ext>
            </a:extLst>
          </p:cNvPr>
          <p:cNvSpPr txBox="1"/>
          <p:nvPr/>
        </p:nvSpPr>
        <p:spPr>
          <a:xfrm>
            <a:off x="3558752" y="923506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from a single pillar</a:t>
            </a:r>
          </a:p>
          <a:p>
            <a:r>
              <a:rPr lang="en-US" sz="2000" dirty="0">
                <a:latin typeface="+mj-lt"/>
              </a:rPr>
              <a:t>with increasing Ω</a:t>
            </a:r>
            <a:endParaRPr lang="en-FI" sz="2000" dirty="0" err="1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83CA576-E57E-3674-019D-F19EC3338DA9}"/>
                  </a:ext>
                </a:extLst>
              </p:cNvPr>
              <p:cNvSpPr txBox="1"/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10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100 nm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20 nm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       ≤</m:t>
                    </m:r>
                  </m:oMath>
                </a14:m>
                <a:r>
                  <a:rPr lang="en-US" sz="1600" dirty="0">
                    <a:latin typeface="+mj-lt"/>
                  </a:rPr>
                  <a:t> 220 nm</a:t>
                </a:r>
                <a:endParaRPr lang="en-FI" sz="1600" dirty="0" err="1">
                  <a:latin typeface="+mj-lt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83CA576-E57E-3674-019D-F19EC3338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012" y="4061907"/>
                <a:ext cx="2669320" cy="785343"/>
              </a:xfrm>
              <a:prstGeom prst="rect">
                <a:avLst/>
              </a:prstGeom>
              <a:blipFill>
                <a:blip r:embed="rId4"/>
                <a:stretch>
                  <a:fillRect l="-1142" b="-93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Graphic 40">
            <a:extLst>
              <a:ext uri="{FF2B5EF4-FFF2-40B4-BE49-F238E27FC236}">
                <a16:creationId xmlns:a16="http://schemas.microsoft.com/office/drawing/2014/main" id="{EE078FE6-FD2E-9186-37BC-D86A03F89E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8679" y="4253335"/>
            <a:ext cx="213471" cy="201612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B5262EDB-6E9D-56A9-7D98-7A816BE9581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4774" y="4589272"/>
            <a:ext cx="101760" cy="213696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518B63F8-1466-6355-0F1E-F41C0C2C13E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64313" y="1984408"/>
            <a:ext cx="5219700" cy="4195143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380707DF-DF85-F77C-9F49-674BA0B1B111}"/>
              </a:ext>
            </a:extLst>
          </p:cNvPr>
          <p:cNvGrpSpPr/>
          <p:nvPr/>
        </p:nvGrpSpPr>
        <p:grpSpPr>
          <a:xfrm>
            <a:off x="7283199" y="5203943"/>
            <a:ext cx="1444205" cy="72555"/>
            <a:chOff x="6969579" y="5240111"/>
            <a:chExt cx="1398814" cy="72555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9CB18B3-EC95-857F-1A1A-8DDA5EFC49FC}"/>
                </a:ext>
              </a:extLst>
            </p:cNvPr>
            <p:cNvCxnSpPr/>
            <p:nvPr/>
          </p:nvCxnSpPr>
          <p:spPr>
            <a:xfrm>
              <a:off x="6969579" y="5276850"/>
              <a:ext cx="13988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E983E02-953B-6A3C-BED9-FD4AB3CEA2F2}"/>
                </a:ext>
              </a:extLst>
            </p:cNvPr>
            <p:cNvCxnSpPr/>
            <p:nvPr/>
          </p:nvCxnSpPr>
          <p:spPr>
            <a:xfrm>
              <a:off x="6970940" y="5241033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CDAA46-4B27-409F-F0E2-2ED036A48A69}"/>
                </a:ext>
              </a:extLst>
            </p:cNvPr>
            <p:cNvCxnSpPr/>
            <p:nvPr/>
          </p:nvCxnSpPr>
          <p:spPr>
            <a:xfrm>
              <a:off x="8367033" y="5240111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34EB83E-916A-B54F-7F79-43ED3ED7644C}"/>
              </a:ext>
            </a:extLst>
          </p:cNvPr>
          <p:cNvGrpSpPr/>
          <p:nvPr/>
        </p:nvGrpSpPr>
        <p:grpSpPr>
          <a:xfrm rot="16200000">
            <a:off x="7293414" y="4047049"/>
            <a:ext cx="2996289" cy="72555"/>
            <a:chOff x="6969579" y="5240111"/>
            <a:chExt cx="1398814" cy="72555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1CE477B-43F6-460C-8FC5-768F94CFFDDE}"/>
                </a:ext>
              </a:extLst>
            </p:cNvPr>
            <p:cNvCxnSpPr/>
            <p:nvPr/>
          </p:nvCxnSpPr>
          <p:spPr>
            <a:xfrm>
              <a:off x="6969579" y="5276850"/>
              <a:ext cx="13988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193A49D-8C7F-BD71-27AD-4B9E7B943903}"/>
                </a:ext>
              </a:extLst>
            </p:cNvPr>
            <p:cNvCxnSpPr/>
            <p:nvPr/>
          </p:nvCxnSpPr>
          <p:spPr>
            <a:xfrm>
              <a:off x="6970940" y="5241033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B517A61-44BB-8F13-5D6A-45CC01D32C89}"/>
                </a:ext>
              </a:extLst>
            </p:cNvPr>
            <p:cNvCxnSpPr/>
            <p:nvPr/>
          </p:nvCxnSpPr>
          <p:spPr>
            <a:xfrm>
              <a:off x="8367033" y="5240111"/>
              <a:ext cx="0" cy="71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Graphic 59">
            <a:extLst>
              <a:ext uri="{FF2B5EF4-FFF2-40B4-BE49-F238E27FC236}">
                <a16:creationId xmlns:a16="http://schemas.microsoft.com/office/drawing/2014/main" id="{FAD6108E-7BCC-09E8-065C-E1DD5732DE8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05450" y="5275576"/>
            <a:ext cx="914400" cy="276225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33D24EC7-F469-869F-6F03-8BB7F23C1D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56637" y="3512313"/>
            <a:ext cx="1876425" cy="27622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56323A03-718A-3FD4-DAF7-E7B3D53DB4BB}"/>
              </a:ext>
            </a:extLst>
          </p:cNvPr>
          <p:cNvSpPr txBox="1"/>
          <p:nvPr/>
        </p:nvSpPr>
        <p:spPr>
          <a:xfrm>
            <a:off x="7832455" y="558736"/>
            <a:ext cx="41745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Calculated energy barriers using</a:t>
            </a:r>
          </a:p>
          <a:p>
            <a:r>
              <a:rPr lang="en-US" sz="2000" dirty="0">
                <a:latin typeface="+mj-lt"/>
              </a:rPr>
              <a:t>the </a:t>
            </a:r>
            <a:r>
              <a:rPr lang="en-US" sz="2000" b="1" dirty="0">
                <a:latin typeface="+mj-lt"/>
              </a:rPr>
              <a:t>Nudged Elastic Band method</a:t>
            </a:r>
          </a:p>
          <a:p>
            <a:endParaRPr lang="en-US" sz="2000" b="1" dirty="0">
              <a:latin typeface="+mj-lt"/>
            </a:endParaRPr>
          </a:p>
          <a:p>
            <a:r>
              <a:rPr lang="en-US" sz="2000" dirty="0">
                <a:latin typeface="+mj-lt"/>
              </a:rPr>
              <a:t>Vortex leaves in </a:t>
            </a:r>
            <a:r>
              <a:rPr lang="en-US" sz="2000" b="1" dirty="0">
                <a:latin typeface="+mj-lt"/>
              </a:rPr>
              <a:t>fractions</a:t>
            </a:r>
            <a:endParaRPr lang="en-FI" sz="2000" b="1" dirty="0" err="1">
              <a:latin typeface="+mj-lt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746877D-FFE1-848F-725F-438CEB0600B0}"/>
              </a:ext>
            </a:extLst>
          </p:cNvPr>
          <p:cNvCxnSpPr>
            <a:cxnSpLocks/>
          </p:cNvCxnSpPr>
          <p:nvPr/>
        </p:nvCxnSpPr>
        <p:spPr>
          <a:xfrm flipH="1">
            <a:off x="8222383" y="1917068"/>
            <a:ext cx="328346" cy="63040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52869DA-F3CB-E366-1E67-37722C5DC3B7}"/>
              </a:ext>
            </a:extLst>
          </p:cNvPr>
          <p:cNvCxnSpPr>
            <a:cxnSpLocks/>
          </p:cNvCxnSpPr>
          <p:nvPr/>
        </p:nvCxnSpPr>
        <p:spPr>
          <a:xfrm>
            <a:off x="9164191" y="1880846"/>
            <a:ext cx="344480" cy="66663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7928765-50CE-858F-DE2A-6B03B2976499}"/>
              </a:ext>
            </a:extLst>
          </p:cNvPr>
          <p:cNvCxnSpPr>
            <a:cxnSpLocks/>
          </p:cNvCxnSpPr>
          <p:nvPr/>
        </p:nvCxnSpPr>
        <p:spPr>
          <a:xfrm flipH="1">
            <a:off x="8726000" y="1917068"/>
            <a:ext cx="130637" cy="56510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7DAE38D8-499D-B681-8094-630C061CDCC9}"/>
              </a:ext>
            </a:extLst>
          </p:cNvPr>
          <p:cNvSpPr/>
          <p:nvPr/>
        </p:nvSpPr>
        <p:spPr>
          <a:xfrm>
            <a:off x="4537187" y="2079886"/>
            <a:ext cx="2128679" cy="13607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AD9E4D4-16F6-217B-16E9-1C67ACCF48D3}"/>
              </a:ext>
            </a:extLst>
          </p:cNvPr>
          <p:cNvSpPr/>
          <p:nvPr/>
        </p:nvSpPr>
        <p:spPr>
          <a:xfrm>
            <a:off x="7235107" y="5182397"/>
            <a:ext cx="1520174" cy="4625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068724A-1C81-8142-DEDA-087D030A5EE4}"/>
              </a:ext>
            </a:extLst>
          </p:cNvPr>
          <p:cNvSpPr/>
          <p:nvPr/>
        </p:nvSpPr>
        <p:spPr>
          <a:xfrm>
            <a:off x="8725999" y="3401795"/>
            <a:ext cx="2203257" cy="5061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37E0453D-36CD-833D-9670-5A03BC11FE9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0067" y="6230095"/>
            <a:ext cx="1556205" cy="397329"/>
          </a:xfrm>
          <a:prstGeom prst="rect">
            <a:avLst/>
          </a:prstGeom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D3958EA-89D4-EC9E-E256-82366F4B6616}"/>
              </a:ext>
            </a:extLst>
          </p:cNvPr>
          <p:cNvCxnSpPr>
            <a:cxnSpLocks/>
          </p:cNvCxnSpPr>
          <p:nvPr/>
        </p:nvCxnSpPr>
        <p:spPr>
          <a:xfrm>
            <a:off x="5601526" y="3546247"/>
            <a:ext cx="192186" cy="26254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1AB8C6A-5D1B-B980-BD9D-923B32002E19}"/>
              </a:ext>
            </a:extLst>
          </p:cNvPr>
          <p:cNvCxnSpPr>
            <a:cxnSpLocks/>
          </p:cNvCxnSpPr>
          <p:nvPr/>
        </p:nvCxnSpPr>
        <p:spPr>
          <a:xfrm flipH="1">
            <a:off x="7235107" y="5712319"/>
            <a:ext cx="374007" cy="4594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8896554-6224-43CD-4DA1-0616E1BF1E81}"/>
              </a:ext>
            </a:extLst>
          </p:cNvPr>
          <p:cNvCxnSpPr>
            <a:cxnSpLocks/>
          </p:cNvCxnSpPr>
          <p:nvPr/>
        </p:nvCxnSpPr>
        <p:spPr>
          <a:xfrm flipH="1">
            <a:off x="6736146" y="3788538"/>
            <a:ext cx="2019135" cy="23910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61C45C66-A4DE-4BFC-2BE5-331A77BC2A39}"/>
              </a:ext>
            </a:extLst>
          </p:cNvPr>
          <p:cNvSpPr txBox="1"/>
          <p:nvPr/>
        </p:nvSpPr>
        <p:spPr>
          <a:xfrm>
            <a:off x="7353816" y="6332512"/>
            <a:ext cx="4517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Strange scaling for length scale, triplet physics?</a:t>
            </a:r>
            <a:endParaRPr lang="en-FI" sz="1600" dirty="0" err="1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0CF7AF-C14B-3F0C-79D6-BD3C2976C9E9}"/>
              </a:ext>
            </a:extLst>
          </p:cNvPr>
          <p:cNvSpPr txBox="1"/>
          <p:nvPr/>
        </p:nvSpPr>
        <p:spPr>
          <a:xfrm>
            <a:off x="1791544" y="487066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Excellent match over</a:t>
            </a:r>
          </a:p>
          <a:p>
            <a:r>
              <a:rPr lang="en-US" sz="2000" dirty="0">
                <a:latin typeface="+mj-lt"/>
              </a:rPr>
              <a:t>wide range of parameters!</a:t>
            </a:r>
            <a:endParaRPr lang="en-FI" sz="2000" dirty="0" err="1">
              <a:latin typeface="+mj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64504DF-8ED4-B09A-71EA-E6BDAD17655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5830" y="2327232"/>
            <a:ext cx="2613867" cy="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514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12818-6553-F253-FE15-F08963193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Mesoscopic pinning</a:t>
            </a:r>
            <a:endParaRPr lang="en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E280D9-6E08-E868-A8C8-55B3E3177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38" y="1855432"/>
            <a:ext cx="2522170" cy="246776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0B71CB8-1245-D12E-DFFD-251B6A44925D}"/>
              </a:ext>
            </a:extLst>
          </p:cNvPr>
          <p:cNvGrpSpPr/>
          <p:nvPr/>
        </p:nvGrpSpPr>
        <p:grpSpPr>
          <a:xfrm>
            <a:off x="596673" y="989346"/>
            <a:ext cx="2458639" cy="2483162"/>
            <a:chOff x="596673" y="989346"/>
            <a:chExt cx="2458639" cy="2483162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48EAE323-A812-1A5A-56C4-4319C801544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6673" y="1062683"/>
              <a:ext cx="2409825" cy="240982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98B8BE-14EA-014D-5BF4-4FDE850C9A08}"/>
                </a:ext>
              </a:extLst>
            </p:cNvPr>
            <p:cNvSpPr txBox="1"/>
            <p:nvPr/>
          </p:nvSpPr>
          <p:spPr>
            <a:xfrm>
              <a:off x="2602731" y="989346"/>
              <a:ext cx="4525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l-GR" sz="2400" dirty="0">
                  <a:latin typeface="+mj-lt"/>
                </a:rPr>
                <a:t>Ω</a:t>
              </a:r>
              <a:endParaRPr lang="en-FI" sz="2400" dirty="0" err="1"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F9EE1F-5B11-A6E9-70A7-82C18EC59BEF}"/>
                </a:ext>
              </a:extLst>
            </p:cNvPr>
            <p:cNvSpPr txBox="1"/>
            <p:nvPr/>
          </p:nvSpPr>
          <p:spPr>
            <a:xfrm>
              <a:off x="1300842" y="2662183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+mj-lt"/>
                </a:rPr>
                <a:t>D</a:t>
              </a:r>
              <a:endParaRPr lang="en-FI" sz="1100" dirty="0" err="1">
                <a:latin typeface="+mj-lt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7170B56-3138-CCDD-1B0E-570E389F8D90}"/>
              </a:ext>
            </a:extLst>
          </p:cNvPr>
          <p:cNvSpPr txBox="1"/>
          <p:nvPr/>
        </p:nvSpPr>
        <p:spPr>
          <a:xfrm>
            <a:off x="3210735" y="974864"/>
            <a:ext cx="2977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in an array of </a:t>
            </a:r>
          </a:p>
          <a:p>
            <a:r>
              <a:rPr lang="en-US" sz="2000" dirty="0">
                <a:latin typeface="+mj-lt"/>
              </a:rPr>
              <a:t>pillars with spacing D</a:t>
            </a:r>
            <a:endParaRPr lang="en-FI" sz="2000" dirty="0" err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C2D92F-FA0A-9707-0155-02D4C633961A}"/>
              </a:ext>
            </a:extLst>
          </p:cNvPr>
          <p:cNvSpPr txBox="1"/>
          <p:nvPr/>
        </p:nvSpPr>
        <p:spPr>
          <a:xfrm>
            <a:off x="296467" y="3736929"/>
            <a:ext cx="31229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Decreasing pillar spacing </a:t>
            </a:r>
          </a:p>
          <a:p>
            <a:r>
              <a:rPr lang="en-US" sz="2000" dirty="0">
                <a:latin typeface="+mj-lt"/>
              </a:rPr>
              <a:t>suppresses gap in plane</a:t>
            </a:r>
            <a:endParaRPr lang="en-FI" sz="2000" dirty="0" err="1">
              <a:latin typeface="+mj-lt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15EF551-0F8D-D3CB-E5A1-3ED6D78BE7A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2327" y="1328807"/>
            <a:ext cx="4953000" cy="46958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C782BB-F509-0E83-5D8F-FA85D7673DBA}"/>
              </a:ext>
            </a:extLst>
          </p:cNvPr>
          <p:cNvSpPr txBox="1"/>
          <p:nvPr/>
        </p:nvSpPr>
        <p:spPr>
          <a:xfrm rot="16200000">
            <a:off x="4863271" y="3543726"/>
            <a:ext cx="3049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Depinning velocity (cm/s)</a:t>
            </a:r>
            <a:endParaRPr lang="en-FI" sz="2000" dirty="0" err="1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4A1696-6B72-C15A-2DE2-8A1214E04484}"/>
              </a:ext>
            </a:extLst>
          </p:cNvPr>
          <p:cNvSpPr txBox="1"/>
          <p:nvPr/>
        </p:nvSpPr>
        <p:spPr>
          <a:xfrm>
            <a:off x="8313156" y="6053077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Suppression</a:t>
            </a:r>
            <a:endParaRPr lang="en-FI" sz="2000" dirty="0" err="1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282AD-5757-3AD6-7ED3-91B23410C8C8}"/>
              </a:ext>
            </a:extLst>
          </p:cNvPr>
          <p:cNvSpPr txBox="1"/>
          <p:nvPr/>
        </p:nvSpPr>
        <p:spPr>
          <a:xfrm>
            <a:off x="8632956" y="894957"/>
            <a:ext cx="97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D (µm)</a:t>
            </a:r>
            <a:endParaRPr lang="en-FI" sz="2000" dirty="0" err="1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F29045-21AB-2DAD-5839-330AD3CCB757}"/>
                  </a:ext>
                </a:extLst>
              </p:cNvPr>
              <p:cNvSpPr txBox="1"/>
              <p:nvPr/>
            </p:nvSpPr>
            <p:spPr>
              <a:xfrm>
                <a:off x="9442212" y="4129990"/>
                <a:ext cx="156312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D95218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2000" b="0" i="1" smtClean="0">
                          <a:solidFill>
                            <a:srgbClr val="D95218"/>
                          </a:solidFill>
                          <a:latin typeface="Cambria Math" panose="02040503050406030204" pitchFamily="18" charset="0"/>
                        </a:rPr>
                        <m:t>=0.80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D9521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D95218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D95218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b="0" dirty="0">
                  <a:solidFill>
                    <a:srgbClr val="D95218"/>
                  </a:solidFill>
                  <a:latin typeface="+mj-lt"/>
                </a:endParaRPr>
              </a:p>
              <a:p>
                <a:endParaRPr lang="en-FI" sz="2000" dirty="0" err="1">
                  <a:solidFill>
                    <a:srgbClr val="D95218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F29045-21AB-2DAD-5839-330AD3CCB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2212" y="4129990"/>
                <a:ext cx="1563120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EAD45B-EB01-DFF4-7E3D-16AE5487FC23}"/>
                  </a:ext>
                </a:extLst>
              </p:cNvPr>
              <p:cNvSpPr txBox="1"/>
              <p:nvPr/>
            </p:nvSpPr>
            <p:spPr>
              <a:xfrm>
                <a:off x="7883456" y="2569850"/>
                <a:ext cx="149900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0071BC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2000" b="0" i="1" smtClean="0">
                          <a:solidFill>
                            <a:srgbClr val="0071BC"/>
                          </a:solidFill>
                          <a:latin typeface="Cambria Math" panose="02040503050406030204" pitchFamily="18" charset="0"/>
                        </a:rPr>
                        <m:t>=0.60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071B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071BC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71BC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2000" b="0" dirty="0">
                  <a:solidFill>
                    <a:srgbClr val="0071BC"/>
                  </a:solidFill>
                  <a:latin typeface="+mj-lt"/>
                </a:endParaRPr>
              </a:p>
              <a:p>
                <a:endParaRPr lang="en-FI" sz="2000" dirty="0" err="1">
                  <a:solidFill>
                    <a:srgbClr val="0071BC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EAD45B-EB01-DFF4-7E3D-16AE5487F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3456" y="2569850"/>
                <a:ext cx="1499000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8D24245-BEF0-E142-87E1-BCC257E0D9C8}"/>
              </a:ext>
            </a:extLst>
          </p:cNvPr>
          <p:cNvSpPr txBox="1"/>
          <p:nvPr/>
        </p:nvSpPr>
        <p:spPr>
          <a:xfrm>
            <a:off x="8456785" y="4822398"/>
            <a:ext cx="2935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Pinning force is reduced</a:t>
            </a:r>
          </a:p>
          <a:p>
            <a:r>
              <a:rPr lang="en-US" sz="2000" dirty="0">
                <a:latin typeface="+mj-lt"/>
              </a:rPr>
              <a:t>for smaller spacings</a:t>
            </a:r>
            <a:endParaRPr lang="en-FI" sz="2000" dirty="0" err="1"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4C59D6-1867-A4C6-1664-0D4F72D167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281" y="4649907"/>
            <a:ext cx="797341" cy="20194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292A9A-25AE-EE85-318A-4C44CD8DCD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283" y="4444815"/>
            <a:ext cx="797341" cy="2019496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F184E7A-F5CB-6735-B2B9-D3D1FC687C05}"/>
              </a:ext>
            </a:extLst>
          </p:cNvPr>
          <p:cNvSpPr/>
          <p:nvPr/>
        </p:nvSpPr>
        <p:spPr>
          <a:xfrm>
            <a:off x="2311006" y="5246035"/>
            <a:ext cx="2388277" cy="299882"/>
          </a:xfrm>
          <a:custGeom>
            <a:avLst/>
            <a:gdLst>
              <a:gd name="csX0" fmla="*/ 0 w 1206575"/>
              <a:gd name="csY0" fmla="*/ 299882 h 299882"/>
              <a:gd name="csX1" fmla="*/ 616814 w 1206575"/>
              <a:gd name="csY1" fmla="*/ 2296 h 299882"/>
              <a:gd name="csX2" fmla="*/ 1206575 w 1206575"/>
              <a:gd name="csY2" fmla="*/ 186258 h 2998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206575" h="299882">
                <a:moveTo>
                  <a:pt x="0" y="299882"/>
                </a:moveTo>
                <a:cubicBezTo>
                  <a:pt x="207859" y="160557"/>
                  <a:pt x="415718" y="21233"/>
                  <a:pt x="616814" y="2296"/>
                </a:cubicBezTo>
                <a:cubicBezTo>
                  <a:pt x="817910" y="-16641"/>
                  <a:pt x="1012242" y="84808"/>
                  <a:pt x="1206575" y="186258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3A7E74-4F39-31F4-AD18-87C9735C94FD}"/>
              </a:ext>
            </a:extLst>
          </p:cNvPr>
          <p:cNvSpPr txBox="1"/>
          <p:nvPr/>
        </p:nvSpPr>
        <p:spPr>
          <a:xfrm>
            <a:off x="2415087" y="5559970"/>
            <a:ext cx="209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Vortices jump</a:t>
            </a:r>
            <a:r>
              <a:rPr lang="en-GB" dirty="0">
                <a:latin typeface="+mj-lt"/>
              </a:rPr>
              <a:t> from</a:t>
            </a:r>
          </a:p>
          <a:p>
            <a:pPr algn="ctr"/>
            <a:r>
              <a:rPr lang="en-US" dirty="0">
                <a:latin typeface="+mj-lt"/>
              </a:rPr>
              <a:t>pillar to pillar</a:t>
            </a:r>
          </a:p>
        </p:txBody>
      </p:sp>
    </p:spTree>
    <p:extLst>
      <p:ext uri="{BB962C8B-B14F-4D97-AF65-F5344CB8AC3E}">
        <p14:creationId xmlns:p14="http://schemas.microsoft.com/office/powerpoint/2010/main" val="24444967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436C5-B72F-A6F3-B66D-7F08C1194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8C87700-AB04-920C-04FE-4D69A6D5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Rotation sweep</a:t>
            </a:r>
            <a:endParaRPr lang="en-FI" dirty="0"/>
          </a:p>
        </p:txBody>
      </p:sp>
      <p:pic>
        <p:nvPicPr>
          <p:cNvPr id="9" name="pinaccel">
            <a:hlinkClick r:id="" action="ppaction://media"/>
            <a:extLst>
              <a:ext uri="{FF2B5EF4-FFF2-40B4-BE49-F238E27FC236}">
                <a16:creationId xmlns:a16="http://schemas.microsoft.com/office/drawing/2014/main" id="{FEFBAD32-49CA-C2A6-A2AA-B6F87B04F07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52463" y="1797426"/>
            <a:ext cx="10885487" cy="43545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28E99D-024B-EEE4-6C68-E8775F5C3CA0}"/>
              </a:ext>
            </a:extLst>
          </p:cNvPr>
          <p:cNvSpPr txBox="1"/>
          <p:nvPr/>
        </p:nvSpPr>
        <p:spPr>
          <a:xfrm>
            <a:off x="350573" y="944798"/>
            <a:ext cx="9023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Cylinder filled with ~</a:t>
            </a:r>
            <a:r>
              <a:rPr lang="en-US" sz="2000" b="1" dirty="0">
                <a:latin typeface="+mj-lt"/>
              </a:rPr>
              <a:t>8000 pillars</a:t>
            </a:r>
          </a:p>
          <a:p>
            <a:r>
              <a:rPr lang="en-US" sz="2000" b="1" dirty="0">
                <a:latin typeface="+mj-lt"/>
              </a:rPr>
              <a:t>Increasing rotation </a:t>
            </a:r>
            <a:r>
              <a:rPr lang="en-US" sz="2000" dirty="0">
                <a:latin typeface="+mj-lt"/>
              </a:rPr>
              <a:t>rapidly up to 20 </a:t>
            </a:r>
            <a:r>
              <a:rPr lang="en-US" sz="2000" dirty="0" err="1">
                <a:latin typeface="+mj-lt"/>
              </a:rPr>
              <a:t>krad</a:t>
            </a:r>
            <a:r>
              <a:rPr lang="en-US" sz="2000" dirty="0">
                <a:latin typeface="+mj-lt"/>
              </a:rPr>
              <a:t>/s, then </a:t>
            </a:r>
            <a:r>
              <a:rPr lang="en-US" sz="2000" b="1" dirty="0">
                <a:latin typeface="+mj-lt"/>
              </a:rPr>
              <a:t>decreasing</a:t>
            </a:r>
            <a:r>
              <a:rPr lang="en-US" sz="2000" dirty="0">
                <a:latin typeface="+mj-lt"/>
              </a:rPr>
              <a:t> back to 0 </a:t>
            </a:r>
            <a:r>
              <a:rPr lang="en-US" sz="2000" dirty="0" err="1">
                <a:latin typeface="+mj-lt"/>
              </a:rPr>
              <a:t>krad</a:t>
            </a:r>
            <a:r>
              <a:rPr lang="en-US" sz="2000" dirty="0">
                <a:latin typeface="+mj-lt"/>
              </a:rPr>
              <a:t>/s</a:t>
            </a:r>
            <a:endParaRPr lang="en-FI" sz="2000" dirty="0" err="1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F45293-EA01-8F15-B780-964EC8D7E532}"/>
              </a:ext>
            </a:extLst>
          </p:cNvPr>
          <p:cNvSpPr txBox="1"/>
          <p:nvPr/>
        </p:nvSpPr>
        <p:spPr>
          <a:xfrm>
            <a:off x="-282473" y="2281240"/>
            <a:ext cx="2197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Defect to initiate nucleation</a:t>
            </a:r>
            <a:endParaRPr lang="en-FI" sz="1600" dirty="0" err="1"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8159F88-2AE6-1EAA-7EA4-3ECE7010B871}"/>
              </a:ext>
            </a:extLst>
          </p:cNvPr>
          <p:cNvSpPr/>
          <p:nvPr/>
        </p:nvSpPr>
        <p:spPr>
          <a:xfrm>
            <a:off x="544286" y="2862943"/>
            <a:ext cx="370114" cy="1120252"/>
          </a:xfrm>
          <a:custGeom>
            <a:avLst/>
            <a:gdLst>
              <a:gd name="csX0" fmla="*/ 0 w 370114"/>
              <a:gd name="csY0" fmla="*/ 0 h 1120252"/>
              <a:gd name="csX1" fmla="*/ 62593 w 370114"/>
              <a:gd name="csY1" fmla="*/ 1006928 h 1120252"/>
              <a:gd name="csX2" fmla="*/ 370114 w 370114"/>
              <a:gd name="csY2" fmla="*/ 1053193 h 11202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70114" h="1120252">
                <a:moveTo>
                  <a:pt x="0" y="0"/>
                </a:moveTo>
                <a:cubicBezTo>
                  <a:pt x="453" y="415698"/>
                  <a:pt x="907" y="831396"/>
                  <a:pt x="62593" y="1006928"/>
                </a:cubicBezTo>
                <a:cubicBezTo>
                  <a:pt x="124279" y="1182460"/>
                  <a:pt x="247196" y="1117826"/>
                  <a:pt x="370114" y="1053193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6B7E44-4C23-BB85-5BC7-28C639DB8148}"/>
              </a:ext>
            </a:extLst>
          </p:cNvPr>
          <p:cNvSpPr txBox="1"/>
          <p:nvPr/>
        </p:nvSpPr>
        <p:spPr>
          <a:xfrm>
            <a:off x="1510041" y="6125753"/>
            <a:ext cx="2197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Amplitude of 00 component</a:t>
            </a:r>
            <a:endParaRPr lang="en-FI" sz="2000" dirty="0" err="1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FC7E56-0F2E-BF30-CB91-70D632169EEB}"/>
              </a:ext>
            </a:extLst>
          </p:cNvPr>
          <p:cNvSpPr txBox="1"/>
          <p:nvPr/>
        </p:nvSpPr>
        <p:spPr>
          <a:xfrm>
            <a:off x="4996284" y="6151939"/>
            <a:ext cx="2197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Phase of 00 component</a:t>
            </a:r>
            <a:endParaRPr lang="en-FI" sz="2000" dirty="0" err="1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5DD4FA-9049-2624-7FE9-F8FC552C28D0}"/>
              </a:ext>
            </a:extLst>
          </p:cNvPr>
          <p:cNvSpPr txBox="1"/>
          <p:nvPr/>
        </p:nvSpPr>
        <p:spPr>
          <a:xfrm>
            <a:off x="8540584" y="6150114"/>
            <a:ext cx="2197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Blue = </a:t>
            </a:r>
            <a:r>
              <a:rPr lang="en-US" sz="2000" b="1" dirty="0">
                <a:solidFill>
                  <a:srgbClr val="332057"/>
                </a:solidFill>
                <a:latin typeface="+mj-lt"/>
              </a:rPr>
              <a:t>B phase</a:t>
            </a:r>
          </a:p>
          <a:p>
            <a:pPr algn="ctr"/>
            <a:r>
              <a:rPr lang="en-US" sz="2000" dirty="0">
                <a:latin typeface="+mj-lt"/>
              </a:rPr>
              <a:t>Red = </a:t>
            </a:r>
            <a:r>
              <a:rPr lang="en-US" sz="2000" b="1" dirty="0">
                <a:solidFill>
                  <a:srgbClr val="A01A00"/>
                </a:solidFill>
                <a:latin typeface="+mj-lt"/>
              </a:rPr>
              <a:t>A phase</a:t>
            </a:r>
            <a:endParaRPr lang="en-FI" sz="2000" b="1" dirty="0" err="1">
              <a:solidFill>
                <a:srgbClr val="A01A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755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4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436C5-B72F-A6F3-B66D-7F08C1194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8C87700-AB04-920C-04FE-4D69A6D5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FI" dirty="0"/>
          </a:p>
        </p:txBody>
      </p:sp>
      <p:pic>
        <p:nvPicPr>
          <p:cNvPr id="9" name="pinaccel">
            <a:hlinkClick r:id="" action="ppaction://media"/>
            <a:extLst>
              <a:ext uri="{FF2B5EF4-FFF2-40B4-BE49-F238E27FC236}">
                <a16:creationId xmlns:a16="http://schemas.microsoft.com/office/drawing/2014/main" id="{FEFBAD32-49CA-C2A6-A2AA-B6F87B04F07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4887" end="78500"/>
                </p14:media>
              </p:ext>
            </p:extLst>
          </p:nvPr>
        </p:nvPicPr>
        <p:blipFill>
          <a:blip r:embed="rId4"/>
          <a:srcRect l="34375" t="9156" r="34211" b="13132"/>
          <a:stretch>
            <a:fillRect/>
          </a:stretch>
        </p:blipFill>
        <p:spPr>
          <a:xfrm>
            <a:off x="9116742" y="4045769"/>
            <a:ext cx="2433029" cy="24074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92310A-8FD9-C2DB-6425-D04E83A3A206}"/>
              </a:ext>
            </a:extLst>
          </p:cNvPr>
          <p:cNvSpPr txBox="1"/>
          <p:nvPr/>
        </p:nvSpPr>
        <p:spPr>
          <a:xfrm>
            <a:off x="307551" y="898802"/>
            <a:ext cx="80671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Superfluid </a:t>
            </a:r>
            <a:r>
              <a:rPr lang="en-GB" sz="2000" baseline="30000" dirty="0">
                <a:latin typeface="+mj-lt"/>
              </a:rPr>
              <a:t>3</a:t>
            </a:r>
            <a:r>
              <a:rPr lang="en-GB" sz="2000" dirty="0">
                <a:latin typeface="+mj-lt"/>
              </a:rPr>
              <a:t>He is an excellent model system for studying topology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 multicomponent order parameter can support a </a:t>
            </a:r>
            <a:r>
              <a:rPr lang="en-GB" sz="2000" b="1" dirty="0">
                <a:latin typeface="+mj-lt"/>
              </a:rPr>
              <a:t>wide variety of different vortex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Impurities can pin </a:t>
            </a:r>
            <a:r>
              <a:rPr lang="en-GB" sz="2000" b="1" dirty="0">
                <a:latin typeface="+mj-lt"/>
              </a:rPr>
              <a:t>other kinds of topological objects </a:t>
            </a:r>
            <a:r>
              <a:rPr lang="en-GB" sz="2000" dirty="0">
                <a:latin typeface="+mj-lt"/>
              </a:rPr>
              <a:t>in addition to regular vortices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+mj-lt"/>
              </a:rPr>
              <a:t>Pinning force </a:t>
            </a:r>
            <a:r>
              <a:rPr lang="en-GB" sz="2000" dirty="0">
                <a:latin typeface="+mj-lt"/>
              </a:rPr>
              <a:t>depends on coherence length and size of object: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I" sz="2000" dirty="0" err="1">
              <a:latin typeface="+mj-lt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E2D5EED-8563-9D1E-48DF-AACDDC498D1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30111" y="317727"/>
            <a:ext cx="3254338" cy="325433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3F99481D-C20C-8819-B721-447279EDA7D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4480" y="5705138"/>
            <a:ext cx="2613867" cy="83285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1CC16CA-CE04-CA24-577A-3BB4A4EBEEF7}"/>
              </a:ext>
            </a:extLst>
          </p:cNvPr>
          <p:cNvSpPr/>
          <p:nvPr/>
        </p:nvSpPr>
        <p:spPr>
          <a:xfrm>
            <a:off x="2759528" y="5558180"/>
            <a:ext cx="3131915" cy="10799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1B1B70E-1F50-C060-5D2F-C2A10AC3D1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19048" r="17390" b="22778"/>
          <a:stretch>
            <a:fillRect/>
          </a:stretch>
        </p:blipFill>
        <p:spPr>
          <a:xfrm>
            <a:off x="2942519" y="3429000"/>
            <a:ext cx="1695674" cy="169567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102A1F1-EBBE-7B4E-EA4E-A99B31E679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19564" r="17021" b="22500"/>
          <a:stretch>
            <a:fillRect/>
          </a:stretch>
        </p:blipFill>
        <p:spPr>
          <a:xfrm>
            <a:off x="4865228" y="3429000"/>
            <a:ext cx="1709635" cy="169567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C91AC35-0C91-6D2B-6AA8-BE6339EBCE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6" t="19350" r="16443" b="22475"/>
          <a:stretch>
            <a:fillRect/>
          </a:stretch>
        </p:blipFill>
        <p:spPr>
          <a:xfrm>
            <a:off x="6801898" y="3429000"/>
            <a:ext cx="1731483" cy="1695676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D9DD1959-2D40-B513-EEC8-4C531DF853A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83639" y="1978773"/>
            <a:ext cx="1636406" cy="104976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3CD3DCA-4D1C-A24B-9E01-5370CB2DA2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75414" y="1952140"/>
            <a:ext cx="833440" cy="108347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EF3553B5-1325-A2E4-38DF-9D4EFF3080AB}"/>
              </a:ext>
            </a:extLst>
          </p:cNvPr>
          <p:cNvGrpSpPr/>
          <p:nvPr/>
        </p:nvGrpSpPr>
        <p:grpSpPr>
          <a:xfrm>
            <a:off x="6905584" y="1944896"/>
            <a:ext cx="921970" cy="1222782"/>
            <a:chOff x="5599912" y="4170200"/>
            <a:chExt cx="2002579" cy="2655962"/>
          </a:xfrm>
        </p:grpSpPr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DB2E7B32-5A3D-60F0-0DA5-D36755DC9AC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5599912" y="4170200"/>
              <a:ext cx="2002579" cy="2655962"/>
            </a:xfrm>
            <a:prstGeom prst="rect">
              <a:avLst/>
            </a:prstGeom>
          </p:spPr>
        </p:pic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887200DA-A423-003B-98FC-F94031D05E41}"/>
                </a:ext>
              </a:extLst>
            </p:cNvPr>
            <p:cNvSpPr/>
            <p:nvPr/>
          </p:nvSpPr>
          <p:spPr>
            <a:xfrm rot="9074846">
              <a:off x="6948581" y="459276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87D61B97-8F99-5A4C-D001-8B889562B356}"/>
                </a:ext>
              </a:extLst>
            </p:cNvPr>
            <p:cNvSpPr/>
            <p:nvPr/>
          </p:nvSpPr>
          <p:spPr>
            <a:xfrm rot="9074846">
              <a:off x="6948580" y="5201000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BDC54013-0493-DC8A-79F7-1BA070E47DC4}"/>
                </a:ext>
              </a:extLst>
            </p:cNvPr>
            <p:cNvSpPr/>
            <p:nvPr/>
          </p:nvSpPr>
          <p:spPr>
            <a:xfrm rot="9074846">
              <a:off x="6948581" y="5836454"/>
              <a:ext cx="77691" cy="88043"/>
            </a:xfrm>
            <a:prstGeom prst="triangle">
              <a:avLst>
                <a:gd name="adj" fmla="val 4664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 err="1">
                <a:solidFill>
                  <a:schemeClr val="tx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372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E2E1A5-3043-39A1-F6CB-28065FB48A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1: Vortices in superfluid </a:t>
            </a:r>
            <a:r>
              <a:rPr lang="en-US" baseline="30000" dirty="0"/>
              <a:t>3</a:t>
            </a:r>
            <a:r>
              <a:rPr lang="en-US" dirty="0"/>
              <a:t>He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253525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EA5C8-8B02-8EA3-6146-72A38CEA2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>
            <a:extLst>
              <a:ext uri="{FF2B5EF4-FFF2-40B4-BE49-F238E27FC236}">
                <a16:creationId xmlns:a16="http://schemas.microsoft.com/office/drawing/2014/main" id="{FF77312D-D512-A88E-F3B2-631E0829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20" y="2812912"/>
            <a:ext cx="3067654" cy="12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2D0364-A15A-8A68-A816-472B6158D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813"/>
            <a:ext cx="3554413" cy="1079971"/>
          </a:xfrm>
        </p:spPr>
        <p:txBody>
          <a:bodyPr/>
          <a:lstStyle/>
          <a:p>
            <a:r>
              <a:rPr lang="en-US" dirty="0"/>
              <a:t>Quantized vortices</a:t>
            </a:r>
            <a:endParaRPr lang="en-FI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BE8BD8-1C66-D7D6-39B1-17C75DE51229}"/>
              </a:ext>
            </a:extLst>
          </p:cNvPr>
          <p:cNvSpPr txBox="1"/>
          <p:nvPr/>
        </p:nvSpPr>
        <p:spPr>
          <a:xfrm>
            <a:off x="319489" y="1014290"/>
            <a:ext cx="355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+mj-lt"/>
              </a:rPr>
              <a:t>Conventional </a:t>
            </a:r>
            <a:r>
              <a:rPr lang="en-US" sz="2000" b="1" dirty="0" err="1">
                <a:latin typeface="+mj-lt"/>
              </a:rPr>
              <a:t>superfluids</a:t>
            </a:r>
            <a:r>
              <a:rPr lang="en-US" sz="2000" b="1" dirty="0">
                <a:latin typeface="+mj-lt"/>
              </a:rPr>
              <a:t>: </a:t>
            </a:r>
          </a:p>
          <a:p>
            <a:pPr algn="l"/>
            <a:r>
              <a:rPr lang="en-US" sz="1600" dirty="0">
                <a:latin typeface="+mj-lt"/>
              </a:rPr>
              <a:t>(</a:t>
            </a:r>
            <a:r>
              <a:rPr lang="en-US" sz="1600" baseline="30000" dirty="0">
                <a:latin typeface="+mj-lt"/>
              </a:rPr>
              <a:t>4</a:t>
            </a:r>
            <a:r>
              <a:rPr lang="en-US" sz="1600" dirty="0">
                <a:latin typeface="+mj-lt"/>
              </a:rPr>
              <a:t>He, s-wave superconductors, etc.)</a:t>
            </a:r>
            <a:endParaRPr lang="en-FI" sz="1600" dirty="0" err="1">
              <a:latin typeface="+mj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CC331B2-5791-4BF9-A736-B0408D006F6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45305" y="1759496"/>
            <a:ext cx="1376742" cy="347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322EB0-BAE6-5890-ACEA-5AFD096DB7BB}"/>
              </a:ext>
            </a:extLst>
          </p:cNvPr>
          <p:cNvSpPr txBox="1"/>
          <p:nvPr/>
        </p:nvSpPr>
        <p:spPr>
          <a:xfrm>
            <a:off x="319488" y="1733272"/>
            <a:ext cx="404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Order parameter is a single scalar</a:t>
            </a:r>
            <a:endParaRPr lang="en-FI" sz="2000" dirty="0" err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F108F9-B96E-AF8C-B1F4-B69F6BF86395}"/>
              </a:ext>
            </a:extLst>
          </p:cNvPr>
          <p:cNvSpPr txBox="1"/>
          <p:nvPr/>
        </p:nvSpPr>
        <p:spPr>
          <a:xfrm>
            <a:off x="319488" y="2338631"/>
            <a:ext cx="232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Superfluid velocity</a:t>
            </a:r>
            <a:endParaRPr lang="en-FI" sz="2000" dirty="0" err="1">
              <a:latin typeface="+mj-lt"/>
            </a:endParaRP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F71EC025-AE87-9489-8E5D-7300B8C3B4E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36758" y="2197146"/>
            <a:ext cx="1576336" cy="683079"/>
          </a:xfrm>
          <a:prstGeom prst="rect">
            <a:avLst/>
          </a:prstGeom>
        </p:spPr>
      </p:pic>
      <p:pic>
        <p:nvPicPr>
          <p:cNvPr id="3079" name="Graphic 3078">
            <a:extLst>
              <a:ext uri="{FF2B5EF4-FFF2-40B4-BE49-F238E27FC236}">
                <a16:creationId xmlns:a16="http://schemas.microsoft.com/office/drawing/2014/main" id="{E7190141-273F-D783-F03C-407D9FA1ED9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876" y="3342680"/>
            <a:ext cx="1354236" cy="249811"/>
          </a:xfrm>
          <a:prstGeom prst="rect">
            <a:avLst/>
          </a:prstGeom>
        </p:spPr>
      </p:pic>
      <p:sp>
        <p:nvSpPr>
          <p:cNvPr id="3081" name="TextBox 3080">
            <a:extLst>
              <a:ext uri="{FF2B5EF4-FFF2-40B4-BE49-F238E27FC236}">
                <a16:creationId xmlns:a16="http://schemas.microsoft.com/office/drawing/2014/main" id="{D9774153-8FB6-333F-CE37-A6F3DD1F66FB}"/>
              </a:ext>
            </a:extLst>
          </p:cNvPr>
          <p:cNvSpPr txBox="1"/>
          <p:nvPr/>
        </p:nvSpPr>
        <p:spPr>
          <a:xfrm>
            <a:off x="280353" y="2895967"/>
            <a:ext cx="16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Irrotational</a:t>
            </a:r>
            <a:endParaRPr lang="en-FI" sz="2000" dirty="0" err="1">
              <a:latin typeface="+mj-lt"/>
            </a:endParaRPr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C9E01EA0-7A55-A05B-B5A6-70C925A3A1C7}"/>
              </a:ext>
            </a:extLst>
          </p:cNvPr>
          <p:cNvSpPr/>
          <p:nvPr/>
        </p:nvSpPr>
        <p:spPr>
          <a:xfrm>
            <a:off x="2271486" y="2844800"/>
            <a:ext cx="299337" cy="3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600" dirty="0" err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9213379"/>
      </p:ext>
    </p:extLst>
  </p:cSld>
  <p:clrMapOvr>
    <a:masterClrMapping/>
  </p:clrMapOvr>
</p:sld>
</file>

<file path=ppt/theme/theme1.xml><?xml version="1.0" encoding="utf-8"?>
<a:theme xmlns:a="http://schemas.openxmlformats.org/drawingml/2006/main" name="Aalto - Title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200EA7F1-448A-4301-88BF-16925F18B305}"/>
    </a:ext>
  </a:extLst>
</a:theme>
</file>

<file path=ppt/theme/theme2.xml><?xml version="1.0" encoding="utf-8"?>
<a:theme xmlns:a="http://schemas.openxmlformats.org/drawingml/2006/main" name="Aalto - Content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646259CC-B4F4-468A-9988-15323AF2E02B}"/>
    </a:ext>
  </a:extLst>
</a:theme>
</file>

<file path=ppt/theme/theme3.xml><?xml version="1.0" encoding="utf-8"?>
<a:theme xmlns:a="http://schemas.openxmlformats.org/drawingml/2006/main" name="Aalto - Divider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BD94C740-7A18-402F-8F67-713ACF51078A}"/>
    </a:ext>
  </a:extLst>
</a:theme>
</file>

<file path=ppt/theme/theme4.xml><?xml version="1.0" encoding="utf-8"?>
<a:theme xmlns:a="http://schemas.openxmlformats.org/drawingml/2006/main" name="Aalto - Picture Content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E33A945C-985E-42AD-97DD-B6A5A9A238D7}"/>
    </a:ext>
  </a:extLst>
</a:theme>
</file>

<file path=ppt/theme/theme5.xml><?xml version="1.0" encoding="utf-8"?>
<a:theme xmlns:a="http://schemas.openxmlformats.org/drawingml/2006/main" name="Aalto - Custom Content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D826623B-277C-409B-8806-FCB8AA61E463}"/>
    </a:ext>
  </a:extLst>
</a:theme>
</file>

<file path=ppt/theme/theme6.xml><?xml version="1.0" encoding="utf-8"?>
<a:theme xmlns:a="http://schemas.openxmlformats.org/drawingml/2006/main" name="Aalto - Kiitos Slides">
  <a:themeElements>
    <a:clrScheme name="Aalto SCI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F8D4F"/>
      </a:accent1>
      <a:accent2>
        <a:srgbClr val="FFA472"/>
      </a:accent2>
      <a:accent3>
        <a:srgbClr val="FFBB95"/>
      </a:accent3>
      <a:accent4>
        <a:srgbClr val="FFD1B9"/>
      </a:accent4>
      <a:accent5>
        <a:srgbClr val="FFE8DC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alto_sci_169_en.potx" id="{DA9C63B6-7580-4572-B21B-BBDE06E1F039}" vid="{DB11C706-2186-4D63-AA00-ECDC6FEC1DA1}"/>
    </a:ext>
  </a:extLst>
</a:theme>
</file>

<file path=ppt/theme/theme7.xml><?xml version="1.0" encoding="utf-8"?>
<a:theme xmlns:a="http://schemas.openxmlformats.org/drawingml/2006/main" name="Office Theme">
  <a:themeElements>
    <a:clrScheme name="AALTO university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7E159"/>
      </a:accent1>
      <a:accent2>
        <a:srgbClr val="FD6360"/>
      </a:accent2>
      <a:accent3>
        <a:srgbClr val="46A5FF"/>
      </a:accent3>
      <a:accent4>
        <a:srgbClr val="5A5A5A"/>
      </a:accent4>
      <a:accent5>
        <a:srgbClr val="A0A0A0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AALTO university">
      <a:dk1>
        <a:sysClr val="windowText" lastClr="000000"/>
      </a:dk1>
      <a:lt1>
        <a:sysClr val="window" lastClr="FFFFFF"/>
      </a:lt1>
      <a:dk2>
        <a:srgbClr val="B4B4B4"/>
      </a:dk2>
      <a:lt2>
        <a:srgbClr val="E8E8E8"/>
      </a:lt2>
      <a:accent1>
        <a:srgbClr val="F7E159"/>
      </a:accent1>
      <a:accent2>
        <a:srgbClr val="FD6360"/>
      </a:accent2>
      <a:accent3>
        <a:srgbClr val="46A5FF"/>
      </a:accent3>
      <a:accent4>
        <a:srgbClr val="5A5A5A"/>
      </a:accent4>
      <a:accent5>
        <a:srgbClr val="A0A0A0"/>
      </a:accent5>
      <a:accent6>
        <a:srgbClr val="DCDCD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0AA6CFC857004A9D0F5C044D85C867" ma:contentTypeVersion="15" ma:contentTypeDescription="Create a new document." ma:contentTypeScope="" ma:versionID="b8d840c6c8d9a9dbafabe8bc39444ce8">
  <xsd:schema xmlns:xsd="http://www.w3.org/2001/XMLSchema" xmlns:xs="http://www.w3.org/2001/XMLSchema" xmlns:p="http://schemas.microsoft.com/office/2006/metadata/properties" xmlns:ns3="5d1bbd7c-9f3e-4f7e-97ee-6ca0bc816fa9" xmlns:ns4="15e4138a-0133-44ed-a52d-94064c061a33" targetNamespace="http://schemas.microsoft.com/office/2006/metadata/properties" ma:root="true" ma:fieldsID="af82e2adf8b582f9f84c034d2970cacf" ns3:_="" ns4:_="">
    <xsd:import namespace="5d1bbd7c-9f3e-4f7e-97ee-6ca0bc816fa9"/>
    <xsd:import namespace="15e4138a-0133-44ed-a52d-94064c061a3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ServiceDateTaken" minOccurs="0"/>
                <xsd:element ref="ns4:MediaServiceSearchProperties" minOccurs="0"/>
                <xsd:element ref="ns4:MediaServiceSystemTag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1bbd7c-9f3e-4f7e-97ee-6ca0bc816fa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e4138a-0133-44ed-a52d-94064c061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5e4138a-0133-44ed-a52d-94064c061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DA6719-A933-46C7-8ADE-3B83152CED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1bbd7c-9f3e-4f7e-97ee-6ca0bc816fa9"/>
    <ds:schemaRef ds:uri="15e4138a-0133-44ed-a52d-94064c061a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60268D-E02B-4777-AF5C-B331BED67753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15e4138a-0133-44ed-a52d-94064c061a33"/>
    <ds:schemaRef ds:uri="5d1bbd7c-9f3e-4f7e-97ee-6ca0bc816fa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6DC1682-CCF7-4CB8-B8E0-5227E40C49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22294</TotalTime>
  <Words>3495</Words>
  <Application>Microsoft Office PowerPoint</Application>
  <PresentationFormat>Widescreen</PresentationFormat>
  <Paragraphs>834</Paragraphs>
  <Slides>76</Slides>
  <Notes>31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Cambria Math</vt:lpstr>
      <vt:lpstr>Times New Roman</vt:lpstr>
      <vt:lpstr>Aalto - Title Slides</vt:lpstr>
      <vt:lpstr>Aalto - Content Slides</vt:lpstr>
      <vt:lpstr>Aalto - Divider Slides</vt:lpstr>
      <vt:lpstr>Aalto - Picture Content Slides</vt:lpstr>
      <vt:lpstr>Aalto - Custom Content Slides</vt:lpstr>
      <vt:lpstr>Aalto - Kiitos Slides</vt:lpstr>
      <vt:lpstr>PowerPoint Presentation</vt:lpstr>
      <vt:lpstr>ROTA group – Topological Quantum Fluids</vt:lpstr>
      <vt:lpstr>Outline</vt:lpstr>
      <vt:lpstr>Superfluid 3He</vt:lpstr>
      <vt:lpstr>Superfluid 3He</vt:lpstr>
      <vt:lpstr>Superfluid 3He</vt:lpstr>
      <vt:lpstr>Superfluid 3He</vt:lpstr>
      <vt:lpstr>Part 1: Vortices in superfluid 3He</vt:lpstr>
      <vt:lpstr>Quantized vortices</vt:lpstr>
      <vt:lpstr>Quantized vortices</vt:lpstr>
      <vt:lpstr>Quantized vortices</vt:lpstr>
      <vt:lpstr>Quantized vortices</vt:lpstr>
      <vt:lpstr>Quantized vortices</vt:lpstr>
      <vt:lpstr>Vortices in the Polar phase</vt:lpstr>
      <vt:lpstr>Vortices in the Polar phase</vt:lpstr>
      <vt:lpstr>Vortices in the Polar phase</vt:lpstr>
      <vt:lpstr>Vortices in the Polar phase</vt:lpstr>
      <vt:lpstr>Vortices in the Polar phase</vt:lpstr>
      <vt:lpstr>Vortices in the Polar phase</vt:lpstr>
      <vt:lpstr>Vortices in the Polar phase</vt:lpstr>
      <vt:lpstr>Vortices in the Polar phase</vt:lpstr>
      <vt:lpstr>Vortices in the Polar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B phase</vt:lpstr>
      <vt:lpstr>Vortices in the A phase</vt:lpstr>
      <vt:lpstr>Vortices in the A phase</vt:lpstr>
      <vt:lpstr>Vortices in the A phase</vt:lpstr>
      <vt:lpstr>Vortices in the A phase</vt:lpstr>
      <vt:lpstr>Vortices in the A phase</vt:lpstr>
      <vt:lpstr>Vortices in the A phase</vt:lpstr>
      <vt:lpstr>Vortices in the A phase</vt:lpstr>
      <vt:lpstr>Vortices in the A phase</vt:lpstr>
      <vt:lpstr>Vortices in superfluid 3He</vt:lpstr>
      <vt:lpstr>Part 2: Vortex pinning in superfluid 3He</vt:lpstr>
      <vt:lpstr>Vortex pinning</vt:lpstr>
      <vt:lpstr>Vortex pinning</vt:lpstr>
      <vt:lpstr>Vortex pinning</vt:lpstr>
      <vt:lpstr>Vortex pinning</vt:lpstr>
      <vt:lpstr>Vortex pinning</vt:lpstr>
      <vt:lpstr>Pinning in 3He</vt:lpstr>
      <vt:lpstr>Pinning in 3He</vt:lpstr>
      <vt:lpstr>Pinning in 3He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Point impurity model</vt:lpstr>
      <vt:lpstr>Mesoscopic pinning</vt:lpstr>
      <vt:lpstr>Mesoscopic pinning</vt:lpstr>
      <vt:lpstr>Mesoscopic pinning</vt:lpstr>
      <vt:lpstr>Mesoscopic pinning</vt:lpstr>
      <vt:lpstr>Mesoscopic pinning</vt:lpstr>
      <vt:lpstr>Mesoscopic pinning</vt:lpstr>
      <vt:lpstr>Mesoscopic pinning</vt:lpstr>
      <vt:lpstr>Rotation sweep</vt:lpstr>
      <vt:lpstr>Summary</vt:lpstr>
    </vt:vector>
  </TitlesOfParts>
  <Company>grow.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Riku Rantanen</dc:creator>
  <cp:lastModifiedBy>Rantanen Riku</cp:lastModifiedBy>
  <cp:revision>109</cp:revision>
  <dcterms:created xsi:type="dcterms:W3CDTF">2025-07-15T13:28:42Z</dcterms:created>
  <dcterms:modified xsi:type="dcterms:W3CDTF">2026-06-21T21:37:22Z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0x0101003B0AA6CFC857004A9D0F5C044D85C867</vt:lpwstr>
  </property>
</Properties>
</file>