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Graphik"/>
      </a:defRPr>
    </a:lvl1pPr>
    <a:lvl2pPr marL="0" marR="0" indent="457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Graphik"/>
      </a:defRPr>
    </a:lvl2pPr>
    <a:lvl3pPr marL="0" marR="0" indent="914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Graphik"/>
      </a:defRPr>
    </a:lvl3pPr>
    <a:lvl4pPr marL="0" marR="0" indent="1371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Graphik"/>
      </a:defRPr>
    </a:lvl4pPr>
    <a:lvl5pPr marL="0" marR="0" indent="18288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Graphik"/>
      </a:defRPr>
    </a:lvl5pPr>
    <a:lvl6pPr marL="0" marR="0" indent="22860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Graphik"/>
      </a:defRPr>
    </a:lvl6pPr>
    <a:lvl7pPr marL="0" marR="0" indent="2743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Graphik"/>
      </a:defRPr>
    </a:lvl7pPr>
    <a:lvl8pPr marL="0" marR="0" indent="3200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Graphik"/>
      </a:defRPr>
    </a:lvl8pPr>
    <a:lvl9pPr marL="0" marR="0" indent="3657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Graphik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raphik Medium"/>
          <a:ea typeface="Graphik Medium"/>
          <a:cs typeface="Graphik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9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6" name="Shape 24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Graphik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Graphik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Graphik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Graphik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Graphik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Graphik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Graphik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Graphik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Graphik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759459">
              <a:lnSpc>
                <a:spcPct val="100000"/>
              </a:lnSpc>
              <a:spcBef>
                <a:spcPts val="0"/>
              </a:spcBef>
              <a:buSzTx/>
              <a:buNone/>
              <a:defRPr sz="3312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11406" y="13051484"/>
            <a:ext cx="361189" cy="40411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10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51205">
              <a:lnSpc>
                <a:spcPct val="100000"/>
              </a:lnSpc>
              <a:spcBef>
                <a:spcPts val="0"/>
              </a:spcBef>
              <a:buSzTx/>
              <a:buNone/>
              <a:defRPr sz="5005" b="1"/>
            </a:lvl1pPr>
          </a:lstStyle>
          <a:p>
            <a:r>
              <a:t>Slide Subtitle</a:t>
            </a:r>
          </a:p>
        </p:txBody>
      </p:sp>
      <p:sp>
        <p:nvSpPr>
          <p:cNvPr id="10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10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51205">
              <a:lnSpc>
                <a:spcPct val="100000"/>
              </a:lnSpc>
              <a:spcBef>
                <a:spcPts val="0"/>
              </a:spcBef>
              <a:buSzTx/>
              <a:buNone/>
              <a:defRPr sz="5005" b="1"/>
            </a:lvl1pPr>
          </a:lstStyle>
          <a:p>
            <a:r>
              <a:t>Agenda Subtitle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Graphik-Medium"/>
                <a:ea typeface="Graphik-Medium"/>
                <a:cs typeface="Graphik-Medium"/>
                <a:sym typeface="Graphik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Graphik-Medium"/>
                <a:ea typeface="Graphik-Medium"/>
                <a:cs typeface="Graphik-Medium"/>
                <a:sym typeface="Graphik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Graphik-Medium"/>
                <a:ea typeface="Graphik-Medium"/>
                <a:cs typeface="Graphik-Medium"/>
                <a:sym typeface="Graphik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Graphik-Medium"/>
                <a:ea typeface="Graphik-Medium"/>
                <a:cs typeface="Graphik-Medium"/>
                <a:sym typeface="Graphik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Graphik-Medium"/>
                <a:ea typeface="Graphik-Medium"/>
                <a:cs typeface="Graphik-Medium"/>
                <a:sym typeface="Graphik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751205">
              <a:lnSpc>
                <a:spcPct val="100000"/>
              </a:lnSpc>
              <a:spcBef>
                <a:spcPts val="0"/>
              </a:spcBef>
              <a:buSzTx/>
              <a:buNone/>
              <a:defRPr sz="5005" b="1"/>
            </a:lvl1pPr>
          </a:lstStyle>
          <a:p>
            <a:r>
              <a:t>Fact information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59459">
              <a:lnSpc>
                <a:spcPct val="100000"/>
              </a:lnSpc>
              <a:spcBef>
                <a:spcPts val="0"/>
              </a:spcBef>
              <a:buSzTx/>
              <a:buNone/>
              <a:defRPr sz="3312" b="1"/>
            </a:lvl1pPr>
          </a:lstStyle>
          <a:p>
            <a:r>
              <a:t>Attribution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Graphik-Medium"/>
                <a:ea typeface="Graphik-Medium"/>
                <a:cs typeface="Graphik-Medium"/>
                <a:sym typeface="Graphik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Graphik-Medium"/>
                <a:ea typeface="Graphik-Medium"/>
                <a:cs typeface="Graphik-Medium"/>
                <a:sym typeface="Graphik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Graphik-Medium"/>
                <a:ea typeface="Graphik-Medium"/>
                <a:cs typeface="Graphik-Medium"/>
                <a:sym typeface="Graphik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Graphik-Medium"/>
                <a:ea typeface="Graphik-Medium"/>
                <a:cs typeface="Graphik-Medium"/>
                <a:sym typeface="Graphik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Graphik-Medium"/>
                <a:ea typeface="Graphik-Medium"/>
                <a:cs typeface="Graphik-Medium"/>
                <a:sym typeface="Graphik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lose-up of wild plants growing between rocks"/>
          <p:cNvSpPr>
            <a:spLocks noGrp="1"/>
          </p:cNvSpPr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Large rock formation under dark clouds with a dirt road in the foreground"/>
          <p:cNvSpPr>
            <a:spLocks noGrp="1"/>
          </p:cNvSpPr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Close-up of a wild plant growing between lava rocks"/>
          <p:cNvSpPr>
            <a:spLocks noGrp="1"/>
          </p:cNvSpPr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waterfall surrounded by a green rocky landscape"/>
          <p:cNvSpPr>
            <a:spLocks noGrp="1"/>
          </p:cNvSpPr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itle Text"/>
          <p:cNvSpPr txBox="1">
            <a:spLocks noGrp="1"/>
          </p:cNvSpPr>
          <p:nvPr>
            <p:ph type="title"/>
          </p:nvPr>
        </p:nvSpPr>
        <p:spPr>
          <a:xfrm>
            <a:off x="4387453" y="357187"/>
            <a:ext cx="15609094" cy="3036095"/>
          </a:xfrm>
          <a:prstGeom prst="rect">
            <a:avLst/>
          </a:prstGeom>
        </p:spPr>
        <p:txBody>
          <a:bodyPr lIns="71437" tIns="71437" rIns="71437" bIns="71437" anchor="ctr"/>
          <a:lstStyle>
            <a:lvl1pPr algn="ctr" defTabSz="821531">
              <a:lnSpc>
                <a:spcPct val="100000"/>
              </a:lnSpc>
              <a:defRPr sz="11200" b="0" spc="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170" name="Body Level One…"/>
          <p:cNvSpPr txBox="1">
            <a:spLocks noGrp="1"/>
          </p:cNvSpPr>
          <p:nvPr>
            <p:ph type="body" idx="1"/>
          </p:nvPr>
        </p:nvSpPr>
        <p:spPr>
          <a:xfrm>
            <a:off x="4387453" y="3643312"/>
            <a:ext cx="15609094" cy="8840392"/>
          </a:xfrm>
          <a:prstGeom prst="rect">
            <a:avLst/>
          </a:prstGeom>
        </p:spPr>
        <p:txBody>
          <a:bodyPr lIns="71437" tIns="71437" rIns="71437" bIns="71437" anchor="ctr"/>
          <a:lstStyle>
            <a:lvl1pPr marL="611187" indent="-611187" defTabSz="821531">
              <a:lnSpc>
                <a:spcPct val="100000"/>
              </a:lnSpc>
              <a:spcBef>
                <a:spcPts val="5900"/>
              </a:spcBef>
              <a:buSzPct val="145000"/>
              <a:defRPr sz="4400"/>
            </a:lvl1pPr>
            <a:lvl2pPr marL="1055687" indent="-611187" defTabSz="821531">
              <a:lnSpc>
                <a:spcPct val="100000"/>
              </a:lnSpc>
              <a:spcBef>
                <a:spcPts val="5900"/>
              </a:spcBef>
              <a:buSzPct val="145000"/>
              <a:defRPr sz="4400"/>
            </a:lvl2pPr>
            <a:lvl3pPr marL="1500187" indent="-611187" defTabSz="821531">
              <a:lnSpc>
                <a:spcPct val="100000"/>
              </a:lnSpc>
              <a:spcBef>
                <a:spcPts val="5900"/>
              </a:spcBef>
              <a:buSzPct val="145000"/>
              <a:defRPr sz="4400"/>
            </a:lvl3pPr>
            <a:lvl4pPr marL="1944687" indent="-611187" defTabSz="821531">
              <a:lnSpc>
                <a:spcPct val="100000"/>
              </a:lnSpc>
              <a:spcBef>
                <a:spcPts val="5900"/>
              </a:spcBef>
              <a:buSzPct val="145000"/>
              <a:defRPr sz="4400"/>
            </a:lvl4pPr>
            <a:lvl5pPr marL="2389187" indent="-611187" defTabSz="821531">
              <a:lnSpc>
                <a:spcPct val="100000"/>
              </a:lnSpc>
              <a:spcBef>
                <a:spcPts val="5900"/>
              </a:spcBef>
              <a:buSzPct val="145000"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65279" y="13073062"/>
            <a:ext cx="443917" cy="508382"/>
          </a:xfrm>
          <a:prstGeom prst="rect">
            <a:avLst/>
          </a:prstGeom>
        </p:spPr>
        <p:txBody>
          <a:bodyPr lIns="71437" tIns="71437" rIns="71437" bIns="71437" anchor="t"/>
          <a:lstStyle>
            <a:lvl1pPr defTabSz="821531">
              <a:defRPr sz="2200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itle Text"/>
          <p:cNvSpPr txBox="1">
            <a:spLocks noGrp="1"/>
          </p:cNvSpPr>
          <p:nvPr>
            <p:ph type="title"/>
          </p:nvPr>
        </p:nvSpPr>
        <p:spPr>
          <a:xfrm>
            <a:off x="4387453" y="357187"/>
            <a:ext cx="15609094" cy="3036095"/>
          </a:xfrm>
          <a:prstGeom prst="rect">
            <a:avLst/>
          </a:prstGeom>
        </p:spPr>
        <p:txBody>
          <a:bodyPr lIns="71437" tIns="71437" rIns="71437" bIns="71437" anchor="ctr"/>
          <a:lstStyle>
            <a:lvl1pPr algn="ctr" defTabSz="821531">
              <a:lnSpc>
                <a:spcPct val="100000"/>
              </a:lnSpc>
              <a:defRPr sz="11200" b="0" spc="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179" name="Body Level One…"/>
          <p:cNvSpPr txBox="1">
            <a:spLocks noGrp="1"/>
          </p:cNvSpPr>
          <p:nvPr>
            <p:ph type="body" idx="1"/>
          </p:nvPr>
        </p:nvSpPr>
        <p:spPr>
          <a:xfrm>
            <a:off x="4387453" y="3643312"/>
            <a:ext cx="15609094" cy="8840392"/>
          </a:xfrm>
          <a:prstGeom prst="rect">
            <a:avLst/>
          </a:prstGeom>
        </p:spPr>
        <p:txBody>
          <a:bodyPr lIns="71437" tIns="71437" rIns="71437" bIns="71437" anchor="ctr"/>
          <a:lstStyle>
            <a:lvl1pPr marL="0" indent="0" defTabSz="821531">
              <a:lnSpc>
                <a:spcPct val="100000"/>
              </a:lnSpc>
              <a:spcBef>
                <a:spcPts val="5900"/>
              </a:spcBef>
              <a:buSzTx/>
              <a:buNone/>
              <a:defRPr sz="4400"/>
            </a:lvl1pPr>
            <a:lvl2pPr marL="881742" indent="-538842" defTabSz="821531">
              <a:lnSpc>
                <a:spcPct val="100000"/>
              </a:lnSpc>
              <a:spcBef>
                <a:spcPts val="5900"/>
              </a:spcBef>
              <a:buSzPct val="145000"/>
              <a:defRPr sz="4400"/>
            </a:lvl2pPr>
            <a:lvl3pPr marL="1224642" indent="-538842" defTabSz="821531">
              <a:lnSpc>
                <a:spcPct val="100000"/>
              </a:lnSpc>
              <a:spcBef>
                <a:spcPts val="5900"/>
              </a:spcBef>
              <a:buSzPct val="145000"/>
              <a:defRPr sz="4400"/>
            </a:lvl3pPr>
            <a:lvl4pPr marL="1567542" indent="-538842" defTabSz="821531">
              <a:lnSpc>
                <a:spcPct val="100000"/>
              </a:lnSpc>
              <a:spcBef>
                <a:spcPts val="5900"/>
              </a:spcBef>
              <a:buSzPct val="145000"/>
              <a:defRPr sz="4400"/>
            </a:lvl4pPr>
            <a:lvl5pPr marL="1910442" indent="-538842" defTabSz="821531">
              <a:lnSpc>
                <a:spcPct val="100000"/>
              </a:lnSpc>
              <a:spcBef>
                <a:spcPts val="5900"/>
              </a:spcBef>
              <a:buSzPct val="145000"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65279" y="13073062"/>
            <a:ext cx="443917" cy="508382"/>
          </a:xfrm>
          <a:prstGeom prst="rect">
            <a:avLst/>
          </a:prstGeom>
        </p:spPr>
        <p:txBody>
          <a:bodyPr lIns="71437" tIns="71437" rIns="71437" bIns="71437" anchor="t"/>
          <a:lstStyle>
            <a:lvl1pPr defTabSz="821531">
              <a:defRPr sz="2200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reen, hilly landscape"/>
          <p:cNvSpPr>
            <a:spLocks noGrp="1"/>
          </p:cNvSpPr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59459">
              <a:lnSpc>
                <a:spcPct val="100000"/>
              </a:lnSpc>
              <a:spcBef>
                <a:spcPts val="0"/>
              </a:spcBef>
              <a:buSzTx/>
              <a:buNone/>
              <a:defRPr sz="3312" b="1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 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itle Text"/>
          <p:cNvSpPr txBox="1">
            <a:spLocks noGrp="1"/>
          </p:cNvSpPr>
          <p:nvPr>
            <p:ph type="title"/>
          </p:nvPr>
        </p:nvSpPr>
        <p:spPr>
          <a:xfrm>
            <a:off x="4387453" y="357187"/>
            <a:ext cx="15609094" cy="3036095"/>
          </a:xfrm>
          <a:prstGeom prst="rect">
            <a:avLst/>
          </a:prstGeom>
        </p:spPr>
        <p:txBody>
          <a:bodyPr lIns="71437" tIns="71437" rIns="71437" bIns="71437" anchor="ctr"/>
          <a:lstStyle>
            <a:lvl1pPr algn="ctr" defTabSz="821531">
              <a:lnSpc>
                <a:spcPct val="100000"/>
              </a:lnSpc>
              <a:defRPr sz="11200" b="0" spc="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1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65279" y="13073062"/>
            <a:ext cx="443917" cy="508382"/>
          </a:xfrm>
          <a:prstGeom prst="rect">
            <a:avLst/>
          </a:prstGeom>
        </p:spPr>
        <p:txBody>
          <a:bodyPr lIns="71437" tIns="71437" rIns="71437" bIns="71437" anchor="t"/>
          <a:lstStyle>
            <a:lvl1pPr defTabSz="821531">
              <a:defRPr sz="2200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Image"/>
          <p:cNvSpPr>
            <a:spLocks noGrp="1"/>
          </p:cNvSpPr>
          <p:nvPr>
            <p:ph type="pic" idx="21"/>
          </p:nvPr>
        </p:nvSpPr>
        <p:spPr>
          <a:xfrm>
            <a:off x="9338964" y="2857500"/>
            <a:ext cx="14466095" cy="96440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96" name="Title Text"/>
          <p:cNvSpPr txBox="1">
            <a:spLocks noGrp="1"/>
          </p:cNvSpPr>
          <p:nvPr>
            <p:ph type="title"/>
          </p:nvPr>
        </p:nvSpPr>
        <p:spPr>
          <a:xfrm>
            <a:off x="4387453" y="357187"/>
            <a:ext cx="15609094" cy="3036095"/>
          </a:xfrm>
          <a:prstGeom prst="rect">
            <a:avLst/>
          </a:prstGeom>
        </p:spPr>
        <p:txBody>
          <a:bodyPr lIns="71437" tIns="71437" rIns="71437" bIns="71437" anchor="ctr"/>
          <a:lstStyle>
            <a:lvl1pPr algn="ctr" defTabSz="821531">
              <a:lnSpc>
                <a:spcPct val="100000"/>
              </a:lnSpc>
              <a:defRPr sz="11200" b="0" spc="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19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387453" y="3643312"/>
            <a:ext cx="7500938" cy="8840392"/>
          </a:xfrm>
          <a:prstGeom prst="rect">
            <a:avLst/>
          </a:prstGeom>
        </p:spPr>
        <p:txBody>
          <a:bodyPr lIns="71437" tIns="71437" rIns="71437" bIns="71437" anchor="ctr"/>
          <a:lstStyle>
            <a:lvl1pPr marL="0" indent="0" defTabSz="821531">
              <a:lnSpc>
                <a:spcPct val="100000"/>
              </a:lnSpc>
              <a:buSzTx/>
              <a:buNone/>
              <a:defRPr sz="3800"/>
            </a:lvl1pPr>
            <a:lvl2pPr marL="808264" indent="-465364" defTabSz="821531">
              <a:lnSpc>
                <a:spcPct val="100000"/>
              </a:lnSpc>
              <a:buSzPct val="145000"/>
              <a:defRPr sz="3800"/>
            </a:lvl2pPr>
            <a:lvl3pPr marL="1151164" indent="-465364" defTabSz="821531">
              <a:lnSpc>
                <a:spcPct val="100000"/>
              </a:lnSpc>
              <a:buSzPct val="145000"/>
              <a:defRPr sz="3800"/>
            </a:lvl3pPr>
            <a:lvl4pPr marL="1494064" indent="-465364" defTabSz="821531">
              <a:lnSpc>
                <a:spcPct val="100000"/>
              </a:lnSpc>
              <a:buSzPct val="145000"/>
              <a:defRPr sz="3800"/>
            </a:lvl4pPr>
            <a:lvl5pPr marL="1836964" indent="-465364" defTabSz="821531">
              <a:lnSpc>
                <a:spcPct val="100000"/>
              </a:lnSpc>
              <a:buSzPct val="145000"/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65279" y="13073062"/>
            <a:ext cx="443917" cy="508382"/>
          </a:xfrm>
          <a:prstGeom prst="rect">
            <a:avLst/>
          </a:prstGeom>
        </p:spPr>
        <p:txBody>
          <a:bodyPr lIns="71437" tIns="71437" rIns="71437" bIns="71437" anchor="t"/>
          <a:lstStyle>
            <a:lvl1pPr defTabSz="821531">
              <a:defRPr sz="2200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solidFill>
          <a:srgbClr val="4B60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24100"/>
            <a:ext cx="9779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08990">
              <a:lnSpc>
                <a:spcPct val="100000"/>
              </a:lnSpc>
              <a:spcBef>
                <a:spcPts val="0"/>
              </a:spcBef>
              <a:buSzTx/>
              <a:buNone/>
              <a:defRPr sz="5390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Slide Subtitle</a:t>
            </a:r>
          </a:p>
        </p:txBody>
      </p:sp>
      <p:sp>
        <p:nvSpPr>
          <p:cNvPr id="206" name="Angular stone architecture in light and shadow"/>
          <p:cNvSpPr>
            <a:spLocks noGrp="1"/>
          </p:cNvSpPr>
          <p:nvPr>
            <p:ph type="pic" idx="22"/>
          </p:nvPr>
        </p:nvSpPr>
        <p:spPr>
          <a:xfrm>
            <a:off x="12382500" y="0"/>
            <a:ext cx="21945600" cy="13716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07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635000"/>
            <a:ext cx="9779000" cy="1689100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10000" b="0" spc="-100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Slide Title</a:t>
            </a:r>
          </a:p>
        </p:txBody>
      </p:sp>
      <p:sp>
        <p:nvSpPr>
          <p:cNvPr id="20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>
            <a:lvl1pPr marL="457200" indent="-457200">
              <a:lnSpc>
                <a:spcPct val="100000"/>
              </a:lnSpc>
              <a:spcBef>
                <a:spcPts val="4700"/>
              </a:spcBef>
              <a:buSzPct val="100000"/>
              <a:defRPr sz="4000">
                <a:latin typeface="Graphik-Light"/>
                <a:ea typeface="Graphik-Light"/>
                <a:cs typeface="Graphik-Light"/>
                <a:sym typeface="Graphik Light"/>
              </a:defRPr>
            </a:lvl1pPr>
            <a:lvl2pPr marL="914400" indent="-457200">
              <a:lnSpc>
                <a:spcPct val="100000"/>
              </a:lnSpc>
              <a:spcBef>
                <a:spcPts val="4700"/>
              </a:spcBef>
              <a:buSzPct val="100000"/>
              <a:defRPr sz="4000">
                <a:latin typeface="Graphik-Light"/>
                <a:ea typeface="Graphik-Light"/>
                <a:cs typeface="Graphik-Light"/>
                <a:sym typeface="Graphik Light"/>
              </a:defRPr>
            </a:lvl2pPr>
            <a:lvl3pPr marL="1371600" indent="-457200">
              <a:lnSpc>
                <a:spcPct val="100000"/>
              </a:lnSpc>
              <a:spcBef>
                <a:spcPts val="4700"/>
              </a:spcBef>
              <a:buSzPct val="100000"/>
              <a:defRPr sz="4000">
                <a:latin typeface="Graphik-Light"/>
                <a:ea typeface="Graphik-Light"/>
                <a:cs typeface="Graphik-Light"/>
                <a:sym typeface="Graphik Light"/>
              </a:defRPr>
            </a:lvl3pPr>
            <a:lvl4pPr marL="1828800" indent="-457200">
              <a:lnSpc>
                <a:spcPct val="100000"/>
              </a:lnSpc>
              <a:spcBef>
                <a:spcPts val="4700"/>
              </a:spcBef>
              <a:buSzPct val="100000"/>
              <a:defRPr sz="4000">
                <a:latin typeface="Graphik-Light"/>
                <a:ea typeface="Graphik-Light"/>
                <a:cs typeface="Graphik-Light"/>
                <a:sym typeface="Graphik Light"/>
              </a:defRPr>
            </a:lvl4pPr>
            <a:lvl5pPr marL="2286000" indent="-457200">
              <a:lnSpc>
                <a:spcPct val="100000"/>
              </a:lnSpc>
              <a:spcBef>
                <a:spcPts val="4700"/>
              </a:spcBef>
              <a:buSzPct val="100000"/>
              <a:defRPr sz="4000">
                <a:latin typeface="Graphik-Light"/>
                <a:ea typeface="Graphik-Light"/>
                <a:cs typeface="Graphik-Light"/>
                <a:sym typeface="Graphik Light"/>
              </a:defRPr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58500" y="12483845"/>
            <a:ext cx="361188" cy="40411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9BAABB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Image"/>
          <p:cNvSpPr>
            <a:spLocks noGrp="1"/>
          </p:cNvSpPr>
          <p:nvPr>
            <p:ph type="pic" idx="21"/>
          </p:nvPr>
        </p:nvSpPr>
        <p:spPr>
          <a:xfrm>
            <a:off x="9338964" y="2857500"/>
            <a:ext cx="14466095" cy="96440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7" name="Title Text"/>
          <p:cNvSpPr txBox="1">
            <a:spLocks noGrp="1"/>
          </p:cNvSpPr>
          <p:nvPr>
            <p:ph type="title"/>
          </p:nvPr>
        </p:nvSpPr>
        <p:spPr>
          <a:xfrm>
            <a:off x="4387453" y="357187"/>
            <a:ext cx="15609094" cy="3036095"/>
          </a:xfrm>
          <a:prstGeom prst="rect">
            <a:avLst/>
          </a:prstGeom>
        </p:spPr>
        <p:txBody>
          <a:bodyPr lIns="71437" tIns="71437" rIns="71437" bIns="71437" anchor="ctr"/>
          <a:lstStyle>
            <a:lvl1pPr algn="ctr" defTabSz="821531">
              <a:lnSpc>
                <a:spcPct val="100000"/>
              </a:lnSpc>
              <a:defRPr sz="11200" b="0" spc="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2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387453" y="3643312"/>
            <a:ext cx="7500938" cy="8840392"/>
          </a:xfrm>
          <a:prstGeom prst="rect">
            <a:avLst/>
          </a:prstGeom>
        </p:spPr>
        <p:txBody>
          <a:bodyPr lIns="71437" tIns="71437" rIns="71437" bIns="71437" anchor="ctr"/>
          <a:lstStyle>
            <a:lvl1pPr marL="465364" indent="-465364" defTabSz="821531">
              <a:lnSpc>
                <a:spcPct val="100000"/>
              </a:lnSpc>
              <a:buSzPct val="145000"/>
              <a:defRPr sz="3800"/>
            </a:lvl1pPr>
            <a:lvl2pPr marL="808264" indent="-465364" defTabSz="821531">
              <a:lnSpc>
                <a:spcPct val="100000"/>
              </a:lnSpc>
              <a:buSzPct val="145000"/>
              <a:defRPr sz="3800"/>
            </a:lvl2pPr>
            <a:lvl3pPr marL="1151164" indent="-465364" defTabSz="821531">
              <a:lnSpc>
                <a:spcPct val="100000"/>
              </a:lnSpc>
              <a:buSzPct val="145000"/>
              <a:defRPr sz="3800"/>
            </a:lvl3pPr>
            <a:lvl4pPr marL="1494064" indent="-465364" defTabSz="821531">
              <a:lnSpc>
                <a:spcPct val="100000"/>
              </a:lnSpc>
              <a:buSzPct val="145000"/>
              <a:defRPr sz="3800"/>
            </a:lvl4pPr>
            <a:lvl5pPr marL="1836964" indent="-465364" defTabSz="821531">
              <a:lnSpc>
                <a:spcPct val="100000"/>
              </a:lnSpc>
              <a:buSzPct val="145000"/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65279" y="13073062"/>
            <a:ext cx="443917" cy="508382"/>
          </a:xfrm>
          <a:prstGeom prst="rect">
            <a:avLst/>
          </a:prstGeom>
        </p:spPr>
        <p:txBody>
          <a:bodyPr lIns="71437" tIns="71437" rIns="71437" bIns="71437" anchor="t"/>
          <a:lstStyle>
            <a:lvl1pPr defTabSz="821531">
              <a:defRPr sz="2200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solidFill>
          <a:srgbClr val="4B60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24100"/>
            <a:ext cx="9779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08990">
              <a:lnSpc>
                <a:spcPct val="100000"/>
              </a:lnSpc>
              <a:spcBef>
                <a:spcPts val="0"/>
              </a:spcBef>
              <a:buSzTx/>
              <a:buNone/>
              <a:defRPr sz="5390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Slide Subtitle</a:t>
            </a:r>
          </a:p>
        </p:txBody>
      </p:sp>
      <p:sp>
        <p:nvSpPr>
          <p:cNvPr id="227" name="Angular stone architecture in light and shadow"/>
          <p:cNvSpPr>
            <a:spLocks noGrp="1"/>
          </p:cNvSpPr>
          <p:nvPr>
            <p:ph type="pic" idx="22"/>
          </p:nvPr>
        </p:nvSpPr>
        <p:spPr>
          <a:xfrm>
            <a:off x="12382500" y="0"/>
            <a:ext cx="21945600" cy="13716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8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635000"/>
            <a:ext cx="9779000" cy="1689100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10000" b="0" spc="-100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Slide Title</a:t>
            </a:r>
          </a:p>
        </p:txBody>
      </p:sp>
      <p:sp>
        <p:nvSpPr>
          <p:cNvPr id="229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>
            <a:lvl1pPr marL="457200" indent="-457200">
              <a:lnSpc>
                <a:spcPct val="100000"/>
              </a:lnSpc>
              <a:spcBef>
                <a:spcPts val="4700"/>
              </a:spcBef>
              <a:buSzPct val="100000"/>
              <a:defRPr sz="4000">
                <a:latin typeface="Graphik-Light"/>
                <a:ea typeface="Graphik-Light"/>
                <a:cs typeface="Graphik-Light"/>
                <a:sym typeface="Graphik Light"/>
              </a:defRPr>
            </a:lvl1pPr>
            <a:lvl2pPr marL="914400" indent="-457200">
              <a:lnSpc>
                <a:spcPct val="100000"/>
              </a:lnSpc>
              <a:spcBef>
                <a:spcPts val="4700"/>
              </a:spcBef>
              <a:buSzPct val="100000"/>
              <a:defRPr sz="4000">
                <a:latin typeface="Graphik-Light"/>
                <a:ea typeface="Graphik-Light"/>
                <a:cs typeface="Graphik-Light"/>
                <a:sym typeface="Graphik Light"/>
              </a:defRPr>
            </a:lvl2pPr>
            <a:lvl3pPr marL="1371600" indent="-457200">
              <a:lnSpc>
                <a:spcPct val="100000"/>
              </a:lnSpc>
              <a:spcBef>
                <a:spcPts val="4700"/>
              </a:spcBef>
              <a:buSzPct val="100000"/>
              <a:defRPr sz="4000">
                <a:latin typeface="Graphik-Light"/>
                <a:ea typeface="Graphik-Light"/>
                <a:cs typeface="Graphik-Light"/>
                <a:sym typeface="Graphik Light"/>
              </a:defRPr>
            </a:lvl3pPr>
            <a:lvl4pPr marL="1828800" indent="-457200">
              <a:lnSpc>
                <a:spcPct val="100000"/>
              </a:lnSpc>
              <a:spcBef>
                <a:spcPts val="4700"/>
              </a:spcBef>
              <a:buSzPct val="100000"/>
              <a:defRPr sz="4000">
                <a:latin typeface="Graphik-Light"/>
                <a:ea typeface="Graphik-Light"/>
                <a:cs typeface="Graphik-Light"/>
                <a:sym typeface="Graphik Light"/>
              </a:defRPr>
            </a:lvl4pPr>
            <a:lvl5pPr marL="2286000" indent="-457200">
              <a:lnSpc>
                <a:spcPct val="100000"/>
              </a:lnSpc>
              <a:spcBef>
                <a:spcPts val="4700"/>
              </a:spcBef>
              <a:buSzPct val="100000"/>
              <a:defRPr sz="4000">
                <a:latin typeface="Graphik-Light"/>
                <a:ea typeface="Graphik-Light"/>
                <a:cs typeface="Graphik-Light"/>
                <a:sym typeface="Graphik Light"/>
              </a:defRPr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58500" y="12483845"/>
            <a:ext cx="361188" cy="40411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9BAABB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itle Text"/>
          <p:cNvSpPr txBox="1">
            <a:spLocks noGrp="1"/>
          </p:cNvSpPr>
          <p:nvPr>
            <p:ph type="title"/>
          </p:nvPr>
        </p:nvSpPr>
        <p:spPr>
          <a:xfrm>
            <a:off x="4387453" y="357187"/>
            <a:ext cx="15609094" cy="3036095"/>
          </a:xfrm>
          <a:prstGeom prst="rect">
            <a:avLst/>
          </a:prstGeom>
        </p:spPr>
        <p:txBody>
          <a:bodyPr lIns="71437" tIns="71437" rIns="71437" bIns="71437" anchor="ctr"/>
          <a:lstStyle>
            <a:lvl1pPr algn="ctr" defTabSz="821531">
              <a:lnSpc>
                <a:spcPct val="100000"/>
              </a:lnSpc>
              <a:defRPr sz="11200" b="0" spc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238" name="Body Level One…"/>
          <p:cNvSpPr txBox="1">
            <a:spLocks noGrp="1"/>
          </p:cNvSpPr>
          <p:nvPr>
            <p:ph type="body" idx="1"/>
          </p:nvPr>
        </p:nvSpPr>
        <p:spPr>
          <a:xfrm>
            <a:off x="4387453" y="3643312"/>
            <a:ext cx="15609094" cy="8840392"/>
          </a:xfrm>
          <a:prstGeom prst="rect">
            <a:avLst/>
          </a:prstGeom>
        </p:spPr>
        <p:txBody>
          <a:bodyPr lIns="71437" tIns="71437" rIns="71437" bIns="71437" anchor="ctr"/>
          <a:lstStyle>
            <a:lvl1pPr marL="611187" indent="-611187" defTabSz="821531">
              <a:lnSpc>
                <a:spcPct val="100000"/>
              </a:lnSpc>
              <a:spcBef>
                <a:spcPts val="5900"/>
              </a:spcBef>
              <a:buSzPct val="145000"/>
              <a:defRPr sz="4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055687" indent="-611187" defTabSz="821531">
              <a:lnSpc>
                <a:spcPct val="100000"/>
              </a:lnSpc>
              <a:spcBef>
                <a:spcPts val="5900"/>
              </a:spcBef>
              <a:buSzPct val="145000"/>
              <a:defRPr sz="4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500187" indent="-611187" defTabSz="821531">
              <a:lnSpc>
                <a:spcPct val="100000"/>
              </a:lnSpc>
              <a:spcBef>
                <a:spcPts val="5900"/>
              </a:spcBef>
              <a:buSzPct val="145000"/>
              <a:defRPr sz="4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944687" indent="-611187" defTabSz="821531">
              <a:lnSpc>
                <a:spcPct val="100000"/>
              </a:lnSpc>
              <a:spcBef>
                <a:spcPts val="5900"/>
              </a:spcBef>
              <a:buSzPct val="145000"/>
              <a:defRPr sz="4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389187" indent="-611187" defTabSz="821531">
              <a:lnSpc>
                <a:spcPct val="100000"/>
              </a:lnSpc>
              <a:spcBef>
                <a:spcPts val="5900"/>
              </a:spcBef>
              <a:buSzPct val="145000"/>
              <a:defRPr sz="44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</p:spPr>
        <p:txBody>
          <a:bodyPr lIns="71437" tIns="71437" rIns="71437" bIns="71437" anchor="t"/>
          <a:lstStyle>
            <a:lvl1pPr defTabSz="821531">
              <a:defRPr sz="2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4" name="Moss-covered rocks"/>
          <p:cNvSpPr>
            <a:spLocks noGrp="1"/>
          </p:cNvSpPr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5157" y="13055718"/>
            <a:ext cx="361189" cy="40411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51205">
              <a:lnSpc>
                <a:spcPct val="100000"/>
              </a:lnSpc>
              <a:spcBef>
                <a:spcPts val="0"/>
              </a:spcBef>
              <a:buSzTx/>
              <a:buNone/>
              <a:defRPr sz="5005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1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51205">
              <a:lnSpc>
                <a:spcPct val="100000"/>
              </a:lnSpc>
              <a:spcBef>
                <a:spcPts val="0"/>
              </a:spcBef>
              <a:buSzTx/>
              <a:buNone/>
              <a:defRPr sz="5005" b="1"/>
            </a:lvl1pPr>
          </a:lstStyle>
          <a:p>
            <a:r>
              <a:t>Slide Subtitle</a:t>
            </a:r>
          </a:p>
        </p:txBody>
      </p:sp>
      <p:sp>
        <p:nvSpPr>
          <p:cNvPr id="6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3" name="Large rock formation under dark clouds with a dirt road in the foreground"/>
          <p:cNvSpPr>
            <a:spLocks noGrp="1"/>
          </p:cNvSpPr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72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51205">
              <a:lnSpc>
                <a:spcPct val="100000"/>
              </a:lnSpc>
              <a:spcBef>
                <a:spcPts val="0"/>
              </a:spcBef>
              <a:buSzTx/>
              <a:buNone/>
              <a:defRPr sz="5005" b="1"/>
            </a:lvl1pPr>
          </a:lstStyle>
          <a:p>
            <a:r>
              <a:t>Slide Subtitle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2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51205">
              <a:lnSpc>
                <a:spcPct val="100000"/>
              </a:lnSpc>
              <a:spcBef>
                <a:spcPts val="0"/>
              </a:spcBef>
              <a:buSzTx/>
              <a:buNone/>
              <a:defRPr sz="5005" b="1"/>
            </a:lvl1pPr>
          </a:lstStyle>
          <a:p>
            <a:r>
              <a:t>Slide Subtitle</a:t>
            </a:r>
          </a:p>
        </p:txBody>
      </p:sp>
      <p:sp>
        <p:nvSpPr>
          <p:cNvPr id="83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5157" y="13055718"/>
            <a:ext cx="361189" cy="40411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5157" y="13051484"/>
            <a:ext cx="361189" cy="40411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6.jpe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5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6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70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12" Type="http://schemas.openxmlformats.org/officeDocument/2006/relationships/image" Target="../media/image79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76.png"/><Relationship Id="rId11" Type="http://schemas.openxmlformats.org/officeDocument/2006/relationships/image" Target="../media/image81.png"/><Relationship Id="rId5" Type="http://schemas.openxmlformats.org/officeDocument/2006/relationships/image" Target="../media/image75.png"/><Relationship Id="rId10" Type="http://schemas.openxmlformats.org/officeDocument/2006/relationships/image" Target="../media/image80.png"/><Relationship Id="rId4" Type="http://schemas.openxmlformats.org/officeDocument/2006/relationships/image" Target="../media/image74.png"/><Relationship Id="rId9" Type="http://schemas.openxmlformats.org/officeDocument/2006/relationships/image" Target="../media/image7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8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8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87.png"/><Relationship Id="rId4" Type="http://schemas.openxmlformats.org/officeDocument/2006/relationships/image" Target="../media/image88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Simulated-Magnetar-With-Magnetic-Field-Lines-scaled.jpg" descr="Simulated-Magnetar-With-Magnetic-Field-Lines-scale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211120">
            <a:off x="8420572" y="626109"/>
            <a:ext cx="17401384" cy="10991422"/>
          </a:xfrm>
          <a:prstGeom prst="rect">
            <a:avLst/>
          </a:prstGeom>
          <a:ln w="12700">
            <a:miter lim="400000"/>
          </a:ln>
        </p:spPr>
      </p:pic>
      <p:sp>
        <p:nvSpPr>
          <p:cNvPr id="249" name="24/06/2026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r>
              <a:t>24/06/2026</a:t>
            </a:r>
          </a:p>
        </p:txBody>
      </p:sp>
      <p:sp>
        <p:nvSpPr>
          <p:cNvPr id="250" name="Tayler-Spruit dynamo, low-field magnetars and central compact objects"/>
          <p:cNvSpPr txBox="1">
            <a:spLocks noGrp="1"/>
          </p:cNvSpPr>
          <p:nvPr>
            <p:ph type="ctrTitle"/>
          </p:nvPr>
        </p:nvSpPr>
        <p:spPr>
          <a:xfrm>
            <a:off x="976924" y="-1606529"/>
            <a:ext cx="17892934" cy="4648201"/>
          </a:xfrm>
          <a:prstGeom prst="rect">
            <a:avLst/>
          </a:prstGeom>
        </p:spPr>
        <p:txBody>
          <a:bodyPr/>
          <a:lstStyle/>
          <a:p>
            <a:pPr defTabSz="457200">
              <a:lnSpc>
                <a:spcPct val="100000"/>
              </a:lnSpc>
              <a:defRPr sz="7027" b="0" spc="0"/>
            </a:pPr>
            <a:endParaRPr/>
          </a:p>
          <a:p>
            <a:pPr defTabSz="457200">
              <a:lnSpc>
                <a:spcPct val="100000"/>
              </a:lnSpc>
              <a:defRPr sz="7027" b="0" spc="0"/>
            </a:pPr>
            <a:r>
              <a:t>Tayler-Spruit dynamo, low-field magnetars and central compact objects</a:t>
            </a:r>
          </a:p>
        </p:txBody>
      </p:sp>
      <p:pic>
        <p:nvPicPr>
          <p:cNvPr id="251" name="royal-society-of-london_B16bKQT.width-800.png" descr="royal-society-of-london_B16bKQT.width-800.png"/>
          <p:cNvPicPr>
            <a:picLocks noChangeAspect="1"/>
          </p:cNvPicPr>
          <p:nvPr/>
        </p:nvPicPr>
        <p:blipFill>
          <a:blip r:embed="rId3"/>
          <a:srcRect l="13608" t="27955" r="16100" b="27955"/>
          <a:stretch>
            <a:fillRect/>
          </a:stretch>
        </p:blipFill>
        <p:spPr>
          <a:xfrm>
            <a:off x="1224841" y="8784340"/>
            <a:ext cx="5111999" cy="17996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2" name="University_of_Newcastle_Coat_of_Arms.svg" descr="University_of_Newcastle_Coat_of_Arms.sv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2333" y="8941752"/>
            <a:ext cx="1398698" cy="1642417"/>
          </a:xfrm>
          <a:prstGeom prst="rect">
            <a:avLst/>
          </a:prstGeom>
          <a:ln w="12700">
            <a:miter lim="400000"/>
          </a:ln>
        </p:spPr>
      </p:pic>
      <p:sp>
        <p:nvSpPr>
          <p:cNvPr id="253" name="Andrei P. Igoshev…"/>
          <p:cNvSpPr txBox="1">
            <a:spLocks noGrp="1"/>
          </p:cNvSpPr>
          <p:nvPr>
            <p:ph type="subTitle" sz="quarter" idx="1"/>
          </p:nvPr>
        </p:nvSpPr>
        <p:spPr>
          <a:xfrm>
            <a:off x="892448" y="3875983"/>
            <a:ext cx="7877686" cy="3653478"/>
          </a:xfrm>
          <a:prstGeom prst="rect">
            <a:avLst/>
          </a:prstGeom>
        </p:spPr>
        <p:txBody>
          <a:bodyPr/>
          <a:lstStyle/>
          <a:p>
            <a:pPr defTabSz="584200">
              <a:defRPr sz="3900" b="0"/>
            </a:pPr>
            <a:r>
              <a:t>Andrei P. Igoshev</a:t>
            </a:r>
          </a:p>
          <a:p>
            <a:pPr defTabSz="584200">
              <a:defRPr sz="3900" b="0"/>
            </a:pPr>
            <a:r>
              <a:t>Rainer Hollerbach, Toby Wood, Jerome Guilet,</a:t>
            </a:r>
          </a:p>
          <a:p>
            <a:pPr defTabSz="584200">
              <a:defRPr sz="3900" b="0"/>
            </a:pPr>
            <a:r>
              <a:t>Raphael Raynoud, Paul Barrere</a:t>
            </a:r>
          </a:p>
          <a:p>
            <a:pPr defTabSz="584200">
              <a:defRPr sz="3900" b="0"/>
            </a:pPr>
            <a:r>
              <a:t>Nicolas Moraga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XDINS and their tangled magnetic fields"/>
          <p:cNvSpPr txBox="1">
            <a:spLocks noGrp="1"/>
          </p:cNvSpPr>
          <p:nvPr>
            <p:ph type="title"/>
          </p:nvPr>
        </p:nvSpPr>
        <p:spPr>
          <a:xfrm>
            <a:off x="4387453" y="-172504"/>
            <a:ext cx="15609094" cy="3036095"/>
          </a:xfrm>
          <a:prstGeom prst="rect">
            <a:avLst/>
          </a:prstGeom>
        </p:spPr>
        <p:txBody>
          <a:bodyPr/>
          <a:lstStyle>
            <a:lvl1pPr defTabSz="624363">
              <a:defRPr sz="8512"/>
            </a:lvl1pPr>
          </a:lstStyle>
          <a:p>
            <a:r>
              <a:t>XDINS and their tangled magnetic fields</a:t>
            </a:r>
          </a:p>
        </p:txBody>
      </p:sp>
      <p:sp>
        <p:nvSpPr>
          <p:cNvPr id="322" name="X-ray spectra is well described with thermal blackbody but in some cases absorption features are present.…"/>
          <p:cNvSpPr txBox="1"/>
          <p:nvPr/>
        </p:nvSpPr>
        <p:spPr>
          <a:xfrm>
            <a:off x="4256089" y="3010775"/>
            <a:ext cx="16676775" cy="33392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defTabSz="821531">
              <a:lnSpc>
                <a:spcPct val="100000"/>
              </a:lnSpc>
              <a:spcBef>
                <a:spcPts val="0"/>
              </a:spcBef>
              <a:defRPr sz="3200">
                <a:latin typeface="Graphik-Light"/>
                <a:ea typeface="Graphik-Light"/>
                <a:cs typeface="Graphik-Light"/>
                <a:sym typeface="Graphik Light"/>
              </a:defRPr>
            </a:pPr>
            <a:r>
              <a:t>X-ray spectra is well described with thermal blackbody but in some cases absorption features are present. </a:t>
            </a:r>
          </a:p>
          <a:p>
            <a:pPr defTabSz="821531">
              <a:lnSpc>
                <a:spcPct val="100000"/>
              </a:lnSpc>
              <a:spcBef>
                <a:spcPts val="0"/>
              </a:spcBef>
              <a:defRPr sz="3200">
                <a:latin typeface="Graphik-Light"/>
                <a:ea typeface="Graphik-Light"/>
                <a:cs typeface="Graphik-Light"/>
                <a:sym typeface="Graphik Light"/>
              </a:defRPr>
            </a:pPr>
            <a:r>
              <a:t>Some of these objects have phase dependant absorption features which could be produced by proton cyclotron resonant scattering in a localised loop near NS surface with magnetic field ~5 times stronger than dipolar estimate. Similar is found for low-B magnetars </a:t>
            </a:r>
          </a:p>
        </p:txBody>
      </p:sp>
      <p:pic>
        <p:nvPicPr>
          <p:cNvPr id="323" name="Screenshot 2025-06-11 at 16.16.13.png" descr="Screenshot 2025-06-11 at 16.16.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3675" y="7039337"/>
            <a:ext cx="7101050" cy="5412527"/>
          </a:xfrm>
          <a:prstGeom prst="rect">
            <a:avLst/>
          </a:prstGeom>
          <a:ln w="12700">
            <a:miter lim="400000"/>
          </a:ln>
        </p:spPr>
      </p:pic>
      <p:sp>
        <p:nvSpPr>
          <p:cNvPr id="324" name="RX J0720.4–3125; Borghese+ (2015)"/>
          <p:cNvSpPr txBox="1"/>
          <p:nvPr/>
        </p:nvSpPr>
        <p:spPr>
          <a:xfrm>
            <a:off x="4580144" y="12782841"/>
            <a:ext cx="4337432" cy="470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17859">
              <a:lnSpc>
                <a:spcPct val="100000"/>
              </a:lnSpc>
              <a:spcBef>
                <a:spcPts val="0"/>
              </a:spcBef>
              <a:tabLst>
                <a:tab pos="495300" algn="l"/>
                <a:tab pos="990600" algn="l"/>
                <a:tab pos="1498600" algn="l"/>
                <a:tab pos="1993900" algn="l"/>
                <a:tab pos="2489200" algn="l"/>
                <a:tab pos="2997200" algn="l"/>
                <a:tab pos="3492500" algn="l"/>
                <a:tab pos="4000500" algn="l"/>
                <a:tab pos="4495800" algn="l"/>
                <a:tab pos="4991100" algn="l"/>
                <a:tab pos="5499100" algn="l"/>
                <a:tab pos="5994400" algn="l"/>
              </a:tabLst>
              <a:defRPr sz="2000"/>
            </a:lvl1pPr>
          </a:lstStyle>
          <a:p>
            <a:r>
              <a:t>RX J0720.4–3125; Borghese+ (2015)</a:t>
            </a:r>
          </a:p>
        </p:txBody>
      </p:sp>
      <p:pic>
        <p:nvPicPr>
          <p:cNvPr id="325" name="Screenshot 2025-06-11 at 16.18.15.png" descr="Screenshot 2025-06-11 at 16.18.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15475" y="7735260"/>
            <a:ext cx="8568895" cy="4020680"/>
          </a:xfrm>
          <a:prstGeom prst="rect">
            <a:avLst/>
          </a:prstGeom>
          <a:ln w="12700">
            <a:miter lim="400000"/>
          </a:ln>
        </p:spPr>
      </p:pic>
      <p:sp>
        <p:nvSpPr>
          <p:cNvPr id="326" name="RX J1308.6+21275; Borghese+ (2017)"/>
          <p:cNvSpPr txBox="1"/>
          <p:nvPr/>
        </p:nvSpPr>
        <p:spPr>
          <a:xfrm>
            <a:off x="13896703" y="12782841"/>
            <a:ext cx="4422014" cy="470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17859">
              <a:lnSpc>
                <a:spcPct val="100000"/>
              </a:lnSpc>
              <a:spcBef>
                <a:spcPts val="0"/>
              </a:spcBef>
              <a:tabLst>
                <a:tab pos="495300" algn="l"/>
                <a:tab pos="990600" algn="l"/>
                <a:tab pos="1498600" algn="l"/>
                <a:tab pos="1993900" algn="l"/>
                <a:tab pos="2489200" algn="l"/>
                <a:tab pos="2997200" algn="l"/>
                <a:tab pos="3492500" algn="l"/>
                <a:tab pos="4000500" algn="l"/>
                <a:tab pos="4495800" algn="l"/>
                <a:tab pos="4991100" algn="l"/>
                <a:tab pos="5499100" algn="l"/>
                <a:tab pos="5994400" algn="l"/>
              </a:tabLst>
              <a:defRPr sz="2000"/>
            </a:lvl1pPr>
          </a:lstStyle>
          <a:p>
            <a:r>
              <a:t>RX J1308.6+21275; Borghese+ (2017)</a:t>
            </a:r>
          </a:p>
        </p:txBody>
      </p:sp>
      <p:pic>
        <p:nvPicPr>
          <p:cNvPr id="327" name="Screenshot 2026-06-19 at 16.19.50.png" descr="Screenshot 2026-06-19 at 16.19.50.png"/>
          <p:cNvPicPr>
            <a:picLocks noChangeAspect="1"/>
          </p:cNvPicPr>
          <p:nvPr/>
        </p:nvPicPr>
        <p:blipFill>
          <a:blip r:embed="rId4"/>
          <a:srcRect l="1355"/>
          <a:stretch>
            <a:fillRect/>
          </a:stretch>
        </p:blipFill>
        <p:spPr>
          <a:xfrm>
            <a:off x="11830557" y="5932499"/>
            <a:ext cx="9079265" cy="7626203"/>
          </a:xfrm>
          <a:prstGeom prst="rect">
            <a:avLst/>
          </a:prstGeom>
          <a:ln w="12700">
            <a:miter lim="400000"/>
          </a:ln>
        </p:spPr>
      </p:pic>
      <p:sp>
        <p:nvSpPr>
          <p:cNvPr id="328" name="Line"/>
          <p:cNvSpPr/>
          <p:nvPr/>
        </p:nvSpPr>
        <p:spPr>
          <a:xfrm>
            <a:off x="14643437" y="7290693"/>
            <a:ext cx="4002719" cy="4002719"/>
          </a:xfrm>
          <a:prstGeom prst="line">
            <a:avLst/>
          </a:prstGeom>
          <a:ln w="88900">
            <a:solidFill>
              <a:schemeClr val="accent1">
                <a:lumOff val="13575"/>
              </a:schemeClr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29" name="Line"/>
          <p:cNvSpPr/>
          <p:nvPr/>
        </p:nvSpPr>
        <p:spPr>
          <a:xfrm flipV="1">
            <a:off x="12370259" y="7346929"/>
            <a:ext cx="2257358" cy="5986002"/>
          </a:xfrm>
          <a:prstGeom prst="line">
            <a:avLst/>
          </a:prstGeom>
          <a:ln w="88900">
            <a:solidFill>
              <a:schemeClr val="accent1">
                <a:lumOff val="13575"/>
              </a:schemeClr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30" name="X-ray photon"/>
          <p:cNvSpPr txBox="1"/>
          <p:nvPr/>
        </p:nvSpPr>
        <p:spPr>
          <a:xfrm rot="17557141">
            <a:off x="10887521" y="9591936"/>
            <a:ext cx="3773120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lumOff val="13575"/>
                  </a:schemeClr>
                </a:solidFill>
              </a:defRPr>
            </a:lvl1pPr>
          </a:lstStyle>
          <a:p>
            <a:r>
              <a:t>X-ray photon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" name="casa_streams_lg-scaled-1.jpg.jpeg" descr="casa_streams_lg-scaled-1.jpg.jpeg"/>
          <p:cNvPicPr>
            <a:picLocks noChangeAspect="1"/>
          </p:cNvPicPr>
          <p:nvPr/>
        </p:nvPicPr>
        <p:blipFill>
          <a:blip r:embed="rId2">
            <a:alphaModFix amt="44335"/>
          </a:blip>
          <a:stretch>
            <a:fillRect/>
          </a:stretch>
        </p:blipFill>
        <p:spPr>
          <a:xfrm>
            <a:off x="3048000" y="3571"/>
            <a:ext cx="18288000" cy="13708858"/>
          </a:xfrm>
          <a:prstGeom prst="rect">
            <a:avLst/>
          </a:prstGeom>
          <a:ln w="12700">
            <a:miter lim="400000"/>
          </a:ln>
        </p:spPr>
      </p:pic>
      <p:sp>
        <p:nvSpPr>
          <p:cNvPr id="333" name="Central compact objects (CCOs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24363">
              <a:defRPr sz="8512"/>
            </a:lvl1pPr>
          </a:lstStyle>
          <a:p>
            <a:r>
              <a:t>Central compact objects (CCOs)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4" name="A handful of young isolated NSs discovered in close vicinity to geometric centra of supernova remnants. (de Luca 2017)…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387453" y="5197671"/>
                <a:ext cx="15609094" cy="8840391"/>
              </a:xfrm>
              <a:prstGeom prst="rect">
                <a:avLst/>
              </a:prstGeom>
            </p:spPr>
            <p:txBody>
              <a:bodyPr/>
              <a:lstStyle/>
              <a:p>
                <a:r>
                  <a:t>A handful of young isolated NSs discovered in close vicinity to geometric centra of supernova remnants. (de Luca 2017)</a:t>
                </a:r>
              </a:p>
              <a:p>
                <a:r>
                  <a:t>CCOs emit only thermal X-ray radiation. No radio emission was discovered. </a:t>
                </a:r>
              </a:p>
              <a:p>
                <a:r>
                  <a:t>Periods and period derivatives are measured in three cases. Periods are typical for normal radio pulsars. Period derivatives are very small 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535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535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sz="535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−17</m:t>
                        </m:r>
                      </m:sup>
                    </m:sSup>
                  </m:oMath>
                </a14:m>
                <a:r>
                  <a:t>s/s.</a:t>
                </a:r>
              </a:p>
            </p:txBody>
          </p:sp>
        </mc:Choice>
        <mc:Fallback xmlns="">
          <p:sp>
            <p:nvSpPr>
              <p:cNvPr id="334" name="A handful of young isolated NSs discovered in close vicinity to geometric centra of supernova remnants. (de Luca 2017)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387453" y="5197671"/>
                <a:ext cx="15609094" cy="8840391"/>
              </a:xfrm>
              <a:prstGeom prst="rect">
                <a:avLst/>
              </a:prstGeom>
              <a:blipFill>
                <a:blip r:embed="rId3"/>
                <a:stretch>
                  <a:fillRect l="-1707" r="-13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Central compact objects (CCOs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24363">
              <a:defRPr sz="8512"/>
            </a:lvl1pPr>
          </a:lstStyle>
          <a:p>
            <a:r>
              <a:t>Central compact objects (CCOs)</a:t>
            </a:r>
          </a:p>
        </p:txBody>
      </p:sp>
      <p:pic>
        <p:nvPicPr>
          <p:cNvPr id="337" name="aa29208-16-fig1.jpg" descr="aa29208-16-fi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6471" y="4000981"/>
            <a:ext cx="8609246" cy="8142913"/>
          </a:xfrm>
          <a:prstGeom prst="rect">
            <a:avLst/>
          </a:prstGeom>
          <a:ln w="12700">
            <a:miter lim="400000"/>
          </a:ln>
        </p:spPr>
      </p:pic>
      <p:sp>
        <p:nvSpPr>
          <p:cNvPr id="338" name="Klochkov, Suleimanov, Sasaki &amp; Santangelo (2016)"/>
          <p:cNvSpPr txBox="1"/>
          <p:nvPr/>
        </p:nvSpPr>
        <p:spPr>
          <a:xfrm>
            <a:off x="11901752" y="12298822"/>
            <a:ext cx="8258684" cy="5840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2600" b="1"/>
            </a:lvl1pPr>
          </a:lstStyle>
          <a:p>
            <a:r>
              <a:t>Klochkov, Suleimanov, Sasaki &amp; Santangelo (2016)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9" name="PF ~ 9-11% in two cases, 64% in one case…"/>
              <p:cNvSpPr txBox="1"/>
              <p:nvPr/>
            </p:nvSpPr>
            <p:spPr>
              <a:xfrm>
                <a:off x="3457790" y="4526830"/>
                <a:ext cx="7804330" cy="615330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71437" tIns="71437" rIns="71437" bIns="71437" anchor="ctr">
                <a:spAutoFit/>
              </a:bodyPr>
              <a:lstStyle/>
              <a:p>
                <a:pPr defTabSz="821531">
                  <a:lnSpc>
                    <a:spcPct val="100000"/>
                  </a:lnSpc>
                  <a:spcBef>
                    <a:spcPts val="0"/>
                  </a:spcBef>
                  <a:defRPr sz="3200" b="1"/>
                </a:pPr>
                <a:r>
                  <a:t>PF ~ 9-11% in two cases, 64% in one case</a:t>
                </a:r>
              </a:p>
              <a:p>
                <a:pPr defTabSz="821531">
                  <a:lnSpc>
                    <a:spcPct val="100000"/>
                  </a:lnSpc>
                  <a:spcBef>
                    <a:spcPts val="0"/>
                  </a:spcBef>
                  <a:defRPr sz="3200" b="1"/>
                </a:pPr>
                <a:endParaRPr/>
              </a:p>
              <a:p>
                <a:pPr defTabSz="821531">
                  <a:lnSpc>
                    <a:spcPct val="100000"/>
                  </a:lnSpc>
                  <a:spcBef>
                    <a:spcPts val="0"/>
                  </a:spcBef>
                  <a:defRPr sz="3200" b="1"/>
                </a:pPr>
                <a:r>
                  <a:t>Thermal emission of CCOs is stronger than expected based on isolated NS cooling: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bol</m:t>
                        </m:r>
                      </m:sub>
                    </m:sSub>
                    <m:r>
                      <a:rPr sz="39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/</m:t>
                    </m:r>
                    <m:limUpp>
                      <m:limUppPr>
                        <m:ctrlP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lim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·</m:t>
                        </m:r>
                      </m:lim>
                    </m:limUpp>
                    <m:r>
                      <a:rPr sz="39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&gt;10</m:t>
                    </m:r>
                  </m:oMath>
                </a14:m>
                <a:endParaRPr/>
              </a:p>
              <a:p>
                <a:pPr defTabSz="821531">
                  <a:lnSpc>
                    <a:spcPct val="100000"/>
                  </a:lnSpc>
                  <a:spcBef>
                    <a:spcPts val="0"/>
                  </a:spcBef>
                  <a:defRPr sz="3200" b="1"/>
                </a:pPr>
                <a:endParaRPr/>
              </a:p>
              <a:p>
                <a:pPr defTabSz="821531">
                  <a:lnSpc>
                    <a:spcPct val="100000"/>
                  </a:lnSpc>
                  <a:spcBef>
                    <a:spcPts val="0"/>
                  </a:spcBef>
                  <a:defRPr sz="3200" b="1"/>
                </a:pPr>
                <a:r>
                  <a:t>CCO have hidden magnetic fields Hidden = multipolar or toroidal magnetic fields which cannot be measured though spin-down.</a:t>
                </a:r>
              </a:p>
            </p:txBody>
          </p:sp>
        </mc:Choice>
        <mc:Fallback xmlns="">
          <p:sp>
            <p:nvSpPr>
              <p:cNvPr id="339" name="PF ~ 9-11% in two cases, 64% in one case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7790" y="4526830"/>
                <a:ext cx="7804330" cy="6153304"/>
              </a:xfrm>
              <a:prstGeom prst="rect">
                <a:avLst/>
              </a:prstGeom>
              <a:blipFill>
                <a:blip r:embed="rId3"/>
                <a:stretch>
                  <a:fillRect l="-2276" r="-81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Hidden magnetic field scenari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24363">
              <a:defRPr sz="8512"/>
            </a:lvl1pPr>
          </a:lstStyle>
          <a:p>
            <a:r>
              <a:t>Hidden magnetic field scenario</a:t>
            </a:r>
          </a:p>
        </p:txBody>
      </p:sp>
      <p:sp>
        <p:nvSpPr>
          <p:cNvPr id="342" name="Strong subsurface magnetic fields buried during the SN explosion (Muslimov &amp; Page 1995, Vigano &amp; Pons 2012). Alternatively, small scale magnetic fields (Igoshev, Gourgouliatos &amp; Hollerbach 2021; Gourgouliatos, Hollerbach, Igoshev 2020)."/>
          <p:cNvSpPr txBox="1">
            <a:spLocks noGrp="1"/>
          </p:cNvSpPr>
          <p:nvPr>
            <p:ph type="body" idx="1"/>
          </p:nvPr>
        </p:nvSpPr>
        <p:spPr>
          <a:xfrm>
            <a:off x="2399497" y="456877"/>
            <a:ext cx="20145348" cy="8840391"/>
          </a:xfrm>
          <a:prstGeom prst="rect">
            <a:avLst/>
          </a:prstGeom>
        </p:spPr>
        <p:txBody>
          <a:bodyPr/>
          <a:lstStyle/>
          <a:p>
            <a:r>
              <a:t>Strong subsurface magnetic fields buried during the SN explosion (Muslimov &amp; Page 1995, Vigano &amp; Pons 2012). Alternatively, small scale magnetic fields (Igoshev, Gourgouliatos &amp; Hollerbach 2021; Gourgouliatos, Hollerbach, Igoshev 2020).</a:t>
            </a:r>
          </a:p>
        </p:txBody>
      </p:sp>
      <p:pic>
        <p:nvPicPr>
          <p:cNvPr id="343" name="Screenshot 2026-06-22 at 22.03.29.png" descr="Screenshot 2026-06-22 at 22.03.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0921" y="6600865"/>
            <a:ext cx="6713218" cy="5845877"/>
          </a:xfrm>
          <a:prstGeom prst="rect">
            <a:avLst/>
          </a:prstGeom>
          <a:ln w="12700">
            <a:miter lim="400000"/>
          </a:ln>
        </p:spPr>
      </p:pic>
      <p:pic>
        <p:nvPicPr>
          <p:cNvPr id="344" name="Screenshot 2026-06-22 at 22.10.10.png" descr="Screenshot 2026-06-22 at 22.10.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1526" y="6692267"/>
            <a:ext cx="9804401" cy="6299201"/>
          </a:xfrm>
          <a:prstGeom prst="rect">
            <a:avLst/>
          </a:prstGeom>
          <a:ln w="12700">
            <a:miter lim="400000"/>
          </a:ln>
        </p:spPr>
      </p:pic>
      <p:sp>
        <p:nvSpPr>
          <p:cNvPr id="345" name="Gourgouliatos et al. (2020)"/>
          <p:cNvSpPr txBox="1"/>
          <p:nvPr/>
        </p:nvSpPr>
        <p:spPr>
          <a:xfrm>
            <a:off x="15337773" y="12562994"/>
            <a:ext cx="7765391" cy="908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Gourgouliatos et al. (2020)</a:t>
            </a:r>
          </a:p>
        </p:txBody>
      </p:sp>
      <p:sp>
        <p:nvSpPr>
          <p:cNvPr id="346" name="Kaufman et al. (2022)"/>
          <p:cNvSpPr txBox="1"/>
          <p:nvPr/>
        </p:nvSpPr>
        <p:spPr>
          <a:xfrm>
            <a:off x="1394072" y="12873865"/>
            <a:ext cx="6168848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Kaufman et al. (2022)</a:t>
            </a:r>
          </a:p>
        </p:txBody>
      </p:sp>
      <p:sp>
        <p:nvSpPr>
          <p:cNvPr id="347" name="Prendergast"/>
          <p:cNvSpPr txBox="1"/>
          <p:nvPr/>
        </p:nvSpPr>
        <p:spPr>
          <a:xfrm>
            <a:off x="8323730" y="12873865"/>
            <a:ext cx="3568294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Prendergast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9" name="Artist_impression_active-magnetar-Swift-J1818.0-1607_magnetic_fields.jpg" descr="Artist_impression_active-magnetar-Swift-J1818.0-1607_magnetic_fields.jpg"/>
          <p:cNvPicPr>
            <a:picLocks noChangeAspect="1"/>
          </p:cNvPicPr>
          <p:nvPr/>
        </p:nvPicPr>
        <p:blipFill>
          <a:blip r:embed="rId2">
            <a:alphaModFix amt="7000"/>
          </a:blip>
          <a:stretch>
            <a:fillRect/>
          </a:stretch>
        </p:blipFill>
        <p:spPr>
          <a:xfrm>
            <a:off x="2305770" y="-136509"/>
            <a:ext cx="19772460" cy="13989017"/>
          </a:xfrm>
          <a:prstGeom prst="rect">
            <a:avLst/>
          </a:prstGeom>
          <a:ln w="12700">
            <a:miter lim="400000"/>
          </a:ln>
        </p:spPr>
      </p:pic>
      <p:sp>
        <p:nvSpPr>
          <p:cNvPr id="350" name="Magnetic fields of neutron stars are complex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24363">
              <a:defRPr sz="8512"/>
            </a:lvl1pPr>
          </a:lstStyle>
          <a:p>
            <a:r>
              <a:t>Magnetic fields of neutron stars are complex</a:t>
            </a:r>
          </a:p>
        </p:txBody>
      </p:sp>
      <p:sp>
        <p:nvSpPr>
          <p:cNvPr id="351" name="Magnetars probably have strong toroidal fields in the crust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11187" indent="-611187">
              <a:buSzPct val="50000"/>
              <a:buBlip>
                <a:blip r:embed="rId3"/>
              </a:buBlip>
            </a:pPr>
            <a:r>
              <a:t>Magnetars probably have strong toroidal fields in the crust.</a:t>
            </a:r>
          </a:p>
          <a:p>
            <a:pPr marL="611187" indent="-611187">
              <a:buSzPct val="50000"/>
              <a:buBlip>
                <a:blip r:embed="rId3"/>
              </a:buBlip>
            </a:pPr>
            <a:r>
              <a:t>Some low-B magnetars as well as some X-ray Dim Isolated Neutron Stars have individual arcs of strong poloidal magnetic fields.</a:t>
            </a:r>
          </a:p>
          <a:p>
            <a:pPr marL="611187" indent="-611187">
              <a:buSzPct val="50000"/>
              <a:buBlip>
                <a:blip r:embed="rId3"/>
              </a:buBlip>
            </a:pPr>
            <a:r>
              <a:t>CCOs have hidden magnetic fields which are either buried or small scale poloidal. 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Magnetic field evolution problem"/>
          <p:cNvSpPr txBox="1">
            <a:spLocks noGrp="1"/>
          </p:cNvSpPr>
          <p:nvPr>
            <p:ph type="title"/>
          </p:nvPr>
        </p:nvSpPr>
        <p:spPr>
          <a:xfrm>
            <a:off x="679449" y="7456"/>
            <a:ext cx="22281399" cy="3036095"/>
          </a:xfrm>
          <a:prstGeom prst="rect">
            <a:avLst/>
          </a:prstGeom>
        </p:spPr>
        <p:txBody>
          <a:bodyPr/>
          <a:lstStyle>
            <a:lvl1pPr defTabSz="805100">
              <a:defRPr sz="10976"/>
            </a:lvl1pPr>
          </a:lstStyle>
          <a:p>
            <a:r>
              <a:t>Magnetic field evolution problem</a:t>
            </a:r>
          </a:p>
        </p:txBody>
      </p:sp>
      <p:pic>
        <p:nvPicPr>
          <p:cNvPr id="354" name="Screenshot 2022-11-03 at 20.40.38.png" descr="Screenshot 2022-11-03 at 20.40.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8772" y="3143347"/>
            <a:ext cx="13121100" cy="9411374"/>
          </a:xfrm>
          <a:prstGeom prst="rect">
            <a:avLst/>
          </a:prstGeom>
          <a:ln w="12700">
            <a:miter lim="400000"/>
          </a:ln>
        </p:spPr>
      </p:pic>
      <p:sp>
        <p:nvSpPr>
          <p:cNvPr id="355" name="Review by Igoshev, Popov &amp; Hollerbach (2021)"/>
          <p:cNvSpPr txBox="1"/>
          <p:nvPr/>
        </p:nvSpPr>
        <p:spPr>
          <a:xfrm>
            <a:off x="12446111" y="12948696"/>
            <a:ext cx="8742935" cy="6470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3000" b="1"/>
            </a:lvl1pPr>
          </a:lstStyle>
          <a:p>
            <a:r>
              <a:t>Review by Igoshev, Popov &amp; Hollerbach (2021)</a:t>
            </a:r>
          </a:p>
        </p:txBody>
      </p:sp>
      <p:sp>
        <p:nvSpPr>
          <p:cNvPr id="356" name="Ages by association to SNR"/>
          <p:cNvSpPr txBox="1"/>
          <p:nvPr/>
        </p:nvSpPr>
        <p:spPr>
          <a:xfrm>
            <a:off x="8098299" y="3133481"/>
            <a:ext cx="4868699" cy="609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2800" b="1">
                <a:solidFill>
                  <a:schemeClr val="accent1">
                    <a:lumOff val="13575"/>
                  </a:schemeClr>
                </a:solidFill>
              </a:defRPr>
            </a:lvl1pPr>
          </a:lstStyle>
          <a:p>
            <a:r>
              <a:t>Ages by association to SNR</a:t>
            </a:r>
          </a:p>
        </p:txBody>
      </p:sp>
      <p:sp>
        <p:nvSpPr>
          <p:cNvPr id="357" name="Ages by separation from Galactic plane"/>
          <p:cNvSpPr txBox="1"/>
          <p:nvPr/>
        </p:nvSpPr>
        <p:spPr>
          <a:xfrm>
            <a:off x="13172824" y="3183900"/>
            <a:ext cx="5503571" cy="5083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2200" b="1">
                <a:solidFill>
                  <a:schemeClr val="accent1">
                    <a:lumOff val="13575"/>
                  </a:schemeClr>
                </a:solidFill>
              </a:defRPr>
            </a:lvl1pPr>
          </a:lstStyle>
          <a:p>
            <a:r>
              <a:t>Ages by separation from Galactic plane</a:t>
            </a:r>
          </a:p>
        </p:txBody>
      </p:sp>
      <p:sp>
        <p:nvSpPr>
          <p:cNvPr id="358" name="XDINS"/>
          <p:cNvSpPr txBox="1"/>
          <p:nvPr/>
        </p:nvSpPr>
        <p:spPr>
          <a:xfrm>
            <a:off x="16287194" y="5443601"/>
            <a:ext cx="1098627" cy="54279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rgbClr val="000000"/>
                </a:solidFill>
              </a:defRPr>
            </a:lvl1pPr>
          </a:lstStyle>
          <a:p>
            <a:r>
              <a:t>XDINS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" name="Magnet0873.png" descr="Magnet0873.png"/>
          <p:cNvPicPr>
            <a:picLocks noChangeAspect="1"/>
          </p:cNvPicPr>
          <p:nvPr/>
        </p:nvPicPr>
        <p:blipFill>
          <a:blip r:embed="rId2">
            <a:alphaModFix amt="21466"/>
          </a:blip>
          <a:stretch>
            <a:fillRect/>
          </a:stretch>
        </p:blipFill>
        <p:spPr>
          <a:xfrm>
            <a:off x="-3780" y="-1345683"/>
            <a:ext cx="24391560" cy="16562442"/>
          </a:xfrm>
          <a:prstGeom prst="rect">
            <a:avLst/>
          </a:prstGeom>
          <a:ln w="12700">
            <a:miter lim="400000"/>
          </a:ln>
        </p:spPr>
      </p:pic>
      <p:sp>
        <p:nvSpPr>
          <p:cNvPr id="361" name="Formation of magnetic fields"/>
          <p:cNvSpPr txBox="1">
            <a:spLocks noGrp="1"/>
          </p:cNvSpPr>
          <p:nvPr>
            <p:ph type="title"/>
          </p:nvPr>
        </p:nvSpPr>
        <p:spPr>
          <a:xfrm>
            <a:off x="1380134" y="2205279"/>
            <a:ext cx="21623732" cy="3036095"/>
          </a:xfrm>
          <a:prstGeom prst="rect">
            <a:avLst/>
          </a:prstGeom>
        </p:spPr>
        <p:txBody>
          <a:bodyPr/>
          <a:lstStyle>
            <a:lvl1pPr defTabSz="788669">
              <a:defRPr sz="12480">
                <a:latin typeface="+mn-lt"/>
                <a:ea typeface="+mn-ea"/>
                <a:cs typeface="+mn-cs"/>
                <a:sym typeface="Graphik"/>
              </a:defRPr>
            </a:lvl1pPr>
          </a:lstStyle>
          <a:p>
            <a:r>
              <a:t>Formation of magnetic fields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From supernova to 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From supernova to NS</a:t>
            </a:r>
          </a:p>
        </p:txBody>
      </p:sp>
      <p:pic>
        <p:nvPicPr>
          <p:cNvPr id="364" name="Screenshot 2026-06-16 at 13.33.46.png" descr="Screenshot 2026-06-16 at 13.33.46.png"/>
          <p:cNvPicPr>
            <a:picLocks noChangeAspect="1"/>
          </p:cNvPicPr>
          <p:nvPr/>
        </p:nvPicPr>
        <p:blipFill>
          <a:blip r:embed="rId2">
            <a:alphaModFix amt="79464"/>
          </a:blip>
          <a:stretch>
            <a:fillRect/>
          </a:stretch>
        </p:blipFill>
        <p:spPr>
          <a:xfrm>
            <a:off x="2261865" y="4244907"/>
            <a:ext cx="19860270" cy="811032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" name="casa_streams_lg-scaled-1.jpg.jpeg" descr="casa_streams_lg-scaled-1.jpg.jpeg"/>
          <p:cNvPicPr>
            <a:picLocks noChangeAspect="1"/>
          </p:cNvPicPr>
          <p:nvPr/>
        </p:nvPicPr>
        <p:blipFill>
          <a:blip r:embed="rId2">
            <a:alphaModFix amt="44335"/>
          </a:blip>
          <a:stretch>
            <a:fillRect/>
          </a:stretch>
        </p:blipFill>
        <p:spPr>
          <a:xfrm>
            <a:off x="11890447" y="188377"/>
            <a:ext cx="18288001" cy="13708857"/>
          </a:xfrm>
          <a:prstGeom prst="rect">
            <a:avLst/>
          </a:prstGeom>
          <a:ln w="12700">
            <a:miter lim="400000"/>
          </a:ln>
        </p:spPr>
      </p:pic>
      <p:sp>
        <p:nvSpPr>
          <p:cNvPr id="367" name="Circle"/>
          <p:cNvSpPr/>
          <p:nvPr/>
        </p:nvSpPr>
        <p:spPr>
          <a:xfrm>
            <a:off x="17283824" y="2607738"/>
            <a:ext cx="10911539" cy="10911540"/>
          </a:xfrm>
          <a:prstGeom prst="ellipse">
            <a:avLst/>
          </a:prstGeom>
          <a:gradFill>
            <a:gsLst>
              <a:gs pos="0">
                <a:schemeClr val="accent4">
                  <a:alpha val="86707"/>
                </a:schemeClr>
              </a:gs>
              <a:gs pos="100000">
                <a:schemeClr val="accent4">
                  <a:hueOff val="-1094627"/>
                  <a:lumOff val="-6592"/>
                  <a:alpha val="86707"/>
                </a:scheme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368" name="From supernova to NS"/>
          <p:cNvSpPr txBox="1"/>
          <p:nvPr/>
        </p:nvSpPr>
        <p:spPr>
          <a:xfrm>
            <a:off x="4599489" y="-398272"/>
            <a:ext cx="15609094" cy="30360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>
            <a:normAutofit/>
          </a:bodyPr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1120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From supernova to NS</a:t>
            </a:r>
          </a:p>
        </p:txBody>
      </p:sp>
      <p:sp>
        <p:nvSpPr>
          <p:cNvPr id="369" name="Massive star"/>
          <p:cNvSpPr txBox="1"/>
          <p:nvPr/>
        </p:nvSpPr>
        <p:spPr>
          <a:xfrm>
            <a:off x="114982" y="2323656"/>
            <a:ext cx="3600603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Massive star</a:t>
            </a:r>
          </a:p>
        </p:txBody>
      </p:sp>
      <p:grpSp>
        <p:nvGrpSpPr>
          <p:cNvPr id="379" name="Group"/>
          <p:cNvGrpSpPr/>
          <p:nvPr/>
        </p:nvGrpSpPr>
        <p:grpSpPr>
          <a:xfrm>
            <a:off x="-3151119" y="3793714"/>
            <a:ext cx="8539588" cy="8539588"/>
            <a:chOff x="0" y="0"/>
            <a:chExt cx="8539586" cy="8539586"/>
          </a:xfrm>
        </p:grpSpPr>
        <p:grpSp>
          <p:nvGrpSpPr>
            <p:cNvPr id="373" name="Group"/>
            <p:cNvGrpSpPr/>
            <p:nvPr/>
          </p:nvGrpSpPr>
          <p:grpSpPr>
            <a:xfrm>
              <a:off x="0" y="0"/>
              <a:ext cx="8539587" cy="8539587"/>
              <a:chOff x="0" y="0"/>
              <a:chExt cx="8539586" cy="8539586"/>
            </a:xfrm>
          </p:grpSpPr>
          <p:sp>
            <p:nvSpPr>
              <p:cNvPr id="370" name="Circle"/>
              <p:cNvSpPr/>
              <p:nvPr/>
            </p:nvSpPr>
            <p:spPr>
              <a:xfrm>
                <a:off x="0" y="0"/>
                <a:ext cx="8539587" cy="853958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/>
                  </a:gs>
                  <a:gs pos="100000">
                    <a:schemeClr val="accent4">
                      <a:hueOff val="-1094627"/>
                      <a:lumOff val="-6592"/>
                    </a:schemeClr>
                  </a:gs>
                </a:gsLst>
                <a:path path="circle">
                  <a:fillToRect l="37721" t="-19636" r="62278" b="119636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825500">
                  <a:lnSpc>
                    <a:spcPct val="100000"/>
                  </a:lnSpc>
                  <a:spcBef>
                    <a:spcPts val="0"/>
                  </a:spcBef>
                  <a:defRPr sz="3200">
                    <a:solidFill>
                      <a:srgbClr val="000000"/>
                    </a:solidFill>
                    <a:latin typeface="Graphik-Medium"/>
                    <a:ea typeface="Graphik-Medium"/>
                    <a:cs typeface="Graphik-Medium"/>
                    <a:sym typeface="Graphik Medium"/>
                  </a:defRPr>
                </a:pPr>
                <a:endParaRPr/>
              </a:p>
            </p:txBody>
          </p:sp>
          <p:sp>
            <p:nvSpPr>
              <p:cNvPr id="371" name="Circle"/>
              <p:cNvSpPr/>
              <p:nvPr/>
            </p:nvSpPr>
            <p:spPr>
              <a:xfrm>
                <a:off x="2813670" y="2813669"/>
                <a:ext cx="2912247" cy="2912248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Off val="13543"/>
                    </a:schemeClr>
                  </a:gs>
                  <a:gs pos="100000">
                    <a:schemeClr val="accent1">
                      <a:hueOff val="117695"/>
                      <a:lumOff val="-11358"/>
                    </a:schemeClr>
                  </a:gs>
                </a:gsLst>
                <a:path path="circle">
                  <a:fillToRect l="37721" t="-19636" r="62278" b="119636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825500">
                  <a:lnSpc>
                    <a:spcPct val="100000"/>
                  </a:lnSpc>
                  <a:spcBef>
                    <a:spcPts val="0"/>
                  </a:spcBef>
                  <a:defRPr sz="3200">
                    <a:solidFill>
                      <a:srgbClr val="000000"/>
                    </a:solidFill>
                    <a:latin typeface="Graphik-Medium"/>
                    <a:ea typeface="Graphik-Medium"/>
                    <a:cs typeface="Graphik-Medium"/>
                    <a:sym typeface="Graphik Medium"/>
                  </a:defRPr>
                </a:pPr>
                <a:endParaRPr/>
              </a:p>
            </p:txBody>
          </p:sp>
          <p:sp>
            <p:nvSpPr>
              <p:cNvPr id="372" name="Fe core"/>
              <p:cNvSpPr txBox="1"/>
              <p:nvPr/>
            </p:nvSpPr>
            <p:spPr>
              <a:xfrm>
                <a:off x="3160473" y="3679634"/>
                <a:ext cx="2218640" cy="90830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>
                    <a:solidFill>
                      <a:schemeClr val="accent4">
                        <a:hueOff val="475731"/>
                        <a:satOff val="-4338"/>
                        <a:lumOff val="10182"/>
                      </a:schemeClr>
                    </a:solidFill>
                  </a:defRPr>
                </a:lvl1pPr>
              </a:lstStyle>
              <a:p>
                <a:r>
                  <a:t>Fe core</a:t>
                </a:r>
              </a:p>
            </p:txBody>
          </p:sp>
        </p:grpSp>
        <p:sp>
          <p:nvSpPr>
            <p:cNvPr id="374" name="Line"/>
            <p:cNvSpPr/>
            <p:nvPr/>
          </p:nvSpPr>
          <p:spPr>
            <a:xfrm flipV="1">
              <a:off x="4269793" y="62669"/>
              <a:ext cx="1" cy="2752076"/>
            </a:xfrm>
            <a:prstGeom prst="line">
              <a:avLst/>
            </a:prstGeom>
            <a:noFill/>
            <a:ln w="63500" cap="flat">
              <a:solidFill>
                <a:srgbClr val="FFFFFF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75" name="Line"/>
            <p:cNvSpPr/>
            <p:nvPr/>
          </p:nvSpPr>
          <p:spPr>
            <a:xfrm flipH="1">
              <a:off x="4269793" y="5707641"/>
              <a:ext cx="1" cy="2752076"/>
            </a:xfrm>
            <a:prstGeom prst="line">
              <a:avLst/>
            </a:prstGeom>
            <a:noFill/>
            <a:ln w="63500" cap="flat">
              <a:solidFill>
                <a:srgbClr val="FFFFFF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76" name="Line"/>
            <p:cNvSpPr/>
            <p:nvPr/>
          </p:nvSpPr>
          <p:spPr>
            <a:xfrm>
              <a:off x="5745082" y="4269793"/>
              <a:ext cx="2752076" cy="1"/>
            </a:xfrm>
            <a:prstGeom prst="line">
              <a:avLst/>
            </a:prstGeom>
            <a:noFill/>
            <a:ln w="63500" cap="flat">
              <a:solidFill>
                <a:srgbClr val="FFFFFF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77" name="Line"/>
            <p:cNvSpPr/>
            <p:nvPr/>
          </p:nvSpPr>
          <p:spPr>
            <a:xfrm>
              <a:off x="5459076" y="5133582"/>
              <a:ext cx="1946011" cy="1946012"/>
            </a:xfrm>
            <a:prstGeom prst="line">
              <a:avLst/>
            </a:prstGeom>
            <a:noFill/>
            <a:ln w="63500" cap="flat">
              <a:solidFill>
                <a:srgbClr val="FFFFFF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78" name="Line"/>
            <p:cNvSpPr/>
            <p:nvPr/>
          </p:nvSpPr>
          <p:spPr>
            <a:xfrm flipV="1">
              <a:off x="5187063" y="1133927"/>
              <a:ext cx="1946011" cy="1946011"/>
            </a:xfrm>
            <a:prstGeom prst="line">
              <a:avLst/>
            </a:prstGeom>
            <a:noFill/>
            <a:ln w="63500" cap="flat">
              <a:solidFill>
                <a:srgbClr val="FFFFFF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380" name="Arrow"/>
          <p:cNvSpPr/>
          <p:nvPr/>
        </p:nvSpPr>
        <p:spPr>
          <a:xfrm>
            <a:off x="5937070" y="7428507"/>
            <a:ext cx="1270001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1" name="Equation"/>
              <p:cNvSpPr txBox="1"/>
              <p:nvPr/>
            </p:nvSpPr>
            <p:spPr>
              <a:xfrm>
                <a:off x="12772685" y="9276453"/>
                <a:ext cx="256465" cy="268148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4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sz="460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381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72685" y="9276453"/>
                <a:ext cx="256465" cy="268148"/>
              </a:xfrm>
              <a:prstGeom prst="rect">
                <a:avLst/>
              </a:prstGeom>
              <a:blipFill>
                <a:blip r:embed="rId3"/>
                <a:stretch>
                  <a:fillRect l="-52381" r="-71429" b="-15909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2" name="Circle"/>
          <p:cNvSpPr/>
          <p:nvPr/>
        </p:nvSpPr>
        <p:spPr>
          <a:xfrm>
            <a:off x="7992398" y="4683049"/>
            <a:ext cx="6760917" cy="6760917"/>
          </a:xfrm>
          <a:prstGeom prst="ellipse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hueOff val="-1094627"/>
                  <a:lumOff val="-6592"/>
                </a:scheme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383" name="Circle"/>
          <p:cNvSpPr/>
          <p:nvPr/>
        </p:nvSpPr>
        <p:spPr>
          <a:xfrm>
            <a:off x="10272326" y="6962978"/>
            <a:ext cx="2201060" cy="2201060"/>
          </a:xfrm>
          <a:prstGeom prst="ellipse">
            <a:avLst/>
          </a:prstGeom>
          <a:gradFill>
            <a:gsLst>
              <a:gs pos="0">
                <a:schemeClr val="accent1">
                  <a:lumOff val="13543"/>
                </a:schemeClr>
              </a:gs>
              <a:gs pos="100000">
                <a:schemeClr val="accent1">
                  <a:hueOff val="117695"/>
                  <a:lumOff val="-11358"/>
                </a:scheme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384" name="Line"/>
          <p:cNvSpPr/>
          <p:nvPr/>
        </p:nvSpPr>
        <p:spPr>
          <a:xfrm>
            <a:off x="11372856" y="6641544"/>
            <a:ext cx="1" cy="742282"/>
          </a:xfrm>
          <a:prstGeom prst="line">
            <a:avLst/>
          </a:prstGeom>
          <a:ln w="63500">
            <a:solidFill>
              <a:srgbClr val="FFFFFF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85" name="Line"/>
          <p:cNvSpPr/>
          <p:nvPr/>
        </p:nvSpPr>
        <p:spPr>
          <a:xfrm flipV="1">
            <a:off x="11372856" y="8711492"/>
            <a:ext cx="1" cy="742282"/>
          </a:xfrm>
          <a:prstGeom prst="line">
            <a:avLst/>
          </a:prstGeom>
          <a:ln w="63500">
            <a:solidFill>
              <a:srgbClr val="FFFFFF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86" name="Line"/>
          <p:cNvSpPr/>
          <p:nvPr/>
        </p:nvSpPr>
        <p:spPr>
          <a:xfrm>
            <a:off x="9962946" y="8063507"/>
            <a:ext cx="742282" cy="1"/>
          </a:xfrm>
          <a:prstGeom prst="line">
            <a:avLst/>
          </a:prstGeom>
          <a:ln w="63500">
            <a:solidFill>
              <a:srgbClr val="FFFFFF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87" name="Line"/>
          <p:cNvSpPr/>
          <p:nvPr/>
        </p:nvSpPr>
        <p:spPr>
          <a:xfrm flipH="1">
            <a:off x="12032894" y="8063507"/>
            <a:ext cx="742283" cy="1"/>
          </a:xfrm>
          <a:prstGeom prst="line">
            <a:avLst/>
          </a:prstGeom>
          <a:ln w="63500">
            <a:solidFill>
              <a:srgbClr val="FFFFFF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8" name="Equation"/>
              <p:cNvSpPr txBox="1"/>
              <p:nvPr/>
            </p:nvSpPr>
            <p:spPr>
              <a:xfrm>
                <a:off x="12063768" y="6582415"/>
                <a:ext cx="256465" cy="26814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4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sz="460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388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63768" y="6582415"/>
                <a:ext cx="256465" cy="268149"/>
              </a:xfrm>
              <a:prstGeom prst="rect">
                <a:avLst/>
              </a:prstGeom>
              <a:blipFill>
                <a:blip r:embed="rId4"/>
                <a:stretch>
                  <a:fillRect l="-50000" r="-63636" b="-15909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9" name="Equation"/>
              <p:cNvSpPr txBox="1"/>
              <p:nvPr/>
            </p:nvSpPr>
            <p:spPr>
              <a:xfrm>
                <a:off x="9991269" y="7585271"/>
                <a:ext cx="2763174" cy="39151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sz="32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2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sz="32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sz="32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sz="32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2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sz="32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sz="32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sz="32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sz="32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sz="32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sz="320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389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1269" y="7585271"/>
                <a:ext cx="2763174" cy="391514"/>
              </a:xfrm>
              <a:prstGeom prst="rect">
                <a:avLst/>
              </a:prstGeom>
              <a:blipFill>
                <a:blip r:embed="rId5"/>
                <a:stretch>
                  <a:fillRect l="-5023" r="-8676" b="-59375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0" name="Line"/>
          <p:cNvSpPr/>
          <p:nvPr/>
        </p:nvSpPr>
        <p:spPr>
          <a:xfrm flipV="1">
            <a:off x="11372856" y="5185749"/>
            <a:ext cx="1" cy="742283"/>
          </a:xfrm>
          <a:prstGeom prst="line">
            <a:avLst/>
          </a:prstGeom>
          <a:ln w="63500">
            <a:solidFill>
              <a:srgbClr val="FFFFFF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91" name="Line"/>
          <p:cNvSpPr/>
          <p:nvPr/>
        </p:nvSpPr>
        <p:spPr>
          <a:xfrm>
            <a:off x="17405140" y="8079356"/>
            <a:ext cx="742283" cy="1"/>
          </a:xfrm>
          <a:prstGeom prst="line">
            <a:avLst/>
          </a:prstGeom>
          <a:ln w="63500">
            <a:solidFill>
              <a:srgbClr val="FFFFFF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92" name="Line"/>
          <p:cNvSpPr/>
          <p:nvPr/>
        </p:nvSpPr>
        <p:spPr>
          <a:xfrm flipH="1">
            <a:off x="8584869" y="8063507"/>
            <a:ext cx="742283" cy="1"/>
          </a:xfrm>
          <a:prstGeom prst="line">
            <a:avLst/>
          </a:prstGeom>
          <a:ln w="63500">
            <a:solidFill>
              <a:srgbClr val="FFFFFF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93" name="Line"/>
          <p:cNvSpPr/>
          <p:nvPr/>
        </p:nvSpPr>
        <p:spPr>
          <a:xfrm>
            <a:off x="11372856" y="9993838"/>
            <a:ext cx="1" cy="742282"/>
          </a:xfrm>
          <a:prstGeom prst="line">
            <a:avLst/>
          </a:prstGeom>
          <a:ln w="63500">
            <a:solidFill>
              <a:srgbClr val="FFFFFF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94" name="Arrow"/>
          <p:cNvSpPr/>
          <p:nvPr/>
        </p:nvSpPr>
        <p:spPr>
          <a:xfrm>
            <a:off x="15538642" y="7428507"/>
            <a:ext cx="1270001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395" name="Circle"/>
          <p:cNvSpPr/>
          <p:nvPr/>
        </p:nvSpPr>
        <p:spPr>
          <a:xfrm>
            <a:off x="22178013" y="7428507"/>
            <a:ext cx="1270001" cy="1270001"/>
          </a:xfrm>
          <a:prstGeom prst="ellipse">
            <a:avLst/>
          </a:prstGeom>
          <a:blipFill>
            <a:blip r:embed="rId6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396" name="Proto-NS"/>
          <p:cNvSpPr txBox="1"/>
          <p:nvPr/>
        </p:nvSpPr>
        <p:spPr>
          <a:xfrm>
            <a:off x="21405330" y="5748799"/>
            <a:ext cx="2668525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Proto-NS</a:t>
            </a:r>
          </a:p>
        </p:txBody>
      </p:sp>
      <p:sp>
        <p:nvSpPr>
          <p:cNvPr id="397" name="Line"/>
          <p:cNvSpPr/>
          <p:nvPr/>
        </p:nvSpPr>
        <p:spPr>
          <a:xfrm>
            <a:off x="22816807" y="6657392"/>
            <a:ext cx="1" cy="742283"/>
          </a:xfrm>
          <a:prstGeom prst="line">
            <a:avLst/>
          </a:prstGeom>
          <a:ln w="63500">
            <a:solidFill>
              <a:srgbClr val="FFFFFF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98" name="Line"/>
          <p:cNvSpPr/>
          <p:nvPr/>
        </p:nvSpPr>
        <p:spPr>
          <a:xfrm flipV="1">
            <a:off x="22816807" y="8727341"/>
            <a:ext cx="1" cy="742282"/>
          </a:xfrm>
          <a:prstGeom prst="line">
            <a:avLst/>
          </a:prstGeom>
          <a:ln w="63500">
            <a:solidFill>
              <a:srgbClr val="FFFFFF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99" name="Line"/>
          <p:cNvSpPr/>
          <p:nvPr/>
        </p:nvSpPr>
        <p:spPr>
          <a:xfrm>
            <a:off x="21406897" y="8079356"/>
            <a:ext cx="742283" cy="1"/>
          </a:xfrm>
          <a:prstGeom prst="line">
            <a:avLst/>
          </a:prstGeom>
          <a:ln w="63500">
            <a:solidFill>
              <a:srgbClr val="FFFFFF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00" name="Line"/>
          <p:cNvSpPr/>
          <p:nvPr/>
        </p:nvSpPr>
        <p:spPr>
          <a:xfrm flipH="1">
            <a:off x="23476847" y="8079356"/>
            <a:ext cx="742283" cy="1"/>
          </a:xfrm>
          <a:prstGeom prst="line">
            <a:avLst/>
          </a:prstGeom>
          <a:ln w="63500">
            <a:solidFill>
              <a:srgbClr val="FFFFFF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1" name="Equation"/>
              <p:cNvSpPr txBox="1"/>
              <p:nvPr/>
            </p:nvSpPr>
            <p:spPr>
              <a:xfrm>
                <a:off x="23362721" y="6908731"/>
                <a:ext cx="256465" cy="26814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4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sz="460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401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62721" y="6908731"/>
                <a:ext cx="256465" cy="268149"/>
              </a:xfrm>
              <a:prstGeom prst="rect">
                <a:avLst/>
              </a:prstGeom>
              <a:blipFill>
                <a:blip r:embed="rId7"/>
                <a:stretch>
                  <a:fillRect l="-50000" r="-63636" b="-15909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2" name="Circle"/>
          <p:cNvSpPr/>
          <p:nvPr/>
        </p:nvSpPr>
        <p:spPr>
          <a:xfrm>
            <a:off x="18574970" y="3841313"/>
            <a:ext cx="8476087" cy="8476087"/>
          </a:xfrm>
          <a:prstGeom prst="ellipse">
            <a:avLst/>
          </a:prstGeom>
          <a:ln w="63500">
            <a:solidFill>
              <a:schemeClr val="accent4">
                <a:hueOff val="-1109407"/>
                <a:satOff val="-1495"/>
                <a:lumOff val="-6330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403" name="Shock"/>
          <p:cNvSpPr txBox="1"/>
          <p:nvPr/>
        </p:nvSpPr>
        <p:spPr>
          <a:xfrm>
            <a:off x="21793950" y="2770258"/>
            <a:ext cx="1891285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Shock</a:t>
            </a:r>
          </a:p>
        </p:txBody>
      </p:sp>
      <p:sp>
        <p:nvSpPr>
          <p:cNvPr id="404" name="Line"/>
          <p:cNvSpPr/>
          <p:nvPr/>
        </p:nvSpPr>
        <p:spPr>
          <a:xfrm flipV="1">
            <a:off x="22813014" y="12480150"/>
            <a:ext cx="1" cy="742283"/>
          </a:xfrm>
          <a:prstGeom prst="line">
            <a:avLst/>
          </a:prstGeom>
          <a:ln w="63500">
            <a:solidFill>
              <a:srgbClr val="FFFFFF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05" name="Line"/>
          <p:cNvSpPr/>
          <p:nvPr/>
        </p:nvSpPr>
        <p:spPr>
          <a:xfrm>
            <a:off x="13403381" y="8190507"/>
            <a:ext cx="742283" cy="1"/>
          </a:xfrm>
          <a:prstGeom prst="line">
            <a:avLst/>
          </a:prstGeom>
          <a:ln w="63500">
            <a:solidFill>
              <a:srgbClr val="FFFFFF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406" name="Line Shape" descr="Line Shape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19997625" y="5076332"/>
            <a:ext cx="3278278" cy="5642625"/>
          </a:xfrm>
          <a:prstGeom prst="rect">
            <a:avLst/>
          </a:prstGeom>
        </p:spPr>
      </p:pic>
      <p:sp>
        <p:nvSpPr>
          <p:cNvPr id="408" name="Fall back"/>
          <p:cNvSpPr txBox="1"/>
          <p:nvPr/>
        </p:nvSpPr>
        <p:spPr>
          <a:xfrm>
            <a:off x="19223670" y="8307937"/>
            <a:ext cx="2611222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Fall back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Formation of strong magnetic fields"/>
          <p:cNvSpPr txBox="1">
            <a:spLocks noGrp="1"/>
          </p:cNvSpPr>
          <p:nvPr>
            <p:ph type="title"/>
          </p:nvPr>
        </p:nvSpPr>
        <p:spPr>
          <a:xfrm>
            <a:off x="3973478" y="357187"/>
            <a:ext cx="8328887" cy="3036095"/>
          </a:xfrm>
          <a:prstGeom prst="rect">
            <a:avLst/>
          </a:prstGeom>
        </p:spPr>
        <p:txBody>
          <a:bodyPr/>
          <a:lstStyle>
            <a:lvl1pPr defTabSz="755808">
              <a:defRPr sz="6808"/>
            </a:lvl1pPr>
          </a:lstStyle>
          <a:p>
            <a:r>
              <a:t>Formation of strong magnetic fields</a:t>
            </a:r>
          </a:p>
        </p:txBody>
      </p:sp>
      <p:sp>
        <p:nvSpPr>
          <p:cNvPr id="411" name="Fossil hypothesis: magnetic field of a massive star (NS progenitors) is amplified  when the magnetised core collapses.…"/>
          <p:cNvSpPr txBox="1">
            <a:spLocks noGrp="1"/>
          </p:cNvSpPr>
          <p:nvPr>
            <p:ph type="body" sz="half" idx="1"/>
          </p:nvPr>
        </p:nvSpPr>
        <p:spPr>
          <a:xfrm>
            <a:off x="1029205" y="2381606"/>
            <a:ext cx="9330795" cy="10395439"/>
          </a:xfrm>
          <a:prstGeom prst="rect">
            <a:avLst/>
          </a:prstGeom>
        </p:spPr>
        <p:txBody>
          <a:bodyPr/>
          <a:lstStyle/>
          <a:p>
            <a:pPr>
              <a:defRPr sz="3200"/>
            </a:pPr>
            <a:r>
              <a:rPr>
                <a:solidFill>
                  <a:schemeClr val="accent1">
                    <a:lumOff val="13575"/>
                  </a:schemeClr>
                </a:solidFill>
              </a:rPr>
              <a:t>Fossil hypothesis:</a:t>
            </a:r>
            <a:r>
              <a:t> magnetic field of a massive star (NS progenitors) is amplified  when the magnetised core collapses. </a:t>
            </a:r>
          </a:p>
          <a:p>
            <a:pPr>
              <a:defRPr sz="3200"/>
            </a:pPr>
            <a:r>
              <a:rPr>
                <a:solidFill>
                  <a:schemeClr val="accent1">
                    <a:lumOff val="13575"/>
                  </a:schemeClr>
                </a:solidFill>
              </a:rPr>
              <a:t>Dynamo hypothesis:</a:t>
            </a:r>
            <a:r>
              <a:t> there are two regions in the proto-neutron star where convection is possible. The cooling of neutron star proceed slow enough which allows multiple dynamical overturns. (See e.g. Thompson &amp; Murray 2001)</a:t>
            </a:r>
          </a:p>
        </p:txBody>
      </p:sp>
      <p:grpSp>
        <p:nvGrpSpPr>
          <p:cNvPr id="415" name="Group"/>
          <p:cNvGrpSpPr/>
          <p:nvPr/>
        </p:nvGrpSpPr>
        <p:grpSpPr>
          <a:xfrm>
            <a:off x="11288117" y="3670136"/>
            <a:ext cx="12220157" cy="7676823"/>
            <a:chOff x="0" y="0"/>
            <a:chExt cx="12220155" cy="7676821"/>
          </a:xfrm>
        </p:grpSpPr>
        <p:pic>
          <p:nvPicPr>
            <p:cNvPr id="412" name="Screenshot 2020-10-21 at 11.36.31.png" descr="Screenshot 2020-10-21 at 11.36.3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220156" cy="754284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13" name="Rectangle"/>
            <p:cNvSpPr/>
            <p:nvPr/>
          </p:nvSpPr>
          <p:spPr>
            <a:xfrm>
              <a:off x="4247203" y="6907576"/>
              <a:ext cx="3725750" cy="63011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ctr" defTabSz="821531">
                <a:lnSpc>
                  <a:spcPct val="100000"/>
                </a:lnSpc>
                <a:spcBef>
                  <a:spcPts val="0"/>
                </a:spcBef>
                <a:defRPr sz="3000">
                  <a:latin typeface="Graphik-Medium"/>
                  <a:ea typeface="Graphik-Medium"/>
                  <a:cs typeface="Graphik-Medium"/>
                  <a:sym typeface="Graphik Medium"/>
                </a:defRPr>
              </a:pPr>
              <a:endParaRPr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4" name="Equation"/>
                <p:cNvSpPr txBox="1"/>
                <p:nvPr/>
              </p:nvSpPr>
              <p:spPr>
                <a:xfrm>
                  <a:off x="4724583" y="6882507"/>
                  <a:ext cx="4531986" cy="79431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latinLnBrk="1">
                    <a:lnSpc>
                      <a:spcPct val="100000"/>
                    </a:lnSpc>
                    <a:spcBef>
                      <a:spcPts val="0"/>
                    </a:spcBef>
                    <a:defRPr sz="1800">
                      <a:solidFill>
                        <a:srgbClr val="000000"/>
                      </a:solidFill>
                    </a:defRP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4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sz="4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sz="4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sub>
                        </m:sSub>
                        <m:r>
                          <a:rPr sz="4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sz="4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4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sz="4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sSup>
                          <m:sSupPr>
                            <m:ctrlPr>
                              <a:rPr sz="4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4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sz="4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sz="4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sSup>
                          <m:sSupPr>
                            <m:ctrlPr>
                              <a:rPr sz="4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sz="4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Gcm</m:t>
                            </m:r>
                          </m:e>
                          <m:sup>
                            <m:r>
                              <a:rPr sz="4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sz="4800"/>
                </a:p>
              </p:txBody>
            </p:sp>
          </mc:Choice>
          <mc:Fallback xmlns="">
            <p:sp>
              <p:nvSpPr>
                <p:cNvPr id="414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4583" y="6882507"/>
                  <a:ext cx="4531986" cy="794315"/>
                </a:xfrm>
                <a:prstGeom prst="rect">
                  <a:avLst/>
                </a:prstGeom>
                <a:blipFill>
                  <a:blip r:embed="rId3"/>
                  <a:stretch>
                    <a:fillRect l="-6145" r="-4749" b="-28125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16" name="Ferrario and Wickramasinghe (2006)…"/>
          <p:cNvSpPr txBox="1"/>
          <p:nvPr/>
        </p:nvSpPr>
        <p:spPr>
          <a:xfrm>
            <a:off x="13449578" y="12090103"/>
            <a:ext cx="5720310" cy="927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algn="ctr" defTabSz="821531">
              <a:lnSpc>
                <a:spcPct val="100000"/>
              </a:lnSpc>
              <a:spcBef>
                <a:spcPts val="0"/>
              </a:spcBef>
              <a:defRPr sz="2400" b="1"/>
            </a:pPr>
            <a:r>
              <a:t>Ferrario and Wickramasinghe (2006) </a:t>
            </a:r>
          </a:p>
          <a:p>
            <a:pPr defTabSz="821531">
              <a:lnSpc>
                <a:spcPct val="100000"/>
              </a:lnSpc>
              <a:spcBef>
                <a:spcPts val="0"/>
              </a:spcBef>
              <a:defRPr sz="2400" b="1"/>
            </a:pPr>
            <a:r>
              <a:t>Igoshev &amp; Kholtygin (2011)</a:t>
            </a:r>
          </a:p>
        </p:txBody>
      </p:sp>
      <p:sp>
        <p:nvSpPr>
          <p:cNvPr id="417" name="Makarenko, Igoshev &amp; Kholtygin (2021)"/>
          <p:cNvSpPr txBox="1"/>
          <p:nvPr/>
        </p:nvSpPr>
        <p:spPr>
          <a:xfrm>
            <a:off x="13458361" y="12954255"/>
            <a:ext cx="5992496" cy="5335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2400" b="1"/>
            </a:lvl1pPr>
          </a:lstStyle>
          <a:p>
            <a:r>
              <a:t>Makarenko, Igoshev &amp; Kholtygin (2021)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Research group at Newcastle University, UK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267655">
              <a:defRPr sz="7905" spc="-158"/>
            </a:lvl1pPr>
          </a:lstStyle>
          <a:p>
            <a:r>
              <a:t>Research group at Newcastle University, UK</a:t>
            </a:r>
          </a:p>
        </p:txBody>
      </p:sp>
      <p:sp>
        <p:nvSpPr>
          <p:cNvPr id="256" name="Superconductivity in neutron star cores"/>
          <p:cNvSpPr txBox="1">
            <a:spLocks noGrp="1"/>
          </p:cNvSpPr>
          <p:nvPr>
            <p:ph type="body" idx="21"/>
          </p:nvPr>
        </p:nvSpPr>
        <p:spPr>
          <a:xfrm>
            <a:off x="1206500" y="2828847"/>
            <a:ext cx="21971000" cy="93477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r>
              <a:t>Superconductivity in neutron star cores</a:t>
            </a:r>
          </a:p>
        </p:txBody>
      </p:sp>
      <p:pic>
        <p:nvPicPr>
          <p:cNvPr id="257" name="Nicolas_astroobs_photo.jpg" descr="Nicolas_astroobs_phot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8744" y="5411185"/>
            <a:ext cx="4080687" cy="4845815"/>
          </a:xfrm>
          <a:prstGeom prst="rect">
            <a:avLst/>
          </a:prstGeom>
          <a:ln w="12700">
            <a:miter lim="400000"/>
          </a:ln>
        </p:spPr>
      </p:pic>
      <p:pic>
        <p:nvPicPr>
          <p:cNvPr id="258" name="CharlieP-2048x1952.jpg" descr="CharlieP-2048x19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42517" y="5411185"/>
            <a:ext cx="5084134" cy="4845815"/>
          </a:xfrm>
          <a:prstGeom prst="rect">
            <a:avLst/>
          </a:prstGeom>
          <a:ln w="12700">
            <a:miter lim="400000"/>
          </a:ln>
        </p:spPr>
      </p:pic>
      <p:sp>
        <p:nvSpPr>
          <p:cNvPr id="259" name="Dr Nicolas Moraga"/>
          <p:cNvSpPr txBox="1"/>
          <p:nvPr/>
        </p:nvSpPr>
        <p:spPr>
          <a:xfrm>
            <a:off x="12092038" y="10513029"/>
            <a:ext cx="5337964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Dr Nicolas Moraga</a:t>
            </a:r>
          </a:p>
        </p:txBody>
      </p:sp>
      <p:sp>
        <p:nvSpPr>
          <p:cNvPr id="260" name="Charlie Perkins"/>
          <p:cNvSpPr txBox="1"/>
          <p:nvPr/>
        </p:nvSpPr>
        <p:spPr>
          <a:xfrm>
            <a:off x="18578568" y="10513029"/>
            <a:ext cx="4349192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Charlie Perkins</a:t>
            </a:r>
          </a:p>
        </p:txBody>
      </p:sp>
      <p:sp>
        <p:nvSpPr>
          <p:cNvPr id="261" name="Thursday 17:30"/>
          <p:cNvSpPr txBox="1"/>
          <p:nvPr/>
        </p:nvSpPr>
        <p:spPr>
          <a:xfrm>
            <a:off x="18515474" y="11454940"/>
            <a:ext cx="4379063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Thursday 17:30</a:t>
            </a:r>
          </a:p>
        </p:txBody>
      </p:sp>
      <p:sp>
        <p:nvSpPr>
          <p:cNvPr id="262" name="Main objective: to model magnetic field evolution in superconducting neutron stars cores…"/>
          <p:cNvSpPr txBox="1"/>
          <p:nvPr/>
        </p:nvSpPr>
        <p:spPr>
          <a:xfrm>
            <a:off x="1127374" y="5629931"/>
            <a:ext cx="10814995" cy="44083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Main objective: to model magnetic field evolution in superconducting neutron stars cores </a:t>
            </a:r>
          </a:p>
          <a:p>
            <a:r>
              <a:t>Recent side project: hydrodynamic model for pulsar glitches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" name="stellar-magnetic-fields.jpeg" descr="stellar-magnetic-field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3583" y="1029990"/>
            <a:ext cx="13716001" cy="137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420" name="Dynamo in MHD"/>
          <p:cNvSpPr txBox="1">
            <a:spLocks noGrp="1"/>
          </p:cNvSpPr>
          <p:nvPr>
            <p:ph type="title"/>
          </p:nvPr>
        </p:nvSpPr>
        <p:spPr>
          <a:xfrm>
            <a:off x="4387453" y="-342274"/>
            <a:ext cx="15609094" cy="3036094"/>
          </a:xfrm>
          <a:prstGeom prst="rect">
            <a:avLst/>
          </a:prstGeom>
        </p:spPr>
        <p:txBody>
          <a:bodyPr/>
          <a:lstStyle/>
          <a:p>
            <a:r>
              <a:t>Dynamo in MHD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1" name="Induction equation:…"/>
              <p:cNvSpPr txBox="1">
                <a:spLocks noGrp="1"/>
              </p:cNvSpPr>
              <p:nvPr>
                <p:ph type="body" sz="half" idx="1"/>
              </p:nvPr>
            </p:nvSpPr>
            <p:spPr>
              <a:xfrm>
                <a:off x="817646" y="3137266"/>
                <a:ext cx="8944412" cy="10663954"/>
              </a:xfrm>
              <a:prstGeom prst="rect">
                <a:avLst/>
              </a:prstGeom>
            </p:spPr>
            <p:txBody>
              <a:bodyPr/>
              <a:lstStyle/>
              <a:p>
                <a:pPr defTabSz="731162">
                  <a:spcBef>
                    <a:spcPts val="4000"/>
                  </a:spcBef>
                  <a:defRPr sz="3382"/>
                </a:pPr>
                <a:r>
                  <a:rPr dirty="0"/>
                  <a:t>Induction equation:</a:t>
                </a:r>
              </a:p>
              <a:p>
                <a:pPr defTabSz="731162">
                  <a:spcBef>
                    <a:spcPts val="4000"/>
                  </a:spcBef>
                  <a:defRPr sz="3382"/>
                </a:pPr>
                <a:endParaRPr dirty="0"/>
              </a:p>
              <a:p>
                <a:pPr defTabSz="731162">
                  <a:spcBef>
                    <a:spcPts val="4000"/>
                  </a:spcBef>
                  <a:defRPr sz="3382"/>
                </a:pPr>
                <a:endParaRPr dirty="0"/>
              </a:p>
              <a:p>
                <a:pPr defTabSz="731162">
                  <a:spcBef>
                    <a:spcPts val="4000"/>
                  </a:spcBef>
                  <a:defRPr sz="3382"/>
                </a:pPr>
                <a:r>
                  <a:rPr dirty="0"/>
                  <a:t>Some fluid velocity 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sz="41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sz="41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lim/>
                    </m:limUpp>
                  </m:oMath>
                </a14:m>
                <a:r>
                  <a:rPr dirty="0"/>
                  <a:t> which </a:t>
                </a:r>
                <a:r>
                  <a:rPr dirty="0" err="1"/>
                  <a:t>advects</a:t>
                </a:r>
                <a:r>
                  <a:rPr dirty="0"/>
                  <a:t> fields amplifying it. </a:t>
                </a:r>
              </a:p>
              <a:p>
                <a:pPr defTabSz="731162">
                  <a:spcBef>
                    <a:spcPts val="4000"/>
                  </a:spcBef>
                  <a:defRPr sz="3382"/>
                </a:pPr>
                <a:r>
                  <a:rPr dirty="0"/>
                  <a:t>Large regular velocities develop as a result of an instability:</a:t>
                </a:r>
              </a:p>
              <a:p>
                <a:pPr defTabSz="731162">
                  <a:spcBef>
                    <a:spcPts val="4000"/>
                  </a:spcBef>
                  <a:defRPr sz="3382"/>
                </a:pPr>
                <a:r>
                  <a:rPr dirty="0"/>
                  <a:t>1. Convective</a:t>
                </a:r>
              </a:p>
              <a:p>
                <a:pPr defTabSz="731162">
                  <a:spcBef>
                    <a:spcPts val="4000"/>
                  </a:spcBef>
                  <a:defRPr sz="3382"/>
                </a:pPr>
                <a:r>
                  <a:rPr dirty="0"/>
                  <a:t>2. Magneto-rotational</a:t>
                </a:r>
              </a:p>
              <a:p>
                <a:pPr defTabSz="731162">
                  <a:spcBef>
                    <a:spcPts val="4000"/>
                  </a:spcBef>
                  <a:defRPr sz="3382"/>
                </a:pPr>
                <a:r>
                  <a:rPr dirty="0"/>
                  <a:t>3. Tayler-Spruit</a:t>
                </a:r>
              </a:p>
            </p:txBody>
          </p:sp>
        </mc:Choice>
        <mc:Fallback xmlns="">
          <p:sp>
            <p:nvSpPr>
              <p:cNvPr id="421" name="Induction equation: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817646" y="3137266"/>
                <a:ext cx="8944412" cy="10663954"/>
              </a:xfrm>
              <a:prstGeom prst="rect">
                <a:avLst/>
              </a:prstGeom>
              <a:blipFill>
                <a:blip r:embed="rId3"/>
                <a:stretch>
                  <a:fillRect l="-2128" r="-11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3" name="NASA / GSFC / Solar Dynamics Observatory"/>
          <p:cNvSpPr txBox="1"/>
          <p:nvPr/>
        </p:nvSpPr>
        <p:spPr>
          <a:xfrm>
            <a:off x="20059138" y="13171106"/>
            <a:ext cx="4539387" cy="3915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lnSpc>
                <a:spcPct val="100000"/>
              </a:lnSpc>
              <a:spcBef>
                <a:spcPts val="0"/>
              </a:spcBef>
              <a:defRPr sz="1700"/>
            </a:lvl1pPr>
          </a:lstStyle>
          <a:p>
            <a:r>
              <a:t>NASA / GSFC / Solar Dynamics Observatory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8DC274-38CC-0DF5-EE5E-6784191F69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646" y="4911502"/>
            <a:ext cx="8246972" cy="210598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Proto-NS simulation: Boussinesq approxim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24363">
              <a:defRPr sz="8512"/>
            </a:lvl1pPr>
          </a:lstStyle>
          <a:p>
            <a:r>
              <a:t>Proto-NS simulation: Boussinesq approximation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4C87D0-F3CF-092B-4D2F-9F055FC225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87" y="3648463"/>
            <a:ext cx="16391226" cy="781343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2" name="Crab_Nebula.jpg" descr="Crab_Nebul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4228" y="-1"/>
            <a:ext cx="13716001" cy="137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433" name="Supernova explosion and proto-NS"/>
          <p:cNvSpPr txBox="1">
            <a:spLocks noGrp="1"/>
          </p:cNvSpPr>
          <p:nvPr>
            <p:ph type="title"/>
          </p:nvPr>
        </p:nvSpPr>
        <p:spPr>
          <a:xfrm>
            <a:off x="9361400" y="-184547"/>
            <a:ext cx="15609095" cy="3036094"/>
          </a:xfrm>
          <a:prstGeom prst="rect">
            <a:avLst/>
          </a:prstGeom>
        </p:spPr>
        <p:txBody>
          <a:bodyPr/>
          <a:lstStyle>
            <a:lvl1pPr defTabSz="624363">
              <a:defRPr sz="8512"/>
            </a:lvl1pPr>
          </a:lstStyle>
          <a:p>
            <a:r>
              <a:t>Supernova explosion and proto-NS</a:t>
            </a:r>
          </a:p>
        </p:txBody>
      </p:sp>
      <p:sp>
        <p:nvSpPr>
          <p:cNvPr id="434" name="Crab Nebula/NASA, ESA, J. Hester and A. Loll"/>
          <p:cNvSpPr txBox="1"/>
          <p:nvPr/>
        </p:nvSpPr>
        <p:spPr>
          <a:xfrm>
            <a:off x="229334" y="12940866"/>
            <a:ext cx="8934679" cy="17069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/>
            </a:lvl1pPr>
          </a:lstStyle>
          <a:p>
            <a:r>
              <a:t>Crab Nebula/NASA, ESA, J. Hester and A. Loll</a:t>
            </a:r>
          </a:p>
        </p:txBody>
      </p:sp>
      <p:pic>
        <p:nvPicPr>
          <p:cNvPr id="435" name="Screenshot 2026-06-16 at 13.33.46.png" descr="Screenshot 2026-06-16 at 13.33.46.png"/>
          <p:cNvPicPr>
            <a:picLocks noChangeAspect="1"/>
          </p:cNvPicPr>
          <p:nvPr/>
        </p:nvPicPr>
        <p:blipFill>
          <a:blip r:embed="rId3">
            <a:alphaModFix amt="79464"/>
          </a:blip>
          <a:stretch>
            <a:fillRect/>
          </a:stretch>
        </p:blipFill>
        <p:spPr>
          <a:xfrm>
            <a:off x="3627836" y="3934035"/>
            <a:ext cx="14986278" cy="61199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Convective instability"/>
          <p:cNvSpPr txBox="1">
            <a:spLocks noGrp="1"/>
          </p:cNvSpPr>
          <p:nvPr>
            <p:ph type="title"/>
          </p:nvPr>
        </p:nvSpPr>
        <p:spPr>
          <a:xfrm>
            <a:off x="4387453" y="-184547"/>
            <a:ext cx="15609094" cy="3036094"/>
          </a:xfrm>
          <a:prstGeom prst="rect">
            <a:avLst/>
          </a:prstGeom>
        </p:spPr>
        <p:txBody>
          <a:bodyPr/>
          <a:lstStyle/>
          <a:p>
            <a:r>
              <a:t>Convective instability </a:t>
            </a:r>
          </a:p>
        </p:txBody>
      </p:sp>
      <p:pic>
        <p:nvPicPr>
          <p:cNvPr id="438" name="ConvectionCells.svg" descr="ConvectionCells.sv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75" y="3696484"/>
            <a:ext cx="10869930" cy="7826351"/>
          </a:xfrm>
          <a:prstGeom prst="rect">
            <a:avLst/>
          </a:prstGeom>
          <a:ln w="12700">
            <a:miter lim="400000"/>
          </a:ln>
        </p:spPr>
      </p:pic>
      <p:pic>
        <p:nvPicPr>
          <p:cNvPr id="439" name="Structure_of_Stars_(artist’s_impression).jpg" descr="Structure_of_Stars_(artist’s_impression).jpg"/>
          <p:cNvPicPr>
            <a:picLocks noChangeAspect="1"/>
          </p:cNvPicPr>
          <p:nvPr/>
        </p:nvPicPr>
        <p:blipFill>
          <a:blip r:embed="rId3"/>
          <a:srcRect l="40234" t="5130" r="2596" b="16883"/>
          <a:stretch>
            <a:fillRect/>
          </a:stretch>
        </p:blipFill>
        <p:spPr>
          <a:xfrm>
            <a:off x="14431502" y="3400593"/>
            <a:ext cx="7719339" cy="7954690"/>
          </a:xfrm>
          <a:prstGeom prst="rect">
            <a:avLst/>
          </a:prstGeom>
          <a:ln w="12700">
            <a:miter lim="400000"/>
          </a:ln>
        </p:spPr>
      </p:pic>
      <p:sp>
        <p:nvSpPr>
          <p:cNvPr id="440" name="ESO"/>
          <p:cNvSpPr txBox="1"/>
          <p:nvPr/>
        </p:nvSpPr>
        <p:spPr>
          <a:xfrm>
            <a:off x="21866079" y="12048945"/>
            <a:ext cx="1079018" cy="731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/>
            </a:lvl1pPr>
          </a:lstStyle>
          <a:p>
            <a:r>
              <a:t>ESO</a:t>
            </a:r>
          </a:p>
        </p:txBody>
      </p:sp>
      <p:sp>
        <p:nvSpPr>
          <p:cNvPr id="441" name="Rounded Rectangle"/>
          <p:cNvSpPr/>
          <p:nvPr/>
        </p:nvSpPr>
        <p:spPr>
          <a:xfrm>
            <a:off x="14568569" y="10691780"/>
            <a:ext cx="1270001" cy="1270001"/>
          </a:xfrm>
          <a:prstGeom prst="roundRect">
            <a:avLst>
              <a:gd name="adj" fmla="val 15000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442" name="Hot"/>
          <p:cNvSpPr txBox="1"/>
          <p:nvPr/>
        </p:nvSpPr>
        <p:spPr>
          <a:xfrm>
            <a:off x="6008482" y="11436084"/>
            <a:ext cx="1143916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Hot</a:t>
            </a:r>
          </a:p>
        </p:txBody>
      </p:sp>
      <p:sp>
        <p:nvSpPr>
          <p:cNvPr id="443" name="Cold"/>
          <p:cNvSpPr txBox="1"/>
          <p:nvPr/>
        </p:nvSpPr>
        <p:spPr>
          <a:xfrm>
            <a:off x="5847548" y="2644951"/>
            <a:ext cx="1465784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Cold</a:t>
            </a:r>
          </a:p>
        </p:txBody>
      </p:sp>
      <p:sp>
        <p:nvSpPr>
          <p:cNvPr id="444" name="Rounded Rectangle"/>
          <p:cNvSpPr/>
          <p:nvPr/>
        </p:nvSpPr>
        <p:spPr>
          <a:xfrm>
            <a:off x="17113831" y="3153141"/>
            <a:ext cx="3323758" cy="1270001"/>
          </a:xfrm>
          <a:prstGeom prst="roundRect">
            <a:avLst>
              <a:gd name="adj" fmla="val 15000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445" name="Rounded Rectangle"/>
          <p:cNvSpPr/>
          <p:nvPr/>
        </p:nvSpPr>
        <p:spPr>
          <a:xfrm>
            <a:off x="12674903" y="3319000"/>
            <a:ext cx="3323758" cy="1924076"/>
          </a:xfrm>
          <a:prstGeom prst="roundRect">
            <a:avLst>
              <a:gd name="adj" fmla="val 990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Raynaud et al. (2020)"/>
          <p:cNvSpPr txBox="1">
            <a:spLocks noGrp="1"/>
          </p:cNvSpPr>
          <p:nvPr>
            <p:ph type="body" sz="quarter" idx="1"/>
          </p:nvPr>
        </p:nvSpPr>
        <p:spPr>
          <a:xfrm>
            <a:off x="2055915" y="7472241"/>
            <a:ext cx="7500938" cy="8840392"/>
          </a:xfrm>
          <a:prstGeom prst="rect">
            <a:avLst/>
          </a:prstGeom>
        </p:spPr>
        <p:txBody>
          <a:bodyPr/>
          <a:lstStyle/>
          <a:p>
            <a:r>
              <a:t>Raynaud et al. (2020)</a:t>
            </a:r>
          </a:p>
        </p:txBody>
      </p:sp>
      <p:sp>
        <p:nvSpPr>
          <p:cNvPr id="448" name="Convective instability"/>
          <p:cNvSpPr txBox="1">
            <a:spLocks noGrp="1"/>
          </p:cNvSpPr>
          <p:nvPr>
            <p:ph type="title"/>
          </p:nvPr>
        </p:nvSpPr>
        <p:spPr>
          <a:xfrm>
            <a:off x="4387453" y="-184547"/>
            <a:ext cx="15609094" cy="3036094"/>
          </a:xfrm>
          <a:prstGeom prst="rect">
            <a:avLst/>
          </a:prstGeom>
        </p:spPr>
        <p:txBody>
          <a:bodyPr/>
          <a:lstStyle/>
          <a:p>
            <a:r>
              <a:t>Convective instability </a:t>
            </a:r>
          </a:p>
        </p:txBody>
      </p:sp>
      <p:pic>
        <p:nvPicPr>
          <p:cNvPr id="449" name="Screenshot 2026-06-17 at 14.24.31.png" descr="Screenshot 2026-06-17 at 14.24.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178" y="2724377"/>
            <a:ext cx="8763001" cy="1002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50" name="Screenshot 2026-06-17 at 14.25.10.png" descr="Screenshot 2026-06-17 at 14.25.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0101" y="2778871"/>
            <a:ext cx="10910052" cy="81582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Magneto-rotational instability"/>
          <p:cNvSpPr txBox="1">
            <a:spLocks noGrp="1"/>
          </p:cNvSpPr>
          <p:nvPr>
            <p:ph type="title"/>
          </p:nvPr>
        </p:nvSpPr>
        <p:spPr>
          <a:xfrm>
            <a:off x="5080792" y="-981156"/>
            <a:ext cx="15609095" cy="3036095"/>
          </a:xfrm>
          <a:prstGeom prst="rect">
            <a:avLst/>
          </a:prstGeom>
        </p:spPr>
        <p:txBody>
          <a:bodyPr/>
          <a:lstStyle>
            <a:lvl1pPr defTabSz="632579">
              <a:defRPr sz="8624"/>
            </a:lvl1pPr>
          </a:lstStyle>
          <a:p>
            <a:r>
              <a:t>Magneto-rotational instability</a:t>
            </a:r>
          </a:p>
        </p:txBody>
      </p:sp>
      <p:sp>
        <p:nvSpPr>
          <p:cNvPr id="453" name="Reboul-Salze et al. (2022)"/>
          <p:cNvSpPr txBox="1">
            <a:spLocks noGrp="1"/>
          </p:cNvSpPr>
          <p:nvPr>
            <p:ph type="body" sz="quarter" idx="1"/>
          </p:nvPr>
        </p:nvSpPr>
        <p:spPr>
          <a:xfrm>
            <a:off x="4076581" y="8732956"/>
            <a:ext cx="7500938" cy="8840392"/>
          </a:xfrm>
          <a:prstGeom prst="rect">
            <a:avLst/>
          </a:prstGeom>
        </p:spPr>
        <p:txBody>
          <a:bodyPr/>
          <a:lstStyle/>
          <a:p>
            <a:r>
              <a:t>Reboul-Salze et al. (2022)</a:t>
            </a:r>
          </a:p>
        </p:txBody>
      </p:sp>
      <p:pic>
        <p:nvPicPr>
          <p:cNvPr id="454" name="Screenshot 2026-06-17 at 14.40.58.png" descr="Screenshot 2026-06-17 at 14.40.58.png"/>
          <p:cNvPicPr>
            <a:picLocks noChangeAspect="1"/>
          </p:cNvPicPr>
          <p:nvPr/>
        </p:nvPicPr>
        <p:blipFill>
          <a:blip r:embed="rId2"/>
          <a:srcRect r="6929"/>
          <a:stretch>
            <a:fillRect/>
          </a:stretch>
        </p:blipFill>
        <p:spPr>
          <a:xfrm>
            <a:off x="6928841" y="1276746"/>
            <a:ext cx="11913168" cy="11162641"/>
          </a:xfrm>
          <a:prstGeom prst="rect">
            <a:avLst/>
          </a:prstGeom>
          <a:ln w="12700">
            <a:miter lim="400000"/>
          </a:ln>
        </p:spPr>
      </p:pic>
      <p:sp>
        <p:nvSpPr>
          <p:cNvPr id="455" name="Armitage (2022). ArXiv: 2201.07262"/>
          <p:cNvSpPr txBox="1"/>
          <p:nvPr/>
        </p:nvSpPr>
        <p:spPr>
          <a:xfrm>
            <a:off x="17066997" y="12869180"/>
            <a:ext cx="6045709" cy="567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/>
            </a:lvl1pPr>
          </a:lstStyle>
          <a:p>
            <a:r>
              <a:t>Armitage (2022). ArXiv: 2201.07262 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Magneto-rotational instabilit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32579">
              <a:defRPr sz="8624"/>
            </a:lvl1pPr>
          </a:lstStyle>
          <a:p>
            <a:r>
              <a:t>Magneto-rotational instability</a:t>
            </a:r>
          </a:p>
        </p:txBody>
      </p:sp>
      <p:sp>
        <p:nvSpPr>
          <p:cNvPr id="458" name="Small-scale magnetic field predominantly toroidal."/>
          <p:cNvSpPr txBox="1">
            <a:spLocks noGrp="1"/>
          </p:cNvSpPr>
          <p:nvPr>
            <p:ph type="body" sz="quarter" idx="1"/>
          </p:nvPr>
        </p:nvSpPr>
        <p:spPr>
          <a:xfrm>
            <a:off x="929005" y="3526735"/>
            <a:ext cx="7500938" cy="2245297"/>
          </a:xfrm>
          <a:prstGeom prst="rect">
            <a:avLst/>
          </a:prstGeom>
        </p:spPr>
        <p:txBody>
          <a:bodyPr/>
          <a:lstStyle/>
          <a:p>
            <a:r>
              <a:t>Small-scale magnetic field predominantly toroidal.</a:t>
            </a:r>
          </a:p>
        </p:txBody>
      </p:sp>
      <p:pic>
        <p:nvPicPr>
          <p:cNvPr id="459" name="Screenshot 2026-06-17 at 14.26.59.png" descr="Screenshot 2026-06-17 at 14.26.5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4551" y="3441003"/>
            <a:ext cx="9076166" cy="9167292"/>
          </a:xfrm>
          <a:prstGeom prst="rect">
            <a:avLst/>
          </a:prstGeom>
          <a:ln w="12700">
            <a:miter lim="400000"/>
          </a:ln>
        </p:spPr>
      </p:pic>
      <p:pic>
        <p:nvPicPr>
          <p:cNvPr id="460" name="Screenshot 2026-06-17 at 14.27.49.png" descr="Screenshot 2026-06-17 at 14.27.4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979" y="6060921"/>
            <a:ext cx="8555712" cy="52274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61" name="Screenshot 2026-06-17 at 14.28.59.png" descr="Screenshot 2026-06-17 at 14.28.5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6970" y="3712998"/>
            <a:ext cx="5829301" cy="8623301"/>
          </a:xfrm>
          <a:prstGeom prst="rect">
            <a:avLst/>
          </a:prstGeom>
          <a:ln w="12700">
            <a:miter lim="400000"/>
          </a:ln>
        </p:spPr>
      </p:pic>
      <p:sp>
        <p:nvSpPr>
          <p:cNvPr id="462" name="Reboul-Salze et al. (2022)"/>
          <p:cNvSpPr txBox="1"/>
          <p:nvPr/>
        </p:nvSpPr>
        <p:spPr>
          <a:xfrm>
            <a:off x="780366" y="7819771"/>
            <a:ext cx="7500938" cy="8840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>
            <a:normAutofit/>
          </a:bodyPr>
          <a:lstStyle>
            <a:lvl1pPr defTabSz="821531">
              <a:lnSpc>
                <a:spcPct val="100000"/>
              </a:lnSpc>
              <a:defRPr sz="3800"/>
            </a:lvl1pPr>
          </a:lstStyle>
          <a:p>
            <a:r>
              <a:t>Reboul-Salze et al. (2022)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Tayler-Spruit instability"/>
          <p:cNvSpPr txBox="1">
            <a:spLocks noGrp="1"/>
          </p:cNvSpPr>
          <p:nvPr>
            <p:ph type="title"/>
          </p:nvPr>
        </p:nvSpPr>
        <p:spPr>
          <a:xfrm>
            <a:off x="4387453" y="-322845"/>
            <a:ext cx="15609094" cy="303609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805100">
              <a:defRPr sz="10976"/>
            </a:lvl1pPr>
          </a:lstStyle>
          <a:p>
            <a:r>
              <a:t>Tayler-Spruit instability</a:t>
            </a:r>
          </a:p>
        </p:txBody>
      </p:sp>
      <p:pic>
        <p:nvPicPr>
          <p:cNvPr id="465" name="Screenshot 2024-05-29 at 14.59.07.png" descr="Screenshot 2024-05-29 at 14.59.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4445" y="2536295"/>
            <a:ext cx="19000277" cy="108016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Proto-NS simulation: Boussinesq approxim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24363">
              <a:defRPr sz="8512"/>
            </a:lvl1pPr>
          </a:lstStyle>
          <a:p>
            <a:r>
              <a:t>Proto-NS simulation: Boussinesq approximation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3" name="DNS simulation with stable stratification in Boussinesque approximation.…"/>
              <p:cNvSpPr txBox="1">
                <a:spLocks noGrp="1"/>
              </p:cNvSpPr>
              <p:nvPr>
                <p:ph type="body" sz="half" idx="1"/>
              </p:nvPr>
            </p:nvSpPr>
            <p:spPr>
              <a:xfrm>
                <a:off x="13931655" y="3736124"/>
                <a:ext cx="9868488" cy="9569986"/>
              </a:xfrm>
              <a:prstGeom prst="rect">
                <a:avLst/>
              </a:prstGeom>
            </p:spPr>
            <p:txBody>
              <a:bodyPr lIns="50800" tIns="50800" rIns="50800" bIns="50800" anchor="t"/>
              <a:lstStyle/>
              <a:p>
                <a:pPr marL="406908" indent="-406908" defTabSz="2170121">
                  <a:spcBef>
                    <a:spcPts val="4100"/>
                  </a:spcBef>
                  <a:buSzPct val="100000"/>
                  <a:buChar char="•"/>
                  <a:defRPr sz="3559">
                    <a:latin typeface="Produkt Light"/>
                    <a:ea typeface="Produkt Light"/>
                    <a:cs typeface="Produkt Light"/>
                    <a:sym typeface="Produkt Light"/>
                  </a:defRPr>
                </a:pPr>
                <a:r>
                  <a:t>DNS simulation with stable stratification in Boussinesque approximation.</a:t>
                </a:r>
              </a:p>
              <a:p>
                <a:pPr marL="406908" indent="-406908" defTabSz="2170121">
                  <a:spcBef>
                    <a:spcPts val="4100"/>
                  </a:spcBef>
                  <a:buSzPct val="100000"/>
                  <a:buChar char="•"/>
                  <a:defRPr sz="3559">
                    <a:latin typeface="Produkt Light"/>
                    <a:ea typeface="Produkt Light"/>
                    <a:cs typeface="Produkt Light"/>
                    <a:sym typeface="Produkt Light"/>
                  </a:defRPr>
                </a:pPr>
                <a:r>
                  <a:t>Spherical Taylor-Couette configuration with positive shear</a:t>
                </a:r>
              </a:p>
              <a:p>
                <a:pPr marL="406908" indent="-406908" defTabSz="2170121">
                  <a:spcBef>
                    <a:spcPts val="4100"/>
                  </a:spcBef>
                  <a:buSzPct val="100000"/>
                  <a:buChar char="•"/>
                  <a:defRPr sz="3559">
                    <a:latin typeface="Produkt Light"/>
                    <a:ea typeface="Produkt Light"/>
                    <a:cs typeface="Produkt Light"/>
                    <a:sym typeface="Produkt Light"/>
                  </a:defRPr>
                </a:pPr>
                <a:r>
                  <a:t>No-slip and insulating boundary conditions.</a:t>
                </a:r>
              </a:p>
              <a:p>
                <a:pPr marL="406908" indent="-406908" defTabSz="2170121">
                  <a:spcBef>
                    <a:spcPts val="4100"/>
                  </a:spcBef>
                  <a:buSzPct val="100000"/>
                  <a:buChar char="•"/>
                  <a:defRPr sz="3559">
                    <a:latin typeface="Produkt Light"/>
                    <a:ea typeface="Produkt Light"/>
                    <a:cs typeface="Produkt Light"/>
                    <a:sym typeface="Produkt Light"/>
                  </a:defRPr>
                </a:pPr>
                <a:r>
                  <a:t>Ekman number </a:t>
                </a:r>
                <a14:m>
                  <m:oMath xmlns:m="http://schemas.openxmlformats.org/officeDocument/2006/math">
                    <m:r>
                      <a:rPr sz="43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sz="43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sz="43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43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sz="43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t>,  magnetic Prandtl number </a:t>
                </a:r>
                <a14:m>
                  <m:oMath xmlns:m="http://schemas.openxmlformats.org/officeDocument/2006/math">
                    <m:r>
                      <a:rPr sz="43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𝑃𝑚</m:t>
                    </m:r>
                    <m:r>
                      <a:rPr sz="43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t>.</a:t>
                </a:r>
              </a:p>
              <a:p>
                <a:pPr marL="406908" indent="-406908" defTabSz="2170121">
                  <a:spcBef>
                    <a:spcPts val="4100"/>
                  </a:spcBef>
                  <a:buSzPct val="100000"/>
                  <a:buChar char="•"/>
                  <a:defRPr sz="3559">
                    <a:latin typeface="Produkt Light"/>
                    <a:ea typeface="Produkt Light"/>
                    <a:cs typeface="Produkt Light"/>
                    <a:sym typeface="Produkt Light"/>
                  </a:defRPr>
                </a:pPr>
                <a:r>
                  <a:t>Ratio of Brunt-Väisälä frequency to the outer angular frequency </a:t>
                </a:r>
                <a14:m>
                  <m:oMath xmlns:m="http://schemas.openxmlformats.org/officeDocument/2006/math">
                    <m:r>
                      <a:rPr sz="43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sz="43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sz="43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sz="43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sz="43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sz="43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=0.1</m:t>
                    </m:r>
                  </m:oMath>
                </a14:m>
                <a:endParaRPr/>
              </a:p>
              <a:p>
                <a:pPr marL="406908" indent="-406908" defTabSz="2170121">
                  <a:spcBef>
                    <a:spcPts val="4100"/>
                  </a:spcBef>
                  <a:buSzPct val="100000"/>
                  <a:buChar char="•"/>
                  <a:defRPr sz="3559">
                    <a:latin typeface="Produkt Light"/>
                    <a:ea typeface="Produkt Light"/>
                    <a:cs typeface="Produkt Light"/>
                    <a:sym typeface="Produkt Light"/>
                  </a:defRPr>
                </a:pPr>
                <a:r>
                  <a:t>Rossby number </a:t>
                </a:r>
                <a14:m>
                  <m:oMath xmlns:m="http://schemas.openxmlformats.org/officeDocument/2006/math">
                    <m:r>
                      <a:rPr sz="43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𝑅𝑜</m:t>
                    </m:r>
                    <m:r>
                      <a:rPr sz="43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=1−</m:t>
                    </m:r>
                    <m:sSub>
                      <m:sSubPr>
                        <m:ctrlPr>
                          <a:rPr sz="43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sz="43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sz="43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sz="43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sz="43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sz="43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sz="43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sz="43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=0.75</m:t>
                    </m:r>
                  </m:oMath>
                </a14:m>
                <a:endParaRPr sz="4000"/>
              </a:p>
            </p:txBody>
          </p:sp>
        </mc:Choice>
        <mc:Fallback xmlns="">
          <p:sp>
            <p:nvSpPr>
              <p:cNvPr id="473" name="DNS simulation with stable stratification in Boussinesque approximation.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13931655" y="3736124"/>
                <a:ext cx="9868488" cy="9569986"/>
              </a:xfrm>
              <a:prstGeom prst="rect">
                <a:avLst/>
              </a:prstGeom>
              <a:blipFill>
                <a:blip r:embed="rId2"/>
                <a:stretch>
                  <a:fillRect l="-2442" t="-1459" r="-26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145B91A7-E845-2811-3327-66B7ED2FD5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327" y="3393281"/>
            <a:ext cx="12874520" cy="785596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Rounded Rectangle"/>
          <p:cNvSpPr/>
          <p:nvPr/>
        </p:nvSpPr>
        <p:spPr>
          <a:xfrm>
            <a:off x="11979310" y="2728045"/>
            <a:ext cx="10880992" cy="8259910"/>
          </a:xfrm>
          <a:prstGeom prst="roundRect">
            <a:avLst>
              <a:gd name="adj" fmla="val 8685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476" name="Tayler-Spruit dynamo for proto-NS"/>
          <p:cNvSpPr txBox="1">
            <a:spLocks noGrp="1"/>
          </p:cNvSpPr>
          <p:nvPr>
            <p:ph type="title"/>
          </p:nvPr>
        </p:nvSpPr>
        <p:spPr>
          <a:xfrm>
            <a:off x="4281138" y="631787"/>
            <a:ext cx="15257693" cy="1689101"/>
          </a:xfrm>
          <a:prstGeom prst="rect">
            <a:avLst/>
          </a:prstGeom>
        </p:spPr>
        <p:txBody>
          <a:bodyPr/>
          <a:lstStyle>
            <a:lvl1pPr defTabSz="1901904">
              <a:defRPr sz="7800" spc="-78"/>
            </a:lvl1pPr>
          </a:lstStyle>
          <a:p>
            <a:r>
              <a:t>Tayler-Spruit dynamo for proto-NS </a:t>
            </a:r>
          </a:p>
        </p:txBody>
      </p:sp>
      <p:pic>
        <p:nvPicPr>
          <p:cNvPr id="477" name="fig_1a.png" descr="fig_1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690" y="3048581"/>
            <a:ext cx="9801248" cy="7618838"/>
          </a:xfrm>
          <a:prstGeom prst="rect">
            <a:avLst/>
          </a:prstGeom>
          <a:ln w="12700">
            <a:miter lim="400000"/>
          </a:ln>
        </p:spPr>
      </p:pic>
      <p:sp>
        <p:nvSpPr>
          <p:cNvPr id="478" name="Barrère, Guiltet, Raynaud &amp; Reboul-Salze (2023)…"/>
          <p:cNvSpPr txBox="1"/>
          <p:nvPr/>
        </p:nvSpPr>
        <p:spPr>
          <a:xfrm>
            <a:off x="12407278" y="11496431"/>
            <a:ext cx="11067797" cy="1572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ct val="30000"/>
              </a:lnSpc>
              <a:spcBef>
                <a:spcPts val="4600"/>
              </a:spcBef>
              <a:defRPr sz="4000">
                <a:latin typeface="Graphik-Light"/>
                <a:ea typeface="Graphik-Light"/>
                <a:cs typeface="Graphik-Light"/>
                <a:sym typeface="Graphik Light"/>
              </a:defRPr>
            </a:pPr>
            <a:r>
              <a:t>Barrère, Guiltet, Raynaud &amp; Reboul-Salze (2023)</a:t>
            </a:r>
          </a:p>
          <a:p>
            <a:pPr>
              <a:lnSpc>
                <a:spcPct val="100000"/>
              </a:lnSpc>
              <a:spcBef>
                <a:spcPts val="4700"/>
              </a:spcBef>
              <a:defRPr sz="4000">
                <a:latin typeface="Graphik-Light"/>
                <a:ea typeface="Graphik-Light"/>
                <a:cs typeface="Graphik-Light"/>
                <a:sym typeface="Graphik Light"/>
              </a:defRPr>
            </a:pPr>
            <a:r>
              <a:t>Barrère et al. (2025)</a:t>
            </a:r>
          </a:p>
        </p:txBody>
      </p:sp>
      <p:pic>
        <p:nvPicPr>
          <p:cNvPr id="479" name="B_s_dimFV.pdf" descr="B_s_dimFV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6033" y="2699407"/>
            <a:ext cx="9880601" cy="7772401"/>
          </a:xfrm>
          <a:prstGeom prst="rect">
            <a:avLst/>
          </a:prstGeom>
          <a:ln w="12700">
            <a:miter lim="400000"/>
          </a:ln>
        </p:spPr>
      </p:pic>
      <p:sp>
        <p:nvSpPr>
          <p:cNvPr id="480" name="Rounded Rectangle"/>
          <p:cNvSpPr/>
          <p:nvPr/>
        </p:nvSpPr>
        <p:spPr>
          <a:xfrm>
            <a:off x="12217602" y="2822840"/>
            <a:ext cx="3123771" cy="769621"/>
          </a:xfrm>
          <a:prstGeom prst="roundRect">
            <a:avLst>
              <a:gd name="adj" fmla="val 24752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481" name="New work"/>
          <p:cNvSpPr txBox="1"/>
          <p:nvPr/>
        </p:nvSpPr>
        <p:spPr>
          <a:xfrm>
            <a:off x="12312332" y="2753498"/>
            <a:ext cx="2934310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t>New work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Outlin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267655">
              <a:defRPr sz="7905" spc="-158"/>
            </a:lvl1pPr>
          </a:lstStyle>
          <a:p>
            <a:r>
              <a:t>Outline</a:t>
            </a:r>
          </a:p>
        </p:txBody>
      </p:sp>
      <p:sp>
        <p:nvSpPr>
          <p:cNvPr id="265" name="Magnetised NS - how do we know about magnetic fields? Extremes: magnetars, low-B magnetars/CCO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438912" indent="-438912" defTabSz="1755604">
              <a:spcBef>
                <a:spcPts val="3200"/>
              </a:spcBef>
              <a:defRPr sz="3456"/>
            </a:pPr>
            <a:r>
              <a:t>Magnetised NS - how do we know about magnetic fields? Extremes: magnetars, low-B magnetars/CCOs</a:t>
            </a:r>
          </a:p>
          <a:p>
            <a:pPr marL="438912" indent="-438912" defTabSz="1755604">
              <a:spcBef>
                <a:spcPts val="3200"/>
              </a:spcBef>
              <a:defRPr sz="3456"/>
            </a:pPr>
            <a:r>
              <a:t>How are these magnetic fields formed? Magnetic relaxation/fossil field hypothesis</a:t>
            </a:r>
          </a:p>
          <a:p>
            <a:pPr marL="438912" indent="-438912" defTabSz="1755604">
              <a:spcBef>
                <a:spcPts val="3200"/>
              </a:spcBef>
              <a:defRPr sz="3456"/>
            </a:pPr>
            <a:r>
              <a:t>Dynamo as a process</a:t>
            </a:r>
          </a:p>
          <a:p>
            <a:pPr marL="438912" indent="-438912" defTabSz="1755604">
              <a:spcBef>
                <a:spcPts val="3200"/>
              </a:spcBef>
              <a:defRPr sz="3456"/>
            </a:pPr>
            <a:r>
              <a:t>Proto-NS</a:t>
            </a:r>
          </a:p>
          <a:p>
            <a:pPr marL="438912" indent="-438912" defTabSz="1755604">
              <a:spcBef>
                <a:spcPts val="3200"/>
              </a:spcBef>
              <a:defRPr sz="3456"/>
            </a:pPr>
            <a:r>
              <a:t>- convective, Taylor-Spruit</a:t>
            </a:r>
          </a:p>
          <a:p>
            <a:pPr marL="438912" indent="-438912" defTabSz="1755604">
              <a:spcBef>
                <a:spcPts val="3200"/>
              </a:spcBef>
              <a:defRPr sz="3456"/>
            </a:pPr>
            <a:r>
              <a:t>Astrophysical fluid dynamics</a:t>
            </a:r>
          </a:p>
          <a:p>
            <a:pPr marL="438912" indent="-438912" defTabSz="1755604">
              <a:spcBef>
                <a:spcPts val="3200"/>
              </a:spcBef>
              <a:defRPr sz="3456"/>
            </a:pPr>
            <a:r>
              <a:t>Connection between low-B magnetars and dynamo </a:t>
            </a:r>
          </a:p>
          <a:p>
            <a:pPr marL="438912" indent="-438912" defTabSz="1755604">
              <a:spcBef>
                <a:spcPts val="3200"/>
              </a:spcBef>
              <a:defRPr sz="3456"/>
            </a:pPr>
            <a:r>
              <a:t>CCOs</a:t>
            </a:r>
          </a:p>
          <a:p>
            <a:pPr marL="438912" indent="-438912" defTabSz="1755604">
              <a:spcBef>
                <a:spcPts val="3200"/>
              </a:spcBef>
              <a:defRPr sz="3456"/>
            </a:pPr>
            <a:r>
              <a:t>Superconducting core simulations (?)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3" name="Crab_Nebula.jpg" descr="Crab_Nebula.jpg"/>
          <p:cNvPicPr>
            <a:picLocks noChangeAspect="1"/>
          </p:cNvPicPr>
          <p:nvPr/>
        </p:nvPicPr>
        <p:blipFill>
          <a:blip r:embed="rId2">
            <a:alphaModFix amt="75750"/>
          </a:blip>
          <a:stretch>
            <a:fillRect/>
          </a:stretch>
        </p:blipFill>
        <p:spPr>
          <a:xfrm>
            <a:off x="10574798" y="-1"/>
            <a:ext cx="13716001" cy="137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484" name="Rounded Rectangle"/>
          <p:cNvSpPr/>
          <p:nvPr/>
        </p:nvSpPr>
        <p:spPr>
          <a:xfrm>
            <a:off x="784060" y="1867649"/>
            <a:ext cx="22017804" cy="3486404"/>
          </a:xfrm>
          <a:prstGeom prst="roundRect">
            <a:avLst>
              <a:gd name="adj" fmla="val 15000"/>
            </a:avLst>
          </a:prstGeom>
          <a:solidFill>
            <a:srgbClr val="000000">
              <a:alpha val="4301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485" name="Rounded Rectangle"/>
          <p:cNvSpPr/>
          <p:nvPr/>
        </p:nvSpPr>
        <p:spPr>
          <a:xfrm>
            <a:off x="784060" y="8230096"/>
            <a:ext cx="22017804" cy="3486404"/>
          </a:xfrm>
          <a:prstGeom prst="roundRect">
            <a:avLst>
              <a:gd name="adj" fmla="val 15000"/>
            </a:avLst>
          </a:prstGeom>
          <a:solidFill>
            <a:srgbClr val="000000">
              <a:alpha val="4301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486" name="Proto-neutron star - exists ~30 seconds"/>
          <p:cNvSpPr txBox="1"/>
          <p:nvPr/>
        </p:nvSpPr>
        <p:spPr>
          <a:xfrm>
            <a:off x="1117856" y="1571806"/>
            <a:ext cx="22148288" cy="168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defTabSz="2292038">
              <a:spcBef>
                <a:spcPts val="0"/>
              </a:spcBef>
              <a:defRPr sz="9400" spc="-94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Proto-neutron star - exists ~30 seconds</a:t>
            </a:r>
          </a:p>
        </p:txBody>
      </p:sp>
      <p:sp>
        <p:nvSpPr>
          <p:cNvPr id="487" name="Could have dynamo operating"/>
          <p:cNvSpPr txBox="1"/>
          <p:nvPr/>
        </p:nvSpPr>
        <p:spPr>
          <a:xfrm>
            <a:off x="1124392" y="3775464"/>
            <a:ext cx="9861868" cy="103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700"/>
              </a:spcBef>
              <a:defRPr sz="5500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Could have dynamo operating</a:t>
            </a:r>
          </a:p>
        </p:txBody>
      </p:sp>
      <p:sp>
        <p:nvSpPr>
          <p:cNvPr id="488" name="Cooling from inside via neutrino emission - no dynamo"/>
          <p:cNvSpPr txBox="1"/>
          <p:nvPr/>
        </p:nvSpPr>
        <p:spPr>
          <a:xfrm>
            <a:off x="1100511" y="10205072"/>
            <a:ext cx="17424528" cy="103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700"/>
              </a:spcBef>
              <a:defRPr sz="5500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Cooling from inside via neutrino emission - no dynamo</a:t>
            </a:r>
          </a:p>
        </p:txBody>
      </p:sp>
      <p:sp>
        <p:nvSpPr>
          <p:cNvPr id="489" name="Neutron star - evolves on Myr timescale"/>
          <p:cNvSpPr txBox="1"/>
          <p:nvPr/>
        </p:nvSpPr>
        <p:spPr>
          <a:xfrm>
            <a:off x="1049119" y="8347933"/>
            <a:ext cx="22148288" cy="168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defTabSz="2292038">
              <a:spcBef>
                <a:spcPts val="0"/>
              </a:spcBef>
              <a:defRPr sz="9400" spc="-94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Neutron star - evolves on Myr timescale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Two stages simul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05100">
              <a:defRPr sz="10976"/>
            </a:lvl1pPr>
          </a:lstStyle>
          <a:p>
            <a:r>
              <a:t>Two stages simulations</a:t>
            </a:r>
          </a:p>
        </p:txBody>
      </p:sp>
      <p:sp>
        <p:nvSpPr>
          <p:cNvPr id="492" name="Dynamo - ~30 seconds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Dynamo - ~30 seconds</a:t>
            </a:r>
          </a:p>
          <a:p>
            <a:r>
              <a:t>Full MHD code - Bousinesques/anelastic </a:t>
            </a:r>
          </a:p>
          <a:p>
            <a:r>
              <a:t>Relaxation - ~ 1 Myr</a:t>
            </a:r>
          </a:p>
          <a:p>
            <a:r>
              <a:t>eMHD code 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Magnetic relax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Magnetic relaxation</a:t>
            </a:r>
          </a:p>
        </p:txBody>
      </p:sp>
      <p:sp>
        <p:nvSpPr>
          <p:cNvPr id="495" name="Fields which we see now even if they are formed in a dynamo, relaxed over time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Fields which we see now even if they are formed in a dynamo, relaxed over time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7" name="Magnet0873.png" descr="Magnet0873.png"/>
          <p:cNvPicPr>
            <a:picLocks noChangeAspect="1"/>
          </p:cNvPicPr>
          <p:nvPr/>
        </p:nvPicPr>
        <p:blipFill>
          <a:blip r:embed="rId2">
            <a:alphaModFix amt="21466"/>
          </a:blip>
          <a:stretch>
            <a:fillRect/>
          </a:stretch>
        </p:blipFill>
        <p:spPr>
          <a:xfrm>
            <a:off x="-3780" y="-1345683"/>
            <a:ext cx="24391560" cy="16562442"/>
          </a:xfrm>
          <a:prstGeom prst="rect">
            <a:avLst/>
          </a:prstGeom>
          <a:ln w="12700">
            <a:miter lim="400000"/>
          </a:ln>
        </p:spPr>
      </p:pic>
      <p:sp>
        <p:nvSpPr>
          <p:cNvPr id="498" name="Magnetic field evolution…"/>
          <p:cNvSpPr txBox="1">
            <a:spLocks noGrp="1"/>
          </p:cNvSpPr>
          <p:nvPr>
            <p:ph type="title"/>
          </p:nvPr>
        </p:nvSpPr>
        <p:spPr>
          <a:xfrm>
            <a:off x="1380134" y="1143867"/>
            <a:ext cx="21623732" cy="4097507"/>
          </a:xfrm>
          <a:prstGeom prst="rect">
            <a:avLst/>
          </a:prstGeom>
        </p:spPr>
        <p:txBody>
          <a:bodyPr/>
          <a:lstStyle/>
          <a:p>
            <a:pPr defTabSz="739378">
              <a:defRPr sz="11700">
                <a:latin typeface="+mn-lt"/>
                <a:ea typeface="+mn-ea"/>
                <a:cs typeface="+mn-cs"/>
                <a:sym typeface="Graphik"/>
              </a:defRPr>
            </a:pPr>
            <a:r>
              <a:t>Magnetic field evolution </a:t>
            </a:r>
          </a:p>
          <a:p>
            <a:pPr defTabSz="739378">
              <a:defRPr sz="11700">
                <a:latin typeface="+mn-lt"/>
                <a:ea typeface="+mn-ea"/>
                <a:cs typeface="+mn-cs"/>
                <a:sym typeface="Graphik"/>
              </a:defRPr>
            </a:pPr>
            <a:r>
              <a:t>in neutron star crust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Formation of strong magnetic fields"/>
          <p:cNvSpPr txBox="1">
            <a:spLocks noGrp="1"/>
          </p:cNvSpPr>
          <p:nvPr>
            <p:ph type="title"/>
          </p:nvPr>
        </p:nvSpPr>
        <p:spPr>
          <a:xfrm>
            <a:off x="874678" y="1102254"/>
            <a:ext cx="8328887" cy="3036094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796885">
              <a:defRPr sz="7178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Formation of strong magnetic fields</a:t>
            </a:r>
          </a:p>
        </p:txBody>
      </p:sp>
      <p:sp>
        <p:nvSpPr>
          <p:cNvPr id="501" name="Dynamo could be caused by proton-neutron star convection (Thompson &amp; Duncan 1993; Raynaud+2020), magnetorotational instability (Reboul-Salze+2021,2022).…"/>
          <p:cNvSpPr txBox="1">
            <a:spLocks noGrp="1"/>
          </p:cNvSpPr>
          <p:nvPr>
            <p:ph type="body" sz="half" idx="1"/>
          </p:nvPr>
        </p:nvSpPr>
        <p:spPr>
          <a:xfrm>
            <a:off x="373725" y="1234421"/>
            <a:ext cx="9330794" cy="11653558"/>
          </a:xfrm>
          <a:prstGeom prst="rect">
            <a:avLst/>
          </a:prstGeom>
        </p:spPr>
        <p:txBody>
          <a:bodyPr/>
          <a:lstStyle/>
          <a:p>
            <a:pPr marL="457200" indent="-457200">
              <a:defRPr sz="3200">
                <a:latin typeface="Graphik-Light"/>
                <a:ea typeface="Graphik-Light"/>
                <a:cs typeface="Graphik-Light"/>
                <a:sym typeface="Graphik Light"/>
              </a:defRPr>
            </a:pPr>
            <a:r>
              <a:t>Dynamo could be caused by proton-neutron star convection (Thompson &amp; Duncan 1993; Raynaud+2020), magnetorotational instability (Reboul-Salze+2021,2022).</a:t>
            </a:r>
          </a:p>
          <a:p>
            <a:pPr marL="457200" indent="-457200">
              <a:defRPr sz="3200">
                <a:latin typeface="Graphik-Light"/>
                <a:ea typeface="Graphik-Light"/>
                <a:cs typeface="Graphik-Light"/>
                <a:sym typeface="Graphik Light"/>
              </a:defRPr>
            </a:pPr>
            <a:r>
              <a:t>New mechanism is the Tayler-Spruit dynamo (Spruit 2002; Barrère+2022,2023).</a:t>
            </a:r>
          </a:p>
        </p:txBody>
      </p:sp>
      <p:pic>
        <p:nvPicPr>
          <p:cNvPr id="502" name="Screenshot 2024-05-29 at 14.59.07.png" descr="Screenshot 2024-05-29 at 14.59.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2469" y="3038531"/>
            <a:ext cx="14151852" cy="8045338"/>
          </a:xfrm>
          <a:prstGeom prst="rect">
            <a:avLst/>
          </a:prstGeom>
          <a:ln w="12700">
            <a:miter lim="400000"/>
          </a:ln>
        </p:spPr>
      </p:pic>
      <p:sp>
        <p:nvSpPr>
          <p:cNvPr id="503" name="Barrère, Guiltet, Reboul-Salze, Raynaud &amp; Janka (2022)"/>
          <p:cNvSpPr txBox="1"/>
          <p:nvPr/>
        </p:nvSpPr>
        <p:spPr>
          <a:xfrm>
            <a:off x="11494092" y="11857989"/>
            <a:ext cx="12641581" cy="76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700"/>
              </a:spcBef>
              <a:defRPr sz="4000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Barrère, Guiltet, Reboul-Salze, Raynaud &amp; Janka (2022)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PARODY code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r>
              <a:t>PARODY code</a:t>
            </a:r>
          </a:p>
        </p:txBody>
      </p:sp>
      <p:sp>
        <p:nvSpPr>
          <p:cNvPr id="506" name="Magneto-thermal evolution of neutron stars"/>
          <p:cNvSpPr txBox="1">
            <a:spLocks noGrp="1"/>
          </p:cNvSpPr>
          <p:nvPr>
            <p:ph type="title"/>
          </p:nvPr>
        </p:nvSpPr>
        <p:spPr>
          <a:xfrm>
            <a:off x="1206500" y="635000"/>
            <a:ext cx="19847977" cy="1689100"/>
          </a:xfrm>
          <a:prstGeom prst="rect">
            <a:avLst/>
          </a:prstGeom>
        </p:spPr>
        <p:txBody>
          <a:bodyPr/>
          <a:lstStyle>
            <a:lvl1pPr defTabSz="1950671">
              <a:defRPr sz="8000" spc="-79"/>
            </a:lvl1pPr>
          </a:lstStyle>
          <a:p>
            <a:r>
              <a:t>Magneto-thermal evolution of neutron stars</a:t>
            </a:r>
          </a:p>
        </p:txBody>
      </p:sp>
      <p:sp>
        <p:nvSpPr>
          <p:cNvPr id="509" name="We use the modified PARODY code to solve two equations simultaneously using the spectral decomposition for angular variables and finite difference scheme for radial direction.…"/>
          <p:cNvSpPr txBox="1"/>
          <p:nvPr/>
        </p:nvSpPr>
        <p:spPr>
          <a:xfrm>
            <a:off x="1037166" y="1951223"/>
            <a:ext cx="19284035" cy="628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marL="444500" indent="-444500" algn="just" defTabSz="584200">
              <a:lnSpc>
                <a:spcPct val="100000"/>
              </a:lnSpc>
              <a:spcBef>
                <a:spcPts val="4200"/>
              </a:spcBef>
              <a:buSzPct val="145000"/>
              <a:buChar char="•"/>
              <a:defRPr sz="3200">
                <a:latin typeface="Graphik-Light"/>
                <a:ea typeface="Graphik-Light"/>
                <a:cs typeface="Graphik-Light"/>
                <a:sym typeface="Graphik Light"/>
              </a:defRPr>
            </a:pPr>
            <a:r>
              <a:t>We use the modified PARODY code to solve two equations simultaneously using the spectral decomposition for angular variables and finite difference scheme for radial direction.</a:t>
            </a:r>
          </a:p>
          <a:p>
            <a:pPr marL="444500" indent="-444500" algn="just" defTabSz="584200">
              <a:lnSpc>
                <a:spcPct val="100000"/>
              </a:lnSpc>
              <a:spcBef>
                <a:spcPts val="4200"/>
              </a:spcBef>
              <a:buSzPct val="145000"/>
              <a:buChar char="•"/>
              <a:defRPr sz="3200">
                <a:latin typeface="Graphik-Light"/>
                <a:ea typeface="Graphik-Light"/>
                <a:cs typeface="Graphik-Light"/>
                <a:sym typeface="Graphik Light"/>
              </a:defRPr>
            </a:pPr>
            <a:r>
              <a:t>The equations are solved in a spherical shell which represents the neutron star crust. The shell extends for approximately 1 km in depth. </a:t>
            </a:r>
          </a:p>
        </p:txBody>
      </p:sp>
      <p:sp>
        <p:nvSpPr>
          <p:cNvPr id="510" name="Magnetic induction"/>
          <p:cNvSpPr txBox="1"/>
          <p:nvPr/>
        </p:nvSpPr>
        <p:spPr>
          <a:xfrm>
            <a:off x="16963559" y="7989512"/>
            <a:ext cx="4609085" cy="76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700"/>
              </a:spcBef>
              <a:defRPr sz="4000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Magnetic induction</a:t>
            </a:r>
          </a:p>
        </p:txBody>
      </p:sp>
      <p:sp>
        <p:nvSpPr>
          <p:cNvPr id="511" name="Thermal diffusion"/>
          <p:cNvSpPr txBox="1"/>
          <p:nvPr/>
        </p:nvSpPr>
        <p:spPr>
          <a:xfrm>
            <a:off x="16963559" y="10436186"/>
            <a:ext cx="4128517" cy="76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700"/>
              </a:spcBef>
              <a:defRPr sz="4000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Thermal diffusion</a:t>
            </a:r>
          </a:p>
        </p:txBody>
      </p:sp>
      <p:sp>
        <p:nvSpPr>
          <p:cNvPr id="512" name="De Grandis et al. (2020)…"/>
          <p:cNvSpPr txBox="1"/>
          <p:nvPr/>
        </p:nvSpPr>
        <p:spPr>
          <a:xfrm>
            <a:off x="17894892" y="11735070"/>
            <a:ext cx="6421222" cy="1862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ct val="10000"/>
              </a:lnSpc>
              <a:spcBef>
                <a:spcPts val="4700"/>
              </a:spcBef>
              <a:defRPr sz="2800">
                <a:latin typeface="Graphik-Light"/>
                <a:ea typeface="Graphik-Light"/>
                <a:cs typeface="Graphik-Light"/>
                <a:sym typeface="Graphik Light"/>
              </a:defRPr>
            </a:pPr>
            <a:r>
              <a:t>De Grandis et al. (2020)</a:t>
            </a:r>
          </a:p>
          <a:p>
            <a:pPr>
              <a:lnSpc>
                <a:spcPct val="10000"/>
              </a:lnSpc>
              <a:spcBef>
                <a:spcPts val="4700"/>
              </a:spcBef>
              <a:defRPr sz="2800">
                <a:latin typeface="Graphik-Light"/>
                <a:ea typeface="Graphik-Light"/>
                <a:cs typeface="Graphik-Light"/>
                <a:sym typeface="Graphik Light"/>
              </a:defRPr>
            </a:pPr>
            <a:r>
              <a:t>Igoshev et al. (2021), Nature Astronomy</a:t>
            </a:r>
          </a:p>
          <a:p>
            <a:pPr>
              <a:lnSpc>
                <a:spcPct val="10000"/>
              </a:lnSpc>
              <a:spcBef>
                <a:spcPts val="4700"/>
              </a:spcBef>
              <a:defRPr sz="2800">
                <a:latin typeface="Graphik-Light"/>
                <a:ea typeface="Graphik-Light"/>
                <a:cs typeface="Graphik-Light"/>
                <a:sym typeface="Graphik Light"/>
              </a:defRPr>
            </a:pPr>
            <a:r>
              <a:t>Igoshev et al. (2021), ApJ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958D346-9737-911E-4575-FF4701E033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66" y="7315200"/>
            <a:ext cx="15462464" cy="51967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PARODY code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r>
              <a:t>PARODY code</a:t>
            </a:r>
          </a:p>
        </p:txBody>
      </p:sp>
      <p:sp>
        <p:nvSpPr>
          <p:cNvPr id="515" name="Magneto-thermal evolution of neutron stars"/>
          <p:cNvSpPr txBox="1">
            <a:spLocks noGrp="1"/>
          </p:cNvSpPr>
          <p:nvPr>
            <p:ph type="title"/>
          </p:nvPr>
        </p:nvSpPr>
        <p:spPr>
          <a:xfrm>
            <a:off x="1206500" y="635000"/>
            <a:ext cx="19847977" cy="1689100"/>
          </a:xfrm>
          <a:prstGeom prst="rect">
            <a:avLst/>
          </a:prstGeom>
        </p:spPr>
        <p:txBody>
          <a:bodyPr/>
          <a:lstStyle>
            <a:lvl1pPr defTabSz="1950671">
              <a:defRPr sz="8000" spc="-79"/>
            </a:lvl1pPr>
          </a:lstStyle>
          <a:p>
            <a:r>
              <a:t>Magneto-thermal evolution of neutron stars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6" name="Equation"/>
              <p:cNvSpPr txBox="1"/>
              <p:nvPr/>
            </p:nvSpPr>
            <p:spPr>
              <a:xfrm>
                <a:off x="1588548" y="7606747"/>
                <a:ext cx="14188034" cy="1288427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limUpp>
                            <m:limUppPr>
                              <m:ctrlP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lim>
                              <m: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⃗</m:t>
                              </m:r>
                            </m:lim>
                          </m:limUpp>
                        </m:num>
                        <m:den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𝑆𝑒</m:t>
                      </m:r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𝛻</m:t>
                      </m:r>
                      <m:d>
                        <m:dPr>
                          <m:ctrlP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den>
                          </m:f>
                        </m:e>
                      </m:d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𝛻</m:t>
                      </m:r>
                      <m:sSup>
                        <m:sSupPr>
                          <m:ctrlP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𝐻𝑎</m:t>
                      </m:r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begChr m:val="["/>
                          <m:endChr m:val="]"/>
                          <m:ctrlP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sz="38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sz="38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sz="38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  <m:limUpp>
                            <m:limUppPr>
                              <m:ctrlP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lim>
                              <m: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⃗</m:t>
                              </m:r>
                            </m:lim>
                          </m:limUpp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×(</m:t>
                          </m:r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𝛻</m:t>
                          </m:r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  <m:limUpp>
                            <m:limUppPr>
                              <m:ctrlP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lim>
                              <m: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⃗</m:t>
                              </m:r>
                            </m:lim>
                          </m:limUpp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begChr m:val="["/>
                          <m:endChr m:val="]"/>
                          <m:ctrlP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sz="38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sz="38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sz="38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𝛻</m:t>
                          </m:r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  <m:limUpp>
                            <m:limUppPr>
                              <m:ctrlP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lim>
                              <m: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⃗</m:t>
                              </m:r>
                            </m:lim>
                          </m:limUpp>
                        </m:e>
                      </m:d>
                    </m:oMath>
                  </m:oMathPara>
                </a14:m>
                <a:endParaRPr sz="380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516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8548" y="7606747"/>
                <a:ext cx="14188034" cy="1288427"/>
              </a:xfrm>
              <a:prstGeom prst="rect">
                <a:avLst/>
              </a:prstGeom>
              <a:blipFill>
                <a:blip r:embed="rId2"/>
                <a:stretch>
                  <a:fillRect b="-3333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7" name="Equation"/>
              <p:cNvSpPr txBox="1"/>
              <p:nvPr/>
            </p:nvSpPr>
            <p:spPr>
              <a:xfrm>
                <a:off x="1671086" y="10059473"/>
                <a:ext cx="14293893" cy="152304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𝑅𝑜</m:t>
                          </m:r>
                        </m:den>
                      </m:f>
                      <m:f>
                        <m:fPr>
                          <m:ctrlP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sz="39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9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sz="39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num>
                        <m:den>
                          <m: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f>
                        <m:fPr>
                          <m:ctrlP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sz="39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9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sz="39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sz="39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sz="39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sz="39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⋅(</m:t>
                      </m:r>
                      <m:sSup>
                        <m:sSupPr>
                          <m:ctrlP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limUpp>
                        <m:limUppPr>
                          <m:ctrlP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lim>
                          <m: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̂</m:t>
                          </m:r>
                        </m:lim>
                      </m:limUpp>
                      <m:r>
                        <a:rPr sz="39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sz="39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𝛻</m:t>
                      </m:r>
                      <m:sSup>
                        <m:sSupPr>
                          <m:ctrlP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39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f>
                        <m:fPr>
                          <m:ctrlP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𝑃𝑒</m:t>
                          </m:r>
                        </m:num>
                        <m:den>
                          <m: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𝑆𝑒</m:t>
                          </m:r>
                        </m:den>
                      </m:f>
                      <m:f>
                        <m:fPr>
                          <m:ctrlP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𝛻</m:t>
                          </m:r>
                          <m: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  <m:limUpp>
                            <m:limUppPr>
                              <m:ctrlPr>
                                <a:rPr sz="39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39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lim>
                              <m:r>
                                <a:rPr sz="39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⃗</m:t>
                              </m:r>
                            </m:lim>
                          </m:limUpp>
                          <m:sSup>
                            <m:sSupPr>
                              <m:ctrlPr>
                                <a:rPr sz="39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9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e>
                            <m:sup>
                              <m:r>
                                <a:rPr sz="39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sz="39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9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sz="39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sz="39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sz="39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𝑃𝑒</m:t>
                      </m:r>
                      <m:r>
                        <a:rPr sz="39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sz="39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9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sz="39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sz="39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sz="39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)⋅</m:t>
                      </m:r>
                      <m:r>
                        <a:rPr sz="39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𝛻</m:t>
                      </m:r>
                      <m:d>
                        <m:dPr>
                          <m:ctrlPr>
                            <a:rPr sz="39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sz="39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sz="39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sz="39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sz="39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sz="39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sz="39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sz="39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sz="390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517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1086" y="10059473"/>
                <a:ext cx="14293893" cy="1523049"/>
              </a:xfrm>
              <a:prstGeom prst="rect">
                <a:avLst/>
              </a:prstGeom>
              <a:blipFill>
                <a:blip r:embed="rId3"/>
                <a:stretch>
                  <a:fillRect b="-16529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8" name="Magnetic induction"/>
          <p:cNvSpPr txBox="1"/>
          <p:nvPr/>
        </p:nvSpPr>
        <p:spPr>
          <a:xfrm>
            <a:off x="16963559" y="7989512"/>
            <a:ext cx="4609085" cy="76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700"/>
              </a:spcBef>
              <a:defRPr sz="4000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Magnetic induction</a:t>
            </a:r>
          </a:p>
        </p:txBody>
      </p:sp>
      <p:sp>
        <p:nvSpPr>
          <p:cNvPr id="519" name="Thermal diffusion"/>
          <p:cNvSpPr txBox="1"/>
          <p:nvPr/>
        </p:nvSpPr>
        <p:spPr>
          <a:xfrm>
            <a:off x="16963559" y="10436186"/>
            <a:ext cx="4128517" cy="76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700"/>
              </a:spcBef>
              <a:defRPr sz="4000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Thermal diffusion</a:t>
            </a:r>
          </a:p>
        </p:txBody>
      </p:sp>
      <p:sp>
        <p:nvSpPr>
          <p:cNvPr id="520" name="Rectangle"/>
          <p:cNvSpPr/>
          <p:nvPr/>
        </p:nvSpPr>
        <p:spPr>
          <a:xfrm>
            <a:off x="6422465" y="6861185"/>
            <a:ext cx="5684274" cy="2287985"/>
          </a:xfrm>
          <a:prstGeom prst="rect">
            <a:avLst/>
          </a:prstGeom>
          <a:solidFill>
            <a:srgbClr val="31FD29">
              <a:alpha val="30351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DE9DFE"/>
                </a:solidFill>
                <a:latin typeface="Graphik-Light"/>
                <a:ea typeface="Graphik-Light"/>
                <a:cs typeface="Graphik-Light"/>
                <a:sym typeface="Graphik Light"/>
              </a:defRPr>
            </a:pPr>
            <a:endParaRPr/>
          </a:p>
        </p:txBody>
      </p:sp>
      <p:sp>
        <p:nvSpPr>
          <p:cNvPr id="521" name="Rectangle"/>
          <p:cNvSpPr/>
          <p:nvPr/>
        </p:nvSpPr>
        <p:spPr>
          <a:xfrm>
            <a:off x="12177033" y="6861185"/>
            <a:ext cx="3724948" cy="2287985"/>
          </a:xfrm>
          <a:prstGeom prst="rect">
            <a:avLst/>
          </a:prstGeom>
          <a:solidFill>
            <a:srgbClr val="FEFB00">
              <a:alpha val="30351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DE9DFE"/>
                </a:solidFill>
                <a:latin typeface="Graphik-Light"/>
                <a:ea typeface="Graphik-Light"/>
                <a:cs typeface="Graphik-Light"/>
                <a:sym typeface="Graphik Light"/>
              </a:defRPr>
            </a:pPr>
            <a:endParaRPr/>
          </a:p>
        </p:txBody>
      </p:sp>
      <p:sp>
        <p:nvSpPr>
          <p:cNvPr id="522" name="Rectangle"/>
          <p:cNvSpPr/>
          <p:nvPr/>
        </p:nvSpPr>
        <p:spPr>
          <a:xfrm>
            <a:off x="7605407" y="9993160"/>
            <a:ext cx="3436904" cy="1549695"/>
          </a:xfrm>
          <a:prstGeom prst="rect">
            <a:avLst/>
          </a:prstGeom>
          <a:solidFill>
            <a:srgbClr val="FEFB00">
              <a:alpha val="30351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DE00"/>
                </a:solidFill>
                <a:latin typeface="Graphik-Light"/>
                <a:ea typeface="Graphik-Light"/>
                <a:cs typeface="Graphik-Light"/>
                <a:sym typeface="Graphik Light"/>
              </a:defRPr>
            </a:pPr>
            <a:endParaRPr/>
          </a:p>
        </p:txBody>
      </p:sp>
      <p:sp>
        <p:nvSpPr>
          <p:cNvPr id="523" name="Rectangle"/>
          <p:cNvSpPr/>
          <p:nvPr/>
        </p:nvSpPr>
        <p:spPr>
          <a:xfrm>
            <a:off x="2874932" y="6861185"/>
            <a:ext cx="3477240" cy="2287985"/>
          </a:xfrm>
          <a:prstGeom prst="rect">
            <a:avLst/>
          </a:prstGeom>
          <a:solidFill>
            <a:srgbClr val="B34AE8">
              <a:alpha val="30351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DE9DFE"/>
                </a:solidFill>
                <a:latin typeface="Graphik-Light"/>
                <a:ea typeface="Graphik-Light"/>
                <a:cs typeface="Graphik-Light"/>
                <a:sym typeface="Graphik Light"/>
              </a:defRPr>
            </a:pPr>
            <a:endParaRPr/>
          </a:p>
        </p:txBody>
      </p:sp>
      <p:sp>
        <p:nvSpPr>
          <p:cNvPr id="524" name="Rectangle"/>
          <p:cNvSpPr/>
          <p:nvPr/>
        </p:nvSpPr>
        <p:spPr>
          <a:xfrm>
            <a:off x="4357380" y="10002873"/>
            <a:ext cx="3218767" cy="2176192"/>
          </a:xfrm>
          <a:prstGeom prst="rect">
            <a:avLst/>
          </a:prstGeom>
          <a:solidFill>
            <a:srgbClr val="EF426D">
              <a:alpha val="30351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DE9DFE"/>
                </a:solidFill>
                <a:latin typeface="Graphik-Light"/>
                <a:ea typeface="Graphik-Light"/>
                <a:cs typeface="Graphik-Light"/>
                <a:sym typeface="Graphik Light"/>
              </a:defRPr>
            </a:pPr>
            <a:endParaRPr/>
          </a:p>
        </p:txBody>
      </p:sp>
      <p:sp>
        <p:nvSpPr>
          <p:cNvPr id="525" name="Rectangle"/>
          <p:cNvSpPr/>
          <p:nvPr/>
        </p:nvSpPr>
        <p:spPr>
          <a:xfrm>
            <a:off x="11034724" y="9993160"/>
            <a:ext cx="5090140" cy="1549695"/>
          </a:xfrm>
          <a:prstGeom prst="rect">
            <a:avLst/>
          </a:prstGeom>
          <a:solidFill>
            <a:srgbClr val="B34AE8">
              <a:alpha val="30351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DE9DFE"/>
                </a:solidFill>
                <a:latin typeface="Graphik-Light"/>
                <a:ea typeface="Graphik-Light"/>
                <a:cs typeface="Graphik-Light"/>
                <a:sym typeface="Graphik Light"/>
              </a:defRPr>
            </a:pPr>
            <a:endParaRPr/>
          </a:p>
        </p:txBody>
      </p:sp>
      <p:sp>
        <p:nvSpPr>
          <p:cNvPr id="526" name="Hall term"/>
          <p:cNvSpPr txBox="1"/>
          <p:nvPr/>
        </p:nvSpPr>
        <p:spPr>
          <a:xfrm>
            <a:off x="8423631" y="6813465"/>
            <a:ext cx="1800455" cy="630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700"/>
              </a:spcBef>
              <a:defRPr sz="3200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Hall term</a:t>
            </a:r>
          </a:p>
        </p:txBody>
      </p:sp>
      <p:sp>
        <p:nvSpPr>
          <p:cNvPr id="527" name="Ohmic term"/>
          <p:cNvSpPr txBox="1"/>
          <p:nvPr/>
        </p:nvSpPr>
        <p:spPr>
          <a:xfrm>
            <a:off x="12726699" y="6813465"/>
            <a:ext cx="2329588" cy="630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700"/>
              </a:spcBef>
              <a:defRPr sz="3200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Ohmic term</a:t>
            </a:r>
          </a:p>
        </p:txBody>
      </p:sp>
      <p:sp>
        <p:nvSpPr>
          <p:cNvPr id="528" name="Biermann battery"/>
          <p:cNvSpPr txBox="1"/>
          <p:nvPr/>
        </p:nvSpPr>
        <p:spPr>
          <a:xfrm>
            <a:off x="2942790" y="6813465"/>
            <a:ext cx="3341523" cy="630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700"/>
              </a:spcBef>
              <a:defRPr sz="3200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Biermann battery</a:t>
            </a:r>
          </a:p>
        </p:txBody>
      </p:sp>
      <p:sp>
        <p:nvSpPr>
          <p:cNvPr id="529" name="Thermal diffusion"/>
          <p:cNvSpPr txBox="1"/>
          <p:nvPr/>
        </p:nvSpPr>
        <p:spPr>
          <a:xfrm>
            <a:off x="4303927" y="11537865"/>
            <a:ext cx="3325674" cy="630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700"/>
              </a:spcBef>
              <a:defRPr sz="3200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Thermal diffusion</a:t>
            </a:r>
          </a:p>
        </p:txBody>
      </p:sp>
      <p:sp>
        <p:nvSpPr>
          <p:cNvPr id="530" name="We use the modified PARODY code to solve two equations simultaneously using the spectral decomposition for angular variables and finite difference scheme for radial direction.…"/>
          <p:cNvSpPr txBox="1"/>
          <p:nvPr/>
        </p:nvSpPr>
        <p:spPr>
          <a:xfrm>
            <a:off x="1037166" y="1951223"/>
            <a:ext cx="19284035" cy="628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marL="444500" indent="-444500" algn="just" defTabSz="584200">
              <a:lnSpc>
                <a:spcPct val="100000"/>
              </a:lnSpc>
              <a:spcBef>
                <a:spcPts val="4200"/>
              </a:spcBef>
              <a:buSzPct val="145000"/>
              <a:buChar char="•"/>
              <a:defRPr sz="3200">
                <a:latin typeface="Graphik-Light"/>
                <a:ea typeface="Graphik-Light"/>
                <a:cs typeface="Graphik-Light"/>
                <a:sym typeface="Graphik Light"/>
              </a:defRPr>
            </a:pPr>
            <a:r>
              <a:t>We use the modified PARODY code to solve two equations simultaneously using the spectral decomposition for angular variables and finite difference scheme for radial direction.</a:t>
            </a:r>
          </a:p>
          <a:p>
            <a:pPr marL="444500" indent="-444500" algn="just" defTabSz="584200">
              <a:lnSpc>
                <a:spcPct val="100000"/>
              </a:lnSpc>
              <a:spcBef>
                <a:spcPts val="4200"/>
              </a:spcBef>
              <a:buSzPct val="145000"/>
              <a:buChar char="•"/>
              <a:defRPr sz="3200">
                <a:latin typeface="Graphik-Light"/>
                <a:ea typeface="Graphik-Light"/>
                <a:cs typeface="Graphik-Light"/>
                <a:sym typeface="Graphik Light"/>
              </a:defRPr>
            </a:pPr>
            <a:r>
              <a:t>The equations are solved in a spherical shell which represents the neutron star crust. The shell extends for approximately 1 km in depth.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23626A-E8CC-969F-37AD-DD88F1966C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442" y="6591595"/>
            <a:ext cx="15171718" cy="625258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Initial and boundary condition"/>
          <p:cNvSpPr txBox="1">
            <a:spLocks noGrp="1"/>
          </p:cNvSpPr>
          <p:nvPr>
            <p:ph type="title"/>
          </p:nvPr>
        </p:nvSpPr>
        <p:spPr>
          <a:xfrm>
            <a:off x="1206500" y="635000"/>
            <a:ext cx="17747206" cy="1689100"/>
          </a:xfrm>
          <a:prstGeom prst="rect">
            <a:avLst/>
          </a:prstGeom>
        </p:spPr>
        <p:txBody>
          <a:bodyPr/>
          <a:lstStyle>
            <a:lvl1pPr defTabSz="2292038">
              <a:defRPr sz="9400" spc="-94"/>
            </a:lvl1pPr>
          </a:lstStyle>
          <a:p>
            <a:r>
              <a:t>Initial and boundary condition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3" name="Upper boundary condition:…"/>
              <p:cNvSpPr txBox="1">
                <a:spLocks noGrp="1"/>
              </p:cNvSpPr>
              <p:nvPr>
                <p:ph type="body" sz="half" idx="1"/>
              </p:nvPr>
            </p:nvSpPr>
            <p:spPr>
              <a:xfrm>
                <a:off x="952500" y="2590800"/>
                <a:ext cx="11096722" cy="10101648"/>
              </a:xfrm>
              <a:prstGeom prst="rect">
                <a:avLst/>
              </a:prstGeom>
            </p:spPr>
            <p:txBody>
              <a:bodyPr anchor="ctr"/>
              <a:lstStyle/>
              <a:p>
                <a:pPr marL="444500" indent="-444500" defTabSz="584200">
                  <a:spcBef>
                    <a:spcPts val="4200"/>
                  </a:spcBef>
                  <a:buSzPct val="145000"/>
                  <a:defRPr sz="3200"/>
                </a:pPr>
                <a:r>
                  <a:t>Upper boundary condition:</a:t>
                </a:r>
              </a:p>
              <a:p>
                <a:pPr marL="889000" lvl="1" indent="-444500" defTabSz="584200">
                  <a:spcBef>
                    <a:spcPts val="4200"/>
                  </a:spcBef>
                  <a:buSzPct val="145000"/>
                  <a:buChar char="‣"/>
                  <a:defRPr sz="3200"/>
                </a:pPr>
                <a14:m>
                  <m:oMath xmlns:m="http://schemas.openxmlformats.org/officeDocument/2006/math">
                    <m:r>
                      <a:rPr sz="39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𝛻</m:t>
                    </m:r>
                    <m:r>
                      <a:rPr sz="39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sz="39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sz="39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t> Force-free</a:t>
                </a:r>
              </a:p>
              <a:p>
                <a:pPr marL="889000" lvl="1" indent="-444500" defTabSz="584200">
                  <a:spcBef>
                    <a:spcPts val="4200"/>
                  </a:spcBef>
                  <a:buSzPct val="145000"/>
                  <a:buChar char="‣"/>
                  <a:defRPr sz="3200"/>
                </a:pPr>
                <a14:m>
                  <m:oMath xmlns:m="http://schemas.openxmlformats.org/officeDocument/2006/math">
                    <m:f>
                      <m:fPr>
                        <m:ctrlP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sz="39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39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sz="39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Sup>
                          <m:sSubSupPr>
                            <m:ctrlPr>
                              <a:rPr sz="39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39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sz="39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  <m:sup>
                            <m:r>
                              <a:rPr sz="39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  <m:sSup>
                          <m:sSupPr>
                            <m:ctrlPr>
                              <a:rPr sz="39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39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sz="39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limUpp>
                      <m:limUppPr>
                        <m:ctrlP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lim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⃗</m:t>
                        </m:r>
                      </m:lim>
                    </m:limUpp>
                    <m:r>
                      <a:rPr sz="39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⋅</m:t>
                    </m:r>
                    <m:limUpp>
                      <m:limUppPr>
                        <m:ctrlP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lim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̂</m:t>
                        </m:r>
                      </m:lim>
                    </m:limUpp>
                    <m:r>
                      <a:rPr sz="39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sz="39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𝛻</m:t>
                    </m:r>
                    <m:sSubSup>
                      <m:sSubSupPr>
                        <m:ctrlP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sz="39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sSubSup>
                      <m:sSubSupPr>
                        <m:ctrlP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bSup>
                  </m:oMath>
                </a14:m>
                <a:r>
                  <a:t> 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sz="39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sz="3900" i="1">
                                    <a:solidFill>
                                      <a:srgbClr val="FEFFF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sz="3900" i="1">
                                        <a:solidFill>
                                          <a:srgbClr val="FEFFF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sz="3900" i="1">
                                        <a:solidFill>
                                          <a:srgbClr val="FEFFF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sz="3900" i="1">
                                        <a:solidFill>
                                          <a:srgbClr val="FEFFF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num>
                              <m:den>
                                <m:sSup>
                                  <m:sSupPr>
                                    <m:ctrlPr>
                                      <a:rPr sz="3900" i="1">
                                        <a:solidFill>
                                          <a:srgbClr val="FEFFF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sz="3900" i="1">
                                        <a:solidFill>
                                          <a:srgbClr val="FEFFF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sz="3900" i="1">
                                        <a:solidFill>
                                          <a:srgbClr val="FEFFF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  <m:sup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sz="39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sz="39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sz="3900" i="1">
                                    <a:solidFill>
                                      <a:srgbClr val="FEFFF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3900" i="1">
                                    <a:solidFill>
                                      <a:srgbClr val="FEFFFE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sz="3900" i="1">
                                    <a:solidFill>
                                      <a:srgbClr val="FEFFFE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sz="3900" i="1">
                                    <a:solidFill>
                                      <a:srgbClr val="FEFFF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sz="3900" i="1">
                                    <a:solidFill>
                                      <a:srgbClr val="FEFFFE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sz="3900" i="1">
                                    <a:solidFill>
                                      <a:srgbClr val="FEFFFE"/>
                                    </a:solidFill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t> Blackbody emission from the atmosphere</a:t>
                </a:r>
              </a:p>
              <a:p>
                <a:pPr marL="444500" indent="-444500" defTabSz="584200">
                  <a:spcBef>
                    <a:spcPts val="4200"/>
                  </a:spcBef>
                  <a:buSzPct val="145000"/>
                  <a:defRPr sz="3200"/>
                </a:pPr>
                <a:r>
                  <a:t>Lower boundary condition</a:t>
                </a:r>
              </a:p>
              <a:p>
                <a:pPr marL="889000" lvl="1" indent="-444500" defTabSz="584200">
                  <a:spcBef>
                    <a:spcPts val="4200"/>
                  </a:spcBef>
                  <a:buSzPct val="145000"/>
                  <a:buChar char="‣"/>
                  <a:defRPr sz="32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sz="39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sz="39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t> the Meissner condition</a:t>
                </a:r>
              </a:p>
              <a:p>
                <a:pPr marL="889000" lvl="1" indent="-444500" defTabSz="584200">
                  <a:spcBef>
                    <a:spcPts val="4200"/>
                  </a:spcBef>
                  <a:buSzPct val="145000"/>
                  <a:buChar char="‣"/>
                  <a:defRPr sz="3200"/>
                </a:pPr>
                <a14:m>
                  <m:oMath xmlns:m="http://schemas.openxmlformats.org/officeDocument/2006/math">
                    <m:f>
                      <m:fPr>
                        <m:ctrlP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sz="39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sz="39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sz="39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t>  no cooling</a:t>
                </a:r>
              </a:p>
            </p:txBody>
          </p:sp>
        </mc:Choice>
        <mc:Fallback xmlns="">
          <p:sp>
            <p:nvSpPr>
              <p:cNvPr id="533" name="Upper boundary condition: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952500" y="2590800"/>
                <a:ext cx="11096722" cy="10101648"/>
              </a:xfrm>
              <a:prstGeom prst="rect">
                <a:avLst/>
              </a:prstGeom>
              <a:blipFill>
                <a:blip r:embed="rId2"/>
                <a:stretch>
                  <a:fillRect l="-29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34" name="fig_1_v2.png" descr="fig_1_v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22314" y="3378200"/>
            <a:ext cx="10829720" cy="8526848"/>
          </a:xfrm>
          <a:prstGeom prst="rect">
            <a:avLst/>
          </a:prstGeom>
          <a:ln w="12700">
            <a:miter lim="400000"/>
          </a:ln>
        </p:spPr>
      </p:pic>
      <p:sp>
        <p:nvSpPr>
          <p:cNvPr id="535" name="crust"/>
          <p:cNvSpPr txBox="1"/>
          <p:nvPr/>
        </p:nvSpPr>
        <p:spPr>
          <a:xfrm rot="18493180">
            <a:off x="19469692" y="9555056"/>
            <a:ext cx="1275589" cy="76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700"/>
              </a:spcBef>
              <a:defRPr sz="4000">
                <a:solidFill>
                  <a:srgbClr val="B34AE8"/>
                </a:solidFill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crust</a:t>
            </a: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Age 200 kyr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r>
              <a:t>Age 200 kyr</a:t>
            </a:r>
          </a:p>
        </p:txBody>
      </p:sp>
      <p:sp>
        <p:nvSpPr>
          <p:cNvPr id="538" name="External magnetic fiel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828754">
              <a:defRPr sz="7500" spc="-75"/>
            </a:lvl1pPr>
          </a:lstStyle>
          <a:p>
            <a:r>
              <a:t>External magnetic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9" name="Magnetic field structure is dominated by small scale fields. A system of magnetic arcs is formed.…"/>
              <p:cNvSpPr txBox="1">
                <a:spLocks noGrp="1"/>
              </p:cNvSpPr>
              <p:nvPr>
                <p:ph type="body" sz="half" idx="1"/>
              </p:nvPr>
            </p:nvSpPr>
            <p:spPr>
              <a:xfrm>
                <a:off x="1206500" y="4248504"/>
                <a:ext cx="12256604" cy="9062866"/>
              </a:xfrm>
              <a:prstGeom prst="rect">
                <a:avLst/>
              </a:prstGeom>
            </p:spPr>
            <p:txBody>
              <a:bodyPr/>
              <a:lstStyle/>
              <a:p>
                <a:pPr marL="425195" indent="-425195" defTabSz="2267655">
                  <a:lnSpc>
                    <a:spcPct val="90000"/>
                  </a:lnSpc>
                  <a:spcBef>
                    <a:spcPts val="2700"/>
                  </a:spcBef>
                  <a:defRPr sz="3720"/>
                </a:pPr>
                <a:r>
                  <a:t>Magnetic field structure is dominated by small scale fields. A system of magnetic arcs is formed.</a:t>
                </a:r>
              </a:p>
              <a:p>
                <a:pPr marL="425195" indent="-425195" defTabSz="2267655">
                  <a:lnSpc>
                    <a:spcPct val="90000"/>
                  </a:lnSpc>
                  <a:spcBef>
                    <a:spcPts val="2700"/>
                  </a:spcBef>
                  <a:defRPr sz="3720"/>
                </a:pPr>
                <a:r>
                  <a:t>Magnetic field strength at the footpoints of individual arcs reaches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</m:oMath>
                </a14:m>
                <a:r>
                  <a:t> G, the dipolar field stays low  </a:t>
                </a:r>
                <a14:m>
                  <m:oMath xmlns:m="http://schemas.openxmlformats.org/officeDocument/2006/math">
                    <m:r>
                      <a:rPr sz="450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</m:oMath>
                </a14:m>
                <a:r>
                  <a:t> G. </a:t>
                </a:r>
              </a:p>
              <a:p>
                <a:pPr marL="425195" indent="-425195" defTabSz="2267655">
                  <a:lnSpc>
                    <a:spcPct val="90000"/>
                  </a:lnSpc>
                  <a:spcBef>
                    <a:spcPts val="2700"/>
                  </a:spcBef>
                  <a:defRPr sz="3720"/>
                </a:pPr>
                <a:r>
                  <a:t>Hot regions are large and have insufficient temperature to be detected as quiescent emission.</a:t>
                </a:r>
              </a:p>
              <a:p>
                <a:pPr marL="425195" indent="-425195" defTabSz="2267655">
                  <a:lnSpc>
                    <a:spcPct val="90000"/>
                  </a:lnSpc>
                  <a:spcBef>
                    <a:spcPts val="2700"/>
                  </a:spcBef>
                  <a:defRPr sz="3720"/>
                </a:pPr>
                <a:r>
                  <a:t>Surface can be heated by magnetospheric currents 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lim>
                        <m: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⃗</m:t>
                        </m:r>
                      </m:lim>
                    </m:limUpp>
                    <m:r>
                      <a:rPr sz="450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=</m:t>
                    </m:r>
                    <m:limUpp>
                      <m:limUppPr>
                        <m:ctrlP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𝛻</m:t>
                        </m:r>
                      </m:e>
                      <m:lim>
                        <m: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⃗</m:t>
                        </m:r>
                      </m:lim>
                    </m:limUpp>
                    <m:r>
                      <a:rPr sz="450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×</m:t>
                    </m:r>
                    <m:limUpp>
                      <m:limUppPr>
                        <m:ctrlP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lim>
                        <m: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⃗</m:t>
                        </m:r>
                      </m:lim>
                    </m:limUpp>
                  </m:oMath>
                </a14:m>
                <a:r>
                  <a:t>, force-free condition 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𝛻</m:t>
                        </m:r>
                      </m:e>
                      <m:lim>
                        <m: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⃗</m:t>
                        </m:r>
                      </m:lim>
                    </m:limUpp>
                    <m:r>
                      <a:rPr sz="450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×</m:t>
                    </m:r>
                    <m:limUpp>
                      <m:limUppPr>
                        <m:ctrlP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lim>
                        <m: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⃗</m:t>
                        </m:r>
                      </m:lim>
                    </m:limUpp>
                    <m:r>
                      <a:rPr sz="450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sz="450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limUpp>
                      <m:limUppPr>
                        <m:ctrlP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lim>
                        <m: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⃗</m:t>
                        </m:r>
                      </m:lim>
                    </m:limUpp>
                  </m:oMath>
                </a14:m>
                <a:r>
                  <a:t> which means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sz="450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sz="45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t> Regions with the strongest radial magnetic field can be heated by magnetospheric currents. Detailed future modelling is necessary.</a:t>
                </a:r>
                <a:endParaRPr sz="4000"/>
              </a:p>
            </p:txBody>
          </p:sp>
        </mc:Choice>
        <mc:Fallback xmlns="">
          <p:sp>
            <p:nvSpPr>
              <p:cNvPr id="539" name="Magnetic field structure is dominated by small scale fields. A system of magnetic arcs is formed.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1206500" y="4248504"/>
                <a:ext cx="12256604" cy="9062866"/>
              </a:xfrm>
              <a:prstGeom prst="rect">
                <a:avLst/>
              </a:prstGeom>
              <a:blipFill>
                <a:blip r:embed="rId2"/>
                <a:stretch>
                  <a:fillRect l="-2174" t="-22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40" name="fig_spot_v5.png" descr="fig_spot_v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25626" y="6276432"/>
            <a:ext cx="8127948" cy="6621144"/>
          </a:xfrm>
          <a:prstGeom prst="rect">
            <a:avLst/>
          </a:prstGeom>
          <a:ln w="12700">
            <a:miter lim="400000"/>
          </a:ln>
        </p:spPr>
      </p:pic>
      <p:pic>
        <p:nvPicPr>
          <p:cNvPr id="541" name="BdBq.pdf" descr="BdBq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83358" y="212355"/>
            <a:ext cx="8012485" cy="60093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Crust yielding criterio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r>
              <a:t>Crust yielding criterion</a:t>
            </a:r>
          </a:p>
        </p:txBody>
      </p:sp>
      <p:sp>
        <p:nvSpPr>
          <p:cNvPr id="544" name="Is it a magnetar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292038">
              <a:defRPr sz="9400" spc="-94"/>
            </a:lvl1pPr>
          </a:lstStyle>
          <a:p>
            <a:r>
              <a:t>Is it a magnetar?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5" name="Crust will fail near the original magnetic pole and can trigger outbursts similar to magnetar outburst with energies up to   erg."/>
              <p:cNvSpPr txBox="1">
                <a:spLocks noGrp="1"/>
              </p:cNvSpPr>
              <p:nvPr>
                <p:ph type="body" sz="half" idx="1"/>
              </p:nvPr>
            </p:nvSpPr>
            <p:spPr>
              <a:prstGeom prst="rect">
                <a:avLst/>
              </a:prstGeom>
            </p:spPr>
            <p:txBody>
              <a:bodyPr/>
              <a:lstStyle/>
              <a:p>
                <a:r>
                  <a:t>Crust will fail near the original magnetic pole and can trigger outbursts similar to magnetar outburst with energies up to </a:t>
                </a:r>
                <a14:m>
                  <m:oMath xmlns:m="http://schemas.openxmlformats.org/officeDocument/2006/math">
                    <m:r>
                      <a:rPr sz="48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2×</m:t>
                    </m:r>
                    <m:sSup>
                      <m:sSupPr>
                        <m:ctrlPr>
                          <a:rPr sz="48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48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sz="48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39</m:t>
                        </m:r>
                      </m:sup>
                    </m:sSup>
                  </m:oMath>
                </a14:m>
                <a:r>
                  <a:t> erg.</a:t>
                </a:r>
              </a:p>
            </p:txBody>
          </p:sp>
        </mc:Choice>
        <mc:Fallback xmlns="">
          <p:sp>
            <p:nvSpPr>
              <p:cNvPr id="545" name="Crust will fail near the original magnetic pole and can trigger outbursts similar to magnetar outburst with energies up to   erg.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prstGeom prst="rect">
                <a:avLst/>
              </a:prstGeom>
              <a:blipFill>
                <a:blip r:embed="rId2"/>
                <a:stretch>
                  <a:fillRect l="-2987" t="-1843" r="-3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46" name="fig_cracks_v4.png" descr="fig_cracks_v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1133" y="2117363"/>
            <a:ext cx="11992961" cy="8899841"/>
          </a:xfrm>
          <a:prstGeom prst="rect">
            <a:avLst/>
          </a:prstGeom>
          <a:ln w="12700">
            <a:miter lim="400000"/>
          </a:ln>
        </p:spPr>
      </p:pic>
      <p:sp>
        <p:nvSpPr>
          <p:cNvPr id="547" name="Lander &amp; Gourgouliatos (2019) model"/>
          <p:cNvSpPr txBox="1"/>
          <p:nvPr/>
        </p:nvSpPr>
        <p:spPr>
          <a:xfrm>
            <a:off x="1726692" y="7336789"/>
            <a:ext cx="8738617" cy="76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4700"/>
              </a:spcBef>
              <a:defRPr sz="4000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Lander &amp; Gourgouliatos (2019) model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Neutron stars &amp; their magnetic fields"/>
          <p:cNvSpPr txBox="1">
            <a:spLocks noGrp="1"/>
          </p:cNvSpPr>
          <p:nvPr>
            <p:ph type="title"/>
          </p:nvPr>
        </p:nvSpPr>
        <p:spPr>
          <a:xfrm>
            <a:off x="1359310" y="-184547"/>
            <a:ext cx="21665380" cy="3036094"/>
          </a:xfrm>
          <a:prstGeom prst="rect">
            <a:avLst/>
          </a:prstGeom>
        </p:spPr>
        <p:txBody>
          <a:bodyPr/>
          <a:lstStyle>
            <a:lvl1pPr defTabSz="706516">
              <a:defRPr sz="9632"/>
            </a:lvl1pPr>
          </a:lstStyle>
          <a:p>
            <a:r>
              <a:t>Neutron stars &amp; their magnetic fields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8" name="Neutron stars (NSs) are compact (~10 km) remnants of the stellar evolution. A mass of NS is  . NSs have extreme magnetic fields (  G).…"/>
              <p:cNvSpPr txBox="1"/>
              <p:nvPr/>
            </p:nvSpPr>
            <p:spPr>
              <a:xfrm>
                <a:off x="797348" y="4066164"/>
                <a:ext cx="11533186" cy="719678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71437" tIns="71437" rIns="71437" bIns="71437" anchor="ctr">
                <a:spAutoFit/>
              </a:bodyPr>
              <a:lstStyle/>
              <a:p>
                <a:pPr marL="615461" indent="-615461" algn="just" defTabSz="821531">
                  <a:lnSpc>
                    <a:spcPct val="100000"/>
                  </a:lnSpc>
                  <a:spcBef>
                    <a:spcPts val="5900"/>
                  </a:spcBef>
                  <a:buSzPct val="145000"/>
                  <a:buChar char="•"/>
                  <a:defRPr sz="3600"/>
                </a:pPr>
                <a:r>
                  <a:t>Neutron stars (NSs) are compact (~10 km) remnants of the stellar evolution. A mass of NS is </a:t>
                </a:r>
                <a14:m>
                  <m:oMath xmlns:m="http://schemas.openxmlformats.org/officeDocument/2006/math">
                    <m:r>
                      <a:rPr sz="435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≈1.4</m:t>
                    </m:r>
                    <m:sSub>
                      <m:sSubPr>
                        <m:ctrlPr>
                          <a:rPr sz="435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35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sz="435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t>. NSs have extreme magnetic fields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435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435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sz="435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sz="435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sz="435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435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sz="435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</m:oMath>
                </a14:m>
                <a:r>
                  <a:t> G).</a:t>
                </a:r>
              </a:p>
              <a:p>
                <a:pPr marL="615461" indent="-615461" algn="just" defTabSz="821531">
                  <a:lnSpc>
                    <a:spcPct val="100000"/>
                  </a:lnSpc>
                  <a:spcBef>
                    <a:spcPts val="5900"/>
                  </a:spcBef>
                  <a:buSzPct val="145000"/>
                  <a:buChar char="•"/>
                  <a:defRPr sz="3600"/>
                </a:pPr>
                <a:r>
                  <a:t>Main observational characteristics for neutron stars are their period and period derivatives.</a:t>
                </a:r>
              </a:p>
              <a:p>
                <a:pPr marL="615461" indent="-615461" algn="just" defTabSz="821531">
                  <a:lnSpc>
                    <a:spcPct val="100000"/>
                  </a:lnSpc>
                  <a:spcBef>
                    <a:spcPts val="5900"/>
                  </a:spcBef>
                  <a:buSzPct val="145000"/>
                  <a:buChar char="•"/>
                  <a:defRPr sz="3600"/>
                </a:pPr>
                <a14:m>
                  <m:oMath xmlns:m="http://schemas.openxmlformats.org/officeDocument/2006/math">
                    <m:r>
                      <a:rPr sz="435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t> and 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sz="435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sz="435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lim>
                        <m:r>
                          <a:rPr sz="435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·</m:t>
                        </m:r>
                      </m:lim>
                    </m:limUpp>
                  </m:oMath>
                </a14:m>
                <a:r>
                  <a:t> indicate poloidal, dipolar magnetic field strength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35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35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sz="435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/>
              </a:p>
            </p:txBody>
          </p:sp>
        </mc:Choice>
        <mc:Fallback xmlns="">
          <p:sp>
            <p:nvSpPr>
              <p:cNvPr id="268" name="Neutron stars (NSs) are compact (~10 km) remnants of the stellar evolution. A mass of NS is  . NSs have extreme magnetic fields (  G).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348" y="4066164"/>
                <a:ext cx="11533186" cy="7196783"/>
              </a:xfrm>
              <a:prstGeom prst="rect">
                <a:avLst/>
              </a:prstGeom>
              <a:blipFill>
                <a:blip r:embed="rId2"/>
                <a:stretch>
                  <a:fillRect l="-3077" t="-2465" r="-274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9" name="Equation"/>
              <p:cNvSpPr txBox="1"/>
              <p:nvPr/>
            </p:nvSpPr>
            <p:spPr>
              <a:xfrm>
                <a:off x="5042605" y="11171336"/>
                <a:ext cx="2275746" cy="70408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45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sz="45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rad>
                        <m:radPr>
                          <m:degHide m:val="on"/>
                          <m:ctrlPr>
                            <a:rPr sz="45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sz="45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limUpp>
                            <m:limUppPr>
                              <m:ctrlPr>
                                <a:rPr sz="45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45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lim>
                              <m:r>
                                <a:rPr sz="45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·</m:t>
                              </m:r>
                            </m:lim>
                          </m:limUpp>
                        </m:e>
                      </m:rad>
                    </m:oMath>
                  </m:oMathPara>
                </a14:m>
                <a:endParaRPr sz="450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269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2605" y="11171336"/>
                <a:ext cx="2275746" cy="704089"/>
              </a:xfrm>
              <a:prstGeom prst="rect">
                <a:avLst/>
              </a:prstGeom>
              <a:blipFill>
                <a:blip r:embed="rId3"/>
                <a:stretch>
                  <a:fillRect l="-7735" r="-7735" b="-94737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0" name="Review on magnetic field evolution: Igoshev, Popov &amp; Hollerbach (2021)…"/>
          <p:cNvSpPr txBox="1"/>
          <p:nvPr/>
        </p:nvSpPr>
        <p:spPr>
          <a:xfrm>
            <a:off x="12194289" y="12477564"/>
            <a:ext cx="12016944" cy="1075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ct val="10000"/>
              </a:lnSpc>
              <a:spcBef>
                <a:spcPts val="3600"/>
              </a:spcBef>
              <a:defRPr sz="2800"/>
            </a:pPr>
            <a:r>
              <a:t>Review on magnetic field evolution: Igoshev, Popov &amp; Hollerbach (2021)</a:t>
            </a:r>
          </a:p>
          <a:p>
            <a:pPr>
              <a:lnSpc>
                <a:spcPct val="10000"/>
              </a:lnSpc>
              <a:spcBef>
                <a:spcPts val="3600"/>
              </a:spcBef>
              <a:defRPr sz="2800"/>
            </a:pPr>
            <a:r>
              <a:t>Review on techniques: Pons, Dehman &amp; Vigano (2026)</a:t>
            </a:r>
          </a:p>
        </p:txBody>
      </p:sp>
      <p:grpSp>
        <p:nvGrpSpPr>
          <p:cNvPr id="275" name="Group"/>
          <p:cNvGrpSpPr/>
          <p:nvPr/>
        </p:nvGrpSpPr>
        <p:grpSpPr>
          <a:xfrm>
            <a:off x="13018151" y="2564945"/>
            <a:ext cx="9422040" cy="9422041"/>
            <a:chOff x="0" y="0"/>
            <a:chExt cx="9422039" cy="9422039"/>
          </a:xfrm>
        </p:grpSpPr>
        <p:pic>
          <p:nvPicPr>
            <p:cNvPr id="271" name="ppdot.png" descr="ppdot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9422040" cy="942204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2" name="http://neutronstars.utk.edu"/>
            <p:cNvSpPr txBox="1"/>
            <p:nvPr/>
          </p:nvSpPr>
          <p:spPr>
            <a:xfrm>
              <a:off x="5823824" y="8724881"/>
              <a:ext cx="3480512" cy="4671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lnSpc>
                  <a:spcPct val="100000"/>
                </a:lnSpc>
                <a:spcBef>
                  <a:spcPts val="4700"/>
                </a:spcBef>
                <a:defRPr sz="2200">
                  <a:solidFill>
                    <a:srgbClr val="000000"/>
                  </a:solidFill>
                  <a:latin typeface="Graphik-Light"/>
                  <a:ea typeface="Graphik-Light"/>
                  <a:cs typeface="Graphik-Light"/>
                  <a:sym typeface="Graphik Light"/>
                </a:defRPr>
              </a:lvl1pPr>
            </a:lstStyle>
            <a:p>
              <a:r>
                <a:t>http://neutronstars.utk.edu</a:t>
              </a:r>
            </a:p>
          </p:txBody>
        </p:sp>
        <p:pic>
          <p:nvPicPr>
            <p:cNvPr id="273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146176">
              <a:off x="1044770" y="2149760"/>
              <a:ext cx="8553944" cy="76201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Fallback disk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r>
              <a:t>Fallback disk</a:t>
            </a:r>
          </a:p>
        </p:txBody>
      </p:sp>
      <p:sp>
        <p:nvSpPr>
          <p:cNvPr id="550" name="Spin perio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292038">
              <a:defRPr sz="9400" spc="-94"/>
            </a:lvl1pPr>
          </a:lstStyle>
          <a:p>
            <a:r>
              <a:t>Spin period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1" name="Long periods  sec cannot be reached using the dipolar braking.…"/>
              <p:cNvSpPr txBox="1">
                <a:spLocks noGrp="1"/>
              </p:cNvSpPr>
              <p:nvPr>
                <p:ph type="body" sz="half" idx="1"/>
              </p:nvPr>
            </p:nvSpPr>
            <p:spPr>
              <a:prstGeom prst="rect">
                <a:avLst/>
              </a:prstGeom>
            </p:spPr>
            <p:txBody>
              <a:bodyPr/>
              <a:lstStyle/>
              <a:p>
                <a:pPr marL="388620" indent="-388620" defTabSz="2072588">
                  <a:spcBef>
                    <a:spcPts val="3900"/>
                  </a:spcBef>
                  <a:defRPr sz="3400"/>
                </a:pPr>
                <a:r>
                  <a:t>Long periods </a:t>
                </a:r>
                <a14:m>
                  <m:oMath xmlns:m="http://schemas.openxmlformats.org/officeDocument/2006/math">
                    <m:r>
                      <a:rPr sz="41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t>sec cannot be reached using the dipolar braking.</a:t>
                </a:r>
              </a:p>
              <a:p>
                <a:pPr marL="388620" indent="-388620" defTabSz="2072588">
                  <a:spcBef>
                    <a:spcPts val="3900"/>
                  </a:spcBef>
                  <a:defRPr sz="3400"/>
                </a:pPr>
                <a:r>
                  <a:t>Tayler-Spruit dynamo requires significant fallback accretion to operate. </a:t>
                </a:r>
              </a:p>
              <a:p>
                <a:pPr marL="388620" indent="-388620" defTabSz="2072588">
                  <a:spcBef>
                    <a:spcPts val="3900"/>
                  </a:spcBef>
                  <a:defRPr sz="3400"/>
                </a:pPr>
                <a:r>
                  <a:t>If fallback continues, it will decelerate neutron star in the propeller regime. The neutron star reaches spin periods </a:t>
                </a:r>
                <a14:m>
                  <m:oMath xmlns:m="http://schemas.openxmlformats.org/officeDocument/2006/math">
                    <m:r>
                      <a:rPr sz="41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∼10</m:t>
                    </m:r>
                  </m:oMath>
                </a14:m>
                <a:r>
                  <a:t> sec by 200 kyr.</a:t>
                </a:r>
              </a:p>
              <a:p>
                <a:pPr marL="388620" indent="-388620" defTabSz="2072588">
                  <a:spcBef>
                    <a:spcPts val="3900"/>
                  </a:spcBef>
                  <a:defRPr sz="3400"/>
                </a:pPr>
                <a:r>
                  <a:t>Simulations based on Gompertz et al. (2014) and  Ronchi, Rea, Graber et al. (2022) but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1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limUpp>
                          <m:limUppPr>
                            <m:ctrlPr>
                              <a:rPr sz="4150" i="1">
                                <a:solidFill>
                                  <a:srgbClr val="FEFEF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r>
                              <a:rPr sz="4150" i="1">
                                <a:solidFill>
                                  <a:srgbClr val="FEFEFE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lim>
                            <m:r>
                              <a:rPr sz="4150" i="1">
                                <a:solidFill>
                                  <a:srgbClr val="FEFEFE"/>
                                </a:solidFill>
                                <a:latin typeface="Cambria Math" panose="02040503050406030204" pitchFamily="18" charset="0"/>
                              </a:rPr>
                              <m:t>·</m:t>
                            </m:r>
                          </m:lim>
                        </m:limUpp>
                      </m:e>
                      <m:sub>
                        <m:r>
                          <a:rPr sz="41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sz="41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=6.5×</m:t>
                    </m:r>
                    <m:sSup>
                      <m:sSupPr>
                        <m:ctrlPr>
                          <a:rPr sz="41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41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sz="41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29</m:t>
                        </m:r>
                      </m:sup>
                    </m:sSup>
                  </m:oMath>
                </a14:m>
                <a:r>
                  <a:t> g/s based on TS dynamo simulations.</a:t>
                </a:r>
                <a:endParaRPr sz="4000"/>
              </a:p>
            </p:txBody>
          </p:sp>
        </mc:Choice>
        <mc:Fallback xmlns="">
          <p:sp>
            <p:nvSpPr>
              <p:cNvPr id="551" name="Long periods  sec cannot be reached using the dipolar braking.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prstGeom prst="rect">
                <a:avLst/>
              </a:prstGeom>
              <a:blipFill>
                <a:blip r:embed="rId2"/>
                <a:stretch>
                  <a:fillRect l="-2468" t="-768" r="-2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52" name="P_RadSeries2.pdf" descr="P_RadSeries2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22076" y="266700"/>
            <a:ext cx="9715501" cy="13182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Spin perio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292038">
              <a:defRPr sz="9400" spc="-94"/>
            </a:lvl1pPr>
          </a:lstStyle>
          <a:p>
            <a:r>
              <a:t>Spin period</a:t>
            </a:r>
          </a:p>
        </p:txBody>
      </p:sp>
      <p:sp>
        <p:nvSpPr>
          <p:cNvPr id="555" name="The period derivative depends on the state of the fallback disk. If the fallback disk is partially (completely) depleted, the period derivative is closer to magnetospheric spin-down.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period derivative depends on the state of the fallback disk. If the fallback disk is partially (completely) depleted, the period derivative is closer to magnetospheric spin-down.</a:t>
            </a:r>
          </a:p>
          <a:p>
            <a:r>
              <a:t>At older ages these objects could turn into long-period pulsars.</a:t>
            </a:r>
          </a:p>
        </p:txBody>
      </p:sp>
      <p:pic>
        <p:nvPicPr>
          <p:cNvPr id="556" name="PPdot_lowFieldMag_all2.pdf" descr="PPdot_lowFieldMag_all2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2382" y="2645971"/>
            <a:ext cx="11534624" cy="8424058"/>
          </a:xfrm>
          <a:prstGeom prst="rect">
            <a:avLst/>
          </a:prstGeom>
          <a:ln w="12700">
            <a:miter lim="400000"/>
          </a:ln>
        </p:spPr>
      </p:pic>
      <p:sp>
        <p:nvSpPr>
          <p:cNvPr id="557" name="Fallback disk"/>
          <p:cNvSpPr txBox="1"/>
          <p:nvPr/>
        </p:nvSpPr>
        <p:spPr>
          <a:xfrm>
            <a:off x="1206500" y="2324100"/>
            <a:ext cx="9401973" cy="1003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defTabSz="808990">
              <a:lnSpc>
                <a:spcPct val="100000"/>
              </a:lnSpc>
              <a:spcBef>
                <a:spcPts val="0"/>
              </a:spcBef>
              <a:defRPr sz="5390"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Fallback disk</a:t>
            </a:r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New volumetric forc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79987">
              <a:defRPr sz="7300" spc="-72"/>
            </a:lvl1pPr>
          </a:lstStyle>
          <a:p>
            <a:r>
              <a:t>New volumetric forcing</a:t>
            </a:r>
          </a:p>
        </p:txBody>
      </p:sp>
      <p:pic>
        <p:nvPicPr>
          <p:cNvPr id="560" name="T_DFNO4_10.pdf" descr="T_DFNO4_10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58782" y="3243003"/>
            <a:ext cx="10781087" cy="5390544"/>
          </a:xfrm>
          <a:prstGeom prst="rect">
            <a:avLst/>
          </a:prstGeom>
          <a:ln w="12700">
            <a:miter lim="400000"/>
          </a:ln>
        </p:spPr>
      </p:pic>
      <p:pic>
        <p:nvPicPr>
          <p:cNvPr id="561" name="B_rDFNO4_10.pdf" descr="B_rDFNO4_10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4131" y="3243003"/>
            <a:ext cx="10781087" cy="539054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MRI dynam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292038">
              <a:defRPr sz="9400" spc="-94"/>
            </a:lvl1pPr>
          </a:lstStyle>
          <a:p>
            <a:r>
              <a:t>MRI dynamo</a:t>
            </a:r>
          </a:p>
        </p:txBody>
      </p:sp>
      <p:sp>
        <p:nvSpPr>
          <p:cNvPr id="564" name="Dehman et al. (2023) found no growth of dipolar magnetic field, however X-ray luminosities are enhanced and could explain CCOs."/>
          <p:cNvSpPr txBox="1">
            <a:spLocks noGrp="1"/>
          </p:cNvSpPr>
          <p:nvPr>
            <p:ph type="body" sz="half" idx="1"/>
          </p:nvPr>
        </p:nvSpPr>
        <p:spPr>
          <a:xfrm>
            <a:off x="1012805" y="2409586"/>
            <a:ext cx="9779001" cy="8256630"/>
          </a:xfrm>
          <a:prstGeom prst="rect">
            <a:avLst/>
          </a:prstGeom>
        </p:spPr>
        <p:txBody>
          <a:bodyPr/>
          <a:lstStyle/>
          <a:p>
            <a:r>
              <a:t>Dehman et al. (2023) found no growth of dipolar magnetic field, however X-ray luminosities are enhanced and could explain CCOs.</a:t>
            </a:r>
          </a:p>
        </p:txBody>
      </p:sp>
      <p:pic>
        <p:nvPicPr>
          <p:cNvPr id="565" name="Screenshot 2026-06-15 at 16.21.31.png" descr="Screenshot 2026-06-15 at 16.21.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81" y="7556663"/>
            <a:ext cx="13925989" cy="5896393"/>
          </a:xfrm>
          <a:prstGeom prst="rect">
            <a:avLst/>
          </a:prstGeom>
          <a:ln w="12700">
            <a:miter lim="400000"/>
          </a:ln>
        </p:spPr>
      </p:pic>
      <p:pic>
        <p:nvPicPr>
          <p:cNvPr id="566" name="Screenshot 2026-06-19 at 14.58.24.png" descr="Screenshot 2026-06-19 at 14.58.2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7625" y="414856"/>
            <a:ext cx="9139607" cy="6006465"/>
          </a:xfrm>
          <a:prstGeom prst="rect">
            <a:avLst/>
          </a:prstGeom>
          <a:ln w="12700">
            <a:miter lim="400000"/>
          </a:ln>
        </p:spPr>
      </p:pic>
      <p:pic>
        <p:nvPicPr>
          <p:cNvPr id="567" name="Screenshot 2026-06-23 at 11.27.27 AM.png" descr="Screenshot 2026-06-23 at 11.27.27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23848" y="6702130"/>
            <a:ext cx="9139607" cy="67957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9" name="Magnet0873.png" descr="Magnet0873.png"/>
          <p:cNvPicPr>
            <a:picLocks noChangeAspect="1"/>
          </p:cNvPicPr>
          <p:nvPr/>
        </p:nvPicPr>
        <p:blipFill>
          <a:blip r:embed="rId2">
            <a:alphaModFix amt="21466"/>
          </a:blip>
          <a:stretch>
            <a:fillRect/>
          </a:stretch>
        </p:blipFill>
        <p:spPr>
          <a:xfrm>
            <a:off x="-3780" y="-1345683"/>
            <a:ext cx="24391560" cy="16562442"/>
          </a:xfrm>
          <a:prstGeom prst="rect">
            <a:avLst/>
          </a:prstGeom>
          <a:ln w="12700">
            <a:miter lim="400000"/>
          </a:ln>
        </p:spPr>
      </p:pic>
      <p:sp>
        <p:nvSpPr>
          <p:cNvPr id="570" name="Core superconductivity"/>
          <p:cNvSpPr txBox="1">
            <a:spLocks noGrp="1"/>
          </p:cNvSpPr>
          <p:nvPr>
            <p:ph type="title"/>
          </p:nvPr>
        </p:nvSpPr>
        <p:spPr>
          <a:xfrm>
            <a:off x="1380134" y="2205279"/>
            <a:ext cx="21623732" cy="3036095"/>
          </a:xfrm>
          <a:prstGeom prst="rect">
            <a:avLst/>
          </a:prstGeom>
        </p:spPr>
        <p:txBody>
          <a:bodyPr/>
          <a:lstStyle>
            <a:lvl1pPr>
              <a:defRPr sz="13000">
                <a:latin typeface="+mn-lt"/>
                <a:ea typeface="+mn-ea"/>
                <a:cs typeface="+mn-cs"/>
                <a:sym typeface="Graphik"/>
              </a:defRPr>
            </a:lvl1pPr>
          </a:lstStyle>
          <a:p>
            <a:r>
              <a:t>Core superconductivity</a:t>
            </a:r>
          </a:p>
        </p:txBody>
      </p:sp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MHD-like approach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MHD-like approach</a:t>
            </a:r>
          </a:p>
        </p:txBody>
      </p:sp>
      <p:sp>
        <p:nvSpPr>
          <p:cNvPr id="573" name="Our model rely on Hall-Vinen-Bekharevich-Khalatnikov (HVBK) two-fluid model for describing superfluid/superconductor as a sum of a few fluids. We closely follow prescription developed by Glampedakis, Andersson &amp; Samuelsson (2011) with simplifications by "/>
          <p:cNvSpPr txBox="1"/>
          <p:nvPr/>
        </p:nvSpPr>
        <p:spPr>
          <a:xfrm>
            <a:off x="4184005" y="3367979"/>
            <a:ext cx="16015990" cy="88505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marL="444499" indent="-444499" defTabSz="584200">
              <a:lnSpc>
                <a:spcPct val="100000"/>
              </a:lnSpc>
              <a:spcBef>
                <a:spcPts val="4200"/>
              </a:spcBef>
              <a:buSzPct val="145000"/>
              <a:buChar char="•"/>
              <a:defRPr sz="3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Our model rely on Hall-Vinen-Bekharevich-Khalatnikov (HVBK) two-fluid model for describing superfluid/superconductor as a sum of a few fluids. We closely follow prescription developed by Glampedakis, Andersson &amp; Samuelsson (2011) with simplifications by Graber, Andersson, Glampedakis &amp; Lander (2015).</a:t>
            </a:r>
          </a:p>
        </p:txBody>
      </p:sp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Single fluid syste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Single fluid system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6" name="Equation"/>
              <p:cNvSpPr txBox="1"/>
              <p:nvPr/>
            </p:nvSpPr>
            <p:spPr>
              <a:xfrm>
                <a:off x="1696213" y="3546499"/>
                <a:ext cx="7866476" cy="127609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limUpp>
                                <m:limUppPr>
                                  <m:ctrlPr>
                                    <a:rPr sz="37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UppPr>
                                <m:e>
                                  <m:r>
                                    <a:rPr sz="37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lim>
                                  <m:r>
                                    <a:rPr sz="37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  <m:t>⃗</m:t>
                                  </m:r>
                                </m:lim>
                              </m:limUpp>
                            </m:e>
                            <m:sub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sz="37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sz="37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𝛻𝛿</m:t>
                      </m:r>
                      <m:sSub>
                        <m:sSubPr>
                          <m:ctrlP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sz="37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limUpp>
                            <m:limUppPr>
                              <m:ctrlP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𝛻</m:t>
                              </m:r>
                            </m:e>
                            <m:lim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⃗</m:t>
                              </m:r>
                            </m:lim>
                          </m:limUpp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limUpp>
                                <m:limUppPr>
                                  <m:ctrlPr>
                                    <a:rPr sz="37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UppPr>
                                <m:e>
                                  <m:r>
                                    <a:rPr sz="37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lim>
                                  <m:r>
                                    <a:rPr sz="37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  <m:t>⃗</m:t>
                                  </m:r>
                                </m:lim>
                              </m:limUpp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)×</m:t>
                          </m:r>
                          <m:limUpp>
                            <m:limUppPr>
                              <m:ctrlP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lim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⃗</m:t>
                              </m:r>
                            </m:lim>
                          </m:limUpp>
                        </m:num>
                        <m:den>
                          <m:sSub>
                            <m:sSubPr>
                              <m:ctrlP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r>
                        <a:rPr sz="37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sz="37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sz="37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sz="37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sz="37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370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576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6213" y="3546499"/>
                <a:ext cx="7866476" cy="1276094"/>
              </a:xfrm>
              <a:prstGeom prst="rect">
                <a:avLst/>
              </a:prstGeom>
              <a:blipFill>
                <a:blip r:embed="rId2"/>
                <a:stretch>
                  <a:fillRect l="-322" t="-990" r="-966" b="-2871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7" name="Equation"/>
              <p:cNvSpPr txBox="1"/>
              <p:nvPr/>
            </p:nvSpPr>
            <p:spPr>
              <a:xfrm>
                <a:off x="1638112" y="5295803"/>
                <a:ext cx="5448257" cy="115725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limUpp>
                            <m:limUppPr>
                              <m:ctrlP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lim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⃗</m:t>
                              </m:r>
                            </m:lim>
                          </m:limUpp>
                        </m:num>
                        <m:den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sz="37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limUpp>
                        <m:limUppPr>
                          <m:ctrlP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𝛻</m:t>
                          </m:r>
                        </m:e>
                        <m:lim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⃗</m:t>
                          </m:r>
                        </m:lim>
                      </m:limUpp>
                      <m:r>
                        <a:rPr sz="37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×(</m:t>
                      </m:r>
                      <m:sSub>
                        <m:sSubPr>
                          <m:ctrlP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limUpp>
                            <m:limUppPr>
                              <m:ctrlP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lim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⃗</m:t>
                              </m:r>
                            </m:lim>
                          </m:limUpp>
                        </m:e>
                        <m:sub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r>
                        <a:rPr sz="37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limUpp>
                        <m:limUppPr>
                          <m:ctrlP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lim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⃗</m:t>
                          </m:r>
                        </m:lim>
                      </m:limUpp>
                      <m:r>
                        <a:rPr sz="37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f>
                        <m:fPr>
                          <m:ctrlP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limUpp>
                                <m:limUppPr>
                                  <m:ctrlPr>
                                    <a:rPr sz="37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UppPr>
                                <m:e>
                                  <m:r>
                                    <a:rPr sz="37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  <m:t>𝛻</m:t>
                                  </m:r>
                                </m:e>
                                <m:lim>
                                  <m:r>
                                    <a:rPr sz="37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  <m:t>⃗</m:t>
                                  </m:r>
                                </m:lim>
                              </m:limUpp>
                            </m:e>
                            <m:sup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Rm</m:t>
                          </m:r>
                        </m:den>
                      </m:f>
                    </m:oMath>
                  </m:oMathPara>
                </a14:m>
                <a:endParaRPr sz="370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577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8112" y="5295803"/>
                <a:ext cx="5448257" cy="1157251"/>
              </a:xfrm>
              <a:prstGeom prst="rect">
                <a:avLst/>
              </a:prstGeom>
              <a:blipFill>
                <a:blip r:embed="rId3"/>
                <a:stretch>
                  <a:fillRect t="-1087" b="-40217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8" name="Equation"/>
              <p:cNvSpPr txBox="1"/>
              <p:nvPr/>
            </p:nvSpPr>
            <p:spPr>
              <a:xfrm>
                <a:off x="1579845" y="7406823"/>
                <a:ext cx="2615563" cy="58952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𝛻</m:t>
                          </m:r>
                        </m:e>
                        <m:lim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⃗</m:t>
                          </m:r>
                        </m:lim>
                      </m:limUpp>
                      <m:r>
                        <a:rPr sz="37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⋅(</m:t>
                      </m:r>
                      <m:sSub>
                        <m:sSubPr>
                          <m:ctrlP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sSub>
                        <m:sSubPr>
                          <m:ctrlP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sz="37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)=0</m:t>
                      </m:r>
                    </m:oMath>
                  </m:oMathPara>
                </a14:m>
                <a:endParaRPr sz="370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578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9845" y="7406823"/>
                <a:ext cx="2615563" cy="589524"/>
              </a:xfrm>
              <a:prstGeom prst="rect">
                <a:avLst/>
              </a:prstGeom>
              <a:blipFill>
                <a:blip r:embed="rId4"/>
                <a:stretch>
                  <a:fillRect l="-6280" r="-14976" b="-85106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9" name="Equation"/>
              <p:cNvSpPr txBox="1"/>
              <p:nvPr/>
            </p:nvSpPr>
            <p:spPr>
              <a:xfrm>
                <a:off x="4085747" y="12100731"/>
                <a:ext cx="2325879" cy="106620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37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sz="37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sz="37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𝑑𝑉</m:t>
                      </m:r>
                      <m:r>
                        <a:rPr sz="37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sz="370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579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5747" y="12100731"/>
                <a:ext cx="2325879" cy="1066205"/>
              </a:xfrm>
              <a:prstGeom prst="rect">
                <a:avLst/>
              </a:prstGeom>
              <a:blipFill>
                <a:blip r:embed="rId5"/>
                <a:stretch>
                  <a:fillRect l="-10870" t="-4706" r="-16848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0" name="Equation"/>
              <p:cNvSpPr txBox="1"/>
              <p:nvPr/>
            </p:nvSpPr>
            <p:spPr>
              <a:xfrm>
                <a:off x="4941652" y="7406823"/>
                <a:ext cx="2302041" cy="55155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𝛻</m:t>
                          </m:r>
                        </m:e>
                        <m:lim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⃗</m:t>
                          </m:r>
                        </m:lim>
                      </m:limUpp>
                      <m:r>
                        <a:rPr sz="37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⋅(</m:t>
                      </m:r>
                      <m:limUpp>
                        <m:limUppPr>
                          <m:ctrlP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lim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⃗</m:t>
                          </m:r>
                        </m:lim>
                      </m:limUpp>
                      <m:r>
                        <a:rPr sz="37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)=0</m:t>
                      </m:r>
                    </m:oMath>
                  </m:oMathPara>
                </a14:m>
                <a:endParaRPr sz="370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580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1652" y="7406823"/>
                <a:ext cx="2302041" cy="551551"/>
              </a:xfrm>
              <a:prstGeom prst="rect">
                <a:avLst/>
              </a:prstGeom>
              <a:blipFill>
                <a:blip r:embed="rId6"/>
                <a:stretch>
                  <a:fillRect l="-5495" t="-2273" r="-5495" b="-97727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1" name="Equation"/>
              <p:cNvSpPr txBox="1"/>
              <p:nvPr/>
            </p:nvSpPr>
            <p:spPr>
              <a:xfrm>
                <a:off x="1832015" y="8950116"/>
                <a:ext cx="4628689" cy="161498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sz="37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sz="37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sz="37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p>
                              </m:sSup>
                            </m:num>
                            <m:den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num>
                            <m:den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  <m:sSup>
                            <m:sSupPr>
                              <m:ctrlP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p>
                          </m:sSup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b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NS</m:t>
                              </m:r>
                            </m:sub>
                          </m:sSub>
                        </m:sub>
                      </m:sSub>
                      <m:r>
                        <a:rPr sz="37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sz="370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581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2015" y="8950116"/>
                <a:ext cx="4628689" cy="1614985"/>
              </a:xfrm>
              <a:prstGeom prst="rect">
                <a:avLst/>
              </a:prstGeom>
              <a:blipFill>
                <a:blip r:embed="rId7"/>
                <a:stretch>
                  <a:fillRect l="-3562" r="-1041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2" name="Stress-free boundary condition"/>
          <p:cNvSpPr txBox="1"/>
          <p:nvPr/>
        </p:nvSpPr>
        <p:spPr>
          <a:xfrm>
            <a:off x="4051115" y="11010174"/>
            <a:ext cx="6169077" cy="626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32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Stress-free boundary condition</a:t>
            </a:r>
          </a:p>
        </p:txBody>
      </p:sp>
      <p:sp>
        <p:nvSpPr>
          <p:cNvPr id="583" name="Viscosity due to electron - electron scattering"/>
          <p:cNvSpPr txBox="1"/>
          <p:nvPr/>
        </p:nvSpPr>
        <p:spPr>
          <a:xfrm>
            <a:off x="11419116" y="5179631"/>
            <a:ext cx="8975268" cy="626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32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Viscosity due to electron - electron scattering</a:t>
            </a:r>
          </a:p>
        </p:txBody>
      </p:sp>
      <p:pic>
        <p:nvPicPr>
          <p:cNvPr id="584" name="fmag.pdf" descr="fmag.pd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401262" y="6295998"/>
            <a:ext cx="5457706" cy="6624691"/>
          </a:xfrm>
          <a:prstGeom prst="rect">
            <a:avLst/>
          </a:prstGeom>
          <a:ln w="12700">
            <a:miter lim="400000"/>
          </a:ln>
        </p:spPr>
      </p:pic>
      <p:pic>
        <p:nvPicPr>
          <p:cNvPr id="585" name="uc.pdf" descr="uc.pd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798854" y="6295998"/>
            <a:ext cx="5210949" cy="6624691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86" name="is the vortex velocity…"/>
              <p:cNvSpPr txBox="1"/>
              <p:nvPr/>
            </p:nvSpPr>
            <p:spPr>
              <a:xfrm>
                <a:off x="13313660" y="3268096"/>
                <a:ext cx="7293586" cy="125049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71437" tIns="71437" rIns="71437" bIns="71437" anchor="ctr">
                <a:spAutoFit/>
              </a:bodyPr>
              <a:lstStyle/>
              <a:p>
                <a:pPr algn="ctr" defTabSz="821531">
                  <a:lnSpc>
                    <a:spcPct val="100000"/>
                  </a:lnSpc>
                  <a:spcBef>
                    <a:spcPts val="0"/>
                  </a:spcBef>
                  <a:defRPr sz="3200" b="1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385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85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sz="385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t> is the vortex velocity</a:t>
                </a:r>
              </a:p>
              <a:p>
                <a:pPr algn="ctr" defTabSz="821531">
                  <a:lnSpc>
                    <a:spcPct val="100000"/>
                  </a:lnSpc>
                  <a:spcBef>
                    <a:spcPts val="0"/>
                  </a:spcBef>
                  <a:defRPr sz="3200" b="1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Ohmic term is for numerical stability </a:t>
                </a:r>
              </a:p>
            </p:txBody>
          </p:sp>
        </mc:Choice>
        <mc:Fallback xmlns="">
          <p:sp>
            <p:nvSpPr>
              <p:cNvPr id="586" name="is the vortex velocity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3660" y="3268096"/>
                <a:ext cx="7293586" cy="1250496"/>
              </a:xfrm>
              <a:prstGeom prst="rect">
                <a:avLst/>
              </a:prstGeom>
              <a:blipFill>
                <a:blip r:embed="rId10"/>
                <a:stretch>
                  <a:fillRect l="-2261" r="-2261" b="-13131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7" name="Equation"/>
              <p:cNvSpPr txBox="1"/>
              <p:nvPr/>
            </p:nvSpPr>
            <p:spPr>
              <a:xfrm>
                <a:off x="7130267" y="9398579"/>
                <a:ext cx="1467680" cy="56449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48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8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sz="48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sz="48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sz="480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587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0267" y="9398579"/>
                <a:ext cx="1467680" cy="564490"/>
              </a:xfrm>
              <a:prstGeom prst="rect">
                <a:avLst/>
              </a:prstGeom>
              <a:blipFill>
                <a:blip r:embed="rId11"/>
                <a:stretch>
                  <a:fillRect l="-18103" r="-24138" b="-7111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A6951A01-DA7B-9FCC-C03E-A15089F1670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744" y="2671750"/>
            <a:ext cx="10181856" cy="1068706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Boundary condi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Boundary conditions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0" name="Equation"/>
              <p:cNvSpPr txBox="1"/>
              <p:nvPr/>
            </p:nvSpPr>
            <p:spPr>
              <a:xfrm>
                <a:off x="4021850" y="6199989"/>
                <a:ext cx="4628689" cy="161498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sz="37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sz="37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sz="37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p>
                              </m:sSup>
                            </m:num>
                            <m:den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num>
                            <m:den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  <m:sSup>
                            <m:sSupPr>
                              <m:ctrlP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p>
                          </m:sSup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b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sz="37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sz="37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NS</m:t>
                              </m:r>
                            </m:sub>
                          </m:sSub>
                        </m:sub>
                      </m:sSub>
                      <m:r>
                        <a:rPr sz="37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sz="370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590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1850" y="6199989"/>
                <a:ext cx="4628689" cy="1614985"/>
              </a:xfrm>
              <a:prstGeom prst="rect">
                <a:avLst/>
              </a:prstGeom>
              <a:blipFill>
                <a:blip r:embed="rId2"/>
                <a:stretch>
                  <a:fillRect l="-3552" r="-10109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1" name="Vacuum"/>
          <p:cNvSpPr txBox="1"/>
          <p:nvPr/>
        </p:nvSpPr>
        <p:spPr>
          <a:xfrm>
            <a:off x="4276701" y="4503924"/>
            <a:ext cx="2447240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Vacuum</a:t>
            </a:r>
          </a:p>
        </p:txBody>
      </p:sp>
      <p:sp>
        <p:nvSpPr>
          <p:cNvPr id="592" name="Pseudo-vacuum"/>
          <p:cNvSpPr txBox="1"/>
          <p:nvPr/>
        </p:nvSpPr>
        <p:spPr>
          <a:xfrm>
            <a:off x="15595083" y="4503924"/>
            <a:ext cx="4689349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Pseudo-vacuum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3" name="Equation"/>
              <p:cNvSpPr txBox="1"/>
              <p:nvPr/>
            </p:nvSpPr>
            <p:spPr>
              <a:xfrm>
                <a:off x="16445380" y="6531391"/>
                <a:ext cx="2988755" cy="653218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48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8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sz="48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sz="48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sz="48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8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sz="48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</m:sSub>
                      <m:r>
                        <a:rPr sz="48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sz="480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593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45380" y="6531391"/>
                <a:ext cx="2988755" cy="653218"/>
              </a:xfrm>
              <a:prstGeom prst="rect">
                <a:avLst/>
              </a:prstGeom>
              <a:blipFill>
                <a:blip r:embed="rId3"/>
                <a:stretch>
                  <a:fillRect l="-7203" r="-19492" b="-55769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4" name="Field lines approaches surface orthogonally"/>
          <p:cNvSpPr txBox="1"/>
          <p:nvPr/>
        </p:nvSpPr>
        <p:spPr>
          <a:xfrm>
            <a:off x="11661640" y="8303771"/>
            <a:ext cx="12556237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Field lines approaches surface orthogonally</a:t>
            </a:r>
          </a:p>
        </p:txBody>
      </p:sp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2D axial symmetry"/>
          <p:cNvSpPr txBox="1">
            <a:spLocks noGrp="1"/>
          </p:cNvSpPr>
          <p:nvPr>
            <p:ph type="title"/>
          </p:nvPr>
        </p:nvSpPr>
        <p:spPr>
          <a:xfrm>
            <a:off x="4387453" y="-672576"/>
            <a:ext cx="15609094" cy="3036095"/>
          </a:xfrm>
          <a:prstGeom prst="rect">
            <a:avLst/>
          </a:prstGeom>
        </p:spPr>
        <p:txBody>
          <a:bodyPr/>
          <a:lstStyle/>
          <a:p>
            <a:r>
              <a:t>2D axial symmetry</a:t>
            </a:r>
          </a:p>
        </p:txBody>
      </p:sp>
      <p:sp>
        <p:nvSpPr>
          <p:cNvPr id="597" name="Evolution towards stable configurations"/>
          <p:cNvSpPr txBox="1"/>
          <p:nvPr/>
        </p:nvSpPr>
        <p:spPr>
          <a:xfrm>
            <a:off x="6325756" y="1546477"/>
            <a:ext cx="11382757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Evolution towards stable configurations</a:t>
            </a:r>
          </a:p>
        </p:txBody>
      </p:sp>
      <p:pic>
        <p:nvPicPr>
          <p:cNvPr id="598" name="output_RF 1.mp4" descr="output_RF 1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826173" y="2671019"/>
            <a:ext cx="12731654" cy="109128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750" fill="hold"/>
                                        <p:tgtEl>
                                          <p:spTgt spid="5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598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8"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0" name="output_D1.mp4" descr="output_D1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186248" y="2884927"/>
            <a:ext cx="12426665" cy="10651427"/>
          </a:xfrm>
          <a:prstGeom prst="rect">
            <a:avLst/>
          </a:prstGeom>
          <a:ln w="12700">
            <a:miter lim="400000"/>
          </a:ln>
        </p:spPr>
      </p:pic>
      <p:sp>
        <p:nvSpPr>
          <p:cNvPr id="601" name="Evolution towards stable configurations"/>
          <p:cNvSpPr txBox="1"/>
          <p:nvPr/>
        </p:nvSpPr>
        <p:spPr>
          <a:xfrm>
            <a:off x="6325756" y="1546477"/>
            <a:ext cx="11382757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Evolution towards stable configurations</a:t>
            </a:r>
          </a:p>
        </p:txBody>
      </p:sp>
      <p:sp>
        <p:nvSpPr>
          <p:cNvPr id="602" name="2D axial symmetry"/>
          <p:cNvSpPr txBox="1"/>
          <p:nvPr/>
        </p:nvSpPr>
        <p:spPr>
          <a:xfrm>
            <a:off x="4387453" y="-672576"/>
            <a:ext cx="15609094" cy="30360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>
            <a:normAutofit/>
          </a:bodyPr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11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2D axial symmetry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500" fill="hold"/>
                                        <p:tgtEl>
                                          <p:spTgt spid="6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600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NS zoo,…"/>
          <p:cNvSpPr txBox="1"/>
          <p:nvPr/>
        </p:nvSpPr>
        <p:spPr>
          <a:xfrm>
            <a:off x="17073246" y="11073663"/>
            <a:ext cx="3586811" cy="1739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821531">
              <a:lnSpc>
                <a:spcPct val="100000"/>
              </a:lnSpc>
              <a:spcBef>
                <a:spcPts val="0"/>
              </a:spcBef>
              <a:defRPr sz="3200" b="1"/>
            </a:pPr>
            <a:r>
              <a:t>NS zoo, </a:t>
            </a:r>
          </a:p>
          <a:p>
            <a:pPr defTabSz="821531">
              <a:lnSpc>
                <a:spcPct val="100000"/>
              </a:lnSpc>
              <a:spcBef>
                <a:spcPts val="0"/>
              </a:spcBef>
              <a:defRPr sz="3200" b="1"/>
            </a:pPr>
            <a:r>
              <a:t>Harding (2013); </a:t>
            </a:r>
          </a:p>
          <a:p>
            <a:pPr defTabSz="821531">
              <a:lnSpc>
                <a:spcPct val="100000"/>
              </a:lnSpc>
              <a:spcBef>
                <a:spcPts val="0"/>
              </a:spcBef>
              <a:defRPr sz="3200" b="1"/>
            </a:pPr>
            <a:r>
              <a:t>Borghese (2024) </a:t>
            </a:r>
          </a:p>
        </p:txBody>
      </p:sp>
      <p:sp>
        <p:nvSpPr>
          <p:cNvPr id="278" name="CCO"/>
          <p:cNvSpPr/>
          <p:nvPr/>
        </p:nvSpPr>
        <p:spPr>
          <a:xfrm>
            <a:off x="3157867" y="3949231"/>
            <a:ext cx="2264898" cy="2251717"/>
          </a:xfrm>
          <a:prstGeom prst="ellipse">
            <a:avLst/>
          </a:prstGeom>
          <a:gradFill>
            <a:gsLst>
              <a:gs pos="0">
                <a:schemeClr val="accent1">
                  <a:lumOff val="13575"/>
                </a:schemeClr>
              </a:gs>
              <a:gs pos="100000">
                <a:schemeClr val="accent1">
                  <a:hueOff val="117695"/>
                  <a:lumOff val="-11358"/>
                </a:scheme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300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CCO</a:t>
            </a:r>
          </a:p>
        </p:txBody>
      </p:sp>
      <p:sp>
        <p:nvSpPr>
          <p:cNvPr id="279" name="low-B"/>
          <p:cNvSpPr/>
          <p:nvPr/>
        </p:nvSpPr>
        <p:spPr>
          <a:xfrm>
            <a:off x="9627807" y="11250474"/>
            <a:ext cx="2264898" cy="2251717"/>
          </a:xfrm>
          <a:prstGeom prst="ellipse">
            <a:avLst/>
          </a:prstGeom>
          <a:gradFill>
            <a:gsLst>
              <a:gs pos="0">
                <a:schemeClr val="accent1">
                  <a:lumOff val="13575"/>
                </a:schemeClr>
              </a:gs>
              <a:gs pos="100000">
                <a:schemeClr val="accent1">
                  <a:hueOff val="117695"/>
                  <a:lumOff val="-11358"/>
                </a:scheme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300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low-B</a:t>
            </a:r>
          </a:p>
        </p:txBody>
      </p:sp>
      <p:sp>
        <p:nvSpPr>
          <p:cNvPr id="280" name="AXP"/>
          <p:cNvSpPr/>
          <p:nvPr/>
        </p:nvSpPr>
        <p:spPr>
          <a:xfrm>
            <a:off x="3157867" y="11306808"/>
            <a:ext cx="2264898" cy="2251717"/>
          </a:xfrm>
          <a:prstGeom prst="ellipse">
            <a:avLst/>
          </a:prstGeom>
          <a:gradFill>
            <a:gsLst>
              <a:gs pos="0">
                <a:schemeClr val="accent1">
                  <a:lumOff val="13575"/>
                </a:schemeClr>
              </a:gs>
              <a:gs pos="100000">
                <a:schemeClr val="accent1">
                  <a:hueOff val="117695"/>
                  <a:lumOff val="-11358"/>
                </a:scheme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300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AXP</a:t>
            </a:r>
          </a:p>
        </p:txBody>
      </p:sp>
      <p:sp>
        <p:nvSpPr>
          <p:cNvPr id="281" name="SGR"/>
          <p:cNvSpPr/>
          <p:nvPr/>
        </p:nvSpPr>
        <p:spPr>
          <a:xfrm>
            <a:off x="6392836" y="11306808"/>
            <a:ext cx="2264898" cy="2251717"/>
          </a:xfrm>
          <a:prstGeom prst="ellipse">
            <a:avLst/>
          </a:prstGeom>
          <a:gradFill>
            <a:gsLst>
              <a:gs pos="0">
                <a:schemeClr val="accent1">
                  <a:lumOff val="13575"/>
                </a:schemeClr>
              </a:gs>
              <a:gs pos="100000">
                <a:schemeClr val="accent1">
                  <a:hueOff val="117695"/>
                  <a:lumOff val="-11358"/>
                </a:scheme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300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SGR</a:t>
            </a:r>
          </a:p>
        </p:txBody>
      </p:sp>
      <p:sp>
        <p:nvSpPr>
          <p:cNvPr id="282" name="XDINS"/>
          <p:cNvSpPr/>
          <p:nvPr/>
        </p:nvSpPr>
        <p:spPr>
          <a:xfrm>
            <a:off x="3491376" y="262729"/>
            <a:ext cx="2264898" cy="2251717"/>
          </a:xfrm>
          <a:prstGeom prst="ellipse">
            <a:avLst/>
          </a:prstGeom>
          <a:gradFill>
            <a:gsLst>
              <a:gs pos="0">
                <a:schemeClr val="accent1">
                  <a:lumOff val="13575"/>
                </a:schemeClr>
              </a:gs>
              <a:gs pos="100000">
                <a:schemeClr val="accent1">
                  <a:hueOff val="117695"/>
                  <a:lumOff val="-11358"/>
                </a:scheme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300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XDINS</a:t>
            </a:r>
          </a:p>
        </p:txBody>
      </p:sp>
      <p:sp>
        <p:nvSpPr>
          <p:cNvPr id="283" name="MSP"/>
          <p:cNvSpPr/>
          <p:nvPr/>
        </p:nvSpPr>
        <p:spPr>
          <a:xfrm>
            <a:off x="9006116" y="262729"/>
            <a:ext cx="2264898" cy="2251717"/>
          </a:xfrm>
          <a:prstGeom prst="ellipse">
            <a:avLst/>
          </a:prstGeom>
          <a:gradFill>
            <a:gsLst>
              <a:gs pos="0">
                <a:schemeClr val="accent1">
                  <a:lumOff val="13575"/>
                </a:schemeClr>
              </a:gs>
              <a:gs pos="100000">
                <a:schemeClr val="accent1">
                  <a:hueOff val="117695"/>
                  <a:lumOff val="-11358"/>
                </a:scheme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300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MSP</a:t>
            </a:r>
          </a:p>
        </p:txBody>
      </p:sp>
      <p:sp>
        <p:nvSpPr>
          <p:cNvPr id="284" name="Pulsar"/>
          <p:cNvSpPr/>
          <p:nvPr/>
        </p:nvSpPr>
        <p:spPr>
          <a:xfrm>
            <a:off x="13499231" y="9238033"/>
            <a:ext cx="2264898" cy="2251717"/>
          </a:xfrm>
          <a:prstGeom prst="ellipse">
            <a:avLst/>
          </a:prstGeom>
          <a:gradFill>
            <a:gsLst>
              <a:gs pos="0">
                <a:schemeClr val="accent1">
                  <a:lumOff val="13575"/>
                </a:schemeClr>
              </a:gs>
              <a:gs pos="100000">
                <a:schemeClr val="accent1">
                  <a:hueOff val="117695"/>
                  <a:lumOff val="-11358"/>
                </a:scheme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300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Pulsar</a:t>
            </a:r>
          </a:p>
        </p:txBody>
      </p:sp>
      <p:sp>
        <p:nvSpPr>
          <p:cNvPr id="285" name="Line"/>
          <p:cNvSpPr/>
          <p:nvPr/>
        </p:nvSpPr>
        <p:spPr>
          <a:xfrm>
            <a:off x="8756347" y="5099131"/>
            <a:ext cx="4923328" cy="4584772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algn="ctr" defTabSz="821531">
              <a:lnSpc>
                <a:spcPct val="100000"/>
              </a:lnSpc>
              <a:spcBef>
                <a:spcPts val="0"/>
              </a:spcBef>
              <a:defRPr sz="3000"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86" name="Line"/>
          <p:cNvSpPr/>
          <p:nvPr/>
        </p:nvSpPr>
        <p:spPr>
          <a:xfrm flipV="1">
            <a:off x="8665324" y="2555119"/>
            <a:ext cx="1221592" cy="2609528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algn="ctr" defTabSz="821531">
              <a:lnSpc>
                <a:spcPct val="100000"/>
              </a:lnSpc>
              <a:spcBef>
                <a:spcPts val="0"/>
              </a:spcBef>
              <a:defRPr sz="3000"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87" name="Line"/>
          <p:cNvSpPr/>
          <p:nvPr/>
        </p:nvSpPr>
        <p:spPr>
          <a:xfrm flipH="1">
            <a:off x="7733627" y="5253116"/>
            <a:ext cx="889778" cy="2610114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algn="ctr" defTabSz="821531">
              <a:lnSpc>
                <a:spcPct val="100000"/>
              </a:lnSpc>
              <a:spcBef>
                <a:spcPts val="0"/>
              </a:spcBef>
              <a:defRPr sz="3000"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88" name="Line"/>
          <p:cNvSpPr/>
          <p:nvPr/>
        </p:nvSpPr>
        <p:spPr>
          <a:xfrm flipH="1" flipV="1">
            <a:off x="5411918" y="5075090"/>
            <a:ext cx="3339659" cy="94192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algn="ctr" defTabSz="821531">
              <a:lnSpc>
                <a:spcPct val="100000"/>
              </a:lnSpc>
              <a:spcBef>
                <a:spcPts val="0"/>
              </a:spcBef>
              <a:defRPr sz="3000"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89" name="Line"/>
          <p:cNvSpPr/>
          <p:nvPr/>
        </p:nvSpPr>
        <p:spPr>
          <a:xfrm flipH="1" flipV="1">
            <a:off x="5457277" y="2186517"/>
            <a:ext cx="3227661" cy="2850254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algn="ctr" defTabSz="821531">
              <a:lnSpc>
                <a:spcPct val="100000"/>
              </a:lnSpc>
              <a:spcBef>
                <a:spcPts val="0"/>
              </a:spcBef>
              <a:defRPr sz="3000"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90" name="Line"/>
          <p:cNvSpPr/>
          <p:nvPr/>
        </p:nvSpPr>
        <p:spPr>
          <a:xfrm>
            <a:off x="7485263" y="9043119"/>
            <a:ext cx="3283639" cy="2239453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algn="ctr" defTabSz="821531">
              <a:lnSpc>
                <a:spcPct val="100000"/>
              </a:lnSpc>
              <a:spcBef>
                <a:spcPts val="0"/>
              </a:spcBef>
              <a:defRPr sz="3000"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91" name="Line"/>
          <p:cNvSpPr/>
          <p:nvPr/>
        </p:nvSpPr>
        <p:spPr>
          <a:xfrm>
            <a:off x="7616223" y="8836917"/>
            <a:ext cx="1" cy="2621649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algn="ctr" defTabSz="821531">
              <a:lnSpc>
                <a:spcPct val="100000"/>
              </a:lnSpc>
              <a:spcBef>
                <a:spcPts val="0"/>
              </a:spcBef>
              <a:defRPr sz="3000"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92" name="Line"/>
          <p:cNvSpPr/>
          <p:nvPr/>
        </p:nvSpPr>
        <p:spPr>
          <a:xfrm flipH="1">
            <a:off x="4374844" y="8965764"/>
            <a:ext cx="3020630" cy="2391954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algn="ctr" defTabSz="821531">
              <a:lnSpc>
                <a:spcPct val="100000"/>
              </a:lnSpc>
              <a:spcBef>
                <a:spcPts val="0"/>
              </a:spcBef>
              <a:defRPr sz="3000"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93" name="Magnetar"/>
          <p:cNvSpPr/>
          <p:nvPr/>
        </p:nvSpPr>
        <p:spPr>
          <a:xfrm>
            <a:off x="6392836" y="7927994"/>
            <a:ext cx="2264898" cy="2251717"/>
          </a:xfrm>
          <a:prstGeom prst="ellipse">
            <a:avLst/>
          </a:prstGeom>
          <a:gradFill>
            <a:gsLst>
              <a:gs pos="0">
                <a:schemeClr val="accent1">
                  <a:lumOff val="13575"/>
                </a:schemeClr>
              </a:gs>
              <a:gs pos="100000">
                <a:schemeClr val="accent1">
                  <a:hueOff val="117695"/>
                  <a:lumOff val="-11358"/>
                </a:scheme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300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Magnetar</a:t>
            </a:r>
          </a:p>
        </p:txBody>
      </p:sp>
      <p:sp>
        <p:nvSpPr>
          <p:cNvPr id="294" name="Neutron…"/>
          <p:cNvSpPr/>
          <p:nvPr/>
        </p:nvSpPr>
        <p:spPr>
          <a:xfrm>
            <a:off x="7148097" y="3555910"/>
            <a:ext cx="3042268" cy="3038360"/>
          </a:xfrm>
          <a:prstGeom prst="ellipse">
            <a:avLst/>
          </a:prstGeom>
          <a:gradFill>
            <a:gsLst>
              <a:gs pos="0">
                <a:schemeClr val="accent1">
                  <a:lumOff val="13575"/>
                </a:schemeClr>
              </a:gs>
              <a:gs pos="100000">
                <a:schemeClr val="accent1">
                  <a:hueOff val="117695"/>
                  <a:lumOff val="-11358"/>
                </a:scheme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/>
          <a:p>
            <a:pPr algn="ctr" defTabSz="821531">
              <a:lnSpc>
                <a:spcPct val="100000"/>
              </a:lnSpc>
              <a:spcBef>
                <a:spcPts val="0"/>
              </a:spcBef>
              <a:defRPr sz="3000">
                <a:latin typeface="Graphik-Medium"/>
                <a:ea typeface="Graphik-Medium"/>
                <a:cs typeface="Graphik-Medium"/>
                <a:sym typeface="Graphik Medium"/>
              </a:defRPr>
            </a:pPr>
            <a:r>
              <a:t>Neutron</a:t>
            </a:r>
          </a:p>
          <a:p>
            <a:pPr algn="ctr" defTabSz="821531">
              <a:lnSpc>
                <a:spcPct val="100000"/>
              </a:lnSpc>
              <a:spcBef>
                <a:spcPts val="0"/>
              </a:spcBef>
              <a:defRPr sz="3000">
                <a:latin typeface="Graphik-Medium"/>
                <a:ea typeface="Graphik-Medium"/>
                <a:cs typeface="Graphik-Medium"/>
                <a:sym typeface="Graphik Medium"/>
              </a:defRPr>
            </a:pPr>
            <a:r>
              <a:t>stars</a:t>
            </a:r>
          </a:p>
        </p:txBody>
      </p:sp>
      <p:pic>
        <p:nvPicPr>
          <p:cNvPr id="295" name="ppdot.png" descr="ppdo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9572" y="213978"/>
            <a:ext cx="8633325" cy="8633325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http://neutronstars.utk.edu"/>
          <p:cNvSpPr txBox="1"/>
          <p:nvPr/>
        </p:nvSpPr>
        <p:spPr>
          <a:xfrm>
            <a:off x="20642081" y="8233751"/>
            <a:ext cx="3586811" cy="416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100000"/>
              </a:lnSpc>
              <a:spcBef>
                <a:spcPts val="4700"/>
              </a:spcBef>
              <a:defRPr sz="1900">
                <a:solidFill>
                  <a:srgbClr val="000000"/>
                </a:solidFill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http://neutronstars.utk.edu</a:t>
            </a:r>
          </a:p>
        </p:txBody>
      </p:sp>
      <p:pic>
        <p:nvPicPr>
          <p:cNvPr id="297" name="Line Line" descr="Line Lin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146176">
            <a:off x="16263695" y="2180593"/>
            <a:ext cx="7844275" cy="7620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Energy evolu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Energy evolution</a:t>
            </a:r>
          </a:p>
        </p:txBody>
      </p:sp>
      <p:pic>
        <p:nvPicPr>
          <p:cNvPr id="605" name="comparing_RF_DF.pdf" descr="comparing_RF_DF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453" y="2812577"/>
            <a:ext cx="15609094" cy="107312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3D simulations"/>
          <p:cNvSpPr txBox="1">
            <a:spLocks noGrp="1"/>
          </p:cNvSpPr>
          <p:nvPr>
            <p:ph type="title"/>
          </p:nvPr>
        </p:nvSpPr>
        <p:spPr>
          <a:xfrm>
            <a:off x="1395312" y="-184547"/>
            <a:ext cx="15609095" cy="3036094"/>
          </a:xfrm>
          <a:prstGeom prst="rect">
            <a:avLst/>
          </a:prstGeom>
        </p:spPr>
        <p:txBody>
          <a:bodyPr/>
          <a:lstStyle/>
          <a:p>
            <a:r>
              <a:t>3D simulations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8" name="Equation"/>
              <p:cNvSpPr txBox="1"/>
              <p:nvPr/>
            </p:nvSpPr>
            <p:spPr>
              <a:xfrm>
                <a:off x="16411973" y="1360183"/>
                <a:ext cx="2255763" cy="62124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70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70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sz="70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r>
                        <a:rPr sz="70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sz="70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70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sz="70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sz="700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608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11973" y="1360183"/>
                <a:ext cx="2255763" cy="621243"/>
              </a:xfrm>
              <a:prstGeom prst="rect">
                <a:avLst/>
              </a:prstGeom>
              <a:blipFill>
                <a:blip r:embed="rId4"/>
                <a:stretch>
                  <a:fillRect l="-10112" r="-26404" b="-106122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09" name="vc_superconductivity.mp4" descr="vc_superconductivity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375436" y="2711307"/>
            <a:ext cx="12488467" cy="10704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666" fill="hold"/>
                                        <p:tgtEl>
                                          <p:spTgt spid="6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609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9"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Summary and future work"/>
          <p:cNvSpPr txBox="1">
            <a:spLocks noGrp="1"/>
          </p:cNvSpPr>
          <p:nvPr>
            <p:ph type="title"/>
          </p:nvPr>
        </p:nvSpPr>
        <p:spPr>
          <a:xfrm>
            <a:off x="1206500" y="635000"/>
            <a:ext cx="16181293" cy="1689100"/>
          </a:xfrm>
          <a:prstGeom prst="rect">
            <a:avLst/>
          </a:prstGeom>
        </p:spPr>
        <p:txBody>
          <a:bodyPr/>
          <a:lstStyle>
            <a:lvl1pPr defTabSz="2292038">
              <a:defRPr sz="9400" spc="-94"/>
            </a:lvl1pPr>
          </a:lstStyle>
          <a:p>
            <a:r>
              <a:t>Summary and future work</a:t>
            </a:r>
          </a:p>
        </p:txBody>
      </p:sp>
      <p:sp>
        <p:nvSpPr>
          <p:cNvPr id="612" name="Magnetic fields of neutron stars are very complicated and might be the key to understand the NS diversity.…"/>
          <p:cNvSpPr txBox="1">
            <a:spLocks noGrp="1"/>
          </p:cNvSpPr>
          <p:nvPr>
            <p:ph type="body" idx="1"/>
          </p:nvPr>
        </p:nvSpPr>
        <p:spPr>
          <a:xfrm>
            <a:off x="1203685" y="3771874"/>
            <a:ext cx="21581569" cy="8256631"/>
          </a:xfrm>
          <a:prstGeom prst="rect">
            <a:avLst/>
          </a:prstGeom>
        </p:spPr>
        <p:txBody>
          <a:bodyPr/>
          <a:lstStyle/>
          <a:p>
            <a:r>
              <a:t>Magnetic fields of neutron stars are very complicated and might be the key to understand the NS diversity.</a:t>
            </a:r>
          </a:p>
          <a:p>
            <a:r>
              <a:t>Different types of neutron stars such as magnetars, XDINS, CCOs might be produced due to different type of dynamo mechanisms active at the proto-NS stage</a:t>
            </a:r>
          </a:p>
          <a:p>
            <a:r>
              <a:t>Convective dynamo combined with fast rotation might be responsible for classical magnetars; Tayler-Spruit for low-B magnetars and MRI for Central Compact Objects.</a:t>
            </a:r>
          </a:p>
          <a:p>
            <a:r>
              <a:t>Magnetic field evolution in the core is just started to be explored. Non-trivial interactions between the core and crust might lead to different energetic phenomena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Artist_impression_active-magnetar-Swift-J1818.0-1607_magnetic_fields.jpg" descr="Artist_impression_active-magnetar-Swift-J1818.0-1607_magnetic_fields.jpg"/>
          <p:cNvPicPr>
            <a:picLocks noChangeAspect="1"/>
          </p:cNvPicPr>
          <p:nvPr/>
        </p:nvPicPr>
        <p:blipFill>
          <a:blip r:embed="rId2">
            <a:alphaModFix amt="39920"/>
          </a:blip>
          <a:stretch>
            <a:fillRect/>
          </a:stretch>
        </p:blipFill>
        <p:spPr>
          <a:xfrm>
            <a:off x="-3579716" y="-46579"/>
            <a:ext cx="19772459" cy="13989017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1" name="Two classes of neutron stars: Anomalous X-ray Pulsars (AXP) and Soft Gamma Repeaters (SGR) are combined as magnetars.…"/>
              <p:cNvSpPr txBox="1">
                <a:spLocks noGrp="1"/>
              </p:cNvSpPr>
              <p:nvPr>
                <p:ph type="body" sz="half" idx="1"/>
              </p:nvPr>
            </p:nvSpPr>
            <p:spPr>
              <a:xfrm>
                <a:off x="13944933" y="2519370"/>
                <a:ext cx="8766717" cy="11325540"/>
              </a:xfrm>
              <a:prstGeom prst="rect">
                <a:avLst/>
              </a:prstGeom>
            </p:spPr>
            <p:txBody>
              <a:bodyPr/>
              <a:lstStyle/>
              <a:p>
                <a:pPr>
                  <a:spcBef>
                    <a:spcPts val="0"/>
                  </a:spcBef>
                  <a:defRPr sz="3000">
                    <a:latin typeface="Graphik-Medium"/>
                    <a:ea typeface="Graphik-Medium"/>
                    <a:cs typeface="Graphik-Medium"/>
                    <a:sym typeface="Graphik Medium"/>
                  </a:defRPr>
                </a:pPr>
                <a:r>
                  <a:t>Two classes of neutron stars: </a:t>
                </a:r>
                <a:r>
                  <a:rPr b="1">
                    <a:solidFill>
                      <a:schemeClr val="accent4">
                        <a:hueOff val="-1109407"/>
                        <a:satOff val="-1495"/>
                        <a:lumOff val="-6330"/>
                      </a:schemeClr>
                    </a:solidFill>
                    <a:latin typeface="+mn-lt"/>
                    <a:ea typeface="+mn-ea"/>
                    <a:cs typeface="+mn-cs"/>
                    <a:sym typeface="Graphik"/>
                  </a:rPr>
                  <a:t>Anomalous X-ray Pulsars</a:t>
                </a:r>
                <a:r>
                  <a:t> (AXP) and </a:t>
                </a:r>
                <a:r>
                  <a:rPr b="1">
                    <a:solidFill>
                      <a:schemeClr val="accent4">
                        <a:hueOff val="-1109407"/>
                        <a:satOff val="-1495"/>
                        <a:lumOff val="-6330"/>
                      </a:schemeClr>
                    </a:solidFill>
                    <a:latin typeface="+mn-lt"/>
                    <a:ea typeface="+mn-ea"/>
                    <a:cs typeface="+mn-cs"/>
                    <a:sym typeface="Graphik"/>
                  </a:rPr>
                  <a:t>Soft Gamma Repeaters</a:t>
                </a:r>
                <a:r>
                  <a:t> (SGR) are combined as magnetars. </a:t>
                </a:r>
              </a:p>
              <a:p>
                <a:pPr>
                  <a:spcBef>
                    <a:spcPts val="0"/>
                  </a:spcBef>
                  <a:defRPr sz="3000">
                    <a:latin typeface="Graphik-Medium"/>
                    <a:ea typeface="Graphik-Medium"/>
                    <a:cs typeface="Graphik-Medium"/>
                    <a:sym typeface="Graphik Medium"/>
                  </a:defRPr>
                </a:pPr>
                <a:endParaRPr/>
              </a:p>
              <a:p>
                <a:pPr>
                  <a:spcBef>
                    <a:spcPts val="0"/>
                  </a:spcBef>
                  <a:defRPr sz="3000">
                    <a:latin typeface="Graphik-Medium"/>
                    <a:ea typeface="Graphik-Medium"/>
                    <a:cs typeface="Graphik-Medium"/>
                    <a:sym typeface="Graphik Medium"/>
                  </a:defRPr>
                </a:pPr>
                <a:r>
                  <a:rPr>
                    <a:solidFill>
                      <a:schemeClr val="accent4">
                        <a:hueOff val="-1109407"/>
                        <a:satOff val="-1495"/>
                        <a:lumOff val="-6330"/>
                      </a:schemeClr>
                    </a:solidFill>
                  </a:rPr>
                  <a:t>Anomalous X-ray pulsars</a:t>
                </a:r>
                <a:r>
                  <a:t> emit thermal X-ray modulating with rotational phase. No obvious sources of accretions are detected: AXPs are isolated.</a:t>
                </a:r>
              </a:p>
              <a:p>
                <a:pPr>
                  <a:spcBef>
                    <a:spcPts val="0"/>
                  </a:spcBef>
                  <a:defRPr sz="3000">
                    <a:latin typeface="Graphik-Medium"/>
                    <a:ea typeface="Graphik-Medium"/>
                    <a:cs typeface="Graphik-Medium"/>
                    <a:sym typeface="Graphik Medium"/>
                  </a:defRPr>
                </a:pPr>
                <a:endParaRPr/>
              </a:p>
              <a:p>
                <a:pPr>
                  <a:spcBef>
                    <a:spcPts val="0"/>
                  </a:spcBef>
                  <a:defRPr sz="3000">
                    <a:latin typeface="Graphik-Medium"/>
                    <a:ea typeface="Graphik-Medium"/>
                    <a:cs typeface="Graphik-Medium"/>
                    <a:sym typeface="Graphik Medium"/>
                  </a:defRPr>
                </a:pPr>
                <a:r>
                  <a:rPr>
                    <a:solidFill>
                      <a:schemeClr val="accent4">
                        <a:hueOff val="-1109407"/>
                        <a:satOff val="-1495"/>
                        <a:lumOff val="-6330"/>
                      </a:schemeClr>
                    </a:solidFill>
                  </a:rPr>
                  <a:t>Soft Gamma Repeaters</a:t>
                </a:r>
                <a:r>
                  <a:t> emit large burst of X-rays and gamma rays episodically. Large emission episodes show modulation with a period of a NS.</a:t>
                </a:r>
              </a:p>
              <a:p>
                <a:pPr>
                  <a:spcBef>
                    <a:spcPts val="0"/>
                  </a:spcBef>
                  <a:defRPr sz="3000">
                    <a:latin typeface="Graphik-Medium"/>
                    <a:ea typeface="Graphik-Medium"/>
                    <a:cs typeface="Graphik-Medium"/>
                    <a:sym typeface="Graphik Medium"/>
                  </a:defRPr>
                </a:pPr>
                <a:endParaRPr/>
              </a:p>
              <a:p>
                <a:pPr>
                  <a:spcBef>
                    <a:spcPts val="0"/>
                  </a:spcBef>
                  <a:defRPr sz="3000">
                    <a:latin typeface="Graphik-Medium"/>
                    <a:ea typeface="Graphik-Medium"/>
                    <a:cs typeface="Graphik-Medium"/>
                    <a:sym typeface="Graphik Medium"/>
                  </a:defRPr>
                </a:pPr>
                <a:r>
                  <a:rPr>
                    <a:solidFill>
                      <a:schemeClr val="accent4">
                        <a:hueOff val="-1109407"/>
                        <a:satOff val="-1495"/>
                        <a:lumOff val="-6330"/>
                      </a:schemeClr>
                    </a:solidFill>
                  </a:rPr>
                  <a:t>Low-B magnetars</a:t>
                </a:r>
                <a:r>
                  <a:t> have burst and outbursts but their dipolar magnetic fields are weaker than </a:t>
                </a:r>
                <a14:m>
                  <m:oMath xmlns:m="http://schemas.openxmlformats.org/officeDocument/2006/math">
                    <m:r>
                      <a:rPr sz="36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4×</m:t>
                    </m:r>
                    <m:sSup>
                      <m:sSupPr>
                        <m:ctrlPr>
                          <a:rPr sz="36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36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sz="36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sup>
                    </m:sSup>
                  </m:oMath>
                </a14:m>
                <a:r>
                  <a:t> G</a:t>
                </a:r>
              </a:p>
            </p:txBody>
          </p:sp>
        </mc:Choice>
        <mc:Fallback xmlns="">
          <p:sp>
            <p:nvSpPr>
              <p:cNvPr id="301" name="Two classes of neutron stars: Anomalous X-ray Pulsars (AXP) and Soft Gamma Repeaters (SGR) are combined as magnetars.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13944933" y="2519370"/>
                <a:ext cx="8766717" cy="11325540"/>
              </a:xfrm>
              <a:prstGeom prst="rect">
                <a:avLst/>
              </a:prstGeom>
              <a:blipFill>
                <a:blip r:embed="rId3"/>
                <a:stretch>
                  <a:fillRect l="-1881" r="-21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2" name="Carl Knox/OzGrav"/>
          <p:cNvSpPr txBox="1"/>
          <p:nvPr/>
        </p:nvSpPr>
        <p:spPr>
          <a:xfrm>
            <a:off x="3213861" y="13050450"/>
            <a:ext cx="2183258" cy="445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1800" b="1"/>
            </a:lvl1pPr>
          </a:lstStyle>
          <a:p>
            <a:r>
              <a:t>Carl Knox/OzGrav</a:t>
            </a:r>
          </a:p>
        </p:txBody>
      </p:sp>
      <p:sp>
        <p:nvSpPr>
          <p:cNvPr id="303" name="Magnetars"/>
          <p:cNvSpPr txBox="1"/>
          <p:nvPr/>
        </p:nvSpPr>
        <p:spPr>
          <a:xfrm>
            <a:off x="14098498" y="1148349"/>
            <a:ext cx="5395850" cy="14537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7800" b="1"/>
            </a:lvl1pPr>
          </a:lstStyle>
          <a:p>
            <a:r>
              <a:t>Magnetars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Artist_impression_active-magnetar-Swift-J1818.0-1607_magnetic_fields.jpg" descr="Artist_impression_active-magnetar-Swift-J1818.0-1607_magnetic_fields.jpg"/>
          <p:cNvPicPr>
            <a:picLocks noChangeAspect="1"/>
          </p:cNvPicPr>
          <p:nvPr/>
        </p:nvPicPr>
        <p:blipFill>
          <a:blip r:embed="rId2">
            <a:alphaModFix amt="39920"/>
          </a:blip>
          <a:stretch>
            <a:fillRect/>
          </a:stretch>
        </p:blipFill>
        <p:spPr>
          <a:xfrm>
            <a:off x="-3579716" y="-46579"/>
            <a:ext cx="19772459" cy="13989017"/>
          </a:xfrm>
          <a:prstGeom prst="rect">
            <a:avLst/>
          </a:prstGeom>
          <a:ln w="12700">
            <a:miter lim="400000"/>
          </a:ln>
        </p:spPr>
      </p:pic>
      <p:sp>
        <p:nvSpPr>
          <p:cNvPr id="306" name="Magnetars are defined now based on their transient behaviour i.e. as sources with burst and outbursts in X-ray."/>
          <p:cNvSpPr txBox="1">
            <a:spLocks noGrp="1"/>
          </p:cNvSpPr>
          <p:nvPr>
            <p:ph type="body" sz="half" idx="1"/>
          </p:nvPr>
        </p:nvSpPr>
        <p:spPr>
          <a:xfrm>
            <a:off x="13944933" y="2519370"/>
            <a:ext cx="8766717" cy="1132554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300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Magnetars are defined now based on their transient behaviour i.e. as sources with burst and outbursts in X-ray.</a:t>
            </a:r>
          </a:p>
        </p:txBody>
      </p:sp>
      <p:sp>
        <p:nvSpPr>
          <p:cNvPr id="307" name="Carl Knox/OzGrav"/>
          <p:cNvSpPr txBox="1"/>
          <p:nvPr/>
        </p:nvSpPr>
        <p:spPr>
          <a:xfrm>
            <a:off x="3213861" y="13050450"/>
            <a:ext cx="2183258" cy="445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1800" b="1"/>
            </a:lvl1pPr>
          </a:lstStyle>
          <a:p>
            <a:r>
              <a:t>Carl Knox/OzGrav</a:t>
            </a:r>
          </a:p>
        </p:txBody>
      </p:sp>
      <p:sp>
        <p:nvSpPr>
          <p:cNvPr id="308" name="Magnetars"/>
          <p:cNvSpPr txBox="1"/>
          <p:nvPr/>
        </p:nvSpPr>
        <p:spPr>
          <a:xfrm>
            <a:off x="14098498" y="1148349"/>
            <a:ext cx="5395850" cy="14537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7800" b="1"/>
            </a:lvl1pPr>
          </a:lstStyle>
          <a:p>
            <a:r>
              <a:t>Magnetars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oft X-ray emission"/>
          <p:cNvSpPr txBox="1">
            <a:spLocks noGrp="1"/>
          </p:cNvSpPr>
          <p:nvPr>
            <p:ph type="title"/>
          </p:nvPr>
        </p:nvSpPr>
        <p:spPr>
          <a:xfrm>
            <a:off x="4387453" y="-381133"/>
            <a:ext cx="15609094" cy="3036094"/>
          </a:xfrm>
          <a:prstGeom prst="rect">
            <a:avLst/>
          </a:prstGeom>
        </p:spPr>
        <p:txBody>
          <a:bodyPr/>
          <a:lstStyle/>
          <a:p>
            <a:r>
              <a:t>Soft X-ray emission</a:t>
            </a:r>
          </a:p>
        </p:txBody>
      </p:sp>
      <p:pic>
        <p:nvPicPr>
          <p:cNvPr id="311" name="Screenshot 2020-10-21 at 15.38.21.png" descr="Screenshot 2020-10-21 at 15.38.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111" y="2617066"/>
            <a:ext cx="14491778" cy="10893481"/>
          </a:xfrm>
          <a:prstGeom prst="rect">
            <a:avLst/>
          </a:prstGeom>
          <a:ln w="12700">
            <a:miter lim="400000"/>
          </a:ln>
        </p:spPr>
      </p:pic>
      <p:sp>
        <p:nvSpPr>
          <p:cNvPr id="312" name="Kargaltsev et al. (2012)"/>
          <p:cNvSpPr txBox="1"/>
          <p:nvPr/>
        </p:nvSpPr>
        <p:spPr>
          <a:xfrm>
            <a:off x="20590186" y="12899421"/>
            <a:ext cx="3564764" cy="5335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2400" b="1"/>
            </a:lvl1pPr>
          </a:lstStyle>
          <a:p>
            <a:r>
              <a:t>Kargaltsev et al. (2012)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XDINS and their tangled magnetic fields"/>
          <p:cNvSpPr txBox="1">
            <a:spLocks noGrp="1"/>
          </p:cNvSpPr>
          <p:nvPr>
            <p:ph type="title"/>
          </p:nvPr>
        </p:nvSpPr>
        <p:spPr>
          <a:xfrm>
            <a:off x="4387453" y="-172504"/>
            <a:ext cx="15609094" cy="3036095"/>
          </a:xfrm>
          <a:prstGeom prst="rect">
            <a:avLst/>
          </a:prstGeom>
        </p:spPr>
        <p:txBody>
          <a:bodyPr/>
          <a:lstStyle>
            <a:lvl1pPr defTabSz="624363">
              <a:defRPr sz="8512"/>
            </a:lvl1pPr>
          </a:lstStyle>
          <a:p>
            <a:r>
              <a:t>XDINS and their tangled magnetic fields</a:t>
            </a:r>
          </a:p>
        </p:txBody>
      </p:sp>
      <p:sp>
        <p:nvSpPr>
          <p:cNvPr id="315" name="X-ray spectra is well described with thermal blackbody but in some cases absorption features are present.…"/>
          <p:cNvSpPr txBox="1"/>
          <p:nvPr/>
        </p:nvSpPr>
        <p:spPr>
          <a:xfrm>
            <a:off x="4256089" y="3010775"/>
            <a:ext cx="16676775" cy="33392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defTabSz="821531">
              <a:lnSpc>
                <a:spcPct val="100000"/>
              </a:lnSpc>
              <a:spcBef>
                <a:spcPts val="0"/>
              </a:spcBef>
              <a:defRPr sz="3200">
                <a:latin typeface="Graphik-Light"/>
                <a:ea typeface="Graphik-Light"/>
                <a:cs typeface="Graphik-Light"/>
                <a:sym typeface="Graphik Light"/>
              </a:defRPr>
            </a:pPr>
            <a:r>
              <a:t>X-ray spectra is well described with thermal blackbody but in some cases absorption features are present. </a:t>
            </a:r>
          </a:p>
          <a:p>
            <a:pPr defTabSz="821531">
              <a:lnSpc>
                <a:spcPct val="100000"/>
              </a:lnSpc>
              <a:spcBef>
                <a:spcPts val="0"/>
              </a:spcBef>
              <a:defRPr sz="3200">
                <a:latin typeface="Graphik-Light"/>
                <a:ea typeface="Graphik-Light"/>
                <a:cs typeface="Graphik-Light"/>
                <a:sym typeface="Graphik Light"/>
              </a:defRPr>
            </a:pPr>
            <a:r>
              <a:t>Some of these objects have phase dependant absorption features which could be produced by proton cyclotron resonant scattering in a localised loop near NS surface with magnetic field ~5 times stronger than dipolar estimate. Similar is found for low-B magnetars </a:t>
            </a:r>
          </a:p>
        </p:txBody>
      </p:sp>
      <p:pic>
        <p:nvPicPr>
          <p:cNvPr id="316" name="Screenshot 2025-06-11 at 16.16.13.png" descr="Screenshot 2025-06-11 at 16.16.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3675" y="7039337"/>
            <a:ext cx="7101050" cy="5412527"/>
          </a:xfrm>
          <a:prstGeom prst="rect">
            <a:avLst/>
          </a:prstGeom>
          <a:ln w="12700">
            <a:miter lim="400000"/>
          </a:ln>
        </p:spPr>
      </p:pic>
      <p:sp>
        <p:nvSpPr>
          <p:cNvPr id="317" name="RX J0720.4–3125; Borghese+ (2015)"/>
          <p:cNvSpPr txBox="1"/>
          <p:nvPr/>
        </p:nvSpPr>
        <p:spPr>
          <a:xfrm>
            <a:off x="4580144" y="12782841"/>
            <a:ext cx="4337432" cy="470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17859">
              <a:lnSpc>
                <a:spcPct val="100000"/>
              </a:lnSpc>
              <a:spcBef>
                <a:spcPts val="0"/>
              </a:spcBef>
              <a:tabLst>
                <a:tab pos="495300" algn="l"/>
                <a:tab pos="990600" algn="l"/>
                <a:tab pos="1498600" algn="l"/>
                <a:tab pos="1993900" algn="l"/>
                <a:tab pos="2489200" algn="l"/>
                <a:tab pos="2997200" algn="l"/>
                <a:tab pos="3492500" algn="l"/>
                <a:tab pos="4000500" algn="l"/>
                <a:tab pos="4495800" algn="l"/>
                <a:tab pos="4991100" algn="l"/>
                <a:tab pos="5499100" algn="l"/>
                <a:tab pos="5994400" algn="l"/>
              </a:tabLst>
              <a:defRPr sz="2000"/>
            </a:lvl1pPr>
          </a:lstStyle>
          <a:p>
            <a:r>
              <a:t>RX J0720.4–3125; Borghese+ (2015)</a:t>
            </a:r>
          </a:p>
        </p:txBody>
      </p:sp>
      <p:pic>
        <p:nvPicPr>
          <p:cNvPr id="318" name="Screenshot 2025-06-11 at 16.18.15.png" descr="Screenshot 2025-06-11 at 16.18.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15475" y="7735260"/>
            <a:ext cx="8568895" cy="4020680"/>
          </a:xfrm>
          <a:prstGeom prst="rect">
            <a:avLst/>
          </a:prstGeom>
          <a:ln w="12700">
            <a:miter lim="400000"/>
          </a:ln>
        </p:spPr>
      </p:pic>
      <p:sp>
        <p:nvSpPr>
          <p:cNvPr id="319" name="RX J1308.6+21275; Borghese+ (2017)"/>
          <p:cNvSpPr txBox="1"/>
          <p:nvPr/>
        </p:nvSpPr>
        <p:spPr>
          <a:xfrm>
            <a:off x="13896703" y="12782841"/>
            <a:ext cx="4422014" cy="470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17859">
              <a:lnSpc>
                <a:spcPct val="100000"/>
              </a:lnSpc>
              <a:spcBef>
                <a:spcPts val="0"/>
              </a:spcBef>
              <a:tabLst>
                <a:tab pos="495300" algn="l"/>
                <a:tab pos="990600" algn="l"/>
                <a:tab pos="1498600" algn="l"/>
                <a:tab pos="1993900" algn="l"/>
                <a:tab pos="2489200" algn="l"/>
                <a:tab pos="2997200" algn="l"/>
                <a:tab pos="3492500" algn="l"/>
                <a:tab pos="4000500" algn="l"/>
                <a:tab pos="4495800" algn="l"/>
                <a:tab pos="4991100" algn="l"/>
                <a:tab pos="5499100" algn="l"/>
                <a:tab pos="5994400" algn="l"/>
              </a:tabLst>
              <a:defRPr sz="2000"/>
            </a:lvl1pPr>
          </a:lstStyle>
          <a:p>
            <a:r>
              <a:t>RX J1308.6+21275; Borghese+ (2017)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Graphik"/>
        <a:ea typeface="Graphik"/>
        <a:cs typeface="Graphik"/>
      </a:majorFont>
      <a:minorFont>
        <a:latin typeface="Graphik"/>
        <a:ea typeface="Graphik"/>
        <a:cs typeface="Graphik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raphik-Medium"/>
            <a:ea typeface="Graphik-Medium"/>
            <a:cs typeface="Graphik-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Graphik"/>
        <a:ea typeface="Graphik"/>
        <a:cs typeface="Graphik"/>
      </a:majorFont>
      <a:minorFont>
        <a:latin typeface="Graphik"/>
        <a:ea typeface="Graphik"/>
        <a:cs typeface="Graphik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raphik-Medium"/>
            <a:ea typeface="Graphik-Medium"/>
            <a:cs typeface="Graphik-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2104</Words>
  <Application>Microsoft Office PowerPoint</Application>
  <PresentationFormat>Custom</PresentationFormat>
  <Paragraphs>254</Paragraphs>
  <Slides>52</Slides>
  <Notes>0</Notes>
  <HiddenSlides>7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20_BasicBlack</vt:lpstr>
      <vt:lpstr> Tayler-Spruit dynamo, low-field magnetars and central compact objects</vt:lpstr>
      <vt:lpstr>Research group at Newcastle University, UK</vt:lpstr>
      <vt:lpstr>Outline</vt:lpstr>
      <vt:lpstr>Neutron stars &amp; their magnetic fields</vt:lpstr>
      <vt:lpstr>PowerPoint Presentation</vt:lpstr>
      <vt:lpstr>PowerPoint Presentation</vt:lpstr>
      <vt:lpstr>PowerPoint Presentation</vt:lpstr>
      <vt:lpstr>Soft X-ray emission</vt:lpstr>
      <vt:lpstr>XDINS and their tangled magnetic fields</vt:lpstr>
      <vt:lpstr>XDINS and their tangled magnetic fields</vt:lpstr>
      <vt:lpstr>Central compact objects (CCOs)</vt:lpstr>
      <vt:lpstr>Central compact objects (CCOs)</vt:lpstr>
      <vt:lpstr>Hidden magnetic field scenario</vt:lpstr>
      <vt:lpstr>Magnetic fields of neutron stars are complex</vt:lpstr>
      <vt:lpstr>Magnetic field evolution problem</vt:lpstr>
      <vt:lpstr>Formation of magnetic fields</vt:lpstr>
      <vt:lpstr>From supernova to NS</vt:lpstr>
      <vt:lpstr>PowerPoint Presentation</vt:lpstr>
      <vt:lpstr>Formation of strong magnetic fields</vt:lpstr>
      <vt:lpstr>Dynamo in MHD</vt:lpstr>
      <vt:lpstr>Proto-NS simulation: Boussinesq approximation</vt:lpstr>
      <vt:lpstr>Supernova explosion and proto-NS</vt:lpstr>
      <vt:lpstr>Convective instability </vt:lpstr>
      <vt:lpstr>Convective instability </vt:lpstr>
      <vt:lpstr>Magneto-rotational instability</vt:lpstr>
      <vt:lpstr>Magneto-rotational instability</vt:lpstr>
      <vt:lpstr>Tayler-Spruit instability</vt:lpstr>
      <vt:lpstr>Proto-NS simulation: Boussinesq approximation</vt:lpstr>
      <vt:lpstr>Tayler-Spruit dynamo for proto-NS </vt:lpstr>
      <vt:lpstr>PowerPoint Presentation</vt:lpstr>
      <vt:lpstr>Two stages simulations</vt:lpstr>
      <vt:lpstr>Magnetic relaxation</vt:lpstr>
      <vt:lpstr>Magnetic field evolution  in neutron star crust</vt:lpstr>
      <vt:lpstr>Formation of strong magnetic fields</vt:lpstr>
      <vt:lpstr>Magneto-thermal evolution of neutron stars</vt:lpstr>
      <vt:lpstr>Magneto-thermal evolution of neutron stars</vt:lpstr>
      <vt:lpstr>Initial and boundary condition</vt:lpstr>
      <vt:lpstr>External magnetic field</vt:lpstr>
      <vt:lpstr>Is it a magnetar?</vt:lpstr>
      <vt:lpstr>Spin period</vt:lpstr>
      <vt:lpstr>Spin period</vt:lpstr>
      <vt:lpstr>New volumetric forcing</vt:lpstr>
      <vt:lpstr>MRI dynamo</vt:lpstr>
      <vt:lpstr>Core superconductivity</vt:lpstr>
      <vt:lpstr>MHD-like approach</vt:lpstr>
      <vt:lpstr>Single fluid system</vt:lpstr>
      <vt:lpstr>Boundary conditions</vt:lpstr>
      <vt:lpstr>2D axial symmetry</vt:lpstr>
      <vt:lpstr>PowerPoint Presentation</vt:lpstr>
      <vt:lpstr>Energy evolution</vt:lpstr>
      <vt:lpstr>3D simulations</vt:lpstr>
      <vt:lpstr>Summary and future 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Andrei Igoshev</cp:lastModifiedBy>
  <cp:revision>6</cp:revision>
  <dcterms:modified xsi:type="dcterms:W3CDTF">2026-06-23T13:18:59Z</dcterms:modified>
</cp:coreProperties>
</file>