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F7147B-112B-20B1-DEC7-E93C00B2351D}" v="31" dt="2026-06-24T16:19:09.032"/>
    <p1510:client id="{DAE14FFA-FED0-E651-3D53-6A3E6D9170A7}" v="33" dt="2026-06-24T16:07:30.1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ed4cb47081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ed4cb47081_0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Discretise space into cells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Coarse-grain properties (average)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Evolve average properties</a:t>
            </a: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Cells must contain a statistically significant # of points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But be much smaller than the typical length scale of the system</a:t>
            </a: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ebadcd0f73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ebadcd0f73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ec1b462749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ec1b462749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ec81af2e45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ec81af2e45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ec81af2e45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ec81af2e45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ed4cb47081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ed4cb47081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ebadcd0f73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ebadcd0f73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ebadcd0f7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3ebadcd0f7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\mathcal{D}_\text{pin},\, \mathcal{D}_\text{free},\, k,\,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ed4cb47081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ed4cb47081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ebadcd0f73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ebadcd0f73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ed4cb47081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ed4cb47081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ed4cb47081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ed4cb47081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ee45d62fbd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3ee45d62fbd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ec504b304e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3ec504b304e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ea7a254da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ea7a254da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ec81af2e45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ec81af2e45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ec81af2e45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ec81af2e45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3ec81af2e45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3ec81af2e45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3ea7a254da8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3ea7a254da8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3ed4cb47081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3ed4cb47081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c6f73a04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c6f73a04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c6f73a04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c6f73a04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c6f73a04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c6f73a04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c6f73a04f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c6f73a04f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c6f73a04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c6f73a04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c6f73a04f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c6f73a04f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ebb90bdb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ebb90bdb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eb031182df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eb031182df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595959"/>
                </a:solidFill>
              </a:rPr>
              <a:t>Basic Sketch of Glitches: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Rotation quantised into ~10¹⁶ vortices in crust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Vortices pin to solid crust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Crust spins down, but superfluid does not -- due to pinning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Motion of vortices through superfluid creates Magnus force on vortices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Lag increases → Magnus force increases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Magnus force exceeds pinning force → Vortices depin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Vortices rearrange, move outwards radially</a:t>
            </a: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Angular momentum transfer from superfluid to crust</a:t>
            </a: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595959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Char char="●"/>
            </a:pPr>
            <a:r>
              <a:rPr lang="en" sz="1200">
                <a:solidFill>
                  <a:srgbClr val="595959"/>
                </a:solidFill>
              </a:rPr>
              <a:t>Possible triggers: starquake, avalanche, snowplough, hydrodynamic instability</a:t>
            </a: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ed4cb4708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ed4cb4708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ebadcd0f73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ebadcd0f73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ec81af2e45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ec81af2e45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ed4cb47081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ed4cb47081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71299" y="0"/>
            <a:ext cx="572701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4" title="PNG-64181.Full Logo_CMY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005" y="22591"/>
            <a:ext cx="1939976" cy="5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" name="Google Shape;2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71299" y="0"/>
            <a:ext cx="572701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5" title="PNG-64181.Full Logo_CMY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005" y="22591"/>
            <a:ext cx="1939976" cy="5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71299" y="0"/>
            <a:ext cx="572701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6" title="PNG-64181.Full Logo_CMY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005" y="22591"/>
            <a:ext cx="1939976" cy="5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" name="Google Shape;3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71299" y="0"/>
            <a:ext cx="572701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7" title="PNG-64181.Full Logo_CMY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005" y="22591"/>
            <a:ext cx="1939976" cy="5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3.png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3.png"/><Relationship Id="rId7" Type="http://schemas.openxmlformats.org/officeDocument/2006/relationships/image" Target="../media/image29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11" Type="http://schemas.openxmlformats.org/officeDocument/2006/relationships/image" Target="../media/image34.png"/><Relationship Id="rId5" Type="http://schemas.openxmlformats.org/officeDocument/2006/relationships/image" Target="../media/image25.png"/><Relationship Id="rId15" Type="http://schemas.openxmlformats.org/officeDocument/2006/relationships/image" Target="../media/image36.png"/><Relationship Id="rId10" Type="http://schemas.openxmlformats.org/officeDocument/2006/relationships/image" Target="../media/image33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microsoft.com/office/2007/relationships/media" Target="../media/media4.mp4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6" Type="http://schemas.openxmlformats.org/officeDocument/2006/relationships/notesSlide" Target="../notesSlides/notesSlide18.xml"/><Relationship Id="rId11" Type="http://schemas.openxmlformats.org/officeDocument/2006/relationships/image" Target="../media/image49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48.png"/><Relationship Id="rId4" Type="http://schemas.microsoft.com/office/2007/relationships/media" Target="../media/media5.mp4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c.perkins2@newcastle.ac.uk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hyperlink" Target="mailto:andrei.igoshev@newcastle.ac.uk" TargetMode="External"/><Relationship Id="rId4" Type="http://schemas.openxmlformats.org/officeDocument/2006/relationships/hyperlink" Target="mailto:toby.wood@newcastle.ac.uk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ample.com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710250" y="1282425"/>
            <a:ext cx="7723500" cy="172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2D superfluid hydrodynamic model for glitches in neutron star crusts</a:t>
            </a:r>
            <a:endParaRPr sz="4200"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460950" y="3386971"/>
            <a:ext cx="82221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940"/>
              <a:t>Charlie Perkins</a:t>
            </a:r>
            <a:endParaRPr sz="194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540"/>
              <a:t>PhD student, Newcastle University</a:t>
            </a:r>
            <a:endParaRPr sz="1540"/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0525" y="163850"/>
            <a:ext cx="1118125" cy="111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 title="PNG-64181.Full Logo_CMYK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450" y="368325"/>
            <a:ext cx="2500999" cy="7091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/>
        </p:nvSpPr>
        <p:spPr>
          <a:xfrm>
            <a:off x="1166850" y="4306350"/>
            <a:ext cx="6810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Supervised by Dr. Andrei Igoshev and Dr. Toby Wood</a:t>
            </a:r>
            <a:endParaRPr sz="1500">
              <a:solidFill>
                <a:schemeClr val="dk2"/>
              </a:solidFill>
            </a:endParaRPr>
          </a:p>
        </p:txBody>
      </p:sp>
      <p:pic>
        <p:nvPicPr>
          <p:cNvPr id="67" name="Google Shape;6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12084" y="62996"/>
            <a:ext cx="1319825" cy="131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Hydrodynamic Modelling</a:t>
            </a:r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22" title="Hydro 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1138" y="1146450"/>
            <a:ext cx="5880125" cy="2193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8838" y="4422922"/>
            <a:ext cx="872011" cy="16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25588" y="2161400"/>
            <a:ext cx="122734" cy="16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 txBox="1"/>
          <p:nvPr/>
        </p:nvSpPr>
        <p:spPr>
          <a:xfrm>
            <a:off x="0" y="1400375"/>
            <a:ext cx="2550300" cy="16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Split domain into small volumes</a:t>
            </a:r>
            <a:endParaRPr sz="1200">
              <a:solidFill>
                <a:schemeClr val="dk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Evolve average quantities in each volume</a:t>
            </a:r>
            <a:endParaRPr sz="1200">
              <a:solidFill>
                <a:schemeClr val="dk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Must have enough vortices in volume to define average quantities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88" name="Google Shape;188;p22" title="Hydro 1.png"/>
          <p:cNvPicPr preferRelativeResize="0"/>
          <p:nvPr/>
        </p:nvPicPr>
        <p:blipFill rotWithShape="1">
          <a:blip r:embed="rId3">
            <a:alphaModFix/>
          </a:blip>
          <a:srcRect l="36228" t="36241" r="42583" b="42166"/>
          <a:stretch/>
        </p:blipFill>
        <p:spPr>
          <a:xfrm>
            <a:off x="5036176" y="4034851"/>
            <a:ext cx="1153792" cy="438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2"/>
          <p:cNvSpPr txBox="1"/>
          <p:nvPr/>
        </p:nvSpPr>
        <p:spPr>
          <a:xfrm>
            <a:off x="240050" y="3628975"/>
            <a:ext cx="3326100" cy="9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If each point is a quantum vortex with circulation κ, then the coarse-grained average is the vorticity (vortex density)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190" name="Google Shape;190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40901" y="4505775"/>
            <a:ext cx="1325091" cy="21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2"/>
          <p:cNvSpPr txBox="1"/>
          <p:nvPr/>
        </p:nvSpPr>
        <p:spPr>
          <a:xfrm>
            <a:off x="240050" y="4391850"/>
            <a:ext cx="17226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Onsager-Feynman: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92" name="Google Shape;192;p22"/>
          <p:cNvSpPr txBox="1"/>
          <p:nvPr/>
        </p:nvSpPr>
        <p:spPr>
          <a:xfrm>
            <a:off x="3511450" y="3769875"/>
            <a:ext cx="1846800" cy="3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N Discrete particles/vortices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93" name="Google Shape;193;p22"/>
          <p:cNvSpPr txBox="1"/>
          <p:nvPr/>
        </p:nvSpPr>
        <p:spPr>
          <a:xfrm>
            <a:off x="6318424" y="3769875"/>
            <a:ext cx="1929900" cy="3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Vorticity field, vortex velocity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94" name="Google Shape;194;p22"/>
          <p:cNvSpPr txBox="1"/>
          <p:nvPr/>
        </p:nvSpPr>
        <p:spPr>
          <a:xfrm>
            <a:off x="2722575" y="912750"/>
            <a:ext cx="1681800" cy="2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Meso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95" name="Google Shape;195;p22"/>
          <p:cNvSpPr txBox="1"/>
          <p:nvPr/>
        </p:nvSpPr>
        <p:spPr>
          <a:xfrm>
            <a:off x="6030500" y="867500"/>
            <a:ext cx="1681800" cy="2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Macro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96" name="Google Shape;196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56588" y="4076375"/>
            <a:ext cx="1710363" cy="2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839717" y="4076375"/>
            <a:ext cx="1190260" cy="2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2D Hydrodynamic Superfluid Glitch Equations</a:t>
            </a:r>
            <a:endParaRPr/>
          </a:p>
        </p:txBody>
      </p:sp>
      <p:sp>
        <p:nvSpPr>
          <p:cNvPr id="203" name="Google Shape;203;p23"/>
          <p:cNvSpPr/>
          <p:nvPr/>
        </p:nvSpPr>
        <p:spPr>
          <a:xfrm>
            <a:off x="380025" y="1266625"/>
            <a:ext cx="36192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3"/>
          <p:cNvSpPr txBox="1"/>
          <p:nvPr/>
        </p:nvSpPr>
        <p:spPr>
          <a:xfrm>
            <a:off x="380025" y="126662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Vorticity Conservation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05" name="Google Shape;205;p23" title="Pinned Continuit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75" y="1627175"/>
            <a:ext cx="2218624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3" title="Free Continui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275" y="2142750"/>
            <a:ext cx="3418701" cy="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2D Hydrodynamic Superfluid Glitch Equations</a:t>
            </a:r>
            <a:endParaRPr/>
          </a:p>
        </p:txBody>
      </p:sp>
      <p:sp>
        <p:nvSpPr>
          <p:cNvPr id="212" name="Google Shape;21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4"/>
          <p:cNvSpPr/>
          <p:nvPr/>
        </p:nvSpPr>
        <p:spPr>
          <a:xfrm>
            <a:off x="380025" y="1266625"/>
            <a:ext cx="36192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4"/>
          <p:cNvSpPr/>
          <p:nvPr/>
        </p:nvSpPr>
        <p:spPr>
          <a:xfrm>
            <a:off x="4190875" y="1266625"/>
            <a:ext cx="46644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4"/>
          <p:cNvSpPr txBox="1"/>
          <p:nvPr/>
        </p:nvSpPr>
        <p:spPr>
          <a:xfrm>
            <a:off x="380025" y="126662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Vorticity Conservation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6" name="Google Shape;216;p24"/>
          <p:cNvSpPr txBox="1"/>
          <p:nvPr/>
        </p:nvSpPr>
        <p:spPr>
          <a:xfrm>
            <a:off x="4190875" y="1266625"/>
            <a:ext cx="35535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Velocity and Vorticity Definitions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17" name="Google Shape;217;p24" title="Pinned Continuit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75" y="1627175"/>
            <a:ext cx="2218624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4" title="Free Continui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275" y="2142750"/>
            <a:ext cx="3418701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4" title="Crust Velocit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5712" y="1710562"/>
            <a:ext cx="2011274" cy="2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4" title="Vortex Velocity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5888" y="1836425"/>
            <a:ext cx="1213951" cy="1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75124" y="2239612"/>
            <a:ext cx="966578" cy="18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48647" y="2226887"/>
            <a:ext cx="2203663" cy="21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2D Hydrodynamic Superfluid Glitch Equations</a:t>
            </a:r>
            <a:endParaRPr/>
          </a:p>
        </p:txBody>
      </p:sp>
      <p:sp>
        <p:nvSpPr>
          <p:cNvPr id="228" name="Google Shape;22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5"/>
          <p:cNvSpPr/>
          <p:nvPr/>
        </p:nvSpPr>
        <p:spPr>
          <a:xfrm>
            <a:off x="380025" y="1266625"/>
            <a:ext cx="36192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5"/>
          <p:cNvSpPr/>
          <p:nvPr/>
        </p:nvSpPr>
        <p:spPr>
          <a:xfrm>
            <a:off x="4190875" y="1266625"/>
            <a:ext cx="46644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5"/>
          <p:cNvSpPr/>
          <p:nvPr/>
        </p:nvSpPr>
        <p:spPr>
          <a:xfrm>
            <a:off x="3371175" y="2973525"/>
            <a:ext cx="29007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5"/>
          <p:cNvSpPr txBox="1"/>
          <p:nvPr/>
        </p:nvSpPr>
        <p:spPr>
          <a:xfrm>
            <a:off x="380025" y="126662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Vorticity Conservation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3" name="Google Shape;233;p25"/>
          <p:cNvSpPr txBox="1"/>
          <p:nvPr/>
        </p:nvSpPr>
        <p:spPr>
          <a:xfrm>
            <a:off x="4190875" y="1266625"/>
            <a:ext cx="35535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Velocity and Vorticity Definitions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4" name="Google Shape;234;p25"/>
          <p:cNvSpPr txBox="1"/>
          <p:nvPr/>
        </p:nvSpPr>
        <p:spPr>
          <a:xfrm>
            <a:off x="3371175" y="2995038"/>
            <a:ext cx="14010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Pinning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35" name="Google Shape;235;p25" title="Pinned Continuit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75" y="1627175"/>
            <a:ext cx="2218624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5" title="Free Continui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275" y="2142750"/>
            <a:ext cx="3418701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5" title="Crust Velocit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5712" y="1710562"/>
            <a:ext cx="2011274" cy="2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5" title="Vortex Velocity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5888" y="1836425"/>
            <a:ext cx="1213951" cy="1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5" title="Unpinning Fraction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66263" y="3849663"/>
            <a:ext cx="1788426" cy="45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18500" y="3039692"/>
            <a:ext cx="2585701" cy="1360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75124" y="2239612"/>
            <a:ext cx="966578" cy="18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348647" y="2226887"/>
            <a:ext cx="2203663" cy="21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5"/>
          <p:cNvSpPr txBox="1"/>
          <p:nvPr/>
        </p:nvSpPr>
        <p:spPr>
          <a:xfrm>
            <a:off x="294150" y="4680425"/>
            <a:ext cx="3508500" cy="3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from Antonelli &amp; Haskell (2020)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244" name="Google Shape;244;p2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466275" y="3365843"/>
            <a:ext cx="2354426" cy="204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77150" y="4783691"/>
            <a:ext cx="131632" cy="2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2D Hydrodynamic Superfluid Glitch Equations</a:t>
            </a:r>
            <a:endParaRPr/>
          </a:p>
        </p:txBody>
      </p:sp>
      <p:sp>
        <p:nvSpPr>
          <p:cNvPr id="251" name="Google Shape;251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6"/>
          <p:cNvSpPr/>
          <p:nvPr/>
        </p:nvSpPr>
        <p:spPr>
          <a:xfrm>
            <a:off x="380025" y="1266625"/>
            <a:ext cx="36192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6"/>
          <p:cNvSpPr/>
          <p:nvPr/>
        </p:nvSpPr>
        <p:spPr>
          <a:xfrm>
            <a:off x="380025" y="2973525"/>
            <a:ext cx="26970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6"/>
          <p:cNvSpPr/>
          <p:nvPr/>
        </p:nvSpPr>
        <p:spPr>
          <a:xfrm>
            <a:off x="4190875" y="1266625"/>
            <a:ext cx="46644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6"/>
          <p:cNvSpPr/>
          <p:nvPr/>
        </p:nvSpPr>
        <p:spPr>
          <a:xfrm>
            <a:off x="3371175" y="2973525"/>
            <a:ext cx="2900700" cy="1378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6"/>
          <p:cNvSpPr txBox="1"/>
          <p:nvPr/>
        </p:nvSpPr>
        <p:spPr>
          <a:xfrm>
            <a:off x="380025" y="126662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Vorticity Conservation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7" name="Google Shape;257;p26"/>
          <p:cNvSpPr txBox="1"/>
          <p:nvPr/>
        </p:nvSpPr>
        <p:spPr>
          <a:xfrm>
            <a:off x="4190875" y="1266625"/>
            <a:ext cx="35535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Velocity and Vorticity Definitions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8" name="Google Shape;258;p26"/>
          <p:cNvSpPr txBox="1"/>
          <p:nvPr/>
        </p:nvSpPr>
        <p:spPr>
          <a:xfrm>
            <a:off x="3371175" y="2995038"/>
            <a:ext cx="14010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Pinning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380025" y="2973525"/>
            <a:ext cx="31491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Boundary and Initial Conditions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60" name="Google Shape;260;p26" title="Pinned Continuit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75" y="1627175"/>
            <a:ext cx="2218624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6" title="Free Continui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275" y="2142750"/>
            <a:ext cx="3418701" cy="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6" title="Crust Velocit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5712" y="1710562"/>
            <a:ext cx="2011274" cy="2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6" title="Vortex Velocity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5888" y="1836425"/>
            <a:ext cx="1213951" cy="1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6" title="Unpinning Fraction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66263" y="3849663"/>
            <a:ext cx="1788426" cy="45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18500" y="3039692"/>
            <a:ext cx="2585701" cy="1360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75124" y="2239612"/>
            <a:ext cx="966578" cy="18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32463" y="3970325"/>
            <a:ext cx="983004" cy="21537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268" name="Google Shape;268;p2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777625" y="3983050"/>
            <a:ext cx="823980" cy="1899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269" name="Google Shape;269;p2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348647" y="2226887"/>
            <a:ext cx="2203663" cy="21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95662" y="3365848"/>
            <a:ext cx="2354423" cy="39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6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466275" y="3365843"/>
            <a:ext cx="2354426" cy="204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6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197313" y="4399850"/>
            <a:ext cx="1122202" cy="70137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6"/>
          <p:cNvSpPr txBox="1"/>
          <p:nvPr/>
        </p:nvSpPr>
        <p:spPr>
          <a:xfrm>
            <a:off x="294150" y="4680425"/>
            <a:ext cx="3508500" cy="3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from Antonelli &amp; Haskell (2020)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274" name="Google Shape;274;p26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177150" y="4783691"/>
            <a:ext cx="131632" cy="2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6"/>
          <p:cNvSpPr txBox="1"/>
          <p:nvPr/>
        </p:nvSpPr>
        <p:spPr>
          <a:xfrm>
            <a:off x="3062325" y="4680425"/>
            <a:ext cx="4776300" cy="3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Solved numerically with Dedalus v3 (Burns et al. 2020)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I: Repeating Glitches &amp; Instabilities</a:t>
            </a:r>
            <a:endParaRPr/>
          </a:p>
        </p:txBody>
      </p:sp>
      <p:sp>
        <p:nvSpPr>
          <p:cNvPr id="281" name="Google Shape;28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56025" y="4758000"/>
            <a:ext cx="4631951" cy="14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full_vorticity">
            <a:hlinkClick r:id="" action="ppaction://media"/>
            <a:extLst>
              <a:ext uri="{FF2B5EF4-FFF2-40B4-BE49-F238E27FC236}">
                <a16:creationId xmlns:a16="http://schemas.microsoft.com/office/drawing/2014/main" id="{738CD740-1A43-E982-E25E-5BDC29C9143A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1555" end="1667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1229" y="971550"/>
            <a:ext cx="6901543" cy="3690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I: Comparison to GP</a:t>
            </a:r>
            <a:endParaRPr/>
          </a:p>
        </p:txBody>
      </p:sp>
      <p:sp>
        <p:nvSpPr>
          <p:cNvPr id="289" name="Google Shape;28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95788"/>
            <a:ext cx="5859123" cy="2551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8"/>
          <p:cNvSpPr txBox="1"/>
          <p:nvPr/>
        </p:nvSpPr>
        <p:spPr>
          <a:xfrm>
            <a:off x="6170825" y="1367825"/>
            <a:ext cx="2807400" cy="36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Snapshot from microscale (left), macroscale (right)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Behaviour is very similar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Voids form, move inwards radially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GP: Vortices move clockwise around voids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Hydro: Vorticity moves clockwise around voids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GP: Glitches due to avalanche process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Hydro: Glitches are an instability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92" name="Google Shape;29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8425" y="3977000"/>
            <a:ext cx="2059474" cy="1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8"/>
          <p:cNvSpPr txBox="1"/>
          <p:nvPr/>
        </p:nvSpPr>
        <p:spPr>
          <a:xfrm>
            <a:off x="844675" y="3914500"/>
            <a:ext cx="1870500" cy="3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Liu et al. (2025)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II: Parameters</a:t>
            </a:r>
            <a:endParaRPr/>
          </a:p>
        </p:txBody>
      </p:sp>
      <p:sp>
        <p:nvSpPr>
          <p:cNvPr id="299" name="Google Shape;299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9"/>
          <p:cNvSpPr txBox="1"/>
          <p:nvPr/>
        </p:nvSpPr>
        <p:spPr>
          <a:xfrm>
            <a:off x="429050" y="1074350"/>
            <a:ext cx="7595400" cy="35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So far… parameters chosen to match similar dynamics to Liu et al. (2025)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Six main parameters: 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                   are known and set to values from Liu et al. (2025)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But no clear choice for model parameters,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Next,              varied  at fixed domain size to understand their effects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What kind of glitches are possible?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01" name="Google Shape;3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1924" y="2293875"/>
            <a:ext cx="1234824" cy="21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83775" y="2851525"/>
            <a:ext cx="712517" cy="24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68166" y="1746725"/>
            <a:ext cx="2137495" cy="24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79917" y="1987325"/>
            <a:ext cx="1101600" cy="27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II: Glitch Types</a:t>
            </a:r>
            <a:endParaRPr/>
          </a:p>
        </p:txBody>
      </p:sp>
      <p:sp>
        <p:nvSpPr>
          <p:cNvPr id="312" name="Google Shape;31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4" name="Google Shape;314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78112" y="4783862"/>
            <a:ext cx="1874802" cy="15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67888" y="4783850"/>
            <a:ext cx="1940059" cy="15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3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80288" y="4783875"/>
            <a:ext cx="1874768" cy="152325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30"/>
          <p:cNvSpPr txBox="1"/>
          <p:nvPr/>
        </p:nvSpPr>
        <p:spPr>
          <a:xfrm>
            <a:off x="2835854" y="1011649"/>
            <a:ext cx="34842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II: Memory (Swiss-Cheese)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18" name="Google Shape;318;p30"/>
          <p:cNvSpPr txBox="1"/>
          <p:nvPr/>
        </p:nvSpPr>
        <p:spPr>
          <a:xfrm>
            <a:off x="405613" y="1029100"/>
            <a:ext cx="26241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I: Memoryless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19" name="Google Shape;319;p30"/>
          <p:cNvSpPr txBox="1"/>
          <p:nvPr/>
        </p:nvSpPr>
        <p:spPr>
          <a:xfrm>
            <a:off x="6125875" y="1006475"/>
            <a:ext cx="26241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III: No recovery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" name="I_full_vorticity">
            <a:hlinkClick r:id="" action="ppaction://media"/>
            <a:extLst>
              <a:ext uri="{FF2B5EF4-FFF2-40B4-BE49-F238E27FC236}">
                <a16:creationId xmlns:a16="http://schemas.microsoft.com/office/drawing/2014/main" id="{4A4F1625-25F5-38BD-9161-119871713EB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2309" end="6474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57213" y="1385207"/>
            <a:ext cx="2318430" cy="3336472"/>
          </a:xfrm>
          <a:prstGeom prst="rect">
            <a:avLst/>
          </a:prstGeom>
        </p:spPr>
      </p:pic>
      <p:pic>
        <p:nvPicPr>
          <p:cNvPr id="3" name="II_full_vorticity">
            <a:hlinkClick r:id="" action="ppaction://media"/>
            <a:extLst>
              <a:ext uri="{FF2B5EF4-FFF2-40B4-BE49-F238E27FC236}">
                <a16:creationId xmlns:a16="http://schemas.microsoft.com/office/drawing/2014/main" id="{63A923FC-2D23-BE4A-F1BB-EACC7A7477E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9671" end="5675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480027" y="1385207"/>
            <a:ext cx="2187802" cy="3216729"/>
          </a:xfrm>
          <a:prstGeom prst="rect">
            <a:avLst/>
          </a:prstGeom>
        </p:spPr>
      </p:pic>
      <p:pic>
        <p:nvPicPr>
          <p:cNvPr id="4" name="III_full_vorticity_2">
            <a:hlinkClick r:id="" action="ppaction://media"/>
            <a:extLst>
              <a:ext uri="{FF2B5EF4-FFF2-40B4-BE49-F238E27FC236}">
                <a16:creationId xmlns:a16="http://schemas.microsoft.com/office/drawing/2014/main" id="{C068D0D7-1157-7122-95AE-AE5118847DA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4">
                  <p14:trim st="13667" end="5195"/>
                </p14:media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310313" y="1385207"/>
            <a:ext cx="2253116" cy="3303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2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II: Chaotic or Quasi-periodic?</a:t>
            </a:r>
            <a:endParaRPr/>
          </a:p>
        </p:txBody>
      </p:sp>
      <p:sp>
        <p:nvSpPr>
          <p:cNvPr id="325" name="Google Shape;325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6113" y="1153710"/>
            <a:ext cx="6531773" cy="2337801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1"/>
          <p:cNvSpPr txBox="1"/>
          <p:nvPr/>
        </p:nvSpPr>
        <p:spPr>
          <a:xfrm>
            <a:off x="2362950" y="3838700"/>
            <a:ext cx="4418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Sensitivity to initial conditions implies chaos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328" name="Google Shape;32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9925" y="3522525"/>
            <a:ext cx="2024151" cy="16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311700" y="44958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Motivation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Neutron stars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Glitches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Glitch models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The Model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Hydrodynamic modelling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2D superfluid glitch equations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Numerical Simulations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Instabilities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Parameter regimes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Astrophysical comparison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Conclusions and Future Work</a:t>
            </a:r>
            <a:endParaRPr/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1299" y="0"/>
            <a:ext cx="572701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 title="PNG-64181.Full Logo_CMYK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2005" y="22591"/>
            <a:ext cx="1939976" cy="5501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III: Glitch Statistics</a:t>
            </a:r>
            <a:endParaRPr/>
          </a:p>
        </p:txBody>
      </p:sp>
      <p:sp>
        <p:nvSpPr>
          <p:cNvPr id="334" name="Google Shape;334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5" name="Google Shape;33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313" y="1243850"/>
            <a:ext cx="2522925" cy="15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2"/>
          <p:cNvSpPr txBox="1"/>
          <p:nvPr/>
        </p:nvSpPr>
        <p:spPr>
          <a:xfrm>
            <a:off x="248925" y="910650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</a:rPr>
              <a:t>Melatos (2008</a:t>
            </a:r>
            <a:r>
              <a:rPr lang="en" sz="1800">
                <a:solidFill>
                  <a:srgbClr val="595959"/>
                </a:solidFill>
              </a:rPr>
              <a:t>)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337" name="Google Shape;33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4250" y="3258300"/>
            <a:ext cx="1916650" cy="139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2"/>
          <p:cNvSpPr txBox="1"/>
          <p:nvPr/>
        </p:nvSpPr>
        <p:spPr>
          <a:xfrm>
            <a:off x="331175" y="279417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</a:rPr>
              <a:t>Shaw (2018</a:t>
            </a:r>
            <a:r>
              <a:rPr lang="en" sz="1800">
                <a:solidFill>
                  <a:srgbClr val="595959"/>
                </a:solidFill>
              </a:rPr>
              <a:t>)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339" name="Google Shape;33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70910" y="1876437"/>
            <a:ext cx="5861389" cy="2781137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32"/>
          <p:cNvSpPr txBox="1"/>
          <p:nvPr/>
        </p:nvSpPr>
        <p:spPr>
          <a:xfrm>
            <a:off x="3220325" y="1017725"/>
            <a:ext cx="44949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Pulsar glitch sizes follow a power law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GP simulated glitch sizes follow a power law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Hydro glitch sizes also follow a power law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341" name="Google Shape;341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43700" y="4663225"/>
            <a:ext cx="2024151" cy="16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347" name="Google Shape;34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Our hydrodynamic model shows glitch-like behaviour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Triggered by a shear instability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Benchmarked against GP simulations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Different instability dynamics depending on parameters (three main regimes)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Naturally chaotic model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Shows power-law in glitch sizes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48" name="Google Shape;348;p3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Simulations at larger scale (soon)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Full 3D model</a:t>
            </a:r>
            <a:endParaRPr/>
          </a:p>
        </p:txBody>
      </p:sp>
      <p:sp>
        <p:nvSpPr>
          <p:cNvPr id="349" name="Google Shape;349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33"/>
          <p:cNvSpPr txBox="1"/>
          <p:nvPr/>
        </p:nvSpPr>
        <p:spPr>
          <a:xfrm>
            <a:off x="311700" y="3319900"/>
            <a:ext cx="3514200" cy="3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Pre-print available soon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351" name="Google Shape;351;p33"/>
          <p:cNvSpPr txBox="1"/>
          <p:nvPr/>
        </p:nvSpPr>
        <p:spPr>
          <a:xfrm>
            <a:off x="537600" y="4536400"/>
            <a:ext cx="8068800" cy="3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3"/>
              </a:rPr>
              <a:t>c.perkins2@newcastle.ac.uk</a:t>
            </a:r>
            <a:r>
              <a:rPr lang="en" sz="1500">
                <a:solidFill>
                  <a:schemeClr val="dk2"/>
                </a:solidFill>
              </a:rPr>
              <a:t>, </a:t>
            </a:r>
            <a:r>
              <a:rPr lang="en" sz="1500" u="sng">
                <a:solidFill>
                  <a:schemeClr val="hlink"/>
                </a:solidFill>
                <a:hlinkClick r:id="rId4"/>
              </a:rPr>
              <a:t>toby.wood@newcastle.ac.uk</a:t>
            </a:r>
            <a:r>
              <a:rPr lang="en" sz="1500">
                <a:solidFill>
                  <a:schemeClr val="dk2"/>
                </a:solidFill>
              </a:rPr>
              <a:t>, </a:t>
            </a:r>
            <a:r>
              <a:rPr lang="en" sz="1500" u="sng">
                <a:solidFill>
                  <a:schemeClr val="hlink"/>
                </a:solidFill>
                <a:hlinkClick r:id="rId5"/>
              </a:rPr>
              <a:t>andrei.igoshev@newcastle.ac.uk</a:t>
            </a:r>
            <a:endParaRPr sz="15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</a:endParaRPr>
          </a:p>
        </p:txBody>
      </p:sp>
      <p:pic>
        <p:nvPicPr>
          <p:cNvPr id="352" name="Google Shape;352;p33" title="426.png"/>
          <p:cNvPicPr preferRelativeResize="0"/>
          <p:nvPr/>
        </p:nvPicPr>
        <p:blipFill rotWithShape="1">
          <a:blip r:embed="rId6">
            <a:alphaModFix/>
          </a:blip>
          <a:srcRect l="37363" t="15360" r="39791" b="15855"/>
          <a:stretch/>
        </p:blipFill>
        <p:spPr>
          <a:xfrm>
            <a:off x="5277375" y="1817575"/>
            <a:ext cx="2709071" cy="271882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3"/>
          <p:cNvSpPr txBox="1"/>
          <p:nvPr/>
        </p:nvSpPr>
        <p:spPr>
          <a:xfrm>
            <a:off x="4956275" y="4235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Future Work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4"/>
          <p:cNvSpPr/>
          <p:nvPr/>
        </p:nvSpPr>
        <p:spPr>
          <a:xfrm>
            <a:off x="1265300" y="3988300"/>
            <a:ext cx="7123500" cy="71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59" name="Google Shape;359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Extras: Physical Motivation</a:t>
            </a:r>
            <a:endParaRPr/>
          </a:p>
        </p:txBody>
      </p:sp>
      <p:sp>
        <p:nvSpPr>
          <p:cNvPr id="360" name="Google Shape;360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47126"/>
            <a:ext cx="3323450" cy="4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795250"/>
            <a:ext cx="1385199" cy="23427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34"/>
          <p:cNvSpPr txBox="1"/>
          <p:nvPr/>
        </p:nvSpPr>
        <p:spPr>
          <a:xfrm>
            <a:off x="3778425" y="1201425"/>
            <a:ext cx="1221900" cy="2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[1]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364" name="Google Shape;364;p34"/>
          <p:cNvSpPr txBox="1"/>
          <p:nvPr/>
        </p:nvSpPr>
        <p:spPr>
          <a:xfrm>
            <a:off x="92050" y="4816425"/>
            <a:ext cx="2034600" cy="2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[1]: Link and Levin (2025)</a:t>
            </a:r>
            <a:endParaRPr sz="1000">
              <a:solidFill>
                <a:schemeClr val="dk2"/>
              </a:solidFill>
            </a:endParaRPr>
          </a:p>
        </p:txBody>
      </p:sp>
      <p:pic>
        <p:nvPicPr>
          <p:cNvPr id="365" name="Google Shape;365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76500" y="1831750"/>
            <a:ext cx="962850" cy="16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80275" y="1831750"/>
            <a:ext cx="815886" cy="16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84700" y="1376882"/>
            <a:ext cx="3247609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4"/>
          <p:cNvSpPr/>
          <p:nvPr/>
        </p:nvSpPr>
        <p:spPr>
          <a:xfrm>
            <a:off x="4366700" y="1229725"/>
            <a:ext cx="205200" cy="8670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9" name="Google Shape;369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56288" y="2503250"/>
            <a:ext cx="2104425" cy="52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26598" y="3277150"/>
            <a:ext cx="2363805" cy="27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1" name="Google Shape;371;p34"/>
          <p:cNvCxnSpPr>
            <a:endCxn id="369" idx="0"/>
          </p:cNvCxnSpPr>
          <p:nvPr/>
        </p:nvCxnSpPr>
        <p:spPr>
          <a:xfrm flipH="1">
            <a:off x="7208500" y="1930550"/>
            <a:ext cx="1500" cy="57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72" name="Google Shape;372;p3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11700" y="2511737"/>
            <a:ext cx="4061377" cy="4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700" y="3155675"/>
            <a:ext cx="4180774" cy="443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4" name="Google Shape;374;p34"/>
          <p:cNvCxnSpPr>
            <a:stCxn id="368" idx="1"/>
            <a:endCxn id="367" idx="1"/>
          </p:cNvCxnSpPr>
          <p:nvPr/>
        </p:nvCxnSpPr>
        <p:spPr>
          <a:xfrm>
            <a:off x="4571900" y="1663225"/>
            <a:ext cx="1012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5" name="Google Shape;375;p34"/>
          <p:cNvSpPr/>
          <p:nvPr/>
        </p:nvSpPr>
        <p:spPr>
          <a:xfrm>
            <a:off x="5496400" y="2510225"/>
            <a:ext cx="205200" cy="10449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6" name="Google Shape;376;p34"/>
          <p:cNvCxnSpPr>
            <a:stCxn id="375" idx="1"/>
          </p:cNvCxnSpPr>
          <p:nvPr/>
        </p:nvCxnSpPr>
        <p:spPr>
          <a:xfrm rot="10800000">
            <a:off x="4555300" y="3023075"/>
            <a:ext cx="941100" cy="9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7" name="Google Shape;377;p34"/>
          <p:cNvSpPr txBox="1"/>
          <p:nvPr/>
        </p:nvSpPr>
        <p:spPr>
          <a:xfrm>
            <a:off x="4751500" y="1324825"/>
            <a:ext cx="5487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(curl)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378" name="Google Shape;378;p34"/>
          <p:cNvSpPr txBox="1"/>
          <p:nvPr/>
        </p:nvSpPr>
        <p:spPr>
          <a:xfrm>
            <a:off x="7208450" y="1949575"/>
            <a:ext cx="1725600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(define advective velocity)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379" name="Google Shape;379;p34"/>
          <p:cNvSpPr txBox="1"/>
          <p:nvPr/>
        </p:nvSpPr>
        <p:spPr>
          <a:xfrm>
            <a:off x="4621697" y="2214450"/>
            <a:ext cx="963000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(split, introduce pinning and diffusion)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380" name="Google Shape;380;p3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424026" y="4091926"/>
            <a:ext cx="2473351" cy="47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3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194425" y="4069975"/>
            <a:ext cx="4065244" cy="521425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34"/>
          <p:cNvSpPr/>
          <p:nvPr/>
        </p:nvSpPr>
        <p:spPr>
          <a:xfrm rot="5400000">
            <a:off x="325925" y="3837175"/>
            <a:ext cx="798000" cy="6051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4"/>
          <p:cNvSpPr txBox="1"/>
          <p:nvPr/>
        </p:nvSpPr>
        <p:spPr>
          <a:xfrm>
            <a:off x="569900" y="3742150"/>
            <a:ext cx="695400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(reduce to 2D)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Extras: Parameter Dependence</a:t>
            </a:r>
            <a:endParaRPr/>
          </a:p>
        </p:txBody>
      </p:sp>
      <p:sp>
        <p:nvSpPr>
          <p:cNvPr id="389" name="Google Shape;389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0" name="Google Shape;39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225" y="1175275"/>
            <a:ext cx="7783547" cy="3340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Extras: Parameter Dependence</a:t>
            </a:r>
            <a:endParaRPr/>
          </a:p>
        </p:txBody>
      </p:sp>
      <p:sp>
        <p:nvSpPr>
          <p:cNvPr id="396" name="Google Shape;396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7" name="Google Shape;39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57075"/>
            <a:ext cx="8839204" cy="2481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Extras: Statistics</a:t>
            </a:r>
            <a:endParaRPr/>
          </a:p>
        </p:txBody>
      </p:sp>
      <p:sp>
        <p:nvSpPr>
          <p:cNvPr id="403" name="Google Shape;403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4" name="Google Shape;40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475" y="1170125"/>
            <a:ext cx="7773062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Extras: Instability Progression</a:t>
            </a:r>
            <a:endParaRPr/>
          </a:p>
        </p:txBody>
      </p:sp>
      <p:sp>
        <p:nvSpPr>
          <p:cNvPr id="410" name="Google Shape;410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1" name="Google Shape;41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2213" y="1117325"/>
            <a:ext cx="679956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Extras: Initial Instability</a:t>
            </a:r>
            <a:endParaRPr/>
          </a:p>
        </p:txBody>
      </p:sp>
      <p:sp>
        <p:nvSpPr>
          <p:cNvPr id="417" name="Google Shape;417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8" name="Google Shape;41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60350"/>
            <a:ext cx="8839200" cy="2922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Numerical Simulations III: Astrophysical Glitches</a:t>
            </a:r>
            <a:endParaRPr/>
          </a:p>
        </p:txBody>
      </p:sp>
      <p:sp>
        <p:nvSpPr>
          <p:cNvPr id="424" name="Google Shape;424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40"/>
          <p:cNvSpPr txBox="1"/>
          <p:nvPr/>
        </p:nvSpPr>
        <p:spPr>
          <a:xfrm>
            <a:off x="51425" y="6632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PLACEHOLDER IMGS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426" name="Google Shape;426;p40"/>
          <p:cNvSpPr txBox="1"/>
          <p:nvPr/>
        </p:nvSpPr>
        <p:spPr>
          <a:xfrm>
            <a:off x="813600" y="2129225"/>
            <a:ext cx="1766100" cy="2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Sim of astro scale R_0x10, Omega-dot/10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427" name="Google Shape;427;p40"/>
          <p:cNvSpPr txBox="1"/>
          <p:nvPr/>
        </p:nvSpPr>
        <p:spPr>
          <a:xfrm>
            <a:off x="4553200" y="2199475"/>
            <a:ext cx="1766100" cy="2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Waiting for comet to work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Backslides 1 ….</a:t>
            </a:r>
            <a:endParaRPr/>
          </a:p>
        </p:txBody>
      </p:sp>
      <p:sp>
        <p:nvSpPr>
          <p:cNvPr id="433" name="Google Shape;433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drag because…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No mass because…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434" name="Google Shape;434;p4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Lorem ipsum dolor sit amet, consectetur adipiscing elit, sed do eiusmod tempor incididunt ut labore et dolore magna aliqua</a:t>
            </a:r>
            <a:endParaRPr/>
          </a:p>
        </p:txBody>
      </p:sp>
      <p:sp>
        <p:nvSpPr>
          <p:cNvPr id="435" name="Google Shape;435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41"/>
          <p:cNvSpPr txBox="1"/>
          <p:nvPr/>
        </p:nvSpPr>
        <p:spPr>
          <a:xfrm>
            <a:off x="51425" y="66325"/>
            <a:ext cx="2585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PLACEHOLDER IMGS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 title="NS Structure 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9225" y="632800"/>
            <a:ext cx="3196298" cy="296687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Neutron Stars</a:t>
            </a:r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5" title="Star Evolution Sequence 1.png"/>
          <p:cNvPicPr preferRelativeResize="0"/>
          <p:nvPr/>
        </p:nvPicPr>
        <p:blipFill rotWithShape="1">
          <a:blip r:embed="rId4">
            <a:alphaModFix/>
          </a:blip>
          <a:srcRect t="13106" r="76403" b="60875"/>
          <a:stretch/>
        </p:blipFill>
        <p:spPr>
          <a:xfrm>
            <a:off x="516875" y="3222825"/>
            <a:ext cx="1285627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408450" y="1017725"/>
            <a:ext cx="3557700" cy="18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>
                <a:solidFill>
                  <a:srgbClr val="595959"/>
                </a:solidFill>
              </a:rPr>
              <a:t>Ultra-dense remnants of the deaths of massive stars</a:t>
            </a:r>
            <a:endParaRPr>
              <a:solidFill>
                <a:srgbClr val="595959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>
                <a:solidFill>
                  <a:srgbClr val="595959"/>
                </a:solidFill>
              </a:rPr>
              <a:t>Composed of crust and core</a:t>
            </a:r>
            <a:endParaRPr>
              <a:solidFill>
                <a:srgbClr val="595959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>
                <a:solidFill>
                  <a:srgbClr val="595959"/>
                </a:solidFill>
              </a:rPr>
              <a:t>Crust is a solid lattice of ions and a neutron superfluid</a:t>
            </a:r>
            <a:endParaRPr>
              <a:solidFill>
                <a:srgbClr val="595959"/>
              </a:solidFill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408450" y="2334100"/>
            <a:ext cx="27366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</a:rPr>
              <a:t>Typical neutron star scales:</a:t>
            </a:r>
            <a:endParaRPr>
              <a:solidFill>
                <a:srgbClr val="595959"/>
              </a:solidFill>
            </a:endParaRPr>
          </a:p>
        </p:txBody>
      </p:sp>
      <p:pic>
        <p:nvPicPr>
          <p:cNvPr id="87" name="Google Shape;87;p15" title="Star Evolution Sequence 1.png"/>
          <p:cNvPicPr preferRelativeResize="0"/>
          <p:nvPr/>
        </p:nvPicPr>
        <p:blipFill rotWithShape="1">
          <a:blip r:embed="rId4">
            <a:alphaModFix/>
          </a:blip>
          <a:srcRect l="67869" t="9086" r="23140" b="76394"/>
          <a:stretch/>
        </p:blipFill>
        <p:spPr>
          <a:xfrm>
            <a:off x="4233538" y="3078200"/>
            <a:ext cx="676925" cy="521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 title="Star Evolution Sequence 1.png"/>
          <p:cNvPicPr preferRelativeResize="0"/>
          <p:nvPr/>
        </p:nvPicPr>
        <p:blipFill rotWithShape="1">
          <a:blip r:embed="rId4">
            <a:alphaModFix/>
          </a:blip>
          <a:srcRect l="77143" t="6272" r="20967" b="89370"/>
          <a:stretch/>
        </p:blipFill>
        <p:spPr>
          <a:xfrm>
            <a:off x="4807498" y="3030825"/>
            <a:ext cx="102973" cy="1132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" name="Google Shape;89;p15"/>
          <p:cNvCxnSpPr>
            <a:stCxn id="88" idx="0"/>
          </p:cNvCxnSpPr>
          <p:nvPr/>
        </p:nvCxnSpPr>
        <p:spPr>
          <a:xfrm rot="10800000">
            <a:off x="4834385" y="1033125"/>
            <a:ext cx="24600" cy="199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90;p15"/>
          <p:cNvCxnSpPr>
            <a:stCxn id="88" idx="3"/>
          </p:cNvCxnSpPr>
          <p:nvPr/>
        </p:nvCxnSpPr>
        <p:spPr>
          <a:xfrm>
            <a:off x="4910471" y="3087463"/>
            <a:ext cx="1831800" cy="645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1" name="Google Shape;91;p15"/>
          <p:cNvSpPr txBox="1"/>
          <p:nvPr/>
        </p:nvSpPr>
        <p:spPr>
          <a:xfrm>
            <a:off x="7388850" y="769425"/>
            <a:ext cx="15045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595959"/>
                </a:solidFill>
              </a:rPr>
              <a:t>Outer crust </a:t>
            </a:r>
            <a:r>
              <a:rPr lang="en" sz="900">
                <a:solidFill>
                  <a:srgbClr val="595959"/>
                </a:solidFill>
              </a:rPr>
              <a:t>(nuclei, electrons)</a:t>
            </a:r>
            <a:endParaRPr sz="900">
              <a:solidFill>
                <a:srgbClr val="595959"/>
              </a:solidFill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7464300" y="1099500"/>
            <a:ext cx="16797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595959"/>
                </a:solidFill>
              </a:rPr>
              <a:t>Inner crust</a:t>
            </a:r>
            <a:r>
              <a:rPr lang="en" sz="900">
                <a:solidFill>
                  <a:srgbClr val="595959"/>
                </a:solidFill>
              </a:rPr>
              <a:t> (nuclei, electrons, superfluid neutrons)</a:t>
            </a:r>
            <a:endParaRPr sz="900">
              <a:solidFill>
                <a:srgbClr val="595959"/>
              </a:solidFill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7639500" y="1444450"/>
            <a:ext cx="15045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595959"/>
                </a:solidFill>
              </a:rPr>
              <a:t>Outer core </a:t>
            </a:r>
            <a:r>
              <a:rPr lang="en" sz="900">
                <a:solidFill>
                  <a:srgbClr val="595959"/>
                </a:solidFill>
              </a:rPr>
              <a:t>(superfluid neutrons, superconducting protons, electrons, muons)</a:t>
            </a:r>
            <a:endParaRPr sz="900">
              <a:solidFill>
                <a:srgbClr val="595959"/>
              </a:solidFill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7639500" y="2056575"/>
            <a:ext cx="96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595959"/>
                </a:solidFill>
              </a:rPr>
              <a:t>Inner core (??)</a:t>
            </a:r>
            <a:endParaRPr sz="900">
              <a:solidFill>
                <a:srgbClr val="595959"/>
              </a:solidFill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7247" y="2744702"/>
            <a:ext cx="913227" cy="47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 title="Star Evolution Sequence 1.png"/>
          <p:cNvPicPr preferRelativeResize="0"/>
          <p:nvPr/>
        </p:nvPicPr>
        <p:blipFill rotWithShape="1">
          <a:blip r:embed="rId4">
            <a:alphaModFix/>
          </a:blip>
          <a:srcRect l="22490" t="13107" r="50518" b="56811"/>
          <a:stretch/>
        </p:blipFill>
        <p:spPr>
          <a:xfrm>
            <a:off x="1742150" y="3222825"/>
            <a:ext cx="1470648" cy="781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 title="Star Evolution Sequence 1.png"/>
          <p:cNvPicPr preferRelativeResize="0"/>
          <p:nvPr/>
        </p:nvPicPr>
        <p:blipFill rotWithShape="1">
          <a:blip r:embed="rId4">
            <a:alphaModFix/>
          </a:blip>
          <a:srcRect l="49480" t="13107" r="31211" b="53330"/>
          <a:stretch/>
        </p:blipFill>
        <p:spPr>
          <a:xfrm>
            <a:off x="3212800" y="3222825"/>
            <a:ext cx="1052052" cy="87237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 txBox="1"/>
          <p:nvPr/>
        </p:nvSpPr>
        <p:spPr>
          <a:xfrm>
            <a:off x="344675" y="3899100"/>
            <a:ext cx="9132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595959"/>
                </a:solidFill>
              </a:rPr>
              <a:t>Massive main sequence star</a:t>
            </a:r>
            <a:endParaRPr sz="900">
              <a:solidFill>
                <a:srgbClr val="595959"/>
              </a:solidFill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1730700" y="4004700"/>
            <a:ext cx="9132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595959"/>
                </a:solidFill>
              </a:rPr>
              <a:t>Red supergiant</a:t>
            </a:r>
            <a:endParaRPr sz="900">
              <a:solidFill>
                <a:srgbClr val="595959"/>
              </a:solidFill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3282225" y="4147975"/>
            <a:ext cx="9132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595959"/>
                </a:solidFill>
              </a:rPr>
              <a:t>Supernova</a:t>
            </a:r>
            <a:endParaRPr sz="900">
              <a:solidFill>
                <a:srgbClr val="595959"/>
              </a:solidFill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4572000" y="3300250"/>
            <a:ext cx="9132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595959"/>
                </a:solidFill>
              </a:rPr>
              <a:t>Neutron star</a:t>
            </a:r>
            <a:endParaRPr sz="90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Second point</a:t>
            </a:r>
            <a:endParaRPr/>
          </a:p>
        </p:txBody>
      </p:sp>
      <p:sp>
        <p:nvSpPr>
          <p:cNvPr id="442" name="Google Shape;442;p4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Lorem ipsum dolor sit amet, consectetur adipiscing elit, sed do eiusmod tempor incididunt ut labore et dolore magna aliqua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Incididunt ut labore et dolore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Consectetur adipiscing elit, sed do eiusmod tempor incididunt ut labore et dolore magna aliqua</a:t>
            </a:r>
            <a:endParaRPr/>
          </a:p>
        </p:txBody>
      </p:sp>
      <p:sp>
        <p:nvSpPr>
          <p:cNvPr id="443" name="Google Shape;443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3"/>
          <p:cNvSpPr txBox="1">
            <a:spLocks noGrp="1"/>
          </p:cNvSpPr>
          <p:nvPr>
            <p:ph type="title"/>
          </p:nvPr>
        </p:nvSpPr>
        <p:spPr>
          <a:xfrm>
            <a:off x="311700" y="124922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xx%</a:t>
            </a:r>
            <a:endParaRPr/>
          </a:p>
        </p:txBody>
      </p:sp>
      <p:sp>
        <p:nvSpPr>
          <p:cNvPr id="449" name="Google Shape;449;p4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Use this slide to show a major stat. It can help enforce the presentation’s main message or argument.</a:t>
            </a:r>
            <a:endParaRPr/>
          </a:p>
        </p:txBody>
      </p:sp>
      <p:sp>
        <p:nvSpPr>
          <p:cNvPr id="450" name="Google Shape;450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point</a:t>
            </a:r>
            <a:endParaRPr/>
          </a:p>
        </p:txBody>
      </p:sp>
      <p:sp>
        <p:nvSpPr>
          <p:cNvPr id="456" name="Google Shape;456;p4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one-line description of it</a:t>
            </a:r>
            <a:endParaRPr/>
          </a:p>
        </p:txBody>
      </p:sp>
      <p:pic>
        <p:nvPicPr>
          <p:cNvPr id="457" name="Google Shape;457;p44" descr="Black and white image of ladder handles coming out of the water onto a floating dock"/>
          <p:cNvPicPr preferRelativeResize="0"/>
          <p:nvPr/>
        </p:nvPicPr>
        <p:blipFill rotWithShape="1">
          <a:blip r:embed="rId3">
            <a:alphaModFix/>
          </a:blip>
          <a:srcRect l="27777" t="2669" r="9108" b="2669"/>
          <a:stretch/>
        </p:blipFill>
        <p:spPr>
          <a:xfrm>
            <a:off x="5355300" y="1069050"/>
            <a:ext cx="3005395" cy="3005398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5"/>
          <p:cNvSpPr txBox="1">
            <a:spLocks noGrp="1"/>
          </p:cNvSpPr>
          <p:nvPr>
            <p:ph type="title" idx="4294967295"/>
          </p:nvPr>
        </p:nvSpPr>
        <p:spPr>
          <a:xfrm>
            <a:off x="773700" y="1663450"/>
            <a:ext cx="7596600" cy="7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“This is a super-important quote”</a:t>
            </a:r>
            <a:endParaRPr>
              <a:solidFill>
                <a:schemeClr val="lt2"/>
              </a:solidFill>
            </a:endParaRPr>
          </a:p>
        </p:txBody>
      </p:sp>
      <p:cxnSp>
        <p:nvCxnSpPr>
          <p:cNvPr id="464" name="Google Shape;464;p45"/>
          <p:cNvCxnSpPr/>
          <p:nvPr/>
        </p:nvCxnSpPr>
        <p:spPr>
          <a:xfrm>
            <a:off x="4295550" y="2693400"/>
            <a:ext cx="5529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5" name="Google Shape;465;p45"/>
          <p:cNvSpPr txBox="1">
            <a:spLocks noGrp="1"/>
          </p:cNvSpPr>
          <p:nvPr>
            <p:ph type="body" idx="4294967295"/>
          </p:nvPr>
        </p:nvSpPr>
        <p:spPr>
          <a:xfrm>
            <a:off x="773700" y="2961650"/>
            <a:ext cx="7596600" cy="5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From an expert</a:t>
            </a:r>
            <a:endParaRPr/>
          </a:p>
        </p:txBody>
      </p:sp>
      <p:sp>
        <p:nvSpPr>
          <p:cNvPr id="466" name="Google Shape;466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33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This is the most important takeaway that everyone has to remember.</a:t>
            </a:r>
            <a:endParaRPr sz="4800"/>
          </a:p>
        </p:txBody>
      </p:sp>
      <p:sp>
        <p:nvSpPr>
          <p:cNvPr id="472" name="Google Shape;472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Thanks!</a:t>
            </a:r>
            <a:endParaRPr sz="3000"/>
          </a:p>
        </p:txBody>
      </p:sp>
      <p:sp>
        <p:nvSpPr>
          <p:cNvPr id="478" name="Google Shape;478;p4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Contact us:</a:t>
            </a:r>
            <a:endParaRPr sz="14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Your Company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123 Your Street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Your City, ST 12345</a:t>
            </a:r>
            <a:endParaRPr sz="14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no_reply@example.com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hlinkClick r:id="rId3"/>
              </a:rPr>
              <a:t>www.example.com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 </a:t>
            </a:r>
            <a:endParaRPr sz="1400"/>
          </a:p>
        </p:txBody>
      </p:sp>
      <p:pic>
        <p:nvPicPr>
          <p:cNvPr id="479" name="Google Shape;479;p47" descr="Black and white upward shot of Golden Gate Bridge"/>
          <p:cNvPicPr preferRelativeResize="0"/>
          <p:nvPr/>
        </p:nvPicPr>
        <p:blipFill rotWithShape="1">
          <a:blip r:embed="rId4">
            <a:alphaModFix/>
          </a:blip>
          <a:srcRect l="19072" t="10" r="4854"/>
          <a:stretch/>
        </p:blipFill>
        <p:spPr>
          <a:xfrm>
            <a:off x="3274676" y="0"/>
            <a:ext cx="5869325" cy="5143504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Neutron Stars (Pulsars)</a:t>
            </a:r>
            <a:endParaRPr/>
          </a:p>
        </p:txBody>
      </p:sp>
      <p:sp>
        <p:nvSpPr>
          <p:cNvPr id="107" name="Google Shape;10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100900" y="1151700"/>
            <a:ext cx="2727300" cy="11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Radiation beam misaligned with rotation axis</a:t>
            </a:r>
            <a:endParaRPr sz="1200">
              <a:solidFill>
                <a:schemeClr val="dk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So, neutron stars observed as pulses of EM radiation - Pulsars</a:t>
            </a:r>
            <a:endParaRPr sz="12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2589650" y="4745575"/>
            <a:ext cx="2863200" cy="2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2"/>
                </a:solidFill>
              </a:rPr>
              <a:t>Images: Michael Kramer, Downs (1981) and Kawaler, Novikov, and Srinivasan (1995)</a:t>
            </a:r>
            <a:endParaRPr sz="500">
              <a:solidFill>
                <a:schemeClr val="dk2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4125" y="2648525"/>
            <a:ext cx="2084856" cy="2069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4000" y="1017725"/>
            <a:ext cx="2918458" cy="366663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6"/>
          <p:cNvSpPr txBox="1"/>
          <p:nvPr/>
        </p:nvSpPr>
        <p:spPr>
          <a:xfrm>
            <a:off x="5531050" y="4771200"/>
            <a:ext cx="2863200" cy="2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2"/>
                </a:solidFill>
              </a:rPr>
              <a:t>Image: Cordes (1979)</a:t>
            </a:r>
            <a:endParaRPr sz="500">
              <a:solidFill>
                <a:schemeClr val="dk2"/>
              </a:solidFill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100900" y="2345400"/>
            <a:ext cx="27273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Main measurement: spin period</a:t>
            </a:r>
            <a:endParaRPr sz="1200">
              <a:solidFill>
                <a:schemeClr val="dk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Average over </a:t>
            </a:r>
            <a:r>
              <a:rPr lang="en" sz="1200" i="1">
                <a:solidFill>
                  <a:schemeClr val="dk2"/>
                </a:solidFill>
              </a:rPr>
              <a:t>hundreds</a:t>
            </a:r>
            <a:r>
              <a:rPr lang="en" sz="1200">
                <a:solidFill>
                  <a:schemeClr val="dk2"/>
                </a:solidFill>
              </a:rPr>
              <a:t> of pulses: integrated profile/waterfall</a:t>
            </a:r>
            <a:endParaRPr sz="1200">
              <a:solidFill>
                <a:schemeClr val="dk2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Crust spins down due to EM emission and pulsar wind torque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100900" y="4314600"/>
            <a:ext cx="2727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But we see glitches…</a:t>
            </a:r>
            <a:endParaRPr/>
          </a:p>
        </p:txBody>
      </p:sp>
      <p:pic>
        <p:nvPicPr>
          <p:cNvPr id="2" name="Picture 1" descr="A video game screen with a purple ball and yellow lines&#10;&#10;AI-generated content may be incorrect.">
            <a:extLst>
              <a:ext uri="{FF2B5EF4-FFF2-40B4-BE49-F238E27FC236}">
                <a16:creationId xmlns:a16="http://schemas.microsoft.com/office/drawing/2014/main" id="{8D9116E5-D1C8-420C-98D6-E0D88281F1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499" y="1017814"/>
            <a:ext cx="1877786" cy="1387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Glitches</a:t>
            </a:r>
            <a:endParaRPr/>
          </a:p>
        </p:txBody>
      </p:sp>
      <p:sp>
        <p:nvSpPr>
          <p:cNvPr id="121" name="Google Shape;121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3850" y="653325"/>
            <a:ext cx="2707550" cy="19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349425" y="1130200"/>
            <a:ext cx="4379100" cy="36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Basic Sketch of Glitches: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Rotation quantised into vortex array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Vortices pin to crust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Crust spins down, superfluid cannot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Trigger -&gt; vortices de-pin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Sudden angular momentum transfer from superfluid to crust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Possible triggers: starquake, avalanche, snowplough, hydrodynamic instability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Are these mutually exclusive?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5453625" y="2542088"/>
            <a:ext cx="2567400" cy="1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2"/>
                </a:solidFill>
              </a:rPr>
              <a:t>Image: Erkki Thuneberg </a:t>
            </a:r>
            <a:endParaRPr sz="500">
              <a:solidFill>
                <a:schemeClr val="dk2"/>
              </a:solidFill>
            </a:endParaRPr>
          </a:p>
        </p:txBody>
      </p:sp>
      <p:pic>
        <p:nvPicPr>
          <p:cNvPr id="127" name="Google Shape;12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4910" y="445022"/>
            <a:ext cx="1702385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valanche - Wikipedia">
            <a:extLst>
              <a:ext uri="{FF2B5EF4-FFF2-40B4-BE49-F238E27FC236}">
                <a16:creationId xmlns:a16="http://schemas.microsoft.com/office/drawing/2014/main" id="{B1C9C616-7DA5-DB77-5F1E-E8EAF6B66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0443" y="2786742"/>
            <a:ext cx="2520044" cy="18777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>
            <a:spLocks noGrp="1"/>
          </p:cNvSpPr>
          <p:nvPr>
            <p:ph type="title"/>
          </p:nvPr>
        </p:nvSpPr>
        <p:spPr>
          <a:xfrm>
            <a:off x="311700" y="192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Scales of Modelling</a:t>
            </a:r>
            <a:endParaRPr/>
          </a:p>
        </p:txBody>
      </p:sp>
      <p:sp>
        <p:nvSpPr>
          <p:cNvPr id="133" name="Google Shape;133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0575" y="1345075"/>
            <a:ext cx="2474732" cy="139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2400" y="1345075"/>
            <a:ext cx="2088024" cy="139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/>
          <p:nvPr/>
        </p:nvSpPr>
        <p:spPr>
          <a:xfrm>
            <a:off x="6670650" y="3944327"/>
            <a:ext cx="17160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64D79"/>
                </a:solidFill>
              </a:rPr>
              <a:t>Hydrodynamic</a:t>
            </a:r>
            <a:endParaRPr>
              <a:solidFill>
                <a:srgbClr val="A64D79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5699" y="1345076"/>
            <a:ext cx="2088000" cy="139200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8"/>
          <p:cNvSpPr txBox="1"/>
          <p:nvPr/>
        </p:nvSpPr>
        <p:spPr>
          <a:xfrm>
            <a:off x="571800" y="3944325"/>
            <a:ext cx="20880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64D79"/>
                </a:solidFill>
              </a:rPr>
              <a:t>Gross-Pitaevskii (GP)</a:t>
            </a:r>
            <a:endParaRPr>
              <a:solidFill>
                <a:srgbClr val="A64D79"/>
              </a:solidFill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3227125" y="3944325"/>
            <a:ext cx="26898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64D79"/>
                </a:solidFill>
              </a:rPr>
              <a:t>Point-Vortex (PV) (-Filament)</a:t>
            </a:r>
            <a:endParaRPr>
              <a:solidFill>
                <a:srgbClr val="A64D79"/>
              </a:solidFill>
            </a:endParaRPr>
          </a:p>
        </p:txBody>
      </p:sp>
      <p:sp>
        <p:nvSpPr>
          <p:cNvPr id="140" name="Google Shape;140;p18"/>
          <p:cNvSpPr txBox="1"/>
          <p:nvPr/>
        </p:nvSpPr>
        <p:spPr>
          <a:xfrm>
            <a:off x="-115198" y="940382"/>
            <a:ext cx="26898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Micro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3644988" y="900588"/>
            <a:ext cx="19659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Meso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6571513" y="900600"/>
            <a:ext cx="2689800" cy="4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Macro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82725" y="4693650"/>
            <a:ext cx="2567400" cy="1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2"/>
                </a:solidFill>
              </a:rPr>
              <a:t>Image (mid): Oliver Henze  </a:t>
            </a:r>
            <a:endParaRPr sz="500">
              <a:solidFill>
                <a:schemeClr val="dk2"/>
              </a:solidFill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185700" y="2900975"/>
            <a:ext cx="3066900" cy="12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Fundamental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Internal dynamics</a:t>
            </a:r>
            <a:endParaRPr i="1"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Limited scalability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5" name="Google Shape;145;p18"/>
          <p:cNvSpPr txBox="1"/>
          <p:nvPr/>
        </p:nvSpPr>
        <p:spPr>
          <a:xfrm>
            <a:off x="3251100" y="2923013"/>
            <a:ext cx="2466000" cy="11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Discrete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Interactions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Conceptually simple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6" name="Google Shape;146;p18"/>
          <p:cNvSpPr txBox="1"/>
          <p:nvPr/>
        </p:nvSpPr>
        <p:spPr>
          <a:xfrm>
            <a:off x="6519925" y="2917775"/>
            <a:ext cx="2440500" cy="11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Continuum average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Phenomenological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Good scalability</a:t>
            </a:r>
            <a:endParaRPr>
              <a:solidFill>
                <a:schemeClr val="dk2"/>
              </a:solidFill>
            </a:endParaRPr>
          </a:p>
        </p:txBody>
      </p:sp>
      <p:cxnSp>
        <p:nvCxnSpPr>
          <p:cNvPr id="147" name="Google Shape;147;p18"/>
          <p:cNvCxnSpPr>
            <a:stCxn id="137" idx="3"/>
            <a:endCxn id="134" idx="1"/>
          </p:cNvCxnSpPr>
          <p:nvPr/>
        </p:nvCxnSpPr>
        <p:spPr>
          <a:xfrm>
            <a:off x="2273699" y="2041080"/>
            <a:ext cx="111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8" name="Google Shape;148;p18"/>
          <p:cNvCxnSpPr>
            <a:stCxn id="134" idx="3"/>
            <a:endCxn id="135" idx="1"/>
          </p:cNvCxnSpPr>
          <p:nvPr/>
        </p:nvCxnSpPr>
        <p:spPr>
          <a:xfrm>
            <a:off x="5865307" y="2041075"/>
            <a:ext cx="1007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9" name="Google Shape;149;p18"/>
          <p:cNvSpPr txBox="1"/>
          <p:nvPr/>
        </p:nvSpPr>
        <p:spPr>
          <a:xfrm>
            <a:off x="2260057" y="2077718"/>
            <a:ext cx="1144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Parameterisation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50" name="Google Shape;150;p18"/>
          <p:cNvSpPr txBox="1"/>
          <p:nvPr/>
        </p:nvSpPr>
        <p:spPr>
          <a:xfrm>
            <a:off x="5796760" y="2077725"/>
            <a:ext cx="1144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Parameterisation</a:t>
            </a:r>
            <a:endParaRPr sz="800">
              <a:solidFill>
                <a:schemeClr val="dk2"/>
              </a:solidFill>
            </a:endParaRPr>
          </a:p>
        </p:txBody>
      </p:sp>
      <p:cxnSp>
        <p:nvCxnSpPr>
          <p:cNvPr id="151" name="Google Shape;151;p18"/>
          <p:cNvCxnSpPr>
            <a:stCxn id="136" idx="2"/>
          </p:cNvCxnSpPr>
          <p:nvPr/>
        </p:nvCxnSpPr>
        <p:spPr>
          <a:xfrm flipH="1">
            <a:off x="7514250" y="4349027"/>
            <a:ext cx="14400" cy="345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2" name="Google Shape;152;p18"/>
          <p:cNvSpPr txBox="1"/>
          <p:nvPr/>
        </p:nvSpPr>
        <p:spPr>
          <a:xfrm>
            <a:off x="6152550" y="4663225"/>
            <a:ext cx="27378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Only 0D or 1D models explored for glitches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53" name="Google Shape;153;p18"/>
          <p:cNvSpPr txBox="1"/>
          <p:nvPr/>
        </p:nvSpPr>
        <p:spPr>
          <a:xfrm>
            <a:off x="770625" y="4277463"/>
            <a:ext cx="1431900" cy="2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(see Gary Liu’s talk)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54" name="Google Shape;154;p18"/>
          <p:cNvSpPr txBox="1"/>
          <p:nvPr/>
        </p:nvSpPr>
        <p:spPr>
          <a:xfrm>
            <a:off x="3674238" y="4298475"/>
            <a:ext cx="1907400" cy="1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(see Julie Jacob Thomas’ talk)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Microscale Glitch Model</a:t>
            </a:r>
            <a:endParaRPr/>
          </a:p>
        </p:txBody>
      </p:sp>
      <p:sp>
        <p:nvSpPr>
          <p:cNvPr id="160" name="Google Shape;160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9"/>
          <p:cNvSpPr txBox="1"/>
          <p:nvPr/>
        </p:nvSpPr>
        <p:spPr>
          <a:xfrm>
            <a:off x="5456200" y="1017725"/>
            <a:ext cx="3533400" cy="3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Gross-Pitaevskii model shows avalanche picture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Vortices depin at critical lag (critical Magnus force)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Outwards motion of vortices leads to change in angular momentum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  Liu et al. (2025)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  (see Gary Liu’s talk)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5456200" y="2529725"/>
            <a:ext cx="35649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GP cannot simulate &gt;100s of vortices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But neutron stars have &gt;10¹⁶ vortices</a:t>
            </a:r>
            <a:endParaRPr/>
          </a:p>
        </p:txBody>
      </p:sp>
      <p:sp>
        <p:nvSpPr>
          <p:cNvPr id="164" name="Google Shape;164;p19"/>
          <p:cNvSpPr txBox="1"/>
          <p:nvPr/>
        </p:nvSpPr>
        <p:spPr>
          <a:xfrm>
            <a:off x="5456200" y="3516525"/>
            <a:ext cx="35649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Avalanches are </a:t>
            </a:r>
            <a:r>
              <a:rPr lang="en" i="1">
                <a:solidFill>
                  <a:schemeClr val="dk2"/>
                </a:solidFill>
              </a:rPr>
              <a:t>localised</a:t>
            </a:r>
            <a:endParaRPr i="1"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A hydro model must be spatially resolved</a:t>
            </a:r>
            <a:endParaRPr/>
          </a:p>
        </p:txBody>
      </p:sp>
      <p:pic>
        <p:nvPicPr>
          <p:cNvPr id="2" name="Gary Simulation 2025">
            <a:hlinkClick r:id="" action="ppaction://media"/>
            <a:extLst>
              <a:ext uri="{FF2B5EF4-FFF2-40B4-BE49-F238E27FC236}">
                <a16:creationId xmlns:a16="http://schemas.microsoft.com/office/drawing/2014/main" id="{A8678754-DE1D-FEE4-70ED-21162C5A6D65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4409" end="6422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5904" y="1102178"/>
            <a:ext cx="4732565" cy="3559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339375" y="526350"/>
            <a:ext cx="8446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hydrodynamic models actually glitch?</a:t>
            </a:r>
            <a:endParaRPr sz="4800"/>
          </a:p>
        </p:txBody>
      </p:sp>
      <p:sp>
        <p:nvSpPr>
          <p:cNvPr id="170" name="Google Shape;170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 Summary</a:t>
            </a:r>
            <a:endParaRPr/>
          </a:p>
        </p:txBody>
      </p:sp>
      <p:sp>
        <p:nvSpPr>
          <p:cNvPr id="176" name="Google Shape;17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402850" y="1225550"/>
            <a:ext cx="6695100" cy="34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Neutron stars have glitches in their periods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Glitching is due to superfluid vortex pinning/depinning  in the crust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GP and PV simulations show localised avalanching behaviour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GP and PV at astrophysical scale is prohibitive</a:t>
            </a:r>
            <a:endParaRPr sz="180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Need hydrodynamic treatment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35</Slides>
  <Notes>35</Notes>
  <HiddenSlides>9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Simple Light</vt:lpstr>
      <vt:lpstr>2D superfluid hydrodynamic model for glitches in neutron star crusts</vt:lpstr>
      <vt:lpstr>Outline</vt:lpstr>
      <vt:lpstr>Neutron Stars</vt:lpstr>
      <vt:lpstr>Neutron Stars (Pulsars)</vt:lpstr>
      <vt:lpstr>Glitches</vt:lpstr>
      <vt:lpstr>Scales of Modelling</vt:lpstr>
      <vt:lpstr>Example Microscale Glitch Model</vt:lpstr>
      <vt:lpstr>Can hydrodynamic models actually glitch?</vt:lpstr>
      <vt:lpstr>Motivation Summary</vt:lpstr>
      <vt:lpstr>Hydrodynamic Modelling</vt:lpstr>
      <vt:lpstr>2D Hydrodynamic Superfluid Glitch Equations</vt:lpstr>
      <vt:lpstr>2D Hydrodynamic Superfluid Glitch Equations</vt:lpstr>
      <vt:lpstr>2D Hydrodynamic Superfluid Glitch Equations</vt:lpstr>
      <vt:lpstr>2D Hydrodynamic Superfluid Glitch Equations</vt:lpstr>
      <vt:lpstr>Numerical Simulations I: Repeating Glitches &amp; Instabilities</vt:lpstr>
      <vt:lpstr>Numerical Simulations I: Comparison to GP</vt:lpstr>
      <vt:lpstr>Numerical Simulations II: Parameters</vt:lpstr>
      <vt:lpstr>Numerical Simulations II: Glitch Types</vt:lpstr>
      <vt:lpstr>Numerical Simulations II: Chaotic or Quasi-periodic?</vt:lpstr>
      <vt:lpstr>Numerical Simulations III: Glitch Statistics</vt:lpstr>
      <vt:lpstr>Conclusions</vt:lpstr>
      <vt:lpstr>Extras: Physical Motivation</vt:lpstr>
      <vt:lpstr>Extras: Parameter Dependence</vt:lpstr>
      <vt:lpstr>Extras: Parameter Dependence</vt:lpstr>
      <vt:lpstr>Extras: Statistics</vt:lpstr>
      <vt:lpstr>Extras: Instability Progression</vt:lpstr>
      <vt:lpstr>Extras: Initial Instability</vt:lpstr>
      <vt:lpstr>Numerical Simulations III: Astrophysical Glitches</vt:lpstr>
      <vt:lpstr>Backslides 1 ….</vt:lpstr>
      <vt:lpstr>Second point</vt:lpstr>
      <vt:lpstr>xx%</vt:lpstr>
      <vt:lpstr>Final point</vt:lpstr>
      <vt:lpstr>“This is a super-important quote”</vt:lpstr>
      <vt:lpstr>This is the most important takeaway that everyone has to remember.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45</cp:revision>
  <dcterms:modified xsi:type="dcterms:W3CDTF">2026-06-24T16:21:10Z</dcterms:modified>
</cp:coreProperties>
</file>