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6" r:id="rId3"/>
    <p:sldId id="279" r:id="rId4"/>
    <p:sldId id="268" r:id="rId5"/>
    <p:sldId id="271" r:id="rId6"/>
    <p:sldId id="274" r:id="rId7"/>
    <p:sldId id="280" r:id="rId8"/>
    <p:sldId id="261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8AA2"/>
    <a:srgbClr val="65829B"/>
    <a:srgbClr val="213652"/>
    <a:srgbClr val="9FB2C1"/>
    <a:srgbClr val="6B87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7FE5F1-7EFC-7669-E786-5F7C68FFF153}" v="76" dt="2026-06-23T07:35:30.310"/>
    <p1510:client id="{64B560BB-F906-5BF6-252C-C057333F12AE}" v="17" dt="2026-06-23T01:14:46.254"/>
    <p1510:client id="{9F592913-045C-3675-55AF-01A08D5F3E19}" v="70" dt="2026-06-23T03:11:03.2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8FC050-9C1D-4A44-B4C3-0E30B77BCAC1}" type="datetimeFigureOut">
              <a:rPr lang="it-IT" smtClean="0"/>
              <a:t>23/06/2026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D5E19-E7CA-45F6-8D44-210B4E61B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0400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4" b="42715"/>
          <a:stretch/>
        </p:blipFill>
        <p:spPr>
          <a:xfrm>
            <a:off x="0" y="1485900"/>
            <a:ext cx="12192000" cy="5372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6675"/>
            <a:ext cx="4552632" cy="134864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838200" y="2441055"/>
            <a:ext cx="10515600" cy="1325563"/>
          </a:xfrm>
        </p:spPr>
        <p:txBody>
          <a:bodyPr/>
          <a:lstStyle>
            <a:lvl1pPr algn="ctr">
              <a:defRPr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Thesis Title</a:t>
            </a:r>
            <a:endParaRPr lang="it-IT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393353" y="5415995"/>
            <a:ext cx="3527854" cy="3198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Supervisor</a:t>
            </a:r>
            <a:endParaRPr lang="it-IT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393353" y="5888254"/>
            <a:ext cx="3527854" cy="3198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Co-Supervisor</a:t>
            </a:r>
            <a:endParaRPr lang="it-IT" dirty="0"/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8305798" y="5415995"/>
            <a:ext cx="3527854" cy="31985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Candidate</a:t>
            </a:r>
            <a:endParaRPr lang="it-IT" dirty="0"/>
          </a:p>
        </p:txBody>
      </p:sp>
      <p:sp>
        <p:nvSpPr>
          <p:cNvPr id="21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8305798" y="5888254"/>
            <a:ext cx="3527854" cy="31985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Academic Year</a:t>
            </a:r>
            <a:endParaRPr lang="it-IT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4251979" y="6285667"/>
            <a:ext cx="3688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aseline="0" dirty="0">
                <a:solidFill>
                  <a:schemeClr val="bg1"/>
                </a:solidFill>
                <a:latin typeface="+mj-lt"/>
              </a:rPr>
              <a:t>School of Industrial and Information Engineering</a:t>
            </a:r>
          </a:p>
          <a:p>
            <a:pPr algn="ctr"/>
            <a:r>
              <a:rPr lang="it-IT" sz="1600" baseline="0" dirty="0">
                <a:solidFill>
                  <a:schemeClr val="bg1"/>
                </a:solidFill>
                <a:latin typeface="+mj-lt"/>
              </a:rPr>
              <a:t>Master of Science – </a:t>
            </a:r>
            <a:r>
              <a:rPr lang="it-IT" sz="1600" baseline="0" dirty="0" err="1">
                <a:solidFill>
                  <a:schemeClr val="bg1"/>
                </a:solidFill>
                <a:latin typeface="+mj-lt"/>
              </a:rPr>
              <a:t>Nuclear</a:t>
            </a:r>
            <a:r>
              <a:rPr lang="it-IT" sz="1600" baseline="0" dirty="0">
                <a:solidFill>
                  <a:schemeClr val="bg1"/>
                </a:solidFill>
                <a:latin typeface="+mj-lt"/>
              </a:rPr>
              <a:t> Engineering</a:t>
            </a:r>
          </a:p>
        </p:txBody>
      </p:sp>
    </p:spTree>
    <p:extLst>
      <p:ext uri="{BB962C8B-B14F-4D97-AF65-F5344CB8AC3E}">
        <p14:creationId xmlns:p14="http://schemas.microsoft.com/office/powerpoint/2010/main" val="595274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1" b="2733"/>
          <a:stretch/>
        </p:blipFill>
        <p:spPr>
          <a:xfrm>
            <a:off x="-1" y="6226218"/>
            <a:ext cx="12191999" cy="6317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96" r="782"/>
          <a:stretch/>
        </p:blipFill>
        <p:spPr>
          <a:xfrm>
            <a:off x="0" y="0"/>
            <a:ext cx="12191999" cy="10238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2" y="6267469"/>
            <a:ext cx="3083718" cy="551728"/>
          </a:xfrm>
          <a:prstGeom prst="rect">
            <a:avLst/>
          </a:prstGeom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11013988" y="6359546"/>
            <a:ext cx="965887" cy="365125"/>
          </a:xfrm>
        </p:spPr>
        <p:txBody>
          <a:bodyPr/>
          <a:lstStyle>
            <a:lvl1pPr>
              <a:defRPr sz="1600" b="1" i="0" baseline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fld id="{DCE09022-C08B-4F34-B9F0-43AC160DA04C}" type="slidenum">
              <a:rPr lang="it-IT" smtClean="0"/>
              <a:pPr/>
              <a:t>‹N›</a:t>
            </a:fld>
            <a:r>
              <a:rPr lang="it-IT" dirty="0"/>
              <a:t>/XX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105355" y="90617"/>
            <a:ext cx="6971271" cy="543697"/>
          </a:xfrm>
        </p:spPr>
        <p:txBody>
          <a:bodyPr>
            <a:normAutofit/>
          </a:bodyPr>
          <a:lstStyle>
            <a:lvl1pPr>
              <a:defRPr sz="2800" b="1" i="1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47988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0178-FFDF-4188-8352-D71733CC4DC1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258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1119067" y="5184311"/>
            <a:ext cx="3527854" cy="319859"/>
          </a:xfrm>
        </p:spPr>
        <p:txBody>
          <a:bodyPr lIns="91440" tIns="45720" rIns="91440" bIns="45720" anchor="t"/>
          <a:lstStyle/>
          <a:p>
            <a:r>
              <a:rPr lang="en-GB" sz="2000"/>
              <a:t>Advisor</a:t>
            </a:r>
            <a:r>
              <a:rPr lang="en-GB" sz="2000" noProof="0" dirty="0"/>
              <a:t>: Prof. Brynmor Haskell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838198" y="4254852"/>
            <a:ext cx="3527854" cy="319859"/>
          </a:xfrm>
        </p:spPr>
        <p:txBody>
          <a:bodyPr lIns="91440" tIns="45720" rIns="91440" bIns="45720" anchor="t"/>
          <a:lstStyle/>
          <a:p>
            <a:r>
              <a:rPr lang="en-GB" sz="2000"/>
              <a:t>Author</a:t>
            </a:r>
            <a:r>
              <a:rPr lang="en-GB" sz="2000" noProof="0"/>
              <a:t>: Alessandro Costanzo </a:t>
            </a:r>
            <a:endParaRPr lang="en-GB" sz="2000" noProof="0">
              <a:ea typeface="Calibri Light"/>
              <a:cs typeface="Calibri Light"/>
            </a:endParaRPr>
          </a:p>
        </p:txBody>
      </p:sp>
      <p:sp>
        <p:nvSpPr>
          <p:cNvPr id="2" name="Title 8">
            <a:extLst>
              <a:ext uri="{FF2B5EF4-FFF2-40B4-BE49-F238E27FC236}">
                <a16:creationId xmlns:a16="http://schemas.microsoft.com/office/drawing/2014/main" id="{3621D8A3-7194-F2DF-A93B-F1F209051E76}"/>
              </a:ext>
            </a:extLst>
          </p:cNvPr>
          <p:cNvSpPr txBox="1">
            <a:spLocks/>
          </p:cNvSpPr>
          <p:nvPr/>
        </p:nvSpPr>
        <p:spPr>
          <a:xfrm>
            <a:off x="4310047" y="72738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>
                <a:solidFill>
                  <a:srgbClr val="213652"/>
                </a:solidFill>
              </a:rPr>
              <a:t>In collaboration with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EA078779-256E-B11A-FA90-D714469B0309}"/>
              </a:ext>
            </a:extLst>
          </p:cNvPr>
          <p:cNvSpPr/>
          <p:nvPr/>
        </p:nvSpPr>
        <p:spPr>
          <a:xfrm>
            <a:off x="11353800" y="706870"/>
            <a:ext cx="1757680" cy="177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971E1799-AE22-3A5C-0B55-3B5966453DF4}"/>
              </a:ext>
            </a:extLst>
          </p:cNvPr>
          <p:cNvGrpSpPr/>
          <p:nvPr/>
        </p:nvGrpSpPr>
        <p:grpSpPr>
          <a:xfrm>
            <a:off x="10614853" y="923598"/>
            <a:ext cx="1561272" cy="1561272"/>
            <a:chOff x="10716578" y="1095542"/>
            <a:chExt cx="1561272" cy="1561272"/>
          </a:xfrm>
        </p:grpSpPr>
        <p:sp>
          <p:nvSpPr>
            <p:cNvPr id="3" name="Ovale 2">
              <a:extLst>
                <a:ext uri="{FF2B5EF4-FFF2-40B4-BE49-F238E27FC236}">
                  <a16:creationId xmlns:a16="http://schemas.microsoft.com/office/drawing/2014/main" id="{E8B0937A-D23A-5CBA-419D-429305E79A30}"/>
                </a:ext>
              </a:extLst>
            </p:cNvPr>
            <p:cNvSpPr/>
            <p:nvPr/>
          </p:nvSpPr>
          <p:spPr>
            <a:xfrm>
              <a:off x="10716578" y="1095542"/>
              <a:ext cx="1561272" cy="1561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026" name="Picture 2" descr="Università degli Studi di Milano - Wikipedia">
              <a:extLst>
                <a:ext uri="{FF2B5EF4-FFF2-40B4-BE49-F238E27FC236}">
                  <a16:creationId xmlns:a16="http://schemas.microsoft.com/office/drawing/2014/main" id="{8B2B3031-182F-2FDD-EE2A-482ECBB8B9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43382" y="1401508"/>
              <a:ext cx="992535" cy="9925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Rettangolo 5">
            <a:extLst>
              <a:ext uri="{FF2B5EF4-FFF2-40B4-BE49-F238E27FC236}">
                <a16:creationId xmlns:a16="http://schemas.microsoft.com/office/drawing/2014/main" id="{2E54ADA8-EBB6-14C8-8C2A-04F96E0C83BD}"/>
              </a:ext>
            </a:extLst>
          </p:cNvPr>
          <p:cNvSpPr/>
          <p:nvPr/>
        </p:nvSpPr>
        <p:spPr>
          <a:xfrm>
            <a:off x="10614853" y="1417319"/>
            <a:ext cx="60767" cy="30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38200" y="2491855"/>
            <a:ext cx="10515600" cy="1325563"/>
          </a:xfrm>
        </p:spPr>
        <p:txBody>
          <a:bodyPr/>
          <a:lstStyle/>
          <a:p>
            <a:r>
              <a:rPr lang="en-GB" noProof="0" dirty="0" err="1"/>
              <a:t>Modeling</a:t>
            </a:r>
            <a:r>
              <a:rPr lang="en-GB" noProof="0" dirty="0"/>
              <a:t> neutron star glitches triggered by superfluid vortex avalanches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06EDB0BA-39B2-425B-42B4-46CA8FC440C3}"/>
              </a:ext>
            </a:extLst>
          </p:cNvPr>
          <p:cNvSpPr/>
          <p:nvPr/>
        </p:nvSpPr>
        <p:spPr>
          <a:xfrm>
            <a:off x="-435293" y="5826586"/>
            <a:ext cx="13058988" cy="1032127"/>
          </a:xfrm>
          <a:prstGeom prst="rect">
            <a:avLst/>
          </a:prstGeom>
          <a:solidFill>
            <a:srgbClr val="21365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01361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1DF3C5-D2EC-4B75-6F6F-C945D53BC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3115BF3-B0DB-475E-C183-FF75B1D2A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09022-C08B-4F34-B9F0-43AC160DA04C}" type="slidenum">
              <a:rPr lang="en-GB" noProof="0" smtClean="0">
                <a:cs typeface="Calibri"/>
              </a:rPr>
              <a:pPr/>
              <a:t>2</a:t>
            </a:fld>
            <a:r>
              <a:rPr lang="en-GB">
                <a:cs typeface="Calibri"/>
              </a:rPr>
              <a:t>/8</a:t>
            </a:r>
            <a:endParaRPr lang="en-GB" noProof="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EEEBD4F0-D910-9D0B-9F34-305AD9EBB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Neutron stars and superfluidity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E424638E-49F6-4C21-9259-01BCDFAF9CA9}"/>
              </a:ext>
            </a:extLst>
          </p:cNvPr>
          <p:cNvSpPr/>
          <p:nvPr/>
        </p:nvSpPr>
        <p:spPr>
          <a:xfrm>
            <a:off x="0" y="0"/>
            <a:ext cx="12192000" cy="992221"/>
          </a:xfrm>
          <a:prstGeom prst="rect">
            <a:avLst/>
          </a:prstGeom>
          <a:gradFill>
            <a:gsLst>
              <a:gs pos="74000">
                <a:srgbClr val="455E78"/>
              </a:gs>
              <a:gs pos="1000">
                <a:srgbClr val="65829B"/>
              </a:gs>
              <a:gs pos="100000">
                <a:srgbClr val="213652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5ECD7A68-016A-FDD8-3741-44A576F9A7E5}"/>
              </a:ext>
            </a:extLst>
          </p:cNvPr>
          <p:cNvSpPr txBox="1">
            <a:spLocks/>
          </p:cNvSpPr>
          <p:nvPr/>
        </p:nvSpPr>
        <p:spPr>
          <a:xfrm>
            <a:off x="302906" y="115017"/>
            <a:ext cx="10313076" cy="804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Adopted method</a:t>
            </a:r>
            <a:r>
              <a:rPr lang="en-GB" sz="4000" noProof="0" dirty="0"/>
              <a:t> </a:t>
            </a:r>
            <a:endParaRPr lang="en-GB" noProof="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679739EE-7169-3210-572B-5F9A3AD06613}"/>
              </a:ext>
            </a:extLst>
          </p:cNvPr>
          <p:cNvSpPr txBox="1">
            <a:spLocks/>
          </p:cNvSpPr>
          <p:nvPr/>
        </p:nvSpPr>
        <p:spPr>
          <a:xfrm>
            <a:off x="0" y="894945"/>
            <a:ext cx="8097648" cy="761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noProof="0" dirty="0">
              <a:solidFill>
                <a:srgbClr val="213652"/>
              </a:solidFill>
            </a:endParaRP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2D412B35-5DA0-062F-E8E0-D5DF76D0F4BD}"/>
              </a:ext>
            </a:extLst>
          </p:cNvPr>
          <p:cNvGrpSpPr/>
          <p:nvPr/>
        </p:nvGrpSpPr>
        <p:grpSpPr>
          <a:xfrm>
            <a:off x="105355" y="1520437"/>
            <a:ext cx="1934922" cy="241630"/>
            <a:chOff x="4968240" y="1449454"/>
            <a:chExt cx="1697558" cy="211988"/>
          </a:xfrm>
          <a:gradFill>
            <a:gsLst>
              <a:gs pos="74000">
                <a:srgbClr val="455E78"/>
              </a:gs>
              <a:gs pos="0">
                <a:schemeClr val="bg1"/>
              </a:gs>
              <a:gs pos="28000">
                <a:srgbClr val="65829B"/>
              </a:gs>
              <a:gs pos="100000">
                <a:srgbClr val="213652"/>
              </a:gs>
            </a:gsLst>
            <a:lin ang="0" scaled="0"/>
          </a:gradFill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AF400B8D-E7AC-AB04-8C5E-37EFDDE3613F}"/>
                </a:ext>
              </a:extLst>
            </p:cNvPr>
            <p:cNvSpPr/>
            <p:nvPr/>
          </p:nvSpPr>
          <p:spPr>
            <a:xfrm rot="10800000">
              <a:off x="4968240" y="1503894"/>
              <a:ext cx="1591564" cy="103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0" name="Connettore 9">
              <a:extLst>
                <a:ext uri="{FF2B5EF4-FFF2-40B4-BE49-F238E27FC236}">
                  <a16:creationId xmlns:a16="http://schemas.microsoft.com/office/drawing/2014/main" id="{632F22F8-CB6F-000B-AE76-0269E496AF86}"/>
                </a:ext>
              </a:extLst>
            </p:cNvPr>
            <p:cNvSpPr/>
            <p:nvPr/>
          </p:nvSpPr>
          <p:spPr>
            <a:xfrm>
              <a:off x="6453810" y="1449454"/>
              <a:ext cx="211988" cy="211988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30" name="Title 2">
            <a:extLst>
              <a:ext uri="{FF2B5EF4-FFF2-40B4-BE49-F238E27FC236}">
                <a16:creationId xmlns:a16="http://schemas.microsoft.com/office/drawing/2014/main" id="{74658B0D-B771-7F98-C5C1-EE4AB025776D}"/>
              </a:ext>
            </a:extLst>
          </p:cNvPr>
          <p:cNvSpPr txBox="1">
            <a:spLocks/>
          </p:cNvSpPr>
          <p:nvPr/>
        </p:nvSpPr>
        <p:spPr>
          <a:xfrm>
            <a:off x="2047176" y="1110905"/>
            <a:ext cx="8097648" cy="761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noProof="0" dirty="0">
                <a:solidFill>
                  <a:srgbClr val="213652"/>
                </a:solidFill>
              </a:rPr>
              <a:t>General approach</a:t>
            </a:r>
            <a:endParaRPr lang="en-GB" noProof="0" dirty="0">
              <a:solidFill>
                <a:srgbClr val="213652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747B56A-D4EC-AD0B-2B3C-F1C677D802FC}"/>
              </a:ext>
            </a:extLst>
          </p:cNvPr>
          <p:cNvSpPr txBox="1"/>
          <p:nvPr/>
        </p:nvSpPr>
        <p:spPr>
          <a:xfrm>
            <a:off x="2094743" y="1652572"/>
            <a:ext cx="8211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rgbClr val="213652"/>
                </a:solidFill>
              </a:rPr>
              <a:t>Developing a code to simulate vortex trajectories </a:t>
            </a:r>
          </a:p>
          <a:p>
            <a:r>
              <a:rPr lang="en-GB" noProof="0" dirty="0">
                <a:solidFill>
                  <a:srgbClr val="213652"/>
                </a:solidFill>
              </a:rPr>
              <a:t>around a pinning in order to: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54093270-3753-1D6C-EA7A-04807587820B}"/>
              </a:ext>
            </a:extLst>
          </p:cNvPr>
          <p:cNvGrpSpPr/>
          <p:nvPr/>
        </p:nvGrpSpPr>
        <p:grpSpPr>
          <a:xfrm>
            <a:off x="280636" y="4410750"/>
            <a:ext cx="1934922" cy="241630"/>
            <a:chOff x="4968240" y="1449454"/>
            <a:chExt cx="1697558" cy="211988"/>
          </a:xfrm>
          <a:gradFill>
            <a:gsLst>
              <a:gs pos="74000">
                <a:srgbClr val="455E78"/>
              </a:gs>
              <a:gs pos="0">
                <a:schemeClr val="bg1"/>
              </a:gs>
              <a:gs pos="28000">
                <a:srgbClr val="65829B"/>
              </a:gs>
              <a:gs pos="100000">
                <a:srgbClr val="213652"/>
              </a:gs>
            </a:gsLst>
            <a:lin ang="0" scaled="0"/>
          </a:gradFill>
        </p:grpSpPr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2EE1F041-BB15-DF1E-311C-DDFFC7C0C2F5}"/>
                </a:ext>
              </a:extLst>
            </p:cNvPr>
            <p:cNvSpPr/>
            <p:nvPr/>
          </p:nvSpPr>
          <p:spPr>
            <a:xfrm rot="10800000">
              <a:off x="4968240" y="1503894"/>
              <a:ext cx="1591564" cy="103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3" name="Connettore 12">
              <a:extLst>
                <a:ext uri="{FF2B5EF4-FFF2-40B4-BE49-F238E27FC236}">
                  <a16:creationId xmlns:a16="http://schemas.microsoft.com/office/drawing/2014/main" id="{E9A9B967-B198-BABE-0BEF-7CB37C08024B}"/>
                </a:ext>
              </a:extLst>
            </p:cNvPr>
            <p:cNvSpPr/>
            <p:nvPr/>
          </p:nvSpPr>
          <p:spPr>
            <a:xfrm>
              <a:off x="6453810" y="1449454"/>
              <a:ext cx="211988" cy="211988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14" name="Title 2">
            <a:extLst>
              <a:ext uri="{FF2B5EF4-FFF2-40B4-BE49-F238E27FC236}">
                <a16:creationId xmlns:a16="http://schemas.microsoft.com/office/drawing/2014/main" id="{0BE3C4BE-C34A-5280-7087-DDE52BA2DD7A}"/>
              </a:ext>
            </a:extLst>
          </p:cNvPr>
          <p:cNvSpPr txBox="1">
            <a:spLocks/>
          </p:cNvSpPr>
          <p:nvPr/>
        </p:nvSpPr>
        <p:spPr>
          <a:xfrm>
            <a:off x="2215558" y="4138296"/>
            <a:ext cx="8097648" cy="761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noProof="0" dirty="0">
                <a:solidFill>
                  <a:srgbClr val="213652"/>
                </a:solidFill>
              </a:rPr>
              <a:t>Studied extensions</a:t>
            </a:r>
            <a:endParaRPr lang="en-GB" noProof="0" dirty="0">
              <a:solidFill>
                <a:srgbClr val="213652"/>
              </a:solidFill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6BB5566-799B-8F88-A9EB-92AA00AE6E7C}"/>
              </a:ext>
            </a:extLst>
          </p:cNvPr>
          <p:cNvSpPr txBox="1"/>
          <p:nvPr/>
        </p:nvSpPr>
        <p:spPr>
          <a:xfrm>
            <a:off x="2273343" y="4823604"/>
            <a:ext cx="60328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The model has been extended to study the effects 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Massive vortices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Gaussian pinning potential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Velocity and position-dependent damping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/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DDB2D668-6607-EAE3-C484-37C73E40E8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82" y="1034362"/>
            <a:ext cx="3674797" cy="5125603"/>
          </a:xfrm>
          <a:prstGeom prst="rect">
            <a:avLst/>
          </a:prstGeom>
        </p:spPr>
      </p:pic>
      <p:sp>
        <p:nvSpPr>
          <p:cNvPr id="18" name="Connettore 17">
            <a:extLst>
              <a:ext uri="{FF2B5EF4-FFF2-40B4-BE49-F238E27FC236}">
                <a16:creationId xmlns:a16="http://schemas.microsoft.com/office/drawing/2014/main" id="{725D990C-E3CF-66AA-4451-87BB263837E8}"/>
              </a:ext>
            </a:extLst>
          </p:cNvPr>
          <p:cNvSpPr/>
          <p:nvPr/>
        </p:nvSpPr>
        <p:spPr>
          <a:xfrm rot="10800000">
            <a:off x="438150" y="2544961"/>
            <a:ext cx="240512" cy="240512"/>
          </a:xfrm>
          <a:prstGeom prst="flowChartConnector">
            <a:avLst/>
          </a:prstGeom>
          <a:gradFill>
            <a:gsLst>
              <a:gs pos="0">
                <a:srgbClr val="65829B"/>
              </a:gs>
              <a:gs pos="11000">
                <a:srgbClr val="65829B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9" name="Connettore 18">
            <a:extLst>
              <a:ext uri="{FF2B5EF4-FFF2-40B4-BE49-F238E27FC236}">
                <a16:creationId xmlns:a16="http://schemas.microsoft.com/office/drawing/2014/main" id="{4BE4592D-C593-6018-4945-5A5DDBB95B28}"/>
              </a:ext>
            </a:extLst>
          </p:cNvPr>
          <p:cNvSpPr/>
          <p:nvPr/>
        </p:nvSpPr>
        <p:spPr>
          <a:xfrm rot="10800000">
            <a:off x="889431" y="3121231"/>
            <a:ext cx="245953" cy="245953"/>
          </a:xfrm>
          <a:prstGeom prst="flowChartConnector">
            <a:avLst/>
          </a:prstGeom>
          <a:gradFill>
            <a:gsLst>
              <a:gs pos="0">
                <a:srgbClr val="65829B"/>
              </a:gs>
              <a:gs pos="11000">
                <a:srgbClr val="65829B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9F4D6762-C654-E61B-796D-D9B326E4A955}"/>
                  </a:ext>
                </a:extLst>
              </p:cNvPr>
              <p:cNvSpPr txBox="1"/>
              <p:nvPr/>
            </p:nvSpPr>
            <p:spPr>
              <a:xfrm>
                <a:off x="684895" y="2462308"/>
                <a:ext cx="7406970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noProof="0" dirty="0"/>
                  <a:t>Evaluate the capture cross section </a:t>
                </a:r>
                <a14:m>
                  <m:oMath xmlns:m="http://schemas.openxmlformats.org/officeDocument/2006/math">
                    <m:r>
                      <a:rPr lang="it-IT" b="1" i="1" noProof="0" smtClean="0">
                        <a:solidFill>
                          <a:srgbClr val="213652"/>
                        </a:solidFill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b="1" noProof="0" dirty="0">
                    <a:solidFill>
                      <a:srgbClr val="213652"/>
                    </a:solidFill>
                  </a:rPr>
                  <a:t> </a:t>
                </a:r>
                <a:r>
                  <a:rPr lang="en-GB" noProof="0" dirty="0"/>
                  <a:t>per unit length of the vortex  </a:t>
                </a:r>
                <a:r>
                  <a:rPr lang="en-GB" b="1" i="1" noProof="0" dirty="0">
                    <a:solidFill>
                      <a:srgbClr val="213652"/>
                    </a:solidFill>
                  </a:rPr>
                  <a:t>L</a:t>
                </a:r>
              </a:p>
              <a:p>
                <a:endParaRPr lang="en-GB" noProof="0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9F4D6762-C654-E61B-796D-D9B326E4A9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895" y="2462308"/>
                <a:ext cx="7406970" cy="646331"/>
              </a:xfrm>
              <a:prstGeom prst="rect">
                <a:avLst/>
              </a:prstGeom>
              <a:blipFill>
                <a:blip r:embed="rId3"/>
                <a:stretch>
                  <a:fillRect l="-658" t="-566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9AC8A05E-0AA2-5188-51ED-51B75C4855F5}"/>
                  </a:ext>
                </a:extLst>
              </p:cNvPr>
              <p:cNvSpPr txBox="1"/>
              <p:nvPr/>
            </p:nvSpPr>
            <p:spPr>
              <a:xfrm>
                <a:off x="1207309" y="3044019"/>
                <a:ext cx="6106160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E</a:t>
                </a:r>
                <a:r>
                  <a:rPr lang="en-GB" noProof="0" dirty="0" err="1"/>
                  <a:t>xtrapolate</a:t>
                </a:r>
                <a:r>
                  <a:rPr lang="en-GB" noProof="0" dirty="0"/>
                  <a:t> the vortex mean free path </a:t>
                </a:r>
                <a14:m>
                  <m:oMath xmlns:m="http://schemas.openxmlformats.org/officeDocument/2006/math">
                    <m:r>
                      <a:rPr lang="it-IT" b="1" i="1" noProof="0" smtClean="0">
                        <a:solidFill>
                          <a:srgbClr val="213652"/>
                        </a:solidFill>
                        <a:latin typeface="Cambria Math" panose="02040503050406030204" pitchFamily="18" charset="0"/>
                      </a:rPr>
                      <m:t>𝝀</m:t>
                    </m:r>
                    <m:r>
                      <a:rPr lang="it-IT" b="0" i="0" noProof="0" smtClean="0">
                        <a:solidFill>
                          <a:srgbClr val="21365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noProof="0" dirty="0"/>
                  <a:t>normalized to the inter-vortex spacing </a:t>
                </a:r>
                <a:r>
                  <a:rPr lang="en-GB" b="1" i="1" noProof="0" dirty="0">
                    <a:solidFill>
                      <a:srgbClr val="213652"/>
                    </a:solidFill>
                  </a:rPr>
                  <a:t>b</a:t>
                </a: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9AC8A05E-0AA2-5188-51ED-51B75C4855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7309" y="3044019"/>
                <a:ext cx="6106160" cy="646331"/>
              </a:xfrm>
              <a:prstGeom prst="rect">
                <a:avLst/>
              </a:prstGeom>
              <a:blipFill>
                <a:blip r:embed="rId4"/>
                <a:stretch>
                  <a:fillRect l="-798" t="-4717" b="-141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Immagine 24">
            <a:extLst>
              <a:ext uri="{FF2B5EF4-FFF2-40B4-BE49-F238E27FC236}">
                <a16:creationId xmlns:a16="http://schemas.microsoft.com/office/drawing/2014/main" id="{9571A2E5-CF17-CBFB-8198-CB32FE1CC4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929" y="1007995"/>
            <a:ext cx="5019071" cy="3564267"/>
          </a:xfrm>
          <a:prstGeom prst="rect">
            <a:avLst/>
          </a:prstGeom>
        </p:spPr>
      </p:pic>
      <p:sp>
        <p:nvSpPr>
          <p:cNvPr id="26" name="Rettangolo 25">
            <a:extLst>
              <a:ext uri="{FF2B5EF4-FFF2-40B4-BE49-F238E27FC236}">
                <a16:creationId xmlns:a16="http://schemas.microsoft.com/office/drawing/2014/main" id="{4F476464-3236-5E4F-AFAB-1C458D55D575}"/>
              </a:ext>
            </a:extLst>
          </p:cNvPr>
          <p:cNvSpPr/>
          <p:nvPr/>
        </p:nvSpPr>
        <p:spPr>
          <a:xfrm>
            <a:off x="7526292" y="4572262"/>
            <a:ext cx="4453583" cy="1477328"/>
          </a:xfrm>
          <a:prstGeom prst="rect">
            <a:avLst/>
          </a:prstGeom>
          <a:gradFill>
            <a:gsLst>
              <a:gs pos="82000">
                <a:srgbClr val="65829B"/>
              </a:gs>
              <a:gs pos="100000">
                <a:schemeClr val="bg1"/>
              </a:gs>
              <a:gs pos="0">
                <a:schemeClr val="bg1"/>
              </a:gs>
              <a:gs pos="16000">
                <a:srgbClr val="65829B"/>
              </a:gs>
              <a:gs pos="53000">
                <a:srgbClr val="65829B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EE6935E5-BB2A-FBEE-E06D-FB8EEAE5E775}"/>
                  </a:ext>
                </a:extLst>
              </p:cNvPr>
              <p:cNvSpPr txBox="1"/>
              <p:nvPr/>
            </p:nvSpPr>
            <p:spPr>
              <a:xfrm>
                <a:off x="7798088" y="4551787"/>
                <a:ext cx="3695700" cy="3267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200" b="0" i="0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GB" sz="2200" noProof="0" dirty="0">
                    <a:solidFill>
                      <a:schemeClr val="bg1"/>
                    </a:solidFill>
                  </a:rPr>
                  <a:t>: </a:t>
                </a:r>
                <a:r>
                  <a:rPr lang="en-GB" sz="2000" noProof="0" dirty="0">
                    <a:solidFill>
                      <a:schemeClr val="bg1"/>
                    </a:solidFill>
                  </a:rPr>
                  <a:t>distance from pinning critical condition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sz="2200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200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it-IT" sz="2200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r>
                      <a:rPr lang="it-IT" sz="2200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=1: </m:t>
                    </m:r>
                  </m:oMath>
                </a14:m>
                <a:r>
                  <a:rPr lang="en-GB" sz="2000" noProof="0" dirty="0">
                    <a:solidFill>
                      <a:schemeClr val="bg1"/>
                    </a:solidFill>
                  </a:rPr>
                  <a:t>vortex-vortex interaction is allowed</a:t>
                </a:r>
              </a:p>
              <a:p>
                <a:endParaRPr lang="en-GB" noProof="0" dirty="0"/>
              </a:p>
              <a:p>
                <a:endParaRPr lang="en-GB" noProof="0" dirty="0"/>
              </a:p>
              <a:p>
                <a:endParaRPr lang="en-GB" noProof="0" dirty="0"/>
              </a:p>
              <a:p>
                <a:endParaRPr lang="en-GB" noProof="0" dirty="0"/>
              </a:p>
              <a:p>
                <a:endParaRPr lang="en-GB" noProof="0" dirty="0"/>
              </a:p>
              <a:p>
                <a:endParaRPr lang="en-GB" noProof="0" dirty="0"/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EE6935E5-BB2A-FBEE-E06D-FB8EEAE5E7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8088" y="4551787"/>
                <a:ext cx="3695700" cy="3267498"/>
              </a:xfrm>
              <a:prstGeom prst="rect">
                <a:avLst/>
              </a:prstGeom>
              <a:blipFill>
                <a:blip r:embed="rId6"/>
                <a:stretch>
                  <a:fillRect l="-1650" t="-130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4654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6" grpId="0"/>
      <p:bldP spid="14" grpId="0"/>
      <p:bldP spid="16" grpId="0"/>
      <p:bldP spid="18" grpId="0" animBg="1"/>
      <p:bldP spid="19" grpId="0" animBg="1"/>
      <p:bldP spid="21" grpId="0"/>
      <p:bldP spid="23" grpId="0"/>
      <p:bldP spid="26" grpId="0" animBg="1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4918E6-889A-26BA-5728-749C7C6D0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>
            <a:extLst>
              <a:ext uri="{FF2B5EF4-FFF2-40B4-BE49-F238E27FC236}">
                <a16:creationId xmlns:a16="http://schemas.microsoft.com/office/drawing/2014/main" id="{71B23B31-527E-D033-2675-5202A8738836}"/>
              </a:ext>
            </a:extLst>
          </p:cNvPr>
          <p:cNvSpPr/>
          <p:nvPr/>
        </p:nvSpPr>
        <p:spPr>
          <a:xfrm>
            <a:off x="1758836" y="2831247"/>
            <a:ext cx="7734300" cy="718036"/>
          </a:xfrm>
          <a:prstGeom prst="rect">
            <a:avLst/>
          </a:prstGeom>
          <a:gradFill>
            <a:gsLst>
              <a:gs pos="82000">
                <a:srgbClr val="65829B"/>
              </a:gs>
              <a:gs pos="100000">
                <a:schemeClr val="bg1"/>
              </a:gs>
              <a:gs pos="0">
                <a:schemeClr val="bg1"/>
              </a:gs>
              <a:gs pos="16000">
                <a:srgbClr val="65829B"/>
              </a:gs>
              <a:gs pos="53000">
                <a:srgbClr val="65829B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A5E7097-4950-BD0E-1F96-EE076FFC8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09022-C08B-4F34-B9F0-43AC160DA04C}" type="slidenum">
              <a:rPr lang="en-GB" noProof="0" smtClean="0">
                <a:cs typeface="Calibri"/>
              </a:rPr>
              <a:pPr/>
              <a:t>3</a:t>
            </a:fld>
            <a:r>
              <a:rPr lang="en-GB">
                <a:cs typeface="Calibri"/>
              </a:rPr>
              <a:t>/8</a:t>
            </a:r>
            <a:endParaRPr lang="en-GB" noProof="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455F5A10-F7D8-91C8-B2F0-D3E4804C7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Neutron stars and superfluidity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C3754AA6-945E-74D0-3F63-22D9BD67B795}"/>
              </a:ext>
            </a:extLst>
          </p:cNvPr>
          <p:cNvSpPr/>
          <p:nvPr/>
        </p:nvSpPr>
        <p:spPr>
          <a:xfrm>
            <a:off x="0" y="0"/>
            <a:ext cx="12192000" cy="992221"/>
          </a:xfrm>
          <a:prstGeom prst="rect">
            <a:avLst/>
          </a:prstGeom>
          <a:gradFill>
            <a:gsLst>
              <a:gs pos="74000">
                <a:srgbClr val="455E78"/>
              </a:gs>
              <a:gs pos="1000">
                <a:srgbClr val="65829B"/>
              </a:gs>
              <a:gs pos="100000">
                <a:srgbClr val="213652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3F8CDA8-155A-DFAA-7489-141F38113D12}"/>
              </a:ext>
            </a:extLst>
          </p:cNvPr>
          <p:cNvSpPr txBox="1">
            <a:spLocks/>
          </p:cNvSpPr>
          <p:nvPr/>
        </p:nvSpPr>
        <p:spPr>
          <a:xfrm>
            <a:off x="435988" y="75762"/>
            <a:ext cx="10313076" cy="804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noProof="0" dirty="0"/>
              <a:t>Results</a:t>
            </a:r>
            <a:endParaRPr lang="en-GB" noProof="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A8C7AD5A-3ABC-C3DC-F117-10265F7B347D}"/>
              </a:ext>
            </a:extLst>
          </p:cNvPr>
          <p:cNvSpPr txBox="1">
            <a:spLocks/>
          </p:cNvSpPr>
          <p:nvPr/>
        </p:nvSpPr>
        <p:spPr>
          <a:xfrm>
            <a:off x="-1944914" y="3485745"/>
            <a:ext cx="8097648" cy="761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noProof="0" dirty="0">
              <a:solidFill>
                <a:srgbClr val="213652"/>
              </a:solidFill>
            </a:endParaRP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729F6467-27D2-882E-CDA2-44526C1BC880}"/>
              </a:ext>
            </a:extLst>
          </p:cNvPr>
          <p:cNvGrpSpPr/>
          <p:nvPr/>
        </p:nvGrpSpPr>
        <p:grpSpPr>
          <a:xfrm>
            <a:off x="273266" y="2380209"/>
            <a:ext cx="1697558" cy="211988"/>
            <a:chOff x="4968240" y="1449454"/>
            <a:chExt cx="1697558" cy="211988"/>
          </a:xfrm>
          <a:gradFill>
            <a:gsLst>
              <a:gs pos="74000">
                <a:srgbClr val="455E78"/>
              </a:gs>
              <a:gs pos="0">
                <a:schemeClr val="bg1"/>
              </a:gs>
              <a:gs pos="28000">
                <a:srgbClr val="65829B"/>
              </a:gs>
              <a:gs pos="100000">
                <a:srgbClr val="213652"/>
              </a:gs>
            </a:gsLst>
            <a:lin ang="0" scaled="0"/>
          </a:gradFill>
        </p:grpSpPr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302F207D-3584-C881-6E23-EF39EDF513BD}"/>
                </a:ext>
              </a:extLst>
            </p:cNvPr>
            <p:cNvSpPr/>
            <p:nvPr/>
          </p:nvSpPr>
          <p:spPr>
            <a:xfrm rot="10800000">
              <a:off x="4968240" y="1503894"/>
              <a:ext cx="1591564" cy="103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2" name="Connettore 11">
              <a:extLst>
                <a:ext uri="{FF2B5EF4-FFF2-40B4-BE49-F238E27FC236}">
                  <a16:creationId xmlns:a16="http://schemas.microsoft.com/office/drawing/2014/main" id="{BC517E51-F12B-964C-2E46-72E97B9A61F1}"/>
                </a:ext>
              </a:extLst>
            </p:cNvPr>
            <p:cNvSpPr/>
            <p:nvPr/>
          </p:nvSpPr>
          <p:spPr>
            <a:xfrm>
              <a:off x="6453810" y="1449454"/>
              <a:ext cx="211988" cy="211988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19" name="Title 2">
            <a:extLst>
              <a:ext uri="{FF2B5EF4-FFF2-40B4-BE49-F238E27FC236}">
                <a16:creationId xmlns:a16="http://schemas.microsoft.com/office/drawing/2014/main" id="{133F6638-746D-96E5-208E-AC7E6FF0FC01}"/>
              </a:ext>
            </a:extLst>
          </p:cNvPr>
          <p:cNvSpPr txBox="1">
            <a:spLocks/>
          </p:cNvSpPr>
          <p:nvPr/>
        </p:nvSpPr>
        <p:spPr>
          <a:xfrm>
            <a:off x="2076818" y="2116462"/>
            <a:ext cx="8416962" cy="739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solidFill>
                  <a:srgbClr val="213652"/>
                </a:solidFill>
              </a:rPr>
              <a:t>Integration</a:t>
            </a:r>
            <a:r>
              <a:rPr lang="en-GB" noProof="0">
                <a:solidFill>
                  <a:srgbClr val="213652"/>
                </a:solidFill>
              </a:rPr>
              <a:t> </a:t>
            </a:r>
            <a:r>
              <a:rPr lang="en-GB">
                <a:solidFill>
                  <a:srgbClr val="213652"/>
                </a:solidFill>
              </a:rPr>
              <a:t>of </a:t>
            </a:r>
            <a:r>
              <a:rPr lang="en-GB" noProof="0">
                <a:solidFill>
                  <a:srgbClr val="213652"/>
                </a:solidFill>
              </a:rPr>
              <a:t>the trajectories including an inertial mass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4C5BD14F-054D-898C-0412-6E1713E3751D}"/>
                  </a:ext>
                </a:extLst>
              </p:cNvPr>
              <p:cNvSpPr txBox="1"/>
              <p:nvPr/>
            </p:nvSpPr>
            <p:spPr>
              <a:xfrm>
                <a:off x="2529946" y="2941946"/>
                <a:ext cx="6192080" cy="3909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22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200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𝜅</m:t>
                      </m:r>
                      <m:acc>
                        <m:accPr>
                          <m:chr m:val="̂"/>
                          <m:ctrlPr>
                            <a:rPr lang="en-GB" sz="2200" b="1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200" b="1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</m:acc>
                      <m:r>
                        <a:rPr lang="en-GB" sz="2200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GB" sz="22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2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200" b="1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GB" sz="22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a:rPr lang="en-GB" sz="22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2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200" b="1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GB" sz="22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GB" sz="2200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 +  </m:t>
                      </m:r>
                      <m:sSub>
                        <m:sSubPr>
                          <m:ctrlPr>
                            <a:rPr lang="en-GB" sz="22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22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200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en-GB" sz="2200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GB" sz="22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2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200" b="1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GB" sz="22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GB" sz="22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2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200" b="1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GB" sz="22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e>
                      </m:d>
                      <m:r>
                        <a:rPr lang="en-GB" sz="2200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 +</m:t>
                      </m:r>
                      <m:sSub>
                        <m:sSubPr>
                          <m:ctrlPr>
                            <a:rPr lang="en-GB" sz="22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1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GB" sz="22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2200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̃"/>
                          <m:ctrlPr>
                            <a:rPr lang="en-GB" sz="22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2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sSub>
                        <m:sSubPr>
                          <m:ctrlPr>
                            <a:rPr lang="en-GB" sz="22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1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GB" sz="22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GB" sz="2200" noProof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4C5BD14F-054D-898C-0412-6E1713E375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9946" y="2941946"/>
                <a:ext cx="6192080" cy="390941"/>
              </a:xfrm>
              <a:prstGeom prst="rect">
                <a:avLst/>
              </a:prstGeom>
              <a:blipFill>
                <a:blip r:embed="rId2"/>
                <a:stretch>
                  <a:fillRect l="-591" t="-18750" r="-3445" b="-2343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itle 2">
            <a:extLst>
              <a:ext uri="{FF2B5EF4-FFF2-40B4-BE49-F238E27FC236}">
                <a16:creationId xmlns:a16="http://schemas.microsoft.com/office/drawing/2014/main" id="{2382BF9C-B5CC-606A-0A7D-AE430829BC68}"/>
              </a:ext>
            </a:extLst>
          </p:cNvPr>
          <p:cNvSpPr txBox="1">
            <a:spLocks/>
          </p:cNvSpPr>
          <p:nvPr/>
        </p:nvSpPr>
        <p:spPr>
          <a:xfrm>
            <a:off x="0" y="926019"/>
            <a:ext cx="8097648" cy="761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noProof="0" dirty="0">
                <a:solidFill>
                  <a:srgbClr val="213652"/>
                </a:solidFill>
              </a:rPr>
              <a:t>Massive vortices</a:t>
            </a:r>
            <a:endParaRPr lang="en-GB" noProof="0" dirty="0">
              <a:solidFill>
                <a:srgbClr val="21365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9EC468B8-EFF8-48C9-3BF0-0B9F0FF26B3F}"/>
                  </a:ext>
                </a:extLst>
              </p:cNvPr>
              <p:cNvSpPr txBox="1"/>
              <p:nvPr/>
            </p:nvSpPr>
            <p:spPr>
              <a:xfrm>
                <a:off x="6819579" y="4771240"/>
                <a:ext cx="1520288" cy="346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GB" sz="2200" b="1" i="1" noProof="0" smtClean="0">
                              <a:solidFill>
                                <a:srgbClr val="21365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200" b="1" i="1" noProof="0" smtClean="0">
                              <a:solidFill>
                                <a:srgbClr val="213652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  <m:r>
                            <a:rPr lang="en-GB" sz="2200" b="1" i="1" noProof="0" smtClean="0">
                              <a:solidFill>
                                <a:srgbClr val="21365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acc>
                      <m:r>
                        <a:rPr lang="en-GB" sz="2200" b="1" i="1" noProof="0" smtClean="0">
                          <a:solidFill>
                            <a:srgbClr val="21365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200" b="1" i="1" noProof="0" smtClean="0">
                          <a:solidFill>
                            <a:srgbClr val="213652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sSup>
                        <m:sSupPr>
                          <m:ctrlPr>
                            <a:rPr lang="en-GB" sz="2200" b="1" i="1" noProof="0" smtClean="0">
                              <a:solidFill>
                                <a:srgbClr val="2136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200" b="1" i="1" noProof="0" smtClean="0">
                              <a:solidFill>
                                <a:srgbClr val="213652"/>
                              </a:solidFill>
                              <a:latin typeface="Cambria Math" panose="02040503050406030204" pitchFamily="18" charset="0"/>
                            </a:rPr>
                            <m:t>𝝃</m:t>
                          </m:r>
                        </m:e>
                        <m:sup>
                          <m:r>
                            <a:rPr lang="en-GB" sz="2200" b="1" i="1" noProof="0" smtClean="0">
                              <a:solidFill>
                                <a:srgbClr val="21365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b>
                        <m:sSubPr>
                          <m:ctrlPr>
                            <a:rPr lang="en-GB" sz="2200" b="1" i="1" noProof="0" smtClean="0">
                              <a:solidFill>
                                <a:srgbClr val="2136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1" i="1" noProof="0" smtClean="0">
                              <a:solidFill>
                                <a:srgbClr val="213652"/>
                              </a:solidFill>
                              <a:latin typeface="Cambria Math" panose="02040503050406030204" pitchFamily="18" charset="0"/>
                            </a:rPr>
                            <m:t>𝝆</m:t>
                          </m:r>
                        </m:e>
                        <m:sub>
                          <m:r>
                            <a:rPr lang="en-GB" sz="2200" b="1" i="1" noProof="0" smtClean="0">
                              <a:solidFill>
                                <a:srgbClr val="213652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</m:oMath>
                  </m:oMathPara>
                </a14:m>
                <a:endParaRPr lang="en-GB" sz="2200" b="1" noProof="0" dirty="0"/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9EC468B8-EFF8-48C9-3BF0-0B9F0FF26B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9579" y="4771240"/>
                <a:ext cx="1520288" cy="346249"/>
              </a:xfrm>
              <a:prstGeom prst="rect">
                <a:avLst/>
              </a:prstGeom>
              <a:blipFill>
                <a:blip r:embed="rId3"/>
                <a:stretch>
                  <a:fillRect l="-2410" t="-10714" r="-402" b="-3571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ettangolo 42">
            <a:extLst>
              <a:ext uri="{FF2B5EF4-FFF2-40B4-BE49-F238E27FC236}">
                <a16:creationId xmlns:a16="http://schemas.microsoft.com/office/drawing/2014/main" id="{F0388FB5-10EB-5A17-54D3-796F9F51A1BD}"/>
              </a:ext>
            </a:extLst>
          </p:cNvPr>
          <p:cNvSpPr/>
          <p:nvPr/>
        </p:nvSpPr>
        <p:spPr>
          <a:xfrm>
            <a:off x="0" y="1511881"/>
            <a:ext cx="5870448" cy="108206"/>
          </a:xfrm>
          <a:prstGeom prst="rect">
            <a:avLst/>
          </a:prstGeom>
          <a:gradFill>
            <a:gsLst>
              <a:gs pos="74000">
                <a:srgbClr val="455E78"/>
              </a:gs>
              <a:gs pos="699">
                <a:schemeClr val="bg1"/>
              </a:gs>
              <a:gs pos="35000">
                <a:srgbClr val="65829B"/>
              </a:gs>
              <a:gs pos="100000">
                <a:srgbClr val="213652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grpSp>
        <p:nvGrpSpPr>
          <p:cNvPr id="56" name="Gruppo 55">
            <a:extLst>
              <a:ext uri="{FF2B5EF4-FFF2-40B4-BE49-F238E27FC236}">
                <a16:creationId xmlns:a16="http://schemas.microsoft.com/office/drawing/2014/main" id="{D29D8CDE-408F-2BB9-E34E-AEFC84AC82AE}"/>
              </a:ext>
            </a:extLst>
          </p:cNvPr>
          <p:cNvGrpSpPr/>
          <p:nvPr/>
        </p:nvGrpSpPr>
        <p:grpSpPr>
          <a:xfrm>
            <a:off x="1777275" y="3867514"/>
            <a:ext cx="8256451" cy="2158628"/>
            <a:chOff x="8011160" y="1893570"/>
            <a:chExt cx="6202680" cy="1628857"/>
          </a:xfrm>
        </p:grpSpPr>
        <p:grpSp>
          <p:nvGrpSpPr>
            <p:cNvPr id="55" name="Gruppo 54">
              <a:extLst>
                <a:ext uri="{FF2B5EF4-FFF2-40B4-BE49-F238E27FC236}">
                  <a16:creationId xmlns:a16="http://schemas.microsoft.com/office/drawing/2014/main" id="{DB3456AE-AE0F-85D5-9B6A-36AC5779661D}"/>
                </a:ext>
              </a:extLst>
            </p:cNvPr>
            <p:cNvGrpSpPr/>
            <p:nvPr/>
          </p:nvGrpSpPr>
          <p:grpSpPr>
            <a:xfrm>
              <a:off x="10405110" y="1893570"/>
              <a:ext cx="967740" cy="1628857"/>
              <a:chOff x="10405110" y="1893570"/>
              <a:chExt cx="967740" cy="1628857"/>
            </a:xfrm>
          </p:grpSpPr>
          <p:sp>
            <p:nvSpPr>
              <p:cNvPr id="46" name="Ovale 45">
                <a:extLst>
                  <a:ext uri="{FF2B5EF4-FFF2-40B4-BE49-F238E27FC236}">
                    <a16:creationId xmlns:a16="http://schemas.microsoft.com/office/drawing/2014/main" id="{22FCF169-AEF1-6812-7DAD-12817AB133C0}"/>
                  </a:ext>
                </a:extLst>
              </p:cNvPr>
              <p:cNvSpPr/>
              <p:nvPr/>
            </p:nvSpPr>
            <p:spPr>
              <a:xfrm>
                <a:off x="10405110" y="1893570"/>
                <a:ext cx="967740" cy="31761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7" name="Ovale 46">
                <a:extLst>
                  <a:ext uri="{FF2B5EF4-FFF2-40B4-BE49-F238E27FC236}">
                    <a16:creationId xmlns:a16="http://schemas.microsoft.com/office/drawing/2014/main" id="{866CAC77-C5C7-BC26-9EA4-2A7D124E8548}"/>
                  </a:ext>
                </a:extLst>
              </p:cNvPr>
              <p:cNvSpPr/>
              <p:nvPr/>
            </p:nvSpPr>
            <p:spPr>
              <a:xfrm>
                <a:off x="10405110" y="3204810"/>
                <a:ext cx="967740" cy="31761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49" name="Connettore diritto 48">
                <a:extLst>
                  <a:ext uri="{FF2B5EF4-FFF2-40B4-BE49-F238E27FC236}">
                    <a16:creationId xmlns:a16="http://schemas.microsoft.com/office/drawing/2014/main" id="{C736CC99-C029-C89D-1BA9-EFA1C5D21369}"/>
                  </a:ext>
                </a:extLst>
              </p:cNvPr>
              <p:cNvCxnSpPr>
                <a:stCxn id="47" idx="2"/>
                <a:endCxn id="46" idx="2"/>
              </p:cNvCxnSpPr>
              <p:nvPr/>
            </p:nvCxnSpPr>
            <p:spPr>
              <a:xfrm flipV="1">
                <a:off x="10405110" y="2052379"/>
                <a:ext cx="0" cy="13112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ttore diritto 49">
                <a:extLst>
                  <a:ext uri="{FF2B5EF4-FFF2-40B4-BE49-F238E27FC236}">
                    <a16:creationId xmlns:a16="http://schemas.microsoft.com/office/drawing/2014/main" id="{8FDC30DE-8B09-9F7D-D150-29BC2134AF3D}"/>
                  </a:ext>
                </a:extLst>
              </p:cNvPr>
              <p:cNvCxnSpPr/>
              <p:nvPr/>
            </p:nvCxnSpPr>
            <p:spPr>
              <a:xfrm flipV="1">
                <a:off x="11372850" y="2027214"/>
                <a:ext cx="0" cy="13112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ttore 2 51">
                <a:extLst>
                  <a:ext uri="{FF2B5EF4-FFF2-40B4-BE49-F238E27FC236}">
                    <a16:creationId xmlns:a16="http://schemas.microsoft.com/office/drawing/2014/main" id="{F7452618-0B62-2306-6674-ACE2CF9F0202}"/>
                  </a:ext>
                </a:extLst>
              </p:cNvPr>
              <p:cNvCxnSpPr/>
              <p:nvPr/>
            </p:nvCxnSpPr>
            <p:spPr>
              <a:xfrm>
                <a:off x="10852150" y="2753360"/>
                <a:ext cx="5207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CasellaDiTesto 53">
                  <a:extLst>
                    <a:ext uri="{FF2B5EF4-FFF2-40B4-BE49-F238E27FC236}">
                      <a16:creationId xmlns:a16="http://schemas.microsoft.com/office/drawing/2014/main" id="{A45D9A4D-EED0-7708-EDAC-E8A0C4361DE2}"/>
                    </a:ext>
                  </a:extLst>
                </p:cNvPr>
                <p:cNvSpPr txBox="1"/>
                <p:nvPr/>
              </p:nvSpPr>
              <p:spPr>
                <a:xfrm>
                  <a:off x="8011160" y="2519050"/>
                  <a:ext cx="620268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200" b="1" i="1" noProof="0" smtClean="0">
                            <a:solidFill>
                              <a:srgbClr val="213652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54" name="CasellaDiTesto 53">
                  <a:extLst>
                    <a:ext uri="{FF2B5EF4-FFF2-40B4-BE49-F238E27FC236}">
                      <a16:creationId xmlns:a16="http://schemas.microsoft.com/office/drawing/2014/main" id="{A45D9A4D-EED0-7708-EDAC-E8A0C4361D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1160" y="2519050"/>
                  <a:ext cx="6202680" cy="276999"/>
                </a:xfrm>
                <a:prstGeom prst="rect">
                  <a:avLst/>
                </a:prstGeom>
                <a:blipFill>
                  <a:blip r:embed="rId7"/>
                  <a:stretch>
                    <a:fillRect b="-4348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52BDAD1-A0E0-96BF-1F4B-98C6F1B753B4}"/>
              </a:ext>
            </a:extLst>
          </p:cNvPr>
          <p:cNvSpPr txBox="1"/>
          <p:nvPr/>
        </p:nvSpPr>
        <p:spPr>
          <a:xfrm>
            <a:off x="6819488" y="5561827"/>
            <a:ext cx="453483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200" dirty="0">
                <a:ea typeface="+mn-lt"/>
                <a:cs typeface="+mn-lt"/>
              </a:rPr>
              <a:t>(</a:t>
            </a:r>
            <a:r>
              <a:rPr lang="it-IT" sz="1200" dirty="0" err="1">
                <a:ea typeface="+mn-lt"/>
                <a:cs typeface="+mn-lt"/>
              </a:rPr>
              <a:t>see</a:t>
            </a:r>
            <a:r>
              <a:rPr lang="it-IT" sz="1200" dirty="0">
                <a:ea typeface="+mn-lt"/>
                <a:cs typeface="+mn-lt"/>
              </a:rPr>
              <a:t> A. Richaud, M. Caldara, M. Capone, P. Massignan, and G. Wlazłowski. </a:t>
            </a:r>
            <a:r>
              <a:rPr lang="it-IT" sz="1200" dirty="0" err="1">
                <a:ea typeface="+mn-lt"/>
                <a:cs typeface="+mn-lt"/>
              </a:rPr>
              <a:t>Dynamical</a:t>
            </a:r>
            <a:r>
              <a:rPr lang="it-IT" sz="1200" dirty="0">
                <a:ea typeface="+mn-lt"/>
                <a:cs typeface="+mn-lt"/>
              </a:rPr>
              <a:t> signature of vortex mass in fermi </a:t>
            </a:r>
            <a:r>
              <a:rPr lang="it-IT" sz="1200" dirty="0" err="1">
                <a:ea typeface="+mn-lt"/>
                <a:cs typeface="+mn-lt"/>
              </a:rPr>
              <a:t>superfluids</a:t>
            </a:r>
            <a:r>
              <a:rPr lang="it-IT" sz="1200" dirty="0">
                <a:ea typeface="+mn-lt"/>
                <a:cs typeface="+mn-lt"/>
              </a:rPr>
              <a:t>.)</a:t>
            </a:r>
            <a:endParaRPr lang="it-IT" sz="12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932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15" grpId="0"/>
      <p:bldP spid="22" grpId="0"/>
      <p:bldP spid="43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74A15-EE10-DC14-CE6A-D80E01F62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5483D2B-3AD1-2C1E-FCA3-C3EC5E554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09022-C08B-4F34-B9F0-43AC160DA04C}" type="slidenum">
              <a:rPr lang="en-GB" noProof="0" smtClean="0">
                <a:cs typeface="Calibri"/>
              </a:rPr>
              <a:pPr/>
              <a:t>4</a:t>
            </a:fld>
            <a:r>
              <a:rPr lang="en-GB">
                <a:cs typeface="Calibri"/>
              </a:rPr>
              <a:t>/8</a:t>
            </a:r>
            <a:endParaRPr lang="en-GB" noProof="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4B1F5664-B458-A277-E394-88056B62F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Neutron stars and superfluidity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AA0F807C-02EB-6B87-9CDB-E58F365A744E}"/>
              </a:ext>
            </a:extLst>
          </p:cNvPr>
          <p:cNvSpPr/>
          <p:nvPr/>
        </p:nvSpPr>
        <p:spPr>
          <a:xfrm>
            <a:off x="0" y="0"/>
            <a:ext cx="12192000" cy="992221"/>
          </a:xfrm>
          <a:prstGeom prst="rect">
            <a:avLst/>
          </a:prstGeom>
          <a:gradFill>
            <a:gsLst>
              <a:gs pos="74000">
                <a:srgbClr val="455E78"/>
              </a:gs>
              <a:gs pos="1000">
                <a:srgbClr val="65829B"/>
              </a:gs>
              <a:gs pos="100000">
                <a:srgbClr val="213652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4FB1FF5-7FEE-19A4-09F9-EC96F51601BB}"/>
              </a:ext>
            </a:extLst>
          </p:cNvPr>
          <p:cNvSpPr txBox="1">
            <a:spLocks/>
          </p:cNvSpPr>
          <p:nvPr/>
        </p:nvSpPr>
        <p:spPr>
          <a:xfrm>
            <a:off x="435988" y="75762"/>
            <a:ext cx="10313076" cy="804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noProof="0" dirty="0"/>
              <a:t>Results</a:t>
            </a:r>
            <a:endParaRPr lang="en-GB" noProof="0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3BBD1482-46C3-BFA4-7B3F-15B194922123}"/>
              </a:ext>
            </a:extLst>
          </p:cNvPr>
          <p:cNvSpPr/>
          <p:nvPr/>
        </p:nvSpPr>
        <p:spPr>
          <a:xfrm>
            <a:off x="0" y="1511881"/>
            <a:ext cx="5870448" cy="108206"/>
          </a:xfrm>
          <a:prstGeom prst="rect">
            <a:avLst/>
          </a:prstGeom>
          <a:gradFill>
            <a:gsLst>
              <a:gs pos="74000">
                <a:srgbClr val="455E78"/>
              </a:gs>
              <a:gs pos="699">
                <a:schemeClr val="bg1"/>
              </a:gs>
              <a:gs pos="35000">
                <a:srgbClr val="65829B"/>
              </a:gs>
              <a:gs pos="100000">
                <a:srgbClr val="213652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6104E7B0-D7E2-7FEC-8B66-F5F1ADD58322}"/>
              </a:ext>
            </a:extLst>
          </p:cNvPr>
          <p:cNvSpPr txBox="1">
            <a:spLocks/>
          </p:cNvSpPr>
          <p:nvPr/>
        </p:nvSpPr>
        <p:spPr>
          <a:xfrm>
            <a:off x="0" y="894945"/>
            <a:ext cx="8097648" cy="761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noProof="0" dirty="0">
              <a:solidFill>
                <a:srgbClr val="213652"/>
              </a:solidFill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0E7044E4-4564-C122-6559-7FD9E04F4D04}"/>
              </a:ext>
            </a:extLst>
          </p:cNvPr>
          <p:cNvSpPr txBox="1">
            <a:spLocks/>
          </p:cNvSpPr>
          <p:nvPr/>
        </p:nvSpPr>
        <p:spPr>
          <a:xfrm>
            <a:off x="0" y="926019"/>
            <a:ext cx="8097648" cy="761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noProof="0" dirty="0">
                <a:solidFill>
                  <a:srgbClr val="213652"/>
                </a:solidFill>
              </a:rPr>
              <a:t>Massive vortices  </a:t>
            </a:r>
            <a:endParaRPr lang="en-GB" noProof="0" dirty="0">
              <a:solidFill>
                <a:srgbClr val="213652"/>
              </a:solidFill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6B7B6853-1CA9-CB41-FA1D-06BA759C80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490" y="2044927"/>
            <a:ext cx="4079510" cy="2897043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AC548458-EE3D-8597-A3A9-299C43A760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345" y="2044927"/>
            <a:ext cx="4079510" cy="2897043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4AA6EAB8-C0EE-1B43-E1DE-2773176ADB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" y="2023873"/>
            <a:ext cx="4079510" cy="2897043"/>
          </a:xfrm>
          <a:prstGeom prst="rect">
            <a:avLst/>
          </a:prstGeom>
        </p:spPr>
      </p:pic>
      <p:grpSp>
        <p:nvGrpSpPr>
          <p:cNvPr id="20" name="Gruppo 19">
            <a:extLst>
              <a:ext uri="{FF2B5EF4-FFF2-40B4-BE49-F238E27FC236}">
                <a16:creationId xmlns:a16="http://schemas.microsoft.com/office/drawing/2014/main" id="{F741C3CE-C326-910A-F1F1-95F097264E1A}"/>
              </a:ext>
            </a:extLst>
          </p:cNvPr>
          <p:cNvGrpSpPr/>
          <p:nvPr/>
        </p:nvGrpSpPr>
        <p:grpSpPr>
          <a:xfrm>
            <a:off x="1488112" y="5151641"/>
            <a:ext cx="1697558" cy="211988"/>
            <a:chOff x="4968240" y="1449454"/>
            <a:chExt cx="1697558" cy="211988"/>
          </a:xfrm>
          <a:gradFill>
            <a:gsLst>
              <a:gs pos="74000">
                <a:srgbClr val="455E78"/>
              </a:gs>
              <a:gs pos="0">
                <a:schemeClr val="bg1"/>
              </a:gs>
              <a:gs pos="28000">
                <a:srgbClr val="65829B"/>
              </a:gs>
              <a:gs pos="100000">
                <a:srgbClr val="213652"/>
              </a:gs>
            </a:gsLst>
            <a:lin ang="0" scaled="0"/>
          </a:gradFill>
        </p:grpSpPr>
        <p:sp>
          <p:nvSpPr>
            <p:cNvPr id="21" name="Rettangolo 20">
              <a:extLst>
                <a:ext uri="{FF2B5EF4-FFF2-40B4-BE49-F238E27FC236}">
                  <a16:creationId xmlns:a16="http://schemas.microsoft.com/office/drawing/2014/main" id="{C6C552F1-24AF-DEB8-ED3B-7F0AE19A09EB}"/>
                </a:ext>
              </a:extLst>
            </p:cNvPr>
            <p:cNvSpPr/>
            <p:nvPr/>
          </p:nvSpPr>
          <p:spPr>
            <a:xfrm rot="10800000">
              <a:off x="4968240" y="1503894"/>
              <a:ext cx="1591564" cy="103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22" name="Connettore 21">
              <a:extLst>
                <a:ext uri="{FF2B5EF4-FFF2-40B4-BE49-F238E27FC236}">
                  <a16:creationId xmlns:a16="http://schemas.microsoft.com/office/drawing/2014/main" id="{775624DC-A1D5-C23B-B50A-81CC3B1C4AC7}"/>
                </a:ext>
              </a:extLst>
            </p:cNvPr>
            <p:cNvSpPr/>
            <p:nvPr/>
          </p:nvSpPr>
          <p:spPr>
            <a:xfrm>
              <a:off x="6453810" y="1449454"/>
              <a:ext cx="211988" cy="211988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23" name="Title 2">
            <a:extLst>
              <a:ext uri="{FF2B5EF4-FFF2-40B4-BE49-F238E27FC236}">
                <a16:creationId xmlns:a16="http://schemas.microsoft.com/office/drawing/2014/main" id="{ED6D5B49-E464-8A54-22F9-37F75F8F7C0D}"/>
              </a:ext>
            </a:extLst>
          </p:cNvPr>
          <p:cNvSpPr txBox="1">
            <a:spLocks/>
          </p:cNvSpPr>
          <p:nvPr/>
        </p:nvSpPr>
        <p:spPr>
          <a:xfrm>
            <a:off x="3413584" y="4877067"/>
            <a:ext cx="8097648" cy="761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>
                <a:solidFill>
                  <a:srgbClr val="213652"/>
                </a:solidFill>
              </a:rPr>
              <a:t>Negligible effect on the mean free path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91C5F95-E84E-30AC-39C6-982A6085E342}"/>
              </a:ext>
            </a:extLst>
          </p:cNvPr>
          <p:cNvSpPr txBox="1"/>
          <p:nvPr/>
        </p:nvSpPr>
        <p:spPr>
          <a:xfrm>
            <a:off x="3547894" y="5453536"/>
            <a:ext cx="531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For the calculated values of the vortex inertial mass</a:t>
            </a:r>
          </a:p>
        </p:txBody>
      </p: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148E5227-FBCA-B7ED-945A-CE6E1480A11C}"/>
              </a:ext>
            </a:extLst>
          </p:cNvPr>
          <p:cNvGrpSpPr/>
          <p:nvPr/>
        </p:nvGrpSpPr>
        <p:grpSpPr>
          <a:xfrm>
            <a:off x="3846196" y="1149723"/>
            <a:ext cx="7392597" cy="819650"/>
            <a:chOff x="4404996" y="1132255"/>
            <a:chExt cx="7392597" cy="1062084"/>
          </a:xfrm>
        </p:grpSpPr>
        <p:sp>
          <p:nvSpPr>
            <p:cNvPr id="26" name="Triangolo isoscele 25">
              <a:extLst>
                <a:ext uri="{FF2B5EF4-FFF2-40B4-BE49-F238E27FC236}">
                  <a16:creationId xmlns:a16="http://schemas.microsoft.com/office/drawing/2014/main" id="{760E7FEE-3F4B-E915-4B99-64D8F2D92784}"/>
                </a:ext>
              </a:extLst>
            </p:cNvPr>
            <p:cNvSpPr/>
            <p:nvPr/>
          </p:nvSpPr>
          <p:spPr>
            <a:xfrm rot="16200000">
              <a:off x="4285941" y="1251310"/>
              <a:ext cx="1062081" cy="823971"/>
            </a:xfrm>
            <a:prstGeom prst="triangle">
              <a:avLst/>
            </a:prstGeom>
            <a:solidFill>
              <a:srgbClr val="65829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27" name="Rettangolo 26">
              <a:extLst>
                <a:ext uri="{FF2B5EF4-FFF2-40B4-BE49-F238E27FC236}">
                  <a16:creationId xmlns:a16="http://schemas.microsoft.com/office/drawing/2014/main" id="{BB11E62D-77F2-4917-E835-256A283ECA29}"/>
                </a:ext>
              </a:extLst>
            </p:cNvPr>
            <p:cNvSpPr/>
            <p:nvPr/>
          </p:nvSpPr>
          <p:spPr>
            <a:xfrm>
              <a:off x="5228966" y="1132257"/>
              <a:ext cx="6568627" cy="1062082"/>
            </a:xfrm>
            <a:prstGeom prst="rect">
              <a:avLst/>
            </a:prstGeom>
            <a:gradFill>
              <a:gsLst>
                <a:gs pos="85000">
                  <a:srgbClr val="65829B"/>
                </a:gs>
                <a:gs pos="16000">
                  <a:srgbClr val="65829B"/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32B23C16-0C17-7252-9DFC-C7BB94B9705B}"/>
                  </a:ext>
                </a:extLst>
              </p:cNvPr>
              <p:cNvSpPr txBox="1"/>
              <p:nvPr/>
            </p:nvSpPr>
            <p:spPr>
              <a:xfrm>
                <a:off x="4670166" y="1164975"/>
                <a:ext cx="2111133" cy="7604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it-IT" sz="2400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acc>
                            <m:accPr>
                              <m:chr m:val="̃"/>
                              <m:ctrlPr>
                                <a:rPr lang="it-IT" sz="24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sz="24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num>
                        <m:den>
                          <m:sSup>
                            <m:sSupPr>
                              <m:ctrlPr>
                                <a:rPr lang="it-IT" sz="24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sz="2400" b="0" i="1" noProof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400" b="0" i="1" noProof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𝜌𝜅</m:t>
                                  </m:r>
                                </m:e>
                              </m:d>
                            </m:e>
                            <m:sup>
                              <m:r>
                                <a:rPr lang="it-IT" sz="24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400" noProof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32B23C16-0C17-7252-9DFC-C7BB94B970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0166" y="1164975"/>
                <a:ext cx="2111133" cy="7604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3CB348D4-70E4-B1B2-8E34-ECC5CD04B511}"/>
              </a:ext>
            </a:extLst>
          </p:cNvPr>
          <p:cNvSpPr txBox="1"/>
          <p:nvPr/>
        </p:nvSpPr>
        <p:spPr>
          <a:xfrm>
            <a:off x="6023782" y="1307369"/>
            <a:ext cx="4453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solidFill>
                  <a:schemeClr val="bg1"/>
                </a:solidFill>
              </a:rPr>
              <a:t>Adimensional</a:t>
            </a:r>
            <a:r>
              <a:rPr lang="en-GB" sz="2400" dirty="0">
                <a:solidFill>
                  <a:schemeClr val="bg1"/>
                </a:solidFill>
              </a:rPr>
              <a:t> parameter</a:t>
            </a:r>
            <a:endParaRPr lang="en-GB" sz="24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26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FB3104-8959-FFD3-8456-0EB382D0DF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727BAC4-6466-BD6A-9AB6-3F411A4C9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09022-C08B-4F34-B9F0-43AC160DA04C}" type="slidenum">
              <a:rPr lang="en-GB" noProof="0" smtClean="0">
                <a:cs typeface="Calibri"/>
              </a:rPr>
              <a:pPr/>
              <a:t>5</a:t>
            </a:fld>
            <a:r>
              <a:rPr lang="en-GB">
                <a:cs typeface="Calibri"/>
              </a:rPr>
              <a:t>/8</a:t>
            </a:r>
            <a:endParaRPr lang="en-GB" noProof="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780DB58C-92C6-8E50-90AE-D6B943072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Neutron stars and superfluidity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48AF7B1-04E7-E59B-2063-D4FB894920D9}"/>
              </a:ext>
            </a:extLst>
          </p:cNvPr>
          <p:cNvSpPr/>
          <p:nvPr/>
        </p:nvSpPr>
        <p:spPr>
          <a:xfrm>
            <a:off x="0" y="0"/>
            <a:ext cx="12192000" cy="992221"/>
          </a:xfrm>
          <a:prstGeom prst="rect">
            <a:avLst/>
          </a:prstGeom>
          <a:gradFill>
            <a:gsLst>
              <a:gs pos="74000">
                <a:srgbClr val="455E78"/>
              </a:gs>
              <a:gs pos="1000">
                <a:srgbClr val="65829B"/>
              </a:gs>
              <a:gs pos="100000">
                <a:srgbClr val="213652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872BFCD-C51C-9BCD-A6EA-0EE276543379}"/>
              </a:ext>
            </a:extLst>
          </p:cNvPr>
          <p:cNvSpPr txBox="1">
            <a:spLocks/>
          </p:cNvSpPr>
          <p:nvPr/>
        </p:nvSpPr>
        <p:spPr>
          <a:xfrm>
            <a:off x="435988" y="75762"/>
            <a:ext cx="10313076" cy="804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noProof="0" dirty="0"/>
              <a:t>Results</a:t>
            </a:r>
            <a:endParaRPr lang="en-GB" noProof="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D76E5FB1-DB7D-1CA9-C38E-F3ED4A5F84A5}"/>
              </a:ext>
            </a:extLst>
          </p:cNvPr>
          <p:cNvSpPr txBox="1">
            <a:spLocks/>
          </p:cNvSpPr>
          <p:nvPr/>
        </p:nvSpPr>
        <p:spPr>
          <a:xfrm>
            <a:off x="0" y="894945"/>
            <a:ext cx="8097648" cy="761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noProof="0" dirty="0">
              <a:solidFill>
                <a:srgbClr val="213652"/>
              </a:solidFill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5411DCD-8028-F981-BBA4-0FCD045CAF6E}"/>
              </a:ext>
            </a:extLst>
          </p:cNvPr>
          <p:cNvSpPr txBox="1">
            <a:spLocks/>
          </p:cNvSpPr>
          <p:nvPr/>
        </p:nvSpPr>
        <p:spPr>
          <a:xfrm>
            <a:off x="0" y="926019"/>
            <a:ext cx="8097648" cy="761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noProof="0" dirty="0">
                <a:solidFill>
                  <a:srgbClr val="213652"/>
                </a:solidFill>
              </a:rPr>
              <a:t>Velocity-dependent damping</a:t>
            </a:r>
            <a:endParaRPr lang="en-GB" noProof="0" dirty="0">
              <a:solidFill>
                <a:srgbClr val="213652"/>
              </a:solidFill>
            </a:endParaRP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C087C510-7505-17C7-7ECC-BAAB105CE10B}"/>
              </a:ext>
            </a:extLst>
          </p:cNvPr>
          <p:cNvGrpSpPr/>
          <p:nvPr/>
        </p:nvGrpSpPr>
        <p:grpSpPr>
          <a:xfrm>
            <a:off x="105355" y="2131513"/>
            <a:ext cx="1571045" cy="196189"/>
            <a:chOff x="4968240" y="1449454"/>
            <a:chExt cx="1697558" cy="211988"/>
          </a:xfrm>
          <a:gradFill>
            <a:gsLst>
              <a:gs pos="74000">
                <a:srgbClr val="455E78"/>
              </a:gs>
              <a:gs pos="0">
                <a:schemeClr val="bg1"/>
              </a:gs>
              <a:gs pos="28000">
                <a:srgbClr val="65829B"/>
              </a:gs>
              <a:gs pos="100000">
                <a:srgbClr val="213652"/>
              </a:gs>
            </a:gsLst>
            <a:lin ang="0" scaled="0"/>
          </a:gradFill>
        </p:grpSpPr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F0B4994B-E17A-0B82-516A-A512E4CD6510}"/>
                </a:ext>
              </a:extLst>
            </p:cNvPr>
            <p:cNvSpPr/>
            <p:nvPr/>
          </p:nvSpPr>
          <p:spPr>
            <a:xfrm rot="10800000">
              <a:off x="4968240" y="1503894"/>
              <a:ext cx="1591564" cy="103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7" name="Connettore 16">
              <a:extLst>
                <a:ext uri="{FF2B5EF4-FFF2-40B4-BE49-F238E27FC236}">
                  <a16:creationId xmlns:a16="http://schemas.microsoft.com/office/drawing/2014/main" id="{8082B29A-BCE4-6D5B-045A-6B4A676A3828}"/>
                </a:ext>
              </a:extLst>
            </p:cNvPr>
            <p:cNvSpPr/>
            <p:nvPr/>
          </p:nvSpPr>
          <p:spPr>
            <a:xfrm>
              <a:off x="6453810" y="1449454"/>
              <a:ext cx="211988" cy="211988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149B646-481B-EDEA-AFD2-2F0AD474A3C3}"/>
              </a:ext>
            </a:extLst>
          </p:cNvPr>
          <p:cNvSpPr txBox="1"/>
          <p:nvPr/>
        </p:nvSpPr>
        <p:spPr>
          <a:xfrm>
            <a:off x="1676400" y="1993373"/>
            <a:ext cx="5919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noProof="0" dirty="0">
                <a:solidFill>
                  <a:srgbClr val="213652"/>
                </a:solidFill>
              </a:rPr>
              <a:t>Self consistent expression</a:t>
            </a:r>
            <a:endParaRPr lang="en-GB" sz="2400" b="1" noProof="0" dirty="0">
              <a:solidFill>
                <a:srgbClr val="213652"/>
              </a:solidFill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2ABBDB93-5113-0012-5419-FCF57DF680EC}"/>
              </a:ext>
            </a:extLst>
          </p:cNvPr>
          <p:cNvSpPr txBox="1"/>
          <p:nvPr/>
        </p:nvSpPr>
        <p:spPr>
          <a:xfrm>
            <a:off x="1676399" y="2320821"/>
            <a:ext cx="531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Interpolating the two main dissipation mechanisms</a:t>
            </a:r>
          </a:p>
        </p:txBody>
      </p: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0951DBA0-70DE-41BF-75D8-3393CC034737}"/>
              </a:ext>
            </a:extLst>
          </p:cNvPr>
          <p:cNvGrpSpPr/>
          <p:nvPr/>
        </p:nvGrpSpPr>
        <p:grpSpPr>
          <a:xfrm>
            <a:off x="56307" y="3717045"/>
            <a:ext cx="1571045" cy="196189"/>
            <a:chOff x="4968240" y="1449454"/>
            <a:chExt cx="1697558" cy="211988"/>
          </a:xfrm>
          <a:gradFill>
            <a:gsLst>
              <a:gs pos="74000">
                <a:srgbClr val="455E78"/>
              </a:gs>
              <a:gs pos="0">
                <a:schemeClr val="bg1"/>
              </a:gs>
              <a:gs pos="28000">
                <a:srgbClr val="65829B"/>
              </a:gs>
              <a:gs pos="100000">
                <a:srgbClr val="213652"/>
              </a:gs>
            </a:gsLst>
            <a:lin ang="0" scaled="0"/>
          </a:gradFill>
        </p:grpSpPr>
        <p:sp>
          <p:nvSpPr>
            <p:cNvPr id="24" name="Rettangolo 23">
              <a:extLst>
                <a:ext uri="{FF2B5EF4-FFF2-40B4-BE49-F238E27FC236}">
                  <a16:creationId xmlns:a16="http://schemas.microsoft.com/office/drawing/2014/main" id="{1F40E7A4-69C1-791C-FF37-05DDA0515230}"/>
                </a:ext>
              </a:extLst>
            </p:cNvPr>
            <p:cNvSpPr/>
            <p:nvPr/>
          </p:nvSpPr>
          <p:spPr>
            <a:xfrm rot="10800000">
              <a:off x="4968240" y="1503894"/>
              <a:ext cx="1591564" cy="103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25" name="Connettore 24">
              <a:extLst>
                <a:ext uri="{FF2B5EF4-FFF2-40B4-BE49-F238E27FC236}">
                  <a16:creationId xmlns:a16="http://schemas.microsoft.com/office/drawing/2014/main" id="{577E1C51-301F-7F18-D413-6CE97FD283D0}"/>
                </a:ext>
              </a:extLst>
            </p:cNvPr>
            <p:cNvSpPr/>
            <p:nvPr/>
          </p:nvSpPr>
          <p:spPr>
            <a:xfrm>
              <a:off x="6453810" y="1449454"/>
              <a:ext cx="211988" cy="211988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CE5D00E8-F581-A777-CB10-1FE15DDCFD0F}"/>
              </a:ext>
            </a:extLst>
          </p:cNvPr>
          <p:cNvSpPr txBox="1"/>
          <p:nvPr/>
        </p:nvSpPr>
        <p:spPr>
          <a:xfrm>
            <a:off x="1676400" y="3584306"/>
            <a:ext cx="5919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noProof="0" dirty="0">
                <a:solidFill>
                  <a:srgbClr val="213652"/>
                </a:solidFill>
              </a:rPr>
              <a:t>Generalization of the expression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DF0AC442-298C-62C5-F45D-025EB1411A17}"/>
              </a:ext>
            </a:extLst>
          </p:cNvPr>
          <p:cNvSpPr txBox="1"/>
          <p:nvPr/>
        </p:nvSpPr>
        <p:spPr>
          <a:xfrm>
            <a:off x="1676399" y="3900165"/>
            <a:ext cx="531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For different sets of parameters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6AEAB3B-5B5F-B46C-91E0-858981BCA314}"/>
              </a:ext>
            </a:extLst>
          </p:cNvPr>
          <p:cNvSpPr txBox="1"/>
          <p:nvPr/>
        </p:nvSpPr>
        <p:spPr>
          <a:xfrm>
            <a:off x="6870741" y="1608681"/>
            <a:ext cx="34879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213652"/>
                </a:solidFill>
              </a:rPr>
              <a:t>Crustal phonons excitation</a:t>
            </a:r>
            <a:r>
              <a:rPr lang="en-GB" sz="2200" noProof="0" dirty="0">
                <a:solidFill>
                  <a:srgbClr val="213652"/>
                </a:solidFill>
              </a:rPr>
              <a:t> </a:t>
            </a:r>
            <a:endParaRPr lang="en-GB" sz="2200" b="1" noProof="0" dirty="0">
              <a:solidFill>
                <a:srgbClr val="213652"/>
              </a:solidFill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235385B-E0F6-F06F-4DA5-FEA00057E0DE}"/>
              </a:ext>
            </a:extLst>
          </p:cNvPr>
          <p:cNvSpPr txBox="1"/>
          <p:nvPr/>
        </p:nvSpPr>
        <p:spPr>
          <a:xfrm>
            <a:off x="8582056" y="3185819"/>
            <a:ext cx="356234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noProof="0" dirty="0" err="1">
                <a:solidFill>
                  <a:srgbClr val="213652"/>
                </a:solidFill>
              </a:rPr>
              <a:t>Kelvons</a:t>
            </a:r>
            <a:r>
              <a:rPr lang="en-GB" sz="2200" dirty="0">
                <a:solidFill>
                  <a:srgbClr val="213652"/>
                </a:solidFill>
              </a:rPr>
              <a:t>-mediated damping</a:t>
            </a:r>
          </a:p>
          <a:p>
            <a:r>
              <a:rPr lang="en-GB" sz="2400" noProof="0" dirty="0">
                <a:solidFill>
                  <a:srgbClr val="213652"/>
                </a:solidFill>
              </a:rPr>
              <a:t>  </a:t>
            </a:r>
            <a:endParaRPr lang="en-GB" sz="2400" b="1" noProof="0" dirty="0">
              <a:solidFill>
                <a:srgbClr val="21365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853012BC-9F76-4FC1-1863-4609CA22FA21}"/>
                  </a:ext>
                </a:extLst>
              </p:cNvPr>
              <p:cNvSpPr txBox="1"/>
              <p:nvPr/>
            </p:nvSpPr>
            <p:spPr>
              <a:xfrm>
                <a:off x="2998136" y="4031182"/>
                <a:ext cx="7340984" cy="13691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noProof="0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b="0" i="1" noProof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noProof="0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b="0" i="1" noProof="0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noProof="0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b="0" i="1" noProof="0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GB" b="0" i="1" noProof="0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b="0" i="1" noProof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noProof="0" smtClean="0"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GB" b="0" i="1" noProof="0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GB" b="0" i="1" noProof="0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noProof="0" smtClean="0"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GB" b="0" i="1" noProof="0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b="0" i="1" noProof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b="0" i="1" noProof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GB" b="0" i="1" noProof="0" smtClean="0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𝜉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3</m:t>
                                              </m:r>
                                            </m:sup>
                                          </m:sSubSup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sSup>
                                            <m:sSupPr>
                                              <m:ctrlP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𝜉</m:t>
                                              </m:r>
                                            </m:e>
                                            <m:sup>
                                              <m: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3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  <m:sSub>
                                        <m:sSubPr>
                                          <m:ctrlPr>
                                            <a:rPr lang="en-GB" b="0" i="1" noProof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0" i="1" noProof="0" smtClean="0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GB" b="0" i="1" noProof="0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b="0" i="1" noProof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GB" i="1" noProof="0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GB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i="1" noProof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𝑙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GB" i="1" noProof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GB" i="1" noProof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i="1" noProof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sSubSup>
                                            <m:sSubSupPr>
                                              <m:ctrlP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𝜉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  <m:sup>
                                              <m:f>
                                                <m:fPr>
                                                  <m:ctrlPr>
                                                    <a:rPr lang="en-GB" b="0" i="1" noProof="0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GB" b="0" i="1" noProof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5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en-GB" b="0" i="1" noProof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den>
                                              </m:f>
                                            </m:sup>
                                          </m:sSubSup>
                                        </m:num>
                                        <m:den>
                                          <m:r>
                                            <a:rPr lang="en-GB" b="0" i="1" noProof="0" smtClean="0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GB" b="0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𝜉</m:t>
                                              </m:r>
                                            </m:e>
                                            <m:sup>
                                              <m:f>
                                                <m:fPr>
                                                  <m:ctrlPr>
                                                    <a:rPr lang="en-GB" b="0" i="1" noProof="0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GB" b="0" i="1" noProof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5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en-GB" b="0" i="1" noProof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den>
                                              </m:f>
                                            </m:sup>
                                          </m:sSup>
                                        </m:den>
                                      </m:f>
                                      <m:sSub>
                                        <m:sSubPr>
                                          <m:ctrlPr>
                                            <a:rPr lang="en-GB" b="0" i="1" noProof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0" i="1" noProof="0" smtClean="0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GB" b="0" i="1" noProof="0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b="0" i="1" noProof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GB" i="1" noProof="0" smtClean="0">
                                  <a:latin typeface="Cambria Math" panose="02040503050406030204" pitchFamily="18" charset="0"/>
                                </a:rPr>
                                <m:t>× </m:t>
                              </m:r>
                              <m:sSup>
                                <m:sSupPr>
                                  <m:ctrlPr>
                                    <a:rPr lang="en-GB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i="1" noProof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𝑙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en-GB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 noProof="0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GB" i="1" noProof="0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GB" b="0" i="0" noProof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noProof="0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853012BC-9F76-4FC1-1863-4609CA22FA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8136" y="4031182"/>
                <a:ext cx="7340984" cy="136915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uppo 17">
            <a:extLst>
              <a:ext uri="{FF2B5EF4-FFF2-40B4-BE49-F238E27FC236}">
                <a16:creationId xmlns:a16="http://schemas.microsoft.com/office/drawing/2014/main" id="{56680D56-DE8A-A9C0-8759-5ADB341DD5F8}"/>
              </a:ext>
            </a:extLst>
          </p:cNvPr>
          <p:cNvGrpSpPr/>
          <p:nvPr/>
        </p:nvGrpSpPr>
        <p:grpSpPr>
          <a:xfrm>
            <a:off x="105355" y="5520300"/>
            <a:ext cx="1571045" cy="196189"/>
            <a:chOff x="4968240" y="1449454"/>
            <a:chExt cx="1697558" cy="211988"/>
          </a:xfrm>
          <a:gradFill>
            <a:gsLst>
              <a:gs pos="74000">
                <a:srgbClr val="455E78"/>
              </a:gs>
              <a:gs pos="0">
                <a:schemeClr val="bg1"/>
              </a:gs>
              <a:gs pos="28000">
                <a:srgbClr val="65829B"/>
              </a:gs>
              <a:gs pos="100000">
                <a:srgbClr val="213652"/>
              </a:gs>
            </a:gsLst>
            <a:lin ang="0" scaled="0"/>
          </a:gradFill>
        </p:grpSpPr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5955F9BF-DC1A-2B19-A1BA-D41ACB9C2039}"/>
                </a:ext>
              </a:extLst>
            </p:cNvPr>
            <p:cNvSpPr/>
            <p:nvPr/>
          </p:nvSpPr>
          <p:spPr>
            <a:xfrm rot="10800000">
              <a:off x="4968240" y="1503894"/>
              <a:ext cx="1591564" cy="103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21" name="Connettore 20">
              <a:extLst>
                <a:ext uri="{FF2B5EF4-FFF2-40B4-BE49-F238E27FC236}">
                  <a16:creationId xmlns:a16="http://schemas.microsoft.com/office/drawing/2014/main" id="{C007C659-87DC-85BB-2D20-A092E0DEA945}"/>
                </a:ext>
              </a:extLst>
            </p:cNvPr>
            <p:cNvSpPr/>
            <p:nvPr/>
          </p:nvSpPr>
          <p:spPr>
            <a:xfrm>
              <a:off x="6453810" y="1449454"/>
              <a:ext cx="211988" cy="211988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182A1B3D-0F6F-4B00-1755-E6B505E1F67F}"/>
              </a:ext>
            </a:extLst>
          </p:cNvPr>
          <p:cNvSpPr txBox="1"/>
          <p:nvPr/>
        </p:nvSpPr>
        <p:spPr>
          <a:xfrm>
            <a:off x="1676399" y="5400339"/>
            <a:ext cx="7792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noProof="0" dirty="0">
                <a:solidFill>
                  <a:srgbClr val="213652"/>
                </a:solidFill>
              </a:rPr>
              <a:t>Introduction of the spatial dependence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B256F9CA-1A74-EFDA-FF96-6166D8393632}"/>
              </a:ext>
            </a:extLst>
          </p:cNvPr>
          <p:cNvSpPr/>
          <p:nvPr/>
        </p:nvSpPr>
        <p:spPr>
          <a:xfrm>
            <a:off x="0" y="1562681"/>
            <a:ext cx="7193280" cy="94071"/>
          </a:xfrm>
          <a:prstGeom prst="rect">
            <a:avLst/>
          </a:prstGeom>
          <a:gradFill>
            <a:gsLst>
              <a:gs pos="74000">
                <a:srgbClr val="455E78"/>
              </a:gs>
              <a:gs pos="699">
                <a:schemeClr val="bg1"/>
              </a:gs>
              <a:gs pos="35000">
                <a:srgbClr val="65829B"/>
              </a:gs>
              <a:gs pos="100000">
                <a:srgbClr val="213652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2EA7DBD-8F5B-357E-BD38-E9046B2D65EB}"/>
              </a:ext>
            </a:extLst>
          </p:cNvPr>
          <p:cNvSpPr txBox="1"/>
          <p:nvPr/>
        </p:nvSpPr>
        <p:spPr>
          <a:xfrm>
            <a:off x="1676399" y="5754792"/>
            <a:ext cx="531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Based on the potential shape</a:t>
            </a:r>
          </a:p>
        </p:txBody>
      </p: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4648497D-8D2F-44D2-6AC5-FB6F2913A797}"/>
              </a:ext>
            </a:extLst>
          </p:cNvPr>
          <p:cNvGrpSpPr/>
          <p:nvPr/>
        </p:nvGrpSpPr>
        <p:grpSpPr>
          <a:xfrm>
            <a:off x="7948226" y="1982356"/>
            <a:ext cx="1332939" cy="1007930"/>
            <a:chOff x="7948226" y="1982356"/>
            <a:chExt cx="1332939" cy="1007930"/>
          </a:xfrm>
        </p:grpSpPr>
        <p:sp>
          <p:nvSpPr>
            <p:cNvPr id="31" name="Rettangolo 30">
              <a:extLst>
                <a:ext uri="{FF2B5EF4-FFF2-40B4-BE49-F238E27FC236}">
                  <a16:creationId xmlns:a16="http://schemas.microsoft.com/office/drawing/2014/main" id="{190D7A9D-8070-446B-552C-146E897D3593}"/>
                </a:ext>
              </a:extLst>
            </p:cNvPr>
            <p:cNvSpPr/>
            <p:nvPr/>
          </p:nvSpPr>
          <p:spPr>
            <a:xfrm>
              <a:off x="7948226" y="2261385"/>
              <a:ext cx="1332939" cy="728901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4000">
                  <a:srgbClr val="9FB2C1"/>
                </a:gs>
                <a:gs pos="14000">
                  <a:srgbClr val="9FB2C1"/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Freccia in su 27">
              <a:extLst>
                <a:ext uri="{FF2B5EF4-FFF2-40B4-BE49-F238E27FC236}">
                  <a16:creationId xmlns:a16="http://schemas.microsoft.com/office/drawing/2014/main" id="{5BD2DE36-8139-764E-D039-D7EF36C8057A}"/>
                </a:ext>
              </a:extLst>
            </p:cNvPr>
            <p:cNvSpPr/>
            <p:nvPr/>
          </p:nvSpPr>
          <p:spPr>
            <a:xfrm>
              <a:off x="8429625" y="1982356"/>
              <a:ext cx="285750" cy="430887"/>
            </a:xfrm>
            <a:prstGeom prst="upArrow">
              <a:avLst/>
            </a:prstGeom>
            <a:solidFill>
              <a:srgbClr val="9FB2C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CA84FC21-8B00-2053-F726-F1E267FAE6A9}"/>
              </a:ext>
            </a:extLst>
          </p:cNvPr>
          <p:cNvSpPr txBox="1"/>
          <p:nvPr/>
        </p:nvSpPr>
        <p:spPr>
          <a:xfrm>
            <a:off x="8669747" y="3488655"/>
            <a:ext cx="3154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/>
              <a:t>Quasiparticle</a:t>
            </a:r>
            <a:r>
              <a:rPr lang="it-IT" sz="1600" dirty="0"/>
              <a:t> </a:t>
            </a:r>
            <a:r>
              <a:rPr lang="it-IT" sz="1600" dirty="0" err="1"/>
              <a:t>representing</a:t>
            </a:r>
            <a:r>
              <a:rPr lang="it-IT" sz="1600" dirty="0"/>
              <a:t> a </a:t>
            </a:r>
            <a:r>
              <a:rPr lang="it-IT" sz="1600" dirty="0" err="1"/>
              <a:t>quantized</a:t>
            </a:r>
            <a:r>
              <a:rPr lang="it-IT" sz="1600" dirty="0"/>
              <a:t> </a:t>
            </a:r>
            <a:r>
              <a:rPr lang="it-IT" sz="1600" dirty="0" err="1"/>
              <a:t>oscillation</a:t>
            </a:r>
            <a:r>
              <a:rPr lang="it-IT" sz="1600" dirty="0"/>
              <a:t> of a vortex line</a:t>
            </a:r>
          </a:p>
        </p:txBody>
      </p: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53FFCC9C-0D8C-E1BB-0EF7-B590CAD74D3D}"/>
              </a:ext>
            </a:extLst>
          </p:cNvPr>
          <p:cNvGrpSpPr/>
          <p:nvPr/>
        </p:nvGrpSpPr>
        <p:grpSpPr>
          <a:xfrm rot="10800000">
            <a:off x="9672651" y="2257347"/>
            <a:ext cx="1332939" cy="1007930"/>
            <a:chOff x="7948226" y="1982356"/>
            <a:chExt cx="1332939" cy="1007930"/>
          </a:xfrm>
        </p:grpSpPr>
        <p:sp>
          <p:nvSpPr>
            <p:cNvPr id="39" name="Rettangolo 38">
              <a:extLst>
                <a:ext uri="{FF2B5EF4-FFF2-40B4-BE49-F238E27FC236}">
                  <a16:creationId xmlns:a16="http://schemas.microsoft.com/office/drawing/2014/main" id="{99053E92-2EED-84EE-D7C1-D8568A5DDA50}"/>
                </a:ext>
              </a:extLst>
            </p:cNvPr>
            <p:cNvSpPr/>
            <p:nvPr/>
          </p:nvSpPr>
          <p:spPr>
            <a:xfrm>
              <a:off x="7948226" y="2261385"/>
              <a:ext cx="1332939" cy="728901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4000">
                  <a:srgbClr val="9FB2C1"/>
                </a:gs>
                <a:gs pos="14000">
                  <a:srgbClr val="9FB2C1"/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0" name="Freccia in su 39">
              <a:extLst>
                <a:ext uri="{FF2B5EF4-FFF2-40B4-BE49-F238E27FC236}">
                  <a16:creationId xmlns:a16="http://schemas.microsoft.com/office/drawing/2014/main" id="{952832B6-3068-FB0C-834B-F63417DF3ED7}"/>
                </a:ext>
              </a:extLst>
            </p:cNvPr>
            <p:cNvSpPr/>
            <p:nvPr/>
          </p:nvSpPr>
          <p:spPr>
            <a:xfrm>
              <a:off x="8429625" y="1982356"/>
              <a:ext cx="285750" cy="430887"/>
            </a:xfrm>
            <a:prstGeom prst="upArrow">
              <a:avLst/>
            </a:prstGeom>
            <a:solidFill>
              <a:srgbClr val="9FB2C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33CD11DD-7A74-4FA6-8093-6B115B7209D2}"/>
                  </a:ext>
                </a:extLst>
              </p:cNvPr>
              <p:cNvSpPr txBox="1"/>
              <p:nvPr/>
            </p:nvSpPr>
            <p:spPr>
              <a:xfrm>
                <a:off x="7202936" y="2095686"/>
                <a:ext cx="4259051" cy="9458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noProof="0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b="0" i="1" noProof="0" smtClean="0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n-GB" b="0" i="1" noProof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noProof="0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sSubSup>
                                <m:sSubSupPr>
                                  <m:ctrlPr>
                                    <a:rPr lang="en-GB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 noProof="0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i="1" noProof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GB" i="1" noProof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bSup>
                              <m:r>
                                <a:rPr lang="en-GB" i="1" noProof="0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i="1" noProof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𝑙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GB" i="1" noProof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GB" i="1" noProof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GB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b="0" i="1" noProof="0" smtClean="0">
                                      <a:latin typeface="Cambria Math" panose="02040503050406030204" pitchFamily="18" charset="0"/>
                                    </a:rPr>
                                    <m:t>  </m:t>
                                  </m:r>
                                  <m:r>
                                    <a:rPr lang="en-GB" i="1" noProof="0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i="1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GB" i="1" noProof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bSup>
                              <m:r>
                                <a:rPr lang="en-GB" i="1" noProof="0" smtClean="0">
                                  <a:latin typeface="Cambria Math" panose="02040503050406030204" pitchFamily="18" charset="0"/>
                                </a:rPr>
                                <m:t>× </m:t>
                              </m:r>
                              <m:sSup>
                                <m:sSupPr>
                                  <m:ctrlPr>
                                    <a:rPr lang="en-GB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i="1" noProof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𝑙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 noProof="0" smtClean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en-GB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 noProof="0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GB" i="1" noProof="0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  <m:r>
                                <a:rPr lang="it-IT" b="0" i="1" noProof="0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</m:e>
                          </m:d>
                        </m:e>
                        <m:sup>
                          <m:r>
                            <a:rPr lang="en-GB" b="0" i="0" noProof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noProof="0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33CD11DD-7A74-4FA6-8093-6B115B7209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2936" y="2095686"/>
                <a:ext cx="4259051" cy="94583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>
            <a:extLst>
              <a:ext uri="{FF2B5EF4-FFF2-40B4-BE49-F238E27FC236}">
                <a16:creationId xmlns:a16="http://schemas.microsoft.com/office/drawing/2014/main" id="{B4556077-207C-1E23-380E-F1C724F4C392}"/>
              </a:ext>
            </a:extLst>
          </p:cNvPr>
          <p:cNvSpPr txBox="1"/>
          <p:nvPr/>
        </p:nvSpPr>
        <p:spPr>
          <a:xfrm>
            <a:off x="8047615" y="5480992"/>
            <a:ext cx="377788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200" dirty="0">
                <a:ea typeface="+mn-lt"/>
                <a:cs typeface="+mn-lt"/>
              </a:rPr>
              <a:t>(</a:t>
            </a:r>
            <a:r>
              <a:rPr lang="it-IT" sz="1200" dirty="0" err="1">
                <a:ea typeface="+mn-lt"/>
                <a:cs typeface="+mn-lt"/>
              </a:rPr>
              <a:t>see</a:t>
            </a:r>
            <a:r>
              <a:rPr lang="it-IT" sz="1200" dirty="0">
                <a:ea typeface="+mn-lt"/>
                <a:cs typeface="+mn-lt"/>
              </a:rPr>
              <a:t> T. Celora, V. Khomenko, M. Antonelli, and B. Haskell. The </a:t>
            </a:r>
            <a:r>
              <a:rPr lang="it-IT" sz="1200" dirty="0" err="1">
                <a:ea typeface="+mn-lt"/>
                <a:cs typeface="+mn-lt"/>
              </a:rPr>
              <a:t>effect</a:t>
            </a:r>
            <a:r>
              <a:rPr lang="it-IT" sz="1200" dirty="0">
                <a:ea typeface="+mn-lt"/>
                <a:cs typeface="+mn-lt"/>
              </a:rPr>
              <a:t> of non-linear </a:t>
            </a:r>
            <a:r>
              <a:rPr lang="it-IT" sz="1200" dirty="0" err="1">
                <a:ea typeface="+mn-lt"/>
                <a:cs typeface="+mn-lt"/>
              </a:rPr>
              <a:t>mutual</a:t>
            </a:r>
            <a:r>
              <a:rPr lang="it-IT" sz="1200" dirty="0">
                <a:ea typeface="+mn-lt"/>
                <a:cs typeface="+mn-lt"/>
              </a:rPr>
              <a:t> </a:t>
            </a:r>
            <a:r>
              <a:rPr lang="it-IT" sz="1200" dirty="0" err="1">
                <a:ea typeface="+mn-lt"/>
                <a:cs typeface="+mn-lt"/>
              </a:rPr>
              <a:t>friction</a:t>
            </a:r>
            <a:r>
              <a:rPr lang="it-IT" sz="1200" dirty="0">
                <a:ea typeface="+mn-lt"/>
                <a:cs typeface="+mn-lt"/>
              </a:rPr>
              <a:t> on pulsar glitch sizes and rise times.)</a:t>
            </a:r>
            <a:endParaRPr lang="it-IT" sz="12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465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/>
      <p:bldP spid="22" grpId="0"/>
      <p:bldP spid="26" grpId="0"/>
      <p:bldP spid="27" grpId="0"/>
      <p:bldP spid="12" grpId="0"/>
      <p:bldP spid="13" grpId="0"/>
      <p:bldP spid="16" grpId="0"/>
      <p:bldP spid="29" grpId="0"/>
      <p:bldP spid="9" grpId="0" animBg="1"/>
      <p:bldP spid="11" grpId="0"/>
      <p:bldP spid="36" grpId="0"/>
      <p:bldP spid="10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D95034-B21D-C49B-A43B-E3A441C47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magine 17">
            <a:extLst>
              <a:ext uri="{FF2B5EF4-FFF2-40B4-BE49-F238E27FC236}">
                <a16:creationId xmlns:a16="http://schemas.microsoft.com/office/drawing/2014/main" id="{3B6A4601-A9A9-85CC-8567-EA21AE99E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625" y="3707962"/>
            <a:ext cx="3887187" cy="2302171"/>
          </a:xfrm>
          <a:prstGeom prst="rect">
            <a:avLst/>
          </a:prstGeom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BDAD880B-422E-EFF2-DAC7-85CD0D37A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Neutron stars and superfluidity\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929ED058-F5E8-2F35-D5DE-357E56DD712C}"/>
              </a:ext>
            </a:extLst>
          </p:cNvPr>
          <p:cNvSpPr/>
          <p:nvPr/>
        </p:nvSpPr>
        <p:spPr>
          <a:xfrm>
            <a:off x="0" y="0"/>
            <a:ext cx="12192000" cy="992221"/>
          </a:xfrm>
          <a:prstGeom prst="rect">
            <a:avLst/>
          </a:prstGeom>
          <a:gradFill>
            <a:gsLst>
              <a:gs pos="74000">
                <a:srgbClr val="455E78"/>
              </a:gs>
              <a:gs pos="1000">
                <a:srgbClr val="65829B"/>
              </a:gs>
              <a:gs pos="100000">
                <a:srgbClr val="213652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F12322BE-39D5-DA4B-EF7A-574C85796882}"/>
              </a:ext>
            </a:extLst>
          </p:cNvPr>
          <p:cNvSpPr txBox="1">
            <a:spLocks/>
          </p:cNvSpPr>
          <p:nvPr/>
        </p:nvSpPr>
        <p:spPr>
          <a:xfrm>
            <a:off x="435988" y="75762"/>
            <a:ext cx="10313076" cy="804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noProof="0" dirty="0"/>
              <a:t>Results</a:t>
            </a:r>
            <a:endParaRPr lang="en-GB" noProof="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354780B-C560-2DA2-4731-A1A632EDCF9F}"/>
              </a:ext>
            </a:extLst>
          </p:cNvPr>
          <p:cNvSpPr txBox="1">
            <a:spLocks/>
          </p:cNvSpPr>
          <p:nvPr/>
        </p:nvSpPr>
        <p:spPr>
          <a:xfrm>
            <a:off x="0" y="894945"/>
            <a:ext cx="8097648" cy="761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noProof="0" dirty="0">
              <a:solidFill>
                <a:srgbClr val="213652"/>
              </a:solidFill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800EA2E-8B7C-E551-6DC5-CBCE79C15B4A}"/>
              </a:ext>
            </a:extLst>
          </p:cNvPr>
          <p:cNvSpPr txBox="1">
            <a:spLocks/>
          </p:cNvSpPr>
          <p:nvPr/>
        </p:nvSpPr>
        <p:spPr>
          <a:xfrm>
            <a:off x="0" y="926019"/>
            <a:ext cx="8097648" cy="761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noProof="0" dirty="0">
                <a:solidFill>
                  <a:srgbClr val="213652"/>
                </a:solidFill>
              </a:rPr>
              <a:t>Glitch </a:t>
            </a:r>
            <a:r>
              <a:rPr lang="en-GB" sz="4000" noProof="0" dirty="0" err="1">
                <a:solidFill>
                  <a:srgbClr val="213652"/>
                </a:solidFill>
              </a:rPr>
              <a:t>modeling</a:t>
            </a:r>
            <a:endParaRPr lang="en-GB" noProof="0" dirty="0">
              <a:solidFill>
                <a:srgbClr val="213652"/>
              </a:solidFill>
            </a:endParaRP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C434521D-A42D-3BDD-A206-0FD498274ECF}"/>
              </a:ext>
            </a:extLst>
          </p:cNvPr>
          <p:cNvGrpSpPr/>
          <p:nvPr/>
        </p:nvGrpSpPr>
        <p:grpSpPr>
          <a:xfrm>
            <a:off x="105355" y="1852238"/>
            <a:ext cx="1352550" cy="168904"/>
            <a:chOff x="4968240" y="1449454"/>
            <a:chExt cx="1697558" cy="211988"/>
          </a:xfrm>
          <a:gradFill>
            <a:gsLst>
              <a:gs pos="74000">
                <a:srgbClr val="455E78"/>
              </a:gs>
              <a:gs pos="0">
                <a:schemeClr val="bg1"/>
              </a:gs>
              <a:gs pos="28000">
                <a:srgbClr val="65829B"/>
              </a:gs>
              <a:gs pos="100000">
                <a:srgbClr val="213652"/>
              </a:gs>
            </a:gsLst>
            <a:lin ang="0" scaled="0"/>
          </a:gradFill>
        </p:grpSpPr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83DA7385-F400-1E39-50B0-AA8F7BA759D0}"/>
                </a:ext>
              </a:extLst>
            </p:cNvPr>
            <p:cNvSpPr/>
            <p:nvPr/>
          </p:nvSpPr>
          <p:spPr>
            <a:xfrm rot="10800000">
              <a:off x="4968240" y="1503894"/>
              <a:ext cx="1591564" cy="103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7" name="Connettore 16">
              <a:extLst>
                <a:ext uri="{FF2B5EF4-FFF2-40B4-BE49-F238E27FC236}">
                  <a16:creationId xmlns:a16="http://schemas.microsoft.com/office/drawing/2014/main" id="{6A87592A-B301-A966-9B49-563F2339F41D}"/>
                </a:ext>
              </a:extLst>
            </p:cNvPr>
            <p:cNvSpPr/>
            <p:nvPr/>
          </p:nvSpPr>
          <p:spPr>
            <a:xfrm>
              <a:off x="6453810" y="1449454"/>
              <a:ext cx="211988" cy="211988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8E3754E-815D-A4C7-6224-F2E488C6C277}"/>
              </a:ext>
            </a:extLst>
          </p:cNvPr>
          <p:cNvSpPr txBox="1"/>
          <p:nvPr/>
        </p:nvSpPr>
        <p:spPr>
          <a:xfrm>
            <a:off x="1444259" y="1645285"/>
            <a:ext cx="6918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noProof="0" dirty="0">
                <a:solidFill>
                  <a:srgbClr val="213652"/>
                </a:solidFill>
              </a:rPr>
              <a:t>Evaluation of the critical condition for avalanches</a:t>
            </a:r>
            <a:endParaRPr lang="en-GB" sz="2400" b="1" noProof="0" dirty="0">
              <a:solidFill>
                <a:srgbClr val="213652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28C4381-9BDB-3A3C-6FA3-4DF4F510B98C}"/>
              </a:ext>
            </a:extLst>
          </p:cNvPr>
          <p:cNvSpPr txBox="1"/>
          <p:nvPr/>
        </p:nvSpPr>
        <p:spPr>
          <a:xfrm>
            <a:off x="1444259" y="1960901"/>
            <a:ext cx="8097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Gaussian pinning potential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Velocity-dependent and space-dependent drag parameter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Neglected mass contribution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8AC48D7E-35F8-9BB5-2999-76FEF652E223}"/>
              </a:ext>
            </a:extLst>
          </p:cNvPr>
          <p:cNvSpPr/>
          <p:nvPr/>
        </p:nvSpPr>
        <p:spPr>
          <a:xfrm>
            <a:off x="0" y="1511881"/>
            <a:ext cx="7193280" cy="94071"/>
          </a:xfrm>
          <a:prstGeom prst="rect">
            <a:avLst/>
          </a:prstGeom>
          <a:gradFill>
            <a:gsLst>
              <a:gs pos="74000">
                <a:srgbClr val="455E78"/>
              </a:gs>
              <a:gs pos="699">
                <a:schemeClr val="bg1"/>
              </a:gs>
              <a:gs pos="35000">
                <a:srgbClr val="65829B"/>
              </a:gs>
              <a:gs pos="100000">
                <a:srgbClr val="213652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F5BCF8DD-5837-BCD4-CA79-C513DE31898D}"/>
              </a:ext>
            </a:extLst>
          </p:cNvPr>
          <p:cNvSpPr/>
          <p:nvPr/>
        </p:nvSpPr>
        <p:spPr>
          <a:xfrm>
            <a:off x="7431703" y="2106950"/>
            <a:ext cx="3708873" cy="171403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9000">
                <a:srgbClr val="65829B"/>
              </a:gs>
              <a:gs pos="22000">
                <a:srgbClr val="65829B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2808FE53-E33A-BEFF-CF12-3601BD4A1EC0}"/>
                  </a:ext>
                </a:extLst>
              </p:cNvPr>
              <p:cNvSpPr txBox="1"/>
              <p:nvPr/>
            </p:nvSpPr>
            <p:spPr>
              <a:xfrm>
                <a:off x="7357625" y="2106950"/>
                <a:ext cx="3741677" cy="7668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b="0" i="0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ΔΩ</m:t>
                      </m:r>
                      <m:r>
                        <a:rPr lang="en-GB" sz="2400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sSub>
                            <m:sSubPr>
                              <m:ctrlPr>
                                <a:rPr lang="en-GB" sz="24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sz="24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𝑓𝑟𝑎𝑐𝑡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noProof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sSub>
                            <m:sSubPr>
                              <m:ctrlPr>
                                <a:rPr lang="en-GB" sz="24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2400" b="0" i="1" noProof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𝑠𝑡𝑎𝑟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noProof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2808FE53-E33A-BEFF-CF12-3601BD4A1E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7625" y="2106950"/>
                <a:ext cx="3741677" cy="7668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Segnaposto numero diapositiva 1">
            <a:extLst>
              <a:ext uri="{FF2B5EF4-FFF2-40B4-BE49-F238E27FC236}">
                <a16:creationId xmlns:a16="http://schemas.microsoft.com/office/drawing/2014/main" id="{830A8274-96CF-28A8-E046-7055AD05D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3988" y="6359546"/>
            <a:ext cx="965887" cy="365125"/>
          </a:xfrm>
        </p:spPr>
        <p:txBody>
          <a:bodyPr/>
          <a:lstStyle/>
          <a:p>
            <a:fld id="{DCE09022-C08B-4F34-B9F0-43AC160DA04C}" type="slidenum">
              <a:rPr lang="en-GB" noProof="0" smtClean="0">
                <a:cs typeface="Calibri"/>
              </a:rPr>
              <a:pPr/>
              <a:t>6</a:t>
            </a:fld>
            <a:r>
              <a:rPr lang="en-GB">
                <a:cs typeface="Calibri"/>
              </a:rPr>
              <a:t>/8</a:t>
            </a:r>
            <a:endParaRPr lang="it-IT"/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D2DF4B50-D882-424D-F9B6-C43BC90882FD}"/>
              </a:ext>
            </a:extLst>
          </p:cNvPr>
          <p:cNvGrpSpPr/>
          <p:nvPr/>
        </p:nvGrpSpPr>
        <p:grpSpPr>
          <a:xfrm>
            <a:off x="6420567" y="4206239"/>
            <a:ext cx="866252" cy="1725741"/>
            <a:chOff x="6420567" y="4206239"/>
            <a:chExt cx="866252" cy="1725741"/>
          </a:xfrm>
        </p:grpSpPr>
        <p:sp>
          <p:nvSpPr>
            <p:cNvPr id="23" name="Ovale 22">
              <a:extLst>
                <a:ext uri="{FF2B5EF4-FFF2-40B4-BE49-F238E27FC236}">
                  <a16:creationId xmlns:a16="http://schemas.microsoft.com/office/drawing/2014/main" id="{86190B90-D266-2DD6-8D89-9487136C7CB0}"/>
                </a:ext>
              </a:extLst>
            </p:cNvPr>
            <p:cNvSpPr/>
            <p:nvPr/>
          </p:nvSpPr>
          <p:spPr>
            <a:xfrm>
              <a:off x="6420567" y="4589144"/>
              <a:ext cx="866252" cy="967595"/>
            </a:xfrm>
            <a:prstGeom prst="ellipse">
              <a:avLst/>
            </a:prstGeom>
            <a:solidFill>
              <a:srgbClr val="6F8AA2"/>
            </a:solidFill>
            <a:ln>
              <a:solidFill>
                <a:srgbClr val="65829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Freccia in su 20">
              <a:extLst>
                <a:ext uri="{FF2B5EF4-FFF2-40B4-BE49-F238E27FC236}">
                  <a16:creationId xmlns:a16="http://schemas.microsoft.com/office/drawing/2014/main" id="{76C90414-AFF7-C3CE-7FB0-3B4B4868D556}"/>
                </a:ext>
              </a:extLst>
            </p:cNvPr>
            <p:cNvSpPr/>
            <p:nvPr/>
          </p:nvSpPr>
          <p:spPr>
            <a:xfrm rot="10800000">
              <a:off x="6633398" y="4206239"/>
              <a:ext cx="443228" cy="1725741"/>
            </a:xfrm>
            <a:prstGeom prst="upArrow">
              <a:avLst/>
            </a:prstGeom>
            <a:solidFill>
              <a:srgbClr val="6F8AA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935C15A4-905B-C94B-623D-FD90135AC9F8}"/>
              </a:ext>
            </a:extLst>
          </p:cNvPr>
          <p:cNvSpPr txBox="1"/>
          <p:nvPr/>
        </p:nvSpPr>
        <p:spPr>
          <a:xfrm>
            <a:off x="6382571" y="4749777"/>
            <a:ext cx="944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bg1"/>
                </a:solidFill>
              </a:rPr>
              <a:t>Density</a:t>
            </a:r>
            <a:endParaRPr lang="it-IT" dirty="0">
              <a:solidFill>
                <a:schemeClr val="bg1"/>
              </a:solidFill>
            </a:endParaRPr>
          </a:p>
          <a:p>
            <a:pPr algn="ctr"/>
            <a:r>
              <a:rPr lang="it-IT" dirty="0">
                <a:solidFill>
                  <a:schemeClr val="bg1"/>
                </a:solidFill>
              </a:rPr>
              <a:t>Depth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42F4BFD8-AA0B-AC00-42E3-9D9BC6EA2797}"/>
              </a:ext>
            </a:extLst>
          </p:cNvPr>
          <p:cNvSpPr txBox="1"/>
          <p:nvPr/>
        </p:nvSpPr>
        <p:spPr>
          <a:xfrm>
            <a:off x="7558639" y="2850717"/>
            <a:ext cx="345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Accumulated velocity lag between normal component and superfluid</a:t>
            </a:r>
            <a:endParaRPr lang="en-GB" sz="2000" noProof="0" dirty="0">
              <a:solidFill>
                <a:schemeClr val="bg1"/>
              </a:solidFill>
            </a:endParaRP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01992050-5A16-B867-FE09-39CCEBB265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404" y="2873763"/>
            <a:ext cx="4520961" cy="33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70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9" grpId="0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723DCC-F6BA-EBAB-05AB-DDE492E9CB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>
            <a:extLst>
              <a:ext uri="{FF2B5EF4-FFF2-40B4-BE49-F238E27FC236}">
                <a16:creationId xmlns:a16="http://schemas.microsoft.com/office/drawing/2014/main" id="{972C76C0-7995-88F2-5C81-24AD8B1CBB62}"/>
              </a:ext>
            </a:extLst>
          </p:cNvPr>
          <p:cNvSpPr/>
          <p:nvPr/>
        </p:nvSpPr>
        <p:spPr>
          <a:xfrm>
            <a:off x="7459916" y="1668891"/>
            <a:ext cx="4732084" cy="992221"/>
          </a:xfrm>
          <a:prstGeom prst="rect">
            <a:avLst/>
          </a:prstGeom>
          <a:gradFill>
            <a:gsLst>
              <a:gs pos="82000">
                <a:srgbClr val="65829B"/>
              </a:gs>
              <a:gs pos="100000">
                <a:schemeClr val="bg1"/>
              </a:gs>
              <a:gs pos="0">
                <a:schemeClr val="bg1"/>
              </a:gs>
              <a:gs pos="16000">
                <a:srgbClr val="65829B"/>
              </a:gs>
              <a:gs pos="53000">
                <a:srgbClr val="65829B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6DFC2A33-D35E-40E4-BC80-62C35EDE1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Neutron stars and superfluidity\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9596C3E2-E04F-171E-8D4D-CA98F2323380}"/>
              </a:ext>
            </a:extLst>
          </p:cNvPr>
          <p:cNvSpPr/>
          <p:nvPr/>
        </p:nvSpPr>
        <p:spPr>
          <a:xfrm>
            <a:off x="0" y="0"/>
            <a:ext cx="12192000" cy="992221"/>
          </a:xfrm>
          <a:prstGeom prst="rect">
            <a:avLst/>
          </a:prstGeom>
          <a:gradFill>
            <a:gsLst>
              <a:gs pos="74000">
                <a:srgbClr val="455E78"/>
              </a:gs>
              <a:gs pos="1000">
                <a:srgbClr val="65829B"/>
              </a:gs>
              <a:gs pos="100000">
                <a:srgbClr val="213652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C17E5EED-A5E4-B113-369D-428DE3041F0C}"/>
              </a:ext>
            </a:extLst>
          </p:cNvPr>
          <p:cNvSpPr txBox="1">
            <a:spLocks/>
          </p:cNvSpPr>
          <p:nvPr/>
        </p:nvSpPr>
        <p:spPr>
          <a:xfrm>
            <a:off x="435988" y="75762"/>
            <a:ext cx="10313076" cy="804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noProof="0" dirty="0"/>
              <a:t>Results</a:t>
            </a:r>
            <a:endParaRPr lang="en-GB" noProof="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DAE1A47-9C00-0B8B-17F6-2E2EB0957814}"/>
              </a:ext>
            </a:extLst>
          </p:cNvPr>
          <p:cNvSpPr txBox="1">
            <a:spLocks/>
          </p:cNvSpPr>
          <p:nvPr/>
        </p:nvSpPr>
        <p:spPr>
          <a:xfrm>
            <a:off x="0" y="894945"/>
            <a:ext cx="8097648" cy="761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noProof="0" dirty="0">
              <a:solidFill>
                <a:srgbClr val="213652"/>
              </a:solidFill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DA621268-6655-F178-098E-8709DDF305A1}"/>
              </a:ext>
            </a:extLst>
          </p:cNvPr>
          <p:cNvSpPr txBox="1">
            <a:spLocks/>
          </p:cNvSpPr>
          <p:nvPr/>
        </p:nvSpPr>
        <p:spPr>
          <a:xfrm>
            <a:off x="0" y="926019"/>
            <a:ext cx="8097648" cy="761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noProof="0" dirty="0">
                <a:solidFill>
                  <a:srgbClr val="213652"/>
                </a:solidFill>
              </a:rPr>
              <a:t>Glitch </a:t>
            </a:r>
            <a:r>
              <a:rPr lang="en-GB" sz="4000" noProof="0" dirty="0" err="1">
                <a:solidFill>
                  <a:srgbClr val="213652"/>
                </a:solidFill>
              </a:rPr>
              <a:t>modeling</a:t>
            </a:r>
            <a:endParaRPr lang="en-GB" noProof="0" dirty="0">
              <a:solidFill>
                <a:srgbClr val="213652"/>
              </a:solidFill>
            </a:endParaRP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C029CD6C-EA0E-009D-3E00-197BD780C150}"/>
              </a:ext>
            </a:extLst>
          </p:cNvPr>
          <p:cNvGrpSpPr/>
          <p:nvPr/>
        </p:nvGrpSpPr>
        <p:grpSpPr>
          <a:xfrm>
            <a:off x="105355" y="1887166"/>
            <a:ext cx="1571045" cy="196189"/>
            <a:chOff x="4968240" y="1449454"/>
            <a:chExt cx="1697558" cy="211988"/>
          </a:xfrm>
          <a:gradFill>
            <a:gsLst>
              <a:gs pos="74000">
                <a:srgbClr val="455E78"/>
              </a:gs>
              <a:gs pos="0">
                <a:schemeClr val="bg1"/>
              </a:gs>
              <a:gs pos="28000">
                <a:srgbClr val="65829B"/>
              </a:gs>
              <a:gs pos="100000">
                <a:srgbClr val="213652"/>
              </a:gs>
            </a:gsLst>
            <a:lin ang="0" scaled="0"/>
          </a:gradFill>
        </p:grpSpPr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9850331E-C36A-882D-B5B9-66B64673A9E2}"/>
                </a:ext>
              </a:extLst>
            </p:cNvPr>
            <p:cNvSpPr/>
            <p:nvPr/>
          </p:nvSpPr>
          <p:spPr>
            <a:xfrm rot="10800000">
              <a:off x="4968240" y="1503894"/>
              <a:ext cx="1591564" cy="103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7" name="Connettore 16">
              <a:extLst>
                <a:ext uri="{FF2B5EF4-FFF2-40B4-BE49-F238E27FC236}">
                  <a16:creationId xmlns:a16="http://schemas.microsoft.com/office/drawing/2014/main" id="{8098E266-CF12-308C-CE51-73AFD426DFEA}"/>
                </a:ext>
              </a:extLst>
            </p:cNvPr>
            <p:cNvSpPr/>
            <p:nvPr/>
          </p:nvSpPr>
          <p:spPr>
            <a:xfrm>
              <a:off x="6453810" y="1449454"/>
              <a:ext cx="211988" cy="211988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5A0D7178-60B5-C4E3-BC5C-4C15A8691655}"/>
                  </a:ext>
                </a:extLst>
              </p:cNvPr>
              <p:cNvSpPr txBox="1"/>
              <p:nvPr/>
            </p:nvSpPr>
            <p:spPr>
              <a:xfrm>
                <a:off x="1676400" y="1656333"/>
                <a:ext cx="69189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noProof="0" dirty="0">
                    <a:solidFill>
                      <a:srgbClr val="213652"/>
                    </a:solidFill>
                  </a:rPr>
                  <a:t>Presence of a fraction </a:t>
                </a:r>
                <a14:m>
                  <m:oMath xmlns:m="http://schemas.openxmlformats.org/officeDocument/2006/math">
                    <m:r>
                      <a:rPr lang="en-GB" sz="2400" b="0" i="1" noProof="0" smtClean="0">
                        <a:solidFill>
                          <a:srgbClr val="213652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2400" b="1" noProof="0" dirty="0">
                    <a:solidFill>
                      <a:srgbClr val="213652"/>
                    </a:solidFill>
                  </a:rPr>
                  <a:t> </a:t>
                </a:r>
                <a:r>
                  <a:rPr lang="en-GB" sz="2400" noProof="0" dirty="0">
                    <a:solidFill>
                      <a:srgbClr val="213652"/>
                    </a:solidFill>
                  </a:rPr>
                  <a:t>of free vortices</a:t>
                </a:r>
                <a:endParaRPr lang="en-GB" sz="2400" b="1" noProof="0" dirty="0">
                  <a:solidFill>
                    <a:srgbClr val="213652"/>
                  </a:solidFill>
                </a:endParaRP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5A0D7178-60B5-C4E3-BC5C-4C15A86916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400" y="1656333"/>
                <a:ext cx="6918960" cy="461665"/>
              </a:xfrm>
              <a:prstGeom prst="rect">
                <a:avLst/>
              </a:prstGeom>
              <a:blipFill>
                <a:blip r:embed="rId2"/>
                <a:stretch>
                  <a:fillRect l="-1322" t="-10667" b="-30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009A62D4-4671-8817-56D3-6C6195BCFB7F}"/>
                  </a:ext>
                </a:extLst>
              </p:cNvPr>
              <p:cNvSpPr txBox="1"/>
              <p:nvPr/>
            </p:nvSpPr>
            <p:spPr>
              <a:xfrm>
                <a:off x="1676400" y="1971949"/>
                <a:ext cx="8305800" cy="689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noProof="0" dirty="0">
                    <a:solidFill>
                      <a:schemeClr val="tx1"/>
                    </a:solidFill>
                  </a:rPr>
                  <a:t>Creep phenomenon balancing the components 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GB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</m:oMath>
                </a14:m>
                <a:endParaRPr lang="en-GB" noProof="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noProof="0" dirty="0">
                    <a:solidFill>
                      <a:schemeClr val="tx1"/>
                    </a:solidFill>
                  </a:rPr>
                  <a:t>Suppression of glitches 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GB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en-GB" b="0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m:rPr>
                        <m:sty m:val="p"/>
                      </m:rPr>
                      <a:rPr lang="en-GB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GB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𝑐𝑟</m:t>
                        </m:r>
                      </m:sub>
                    </m:sSub>
                  </m:oMath>
                </a14:m>
                <a:endParaRPr lang="en-GB" noProof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009A62D4-4671-8817-56D3-6C6195BCFB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400" y="1971949"/>
                <a:ext cx="8305800" cy="689163"/>
              </a:xfrm>
              <a:prstGeom prst="rect">
                <a:avLst/>
              </a:prstGeom>
              <a:blipFill>
                <a:blip r:embed="rId3"/>
                <a:stretch>
                  <a:fillRect l="-440" t="-3509" b="-964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ttangolo 9">
            <a:extLst>
              <a:ext uri="{FF2B5EF4-FFF2-40B4-BE49-F238E27FC236}">
                <a16:creationId xmlns:a16="http://schemas.microsoft.com/office/drawing/2014/main" id="{9FD889CB-B050-EFD3-B405-3B89780773D2}"/>
              </a:ext>
            </a:extLst>
          </p:cNvPr>
          <p:cNvSpPr/>
          <p:nvPr/>
        </p:nvSpPr>
        <p:spPr>
          <a:xfrm>
            <a:off x="0" y="1511881"/>
            <a:ext cx="7193280" cy="94071"/>
          </a:xfrm>
          <a:prstGeom prst="rect">
            <a:avLst/>
          </a:prstGeom>
          <a:gradFill>
            <a:gsLst>
              <a:gs pos="74000">
                <a:srgbClr val="455E78"/>
              </a:gs>
              <a:gs pos="699">
                <a:schemeClr val="bg1"/>
              </a:gs>
              <a:gs pos="35000">
                <a:srgbClr val="65829B"/>
              </a:gs>
              <a:gs pos="100000">
                <a:srgbClr val="213652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465A2395-0773-F6AA-80EB-716FAF89C568}"/>
                  </a:ext>
                </a:extLst>
              </p:cNvPr>
              <p:cNvSpPr txBox="1"/>
              <p:nvPr/>
            </p:nvSpPr>
            <p:spPr>
              <a:xfrm>
                <a:off x="7747892" y="1765183"/>
                <a:ext cx="417576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200" noProof="0" dirty="0" err="1">
                    <a:solidFill>
                      <a:schemeClr val="bg1"/>
                    </a:solidFill>
                  </a:rPr>
                  <a:t>Assesment</a:t>
                </a:r>
                <a:r>
                  <a:rPr lang="en-GB" sz="2200" noProof="0" dirty="0">
                    <a:solidFill>
                      <a:schemeClr val="bg1"/>
                    </a:solidFill>
                  </a:rPr>
                  <a:t> of the maximum value of </a:t>
                </a:r>
                <a14:m>
                  <m:oMath xmlns:m="http://schemas.openxmlformats.org/officeDocument/2006/math">
                    <m:r>
                      <a:rPr lang="en-GB" sz="200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2200" noProof="0" dirty="0">
                    <a:solidFill>
                      <a:schemeClr val="bg1"/>
                    </a:solidFill>
                  </a:rPr>
                  <a:t> for glitches to be admitted</a:t>
                </a: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465A2395-0773-F6AA-80EB-716FAF89C5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892" y="1765183"/>
                <a:ext cx="4175760" cy="769441"/>
              </a:xfrm>
              <a:prstGeom prst="rect">
                <a:avLst/>
              </a:prstGeom>
              <a:blipFill>
                <a:blip r:embed="rId4"/>
                <a:stretch>
                  <a:fillRect l="-146" t="-5556" r="-1314" b="-1507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Immagine 22">
            <a:extLst>
              <a:ext uri="{FF2B5EF4-FFF2-40B4-BE49-F238E27FC236}">
                <a16:creationId xmlns:a16="http://schemas.microsoft.com/office/drawing/2014/main" id="{FC11EAF8-5E1B-24DE-437A-7B3EADF7DF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100" y="2745895"/>
            <a:ext cx="4602479" cy="3457741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D85B978B-264B-1F6F-32A8-96DE6A7F21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305" y="2736535"/>
            <a:ext cx="4602479" cy="3457741"/>
          </a:xfrm>
          <a:prstGeom prst="rect">
            <a:avLst/>
          </a:prstGeom>
        </p:spPr>
      </p:pic>
      <p:sp>
        <p:nvSpPr>
          <p:cNvPr id="26" name="Segnaposto numero diapositiva 1">
            <a:extLst>
              <a:ext uri="{FF2B5EF4-FFF2-40B4-BE49-F238E27FC236}">
                <a16:creationId xmlns:a16="http://schemas.microsoft.com/office/drawing/2014/main" id="{3EF3699B-D649-F61F-1973-C031293F0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3988" y="6359546"/>
            <a:ext cx="965887" cy="365125"/>
          </a:xfrm>
        </p:spPr>
        <p:txBody>
          <a:bodyPr/>
          <a:lstStyle/>
          <a:p>
            <a:fld id="{DCE09022-C08B-4F34-B9F0-43AC160DA04C}" type="slidenum">
              <a:rPr lang="en-GB" noProof="0" smtClean="0">
                <a:cs typeface="Calibri"/>
              </a:rPr>
              <a:pPr/>
              <a:t>7</a:t>
            </a:fld>
            <a:r>
              <a:rPr lang="en-GB">
                <a:cs typeface="Calibri"/>
              </a:rPr>
              <a:t>/8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1493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BB97731-278A-69C9-9D2D-418C9BD96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09022-C08B-4F34-B9F0-43AC160DA04C}" type="slidenum">
              <a:rPr lang="en-GB" noProof="0" smtClean="0"/>
              <a:pPr/>
              <a:t>8</a:t>
            </a:fld>
            <a:r>
              <a:rPr lang="en-GB" noProof="0" dirty="0"/>
              <a:t>/XX</a:t>
            </a: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7154F574-0754-3429-C959-DC41313E4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D03C27B4-C6E5-69AD-0938-A70D9A862A0B}"/>
              </a:ext>
            </a:extLst>
          </p:cNvPr>
          <p:cNvSpPr/>
          <p:nvPr/>
        </p:nvSpPr>
        <p:spPr>
          <a:xfrm>
            <a:off x="-121920" y="-101600"/>
            <a:ext cx="12527280" cy="7061200"/>
          </a:xfrm>
          <a:prstGeom prst="rect">
            <a:avLst/>
          </a:prstGeom>
          <a:solidFill>
            <a:srgbClr val="21365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695D15B3-53D6-1594-B90A-DFFE4FF567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920" y="-1281603"/>
            <a:ext cx="16748812" cy="942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8C6A63F5-2178-F18E-42B4-D7B5AA990968}"/>
              </a:ext>
            </a:extLst>
          </p:cNvPr>
          <p:cNvSpPr/>
          <p:nvPr/>
        </p:nvSpPr>
        <p:spPr>
          <a:xfrm>
            <a:off x="-3439750" y="4367900"/>
            <a:ext cx="13058988" cy="1032127"/>
          </a:xfrm>
          <a:prstGeom prst="rect">
            <a:avLst/>
          </a:prstGeom>
          <a:solidFill>
            <a:srgbClr val="21365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AC20E8A6-F7C4-8547-4DD0-D25225E35E47}"/>
              </a:ext>
            </a:extLst>
          </p:cNvPr>
          <p:cNvSpPr txBox="1">
            <a:spLocks/>
          </p:cNvSpPr>
          <p:nvPr/>
        </p:nvSpPr>
        <p:spPr>
          <a:xfrm>
            <a:off x="530103" y="429414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i="0" noProof="0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639539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29198</TotalTime>
  <Words>1367</Words>
  <Application>Microsoft Office PowerPoint</Application>
  <PresentationFormat>Widescreen</PresentationFormat>
  <Paragraphs>294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Office Theme</vt:lpstr>
      <vt:lpstr>Modeling neutron star glitches triggered by superfluid vortex avalanches</vt:lpstr>
      <vt:lpstr>Neutron stars and superfluidity</vt:lpstr>
      <vt:lpstr>Neutron stars and superfluidity</vt:lpstr>
      <vt:lpstr>Neutron stars and superfluidity</vt:lpstr>
      <vt:lpstr>Neutron stars and superfluidity</vt:lpstr>
      <vt:lpstr>Neutron stars and superfluidity\</vt:lpstr>
      <vt:lpstr>Neutron stars and superfluidity\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Riccardo Simonetti</dc:creator>
  <cp:lastModifiedBy>Alessandro Costanzo</cp:lastModifiedBy>
  <cp:revision>101</cp:revision>
  <dcterms:created xsi:type="dcterms:W3CDTF">2019-02-13T14:58:22Z</dcterms:created>
  <dcterms:modified xsi:type="dcterms:W3CDTF">2026-06-23T07:58:53Z</dcterms:modified>
</cp:coreProperties>
</file>