
<file path=[Content_Types].xml><?xml version="1.0" encoding="utf-8"?>
<Types xmlns="http://schemas.openxmlformats.org/package/2006/content-types">
  <Default Extension="gif" ContentType="image/gif"/>
  <Default Extension="glb" ContentType="model/gltf.binary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560" r:id="rId3"/>
    <p:sldId id="528" r:id="rId4"/>
    <p:sldId id="393" r:id="rId5"/>
    <p:sldId id="607" r:id="rId6"/>
    <p:sldId id="522" r:id="rId7"/>
    <p:sldId id="564" r:id="rId8"/>
    <p:sldId id="565" r:id="rId9"/>
    <p:sldId id="555" r:id="rId10"/>
    <p:sldId id="583" r:id="rId11"/>
    <p:sldId id="604" r:id="rId12"/>
    <p:sldId id="605" r:id="rId13"/>
    <p:sldId id="610" r:id="rId14"/>
    <p:sldId id="608" r:id="rId15"/>
    <p:sldId id="616" r:id="rId16"/>
    <p:sldId id="609" r:id="rId17"/>
    <p:sldId id="571" r:id="rId18"/>
    <p:sldId id="533" r:id="rId19"/>
    <p:sldId id="492" r:id="rId20"/>
    <p:sldId id="493" r:id="rId21"/>
    <p:sldId id="494" r:id="rId22"/>
    <p:sldId id="534" r:id="rId23"/>
    <p:sldId id="612" r:id="rId24"/>
    <p:sldId id="614" r:id="rId25"/>
    <p:sldId id="613" r:id="rId26"/>
    <p:sldId id="615" r:id="rId27"/>
    <p:sldId id="568" r:id="rId28"/>
    <p:sldId id="593" r:id="rId29"/>
    <p:sldId id="618" r:id="rId30"/>
    <p:sldId id="595" r:id="rId31"/>
    <p:sldId id="596" r:id="rId32"/>
    <p:sldId id="576" r:id="rId33"/>
    <p:sldId id="599" r:id="rId34"/>
    <p:sldId id="600" r:id="rId35"/>
    <p:sldId id="601" r:id="rId36"/>
    <p:sldId id="598" r:id="rId37"/>
    <p:sldId id="588" r:id="rId38"/>
    <p:sldId id="617" r:id="rId39"/>
    <p:sldId id="603" r:id="rId40"/>
    <p:sldId id="611" r:id="rId41"/>
    <p:sldId id="537" r:id="rId42"/>
    <p:sldId id="582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  <a:srgbClr val="007F00"/>
    <a:srgbClr val="FFFFFF"/>
    <a:srgbClr val="F5FFA5"/>
    <a:srgbClr val="487C86"/>
    <a:srgbClr val="9E7800"/>
    <a:srgbClr val="5C3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4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BE20C-4C1D-425D-AB21-008D876EF81C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57FED-F166-456D-8CEB-F5E6F36FD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702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57FED-F166-456D-8CEB-F5E6F36FDA4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697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DC0D8A3-FF84-393C-0E81-28DD73E1B0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8978" y="-241300"/>
            <a:ext cx="13049956" cy="7340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60E7A4-D2BC-DA5F-5FD7-FC4F138F68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92B277-F7BF-3095-5D6D-4E4DADBF0B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036D0-FBAD-98DA-7902-E62D5D4D1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93029-9DD6-CF93-3D1A-9396D62BA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2EC4F-2F2F-F33E-7E12-063FF7937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22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470C1-D87A-8B19-4BD0-2F1278222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3DED05-FBC6-72BE-8BC7-0C9C7AE192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CE7C6-FE16-ADD0-EEF0-E01AF307D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AD58F-1F4C-D21F-A4BA-438EAD2B6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806EE-700E-4033-6206-3822932C1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76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54073B-780A-44BD-2A8B-A89476343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6D6CD8-77AA-3D1E-F805-B806D486B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D56E6-B4A9-0228-D19F-7D9B34464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92805-8B5B-30AA-A5A0-8D872E1A1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FA594-F9DF-5A0C-6E93-9DD8A1B6A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61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1EA1585-B5C2-1B68-F549-E8A5F20FC3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6" t="14789" r="77799" b="64907"/>
          <a:stretch>
            <a:fillRect/>
          </a:stretch>
        </p:blipFill>
        <p:spPr>
          <a:xfrm>
            <a:off x="-1" y="0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E4C243-7508-8211-4B9C-C6EBF11C3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2AAD7-43C4-23FE-3628-75375AC4E65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E42BC-0BE2-6BAD-7998-6BAE55EFB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01A26-5A81-A5A4-BEA2-B2A5B83A3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7E1B2-650B-5A61-093D-13A44AFA6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3A72BE-B175-476D-CDE9-C15C01312995}"/>
              </a:ext>
            </a:extLst>
          </p:cNvPr>
          <p:cNvCxnSpPr/>
          <p:nvPr userDrawn="1"/>
        </p:nvCxnSpPr>
        <p:spPr>
          <a:xfrm>
            <a:off x="419099" y="762000"/>
            <a:ext cx="11353799" cy="0"/>
          </a:xfrm>
          <a:prstGeom prst="line">
            <a:avLst/>
          </a:prstGeom>
          <a:ln w="2857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01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AC8D-ED64-AC14-9793-CC2B699BB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81F3E-FE1D-312A-BE85-BA7060E58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0989FD-57F6-5F01-D4DF-96C49575D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997B2-FDC2-3ED5-E942-84341541C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90484-D952-9AD2-3C53-7E10B9955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67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578AF-2644-9E34-506F-6D6EB11D5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20B20-02B8-C3E4-B8A1-73A807C450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EB30F4-C42C-FD3F-D19D-779499AFE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48A68A-5E21-514F-E65D-CE30B6484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8872B-2C38-4913-B7B5-EA3E89B78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DA8FDD-A791-795C-1A15-6F033C7EE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43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CDEE9-5230-ED03-98FE-E7B7B198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7DF35-7699-18B5-61C1-128C18F58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F88419-CFDB-ED3D-5FD2-EDFBC8E6A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4F539-AC8E-DC0B-658F-705A17075D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CDCF45-8DD7-0F97-DA07-4989A22132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9B91E4-5165-0B89-F081-A7B7E1E83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D369F5-11D9-B90B-4A0C-63C89E016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A5E39B-784A-D5E9-F7AF-7DB69DAB2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6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B3DF5-9AA5-5395-B3CE-E4985BE38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371152-7A46-E502-61D9-2E4786C3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C6F3A-F8F5-81DB-CBD6-AB53D9764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835467-AD85-128C-5017-CFEF93241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55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8771AC-E274-6221-1504-C6EAA1333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76CE3E-A6D2-497D-F7DD-5E480AA64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1C6BD-868D-6F5D-46A8-65781B08D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03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306C5-30CC-B83F-80FF-43BBB3F9B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681F0-98C9-A288-AF1B-80D0BC684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64317-9E69-1653-BE7F-6080E1E0CD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48D19-21E0-BE71-C34A-FF4E09212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C94092-EEB3-FC89-981C-7146AB69E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2EB751-96FF-8A09-EFC2-410CA9F7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90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6B236-5D03-462F-B8BB-53BEC3BCA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839003-51E4-6DFC-CEC4-E7A05BFEA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2AE5DC-0244-F097-B882-742ACAA41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2210A8-EF1E-7148-438E-BECD0008E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DF4E0F-DDE8-66AF-127F-2CE3D6D57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331C63-62C1-30F5-7C5F-70BCF5489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80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63D070-4ACE-AE3F-86DB-FF896275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212725"/>
            <a:ext cx="11353800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B3614-5AC8-262A-5099-C354B488A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099" y="857250"/>
            <a:ext cx="11353799" cy="5319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8E8B2-CD38-AEAB-C6F6-C6A542B855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25D064-20EB-48C9-9E70-AC5284001C7B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B2AFE-210D-988A-A589-517BA5FDA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0E7A0-0629-6AC7-1095-67751E8D2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891593-5960-4685-8E78-E6F5B4D10DC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C4FED5-A489-06A2-9810-955F438E494B}"/>
              </a:ext>
            </a:extLst>
          </p:cNvPr>
          <p:cNvSpPr txBox="1"/>
          <p:nvPr userDrawn="1"/>
        </p:nvSpPr>
        <p:spPr>
          <a:xfrm>
            <a:off x="10833823" y="80010"/>
            <a:ext cx="1279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/>
              <a:t>Coimbra</a:t>
            </a:r>
            <a:r>
              <a:rPr lang="en-GB" sz="1400" dirty="0"/>
              <a:t> 2026</a:t>
            </a:r>
          </a:p>
        </p:txBody>
      </p:sp>
      <p:pic>
        <p:nvPicPr>
          <p:cNvPr id="10" name="Picture 9" descr="A black and white logo&#10;&#10;AI-generated content may be incorrect.">
            <a:extLst>
              <a:ext uri="{FF2B5EF4-FFF2-40B4-BE49-F238E27FC236}">
                <a16:creationId xmlns:a16="http://schemas.microsoft.com/office/drawing/2014/main" id="{9766D0D2-565D-88A3-3758-DCBFEF627B5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3065" y="80010"/>
            <a:ext cx="860758" cy="31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51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 Narrow" panose="020B0604020202020204" pitchFamily="34" charset="0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7" Type="http://schemas.openxmlformats.org/officeDocument/2006/relationships/image" Target="../media/image520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57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3.png"/><Relationship Id="rId7" Type="http://schemas.openxmlformats.org/officeDocument/2006/relationships/image" Target="../media/image521.png"/><Relationship Id="rId12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1.png"/><Relationship Id="rId11" Type="http://schemas.openxmlformats.org/officeDocument/2006/relationships/image" Target="../media/image33.png"/><Relationship Id="rId5" Type="http://schemas.openxmlformats.org/officeDocument/2006/relationships/image" Target="../media/image501.png"/><Relationship Id="rId10" Type="http://schemas.openxmlformats.org/officeDocument/2006/relationships/image" Target="../media/image61.png"/><Relationship Id="rId9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gif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50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40.png"/><Relationship Id="rId5" Type="http://schemas.openxmlformats.org/officeDocument/2006/relationships/image" Target="../media/image500.png"/><Relationship Id="rId4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image" Target="../media/image77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image" Target="../media/image77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8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svg"/><Relationship Id="rId12" Type="http://schemas.openxmlformats.org/officeDocument/2006/relationships/image" Target="../media/image86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5.png"/><Relationship Id="rId10" Type="http://schemas.openxmlformats.org/officeDocument/2006/relationships/image" Target="../media/image84.png"/><Relationship Id="rId4" Type="http://schemas.openxmlformats.org/officeDocument/2006/relationships/image" Target="../media/image87.png"/><Relationship Id="rId9" Type="http://schemas.openxmlformats.org/officeDocument/2006/relationships/image" Target="../media/image75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89.svg"/><Relationship Id="rId5" Type="http://schemas.openxmlformats.org/officeDocument/2006/relationships/image" Target="../media/image94.png"/><Relationship Id="rId10" Type="http://schemas.openxmlformats.org/officeDocument/2006/relationships/image" Target="../media/image88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0.png"/><Relationship Id="rId3" Type="http://schemas.openxmlformats.org/officeDocument/2006/relationships/image" Target="../media/image14.png"/><Relationship Id="rId7" Type="http://schemas.openxmlformats.org/officeDocument/2006/relationships/image" Target="../media/image16.svg"/><Relationship Id="rId12" Type="http://schemas.openxmlformats.org/officeDocument/2006/relationships/image" Target="../media/image18.jpeg"/><Relationship Id="rId2" Type="http://schemas.openxmlformats.org/officeDocument/2006/relationships/image" Target="../media/image16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21.png"/><Relationship Id="rId15" Type="http://schemas.openxmlformats.org/officeDocument/2006/relationships/image" Target="../media/image23.png"/><Relationship Id="rId10" Type="http://schemas.openxmlformats.org/officeDocument/2006/relationships/image" Target="../media/image180.png"/><Relationship Id="rId4" Type="http://schemas.openxmlformats.org/officeDocument/2006/relationships/image" Target="../media/image113.png"/><Relationship Id="rId9" Type="http://schemas.openxmlformats.org/officeDocument/2006/relationships/image" Target="../media/image170.png"/><Relationship Id="rId14" Type="http://schemas.openxmlformats.org/officeDocument/2006/relationships/image" Target="../media/image2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gif"/><Relationship Id="rId3" Type="http://schemas.openxmlformats.org/officeDocument/2006/relationships/image" Target="../media/image960.png"/><Relationship Id="rId7" Type="http://schemas.openxmlformats.org/officeDocument/2006/relationships/image" Target="../media/image99.png"/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0.png"/><Relationship Id="rId5" Type="http://schemas.openxmlformats.org/officeDocument/2006/relationships/image" Target="../media/image980.png"/><Relationship Id="rId4" Type="http://schemas.openxmlformats.org/officeDocument/2006/relationships/image" Target="../media/image97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60.png"/><Relationship Id="rId7" Type="http://schemas.openxmlformats.org/officeDocument/2006/relationships/image" Target="../media/image102.png"/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0.png"/><Relationship Id="rId5" Type="http://schemas.openxmlformats.org/officeDocument/2006/relationships/image" Target="../media/image980.png"/><Relationship Id="rId10" Type="http://schemas.openxmlformats.org/officeDocument/2006/relationships/image" Target="../media/image100.gif"/><Relationship Id="rId4" Type="http://schemas.openxmlformats.org/officeDocument/2006/relationships/image" Target="../media/image970.png"/><Relationship Id="rId9" Type="http://schemas.openxmlformats.org/officeDocument/2006/relationships/image" Target="../media/image104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1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png"/><Relationship Id="rId4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1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png"/><Relationship Id="rId4" Type="http://schemas.openxmlformats.org/officeDocument/2006/relationships/image" Target="../media/image7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png"/><Relationship Id="rId4" Type="http://schemas.openxmlformats.org/officeDocument/2006/relationships/image" Target="../media/image11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7" Type="http://schemas.openxmlformats.org/officeDocument/2006/relationships/image" Target="../media/image123.png"/><Relationship Id="rId2" Type="http://schemas.microsoft.com/office/2007/relationships/media" Target="../media/media3.mp4"/><Relationship Id="rId1" Type="http://schemas.openxmlformats.org/officeDocument/2006/relationships/video" Target="NULL" TargetMode="External"/><Relationship Id="rId6" Type="http://schemas.openxmlformats.org/officeDocument/2006/relationships/image" Target="../media/image122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p4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5.mp4"/><Relationship Id="rId1" Type="http://schemas.openxmlformats.org/officeDocument/2006/relationships/video" Target="NULL" TargetMode="External"/><Relationship Id="rId4" Type="http://schemas.openxmlformats.org/officeDocument/2006/relationships/image" Target="../media/image12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4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7.png"/><Relationship Id="rId7" Type="http://schemas.openxmlformats.org/officeDocument/2006/relationships/image" Target="../media/image310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0.png"/><Relationship Id="rId5" Type="http://schemas.openxmlformats.org/officeDocument/2006/relationships/image" Target="../media/image290.png"/><Relationship Id="rId4" Type="http://schemas.openxmlformats.org/officeDocument/2006/relationships/image" Target="../media/image48.png"/><Relationship Id="rId9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3" Type="http://schemas.openxmlformats.org/officeDocument/2006/relationships/image" Target="../media/image41.jpeg"/><Relationship Id="rId7" Type="http://schemas.openxmlformats.org/officeDocument/2006/relationships/image" Target="../media/image51.png"/><Relationship Id="rId12" Type="http://schemas.openxmlformats.org/officeDocument/2006/relationships/image" Target="../media/image5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11" Type="http://schemas.openxmlformats.org/officeDocument/2006/relationships/image" Target="../media/image55.png"/><Relationship Id="rId5" Type="http://schemas.openxmlformats.org/officeDocument/2006/relationships/image" Target="../media/image45.jpeg"/><Relationship Id="rId10" Type="http://schemas.openxmlformats.org/officeDocument/2006/relationships/image" Target="../media/image54.svg"/><Relationship Id="rId4" Type="http://schemas.openxmlformats.org/officeDocument/2006/relationships/image" Target="../media/image37.jpeg"/><Relationship Id="rId9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F912E53-2FFC-F76D-8D7B-CD533D2F7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" t="8793" r="25888" b="16453"/>
          <a:stretch>
            <a:fillRect/>
          </a:stretch>
        </p:blipFill>
        <p:spPr>
          <a:xfrm>
            <a:off x="412376" y="-1"/>
            <a:ext cx="11779624" cy="6858001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A905417-8882-6221-B024-F3A2734AFC15}"/>
              </a:ext>
            </a:extLst>
          </p:cNvPr>
          <p:cNvSpPr/>
          <p:nvPr/>
        </p:nvSpPr>
        <p:spPr>
          <a:xfrm>
            <a:off x="0" y="0"/>
            <a:ext cx="4597400" cy="6858000"/>
          </a:xfrm>
          <a:custGeom>
            <a:avLst/>
            <a:gdLst/>
            <a:ahLst/>
            <a:cxnLst/>
            <a:rect l="l" t="t" r="r" b="b"/>
            <a:pathLst>
              <a:path w="4597400" h="7480300">
                <a:moveTo>
                  <a:pt x="3627448" y="4102294"/>
                </a:moveTo>
                <a:lnTo>
                  <a:pt x="3627448" y="4110042"/>
                </a:lnTo>
                <a:cubicBezTo>
                  <a:pt x="3627448" y="4131771"/>
                  <a:pt x="3623997" y="4145562"/>
                  <a:pt x="3617094" y="4151415"/>
                </a:cubicBezTo>
                <a:cubicBezTo>
                  <a:pt x="3610191" y="4157267"/>
                  <a:pt x="3601662" y="4160193"/>
                  <a:pt x="3591506" y="4160193"/>
                </a:cubicBezTo>
                <a:cubicBezTo>
                  <a:pt x="3577234" y="4160193"/>
                  <a:pt x="3570098" y="4153739"/>
                  <a:pt x="3570098" y="4140831"/>
                </a:cubicBezTo>
                <a:cubicBezTo>
                  <a:pt x="3570098" y="4119633"/>
                  <a:pt x="3589215" y="4106788"/>
                  <a:pt x="3627448" y="4102294"/>
                </a:cubicBezTo>
                <a:close/>
                <a:moveTo>
                  <a:pt x="2251574" y="4018328"/>
                </a:moveTo>
                <a:cubicBezTo>
                  <a:pt x="2262582" y="4018328"/>
                  <a:pt x="2270364" y="4023304"/>
                  <a:pt x="2274922" y="4033257"/>
                </a:cubicBezTo>
                <a:cubicBezTo>
                  <a:pt x="2279480" y="4043209"/>
                  <a:pt x="2281758" y="4060574"/>
                  <a:pt x="2281758" y="4085350"/>
                </a:cubicBezTo>
                <a:cubicBezTo>
                  <a:pt x="2281758" y="4103747"/>
                  <a:pt x="2280094" y="4120819"/>
                  <a:pt x="2276766" y="4136569"/>
                </a:cubicBezTo>
                <a:cubicBezTo>
                  <a:pt x="2273437" y="4152319"/>
                  <a:pt x="2264950" y="4160193"/>
                  <a:pt x="2251304" y="4160193"/>
                </a:cubicBezTo>
                <a:cubicBezTo>
                  <a:pt x="2241743" y="4160193"/>
                  <a:pt x="2234413" y="4155806"/>
                  <a:pt x="2229313" y="4147033"/>
                </a:cubicBezTo>
                <a:cubicBezTo>
                  <a:pt x="2224214" y="4138259"/>
                  <a:pt x="2221664" y="4118597"/>
                  <a:pt x="2221664" y="4088047"/>
                </a:cubicBezTo>
                <a:cubicBezTo>
                  <a:pt x="2221664" y="4062070"/>
                  <a:pt x="2224175" y="4043956"/>
                  <a:pt x="2229198" y="4033705"/>
                </a:cubicBezTo>
                <a:cubicBezTo>
                  <a:pt x="2234220" y="4023453"/>
                  <a:pt x="2241679" y="4018328"/>
                  <a:pt x="2251574" y="4018328"/>
                </a:cubicBezTo>
                <a:close/>
                <a:moveTo>
                  <a:pt x="1156199" y="4014211"/>
                </a:moveTo>
                <a:cubicBezTo>
                  <a:pt x="1165460" y="4014211"/>
                  <a:pt x="1173177" y="4016928"/>
                  <a:pt x="1179348" y="4022360"/>
                </a:cubicBezTo>
                <a:cubicBezTo>
                  <a:pt x="1185519" y="4027792"/>
                  <a:pt x="1188687" y="4037058"/>
                  <a:pt x="1188853" y="4050158"/>
                </a:cubicBezTo>
                <a:lnTo>
                  <a:pt x="1123820" y="4050158"/>
                </a:lnTo>
                <a:cubicBezTo>
                  <a:pt x="1123820" y="4026194"/>
                  <a:pt x="1134613" y="4014211"/>
                  <a:pt x="1156199" y="4014211"/>
                </a:cubicBezTo>
                <a:close/>
                <a:moveTo>
                  <a:pt x="1358057" y="3945885"/>
                </a:moveTo>
                <a:lnTo>
                  <a:pt x="1358057" y="4147022"/>
                </a:lnTo>
                <a:cubicBezTo>
                  <a:pt x="1358057" y="4175523"/>
                  <a:pt x="1365711" y="4197511"/>
                  <a:pt x="1381018" y="4212988"/>
                </a:cubicBezTo>
                <a:cubicBezTo>
                  <a:pt x="1396326" y="4228464"/>
                  <a:pt x="1417815" y="4236202"/>
                  <a:pt x="1445484" y="4236202"/>
                </a:cubicBezTo>
                <a:cubicBezTo>
                  <a:pt x="1490254" y="4236202"/>
                  <a:pt x="1516815" y="4219364"/>
                  <a:pt x="1525167" y="4185687"/>
                </a:cubicBezTo>
                <a:lnTo>
                  <a:pt x="1525167" y="4230440"/>
                </a:lnTo>
                <a:lnTo>
                  <a:pt x="1635477" y="4230440"/>
                </a:lnTo>
                <a:lnTo>
                  <a:pt x="1635477" y="3945885"/>
                </a:lnTo>
                <a:lnTo>
                  <a:pt x="1518307" y="3945885"/>
                </a:lnTo>
                <a:lnTo>
                  <a:pt x="1518307" y="4115629"/>
                </a:lnTo>
                <a:cubicBezTo>
                  <a:pt x="1518307" y="4126050"/>
                  <a:pt x="1515916" y="4133979"/>
                  <a:pt x="1511134" y="4139416"/>
                </a:cubicBezTo>
                <a:cubicBezTo>
                  <a:pt x="1506352" y="4144853"/>
                  <a:pt x="1500216" y="4147571"/>
                  <a:pt x="1492723" y="4147571"/>
                </a:cubicBezTo>
                <a:cubicBezTo>
                  <a:pt x="1486138" y="4147571"/>
                  <a:pt x="1481804" y="4146031"/>
                  <a:pt x="1479722" y="4142951"/>
                </a:cubicBezTo>
                <a:cubicBezTo>
                  <a:pt x="1477639" y="4139871"/>
                  <a:pt x="1476598" y="4133456"/>
                  <a:pt x="1476598" y="4123706"/>
                </a:cubicBezTo>
                <a:lnTo>
                  <a:pt x="1476598" y="3945885"/>
                </a:lnTo>
                <a:close/>
                <a:moveTo>
                  <a:pt x="3962538" y="3940672"/>
                </a:moveTo>
                <a:cubicBezTo>
                  <a:pt x="3922410" y="3940672"/>
                  <a:pt x="3900618" y="3961198"/>
                  <a:pt x="3897162" y="4002249"/>
                </a:cubicBezTo>
                <a:lnTo>
                  <a:pt x="3897162" y="3945885"/>
                </a:lnTo>
                <a:lnTo>
                  <a:pt x="3796457" y="3945885"/>
                </a:lnTo>
                <a:lnTo>
                  <a:pt x="3796457" y="4230440"/>
                </a:lnTo>
                <a:lnTo>
                  <a:pt x="3910608" y="4230440"/>
                </a:lnTo>
                <a:lnTo>
                  <a:pt x="3910608" y="4099499"/>
                </a:lnTo>
                <a:cubicBezTo>
                  <a:pt x="3910608" y="4063495"/>
                  <a:pt x="3926399" y="4045493"/>
                  <a:pt x="3957981" y="4045493"/>
                </a:cubicBezTo>
                <a:cubicBezTo>
                  <a:pt x="3963263" y="4045493"/>
                  <a:pt x="3971894" y="4046389"/>
                  <a:pt x="3983873" y="4048182"/>
                </a:cubicBezTo>
                <a:lnTo>
                  <a:pt x="3983873" y="3942400"/>
                </a:lnTo>
                <a:cubicBezTo>
                  <a:pt x="3973240" y="3941248"/>
                  <a:pt x="3966128" y="3940672"/>
                  <a:pt x="3962538" y="3940672"/>
                </a:cubicBezTo>
                <a:close/>
                <a:moveTo>
                  <a:pt x="2067063" y="3940672"/>
                </a:moveTo>
                <a:cubicBezTo>
                  <a:pt x="2026935" y="3940672"/>
                  <a:pt x="2005143" y="3961198"/>
                  <a:pt x="2001687" y="4002249"/>
                </a:cubicBezTo>
                <a:lnTo>
                  <a:pt x="2001687" y="3945885"/>
                </a:lnTo>
                <a:lnTo>
                  <a:pt x="1900982" y="3945885"/>
                </a:lnTo>
                <a:lnTo>
                  <a:pt x="1900982" y="4230440"/>
                </a:lnTo>
                <a:lnTo>
                  <a:pt x="2015133" y="4230440"/>
                </a:lnTo>
                <a:lnTo>
                  <a:pt x="2015133" y="4099499"/>
                </a:lnTo>
                <a:cubicBezTo>
                  <a:pt x="2015133" y="4063495"/>
                  <a:pt x="2030924" y="4045493"/>
                  <a:pt x="2062506" y="4045493"/>
                </a:cubicBezTo>
                <a:cubicBezTo>
                  <a:pt x="2067788" y="4045493"/>
                  <a:pt x="2076419" y="4046389"/>
                  <a:pt x="2088398" y="4048182"/>
                </a:cubicBezTo>
                <a:lnTo>
                  <a:pt x="2088398" y="3942400"/>
                </a:lnTo>
                <a:cubicBezTo>
                  <a:pt x="2077765" y="3941248"/>
                  <a:pt x="2070654" y="3940672"/>
                  <a:pt x="2067063" y="3940672"/>
                </a:cubicBezTo>
                <a:close/>
                <a:moveTo>
                  <a:pt x="4136547" y="3940123"/>
                </a:moveTo>
                <a:cubicBezTo>
                  <a:pt x="4097453" y="3940123"/>
                  <a:pt x="4065636" y="3949234"/>
                  <a:pt x="4041094" y="3967456"/>
                </a:cubicBezTo>
                <a:cubicBezTo>
                  <a:pt x="4016552" y="3985678"/>
                  <a:pt x="4004281" y="4009717"/>
                  <a:pt x="4004281" y="4039572"/>
                </a:cubicBezTo>
                <a:cubicBezTo>
                  <a:pt x="4004281" y="4061058"/>
                  <a:pt x="4011631" y="4080534"/>
                  <a:pt x="4026330" y="4097998"/>
                </a:cubicBezTo>
                <a:cubicBezTo>
                  <a:pt x="4041029" y="4115463"/>
                  <a:pt x="4076892" y="4128164"/>
                  <a:pt x="4133919" y="4136102"/>
                </a:cubicBezTo>
                <a:cubicBezTo>
                  <a:pt x="4153496" y="4138731"/>
                  <a:pt x="4165322" y="4141032"/>
                  <a:pt x="4169396" y="4143005"/>
                </a:cubicBezTo>
                <a:cubicBezTo>
                  <a:pt x="4173470" y="4144977"/>
                  <a:pt x="4175508" y="4147142"/>
                  <a:pt x="4175508" y="4149500"/>
                </a:cubicBezTo>
                <a:cubicBezTo>
                  <a:pt x="4175508" y="4156629"/>
                  <a:pt x="4163429" y="4160193"/>
                  <a:pt x="4139270" y="4160193"/>
                </a:cubicBezTo>
                <a:cubicBezTo>
                  <a:pt x="4108751" y="4160193"/>
                  <a:pt x="4091019" y="4150223"/>
                  <a:pt x="4086074" y="4130283"/>
                </a:cubicBezTo>
                <a:lnTo>
                  <a:pt x="3991384" y="4142824"/>
                </a:lnTo>
                <a:cubicBezTo>
                  <a:pt x="4009875" y="4205076"/>
                  <a:pt x="4057541" y="4236202"/>
                  <a:pt x="4134382" y="4236202"/>
                </a:cubicBezTo>
                <a:cubicBezTo>
                  <a:pt x="4179598" y="4236202"/>
                  <a:pt x="4215364" y="4226955"/>
                  <a:pt x="4241679" y="4208460"/>
                </a:cubicBezTo>
                <a:cubicBezTo>
                  <a:pt x="4267995" y="4189965"/>
                  <a:pt x="4281153" y="4164804"/>
                  <a:pt x="4281153" y="4132976"/>
                </a:cubicBezTo>
                <a:cubicBezTo>
                  <a:pt x="4281153" y="4112224"/>
                  <a:pt x="4275115" y="4094472"/>
                  <a:pt x="4263040" y="4079721"/>
                </a:cubicBezTo>
                <a:cubicBezTo>
                  <a:pt x="4250965" y="4064969"/>
                  <a:pt x="4236534" y="4054859"/>
                  <a:pt x="4219749" y="4049393"/>
                </a:cubicBezTo>
                <a:cubicBezTo>
                  <a:pt x="4202963" y="4043926"/>
                  <a:pt x="4171982" y="4038643"/>
                  <a:pt x="4126806" y="4033544"/>
                </a:cubicBezTo>
                <a:cubicBezTo>
                  <a:pt x="4112991" y="4031946"/>
                  <a:pt x="4106084" y="4028256"/>
                  <a:pt x="4106084" y="4022473"/>
                </a:cubicBezTo>
                <a:cubicBezTo>
                  <a:pt x="4106084" y="4021519"/>
                  <a:pt x="4108217" y="4019857"/>
                  <a:pt x="4112483" y="4017489"/>
                </a:cubicBezTo>
                <a:cubicBezTo>
                  <a:pt x="4116750" y="4015121"/>
                  <a:pt x="4124121" y="4013937"/>
                  <a:pt x="4134596" y="4013937"/>
                </a:cubicBezTo>
                <a:cubicBezTo>
                  <a:pt x="4156494" y="4013937"/>
                  <a:pt x="4171333" y="4022078"/>
                  <a:pt x="4179114" y="4038359"/>
                </a:cubicBezTo>
                <a:lnTo>
                  <a:pt x="4269353" y="4021689"/>
                </a:lnTo>
                <a:cubicBezTo>
                  <a:pt x="4249834" y="3967312"/>
                  <a:pt x="4205565" y="3940123"/>
                  <a:pt x="4136547" y="3940123"/>
                </a:cubicBezTo>
                <a:close/>
                <a:moveTo>
                  <a:pt x="3604158" y="3940123"/>
                </a:moveTo>
                <a:cubicBezTo>
                  <a:pt x="3519914" y="3940123"/>
                  <a:pt x="3470419" y="3972214"/>
                  <a:pt x="3455673" y="4036395"/>
                </a:cubicBezTo>
                <a:lnTo>
                  <a:pt x="3564053" y="4046042"/>
                </a:lnTo>
                <a:cubicBezTo>
                  <a:pt x="3566974" y="4026102"/>
                  <a:pt x="3579159" y="4016132"/>
                  <a:pt x="3600608" y="4016132"/>
                </a:cubicBezTo>
                <a:cubicBezTo>
                  <a:pt x="3609981" y="4016132"/>
                  <a:pt x="3616797" y="4017674"/>
                  <a:pt x="3621058" y="4020758"/>
                </a:cubicBezTo>
                <a:cubicBezTo>
                  <a:pt x="3625318" y="4023843"/>
                  <a:pt x="3627448" y="4030473"/>
                  <a:pt x="3627448" y="4040648"/>
                </a:cubicBezTo>
                <a:lnTo>
                  <a:pt x="3627448" y="4041737"/>
                </a:lnTo>
                <a:cubicBezTo>
                  <a:pt x="3562993" y="4045196"/>
                  <a:pt x="3517014" y="4056269"/>
                  <a:pt x="3489514" y="4074957"/>
                </a:cubicBezTo>
                <a:cubicBezTo>
                  <a:pt x="3462014" y="4093645"/>
                  <a:pt x="3448264" y="4118377"/>
                  <a:pt x="3448264" y="4149153"/>
                </a:cubicBezTo>
                <a:cubicBezTo>
                  <a:pt x="3448264" y="4172023"/>
                  <a:pt x="3456817" y="4192248"/>
                  <a:pt x="3473923" y="4209830"/>
                </a:cubicBezTo>
                <a:cubicBezTo>
                  <a:pt x="3491028" y="4227412"/>
                  <a:pt x="3516520" y="4236202"/>
                  <a:pt x="3550397" y="4236202"/>
                </a:cubicBezTo>
                <a:cubicBezTo>
                  <a:pt x="3591818" y="4236202"/>
                  <a:pt x="3619331" y="4221602"/>
                  <a:pt x="3632936" y="4192401"/>
                </a:cubicBezTo>
                <a:cubicBezTo>
                  <a:pt x="3632936" y="4203037"/>
                  <a:pt x="3634561" y="4215717"/>
                  <a:pt x="3637811" y="4230440"/>
                </a:cubicBezTo>
                <a:lnTo>
                  <a:pt x="3750106" y="4230440"/>
                </a:lnTo>
                <a:cubicBezTo>
                  <a:pt x="3744618" y="4211615"/>
                  <a:pt x="3741874" y="4192024"/>
                  <a:pt x="3741874" y="4171667"/>
                </a:cubicBezTo>
                <a:lnTo>
                  <a:pt x="3741874" y="4062408"/>
                </a:lnTo>
                <a:cubicBezTo>
                  <a:pt x="3741874" y="4032278"/>
                  <a:pt x="3739903" y="4011641"/>
                  <a:pt x="3735961" y="4000498"/>
                </a:cubicBezTo>
                <a:cubicBezTo>
                  <a:pt x="3732020" y="3989355"/>
                  <a:pt x="3724284" y="3978790"/>
                  <a:pt x="3712753" y="3968804"/>
                </a:cubicBezTo>
                <a:cubicBezTo>
                  <a:pt x="3701223" y="3958819"/>
                  <a:pt x="3685851" y="3951542"/>
                  <a:pt x="3666639" y="3946974"/>
                </a:cubicBezTo>
                <a:cubicBezTo>
                  <a:pt x="3647426" y="3942407"/>
                  <a:pt x="3626600" y="3940123"/>
                  <a:pt x="3604158" y="3940123"/>
                </a:cubicBezTo>
                <a:close/>
                <a:moveTo>
                  <a:pt x="2627863" y="3940123"/>
                </a:moveTo>
                <a:cubicBezTo>
                  <a:pt x="2587706" y="3940123"/>
                  <a:pt x="2563340" y="3954958"/>
                  <a:pt x="2554765" y="3984628"/>
                </a:cubicBezTo>
                <a:lnTo>
                  <a:pt x="2554765" y="3945885"/>
                </a:lnTo>
                <a:lnTo>
                  <a:pt x="2443907" y="3945885"/>
                </a:lnTo>
                <a:lnTo>
                  <a:pt x="2443907" y="4230440"/>
                </a:lnTo>
                <a:lnTo>
                  <a:pt x="2562448" y="4230440"/>
                </a:lnTo>
                <a:lnTo>
                  <a:pt x="2562448" y="4060590"/>
                </a:lnTo>
                <a:cubicBezTo>
                  <a:pt x="2562448" y="4036988"/>
                  <a:pt x="2570347" y="4025188"/>
                  <a:pt x="2586145" y="4025188"/>
                </a:cubicBezTo>
                <a:cubicBezTo>
                  <a:pt x="2591376" y="4025188"/>
                  <a:pt x="2595643" y="4026664"/>
                  <a:pt x="2598946" y="4029617"/>
                </a:cubicBezTo>
                <a:cubicBezTo>
                  <a:pt x="2602249" y="4032569"/>
                  <a:pt x="2603900" y="4040292"/>
                  <a:pt x="2603900" y="4052786"/>
                </a:cubicBezTo>
                <a:lnTo>
                  <a:pt x="2603900" y="4230440"/>
                </a:lnTo>
                <a:lnTo>
                  <a:pt x="2722442" y="4230440"/>
                </a:lnTo>
                <a:lnTo>
                  <a:pt x="2722442" y="4049759"/>
                </a:lnTo>
                <a:cubicBezTo>
                  <a:pt x="2722442" y="4019055"/>
                  <a:pt x="2719262" y="3997201"/>
                  <a:pt x="2712904" y="3984197"/>
                </a:cubicBezTo>
                <a:cubicBezTo>
                  <a:pt x="2706546" y="3971193"/>
                  <a:pt x="2695995" y="3960596"/>
                  <a:pt x="2681254" y="3952407"/>
                </a:cubicBezTo>
                <a:cubicBezTo>
                  <a:pt x="2666512" y="3944218"/>
                  <a:pt x="2648715" y="3940123"/>
                  <a:pt x="2627863" y="3940123"/>
                </a:cubicBezTo>
                <a:close/>
                <a:moveTo>
                  <a:pt x="2252110" y="3940123"/>
                </a:moveTo>
                <a:cubicBezTo>
                  <a:pt x="2205999" y="3940123"/>
                  <a:pt x="2168451" y="3954301"/>
                  <a:pt x="2139466" y="3982657"/>
                </a:cubicBezTo>
                <a:cubicBezTo>
                  <a:pt x="2110481" y="4011014"/>
                  <a:pt x="2095988" y="4046406"/>
                  <a:pt x="2095988" y="4088836"/>
                </a:cubicBezTo>
                <a:cubicBezTo>
                  <a:pt x="2095988" y="4128376"/>
                  <a:pt x="2109861" y="4162821"/>
                  <a:pt x="2137607" y="4192174"/>
                </a:cubicBezTo>
                <a:cubicBezTo>
                  <a:pt x="2165353" y="4221526"/>
                  <a:pt x="2202715" y="4236202"/>
                  <a:pt x="2249692" y="4236202"/>
                </a:cubicBezTo>
                <a:cubicBezTo>
                  <a:pt x="2297201" y="4236202"/>
                  <a:pt x="2335368" y="4221964"/>
                  <a:pt x="2364195" y="4193486"/>
                </a:cubicBezTo>
                <a:cubicBezTo>
                  <a:pt x="2393021" y="4165008"/>
                  <a:pt x="2407434" y="4129586"/>
                  <a:pt x="2407434" y="4087219"/>
                </a:cubicBezTo>
                <a:cubicBezTo>
                  <a:pt x="2407434" y="4045265"/>
                  <a:pt x="2393185" y="4010260"/>
                  <a:pt x="2364686" y="3982205"/>
                </a:cubicBezTo>
                <a:cubicBezTo>
                  <a:pt x="2336186" y="3954150"/>
                  <a:pt x="2298661" y="3940123"/>
                  <a:pt x="2252110" y="3940123"/>
                </a:cubicBezTo>
                <a:close/>
                <a:moveTo>
                  <a:pt x="1155213" y="3940123"/>
                </a:moveTo>
                <a:cubicBezTo>
                  <a:pt x="1108407" y="3940123"/>
                  <a:pt x="1070940" y="3954751"/>
                  <a:pt x="1042809" y="3984006"/>
                </a:cubicBezTo>
                <a:cubicBezTo>
                  <a:pt x="1014679" y="4013261"/>
                  <a:pt x="1000613" y="4049102"/>
                  <a:pt x="1000613" y="4091528"/>
                </a:cubicBezTo>
                <a:cubicBezTo>
                  <a:pt x="1000613" y="4132589"/>
                  <a:pt x="1014877" y="4166966"/>
                  <a:pt x="1043403" y="4194661"/>
                </a:cubicBezTo>
                <a:cubicBezTo>
                  <a:pt x="1071929" y="4222355"/>
                  <a:pt x="1110007" y="4236202"/>
                  <a:pt x="1157635" y="4236202"/>
                </a:cubicBezTo>
                <a:cubicBezTo>
                  <a:pt x="1200471" y="4236202"/>
                  <a:pt x="1234559" y="4226326"/>
                  <a:pt x="1259902" y="4206574"/>
                </a:cubicBezTo>
                <a:cubicBezTo>
                  <a:pt x="1285244" y="4186821"/>
                  <a:pt x="1301075" y="4160791"/>
                  <a:pt x="1307395" y="4128483"/>
                </a:cubicBezTo>
                <a:lnTo>
                  <a:pt x="1196952" y="4121228"/>
                </a:lnTo>
                <a:cubicBezTo>
                  <a:pt x="1192796" y="4143729"/>
                  <a:pt x="1180581" y="4154979"/>
                  <a:pt x="1160307" y="4154979"/>
                </a:cubicBezTo>
                <a:cubicBezTo>
                  <a:pt x="1146186" y="4154979"/>
                  <a:pt x="1136690" y="4151426"/>
                  <a:pt x="1131818" y="4144319"/>
                </a:cubicBezTo>
                <a:cubicBezTo>
                  <a:pt x="1126946" y="4137211"/>
                  <a:pt x="1124372" y="4127411"/>
                  <a:pt x="1124094" y="4114917"/>
                </a:cubicBezTo>
                <a:lnTo>
                  <a:pt x="1307159" y="4114917"/>
                </a:lnTo>
                <a:cubicBezTo>
                  <a:pt x="1307496" y="4102526"/>
                  <a:pt x="1307665" y="4095496"/>
                  <a:pt x="1307665" y="4093827"/>
                </a:cubicBezTo>
                <a:cubicBezTo>
                  <a:pt x="1307665" y="4046707"/>
                  <a:pt x="1293585" y="4009309"/>
                  <a:pt x="1265426" y="3981635"/>
                </a:cubicBezTo>
                <a:cubicBezTo>
                  <a:pt x="1237267" y="3953960"/>
                  <a:pt x="1200529" y="3940123"/>
                  <a:pt x="1155213" y="3940123"/>
                </a:cubicBezTo>
                <a:close/>
                <a:moveTo>
                  <a:pt x="3369408" y="3855333"/>
                </a:moveTo>
                <a:lnTo>
                  <a:pt x="3256415" y="3857112"/>
                </a:lnTo>
                <a:lnTo>
                  <a:pt x="3254807" y="3945885"/>
                </a:lnTo>
                <a:lnTo>
                  <a:pt x="3213822" y="3945885"/>
                </a:lnTo>
                <a:lnTo>
                  <a:pt x="3213822" y="4026560"/>
                </a:lnTo>
                <a:lnTo>
                  <a:pt x="3254708" y="4026560"/>
                </a:lnTo>
                <a:lnTo>
                  <a:pt x="3254708" y="4107439"/>
                </a:lnTo>
                <a:lnTo>
                  <a:pt x="3254438" y="4139459"/>
                </a:lnTo>
                <a:cubicBezTo>
                  <a:pt x="3254438" y="4172190"/>
                  <a:pt x="3262725" y="4196130"/>
                  <a:pt x="3279297" y="4211281"/>
                </a:cubicBezTo>
                <a:cubicBezTo>
                  <a:pt x="3295870" y="4226432"/>
                  <a:pt x="3321401" y="4234007"/>
                  <a:pt x="3355890" y="4234007"/>
                </a:cubicBezTo>
                <a:cubicBezTo>
                  <a:pt x="3376750" y="4234007"/>
                  <a:pt x="3399458" y="4231565"/>
                  <a:pt x="3424014" y="4226680"/>
                </a:cubicBezTo>
                <a:lnTo>
                  <a:pt x="3424014" y="4140436"/>
                </a:lnTo>
                <a:cubicBezTo>
                  <a:pt x="3408016" y="4143546"/>
                  <a:pt x="3395874" y="4145101"/>
                  <a:pt x="3387587" y="4145101"/>
                </a:cubicBezTo>
                <a:cubicBezTo>
                  <a:pt x="3382908" y="4145101"/>
                  <a:pt x="3378709" y="4144170"/>
                  <a:pt x="3374988" y="4142308"/>
                </a:cubicBezTo>
                <a:cubicBezTo>
                  <a:pt x="3371268" y="4140446"/>
                  <a:pt x="3369408" y="4133692"/>
                  <a:pt x="3369408" y="4122047"/>
                </a:cubicBezTo>
                <a:lnTo>
                  <a:pt x="3369408" y="4026560"/>
                </a:lnTo>
                <a:lnTo>
                  <a:pt x="3424014" y="4026560"/>
                </a:lnTo>
                <a:lnTo>
                  <a:pt x="3424014" y="3945885"/>
                </a:lnTo>
                <a:lnTo>
                  <a:pt x="3369408" y="3945885"/>
                </a:lnTo>
                <a:close/>
                <a:moveTo>
                  <a:pt x="1816833" y="3855333"/>
                </a:moveTo>
                <a:lnTo>
                  <a:pt x="1703840" y="3857112"/>
                </a:lnTo>
                <a:lnTo>
                  <a:pt x="1702232" y="3945885"/>
                </a:lnTo>
                <a:lnTo>
                  <a:pt x="1661247" y="3945885"/>
                </a:lnTo>
                <a:lnTo>
                  <a:pt x="1661247" y="4026560"/>
                </a:lnTo>
                <a:lnTo>
                  <a:pt x="1702133" y="4026560"/>
                </a:lnTo>
                <a:lnTo>
                  <a:pt x="1702133" y="4107439"/>
                </a:lnTo>
                <a:lnTo>
                  <a:pt x="1701863" y="4139459"/>
                </a:lnTo>
                <a:cubicBezTo>
                  <a:pt x="1701863" y="4172190"/>
                  <a:pt x="1710150" y="4196130"/>
                  <a:pt x="1726722" y="4211281"/>
                </a:cubicBezTo>
                <a:cubicBezTo>
                  <a:pt x="1743295" y="4226432"/>
                  <a:pt x="1768826" y="4234007"/>
                  <a:pt x="1803315" y="4234007"/>
                </a:cubicBezTo>
                <a:cubicBezTo>
                  <a:pt x="1824175" y="4234007"/>
                  <a:pt x="1846883" y="4231565"/>
                  <a:pt x="1871439" y="4226680"/>
                </a:cubicBezTo>
                <a:lnTo>
                  <a:pt x="1871439" y="4140436"/>
                </a:lnTo>
                <a:cubicBezTo>
                  <a:pt x="1855441" y="4143546"/>
                  <a:pt x="1843299" y="4145101"/>
                  <a:pt x="1835013" y="4145101"/>
                </a:cubicBezTo>
                <a:cubicBezTo>
                  <a:pt x="1830333" y="4145101"/>
                  <a:pt x="1826134" y="4144170"/>
                  <a:pt x="1822414" y="4142308"/>
                </a:cubicBezTo>
                <a:cubicBezTo>
                  <a:pt x="1818693" y="4140446"/>
                  <a:pt x="1816833" y="4133692"/>
                  <a:pt x="1816833" y="4122047"/>
                </a:cubicBezTo>
                <a:lnTo>
                  <a:pt x="1816833" y="4026560"/>
                </a:lnTo>
                <a:lnTo>
                  <a:pt x="1871439" y="4026560"/>
                </a:lnTo>
                <a:lnTo>
                  <a:pt x="1871439" y="3945885"/>
                </a:lnTo>
                <a:lnTo>
                  <a:pt x="1816833" y="3945885"/>
                </a:lnTo>
                <a:close/>
                <a:moveTo>
                  <a:pt x="628473" y="3852314"/>
                </a:moveTo>
                <a:lnTo>
                  <a:pt x="628473" y="4230440"/>
                </a:lnTo>
                <a:lnTo>
                  <a:pt x="731100" y="4230440"/>
                </a:lnTo>
                <a:lnTo>
                  <a:pt x="731100" y="4047183"/>
                </a:lnTo>
                <a:cubicBezTo>
                  <a:pt x="731100" y="4030313"/>
                  <a:pt x="728141" y="4012062"/>
                  <a:pt x="722224" y="3992431"/>
                </a:cubicBezTo>
                <a:cubicBezTo>
                  <a:pt x="728227" y="4020334"/>
                  <a:pt x="737741" y="4044763"/>
                  <a:pt x="750766" y="4065718"/>
                </a:cubicBezTo>
                <a:lnTo>
                  <a:pt x="853110" y="4230440"/>
                </a:lnTo>
                <a:lnTo>
                  <a:pt x="953639" y="4230440"/>
                </a:lnTo>
                <a:lnTo>
                  <a:pt x="953639" y="3852314"/>
                </a:lnTo>
                <a:lnTo>
                  <a:pt x="850739" y="3852314"/>
                </a:lnTo>
                <a:lnTo>
                  <a:pt x="850739" y="3966448"/>
                </a:lnTo>
                <a:cubicBezTo>
                  <a:pt x="850739" y="3999631"/>
                  <a:pt x="853609" y="4029892"/>
                  <a:pt x="859348" y="4057233"/>
                </a:cubicBezTo>
                <a:cubicBezTo>
                  <a:pt x="857570" y="4039093"/>
                  <a:pt x="848056" y="4016478"/>
                  <a:pt x="830806" y="3989387"/>
                </a:cubicBezTo>
                <a:lnTo>
                  <a:pt x="743653" y="3852314"/>
                </a:lnTo>
                <a:close/>
                <a:moveTo>
                  <a:pt x="3034365" y="3846552"/>
                </a:moveTo>
                <a:cubicBezTo>
                  <a:pt x="2983589" y="3846552"/>
                  <a:pt x="2944491" y="3858526"/>
                  <a:pt x="2917071" y="3882473"/>
                </a:cubicBezTo>
                <a:cubicBezTo>
                  <a:pt x="2889651" y="3906420"/>
                  <a:pt x="2875941" y="3936554"/>
                  <a:pt x="2875941" y="3972875"/>
                </a:cubicBezTo>
                <a:cubicBezTo>
                  <a:pt x="2875941" y="4001307"/>
                  <a:pt x="2885515" y="4025944"/>
                  <a:pt x="2904663" y="4046784"/>
                </a:cubicBezTo>
                <a:cubicBezTo>
                  <a:pt x="2923811" y="4067624"/>
                  <a:pt x="2966203" y="4084341"/>
                  <a:pt x="3031840" y="4096935"/>
                </a:cubicBezTo>
                <a:cubicBezTo>
                  <a:pt x="3047921" y="4100182"/>
                  <a:pt x="3058703" y="4103646"/>
                  <a:pt x="3064187" y="4107326"/>
                </a:cubicBezTo>
                <a:cubicBezTo>
                  <a:pt x="3069670" y="4111006"/>
                  <a:pt x="3072412" y="4115787"/>
                  <a:pt x="3072412" y="4121670"/>
                </a:cubicBezTo>
                <a:cubicBezTo>
                  <a:pt x="3072412" y="4133083"/>
                  <a:pt x="3060037" y="4138790"/>
                  <a:pt x="3035287" y="4138790"/>
                </a:cubicBezTo>
                <a:cubicBezTo>
                  <a:pt x="3001664" y="4138790"/>
                  <a:pt x="2980372" y="4123972"/>
                  <a:pt x="2971411" y="4094337"/>
                </a:cubicBezTo>
                <a:lnTo>
                  <a:pt x="2857281" y="4114411"/>
                </a:lnTo>
                <a:cubicBezTo>
                  <a:pt x="2879136" y="4195606"/>
                  <a:pt x="2936252" y="4236202"/>
                  <a:pt x="3028628" y="4236202"/>
                </a:cubicBezTo>
                <a:cubicBezTo>
                  <a:pt x="3078944" y="4236202"/>
                  <a:pt x="3119812" y="4224180"/>
                  <a:pt x="3151232" y="4200136"/>
                </a:cubicBezTo>
                <a:cubicBezTo>
                  <a:pt x="3182652" y="4176091"/>
                  <a:pt x="3198363" y="4144622"/>
                  <a:pt x="3198363" y="4105729"/>
                </a:cubicBezTo>
                <a:cubicBezTo>
                  <a:pt x="3198363" y="4081098"/>
                  <a:pt x="3191851" y="4059665"/>
                  <a:pt x="3178829" y="4041429"/>
                </a:cubicBezTo>
                <a:cubicBezTo>
                  <a:pt x="3165806" y="4023192"/>
                  <a:pt x="3149694" y="4010359"/>
                  <a:pt x="3130491" y="4002929"/>
                </a:cubicBezTo>
                <a:cubicBezTo>
                  <a:pt x="3111289" y="3995499"/>
                  <a:pt x="3079528" y="3987099"/>
                  <a:pt x="3035209" y="3977729"/>
                </a:cubicBezTo>
                <a:cubicBezTo>
                  <a:pt x="3019929" y="3974479"/>
                  <a:pt x="3010098" y="3971371"/>
                  <a:pt x="3005718" y="3968404"/>
                </a:cubicBezTo>
                <a:cubicBezTo>
                  <a:pt x="3001337" y="3965437"/>
                  <a:pt x="2999147" y="3961441"/>
                  <a:pt x="2999147" y="3956416"/>
                </a:cubicBezTo>
                <a:cubicBezTo>
                  <a:pt x="2999147" y="3944822"/>
                  <a:pt x="3009546" y="3939025"/>
                  <a:pt x="3030343" y="3939025"/>
                </a:cubicBezTo>
                <a:cubicBezTo>
                  <a:pt x="3057495" y="3939025"/>
                  <a:pt x="3076100" y="3951282"/>
                  <a:pt x="3086158" y="3975795"/>
                </a:cubicBezTo>
                <a:lnTo>
                  <a:pt x="3188484" y="3945594"/>
                </a:lnTo>
                <a:cubicBezTo>
                  <a:pt x="3163191" y="3879566"/>
                  <a:pt x="3111818" y="3846552"/>
                  <a:pt x="3034365" y="3846552"/>
                </a:cubicBezTo>
                <a:close/>
                <a:moveTo>
                  <a:pt x="3672632" y="3279135"/>
                </a:moveTo>
                <a:lnTo>
                  <a:pt x="3672632" y="3563690"/>
                </a:lnTo>
                <a:lnTo>
                  <a:pt x="3791173" y="3563690"/>
                </a:lnTo>
                <a:lnTo>
                  <a:pt x="3791173" y="3279135"/>
                </a:lnTo>
                <a:close/>
                <a:moveTo>
                  <a:pt x="4037563" y="3273373"/>
                </a:moveTo>
                <a:cubicBezTo>
                  <a:pt x="3997406" y="3273373"/>
                  <a:pt x="3973040" y="3288208"/>
                  <a:pt x="3964465" y="3317878"/>
                </a:cubicBezTo>
                <a:lnTo>
                  <a:pt x="3964465" y="3279135"/>
                </a:lnTo>
                <a:lnTo>
                  <a:pt x="3853607" y="3279135"/>
                </a:lnTo>
                <a:lnTo>
                  <a:pt x="3853607" y="3563690"/>
                </a:lnTo>
                <a:lnTo>
                  <a:pt x="3972148" y="3563690"/>
                </a:lnTo>
                <a:lnTo>
                  <a:pt x="3972148" y="3393840"/>
                </a:lnTo>
                <a:cubicBezTo>
                  <a:pt x="3972148" y="3370238"/>
                  <a:pt x="3980047" y="3358438"/>
                  <a:pt x="3995845" y="3358438"/>
                </a:cubicBezTo>
                <a:cubicBezTo>
                  <a:pt x="4001076" y="3358438"/>
                  <a:pt x="4005343" y="3359914"/>
                  <a:pt x="4008646" y="3362867"/>
                </a:cubicBezTo>
                <a:cubicBezTo>
                  <a:pt x="4011949" y="3365819"/>
                  <a:pt x="4013600" y="3373543"/>
                  <a:pt x="4013600" y="3386036"/>
                </a:cubicBezTo>
                <a:lnTo>
                  <a:pt x="4013600" y="3563690"/>
                </a:lnTo>
                <a:lnTo>
                  <a:pt x="4132142" y="3563690"/>
                </a:lnTo>
                <a:lnTo>
                  <a:pt x="4132142" y="3383010"/>
                </a:lnTo>
                <a:cubicBezTo>
                  <a:pt x="4132142" y="3352305"/>
                  <a:pt x="4128962" y="3330451"/>
                  <a:pt x="4122604" y="3317447"/>
                </a:cubicBezTo>
                <a:cubicBezTo>
                  <a:pt x="4116245" y="3304443"/>
                  <a:pt x="4105695" y="3293846"/>
                  <a:pt x="4090953" y="3285657"/>
                </a:cubicBezTo>
                <a:cubicBezTo>
                  <a:pt x="4076212" y="3277468"/>
                  <a:pt x="4058415" y="3273373"/>
                  <a:pt x="4037563" y="3273373"/>
                </a:cubicBezTo>
                <a:close/>
                <a:moveTo>
                  <a:pt x="3672632" y="3173765"/>
                </a:moveTo>
                <a:lnTo>
                  <a:pt x="3672632" y="3269806"/>
                </a:lnTo>
                <a:lnTo>
                  <a:pt x="3791173" y="3269806"/>
                </a:lnTo>
                <a:lnTo>
                  <a:pt x="3791173" y="3173765"/>
                </a:lnTo>
                <a:close/>
                <a:moveTo>
                  <a:pt x="2455873" y="2759270"/>
                </a:moveTo>
                <a:lnTo>
                  <a:pt x="2455873" y="2767017"/>
                </a:lnTo>
                <a:cubicBezTo>
                  <a:pt x="2455873" y="2788746"/>
                  <a:pt x="2452422" y="2802537"/>
                  <a:pt x="2445519" y="2808390"/>
                </a:cubicBezTo>
                <a:cubicBezTo>
                  <a:pt x="2438616" y="2814242"/>
                  <a:pt x="2430087" y="2817168"/>
                  <a:pt x="2419931" y="2817168"/>
                </a:cubicBezTo>
                <a:cubicBezTo>
                  <a:pt x="2405659" y="2817168"/>
                  <a:pt x="2398523" y="2810714"/>
                  <a:pt x="2398523" y="2797806"/>
                </a:cubicBezTo>
                <a:cubicBezTo>
                  <a:pt x="2398523" y="2776608"/>
                  <a:pt x="2417640" y="2763763"/>
                  <a:pt x="2455873" y="2759270"/>
                </a:cubicBezTo>
                <a:close/>
                <a:moveTo>
                  <a:pt x="1960573" y="2759270"/>
                </a:moveTo>
                <a:lnTo>
                  <a:pt x="1960573" y="2767017"/>
                </a:lnTo>
                <a:cubicBezTo>
                  <a:pt x="1960573" y="2788746"/>
                  <a:pt x="1957122" y="2802537"/>
                  <a:pt x="1950219" y="2808390"/>
                </a:cubicBezTo>
                <a:cubicBezTo>
                  <a:pt x="1943316" y="2814242"/>
                  <a:pt x="1934787" y="2817168"/>
                  <a:pt x="1924631" y="2817168"/>
                </a:cubicBezTo>
                <a:cubicBezTo>
                  <a:pt x="1910359" y="2817168"/>
                  <a:pt x="1903223" y="2810714"/>
                  <a:pt x="1903223" y="2797806"/>
                </a:cubicBezTo>
                <a:cubicBezTo>
                  <a:pt x="1903223" y="2776608"/>
                  <a:pt x="1922340" y="2763763"/>
                  <a:pt x="1960573" y="2759270"/>
                </a:cubicBezTo>
                <a:close/>
                <a:moveTo>
                  <a:pt x="3718424" y="2671187"/>
                </a:moveTo>
                <a:cubicBezTo>
                  <a:pt x="3727685" y="2671187"/>
                  <a:pt x="3735401" y="2673903"/>
                  <a:pt x="3741572" y="2679335"/>
                </a:cubicBezTo>
                <a:cubicBezTo>
                  <a:pt x="3747744" y="2684767"/>
                  <a:pt x="3750912" y="2694033"/>
                  <a:pt x="3751078" y="2707133"/>
                </a:cubicBezTo>
                <a:lnTo>
                  <a:pt x="3686045" y="2707133"/>
                </a:lnTo>
                <a:cubicBezTo>
                  <a:pt x="3686045" y="2683169"/>
                  <a:pt x="3696838" y="2671187"/>
                  <a:pt x="3718424" y="2671187"/>
                </a:cubicBezTo>
                <a:close/>
                <a:moveTo>
                  <a:pt x="1290312" y="2629134"/>
                </a:moveTo>
                <a:lnTo>
                  <a:pt x="1314018" y="2723872"/>
                </a:lnTo>
                <a:lnTo>
                  <a:pt x="1266615" y="2723872"/>
                </a:lnTo>
                <a:close/>
                <a:moveTo>
                  <a:pt x="1480204" y="2602860"/>
                </a:moveTo>
                <a:lnTo>
                  <a:pt x="1584159" y="2887415"/>
                </a:lnTo>
                <a:lnTo>
                  <a:pt x="1672272" y="2887415"/>
                </a:lnTo>
                <a:lnTo>
                  <a:pt x="1774500" y="2602860"/>
                </a:lnTo>
                <a:lnTo>
                  <a:pt x="1687656" y="2602860"/>
                </a:lnTo>
                <a:lnTo>
                  <a:pt x="1647096" y="2724802"/>
                </a:lnTo>
                <a:cubicBezTo>
                  <a:pt x="1645820" y="2728732"/>
                  <a:pt x="1644806" y="2731792"/>
                  <a:pt x="1644056" y="2733980"/>
                </a:cubicBezTo>
                <a:lnTo>
                  <a:pt x="1643602" y="2735206"/>
                </a:lnTo>
                <a:lnTo>
                  <a:pt x="1640459" y="2722500"/>
                </a:lnTo>
                <a:lnTo>
                  <a:pt x="1600122" y="2602860"/>
                </a:lnTo>
                <a:close/>
                <a:moveTo>
                  <a:pt x="4022247" y="2597098"/>
                </a:moveTo>
                <a:cubicBezTo>
                  <a:pt x="3983153" y="2597098"/>
                  <a:pt x="3951335" y="2606209"/>
                  <a:pt x="3926794" y="2624431"/>
                </a:cubicBezTo>
                <a:cubicBezTo>
                  <a:pt x="3902252" y="2642653"/>
                  <a:pt x="3889981" y="2666692"/>
                  <a:pt x="3889981" y="2696547"/>
                </a:cubicBezTo>
                <a:cubicBezTo>
                  <a:pt x="3889981" y="2718033"/>
                  <a:pt x="3897331" y="2737509"/>
                  <a:pt x="3912030" y="2754973"/>
                </a:cubicBezTo>
                <a:cubicBezTo>
                  <a:pt x="3926729" y="2772438"/>
                  <a:pt x="3962592" y="2785139"/>
                  <a:pt x="4019619" y="2793077"/>
                </a:cubicBezTo>
                <a:cubicBezTo>
                  <a:pt x="4039196" y="2795706"/>
                  <a:pt x="4051021" y="2798007"/>
                  <a:pt x="4055096" y="2799980"/>
                </a:cubicBezTo>
                <a:cubicBezTo>
                  <a:pt x="4059171" y="2801952"/>
                  <a:pt x="4061208" y="2804117"/>
                  <a:pt x="4061208" y="2806475"/>
                </a:cubicBezTo>
                <a:cubicBezTo>
                  <a:pt x="4061208" y="2813604"/>
                  <a:pt x="4049128" y="2817168"/>
                  <a:pt x="4024970" y="2817168"/>
                </a:cubicBezTo>
                <a:cubicBezTo>
                  <a:pt x="3994451" y="2817168"/>
                  <a:pt x="3976719" y="2807198"/>
                  <a:pt x="3971774" y="2787259"/>
                </a:cubicBezTo>
                <a:lnTo>
                  <a:pt x="3877084" y="2799800"/>
                </a:lnTo>
                <a:cubicBezTo>
                  <a:pt x="3895575" y="2862052"/>
                  <a:pt x="3943241" y="2893178"/>
                  <a:pt x="4020082" y="2893178"/>
                </a:cubicBezTo>
                <a:cubicBezTo>
                  <a:pt x="4065298" y="2893178"/>
                  <a:pt x="4101064" y="2883930"/>
                  <a:pt x="4127379" y="2865435"/>
                </a:cubicBezTo>
                <a:cubicBezTo>
                  <a:pt x="4153695" y="2846940"/>
                  <a:pt x="4166853" y="2821779"/>
                  <a:pt x="4166853" y="2789951"/>
                </a:cubicBezTo>
                <a:cubicBezTo>
                  <a:pt x="4166853" y="2769199"/>
                  <a:pt x="4160815" y="2751448"/>
                  <a:pt x="4148740" y="2736696"/>
                </a:cubicBezTo>
                <a:cubicBezTo>
                  <a:pt x="4136665" y="2721944"/>
                  <a:pt x="4122234" y="2711834"/>
                  <a:pt x="4105449" y="2706368"/>
                </a:cubicBezTo>
                <a:cubicBezTo>
                  <a:pt x="4088663" y="2700901"/>
                  <a:pt x="4057682" y="2695618"/>
                  <a:pt x="4012506" y="2690519"/>
                </a:cubicBezTo>
                <a:cubicBezTo>
                  <a:pt x="3998691" y="2688921"/>
                  <a:pt x="3991784" y="2685231"/>
                  <a:pt x="3991784" y="2679449"/>
                </a:cubicBezTo>
                <a:cubicBezTo>
                  <a:pt x="3991784" y="2678494"/>
                  <a:pt x="3993917" y="2676833"/>
                  <a:pt x="3998183" y="2674464"/>
                </a:cubicBezTo>
                <a:cubicBezTo>
                  <a:pt x="4002449" y="2672096"/>
                  <a:pt x="4009820" y="2670912"/>
                  <a:pt x="4020296" y="2670912"/>
                </a:cubicBezTo>
                <a:cubicBezTo>
                  <a:pt x="4042194" y="2670912"/>
                  <a:pt x="4057033" y="2679053"/>
                  <a:pt x="4064813" y="2695334"/>
                </a:cubicBezTo>
                <a:lnTo>
                  <a:pt x="4155053" y="2678664"/>
                </a:lnTo>
                <a:cubicBezTo>
                  <a:pt x="4135534" y="2624287"/>
                  <a:pt x="4091265" y="2597098"/>
                  <a:pt x="4022247" y="2597098"/>
                </a:cubicBezTo>
                <a:close/>
                <a:moveTo>
                  <a:pt x="3717438" y="2597098"/>
                </a:moveTo>
                <a:cubicBezTo>
                  <a:pt x="3670632" y="2597098"/>
                  <a:pt x="3633165" y="2611726"/>
                  <a:pt x="3605034" y="2640981"/>
                </a:cubicBezTo>
                <a:cubicBezTo>
                  <a:pt x="3576903" y="2670236"/>
                  <a:pt x="3562838" y="2706077"/>
                  <a:pt x="3562838" y="2748504"/>
                </a:cubicBezTo>
                <a:cubicBezTo>
                  <a:pt x="3562838" y="2789564"/>
                  <a:pt x="3577102" y="2823941"/>
                  <a:pt x="3605628" y="2851636"/>
                </a:cubicBezTo>
                <a:cubicBezTo>
                  <a:pt x="3634154" y="2879330"/>
                  <a:pt x="3672232" y="2893178"/>
                  <a:pt x="3719860" y="2893178"/>
                </a:cubicBezTo>
                <a:cubicBezTo>
                  <a:pt x="3762696" y="2893178"/>
                  <a:pt x="3796784" y="2883301"/>
                  <a:pt x="3822127" y="2863549"/>
                </a:cubicBezTo>
                <a:cubicBezTo>
                  <a:pt x="3847469" y="2843796"/>
                  <a:pt x="3863300" y="2817766"/>
                  <a:pt x="3869620" y="2785458"/>
                </a:cubicBezTo>
                <a:lnTo>
                  <a:pt x="3759177" y="2778203"/>
                </a:lnTo>
                <a:cubicBezTo>
                  <a:pt x="3755021" y="2800704"/>
                  <a:pt x="3742806" y="2811955"/>
                  <a:pt x="3722531" y="2811955"/>
                </a:cubicBezTo>
                <a:cubicBezTo>
                  <a:pt x="3708411" y="2811955"/>
                  <a:pt x="3698915" y="2808401"/>
                  <a:pt x="3694043" y="2801294"/>
                </a:cubicBezTo>
                <a:cubicBezTo>
                  <a:pt x="3689171" y="2794186"/>
                  <a:pt x="3686596" y="2784386"/>
                  <a:pt x="3686319" y="2771892"/>
                </a:cubicBezTo>
                <a:lnTo>
                  <a:pt x="3869384" y="2771892"/>
                </a:lnTo>
                <a:cubicBezTo>
                  <a:pt x="3869721" y="2759501"/>
                  <a:pt x="3869890" y="2752471"/>
                  <a:pt x="3869890" y="2750802"/>
                </a:cubicBezTo>
                <a:cubicBezTo>
                  <a:pt x="3869890" y="2703682"/>
                  <a:pt x="3855810" y="2666284"/>
                  <a:pt x="3827651" y="2638610"/>
                </a:cubicBezTo>
                <a:cubicBezTo>
                  <a:pt x="3799492" y="2610935"/>
                  <a:pt x="3762754" y="2597098"/>
                  <a:pt x="3717438" y="2597098"/>
                </a:cubicBezTo>
                <a:close/>
                <a:moveTo>
                  <a:pt x="3079518" y="2597098"/>
                </a:moveTo>
                <a:cubicBezTo>
                  <a:pt x="3036506" y="2597098"/>
                  <a:pt x="3001531" y="2611235"/>
                  <a:pt x="2974594" y="2639508"/>
                </a:cubicBezTo>
                <a:cubicBezTo>
                  <a:pt x="2947657" y="2667782"/>
                  <a:pt x="2934188" y="2703665"/>
                  <a:pt x="2934188" y="2747157"/>
                </a:cubicBezTo>
                <a:cubicBezTo>
                  <a:pt x="2934188" y="2789850"/>
                  <a:pt x="2947745" y="2824859"/>
                  <a:pt x="2974858" y="2852187"/>
                </a:cubicBezTo>
                <a:cubicBezTo>
                  <a:pt x="3001970" y="2879514"/>
                  <a:pt x="3037220" y="2893178"/>
                  <a:pt x="3080607" y="2893178"/>
                </a:cubicBezTo>
                <a:cubicBezTo>
                  <a:pt x="3119401" y="2893178"/>
                  <a:pt x="3150578" y="2882650"/>
                  <a:pt x="3174138" y="2861596"/>
                </a:cubicBezTo>
                <a:cubicBezTo>
                  <a:pt x="3197697" y="2840541"/>
                  <a:pt x="3211743" y="2811519"/>
                  <a:pt x="3216273" y="2774529"/>
                </a:cubicBezTo>
                <a:lnTo>
                  <a:pt x="3114333" y="2766130"/>
                </a:lnTo>
                <a:cubicBezTo>
                  <a:pt x="3110712" y="2793204"/>
                  <a:pt x="3100920" y="2806741"/>
                  <a:pt x="3084959" y="2806741"/>
                </a:cubicBezTo>
                <a:cubicBezTo>
                  <a:pt x="3074272" y="2806741"/>
                  <a:pt x="3066640" y="2802089"/>
                  <a:pt x="3062064" y="2792785"/>
                </a:cubicBezTo>
                <a:cubicBezTo>
                  <a:pt x="3057487" y="2783481"/>
                  <a:pt x="3055199" y="2767995"/>
                  <a:pt x="3055199" y="2746326"/>
                </a:cubicBezTo>
                <a:cubicBezTo>
                  <a:pt x="3055199" y="2721146"/>
                  <a:pt x="3057485" y="2704021"/>
                  <a:pt x="3062057" y="2694948"/>
                </a:cubicBezTo>
                <a:cubicBezTo>
                  <a:pt x="3066629" y="2685876"/>
                  <a:pt x="3073443" y="2681339"/>
                  <a:pt x="3082498" y="2681339"/>
                </a:cubicBezTo>
                <a:cubicBezTo>
                  <a:pt x="3097190" y="2681339"/>
                  <a:pt x="3106527" y="2695791"/>
                  <a:pt x="3110509" y="2724695"/>
                </a:cubicBezTo>
                <a:lnTo>
                  <a:pt x="3214901" y="2716407"/>
                </a:lnTo>
                <a:cubicBezTo>
                  <a:pt x="3211288" y="2679949"/>
                  <a:pt x="3197367" y="2650950"/>
                  <a:pt x="3173136" y="2629409"/>
                </a:cubicBezTo>
                <a:cubicBezTo>
                  <a:pt x="3148906" y="2607868"/>
                  <a:pt x="3117700" y="2597098"/>
                  <a:pt x="3079518" y="2597098"/>
                </a:cubicBezTo>
                <a:close/>
                <a:moveTo>
                  <a:pt x="2799313" y="2597098"/>
                </a:moveTo>
                <a:cubicBezTo>
                  <a:pt x="2759156" y="2597098"/>
                  <a:pt x="2734790" y="2611933"/>
                  <a:pt x="2726215" y="2641603"/>
                </a:cubicBezTo>
                <a:lnTo>
                  <a:pt x="2726215" y="2602860"/>
                </a:lnTo>
                <a:lnTo>
                  <a:pt x="2615357" y="2602860"/>
                </a:lnTo>
                <a:lnTo>
                  <a:pt x="2615357" y="2887415"/>
                </a:lnTo>
                <a:lnTo>
                  <a:pt x="2733898" y="2887415"/>
                </a:lnTo>
                <a:lnTo>
                  <a:pt x="2733898" y="2717565"/>
                </a:lnTo>
                <a:cubicBezTo>
                  <a:pt x="2733898" y="2693963"/>
                  <a:pt x="2741797" y="2682163"/>
                  <a:pt x="2757595" y="2682163"/>
                </a:cubicBezTo>
                <a:cubicBezTo>
                  <a:pt x="2762826" y="2682163"/>
                  <a:pt x="2767093" y="2683639"/>
                  <a:pt x="2770396" y="2686592"/>
                </a:cubicBezTo>
                <a:cubicBezTo>
                  <a:pt x="2773699" y="2689544"/>
                  <a:pt x="2775350" y="2697268"/>
                  <a:pt x="2775350" y="2709762"/>
                </a:cubicBezTo>
                <a:lnTo>
                  <a:pt x="2775350" y="2887415"/>
                </a:lnTo>
                <a:lnTo>
                  <a:pt x="2893892" y="2887415"/>
                </a:lnTo>
                <a:lnTo>
                  <a:pt x="2893892" y="2706734"/>
                </a:lnTo>
                <a:cubicBezTo>
                  <a:pt x="2893892" y="2676030"/>
                  <a:pt x="2890712" y="2654176"/>
                  <a:pt x="2884354" y="2641172"/>
                </a:cubicBezTo>
                <a:cubicBezTo>
                  <a:pt x="2877995" y="2628168"/>
                  <a:pt x="2867445" y="2617571"/>
                  <a:pt x="2852703" y="2609382"/>
                </a:cubicBezTo>
                <a:cubicBezTo>
                  <a:pt x="2837962" y="2601193"/>
                  <a:pt x="2820165" y="2597098"/>
                  <a:pt x="2799313" y="2597098"/>
                </a:cubicBezTo>
                <a:close/>
                <a:moveTo>
                  <a:pt x="2432583" y="2597098"/>
                </a:moveTo>
                <a:cubicBezTo>
                  <a:pt x="2348339" y="2597098"/>
                  <a:pt x="2298844" y="2629189"/>
                  <a:pt x="2284098" y="2693370"/>
                </a:cubicBezTo>
                <a:lnTo>
                  <a:pt x="2392478" y="2703017"/>
                </a:lnTo>
                <a:cubicBezTo>
                  <a:pt x="2395399" y="2683077"/>
                  <a:pt x="2407584" y="2673107"/>
                  <a:pt x="2429033" y="2673107"/>
                </a:cubicBezTo>
                <a:cubicBezTo>
                  <a:pt x="2438406" y="2673107"/>
                  <a:pt x="2445223" y="2674649"/>
                  <a:pt x="2449483" y="2677734"/>
                </a:cubicBezTo>
                <a:cubicBezTo>
                  <a:pt x="2453743" y="2680818"/>
                  <a:pt x="2455873" y="2687448"/>
                  <a:pt x="2455873" y="2697623"/>
                </a:cubicBezTo>
                <a:lnTo>
                  <a:pt x="2455873" y="2698712"/>
                </a:lnTo>
                <a:cubicBezTo>
                  <a:pt x="2391418" y="2702171"/>
                  <a:pt x="2345440" y="2713244"/>
                  <a:pt x="2317939" y="2731932"/>
                </a:cubicBezTo>
                <a:cubicBezTo>
                  <a:pt x="2290439" y="2750620"/>
                  <a:pt x="2276689" y="2775352"/>
                  <a:pt x="2276689" y="2806128"/>
                </a:cubicBezTo>
                <a:cubicBezTo>
                  <a:pt x="2276689" y="2828998"/>
                  <a:pt x="2285242" y="2849223"/>
                  <a:pt x="2302348" y="2866805"/>
                </a:cubicBezTo>
                <a:cubicBezTo>
                  <a:pt x="2319453" y="2884387"/>
                  <a:pt x="2344945" y="2893178"/>
                  <a:pt x="2378822" y="2893178"/>
                </a:cubicBezTo>
                <a:cubicBezTo>
                  <a:pt x="2420243" y="2893178"/>
                  <a:pt x="2447756" y="2878577"/>
                  <a:pt x="2461361" y="2849376"/>
                </a:cubicBezTo>
                <a:cubicBezTo>
                  <a:pt x="2461361" y="2860012"/>
                  <a:pt x="2462986" y="2872692"/>
                  <a:pt x="2466236" y="2887415"/>
                </a:cubicBezTo>
                <a:lnTo>
                  <a:pt x="2578531" y="2887415"/>
                </a:lnTo>
                <a:cubicBezTo>
                  <a:pt x="2573043" y="2868590"/>
                  <a:pt x="2570299" y="2848999"/>
                  <a:pt x="2570299" y="2828642"/>
                </a:cubicBezTo>
                <a:lnTo>
                  <a:pt x="2570299" y="2719383"/>
                </a:lnTo>
                <a:cubicBezTo>
                  <a:pt x="2570299" y="2689253"/>
                  <a:pt x="2568328" y="2668616"/>
                  <a:pt x="2564386" y="2657473"/>
                </a:cubicBezTo>
                <a:cubicBezTo>
                  <a:pt x="2560445" y="2646330"/>
                  <a:pt x="2552709" y="2635765"/>
                  <a:pt x="2541178" y="2625779"/>
                </a:cubicBezTo>
                <a:cubicBezTo>
                  <a:pt x="2529647" y="2615794"/>
                  <a:pt x="2514276" y="2608517"/>
                  <a:pt x="2495064" y="2603949"/>
                </a:cubicBezTo>
                <a:cubicBezTo>
                  <a:pt x="2475851" y="2599382"/>
                  <a:pt x="2455024" y="2597098"/>
                  <a:pt x="2432583" y="2597098"/>
                </a:cubicBezTo>
                <a:close/>
                <a:moveTo>
                  <a:pt x="1937283" y="2597098"/>
                </a:moveTo>
                <a:cubicBezTo>
                  <a:pt x="1853039" y="2597098"/>
                  <a:pt x="1803544" y="2629189"/>
                  <a:pt x="1788798" y="2693370"/>
                </a:cubicBezTo>
                <a:lnTo>
                  <a:pt x="1897178" y="2703017"/>
                </a:lnTo>
                <a:cubicBezTo>
                  <a:pt x="1900099" y="2683077"/>
                  <a:pt x="1912284" y="2673107"/>
                  <a:pt x="1933733" y="2673107"/>
                </a:cubicBezTo>
                <a:cubicBezTo>
                  <a:pt x="1943106" y="2673107"/>
                  <a:pt x="1949922" y="2674649"/>
                  <a:pt x="1954183" y="2677734"/>
                </a:cubicBezTo>
                <a:cubicBezTo>
                  <a:pt x="1958443" y="2680818"/>
                  <a:pt x="1960573" y="2687448"/>
                  <a:pt x="1960573" y="2697623"/>
                </a:cubicBezTo>
                <a:lnTo>
                  <a:pt x="1960573" y="2698712"/>
                </a:lnTo>
                <a:cubicBezTo>
                  <a:pt x="1896118" y="2702171"/>
                  <a:pt x="1850140" y="2713244"/>
                  <a:pt x="1822639" y="2731932"/>
                </a:cubicBezTo>
                <a:cubicBezTo>
                  <a:pt x="1795139" y="2750620"/>
                  <a:pt x="1781389" y="2775352"/>
                  <a:pt x="1781389" y="2806128"/>
                </a:cubicBezTo>
                <a:cubicBezTo>
                  <a:pt x="1781389" y="2828998"/>
                  <a:pt x="1789942" y="2849223"/>
                  <a:pt x="1807048" y="2866805"/>
                </a:cubicBezTo>
                <a:cubicBezTo>
                  <a:pt x="1824153" y="2884387"/>
                  <a:pt x="1849645" y="2893178"/>
                  <a:pt x="1883522" y="2893178"/>
                </a:cubicBezTo>
                <a:cubicBezTo>
                  <a:pt x="1924943" y="2893178"/>
                  <a:pt x="1952456" y="2878577"/>
                  <a:pt x="1966061" y="2849376"/>
                </a:cubicBezTo>
                <a:cubicBezTo>
                  <a:pt x="1966061" y="2860012"/>
                  <a:pt x="1967686" y="2872692"/>
                  <a:pt x="1970936" y="2887415"/>
                </a:cubicBezTo>
                <a:lnTo>
                  <a:pt x="2083231" y="2887415"/>
                </a:lnTo>
                <a:cubicBezTo>
                  <a:pt x="2077743" y="2868590"/>
                  <a:pt x="2074999" y="2848999"/>
                  <a:pt x="2074999" y="2828642"/>
                </a:cubicBezTo>
                <a:lnTo>
                  <a:pt x="2074999" y="2719383"/>
                </a:lnTo>
                <a:cubicBezTo>
                  <a:pt x="2074999" y="2689253"/>
                  <a:pt x="2073028" y="2668616"/>
                  <a:pt x="2069086" y="2657473"/>
                </a:cubicBezTo>
                <a:cubicBezTo>
                  <a:pt x="2065145" y="2646330"/>
                  <a:pt x="2057409" y="2635765"/>
                  <a:pt x="2045878" y="2625779"/>
                </a:cubicBezTo>
                <a:cubicBezTo>
                  <a:pt x="2034347" y="2615794"/>
                  <a:pt x="2018976" y="2608517"/>
                  <a:pt x="1999764" y="2603949"/>
                </a:cubicBezTo>
                <a:cubicBezTo>
                  <a:pt x="1980551" y="2599382"/>
                  <a:pt x="1959724" y="2597098"/>
                  <a:pt x="1937283" y="2597098"/>
                </a:cubicBezTo>
                <a:close/>
                <a:moveTo>
                  <a:pt x="3244007" y="2509289"/>
                </a:moveTo>
                <a:lnTo>
                  <a:pt x="3244007" y="2887415"/>
                </a:lnTo>
                <a:lnTo>
                  <a:pt x="3362548" y="2887415"/>
                </a:lnTo>
                <a:lnTo>
                  <a:pt x="3362548" y="2727263"/>
                </a:lnTo>
                <a:cubicBezTo>
                  <a:pt x="3362548" y="2712500"/>
                  <a:pt x="3362905" y="2703253"/>
                  <a:pt x="3363618" y="2699523"/>
                </a:cubicBezTo>
                <a:cubicBezTo>
                  <a:pt x="3364331" y="2695793"/>
                  <a:pt x="3366891" y="2692150"/>
                  <a:pt x="3371297" y="2688594"/>
                </a:cubicBezTo>
                <a:cubicBezTo>
                  <a:pt x="3375703" y="2685038"/>
                  <a:pt x="3380860" y="2683260"/>
                  <a:pt x="3386768" y="2683260"/>
                </a:cubicBezTo>
                <a:cubicBezTo>
                  <a:pt x="3394060" y="2683260"/>
                  <a:pt x="3398983" y="2685446"/>
                  <a:pt x="3401539" y="2689816"/>
                </a:cubicBezTo>
                <a:cubicBezTo>
                  <a:pt x="3404094" y="2694186"/>
                  <a:pt x="3405372" y="2703352"/>
                  <a:pt x="3405372" y="2717312"/>
                </a:cubicBezTo>
                <a:lnTo>
                  <a:pt x="3405372" y="2887415"/>
                </a:lnTo>
                <a:lnTo>
                  <a:pt x="3523914" y="2887415"/>
                </a:lnTo>
                <a:lnTo>
                  <a:pt x="3523914" y="2703772"/>
                </a:lnTo>
                <a:cubicBezTo>
                  <a:pt x="3523914" y="2680308"/>
                  <a:pt x="3522704" y="2664217"/>
                  <a:pt x="3520284" y="2655501"/>
                </a:cubicBezTo>
                <a:cubicBezTo>
                  <a:pt x="3517865" y="2646784"/>
                  <a:pt x="3513192" y="2637806"/>
                  <a:pt x="3506266" y="2628566"/>
                </a:cubicBezTo>
                <a:cubicBezTo>
                  <a:pt x="3499340" y="2619327"/>
                  <a:pt x="3489484" y="2611772"/>
                  <a:pt x="3476697" y="2605902"/>
                </a:cubicBezTo>
                <a:cubicBezTo>
                  <a:pt x="3463910" y="2600033"/>
                  <a:pt x="3449221" y="2597098"/>
                  <a:pt x="3432628" y="2597098"/>
                </a:cubicBezTo>
                <a:cubicBezTo>
                  <a:pt x="3399651" y="2597098"/>
                  <a:pt x="3376291" y="2609744"/>
                  <a:pt x="3362548" y="2635034"/>
                </a:cubicBezTo>
                <a:lnTo>
                  <a:pt x="3362548" y="2509289"/>
                </a:lnTo>
                <a:close/>
                <a:moveTo>
                  <a:pt x="2129582" y="2509289"/>
                </a:moveTo>
                <a:lnTo>
                  <a:pt x="2129582" y="2887415"/>
                </a:lnTo>
                <a:lnTo>
                  <a:pt x="2246477" y="2887415"/>
                </a:lnTo>
                <a:lnTo>
                  <a:pt x="2246477" y="2509289"/>
                </a:lnTo>
                <a:close/>
                <a:moveTo>
                  <a:pt x="1237228" y="2509289"/>
                </a:moveTo>
                <a:lnTo>
                  <a:pt x="1122096" y="2887415"/>
                </a:lnTo>
                <a:lnTo>
                  <a:pt x="1223444" y="2887415"/>
                </a:lnTo>
                <a:lnTo>
                  <a:pt x="1245392" y="2814973"/>
                </a:lnTo>
                <a:lnTo>
                  <a:pt x="1335645" y="2814973"/>
                </a:lnTo>
                <a:lnTo>
                  <a:pt x="1356177" y="2887415"/>
                </a:lnTo>
                <a:lnTo>
                  <a:pt x="1481150" y="2887415"/>
                </a:lnTo>
                <a:lnTo>
                  <a:pt x="1364791" y="2509289"/>
                </a:lnTo>
                <a:close/>
                <a:moveTo>
                  <a:pt x="2927849" y="2008553"/>
                </a:moveTo>
                <a:cubicBezTo>
                  <a:pt x="2938857" y="2008553"/>
                  <a:pt x="2946639" y="2013529"/>
                  <a:pt x="2951197" y="2023482"/>
                </a:cubicBezTo>
                <a:cubicBezTo>
                  <a:pt x="2955754" y="2033434"/>
                  <a:pt x="2958033" y="2050799"/>
                  <a:pt x="2958033" y="2075575"/>
                </a:cubicBezTo>
                <a:cubicBezTo>
                  <a:pt x="2958033" y="2093972"/>
                  <a:pt x="2956369" y="2111045"/>
                  <a:pt x="2953041" y="2126794"/>
                </a:cubicBezTo>
                <a:cubicBezTo>
                  <a:pt x="2949712" y="2142544"/>
                  <a:pt x="2941225" y="2150418"/>
                  <a:pt x="2927579" y="2150418"/>
                </a:cubicBezTo>
                <a:cubicBezTo>
                  <a:pt x="2918018" y="2150418"/>
                  <a:pt x="2910688" y="2146032"/>
                  <a:pt x="2905588" y="2137258"/>
                </a:cubicBezTo>
                <a:cubicBezTo>
                  <a:pt x="2900489" y="2128484"/>
                  <a:pt x="2897939" y="2108822"/>
                  <a:pt x="2897939" y="2078272"/>
                </a:cubicBezTo>
                <a:cubicBezTo>
                  <a:pt x="2897939" y="2052295"/>
                  <a:pt x="2900450" y="2034181"/>
                  <a:pt x="2905472" y="2023930"/>
                </a:cubicBezTo>
                <a:cubicBezTo>
                  <a:pt x="2910495" y="2013678"/>
                  <a:pt x="2917954" y="2008553"/>
                  <a:pt x="2927849" y="2008553"/>
                </a:cubicBezTo>
                <a:close/>
                <a:moveTo>
                  <a:pt x="3708899" y="2004436"/>
                </a:moveTo>
                <a:cubicBezTo>
                  <a:pt x="3718160" y="2004436"/>
                  <a:pt x="3725876" y="2007153"/>
                  <a:pt x="3732047" y="2012585"/>
                </a:cubicBezTo>
                <a:cubicBezTo>
                  <a:pt x="3738219" y="2018017"/>
                  <a:pt x="3741387" y="2027283"/>
                  <a:pt x="3741553" y="2040383"/>
                </a:cubicBezTo>
                <a:lnTo>
                  <a:pt x="3676520" y="2040383"/>
                </a:lnTo>
                <a:cubicBezTo>
                  <a:pt x="3676520" y="2016419"/>
                  <a:pt x="3687313" y="2004436"/>
                  <a:pt x="3708899" y="2004436"/>
                </a:cubicBezTo>
                <a:close/>
                <a:moveTo>
                  <a:pt x="3861876" y="1936110"/>
                </a:moveTo>
                <a:lnTo>
                  <a:pt x="3946323" y="2070314"/>
                </a:lnTo>
                <a:lnTo>
                  <a:pt x="3850077" y="2220665"/>
                </a:lnTo>
                <a:lnTo>
                  <a:pt x="3946100" y="2220665"/>
                </a:lnTo>
                <a:lnTo>
                  <a:pt x="3996461" y="2133436"/>
                </a:lnTo>
                <a:lnTo>
                  <a:pt x="4043658" y="2220665"/>
                </a:lnTo>
                <a:lnTo>
                  <a:pt x="4173596" y="2220665"/>
                </a:lnTo>
                <a:lnTo>
                  <a:pt x="4075751" y="2066113"/>
                </a:lnTo>
                <a:lnTo>
                  <a:pt x="4156035" y="1936110"/>
                </a:lnTo>
                <a:lnTo>
                  <a:pt x="4058802" y="1936110"/>
                </a:lnTo>
                <a:lnTo>
                  <a:pt x="4030599" y="1984174"/>
                </a:lnTo>
                <a:cubicBezTo>
                  <a:pt x="4027815" y="1989067"/>
                  <a:pt x="4026237" y="1991974"/>
                  <a:pt x="4025865" y="1992894"/>
                </a:cubicBezTo>
                <a:lnTo>
                  <a:pt x="4024275" y="1996841"/>
                </a:lnTo>
                <a:lnTo>
                  <a:pt x="4020262" y="1989829"/>
                </a:lnTo>
                <a:lnTo>
                  <a:pt x="3990386" y="1936110"/>
                </a:lnTo>
                <a:close/>
                <a:moveTo>
                  <a:pt x="3295788" y="1930897"/>
                </a:moveTo>
                <a:cubicBezTo>
                  <a:pt x="3255660" y="1930897"/>
                  <a:pt x="3233868" y="1951423"/>
                  <a:pt x="3230412" y="1992474"/>
                </a:cubicBezTo>
                <a:lnTo>
                  <a:pt x="3230412" y="1936110"/>
                </a:lnTo>
                <a:lnTo>
                  <a:pt x="3129707" y="1936110"/>
                </a:lnTo>
                <a:lnTo>
                  <a:pt x="3129707" y="2220665"/>
                </a:lnTo>
                <a:lnTo>
                  <a:pt x="3243858" y="2220665"/>
                </a:lnTo>
                <a:lnTo>
                  <a:pt x="3243858" y="2089724"/>
                </a:lnTo>
                <a:cubicBezTo>
                  <a:pt x="3243858" y="2053720"/>
                  <a:pt x="3259649" y="2035718"/>
                  <a:pt x="3291231" y="2035718"/>
                </a:cubicBezTo>
                <a:cubicBezTo>
                  <a:pt x="3296513" y="2035718"/>
                  <a:pt x="3305144" y="2036614"/>
                  <a:pt x="3317123" y="2038407"/>
                </a:cubicBezTo>
                <a:lnTo>
                  <a:pt x="3317123" y="1932625"/>
                </a:lnTo>
                <a:cubicBezTo>
                  <a:pt x="3306490" y="1931473"/>
                  <a:pt x="3299378" y="1930897"/>
                  <a:pt x="3295788" y="1930897"/>
                </a:cubicBezTo>
                <a:close/>
                <a:moveTo>
                  <a:pt x="3707913" y="1930348"/>
                </a:moveTo>
                <a:cubicBezTo>
                  <a:pt x="3661108" y="1930348"/>
                  <a:pt x="3623640" y="1944976"/>
                  <a:pt x="3595509" y="1974231"/>
                </a:cubicBezTo>
                <a:cubicBezTo>
                  <a:pt x="3567378" y="2003486"/>
                  <a:pt x="3553313" y="2039327"/>
                  <a:pt x="3553313" y="2081754"/>
                </a:cubicBezTo>
                <a:cubicBezTo>
                  <a:pt x="3553313" y="2122814"/>
                  <a:pt x="3567576" y="2157191"/>
                  <a:pt x="3596103" y="2184886"/>
                </a:cubicBezTo>
                <a:cubicBezTo>
                  <a:pt x="3624629" y="2212580"/>
                  <a:pt x="3662707" y="2226428"/>
                  <a:pt x="3710335" y="2226428"/>
                </a:cubicBezTo>
                <a:cubicBezTo>
                  <a:pt x="3753171" y="2226428"/>
                  <a:pt x="3787259" y="2216551"/>
                  <a:pt x="3812602" y="2196799"/>
                </a:cubicBezTo>
                <a:cubicBezTo>
                  <a:pt x="3837944" y="2177046"/>
                  <a:pt x="3853775" y="2151016"/>
                  <a:pt x="3860095" y="2118708"/>
                </a:cubicBezTo>
                <a:lnTo>
                  <a:pt x="3749652" y="2111453"/>
                </a:lnTo>
                <a:cubicBezTo>
                  <a:pt x="3745496" y="2133954"/>
                  <a:pt x="3733281" y="2145205"/>
                  <a:pt x="3713006" y="2145205"/>
                </a:cubicBezTo>
                <a:cubicBezTo>
                  <a:pt x="3698886" y="2145205"/>
                  <a:pt x="3689390" y="2141651"/>
                  <a:pt x="3684518" y="2134544"/>
                </a:cubicBezTo>
                <a:cubicBezTo>
                  <a:pt x="3679646" y="2127436"/>
                  <a:pt x="3677071" y="2117636"/>
                  <a:pt x="3676794" y="2105142"/>
                </a:cubicBezTo>
                <a:lnTo>
                  <a:pt x="3859859" y="2105142"/>
                </a:lnTo>
                <a:cubicBezTo>
                  <a:pt x="3860196" y="2092751"/>
                  <a:pt x="3860365" y="2085721"/>
                  <a:pt x="3860365" y="2084052"/>
                </a:cubicBezTo>
                <a:cubicBezTo>
                  <a:pt x="3860365" y="2036932"/>
                  <a:pt x="3846285" y="1999534"/>
                  <a:pt x="3818126" y="1971860"/>
                </a:cubicBezTo>
                <a:cubicBezTo>
                  <a:pt x="3789967" y="1944185"/>
                  <a:pt x="3753229" y="1930348"/>
                  <a:pt x="3707913" y="1930348"/>
                </a:cubicBezTo>
                <a:close/>
                <a:moveTo>
                  <a:pt x="2928385" y="1930348"/>
                </a:moveTo>
                <a:cubicBezTo>
                  <a:pt x="2882274" y="1930348"/>
                  <a:pt x="2844726" y="1944526"/>
                  <a:pt x="2815741" y="1972882"/>
                </a:cubicBezTo>
                <a:cubicBezTo>
                  <a:pt x="2786756" y="2001239"/>
                  <a:pt x="2772263" y="2036632"/>
                  <a:pt x="2772263" y="2079061"/>
                </a:cubicBezTo>
                <a:cubicBezTo>
                  <a:pt x="2772263" y="2118601"/>
                  <a:pt x="2786136" y="2153047"/>
                  <a:pt x="2813882" y="2182399"/>
                </a:cubicBezTo>
                <a:cubicBezTo>
                  <a:pt x="2841628" y="2211751"/>
                  <a:pt x="2878990" y="2226428"/>
                  <a:pt x="2925967" y="2226428"/>
                </a:cubicBezTo>
                <a:cubicBezTo>
                  <a:pt x="2973475" y="2226428"/>
                  <a:pt x="3011643" y="2212189"/>
                  <a:pt x="3040470" y="2183711"/>
                </a:cubicBezTo>
                <a:cubicBezTo>
                  <a:pt x="3069296" y="2155233"/>
                  <a:pt x="3083709" y="2119811"/>
                  <a:pt x="3083709" y="2077445"/>
                </a:cubicBezTo>
                <a:cubicBezTo>
                  <a:pt x="3083709" y="2035490"/>
                  <a:pt x="3069460" y="2000485"/>
                  <a:pt x="3040961" y="1972430"/>
                </a:cubicBezTo>
                <a:cubicBezTo>
                  <a:pt x="3012461" y="1944375"/>
                  <a:pt x="2974936" y="1930348"/>
                  <a:pt x="2928385" y="1930348"/>
                </a:cubicBezTo>
                <a:close/>
                <a:moveTo>
                  <a:pt x="3483708" y="1845558"/>
                </a:moveTo>
                <a:lnTo>
                  <a:pt x="3370715" y="1847337"/>
                </a:lnTo>
                <a:lnTo>
                  <a:pt x="3369107" y="1936110"/>
                </a:lnTo>
                <a:lnTo>
                  <a:pt x="3328122" y="1936110"/>
                </a:lnTo>
                <a:lnTo>
                  <a:pt x="3328122" y="2016784"/>
                </a:lnTo>
                <a:lnTo>
                  <a:pt x="3369008" y="2016784"/>
                </a:lnTo>
                <a:lnTo>
                  <a:pt x="3369008" y="2097665"/>
                </a:lnTo>
                <a:lnTo>
                  <a:pt x="3368738" y="2129684"/>
                </a:lnTo>
                <a:cubicBezTo>
                  <a:pt x="3368738" y="2162415"/>
                  <a:pt x="3377024" y="2186356"/>
                  <a:pt x="3393597" y="2201507"/>
                </a:cubicBezTo>
                <a:cubicBezTo>
                  <a:pt x="3410170" y="2216657"/>
                  <a:pt x="3435701" y="2224232"/>
                  <a:pt x="3470190" y="2224232"/>
                </a:cubicBezTo>
                <a:cubicBezTo>
                  <a:pt x="3491050" y="2224232"/>
                  <a:pt x="3513758" y="2221790"/>
                  <a:pt x="3538314" y="2216905"/>
                </a:cubicBezTo>
                <a:lnTo>
                  <a:pt x="3538314" y="2130661"/>
                </a:lnTo>
                <a:cubicBezTo>
                  <a:pt x="3522316" y="2133771"/>
                  <a:pt x="3510174" y="2135326"/>
                  <a:pt x="3501887" y="2135326"/>
                </a:cubicBezTo>
                <a:cubicBezTo>
                  <a:pt x="3497208" y="2135326"/>
                  <a:pt x="3493009" y="2134395"/>
                  <a:pt x="3489288" y="2132533"/>
                </a:cubicBezTo>
                <a:cubicBezTo>
                  <a:pt x="3485568" y="2130671"/>
                  <a:pt x="3483708" y="2123917"/>
                  <a:pt x="3483708" y="2112272"/>
                </a:cubicBezTo>
                <a:lnTo>
                  <a:pt x="3483708" y="2016784"/>
                </a:lnTo>
                <a:lnTo>
                  <a:pt x="3538314" y="2016784"/>
                </a:lnTo>
                <a:lnTo>
                  <a:pt x="3538314" y="1936110"/>
                </a:lnTo>
                <a:lnTo>
                  <a:pt x="3483708" y="1936110"/>
                </a:lnTo>
                <a:close/>
                <a:moveTo>
                  <a:pt x="2407970" y="1842539"/>
                </a:moveTo>
                <a:lnTo>
                  <a:pt x="2528536" y="2220665"/>
                </a:lnTo>
                <a:lnTo>
                  <a:pt x="2651721" y="2220665"/>
                </a:lnTo>
                <a:lnTo>
                  <a:pt x="2767025" y="1842539"/>
                </a:lnTo>
                <a:lnTo>
                  <a:pt x="2664425" y="1842539"/>
                </a:lnTo>
                <a:lnTo>
                  <a:pt x="2601093" y="2077016"/>
                </a:lnTo>
                <a:cubicBezTo>
                  <a:pt x="2601436" y="2068061"/>
                  <a:pt x="2599676" y="2057822"/>
                  <a:pt x="2595811" y="2046300"/>
                </a:cubicBezTo>
                <a:lnTo>
                  <a:pt x="2536562" y="1842539"/>
                </a:lnTo>
                <a:close/>
                <a:moveTo>
                  <a:pt x="0" y="0"/>
                </a:moveTo>
                <a:lnTo>
                  <a:pt x="4597400" y="0"/>
                </a:lnTo>
                <a:lnTo>
                  <a:pt x="4597400" y="7480300"/>
                </a:lnTo>
                <a:lnTo>
                  <a:pt x="0" y="7480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C15FB3-4191-410B-AE55-0EF976DF8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850" y="4160973"/>
            <a:ext cx="3651250" cy="2484437"/>
          </a:xfrm>
        </p:spPr>
        <p:txBody>
          <a:bodyPr>
            <a:normAutofit/>
          </a:bodyPr>
          <a:lstStyle/>
          <a:p>
            <a:pPr algn="r"/>
            <a:r>
              <a:rPr lang="en-US" altLang="zh-TW" b="1" dirty="0">
                <a:solidFill>
                  <a:srgbClr val="5C3234"/>
                </a:solidFill>
              </a:rPr>
              <a:t>Gary (I-Kang) Liu</a:t>
            </a:r>
          </a:p>
          <a:p>
            <a:pPr algn="r"/>
            <a:r>
              <a:rPr lang="en-US" altLang="zh-TW" sz="1800" dirty="0"/>
              <a:t>Julie</a:t>
            </a:r>
            <a:r>
              <a:rPr lang="zh-TW" altLang="en-US" sz="1800" dirty="0"/>
              <a:t> </a:t>
            </a:r>
            <a:r>
              <a:rPr lang="en-US" altLang="zh-TW" sz="1800" dirty="0"/>
              <a:t>Thomas</a:t>
            </a:r>
            <a:endParaRPr lang="en-US" sz="1800" dirty="0"/>
          </a:p>
          <a:p>
            <a:pPr algn="r"/>
            <a:r>
              <a:rPr lang="en-US" sz="1800" dirty="0"/>
              <a:t>Carlo </a:t>
            </a:r>
            <a:r>
              <a:rPr lang="en-US" sz="1800" dirty="0" err="1"/>
              <a:t>Bare</a:t>
            </a:r>
            <a:r>
              <a:rPr lang="en-US" altLang="zh-TW" sz="1800" dirty="0" err="1"/>
              <a:t>n</a:t>
            </a:r>
            <a:r>
              <a:rPr lang="en-US" sz="1800" dirty="0" err="1"/>
              <a:t>ghi</a:t>
            </a:r>
            <a:endParaRPr lang="en-US" sz="1800" dirty="0"/>
          </a:p>
          <a:p>
            <a:pPr algn="r"/>
            <a:r>
              <a:rPr lang="en-US" sz="1800" dirty="0"/>
              <a:t>Andrew Baggaley</a:t>
            </a:r>
          </a:p>
          <a:p>
            <a:pPr algn="r"/>
            <a:r>
              <a:rPr lang="en-US" sz="1800" u="sng" dirty="0"/>
              <a:t>Toby Wood</a:t>
            </a:r>
            <a:endParaRPr lang="en-GB" sz="1800" u="sng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D573A8D-35B2-FE8D-6B7F-FA20B5C093A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92" b="5874"/>
          <a:stretch>
            <a:fillRect/>
          </a:stretch>
        </p:blipFill>
        <p:spPr>
          <a:xfrm>
            <a:off x="9408003" y="211615"/>
            <a:ext cx="2665907" cy="72086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8BC6B57-A387-B8A1-BB96-FF97CE93CC0F}"/>
              </a:ext>
            </a:extLst>
          </p:cNvPr>
          <p:cNvSpPr txBox="1"/>
          <p:nvPr/>
        </p:nvSpPr>
        <p:spPr>
          <a:xfrm>
            <a:off x="9243630" y="6491521"/>
            <a:ext cx="50719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Maciej Rebisz</a:t>
            </a:r>
            <a:r>
              <a:rPr lang="zh-TW" altLang="en-US" sz="1400" dirty="0">
                <a:solidFill>
                  <a:schemeClr val="bg1"/>
                </a:solidFill>
              </a:rPr>
              <a:t> </a:t>
            </a:r>
            <a:r>
              <a:rPr lang="en-GB" sz="1400" dirty="0">
                <a:solidFill>
                  <a:schemeClr val="bg1"/>
                </a:solidFill>
              </a:rPr>
              <a:t>for Quanta Magazine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AEB1DA-F9A0-E268-B55B-687F94961466}"/>
              </a:ext>
            </a:extLst>
          </p:cNvPr>
          <p:cNvSpPr/>
          <p:nvPr/>
        </p:nvSpPr>
        <p:spPr>
          <a:xfrm>
            <a:off x="4590663" y="-30819"/>
            <a:ext cx="1149951" cy="7560734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1EFFF4-C383-84A0-7195-E88DC28D2B95}"/>
              </a:ext>
            </a:extLst>
          </p:cNvPr>
          <p:cNvSpPr/>
          <p:nvPr/>
        </p:nvSpPr>
        <p:spPr>
          <a:xfrm>
            <a:off x="4483100" y="-100754"/>
            <a:ext cx="914956" cy="7560734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951E18-CC7C-466F-E8F1-BC4E228AE937}"/>
              </a:ext>
            </a:extLst>
          </p:cNvPr>
          <p:cNvSpPr/>
          <p:nvPr/>
        </p:nvSpPr>
        <p:spPr>
          <a:xfrm>
            <a:off x="4590663" y="0"/>
            <a:ext cx="451489" cy="7560734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67E9944C-5602-C1BB-1691-E7E963D586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11" y="6074478"/>
            <a:ext cx="1270000" cy="4460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F3F745-CE7E-01B5-E63C-C655C5636F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711" y="5397590"/>
            <a:ext cx="1270000" cy="635000"/>
          </a:xfrm>
          <a:prstGeom prst="rect">
            <a:avLst/>
          </a:prstGeom>
        </p:spPr>
      </p:pic>
      <p:pic>
        <p:nvPicPr>
          <p:cNvPr id="9" name="Picture 8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3ED1E636-6330-7EDF-9168-2B6769031D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34" y="-687688"/>
            <a:ext cx="1245462" cy="475097"/>
          </a:xfrm>
          <a:prstGeom prst="rect">
            <a:avLst/>
          </a:prstGeom>
        </p:spPr>
      </p:pic>
      <p:pic>
        <p:nvPicPr>
          <p:cNvPr id="11" name="Picture 10" descr="A black and white logo&#10;&#10;AI-generated content may be incorrect.">
            <a:extLst>
              <a:ext uri="{FF2B5EF4-FFF2-40B4-BE49-F238E27FC236}">
                <a16:creationId xmlns:a16="http://schemas.microsoft.com/office/drawing/2014/main" id="{0D54A12C-A7D8-C52B-D2AC-CBDE443521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32" y="4830391"/>
            <a:ext cx="1245462" cy="459550"/>
          </a:xfrm>
          <a:prstGeom prst="rect">
            <a:avLst/>
          </a:prstGeom>
        </p:spPr>
      </p:pic>
      <p:pic>
        <p:nvPicPr>
          <p:cNvPr id="14" name="Picture 13" descr="A logo with a tower and swirly lines&#10;&#10;AI-generated content may be incorrect.">
            <a:extLst>
              <a:ext uri="{FF2B5EF4-FFF2-40B4-BE49-F238E27FC236}">
                <a16:creationId xmlns:a16="http://schemas.microsoft.com/office/drawing/2014/main" id="{6210B390-FDF3-10C9-0D8D-E844332CE4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90" y="160652"/>
            <a:ext cx="1279890" cy="127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4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93875-4095-1B45-EABD-C19400E11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2E21F-0011-84D4-D7E8-AFBEFF1D9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4F706-1150-97A2-8240-3B832A61D0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Dissipative</a:t>
            </a:r>
            <a:r>
              <a:rPr lang="zh-TW" altLang="en-US" dirty="0"/>
              <a:t> </a:t>
            </a:r>
            <a:r>
              <a:rPr lang="en-GB" dirty="0"/>
              <a:t>Gross-</a:t>
            </a:r>
            <a:r>
              <a:rPr lang="en-GB" dirty="0" err="1"/>
              <a:t>Pitaevskii</a:t>
            </a:r>
            <a:r>
              <a:rPr lang="en-GB" dirty="0"/>
              <a:t> model (</a:t>
            </a:r>
            <a:r>
              <a:rPr lang="en-GB" dirty="0" err="1"/>
              <a:t>dGPE</a:t>
            </a:r>
            <a:r>
              <a:rPr lang="en-GB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C86256-FD12-CE9E-1304-A2097E5A510E}"/>
                  </a:ext>
                </a:extLst>
              </p:cNvPr>
              <p:cNvSpPr txBox="1"/>
              <p:nvPr/>
            </p:nvSpPr>
            <p:spPr>
              <a:xfrm>
                <a:off x="2209518" y="1293795"/>
                <a:ext cx="7517122" cy="624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∇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  <m:r>
                                <a:rPr lang="en-GB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1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42DB69D-DF5C-FA12-EF4F-8B62A9FE0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518" y="1293795"/>
                <a:ext cx="7517122" cy="6249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D4FC4B7-B7C8-9E4A-76E7-AD3D55685D69}"/>
                  </a:ext>
                </a:extLst>
              </p:cNvPr>
              <p:cNvSpPr txBox="1"/>
              <p:nvPr/>
            </p:nvSpPr>
            <p:spPr>
              <a:xfrm>
                <a:off x="937928" y="1839970"/>
                <a:ext cx="6094562" cy="6817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dΩ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D4A8C55-2877-9E4B-46D7-D5A67B681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928" y="1839970"/>
                <a:ext cx="6094562" cy="6817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14">
            <a:extLst>
              <a:ext uri="{FF2B5EF4-FFF2-40B4-BE49-F238E27FC236}">
                <a16:creationId xmlns:a16="http://schemas.microsoft.com/office/drawing/2014/main" id="{2B8F1F70-F033-EA09-A437-A6FCFBC195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752" y="2666419"/>
            <a:ext cx="3433468" cy="40166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9D980F-955D-0359-1744-986D3796B104}"/>
              </a:ext>
            </a:extLst>
          </p:cNvPr>
          <p:cNvSpPr txBox="1"/>
          <p:nvPr/>
        </p:nvSpPr>
        <p:spPr>
          <a:xfrm>
            <a:off x="6435212" y="6269343"/>
            <a:ext cx="37940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err="1">
                <a:solidFill>
                  <a:schemeClr val="accent3"/>
                </a:solidFill>
              </a:rPr>
              <a:t>Warszawski</a:t>
            </a:r>
            <a:r>
              <a:rPr lang="en-US" altLang="zh-TW" sz="1400" dirty="0">
                <a:solidFill>
                  <a:schemeClr val="accent3"/>
                </a:solidFill>
              </a:rPr>
              <a:t> &amp; </a:t>
            </a:r>
            <a:r>
              <a:rPr lang="en-US" altLang="zh-TW" sz="1400" dirty="0" err="1">
                <a:solidFill>
                  <a:schemeClr val="accent3"/>
                </a:solidFill>
              </a:rPr>
              <a:t>Melatos</a:t>
            </a:r>
            <a:r>
              <a:rPr lang="en-US" altLang="zh-TW" sz="1400" dirty="0">
                <a:solidFill>
                  <a:schemeClr val="accent3"/>
                </a:solidFill>
              </a:rPr>
              <a:t>, MNRS 415, 1611 (2011)</a:t>
            </a:r>
          </a:p>
          <a:p>
            <a:r>
              <a:rPr lang="en-US" altLang="zh-TW" sz="1400" dirty="0" err="1">
                <a:solidFill>
                  <a:schemeClr val="accent3"/>
                </a:solidFill>
              </a:rPr>
              <a:t>Melatos</a:t>
            </a:r>
            <a:r>
              <a:rPr lang="en-US" altLang="zh-TW" sz="1400" dirty="0">
                <a:solidFill>
                  <a:schemeClr val="accent3"/>
                </a:solidFill>
              </a:rPr>
              <a:t>, Douglas &amp; Simula, Ap 807, 132 (2015)</a:t>
            </a:r>
          </a:p>
          <a:p>
            <a:endParaRPr lang="en-GB" sz="1400" dirty="0">
              <a:solidFill>
                <a:schemeClr val="accent3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A37A46-954A-F993-C655-F3BBE82FF4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7152" y="2903245"/>
            <a:ext cx="4550783" cy="32849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D2153B-9217-4A0F-57C7-088A450EB243}"/>
                  </a:ext>
                </a:extLst>
              </p:cNvPr>
              <p:cNvSpPr txBox="1"/>
              <p:nvPr/>
            </p:nvSpPr>
            <p:spPr>
              <a:xfrm>
                <a:off x="10360975" y="4397763"/>
                <a:ext cx="13088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∈(0.8,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.2)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50A7717-6A6D-2E3F-D7CF-91CC7D690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0975" y="4397763"/>
                <a:ext cx="1308883" cy="276999"/>
              </a:xfrm>
              <a:prstGeom prst="rect">
                <a:avLst/>
              </a:prstGeom>
              <a:blipFill>
                <a:blip r:embed="rId6"/>
                <a:stretch>
                  <a:fillRect l="-2336" t="-2174" r="-6542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B8C6757-B7AA-329D-DED6-C19FBAF0FAB6}"/>
                  </a:ext>
                </a:extLst>
              </p:cNvPr>
              <p:cNvSpPr txBox="1"/>
              <p:nvPr/>
            </p:nvSpPr>
            <p:spPr>
              <a:xfrm>
                <a:off x="10428817" y="3526027"/>
                <a:ext cx="1054100" cy="6770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ΔΩ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E049FFD-2A58-5AF5-7BAB-7BC74E779C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8817" y="3526027"/>
                <a:ext cx="1054100" cy="67704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5025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6683AB8D-B95C-011B-A960-AAAADE094A8B}"/>
              </a:ext>
            </a:extLst>
          </p:cNvPr>
          <p:cNvGrpSpPr/>
          <p:nvPr/>
        </p:nvGrpSpPr>
        <p:grpSpPr>
          <a:xfrm>
            <a:off x="5019916" y="1987949"/>
            <a:ext cx="6604076" cy="4870051"/>
            <a:chOff x="2618269" y="1691141"/>
            <a:chExt cx="6604076" cy="4870051"/>
          </a:xfrm>
        </p:grpSpPr>
        <p:pic>
          <p:nvPicPr>
            <p:cNvPr id="38" name="Picture 37" descr="A graph of a function&#10;&#10;Description automatically generated">
              <a:extLst>
                <a:ext uri="{FF2B5EF4-FFF2-40B4-BE49-F238E27FC236}">
                  <a16:creationId xmlns:a16="http://schemas.microsoft.com/office/drawing/2014/main" id="{73992478-9383-548A-54E7-D29A4E7EEF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8269" y="1977149"/>
              <a:ext cx="6300343" cy="458404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CDF3435B-21EF-2499-CFFB-DFE3D2C0E888}"/>
                    </a:ext>
                  </a:extLst>
                </p:cNvPr>
                <p:cNvSpPr txBox="1"/>
                <p:nvPr/>
              </p:nvSpPr>
              <p:spPr>
                <a:xfrm>
                  <a:off x="6095998" y="3891717"/>
                  <a:ext cx="1042017" cy="3954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altLang="zh-TW" b="0" i="0" smtClean="0">
                                <a:latin typeface="Cambria Math" panose="02040503050406030204" pitchFamily="18" charset="0"/>
                              </a:rPr>
                              <m:t>energy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3A72F64-4691-B638-3419-25F41FD804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5998" y="3891717"/>
                  <a:ext cx="1042017" cy="395493"/>
                </a:xfrm>
                <a:prstGeom prst="rect">
                  <a:avLst/>
                </a:prstGeom>
                <a:blipFill>
                  <a:blip r:embed="rId5"/>
                  <a:stretch>
                    <a:fillRect b="-30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08D762C8-8B47-C41D-B602-AD7609D3FBC6}"/>
                    </a:ext>
                  </a:extLst>
                </p:cNvPr>
                <p:cNvSpPr txBox="1"/>
                <p:nvPr/>
              </p:nvSpPr>
              <p:spPr>
                <a:xfrm>
                  <a:off x="7291676" y="2584770"/>
                  <a:ext cx="829521" cy="381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altLang="zh-TW" b="0" i="0" smtClean="0">
                                <a:latin typeface="Cambria Math" panose="02040503050406030204" pitchFamily="18" charset="0"/>
                              </a:rPr>
                              <m:t>kick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AF3E66F-B447-EEE7-E478-9CC858F3AB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1676" y="2584770"/>
                  <a:ext cx="829521" cy="38151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6BD6E28-75C5-CC20-D55C-2987FC047782}"/>
                    </a:ext>
                  </a:extLst>
                </p:cNvPr>
                <p:cNvSpPr txBox="1"/>
                <p:nvPr/>
              </p:nvSpPr>
              <p:spPr>
                <a:xfrm>
                  <a:off x="7982454" y="1691141"/>
                  <a:ext cx="1239891" cy="381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altLang="zh-TW" b="0" i="0" smtClean="0">
                                <a:latin typeface="Cambria Math" panose="02040503050406030204" pitchFamily="18" charset="0"/>
                              </a:rPr>
                              <m:t>adiabatic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4780A6D-9C18-CBD5-AF0E-EF5502436E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82454" y="1691141"/>
                  <a:ext cx="1239891" cy="38151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32E1BA6-F138-173C-9513-6C00F69D9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CA133-FA7F-8C8C-22BC-938AF6CC8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Vortex Pinning </a:t>
            </a:r>
          </a:p>
        </p:txBody>
      </p:sp>
      <p:pic>
        <p:nvPicPr>
          <p:cNvPr id="11" name="Picture 10" descr="A close up of a logo&#10;&#10;AI-generated content may be incorrect.">
            <a:extLst>
              <a:ext uri="{FF2B5EF4-FFF2-40B4-BE49-F238E27FC236}">
                <a16:creationId xmlns:a16="http://schemas.microsoft.com/office/drawing/2014/main" id="{89D02A34-DCB4-9DF0-2BE0-E6CCCE80B3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0"/>
          <a:stretch>
            <a:fillRect/>
          </a:stretch>
        </p:blipFill>
        <p:spPr>
          <a:xfrm>
            <a:off x="7138827" y="1499086"/>
            <a:ext cx="4051300" cy="546100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49553CE2-E8C9-D4D8-3359-8155971EBC85}"/>
              </a:ext>
            </a:extLst>
          </p:cNvPr>
          <p:cNvSpPr txBox="1"/>
          <p:nvPr/>
        </p:nvSpPr>
        <p:spPr>
          <a:xfrm>
            <a:off x="7318604" y="5246500"/>
            <a:ext cx="2358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chemeClr val="accent1"/>
                </a:solidFill>
              </a:rPr>
              <a:t>Liu, Prasad, Baggaley, </a:t>
            </a:r>
          </a:p>
          <a:p>
            <a:r>
              <a:rPr lang="en-US" altLang="zh-TW" sz="1400" dirty="0" err="1">
                <a:solidFill>
                  <a:schemeClr val="accent1"/>
                </a:solidFill>
              </a:rPr>
              <a:t>Barenghi</a:t>
            </a:r>
            <a:r>
              <a:rPr lang="en-US" altLang="zh-TW" sz="1400" dirty="0">
                <a:solidFill>
                  <a:schemeClr val="accent1"/>
                </a:solidFill>
              </a:rPr>
              <a:t>, Wood, JLTP</a:t>
            </a:r>
            <a:r>
              <a:rPr lang="zh-TW" altLang="en-US" sz="1400" dirty="0">
                <a:solidFill>
                  <a:schemeClr val="accent1"/>
                </a:solidFill>
              </a:rPr>
              <a:t> </a:t>
            </a:r>
            <a:r>
              <a:rPr lang="en-US" altLang="zh-TW" sz="1400" dirty="0">
                <a:solidFill>
                  <a:schemeClr val="accent1"/>
                </a:solidFill>
              </a:rPr>
              <a:t>(2024)</a:t>
            </a:r>
            <a:endParaRPr lang="en-GB" sz="1400" dirty="0">
              <a:solidFill>
                <a:schemeClr val="accent1"/>
              </a:solidFill>
            </a:endParaRPr>
          </a:p>
        </p:txBody>
      </p:sp>
      <p:pic>
        <p:nvPicPr>
          <p:cNvPr id="43" name="Picture 4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31A4DC6-E3A0-DF1E-AA9A-414247F293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51" y="4114880"/>
            <a:ext cx="4786313" cy="2786461"/>
          </a:xfrm>
          <a:prstGeom prst="rect">
            <a:avLst/>
          </a:prstGeom>
        </p:spPr>
      </p:pic>
      <p:pic>
        <p:nvPicPr>
          <p:cNvPr id="44" name="Picture 43" descr="A diagram of a circular object with arrows and a red circle&#10;&#10;AI-generated content may be incorrect.">
            <a:extLst>
              <a:ext uri="{FF2B5EF4-FFF2-40B4-BE49-F238E27FC236}">
                <a16:creationId xmlns:a16="http://schemas.microsoft.com/office/drawing/2014/main" id="{300F99B1-A750-BDC3-F94F-0157D4B3F4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16"/>
          <a:stretch>
            <a:fillRect/>
          </a:stretch>
        </p:blipFill>
        <p:spPr>
          <a:xfrm>
            <a:off x="708440" y="2052894"/>
            <a:ext cx="4364678" cy="1938372"/>
          </a:xfrm>
          <a:prstGeom prst="rect">
            <a:avLst/>
          </a:prstGeom>
        </p:spPr>
      </p:pic>
      <p:pic>
        <p:nvPicPr>
          <p:cNvPr id="28" name="Picture 27" descr="A close-up of a logo&#10;&#10;AI-generated content may be incorrect.">
            <a:extLst>
              <a:ext uri="{FF2B5EF4-FFF2-40B4-BE49-F238E27FC236}">
                <a16:creationId xmlns:a16="http://schemas.microsoft.com/office/drawing/2014/main" id="{A8F8A202-3241-FAF0-E88E-6AA7F4A849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17"/>
          <a:stretch>
            <a:fillRect/>
          </a:stretch>
        </p:blipFill>
        <p:spPr>
          <a:xfrm>
            <a:off x="7161419" y="886220"/>
            <a:ext cx="3987800" cy="54610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63E73B4-3D61-5F4D-5334-0ECAFD89F38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40" y="872083"/>
            <a:ext cx="5829300" cy="520700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7BA167A-93F3-5944-423A-6E263A30EEB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755" y="1478827"/>
            <a:ext cx="5638800" cy="482600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865578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54EC9-3E32-8C93-4B51-DDF649989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  <a:endParaRPr lang="en-US" dirty="0"/>
          </a:p>
        </p:txBody>
      </p:sp>
      <p:pic>
        <p:nvPicPr>
          <p:cNvPr id="5" name="Content Placeholder 4" descr="A screenshot of a graph showing the same color scheme&#10;&#10;AI-generated content may be incorrect.">
            <a:extLst>
              <a:ext uri="{FF2B5EF4-FFF2-40B4-BE49-F238E27FC236}">
                <a16:creationId xmlns:a16="http://schemas.microsoft.com/office/drawing/2014/main" id="{16E49C6C-30EB-D607-639E-A6500EC219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59"/>
          <a:stretch>
            <a:fillRect/>
          </a:stretch>
        </p:blipFill>
        <p:spPr>
          <a:xfrm>
            <a:off x="3390478" y="890076"/>
            <a:ext cx="7667355" cy="197781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70312B0-484C-B3B4-8738-003BB0CD3105}"/>
                  </a:ext>
                </a:extLst>
              </p:cNvPr>
              <p:cNvSpPr txBox="1"/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Micro vortex movement</a:t>
                </a:r>
              </a:p>
              <a:p>
                <a:r>
                  <a:rPr lang="en-US" dirty="0"/>
                  <a:t>And re-equilibration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70312B0-484C-B3B4-8738-003BB0CD3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blipFill>
                <a:blip r:embed="rId3"/>
                <a:stretch>
                  <a:fillRect l="-2020" r="-1010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7312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AB6B5-B5BF-BDDF-3F6E-CE2B732DA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681F5-BB8B-8346-B62E-AB764DBBC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  <a:endParaRPr lang="en-US" dirty="0"/>
          </a:p>
        </p:txBody>
      </p:sp>
      <p:pic>
        <p:nvPicPr>
          <p:cNvPr id="5" name="Content Placeholder 4" descr="A screenshot of a graph showing the same color scheme&#10;&#10;AI-generated content may be incorrect.">
            <a:extLst>
              <a:ext uri="{FF2B5EF4-FFF2-40B4-BE49-F238E27FC236}">
                <a16:creationId xmlns:a16="http://schemas.microsoft.com/office/drawing/2014/main" id="{F0653250-F70F-4E7C-7D9A-2075F35BD3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59"/>
          <a:stretch>
            <a:fillRect/>
          </a:stretch>
        </p:blipFill>
        <p:spPr>
          <a:xfrm>
            <a:off x="3390478" y="890076"/>
            <a:ext cx="7667355" cy="197781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F98A37-DA44-55B1-C839-50F29A00B8B0}"/>
                  </a:ext>
                </a:extLst>
              </p:cNvPr>
              <p:cNvSpPr txBox="1"/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Micro vortex movement</a:t>
                </a:r>
              </a:p>
              <a:p>
                <a:r>
                  <a:rPr lang="en-US" dirty="0"/>
                  <a:t>And re-equilibration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F98A37-DA44-55B1-C839-50F29A00B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blipFill>
                <a:blip r:embed="rId3"/>
                <a:stretch>
                  <a:fillRect l="-2020" r="-1010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FBA02633-E131-D549-D5F9-86C922E50E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8" r="13718"/>
          <a:stretch>
            <a:fillRect/>
          </a:stretch>
        </p:blipFill>
        <p:spPr>
          <a:xfrm>
            <a:off x="5084618" y="2867892"/>
            <a:ext cx="3879273" cy="381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7454175-A117-D49C-331F-0CC019655C8A}"/>
                  </a:ext>
                </a:extLst>
              </p:cNvPr>
              <p:cNvSpPr txBox="1"/>
              <p:nvPr/>
            </p:nvSpPr>
            <p:spPr>
              <a:xfrm>
                <a:off x="926275" y="3233369"/>
                <a:ext cx="1837362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Vortex depinning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7454175-A117-D49C-331F-0CC019655C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275" y="3233369"/>
                <a:ext cx="1837362" cy="668260"/>
              </a:xfrm>
              <a:prstGeom prst="rect">
                <a:avLst/>
              </a:prstGeom>
              <a:blipFill>
                <a:blip r:embed="rId5"/>
                <a:stretch>
                  <a:fillRect l="-2055" r="-2055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0504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28B33-333D-7EE9-885C-5C854C0F3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34FEA-C7AA-AC47-24EE-3FFAF3BCA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  <a:endParaRPr lang="en-US" dirty="0"/>
          </a:p>
        </p:txBody>
      </p:sp>
      <p:pic>
        <p:nvPicPr>
          <p:cNvPr id="5" name="Content Placeholder 4" descr="A screenshot of a graph showing the same color scheme&#10;&#10;AI-generated content may be incorrect.">
            <a:extLst>
              <a:ext uri="{FF2B5EF4-FFF2-40B4-BE49-F238E27FC236}">
                <a16:creationId xmlns:a16="http://schemas.microsoft.com/office/drawing/2014/main" id="{B9C9CE4D-C2C5-7B22-59D7-00591A7664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97"/>
          <a:stretch>
            <a:fillRect/>
          </a:stretch>
        </p:blipFill>
        <p:spPr>
          <a:xfrm>
            <a:off x="3390478" y="890075"/>
            <a:ext cx="7667355" cy="398672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24F5D7-5ADF-D284-064A-19DBF3ED45F4}"/>
                  </a:ext>
                </a:extLst>
              </p:cNvPr>
              <p:cNvSpPr txBox="1"/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Micro vortex movement</a:t>
                </a:r>
              </a:p>
              <a:p>
                <a:r>
                  <a:rPr lang="en-US" dirty="0"/>
                  <a:t>And re-equilibration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24F5D7-5ADF-D284-064A-19DBF3ED45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blipFill>
                <a:blip r:embed="rId3"/>
                <a:stretch>
                  <a:fillRect l="-2020" r="-1010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C595393-152E-60BE-49BF-05AC1839373E}"/>
                  </a:ext>
                </a:extLst>
              </p:cNvPr>
              <p:cNvSpPr txBox="1"/>
              <p:nvPr/>
            </p:nvSpPr>
            <p:spPr>
              <a:xfrm>
                <a:off x="926275" y="3233369"/>
                <a:ext cx="1837362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Vortex depinning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C595393-152E-60BE-49BF-05AC183937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275" y="3233369"/>
                <a:ext cx="1837362" cy="668260"/>
              </a:xfrm>
              <a:prstGeom prst="rect">
                <a:avLst/>
              </a:prstGeom>
              <a:blipFill>
                <a:blip r:embed="rId4"/>
                <a:stretch>
                  <a:fillRect l="-2055" r="-2055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26AA72-7E09-7523-7A51-38C358444ED7}"/>
                  </a:ext>
                </a:extLst>
              </p:cNvPr>
              <p:cNvSpPr txBox="1"/>
              <p:nvPr/>
            </p:nvSpPr>
            <p:spPr>
              <a:xfrm>
                <a:off x="556160" y="5098832"/>
                <a:ext cx="2558649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/ Strong Pinning</a:t>
                </a:r>
              </a:p>
              <a:p>
                <a:r>
                  <a:rPr lang="en-US" dirty="0"/>
                  <a:t>Vortex Pair Nucleation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26AA72-7E09-7523-7A51-38C358444E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60" y="5098832"/>
                <a:ext cx="2558649" cy="668260"/>
              </a:xfrm>
              <a:prstGeom prst="rect">
                <a:avLst/>
              </a:prstGeom>
              <a:blipFill>
                <a:blip r:embed="rId5"/>
                <a:stretch>
                  <a:fillRect l="-1970" t="-3704" r="-985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4923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B6702-DAF1-AF5A-1279-096455624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44ABD-6613-8FB8-F6FB-32539845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  <a:endParaRPr lang="en-US" dirty="0"/>
          </a:p>
        </p:txBody>
      </p:sp>
      <p:pic>
        <p:nvPicPr>
          <p:cNvPr id="5" name="Content Placeholder 4" descr="A screenshot of a graph showing the same color scheme&#10;&#10;AI-generated content may be incorrect.">
            <a:extLst>
              <a:ext uri="{FF2B5EF4-FFF2-40B4-BE49-F238E27FC236}">
                <a16:creationId xmlns:a16="http://schemas.microsoft.com/office/drawing/2014/main" id="{B978A98E-D19E-4131-AFC1-607E9A863C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97"/>
          <a:stretch>
            <a:fillRect/>
          </a:stretch>
        </p:blipFill>
        <p:spPr>
          <a:xfrm>
            <a:off x="3390478" y="890075"/>
            <a:ext cx="7667355" cy="398672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0CF5CE-9364-9CBE-6905-EAE952F307FB}"/>
                  </a:ext>
                </a:extLst>
              </p:cNvPr>
              <p:cNvSpPr txBox="1"/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Micro vortex movement</a:t>
                </a:r>
              </a:p>
              <a:p>
                <a:r>
                  <a:rPr lang="en-US" dirty="0"/>
                  <a:t>And re-equilibration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0CF5CE-9364-9CBE-6905-EAE952F30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blipFill>
                <a:blip r:embed="rId3"/>
                <a:stretch>
                  <a:fillRect l="-2020" r="-1010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58308B-0B4D-F1A8-DA7F-0803AF18DF55}"/>
                  </a:ext>
                </a:extLst>
              </p:cNvPr>
              <p:cNvSpPr txBox="1"/>
              <p:nvPr/>
            </p:nvSpPr>
            <p:spPr>
              <a:xfrm>
                <a:off x="926275" y="3233369"/>
                <a:ext cx="1837362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Vortex depinning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58308B-0B4D-F1A8-DA7F-0803AF18D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275" y="3233369"/>
                <a:ext cx="1837362" cy="668260"/>
              </a:xfrm>
              <a:prstGeom prst="rect">
                <a:avLst/>
              </a:prstGeom>
              <a:blipFill>
                <a:blip r:embed="rId4"/>
                <a:stretch>
                  <a:fillRect l="-2055" r="-2055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0737A4D-F343-1C5A-9255-CA76910CDCDB}"/>
                  </a:ext>
                </a:extLst>
              </p:cNvPr>
              <p:cNvSpPr txBox="1"/>
              <p:nvPr/>
            </p:nvSpPr>
            <p:spPr>
              <a:xfrm>
                <a:off x="556160" y="5098832"/>
                <a:ext cx="2558649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/ Strong Pinning</a:t>
                </a:r>
              </a:p>
              <a:p>
                <a:r>
                  <a:rPr lang="en-US" dirty="0"/>
                  <a:t>Vortex Pair Nucleation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0737A4D-F343-1C5A-9255-CA76910CD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60" y="5098832"/>
                <a:ext cx="2558649" cy="668260"/>
              </a:xfrm>
              <a:prstGeom prst="rect">
                <a:avLst/>
              </a:prstGeom>
              <a:blipFill>
                <a:blip r:embed="rId5"/>
                <a:stretch>
                  <a:fillRect l="-1970" t="-3704" r="-985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F7C05BE5-2083-3A95-D76B-9C05B03708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8" r="11658"/>
          <a:stretch/>
        </p:blipFill>
        <p:spPr>
          <a:xfrm>
            <a:off x="5181600" y="2871486"/>
            <a:ext cx="3895593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41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97D32-3072-34DE-8280-CA221AD76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DA8C6-DA4B-8B89-997F-48CDB19E3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  <a:endParaRPr lang="en-US" dirty="0"/>
          </a:p>
        </p:txBody>
      </p:sp>
      <p:pic>
        <p:nvPicPr>
          <p:cNvPr id="5" name="Content Placeholder 4" descr="A screenshot of a graph showing the same color scheme&#10;&#10;AI-generated content may be incorrect.">
            <a:extLst>
              <a:ext uri="{FF2B5EF4-FFF2-40B4-BE49-F238E27FC236}">
                <a16:creationId xmlns:a16="http://schemas.microsoft.com/office/drawing/2014/main" id="{9859F9F8-D9F1-7BED-A9A2-5ECBE68854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478" y="890075"/>
            <a:ext cx="7667355" cy="596792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DD478EC-FF15-A25A-ECE4-FFC6AF47EF72}"/>
                  </a:ext>
                </a:extLst>
              </p:cNvPr>
              <p:cNvSpPr txBox="1"/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Micro vortex movement</a:t>
                </a:r>
              </a:p>
              <a:p>
                <a:r>
                  <a:rPr lang="en-US" dirty="0"/>
                  <a:t>And re-equilibration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DD478EC-FF15-A25A-ECE4-FFC6AF47EF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60" y="1290943"/>
                <a:ext cx="2504147" cy="945259"/>
              </a:xfrm>
              <a:prstGeom prst="rect">
                <a:avLst/>
              </a:prstGeom>
              <a:blipFill>
                <a:blip r:embed="rId3"/>
                <a:stretch>
                  <a:fillRect l="-2020" r="-1010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78FA39-B7EC-7CF8-50E3-4E287D627D79}"/>
                  </a:ext>
                </a:extLst>
              </p:cNvPr>
              <p:cNvSpPr txBox="1"/>
              <p:nvPr/>
            </p:nvSpPr>
            <p:spPr>
              <a:xfrm>
                <a:off x="926275" y="3233369"/>
                <a:ext cx="1837362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Vortex depinning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78FA39-B7EC-7CF8-50E3-4E287D627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275" y="3233369"/>
                <a:ext cx="1837362" cy="668260"/>
              </a:xfrm>
              <a:prstGeom prst="rect">
                <a:avLst/>
              </a:prstGeom>
              <a:blipFill>
                <a:blip r:embed="rId4"/>
                <a:stretch>
                  <a:fillRect l="-2055" r="-2055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C7A7AC7-C94C-6061-64D1-27D572308A84}"/>
                  </a:ext>
                </a:extLst>
              </p:cNvPr>
              <p:cNvSpPr txBox="1"/>
              <p:nvPr/>
            </p:nvSpPr>
            <p:spPr>
              <a:xfrm>
                <a:off x="556160" y="5098832"/>
                <a:ext cx="2558649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/ Strong Pinning</a:t>
                </a:r>
              </a:p>
              <a:p>
                <a:r>
                  <a:rPr lang="en-US" dirty="0"/>
                  <a:t>Vortex Pair Nucleation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C7A7AC7-C94C-6061-64D1-27D572308A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60" y="5098832"/>
                <a:ext cx="2558649" cy="668260"/>
              </a:xfrm>
              <a:prstGeom prst="rect">
                <a:avLst/>
              </a:prstGeom>
              <a:blipFill>
                <a:blip r:embed="rId5"/>
                <a:stretch>
                  <a:fillRect l="-1970" t="-3704" r="-985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1543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19C2D-B42F-332F-12BE-D1EF11807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587E9-3A28-B915-A79D-4ED990E97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CB937-26A9-F51F-8084-59E1B5372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Critical Vortex</a:t>
            </a:r>
            <a:r>
              <a:rPr lang="zh-TW" altLang="en-US" dirty="0"/>
              <a:t> </a:t>
            </a:r>
            <a:r>
              <a:rPr lang="en-US" altLang="zh-TW" dirty="0"/>
              <a:t>Depinning Velocity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9F28A1-C665-ED49-84BC-53474A957B01}"/>
              </a:ext>
            </a:extLst>
          </p:cNvPr>
          <p:cNvSpPr txBox="1"/>
          <p:nvPr/>
        </p:nvSpPr>
        <p:spPr>
          <a:xfrm>
            <a:off x="692453" y="1263311"/>
            <a:ext cx="3851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chemeClr val="accent1"/>
                </a:solidFill>
              </a:rPr>
              <a:t>Liu, Prasad, </a:t>
            </a:r>
            <a:r>
              <a:rPr lang="en-US" altLang="zh-TW" sz="1400" dirty="0" err="1">
                <a:solidFill>
                  <a:schemeClr val="accent1"/>
                </a:solidFill>
              </a:rPr>
              <a:t>Baggaley</a:t>
            </a:r>
            <a:r>
              <a:rPr lang="en-US" altLang="zh-TW" sz="1400" dirty="0">
                <a:solidFill>
                  <a:schemeClr val="accent1"/>
                </a:solidFill>
              </a:rPr>
              <a:t>, </a:t>
            </a:r>
            <a:r>
              <a:rPr lang="en-US" altLang="zh-TW" sz="1400" dirty="0" err="1">
                <a:solidFill>
                  <a:schemeClr val="accent1"/>
                </a:solidFill>
              </a:rPr>
              <a:t>Barenghi</a:t>
            </a:r>
            <a:r>
              <a:rPr lang="en-US" altLang="zh-TW" sz="1400" dirty="0">
                <a:solidFill>
                  <a:schemeClr val="accent1"/>
                </a:solidFill>
              </a:rPr>
              <a:t>, Wood, JLTP</a:t>
            </a:r>
            <a:r>
              <a:rPr lang="zh-TW" altLang="en-US" sz="1400" dirty="0">
                <a:solidFill>
                  <a:schemeClr val="accent1"/>
                </a:solidFill>
              </a:rPr>
              <a:t> </a:t>
            </a:r>
            <a:r>
              <a:rPr lang="en-US" altLang="zh-TW" sz="1400" dirty="0">
                <a:solidFill>
                  <a:schemeClr val="accent1"/>
                </a:solidFill>
              </a:rPr>
              <a:t>(2024)</a:t>
            </a:r>
            <a:endParaRPr lang="en-GB" sz="1400" dirty="0">
              <a:solidFill>
                <a:schemeClr val="accent1"/>
              </a:solidFill>
            </a:endParaRPr>
          </a:p>
        </p:txBody>
      </p:sp>
      <p:pic>
        <p:nvPicPr>
          <p:cNvPr id="24" name="Picture 23" descr="A diagram of a graph&#10;&#10;AI-generated content may be incorrect.">
            <a:extLst>
              <a:ext uri="{FF2B5EF4-FFF2-40B4-BE49-F238E27FC236}">
                <a16:creationId xmlns:a16="http://schemas.microsoft.com/office/drawing/2014/main" id="{5783CFB9-AC51-AF23-483F-0577BE41A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072" y="1686213"/>
            <a:ext cx="7772400" cy="26981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BBEA9A-0AC2-72B5-1324-7A108D4A0574}"/>
                  </a:ext>
                </a:extLst>
              </p:cNvPr>
              <p:cNvSpPr txBox="1"/>
              <p:nvPr/>
            </p:nvSpPr>
            <p:spPr>
              <a:xfrm>
                <a:off x="4330230" y="4430699"/>
                <a:ext cx="3162084" cy="691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func>
                        <m:func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sSub>
                                        <m:sSubPr>
                                          <m:ctrlP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  <m:sub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BBEA9A-0AC2-72B5-1324-7A108D4A0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0230" y="4430699"/>
                <a:ext cx="3162084" cy="691536"/>
              </a:xfrm>
              <a:prstGeom prst="rect">
                <a:avLst/>
              </a:prstGeom>
              <a:blipFill>
                <a:blip r:embed="rId3"/>
                <a:stretch>
                  <a:fillRect l="-800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061BD8F-6C37-9BCC-F2BB-57BAB3FC2EA4}"/>
                  </a:ext>
                </a:extLst>
              </p:cNvPr>
              <p:cNvSpPr txBox="1"/>
              <p:nvPr/>
            </p:nvSpPr>
            <p:spPr>
              <a:xfrm>
                <a:off x="3006436" y="5394634"/>
                <a:ext cx="6791036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≈0.1,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≈1.1,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≈1.2</m:t>
                      </m:r>
                    </m:oMath>
                  </m:oMathPara>
                </a14:m>
                <a:endParaRPr lang="en-US" sz="2000" dirty="0"/>
              </a:p>
              <a:p>
                <a:r>
                  <a:rPr lang="en-US" altLang="zh-TW" sz="2000" dirty="0"/>
                  <a:t>(20%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higher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is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possible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according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the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adiabatic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probe)</a:t>
                </a:r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061BD8F-6C37-9BCC-F2BB-57BAB3FC2E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6436" y="5394634"/>
                <a:ext cx="6791036" cy="707886"/>
              </a:xfrm>
              <a:prstGeom prst="rect">
                <a:avLst/>
              </a:prstGeom>
              <a:blipFill>
                <a:blip r:embed="rId4"/>
                <a:stretch>
                  <a:fillRect l="-933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6207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6573F-C570-7C36-607C-233C993B7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utput">
            <a:hlinkClick r:id="" action="ppaction://media"/>
            <a:extLst>
              <a:ext uri="{FF2B5EF4-FFF2-40B4-BE49-F238E27FC236}">
                <a16:creationId xmlns:a16="http://schemas.microsoft.com/office/drawing/2014/main" id="{2BFA8B8D-FE42-3311-B173-EE6750E00E4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8427" r="6496"/>
          <a:stretch>
            <a:fillRect/>
          </a:stretch>
        </p:blipFill>
        <p:spPr>
          <a:xfrm>
            <a:off x="2153954" y="2050147"/>
            <a:ext cx="8223525" cy="48078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511D12-1C72-4A5B-AD44-7056DB8F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Superfluid Modelling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F1135-46BA-CDB9-FFFB-D38C133E1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Gross-</a:t>
            </a:r>
            <a:r>
              <a:rPr lang="en-GB" dirty="0" err="1"/>
              <a:t>Pitaevskii</a:t>
            </a:r>
            <a:r>
              <a:rPr lang="en-GB" dirty="0"/>
              <a:t> model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DC00E1-F2DA-E164-DD9D-C405BF7B4E77}"/>
                  </a:ext>
                </a:extLst>
              </p:cNvPr>
              <p:cNvSpPr txBox="1"/>
              <p:nvPr/>
            </p:nvSpPr>
            <p:spPr>
              <a:xfrm>
                <a:off x="2209518" y="1293795"/>
                <a:ext cx="7517122" cy="624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∇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  <m:r>
                                <a:rPr lang="en-GB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1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DC00E1-F2DA-E164-DD9D-C405BF7B4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518" y="1293795"/>
                <a:ext cx="7517122" cy="6249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41259BD7-6F2F-C991-F023-47926246BA85}"/>
              </a:ext>
            </a:extLst>
          </p:cNvPr>
          <p:cNvSpPr txBox="1"/>
          <p:nvPr/>
        </p:nvSpPr>
        <p:spPr>
          <a:xfrm>
            <a:off x="10621951" y="6362635"/>
            <a:ext cx="1760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accent3"/>
                </a:solidFill>
              </a:rPr>
              <a:t>ApJ</a:t>
            </a:r>
            <a:r>
              <a:rPr lang="en-US" sz="1400" dirty="0">
                <a:solidFill>
                  <a:schemeClr val="accent3"/>
                </a:solidFill>
              </a:rPr>
              <a:t>  984, 83 (2025)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C1BB45-F1A9-EBBD-1B11-2515FD734437}"/>
              </a:ext>
            </a:extLst>
          </p:cNvPr>
          <p:cNvSpPr txBox="1"/>
          <p:nvPr/>
        </p:nvSpPr>
        <p:spPr>
          <a:xfrm>
            <a:off x="7574332" y="2240782"/>
            <a:ext cx="2681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Pinning vs Magnus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62935C-D874-17D6-0E47-780C371AD368}"/>
                  </a:ext>
                </a:extLst>
              </p:cNvPr>
              <p:cNvSpPr txBox="1"/>
              <p:nvPr/>
            </p:nvSpPr>
            <p:spPr>
              <a:xfrm>
                <a:off x="7574332" y="5496162"/>
                <a:ext cx="2827697" cy="741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 i="0" smtClean="0">
                              <a:latin typeface="Cambria Math" panose="02040503050406030204" pitchFamily="18" charset="0"/>
                            </a:rPr>
                            <m:t>𝐯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1" i="0" smtClean="0">
                                      <a:latin typeface="Cambria Math" panose="02040503050406030204" pitchFamily="18" charset="0"/>
                                    </a:rPr>
                                    <m:t>𝛋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d>
                                <m:d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1">
                                          <a:latin typeface="Cambria Math" panose="02040503050406030204" pitchFamily="18" charset="0"/>
                                        </a:rPr>
                                        <m:t>𝐱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1">
                                          <a:latin typeface="Cambria Math" panose="02040503050406030204" pitchFamily="18" charset="0"/>
                                        </a:rPr>
                                        <m:t>𝐱</m:t>
                                      </m:r>
                                    </m:e>
                                    <m: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b="1" i="0" smtClean="0">
                                              <a:latin typeface="Cambria Math" panose="02040503050406030204" pitchFamily="18" charset="0"/>
                                            </a:rPr>
                                            <m:t>𝐱</m:t>
                                          </m:r>
                                        </m:e>
                                        <m:sub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b="1" i="0" smtClean="0">
                                              <a:latin typeface="Cambria Math" panose="02040503050406030204" pitchFamily="18" charset="0"/>
                                            </a:rPr>
                                            <m:t>𝐱</m:t>
                                          </m:r>
                                        </m:e>
                                        <m:sub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62935C-D874-17D6-0E47-780C371AD3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4332" y="5496162"/>
                <a:ext cx="2827697" cy="741870"/>
              </a:xfrm>
              <a:prstGeom prst="rect">
                <a:avLst/>
              </a:prstGeom>
              <a:blipFill>
                <a:blip r:embed="rId6"/>
                <a:stretch>
                  <a:fillRect l="-7175" t="-103333" r="-897" b="-16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AFFD9E-A022-70AE-EFE8-0039DE7A04B5}"/>
                  </a:ext>
                </a:extLst>
              </p:cNvPr>
              <p:cNvSpPr txBox="1"/>
              <p:nvPr/>
            </p:nvSpPr>
            <p:spPr>
              <a:xfrm>
                <a:off x="8078104" y="2705364"/>
                <a:ext cx="1715470" cy="4726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𝐅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𝛋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altLang="zh-TW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zh-TW" sz="1600" b="1">
                                  <a:latin typeface="Cambria Math" panose="02040503050406030204" pitchFamily="18" charset="0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en-US" altLang="zh-TW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16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AFFD9E-A022-70AE-EFE8-0039DE7A04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8104" y="2705364"/>
                <a:ext cx="1715470" cy="472694"/>
              </a:xfrm>
              <a:prstGeom prst="rect">
                <a:avLst/>
              </a:prstGeom>
              <a:blipFill>
                <a:blip r:embed="rId7"/>
                <a:stretch>
                  <a:fillRect l="-2941"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23583C8-E859-AC5E-6198-0C2B77ABC286}"/>
              </a:ext>
            </a:extLst>
          </p:cNvPr>
          <p:cNvSpPr txBox="1"/>
          <p:nvPr/>
        </p:nvSpPr>
        <p:spPr>
          <a:xfrm rot="469163">
            <a:off x="6617608" y="672584"/>
            <a:ext cx="29209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Slowly linearly decreasing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898080-3EB4-BB34-F675-EA0FB59363B6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8011795" y="1012977"/>
            <a:ext cx="44923" cy="3792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29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CC918-6D12-FA8A-41DE-337344D27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Vortex Collective Motion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453C26-6D4D-8341-23CC-F3D7B1F3EBB2}"/>
              </a:ext>
            </a:extLst>
          </p:cNvPr>
          <p:cNvSpPr/>
          <p:nvPr/>
        </p:nvSpPr>
        <p:spPr>
          <a:xfrm>
            <a:off x="0" y="4442597"/>
            <a:ext cx="12192000" cy="2417978"/>
          </a:xfrm>
          <a:prstGeom prst="rect">
            <a:avLst/>
          </a:prstGeom>
          <a:solidFill>
            <a:srgbClr val="9DC3E6">
              <a:alpha val="4627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Content Placeholder 3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830A250-CA45-8A14-3BC7-662361EE13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68" b="24481"/>
          <a:stretch/>
        </p:blipFill>
        <p:spPr>
          <a:xfrm>
            <a:off x="8161046" y="4725049"/>
            <a:ext cx="4011299" cy="2010988"/>
          </a:xfrm>
          <a:prstGeom prst="rect">
            <a:avLst/>
          </a:prstGeom>
        </p:spPr>
      </p:pic>
      <p:pic>
        <p:nvPicPr>
          <p:cNvPr id="6" name="Content Placeholder 3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923266A-B43F-213D-7A62-007C6E6C09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728"/>
          <a:stretch/>
        </p:blipFill>
        <p:spPr>
          <a:xfrm>
            <a:off x="111154" y="4566775"/>
            <a:ext cx="4011300" cy="2178572"/>
          </a:xfrm>
          <a:prstGeom prst="rect">
            <a:avLst/>
          </a:prstGeom>
        </p:spPr>
      </p:pic>
      <p:pic>
        <p:nvPicPr>
          <p:cNvPr id="8" name="Content Placeholder 3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94BFF03-0B4D-0B29-D080-E02A6FE70E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09" t="26510" r="4409" b="49239"/>
          <a:stretch/>
        </p:blipFill>
        <p:spPr>
          <a:xfrm>
            <a:off x="4130093" y="4715100"/>
            <a:ext cx="4011299" cy="2010988"/>
          </a:xfrm>
          <a:prstGeom prst="rect">
            <a:avLst/>
          </a:prstGeom>
        </p:spPr>
      </p:pic>
      <p:pic>
        <p:nvPicPr>
          <p:cNvPr id="14" name="Content Placeholder 31">
            <a:extLst>
              <a:ext uri="{FF2B5EF4-FFF2-40B4-BE49-F238E27FC236}">
                <a16:creationId xmlns:a16="http://schemas.microsoft.com/office/drawing/2014/main" id="{3D78A07E-8DFF-A70E-0186-38DAC11958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8535" y="798879"/>
            <a:ext cx="11194930" cy="34618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B0EA693-53B4-E9BD-B4A0-AA2ED6919525}"/>
                  </a:ext>
                </a:extLst>
              </p:cNvPr>
              <p:cNvSpPr txBox="1"/>
              <p:nvPr/>
            </p:nvSpPr>
            <p:spPr>
              <a:xfrm>
                <a:off x="5584123" y="23346"/>
                <a:ext cx="2996269" cy="7755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𝒩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den>
                              </m:f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{"/>
                                          <m:endChr m:val="}"/>
                                          <m:ctrlP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GB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GB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d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B0EA693-53B4-E9BD-B4A0-AA2ED69195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4123" y="23346"/>
                <a:ext cx="2996269" cy="775533"/>
              </a:xfrm>
              <a:prstGeom prst="rect">
                <a:avLst/>
              </a:prstGeom>
              <a:blipFill>
                <a:blip r:embed="rId4"/>
                <a:stretch>
                  <a:fillRect l="-1266" t="-125806" r="-844" b="-16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rapezoid 8">
            <a:extLst>
              <a:ext uri="{FF2B5EF4-FFF2-40B4-BE49-F238E27FC236}">
                <a16:creationId xmlns:a16="http://schemas.microsoft.com/office/drawing/2014/main" id="{65C269D0-EC34-7C39-A496-B76BD60A8A0B}"/>
              </a:ext>
            </a:extLst>
          </p:cNvPr>
          <p:cNvSpPr/>
          <p:nvPr/>
        </p:nvSpPr>
        <p:spPr>
          <a:xfrm>
            <a:off x="2798618" y="3660203"/>
            <a:ext cx="942110" cy="791344"/>
          </a:xfrm>
          <a:prstGeom prst="trapezoid">
            <a:avLst>
              <a:gd name="adj" fmla="val 37696"/>
            </a:avLst>
          </a:prstGeom>
          <a:solidFill>
            <a:srgbClr val="9DC3E6">
              <a:alpha val="4549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0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38F4433-EC91-7930-4250-807939AD8B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916" y="-92658"/>
            <a:ext cx="12514982" cy="70433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DEE2AD-C956-0C0A-D018-7809E18AC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Neutron Star Interior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945DAAB-D186-B616-6EB8-7FF0940F9004}"/>
              </a:ext>
            </a:extLst>
          </p:cNvPr>
          <p:cNvGrpSpPr/>
          <p:nvPr/>
        </p:nvGrpSpPr>
        <p:grpSpPr>
          <a:xfrm>
            <a:off x="1047599" y="919130"/>
            <a:ext cx="3378200" cy="810420"/>
            <a:chOff x="1207289" y="937974"/>
            <a:chExt cx="3378200" cy="81042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8CAA353-102C-E43B-6B7A-697D46E0EA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35739" y="1748394"/>
              <a:ext cx="2817221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oval" w="lg" len="lg"/>
              <a:tailEnd type="non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DFE7016-DF95-87DE-DD22-70E75AC7106C}"/>
                </a:ext>
              </a:extLst>
            </p:cNvPr>
            <p:cNvSpPr txBox="1"/>
            <p:nvPr/>
          </p:nvSpPr>
          <p:spPr>
            <a:xfrm>
              <a:off x="1207289" y="937974"/>
              <a:ext cx="33782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bg1"/>
                  </a:solidFill>
                </a:rPr>
                <a:t>Atmosphere</a:t>
              </a:r>
            </a:p>
            <a:p>
              <a:r>
                <a:rPr lang="en-US" altLang="zh-TW" i="1" dirty="0">
                  <a:solidFill>
                    <a:schemeClr val="bg1"/>
                  </a:solidFill>
                </a:rPr>
                <a:t>Hydrogen,</a:t>
              </a:r>
              <a:r>
                <a:rPr lang="zh-TW" altLang="en-US" i="1" dirty="0">
                  <a:solidFill>
                    <a:schemeClr val="bg1"/>
                  </a:solidFill>
                </a:rPr>
                <a:t> </a:t>
              </a:r>
              <a:r>
                <a:rPr lang="en-US" altLang="zh-TW" i="1" dirty="0">
                  <a:solidFill>
                    <a:schemeClr val="bg1"/>
                  </a:solidFill>
                </a:rPr>
                <a:t>Helium,</a:t>
              </a:r>
              <a:r>
                <a:rPr lang="zh-TW" altLang="en-US" i="1" dirty="0">
                  <a:solidFill>
                    <a:schemeClr val="bg1"/>
                  </a:solidFill>
                </a:rPr>
                <a:t> </a:t>
              </a:r>
              <a:r>
                <a:rPr lang="en-US" altLang="zh-TW" i="1" dirty="0">
                  <a:solidFill>
                    <a:schemeClr val="bg1"/>
                  </a:solidFill>
                </a:rPr>
                <a:t>Carbon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BFB48E6-04DA-6346-F85E-02CFB2AA923E}"/>
              </a:ext>
            </a:extLst>
          </p:cNvPr>
          <p:cNvGrpSpPr/>
          <p:nvPr/>
        </p:nvGrpSpPr>
        <p:grpSpPr>
          <a:xfrm>
            <a:off x="1045938" y="2353050"/>
            <a:ext cx="2933875" cy="797844"/>
            <a:chOff x="1206927" y="2328920"/>
            <a:chExt cx="2933875" cy="797844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1F49942-7B6E-B7F1-4D78-695F16B945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06927" y="3126764"/>
              <a:ext cx="2215736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oval" w="lg" len="lg"/>
              <a:tailEnd type="non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9BA0136-9497-E4CD-9D8D-900C4BD468D6}"/>
                </a:ext>
              </a:extLst>
            </p:cNvPr>
            <p:cNvSpPr txBox="1"/>
            <p:nvPr/>
          </p:nvSpPr>
          <p:spPr>
            <a:xfrm>
              <a:off x="1206927" y="2328920"/>
              <a:ext cx="293387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bg1"/>
                  </a:solidFill>
                </a:rPr>
                <a:t>Outer</a:t>
              </a:r>
              <a:r>
                <a:rPr lang="zh-TW" altLang="en-US" sz="2400" b="1" dirty="0">
                  <a:solidFill>
                    <a:schemeClr val="bg1"/>
                  </a:solidFill>
                </a:rPr>
                <a:t> </a:t>
              </a:r>
              <a:r>
                <a:rPr lang="en-US" altLang="zh-TW" sz="2400" b="1" dirty="0">
                  <a:solidFill>
                    <a:schemeClr val="bg1"/>
                  </a:solidFill>
                </a:rPr>
                <a:t>Crust</a:t>
              </a:r>
            </a:p>
            <a:p>
              <a:r>
                <a:rPr lang="en-US" altLang="zh-TW" i="1" dirty="0">
                  <a:solidFill>
                    <a:schemeClr val="bg1"/>
                  </a:solidFill>
                </a:rPr>
                <a:t>Ions,</a:t>
              </a:r>
              <a:r>
                <a:rPr lang="zh-TW" altLang="en-US" i="1" dirty="0">
                  <a:solidFill>
                    <a:schemeClr val="bg1"/>
                  </a:solidFill>
                </a:rPr>
                <a:t> </a:t>
              </a:r>
              <a:r>
                <a:rPr lang="en-US" altLang="zh-TW" i="1" dirty="0">
                  <a:solidFill>
                    <a:schemeClr val="bg1"/>
                  </a:solidFill>
                </a:rPr>
                <a:t>Electrons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C86B79B-1C23-3AD1-2E6A-EF1B2AC2EE98}"/>
              </a:ext>
            </a:extLst>
          </p:cNvPr>
          <p:cNvGrpSpPr/>
          <p:nvPr/>
        </p:nvGrpSpPr>
        <p:grpSpPr>
          <a:xfrm>
            <a:off x="1003432" y="4113813"/>
            <a:ext cx="3780012" cy="1041051"/>
            <a:chOff x="1206927" y="3747067"/>
            <a:chExt cx="3780012" cy="104105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FD9091B-AE93-3A08-D26E-2348FC4C3D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06927" y="4788118"/>
              <a:ext cx="3230774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none" w="lg" len="lg"/>
              <a:tailEnd type="non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41A0F8-ACF4-DC1C-76EA-272ADE0994B3}"/>
                </a:ext>
              </a:extLst>
            </p:cNvPr>
            <p:cNvSpPr txBox="1"/>
            <p:nvPr/>
          </p:nvSpPr>
          <p:spPr>
            <a:xfrm>
              <a:off x="1206927" y="3747067"/>
              <a:ext cx="3780012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bg1"/>
                  </a:solidFill>
                </a:rPr>
                <a:t>Inner</a:t>
              </a:r>
              <a:r>
                <a:rPr lang="zh-TW" altLang="en-US" sz="2400" b="1" dirty="0">
                  <a:solidFill>
                    <a:schemeClr val="bg1"/>
                  </a:solidFill>
                </a:rPr>
                <a:t> </a:t>
              </a:r>
              <a:r>
                <a:rPr lang="en-US" altLang="zh-TW" sz="2400" b="1" dirty="0">
                  <a:solidFill>
                    <a:schemeClr val="bg1"/>
                  </a:solidFill>
                </a:rPr>
                <a:t>Crust</a:t>
              </a:r>
            </a:p>
            <a:p>
              <a:r>
                <a:rPr lang="en-US" altLang="zh-TW" i="1" dirty="0">
                  <a:solidFill>
                    <a:schemeClr val="bg1"/>
                  </a:solidFill>
                </a:rPr>
                <a:t>Ions,</a:t>
              </a:r>
              <a:r>
                <a:rPr lang="zh-TW" altLang="en-US" i="1" dirty="0">
                  <a:solidFill>
                    <a:schemeClr val="bg1"/>
                  </a:solidFill>
                </a:rPr>
                <a:t>  </a:t>
              </a:r>
              <a:r>
                <a:rPr lang="en-US" altLang="zh-TW" i="1" dirty="0">
                  <a:solidFill>
                    <a:schemeClr val="bg1"/>
                  </a:solidFill>
                </a:rPr>
                <a:t>Nuclear</a:t>
              </a:r>
              <a:r>
                <a:rPr lang="zh-TW" altLang="en-US" i="1" dirty="0">
                  <a:solidFill>
                    <a:schemeClr val="bg1"/>
                  </a:solidFill>
                </a:rPr>
                <a:t> </a:t>
              </a:r>
              <a:r>
                <a:rPr lang="en-US" altLang="zh-TW" i="1" dirty="0">
                  <a:solidFill>
                    <a:schemeClr val="bg1"/>
                  </a:solidFill>
                </a:rPr>
                <a:t>Lattices/Pasta</a:t>
              </a:r>
            </a:p>
            <a:p>
              <a:r>
                <a:rPr lang="en-US" altLang="zh-TW" i="1" dirty="0">
                  <a:solidFill>
                    <a:schemeClr val="bg1"/>
                  </a:solidFill>
                </a:rPr>
                <a:t>Neutron</a:t>
              </a:r>
              <a:r>
                <a:rPr lang="zh-TW" altLang="en-US" i="1" dirty="0">
                  <a:solidFill>
                    <a:schemeClr val="bg1"/>
                  </a:solidFill>
                </a:rPr>
                <a:t> </a:t>
              </a:r>
              <a:r>
                <a:rPr lang="en-US" altLang="zh-TW" i="1" dirty="0">
                  <a:solidFill>
                    <a:schemeClr val="bg1"/>
                  </a:solidFill>
                </a:rPr>
                <a:t>Superfluid</a:t>
              </a:r>
              <a:r>
                <a:rPr lang="zh-TW" altLang="en-US" i="1" dirty="0">
                  <a:solidFill>
                    <a:schemeClr val="bg1"/>
                  </a:solidFill>
                </a:rPr>
                <a:t> </a:t>
              </a:r>
              <a:r>
                <a:rPr lang="en-US" altLang="zh-TW" i="1" dirty="0">
                  <a:solidFill>
                    <a:schemeClr val="bg1"/>
                  </a:solidFill>
                </a:rPr>
                <a:t>(s-wave)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720B966-6CE9-4164-8FAA-E0FCD0A2A1B3}"/>
              </a:ext>
            </a:extLst>
          </p:cNvPr>
          <p:cNvCxnSpPr>
            <a:cxnSpLocks/>
          </p:cNvCxnSpPr>
          <p:nvPr/>
        </p:nvCxnSpPr>
        <p:spPr>
          <a:xfrm>
            <a:off x="4234206" y="4553120"/>
            <a:ext cx="0" cy="601744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  <a:headEnd type="oval" w="lg" len="lg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A1343F5-0682-E0AC-1998-29F083901B29}"/>
              </a:ext>
            </a:extLst>
          </p:cNvPr>
          <p:cNvGrpSpPr/>
          <p:nvPr/>
        </p:nvGrpSpPr>
        <p:grpSpPr>
          <a:xfrm>
            <a:off x="4810233" y="1568111"/>
            <a:ext cx="5070421" cy="1031072"/>
            <a:chOff x="5935851" y="1297848"/>
            <a:chExt cx="5070421" cy="1031072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7EE02E9-47AB-0AD1-5144-0DE57AE6BF5F}"/>
                </a:ext>
              </a:extLst>
            </p:cNvPr>
            <p:cNvCxnSpPr>
              <a:cxnSpLocks/>
            </p:cNvCxnSpPr>
            <p:nvPr/>
          </p:nvCxnSpPr>
          <p:spPr>
            <a:xfrm>
              <a:off x="5935851" y="2328920"/>
              <a:ext cx="5070421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oval" w="lg" len="lg"/>
              <a:tailEnd type="non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4CF07E0-63F5-DC7B-14E8-7549A9539F14}"/>
                </a:ext>
              </a:extLst>
            </p:cNvPr>
            <p:cNvSpPr txBox="1"/>
            <p:nvPr/>
          </p:nvSpPr>
          <p:spPr>
            <a:xfrm>
              <a:off x="7628072" y="1297848"/>
              <a:ext cx="3378200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2400" b="1" dirty="0">
                  <a:solidFill>
                    <a:schemeClr val="bg1"/>
                  </a:solidFill>
                </a:rPr>
                <a:t>Outer</a:t>
              </a:r>
              <a:r>
                <a:rPr lang="zh-TW" altLang="en-US" sz="2400" b="1" dirty="0">
                  <a:solidFill>
                    <a:schemeClr val="bg1"/>
                  </a:solidFill>
                </a:rPr>
                <a:t> </a:t>
              </a:r>
              <a:r>
                <a:rPr lang="en-US" altLang="zh-TW" sz="2400" b="1" dirty="0">
                  <a:solidFill>
                    <a:schemeClr val="bg1"/>
                  </a:solidFill>
                </a:rPr>
                <a:t>Core</a:t>
              </a:r>
            </a:p>
            <a:p>
              <a:pPr algn="r"/>
              <a:r>
                <a:rPr lang="en-US" altLang="zh-TW" i="1" dirty="0">
                  <a:solidFill>
                    <a:schemeClr val="bg1"/>
                  </a:solidFill>
                </a:rPr>
                <a:t>Neutron</a:t>
              </a:r>
              <a:r>
                <a:rPr lang="zh-TW" altLang="en-US" i="1" dirty="0">
                  <a:solidFill>
                    <a:schemeClr val="bg1"/>
                  </a:solidFill>
                </a:rPr>
                <a:t> </a:t>
              </a:r>
              <a:r>
                <a:rPr lang="en-US" altLang="zh-TW" i="1" dirty="0">
                  <a:solidFill>
                    <a:schemeClr val="bg1"/>
                  </a:solidFill>
                </a:rPr>
                <a:t>Superfluid</a:t>
              </a:r>
              <a:r>
                <a:rPr lang="zh-TW" altLang="en-US" i="1" dirty="0">
                  <a:solidFill>
                    <a:schemeClr val="bg1"/>
                  </a:solidFill>
                </a:rPr>
                <a:t> </a:t>
              </a:r>
              <a:r>
                <a:rPr lang="en-US" altLang="zh-TW" i="1" dirty="0">
                  <a:solidFill>
                    <a:schemeClr val="bg1"/>
                  </a:solidFill>
                </a:rPr>
                <a:t>(p-wave)</a:t>
              </a:r>
            </a:p>
            <a:p>
              <a:pPr algn="r"/>
              <a:r>
                <a:rPr lang="en-US" altLang="zh-TW" i="1" dirty="0">
                  <a:solidFill>
                    <a:schemeClr val="bg1"/>
                  </a:solidFill>
                </a:rPr>
                <a:t>Proton</a:t>
              </a:r>
              <a:r>
                <a:rPr lang="zh-TW" altLang="en-US" i="1" dirty="0">
                  <a:solidFill>
                    <a:schemeClr val="bg1"/>
                  </a:solidFill>
                </a:rPr>
                <a:t> </a:t>
              </a:r>
              <a:r>
                <a:rPr lang="en-US" altLang="zh-TW" i="1" dirty="0">
                  <a:solidFill>
                    <a:schemeClr val="bg1"/>
                  </a:solidFill>
                </a:rPr>
                <a:t>Superconductor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21E8400-2410-86BB-9D4B-DF785D0FFD20}"/>
              </a:ext>
            </a:extLst>
          </p:cNvPr>
          <p:cNvGrpSpPr/>
          <p:nvPr/>
        </p:nvGrpSpPr>
        <p:grpSpPr>
          <a:xfrm>
            <a:off x="5988856" y="2925303"/>
            <a:ext cx="4132835" cy="738664"/>
            <a:chOff x="6772759" y="3276989"/>
            <a:chExt cx="4132835" cy="73866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EC28DA6-2D4D-AF5B-250B-7173FA1A98FD}"/>
                </a:ext>
              </a:extLst>
            </p:cNvPr>
            <p:cNvCxnSpPr>
              <a:cxnSpLocks/>
            </p:cNvCxnSpPr>
            <p:nvPr/>
          </p:nvCxnSpPr>
          <p:spPr>
            <a:xfrm>
              <a:off x="6772759" y="4015653"/>
              <a:ext cx="4132835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oval" w="lg" len="lg"/>
              <a:tailEnd type="non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D25E591-FF0F-BBA8-D3D8-71D660E04EC2}"/>
                </a:ext>
              </a:extLst>
            </p:cNvPr>
            <p:cNvSpPr txBox="1"/>
            <p:nvPr/>
          </p:nvSpPr>
          <p:spPr>
            <a:xfrm>
              <a:off x="7527394" y="3276989"/>
              <a:ext cx="3378200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sz="2400" b="1" dirty="0">
                  <a:solidFill>
                    <a:schemeClr val="bg1"/>
                  </a:solidFill>
                </a:rPr>
                <a:t>Inner</a:t>
              </a:r>
              <a:r>
                <a:rPr lang="zh-TW" altLang="en-US" sz="2400" b="1" dirty="0">
                  <a:solidFill>
                    <a:schemeClr val="bg1"/>
                  </a:solidFill>
                </a:rPr>
                <a:t> </a:t>
              </a:r>
              <a:r>
                <a:rPr lang="en-US" altLang="zh-TW" sz="2400" b="1" dirty="0">
                  <a:solidFill>
                    <a:schemeClr val="bg1"/>
                  </a:solidFill>
                </a:rPr>
                <a:t>Core</a:t>
              </a:r>
            </a:p>
            <a:p>
              <a:pPr algn="r"/>
              <a:r>
                <a:rPr lang="en-US" altLang="zh-TW" i="1" dirty="0">
                  <a:solidFill>
                    <a:schemeClr val="bg1"/>
                  </a:solidFill>
                </a:rPr>
                <a:t>Unknown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97C64065-DD89-A951-F710-67AF57617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7078" y="4384776"/>
            <a:ext cx="3230774" cy="2260499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5FACCEC6-F3BE-2C1D-D785-87302181AE4E}"/>
              </a:ext>
            </a:extLst>
          </p:cNvPr>
          <p:cNvSpPr txBox="1"/>
          <p:nvPr/>
        </p:nvSpPr>
        <p:spPr>
          <a:xfrm>
            <a:off x="10121691" y="5578592"/>
            <a:ext cx="184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sz="1400" dirty="0">
                <a:solidFill>
                  <a:schemeClr val="accent3"/>
                </a:solidFill>
              </a:rPr>
              <a:t>Reichley &amp; Downs, </a:t>
            </a:r>
          </a:p>
          <a:p>
            <a:pPr algn="r"/>
            <a:r>
              <a:rPr lang="en-US" altLang="zh-TW" sz="1400" dirty="0">
                <a:solidFill>
                  <a:schemeClr val="accent3"/>
                </a:solidFill>
              </a:rPr>
              <a:t>Nature 22, 229 (1969)</a:t>
            </a:r>
            <a:endParaRPr lang="en-GB" sz="1400" dirty="0">
              <a:solidFill>
                <a:schemeClr val="accent3"/>
              </a:solidFill>
            </a:endParaRPr>
          </a:p>
        </p:txBody>
      </p:sp>
      <p:pic>
        <p:nvPicPr>
          <p:cNvPr id="46" name="Google Shape;200;p27">
            <a:extLst>
              <a:ext uri="{FF2B5EF4-FFF2-40B4-BE49-F238E27FC236}">
                <a16:creationId xmlns:a16="http://schemas.microsoft.com/office/drawing/2014/main" id="{A6EFDF27-57BC-252E-A8F9-AA0EA5C8F46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rcRect l="27694" t="13018" r="24690" b="22198"/>
          <a:stretch>
            <a:fillRect/>
          </a:stretch>
        </p:blipFill>
        <p:spPr>
          <a:xfrm>
            <a:off x="7420843" y="5289889"/>
            <a:ext cx="1356895" cy="1384944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10127EE0-E2C2-86A6-D351-1AB82980C2BF}"/>
              </a:ext>
            </a:extLst>
          </p:cNvPr>
          <p:cNvSpPr txBox="1"/>
          <p:nvPr/>
        </p:nvSpPr>
        <p:spPr>
          <a:xfrm>
            <a:off x="9236906" y="79950"/>
            <a:ext cx="50719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Maciej Rebisz</a:t>
            </a:r>
            <a:r>
              <a:rPr lang="zh-TW" altLang="en-US" sz="1400" dirty="0">
                <a:solidFill>
                  <a:schemeClr val="bg1"/>
                </a:solidFill>
              </a:rPr>
              <a:t> </a:t>
            </a:r>
            <a:r>
              <a:rPr lang="en-GB" sz="1400" dirty="0">
                <a:solidFill>
                  <a:schemeClr val="bg1"/>
                </a:solidFill>
              </a:rPr>
              <a:t>for Quanta Magazine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839F817-2572-50B2-759A-92653D2355F0}"/>
                  </a:ext>
                </a:extLst>
              </p:cNvPr>
              <p:cNvSpPr txBox="1"/>
              <p:nvPr/>
            </p:nvSpPr>
            <p:spPr>
              <a:xfrm>
                <a:off x="10130950" y="659949"/>
                <a:ext cx="2026902" cy="3854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1.4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839F817-2572-50B2-759A-92653D2355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0950" y="659949"/>
                <a:ext cx="2026902" cy="385490"/>
              </a:xfrm>
              <a:prstGeom prst="rect">
                <a:avLst/>
              </a:prstGeom>
              <a:blipFill>
                <a:blip r:embed="rId5"/>
                <a:stretch>
                  <a:fillRect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A88A08C-F29C-2704-8C0C-5EDC268F3789}"/>
                  </a:ext>
                </a:extLst>
              </p:cNvPr>
              <p:cNvSpPr txBox="1"/>
              <p:nvPr/>
            </p:nvSpPr>
            <p:spPr>
              <a:xfrm>
                <a:off x="10165098" y="1196684"/>
                <a:ext cx="2026902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≈10 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A88A08C-F29C-2704-8C0C-5EDC268F3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5098" y="1196684"/>
                <a:ext cx="2026902" cy="369332"/>
              </a:xfrm>
              <a:prstGeom prst="rect">
                <a:avLst/>
              </a:prstGeom>
              <a:blipFill>
                <a:blip r:embed="rId7"/>
                <a:stretch>
                  <a:fillRect t="-1000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F1334705-B838-8B53-95B0-37BD0467B3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74" y="5969308"/>
            <a:ext cx="57785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65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CC918-6D12-FA8A-41DE-337344D27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Vortex Collective Motion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981C43-7D59-0E93-07A0-CB3E64F23462}"/>
              </a:ext>
            </a:extLst>
          </p:cNvPr>
          <p:cNvSpPr/>
          <p:nvPr/>
        </p:nvSpPr>
        <p:spPr>
          <a:xfrm>
            <a:off x="0" y="4442601"/>
            <a:ext cx="12192000" cy="2417978"/>
          </a:xfrm>
          <a:prstGeom prst="rect">
            <a:avLst/>
          </a:prstGeom>
          <a:solidFill>
            <a:srgbClr val="9DC3E6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Content Placeholder 3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7B8F9565-B0E1-8DA0-5779-DA2D1AB879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49"/>
          <a:stretch/>
        </p:blipFill>
        <p:spPr>
          <a:xfrm>
            <a:off x="8180701" y="4734364"/>
            <a:ext cx="4011299" cy="2010987"/>
          </a:xfrm>
          <a:prstGeom prst="rect">
            <a:avLst/>
          </a:prstGeom>
        </p:spPr>
      </p:pic>
      <p:pic>
        <p:nvPicPr>
          <p:cNvPr id="12" name="Content Placeholder 3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F3F3AFE0-B5E8-D39D-92FC-C62F602F69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68" b="24481"/>
          <a:stretch/>
        </p:blipFill>
        <p:spPr>
          <a:xfrm>
            <a:off x="4300237" y="4725053"/>
            <a:ext cx="4011299" cy="20109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4948586-1F9F-B6C9-E86F-8E5F43B49A86}"/>
                  </a:ext>
                </a:extLst>
              </p:cNvPr>
              <p:cNvSpPr txBox="1"/>
              <p:nvPr/>
            </p:nvSpPr>
            <p:spPr>
              <a:xfrm>
                <a:off x="11702014" y="1254920"/>
                <a:ext cx="2149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4948586-1F9F-B6C9-E86F-8E5F43B49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2014" y="1254920"/>
                <a:ext cx="214931" cy="276999"/>
              </a:xfrm>
              <a:prstGeom prst="rect">
                <a:avLst/>
              </a:prstGeom>
              <a:blipFill>
                <a:blip r:embed="rId5"/>
                <a:stretch>
                  <a:fillRect l="-28571" r="-25714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Content Placeholder 31">
            <a:extLst>
              <a:ext uri="{FF2B5EF4-FFF2-40B4-BE49-F238E27FC236}">
                <a16:creationId xmlns:a16="http://schemas.microsoft.com/office/drawing/2014/main" id="{0F99BBF3-62CC-B7C5-9CF4-06132ECF02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8535" y="798879"/>
            <a:ext cx="11194930" cy="34618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34732A0-8012-22C0-9848-29E4679A4594}"/>
                  </a:ext>
                </a:extLst>
              </p:cNvPr>
              <p:cNvSpPr txBox="1"/>
              <p:nvPr/>
            </p:nvSpPr>
            <p:spPr>
              <a:xfrm>
                <a:off x="5584123" y="23346"/>
                <a:ext cx="2996269" cy="7755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𝒩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den>
                              </m:f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{"/>
                                          <m:endChr m:val="}"/>
                                          <m:ctrlP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GB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GB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d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34732A0-8012-22C0-9848-29E4679A4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4123" y="23346"/>
                <a:ext cx="2996269" cy="775533"/>
              </a:xfrm>
              <a:prstGeom prst="rect">
                <a:avLst/>
              </a:prstGeom>
              <a:blipFill>
                <a:blip r:embed="rId7"/>
                <a:stretch>
                  <a:fillRect l="-1266" t="-125806" r="-844" b="-16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rapezoid 6">
            <a:extLst>
              <a:ext uri="{FF2B5EF4-FFF2-40B4-BE49-F238E27FC236}">
                <a16:creationId xmlns:a16="http://schemas.microsoft.com/office/drawing/2014/main" id="{1463D3A1-26FC-27A2-FB21-6DE4220EC4FE}"/>
              </a:ext>
            </a:extLst>
          </p:cNvPr>
          <p:cNvSpPr/>
          <p:nvPr/>
        </p:nvSpPr>
        <p:spPr>
          <a:xfrm>
            <a:off x="2871624" y="3632527"/>
            <a:ext cx="1062460" cy="810074"/>
          </a:xfrm>
          <a:prstGeom prst="trapezoid">
            <a:avLst>
              <a:gd name="adj" fmla="val 37696"/>
            </a:avLst>
          </a:prstGeom>
          <a:solidFill>
            <a:srgbClr val="9DC3E6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Content Placeholder 3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77B6329-4BBD-DE56-CA2E-8DE03A4491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09" t="26510" r="4409" b="49239"/>
          <a:stretch/>
        </p:blipFill>
        <p:spPr>
          <a:xfrm>
            <a:off x="-77216" y="4740221"/>
            <a:ext cx="4011299" cy="201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47166"/>
      </p:ext>
    </p:extLst>
  </p:cSld>
  <p:clrMapOvr>
    <a:masterClrMapping/>
  </p:clrMapOvr>
  <p:transition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CC918-6D12-FA8A-41DE-337344D27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Vortex Collective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9C949-E45F-6503-36CC-FB7BE3158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A3D911-F29E-6254-0343-BAF124432F1F}"/>
              </a:ext>
            </a:extLst>
          </p:cNvPr>
          <p:cNvSpPr/>
          <p:nvPr/>
        </p:nvSpPr>
        <p:spPr>
          <a:xfrm>
            <a:off x="0" y="4442599"/>
            <a:ext cx="12192000" cy="2417978"/>
          </a:xfrm>
          <a:prstGeom prst="rect">
            <a:avLst/>
          </a:prstGeom>
          <a:solidFill>
            <a:srgbClr val="9DC3E6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450E89-41EA-4F7F-684D-0F4D6971211C}"/>
              </a:ext>
            </a:extLst>
          </p:cNvPr>
          <p:cNvSpPr/>
          <p:nvPr/>
        </p:nvSpPr>
        <p:spPr>
          <a:xfrm>
            <a:off x="178279" y="4569021"/>
            <a:ext cx="399691" cy="330680"/>
          </a:xfrm>
          <a:prstGeom prst="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D870290-2054-1A83-1BF3-6151F174A8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08" b="48974"/>
          <a:stretch/>
        </p:blipFill>
        <p:spPr>
          <a:xfrm>
            <a:off x="4227902" y="4733681"/>
            <a:ext cx="4010400" cy="2045670"/>
          </a:xfrm>
          <a:prstGeom prst="rect">
            <a:avLst/>
          </a:prstGeom>
        </p:spPr>
      </p:pic>
      <p:pic>
        <p:nvPicPr>
          <p:cNvPr id="10" name="Picture 9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DA38A7A-12E1-CDF1-51BD-0DA50D7B32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32"/>
          <a:stretch/>
        </p:blipFill>
        <p:spPr>
          <a:xfrm>
            <a:off x="8150017" y="4711455"/>
            <a:ext cx="4010400" cy="2016641"/>
          </a:xfrm>
          <a:prstGeom prst="rect">
            <a:avLst/>
          </a:prstGeom>
        </p:spPr>
      </p:pic>
      <p:pic>
        <p:nvPicPr>
          <p:cNvPr id="11" name="Picture 10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0EA76DD-59B6-1BBA-0F0F-85B717C910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478"/>
          <a:stretch/>
        </p:blipFill>
        <p:spPr>
          <a:xfrm>
            <a:off x="108751" y="4575403"/>
            <a:ext cx="4010400" cy="22039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C818F8-6F56-17A2-3413-3CB66A493EFF}"/>
                  </a:ext>
                </a:extLst>
              </p:cNvPr>
              <p:cNvSpPr txBox="1"/>
              <p:nvPr/>
            </p:nvSpPr>
            <p:spPr>
              <a:xfrm>
                <a:off x="11702014" y="1254920"/>
                <a:ext cx="2149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C818F8-6F56-17A2-3413-3CB66A493E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2014" y="1254920"/>
                <a:ext cx="214931" cy="276999"/>
              </a:xfrm>
              <a:prstGeom prst="rect">
                <a:avLst/>
              </a:prstGeom>
              <a:blipFill>
                <a:blip r:embed="rId5"/>
                <a:stretch>
                  <a:fillRect l="-28571" r="-25714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Content Placeholder 31">
            <a:extLst>
              <a:ext uri="{FF2B5EF4-FFF2-40B4-BE49-F238E27FC236}">
                <a16:creationId xmlns:a16="http://schemas.microsoft.com/office/drawing/2014/main" id="{F1843BCB-8BF9-F296-D51E-D580E65D19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8535" y="798879"/>
            <a:ext cx="11194930" cy="34618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956EE03-8573-403B-6FAA-DC94B7890407}"/>
                  </a:ext>
                </a:extLst>
              </p:cNvPr>
              <p:cNvSpPr txBox="1"/>
              <p:nvPr/>
            </p:nvSpPr>
            <p:spPr>
              <a:xfrm>
                <a:off x="5584123" y="23346"/>
                <a:ext cx="2996269" cy="7755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𝒩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den>
                              </m:f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{"/>
                                          <m:endChr m:val="}"/>
                                          <m:ctrlP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GB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GB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d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956EE03-8573-403B-6FAA-DC94B78904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4123" y="23346"/>
                <a:ext cx="2996269" cy="775533"/>
              </a:xfrm>
              <a:prstGeom prst="rect">
                <a:avLst/>
              </a:prstGeom>
              <a:blipFill>
                <a:blip r:embed="rId7"/>
                <a:stretch>
                  <a:fillRect l="-1266" t="-125806" r="-844" b="-16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rapezoid 4">
            <a:extLst>
              <a:ext uri="{FF2B5EF4-FFF2-40B4-BE49-F238E27FC236}">
                <a16:creationId xmlns:a16="http://schemas.microsoft.com/office/drawing/2014/main" id="{BFA5ABEA-90D4-90FB-C51C-FA42C5A91A75}"/>
              </a:ext>
            </a:extLst>
          </p:cNvPr>
          <p:cNvSpPr/>
          <p:nvPr/>
        </p:nvSpPr>
        <p:spPr>
          <a:xfrm>
            <a:off x="3144982" y="3659806"/>
            <a:ext cx="1335578" cy="782793"/>
          </a:xfrm>
          <a:prstGeom prst="trapezoid">
            <a:avLst>
              <a:gd name="adj" fmla="val 42009"/>
            </a:avLst>
          </a:prstGeom>
          <a:solidFill>
            <a:srgbClr val="9DC3E6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97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353FD-E679-9055-58B9-D5AFB6FAC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DF0AB-CF33-02F6-E86F-6B4F4792D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FAF34E-62CF-B561-9423-031FB2756920}"/>
              </a:ext>
            </a:extLst>
          </p:cNvPr>
          <p:cNvSpPr txBox="1"/>
          <p:nvPr/>
        </p:nvSpPr>
        <p:spPr>
          <a:xfrm>
            <a:off x="9253232" y="6491386"/>
            <a:ext cx="2938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accent1"/>
                </a:solidFill>
              </a:rPr>
              <a:t>ApJ</a:t>
            </a:r>
            <a:r>
              <a:rPr lang="en-US" sz="1400" dirty="0">
                <a:solidFill>
                  <a:schemeClr val="accent1"/>
                </a:solidFill>
              </a:rPr>
              <a:t>  984, 83 (2025)</a:t>
            </a:r>
            <a:r>
              <a:rPr lang="zh-TW" altLang="en-US" sz="1400" dirty="0">
                <a:solidFill>
                  <a:schemeClr val="accent1"/>
                </a:solidFill>
              </a:rPr>
              <a:t> * </a:t>
            </a:r>
            <a:r>
              <a:rPr lang="en-US" altLang="zh-TW" sz="1400" dirty="0">
                <a:solidFill>
                  <a:schemeClr val="accent1"/>
                </a:solidFill>
              </a:rPr>
              <a:t>In</a:t>
            </a:r>
            <a:r>
              <a:rPr lang="zh-TW" altLang="en-US" sz="1400" dirty="0">
                <a:solidFill>
                  <a:schemeClr val="accent1"/>
                </a:solidFill>
              </a:rPr>
              <a:t> </a:t>
            </a:r>
            <a:r>
              <a:rPr lang="en-US" altLang="zh-TW" sz="1400" dirty="0">
                <a:solidFill>
                  <a:schemeClr val="accent1"/>
                </a:solidFill>
              </a:rPr>
              <a:t>Preparation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6DA47C-EB3D-7202-5E3F-0E0532EF6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A close-up of a graph&#10;&#10;AI-generated content may be incorrect.">
            <a:extLst>
              <a:ext uri="{FF2B5EF4-FFF2-40B4-BE49-F238E27FC236}">
                <a16:creationId xmlns:a16="http://schemas.microsoft.com/office/drawing/2014/main" id="{8506FE74-272C-92AD-1665-F2826A9221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9" t="729" r="-1788" b="-1479"/>
          <a:stretch>
            <a:fillRect/>
          </a:stretch>
        </p:blipFill>
        <p:spPr>
          <a:xfrm>
            <a:off x="419099" y="762000"/>
            <a:ext cx="11568114" cy="621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8770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7FA1A-7BAC-BDCC-7455-6BB5C3089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Parameter</a:t>
            </a:r>
            <a:r>
              <a:rPr lang="zh-TW" altLang="en-US" dirty="0"/>
              <a:t> </a:t>
            </a:r>
            <a:r>
              <a:rPr lang="en-US" altLang="zh-TW" dirty="0"/>
              <a:t>sensitivity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A71B9D0-0DBA-C4D8-E7D4-ED1F8B5082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100" y="1234741"/>
            <a:ext cx="11353800" cy="45647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C7791E-EB7C-08BA-51DA-5257F800897B}"/>
              </a:ext>
            </a:extLst>
          </p:cNvPr>
          <p:cNvSpPr txBox="1"/>
          <p:nvPr/>
        </p:nvSpPr>
        <p:spPr>
          <a:xfrm>
            <a:off x="2978727" y="5902880"/>
            <a:ext cx="6932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Slower spinning down rate to create step-like drops in vortex number</a:t>
            </a:r>
          </a:p>
        </p:txBody>
      </p:sp>
    </p:spTree>
    <p:extLst>
      <p:ext uri="{BB962C8B-B14F-4D97-AF65-F5344CB8AC3E}">
        <p14:creationId xmlns:p14="http://schemas.microsoft.com/office/powerpoint/2010/main" val="42358699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F80B6-99C0-752C-F4D6-D28C90F8B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6E23D-6ADF-F6E0-2891-58B6EB243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Parameter</a:t>
            </a:r>
            <a:r>
              <a:rPr lang="zh-TW" altLang="en-US" dirty="0"/>
              <a:t> </a:t>
            </a:r>
            <a:r>
              <a:rPr lang="en-US" altLang="zh-TW" dirty="0"/>
              <a:t>sensitivity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D225B41-9E76-ADBB-70EA-71D582FBAA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100" y="1234741"/>
            <a:ext cx="11353800" cy="456473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511833-841A-84D4-E0A7-40850DB6EA54}"/>
              </a:ext>
            </a:extLst>
          </p:cNvPr>
          <p:cNvSpPr txBox="1"/>
          <p:nvPr/>
        </p:nvSpPr>
        <p:spPr>
          <a:xfrm>
            <a:off x="2978727" y="5902880"/>
            <a:ext cx="343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Glitches prefer lower dissipation</a:t>
            </a:r>
          </a:p>
        </p:txBody>
      </p:sp>
    </p:spTree>
    <p:extLst>
      <p:ext uri="{BB962C8B-B14F-4D97-AF65-F5344CB8AC3E}">
        <p14:creationId xmlns:p14="http://schemas.microsoft.com/office/powerpoint/2010/main" val="8075517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A1F2A-A005-B98A-46C3-DB224C964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7C15-34A4-47EF-E858-82526AB07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Parameter</a:t>
            </a:r>
            <a:r>
              <a:rPr lang="zh-TW" altLang="en-US" dirty="0"/>
              <a:t> </a:t>
            </a:r>
            <a:r>
              <a:rPr lang="en-US" altLang="zh-TW" dirty="0"/>
              <a:t>sensitivity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0F7C09-00A4-DA0D-80BA-E2A2110A59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100" y="1234741"/>
            <a:ext cx="11353800" cy="456473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38C612-96D6-D0B9-A55C-70CD9583FD9A}"/>
              </a:ext>
            </a:extLst>
          </p:cNvPr>
          <p:cNvSpPr txBox="1"/>
          <p:nvPr/>
        </p:nvSpPr>
        <p:spPr>
          <a:xfrm>
            <a:off x="2978727" y="5902880"/>
            <a:ext cx="6932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Slower spinning down rate to create step-like drops in vortex number</a:t>
            </a:r>
          </a:p>
        </p:txBody>
      </p:sp>
    </p:spTree>
    <p:extLst>
      <p:ext uri="{BB962C8B-B14F-4D97-AF65-F5344CB8AC3E}">
        <p14:creationId xmlns:p14="http://schemas.microsoft.com/office/powerpoint/2010/main" val="2827089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2D178-BB15-CF93-ABA6-5669AE04C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AC6E8-4C0F-AD46-2A75-E723C03C7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Parameter</a:t>
            </a:r>
            <a:r>
              <a:rPr lang="zh-TW" altLang="en-US" dirty="0"/>
              <a:t> </a:t>
            </a:r>
            <a:r>
              <a:rPr lang="en-US" altLang="zh-TW" dirty="0"/>
              <a:t>sensitivity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6E8E1E2-11EA-7276-0BFA-8B3EC63BA2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100" y="1234741"/>
            <a:ext cx="11353800" cy="4564730"/>
          </a:xfrm>
        </p:spPr>
      </p:pic>
    </p:spTree>
    <p:extLst>
      <p:ext uri="{BB962C8B-B14F-4D97-AF65-F5344CB8AC3E}">
        <p14:creationId xmlns:p14="http://schemas.microsoft.com/office/powerpoint/2010/main" val="35378895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149C4-D22E-ADC0-61B4-FED8A0021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Vortex Avalanche </a:t>
            </a:r>
            <a:r>
              <a:rPr lang="en-US" altLang="zh-TW" dirty="0"/>
              <a:t>Statistics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16DCD-DECB-BEEB-F3B5-B3B7C75E3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4B89072-8D7A-02C2-0F1A-178F7273E3DA}"/>
              </a:ext>
            </a:extLst>
          </p:cNvPr>
          <p:cNvGrpSpPr/>
          <p:nvPr/>
        </p:nvGrpSpPr>
        <p:grpSpPr>
          <a:xfrm>
            <a:off x="3945049" y="4846000"/>
            <a:ext cx="5727479" cy="1873890"/>
            <a:chOff x="4039639" y="5262244"/>
            <a:chExt cx="5727479" cy="1873890"/>
          </a:xfrm>
        </p:grpSpPr>
        <p:pic>
          <p:nvPicPr>
            <p:cNvPr id="16" name="Graphic 15" descr="Confused face with solid fill with solid fill">
              <a:extLst>
                <a:ext uri="{FF2B5EF4-FFF2-40B4-BE49-F238E27FC236}">
                  <a16:creationId xmlns:a16="http://schemas.microsoft.com/office/drawing/2014/main" id="{77EA4DD3-DB81-8E44-CA5E-973298A6F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192791">
              <a:off x="4039639" y="5262244"/>
              <a:ext cx="1873890" cy="187389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736AEC1-7084-60A6-B85E-B3233330A9A5}"/>
                </a:ext>
              </a:extLst>
            </p:cNvPr>
            <p:cNvSpPr txBox="1"/>
            <p:nvPr/>
          </p:nvSpPr>
          <p:spPr>
            <a:xfrm>
              <a:off x="5959024" y="5974082"/>
              <a:ext cx="38080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>
                  <a:solidFill>
                    <a:schemeClr val="tx2"/>
                  </a:solidFill>
                </a:rPr>
                <a:t>Better</a:t>
              </a:r>
              <a:r>
                <a:rPr lang="zh-TW" altLang="en-US" sz="2400" dirty="0">
                  <a:solidFill>
                    <a:schemeClr val="tx2"/>
                  </a:solidFill>
                </a:rPr>
                <a:t> </a:t>
              </a:r>
              <a:r>
                <a:rPr lang="en-US" altLang="zh-TW" sz="2400" dirty="0">
                  <a:solidFill>
                    <a:schemeClr val="tx2"/>
                  </a:solidFill>
                </a:rPr>
                <a:t>statistic</a:t>
              </a:r>
              <a:r>
                <a:rPr lang="zh-TW" altLang="en-US" sz="2400" dirty="0">
                  <a:solidFill>
                    <a:schemeClr val="tx2"/>
                  </a:solidFill>
                </a:rPr>
                <a:t> </a:t>
              </a:r>
              <a:r>
                <a:rPr lang="en-US" altLang="zh-TW" sz="2400" dirty="0">
                  <a:solidFill>
                    <a:schemeClr val="tx2"/>
                  </a:solidFill>
                </a:rPr>
                <a:t>is</a:t>
              </a:r>
              <a:r>
                <a:rPr lang="zh-TW" altLang="en-US" sz="2400" dirty="0">
                  <a:solidFill>
                    <a:schemeClr val="tx2"/>
                  </a:solidFill>
                </a:rPr>
                <a:t> </a:t>
              </a:r>
              <a:r>
                <a:rPr lang="en-US" altLang="zh-TW" sz="2400" dirty="0">
                  <a:solidFill>
                    <a:schemeClr val="tx2"/>
                  </a:solidFill>
                </a:rPr>
                <a:t>needed</a:t>
              </a:r>
              <a:r>
                <a:rPr lang="en-US" sz="2400" dirty="0">
                  <a:solidFill>
                    <a:schemeClr val="tx2"/>
                  </a:solidFill>
                </a:rPr>
                <a:t>….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BF776F0-FEB7-55D6-A1DB-472174392D00}"/>
              </a:ext>
            </a:extLst>
          </p:cNvPr>
          <p:cNvSpPr txBox="1"/>
          <p:nvPr/>
        </p:nvSpPr>
        <p:spPr>
          <a:xfrm>
            <a:off x="10162638" y="1021339"/>
            <a:ext cx="23960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3"/>
                </a:solidFill>
              </a:rPr>
              <a:t>Liu et al., in preparation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A716DA-8317-0C53-DCFD-A0DFFE9999BB}"/>
              </a:ext>
            </a:extLst>
          </p:cNvPr>
          <p:cNvSpPr txBox="1"/>
          <p:nvPr/>
        </p:nvSpPr>
        <p:spPr>
          <a:xfrm>
            <a:off x="749742" y="5446214"/>
            <a:ext cx="32304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3"/>
                </a:solidFill>
              </a:rPr>
              <a:t>A. L. Fetter, Phys. Rev. 138, 42 (1965)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F039861-C25C-D712-2ECB-C04F5C594F8F}"/>
                  </a:ext>
                </a:extLst>
              </p:cNvPr>
              <p:cNvSpPr txBox="1"/>
              <p:nvPr/>
            </p:nvSpPr>
            <p:spPr>
              <a:xfrm>
                <a:off x="1355272" y="4704604"/>
                <a:ext cx="1815497" cy="7530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=ℏ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F039861-C25C-D712-2ECB-C04F5C594F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5272" y="4704604"/>
                <a:ext cx="1815497" cy="753091"/>
              </a:xfrm>
              <a:prstGeom prst="rect">
                <a:avLst/>
              </a:prstGeom>
              <a:blipFill>
                <a:blip r:embed="rId4"/>
                <a:stretch>
                  <a:fillRect l="-6944" t="-123333" r="-2083" b="-17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811A9D0-B448-B55A-4C86-9B863C8DE666}"/>
                  </a:ext>
                </a:extLst>
              </p:cNvPr>
              <p:cNvSpPr txBox="1"/>
              <p:nvPr/>
            </p:nvSpPr>
            <p:spPr>
              <a:xfrm>
                <a:off x="4956520" y="900615"/>
                <a:ext cx="15459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zh-TW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TW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GB" altLang="zh-TW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𝑎𝑣𝑙</m:t>
                          </m:r>
                        </m:sub>
                      </m:sSub>
                      <m:r>
                        <a:rPr lang="en-GB" altLang="zh-TW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altLang="zh-TW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255</m:t>
                      </m:r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811A9D0-B448-B55A-4C86-9B863C8DE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6520" y="900615"/>
                <a:ext cx="1545936" cy="369332"/>
              </a:xfrm>
              <a:prstGeom prst="rect">
                <a:avLst/>
              </a:prstGeom>
              <a:blipFill>
                <a:blip r:embed="rId9"/>
                <a:stretch>
                  <a:fillRect l="-4878" r="-4065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C25F418F-8CB0-1D4A-B5B4-716C47A021B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0" r="8510"/>
          <a:stretch>
            <a:fillRect/>
          </a:stretch>
        </p:blipFill>
        <p:spPr>
          <a:xfrm>
            <a:off x="691635" y="1411786"/>
            <a:ext cx="10910179" cy="3121405"/>
          </a:xfrm>
          <a:prstGeom prst="rect">
            <a:avLst/>
          </a:prstGeom>
        </p:spPr>
      </p:pic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305056DE-2423-BCC2-A167-7BFC004E4F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291" y="1434036"/>
            <a:ext cx="4132207" cy="3099155"/>
          </a:xfrm>
          <a:prstGeom prst="rect">
            <a:avLst/>
          </a:prstGeom>
        </p:spPr>
      </p:pic>
      <p:pic>
        <p:nvPicPr>
          <p:cNvPr id="8" name="Picture 7" descr="A graph of a function&#10;&#10;AI-generated content may be incorrect.">
            <a:extLst>
              <a:ext uri="{FF2B5EF4-FFF2-40B4-BE49-F238E27FC236}">
                <a16:creationId xmlns:a16="http://schemas.microsoft.com/office/drawing/2014/main" id="{D98C8C43-3321-625A-0060-6EAE061FCD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481" y="1425641"/>
            <a:ext cx="4132207" cy="309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3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0BAB9-EBB5-CD89-1075-9D645CC49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2A5DD-5C96-46F1-E434-5F5E6B984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Point-Vortex</a:t>
            </a:r>
            <a:r>
              <a:rPr lang="zh-TW" altLang="en-US" dirty="0"/>
              <a:t> </a:t>
            </a:r>
            <a:r>
              <a:rPr lang="en-US" altLang="zh-TW" dirty="0"/>
              <a:t>Model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2F3356-6318-9493-3F58-963D76598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Mesoscopic</a:t>
            </a:r>
            <a:r>
              <a:rPr lang="zh-TW" altLang="en-US" dirty="0"/>
              <a:t> </a:t>
            </a:r>
            <a:r>
              <a:rPr lang="en-US" altLang="zh-TW" dirty="0"/>
              <a:t>Simulation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B9ECAB-44E9-4DBF-00D7-20A08B5E90E0}"/>
                  </a:ext>
                </a:extLst>
              </p:cNvPr>
              <p:cNvSpPr txBox="1"/>
              <p:nvPr/>
            </p:nvSpPr>
            <p:spPr>
              <a:xfrm>
                <a:off x="4571191" y="4574194"/>
                <a:ext cx="3049617" cy="584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B9ECAB-44E9-4DBF-00D7-20A08B5E9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191" y="4574194"/>
                <a:ext cx="3049617" cy="584327"/>
              </a:xfrm>
              <a:prstGeom prst="rect">
                <a:avLst/>
              </a:prstGeom>
              <a:blipFill>
                <a:blip r:embed="rId2"/>
                <a:stretch>
                  <a:fillRect l="-2083" t="-2128" r="-417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C70592-B655-ED47-DDB4-B597114E70D4}"/>
                  </a:ext>
                </a:extLst>
              </p:cNvPr>
              <p:cNvSpPr txBox="1"/>
              <p:nvPr/>
            </p:nvSpPr>
            <p:spPr>
              <a:xfrm>
                <a:off x="3242978" y="1747043"/>
                <a:ext cx="8810496" cy="9356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altLang="zh-TW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TW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US" altLang="zh-TW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altLang="zh-TW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TW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US" altLang="zh-TW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altLang="zh-TW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i="1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altLang="zh-TW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  <m:sup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altLang="zh-TW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TW" sz="2000" i="1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US" altLang="zh-TW" sz="2000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altLang="zh-TW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TW" sz="2000" i="1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US" altLang="zh-TW" sz="2000" i="1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  <m:sup>
                                          <m:r>
                                            <a:rPr lang="en-US" altLang="zh-TW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GB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  <m:t>𝑝𝑖𝑛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TW" sz="2000" b="0" i="1" smtClean="0">
                                      <a:solidFill>
                                        <a:srgbClr val="007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TW" sz="2000" b="0" i="1" smtClean="0">
                                      <a:solidFill>
                                        <a:srgbClr val="007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altLang="zh-TW" sz="2000" b="0" i="1" smtClean="0">
                                      <a:solidFill>
                                        <a:srgbClr val="007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TW" sz="2000" b="0" i="0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C70592-B655-ED47-DDB4-B597114E70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2978" y="1747043"/>
                <a:ext cx="8810496" cy="935641"/>
              </a:xfrm>
              <a:prstGeom prst="rect">
                <a:avLst/>
              </a:prstGeom>
              <a:blipFill>
                <a:blip r:embed="rId3"/>
                <a:stretch>
                  <a:fillRect t="-105333" b="-15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E86758-A442-3423-CB86-071D6E82AE19}"/>
                  </a:ext>
                </a:extLst>
              </p:cNvPr>
              <p:cNvSpPr txBox="1"/>
              <p:nvPr/>
            </p:nvSpPr>
            <p:spPr>
              <a:xfrm>
                <a:off x="7107880" y="2845546"/>
                <a:ext cx="3482939" cy="4274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TW" sz="2000" b="0" i="0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pin</m:t>
                          </m:r>
                        </m:sub>
                      </m:sSub>
                      <m:d>
                        <m:dPr>
                          <m:ctrlP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altLang="zh-TW" sz="2000" b="0" i="1" smtClean="0">
                          <a:solidFill>
                            <a:srgbClr val="007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altLang="zh-TW" sz="2000" b="0" i="1" smtClean="0">
                          <a:solidFill>
                            <a:srgbClr val="007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TW" sz="2000" b="0" i="0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sSub>
                        <m:sSubPr>
                          <m:ctrlP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TW" sz="2000" b="0" i="0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pin</m:t>
                          </m:r>
                        </m:sub>
                      </m:sSub>
                      <m:d>
                        <m:dPr>
                          <m:ctrlP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sz="2000" dirty="0">
                  <a:solidFill>
                    <a:srgbClr val="007F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E86758-A442-3423-CB86-071D6E82AE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880" y="2845546"/>
                <a:ext cx="3482939" cy="427425"/>
              </a:xfrm>
              <a:prstGeom prst="rect">
                <a:avLst/>
              </a:prstGeom>
              <a:blipFill>
                <a:blip r:embed="rId4"/>
                <a:stretch>
                  <a:fillRect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F547702-2142-3F18-871E-F1B8C24689B4}"/>
                  </a:ext>
                </a:extLst>
              </p:cNvPr>
              <p:cNvSpPr txBox="1"/>
              <p:nvPr/>
            </p:nvSpPr>
            <p:spPr>
              <a:xfrm>
                <a:off x="5726906" y="3272971"/>
                <a:ext cx="6465094" cy="7895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TW" sz="2000" b="0" i="0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pin</m:t>
                          </m:r>
                        </m:sub>
                      </m:sSub>
                      <m:d>
                        <m:dPr>
                          <m:ctrlP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altLang="zh-TW" sz="2000" b="0" i="1" smtClean="0">
                          <a:solidFill>
                            <a:srgbClr val="007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altLang="zh-TW" sz="2000" b="0" i="1" smtClean="0">
                          <a:solidFill>
                            <a:srgbClr val="007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TW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unc>
                        <m:funcPr>
                          <m:ctrlPr>
                            <a:rPr lang="zh-TW" altLang="en-US" sz="20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TW" sz="2000" b="0" i="0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000" b="0" i="1" smtClean="0">
                                  <a:solidFill>
                                    <a:srgbClr val="007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TW" sz="2000" b="0" i="1" smtClean="0">
                                      <a:solidFill>
                                        <a:srgbClr val="007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den>
                              </m:f>
                              <m:d>
                                <m:dPr>
                                  <m:ctrlPr>
                                    <a:rPr lang="en-US" altLang="zh-TW" sz="2000" b="0" i="1" smtClean="0">
                                      <a:solidFill>
                                        <a:srgbClr val="007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p>
                                        <m:sSupPr>
                                          <m:ctrlPr>
                                            <a:rPr lang="en-US" altLang="zh-TW" sz="2000" b="0" i="1" smtClean="0">
                                              <a:solidFill>
                                                <a:srgbClr val="007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altLang="zh-TW" sz="2000" b="0" i="0" smtClean="0">
                                              <a:solidFill>
                                                <a:srgbClr val="007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sin</m:t>
                                          </m:r>
                                        </m:e>
                                        <m:sup>
                                          <m:r>
                                            <a:rPr lang="en-US" altLang="zh-TW" sz="2000" b="0" i="1" smtClean="0">
                                              <a:solidFill>
                                                <a:srgbClr val="007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altLang="zh-TW" sz="2000" b="0" i="1" smtClean="0">
                                              <a:solidFill>
                                                <a:srgbClr val="007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altLang="zh-TW" sz="2000" b="0" i="1" smtClean="0">
                                              <a:solidFill>
                                                <a:srgbClr val="007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en-US" altLang="zh-TW" sz="2000" b="0" i="1" smtClean="0">
                                              <a:solidFill>
                                                <a:srgbClr val="007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altLang="zh-TW" sz="2000" b="0" i="1" smtClean="0">
                                                  <a:solidFill>
                                                    <a:srgbClr val="007F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TW" sz="2000" b="0" i="1" smtClean="0">
                                                  <a:solidFill>
                                                    <a:srgbClr val="007F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TW" sz="2000" b="0" i="1" smtClean="0">
                                                  <a:solidFill>
                                                    <a:srgbClr val="007F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func>
                                  <m:r>
                                    <a:rPr lang="en-US" altLang="zh-TW" sz="2000" b="0" i="1" smtClean="0">
                                      <a:solidFill>
                                        <a:srgbClr val="007F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TW" sz="2000" b="0" i="0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  <m:r>
                                        <a:rPr lang="zh-TW" altLang="en-US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  <m:sup>
                                      <m: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f>
                                    <m:fPr>
                                      <m:ctrlP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altLang="zh-TW" sz="2000" b="0" i="1" smtClean="0">
                                          <a:solidFill>
                                            <a:srgbClr val="007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altLang="zh-TW" sz="2000" b="0" i="1" smtClean="0">
                                              <a:solidFill>
                                                <a:srgbClr val="007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TW" sz="2000" b="0" i="1" smtClean="0">
                                              <a:solidFill>
                                                <a:srgbClr val="007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a:rPr lang="en-US" altLang="zh-TW" sz="2000" b="0" i="1" smtClean="0">
                                              <a:solidFill>
                                                <a:srgbClr val="007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>
                  <a:solidFill>
                    <a:srgbClr val="007F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F547702-2142-3F18-871E-F1B8C2468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6906" y="3272971"/>
                <a:ext cx="6465094" cy="789512"/>
              </a:xfrm>
              <a:prstGeom prst="rect">
                <a:avLst/>
              </a:prstGeom>
              <a:blipFill>
                <a:blip r:embed="rId5"/>
                <a:stretch>
                  <a:fillRect b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4BDD3532-8706-F321-6A12-54F849F4CC79}"/>
              </a:ext>
            </a:extLst>
          </p:cNvPr>
          <p:cNvSpPr txBox="1"/>
          <p:nvPr/>
        </p:nvSpPr>
        <p:spPr>
          <a:xfrm>
            <a:off x="8141193" y="4062483"/>
            <a:ext cx="40508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B. Link and Y. Levin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,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 </a:t>
            </a:r>
            <a:r>
              <a:rPr lang="en-US" altLang="zh-TW" sz="1400" dirty="0" err="1">
                <a:solidFill>
                  <a:schemeClr val="accent3"/>
                </a:solidFill>
                <a:latin typeface="Lato"/>
                <a:ea typeface="Lato"/>
                <a:cs typeface="Lato"/>
              </a:rPr>
              <a:t>ApJ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941,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148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(2022)</a:t>
            </a:r>
            <a:endParaRPr lang="en-GB" sz="1400" dirty="0">
              <a:solidFill>
                <a:schemeClr val="accent3"/>
              </a:solidFill>
              <a:latin typeface="Lato"/>
              <a:ea typeface="Lato"/>
              <a:cs typeface="La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B87467D-28E1-1185-8D55-3AE16E5F33D8}"/>
                  </a:ext>
                </a:extLst>
              </p:cNvPr>
              <p:cNvSpPr txBox="1"/>
              <p:nvPr/>
            </p:nvSpPr>
            <p:spPr>
              <a:xfrm>
                <a:off x="4585044" y="4586870"/>
                <a:ext cx="1721305" cy="584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altLang="zh-TW" sz="20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altLang="zh-TW" sz="20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sub>
                          </m:sSub>
                        </m:num>
                        <m:den>
                          <m:r>
                            <a:rPr lang="en-US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altLang="zh-TW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GB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GB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𝝓</m:t>
                          </m:r>
                        </m:sup>
                      </m:sSup>
                      <m:sSub>
                        <m:sSubPr>
                          <m:ctrlPr>
                            <a:rPr lang="en-US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TW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B87467D-28E1-1185-8D55-3AE16E5F3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044" y="4586870"/>
                <a:ext cx="1721305" cy="584584"/>
              </a:xfrm>
              <a:prstGeom prst="rect">
                <a:avLst/>
              </a:prstGeom>
              <a:blipFill>
                <a:blip r:embed="rId6"/>
                <a:stretch>
                  <a:fillRect l="-2920" r="-1460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DD21949-3349-8C90-AFAE-A61E8A81805B}"/>
                  </a:ext>
                </a:extLst>
              </p:cNvPr>
              <p:cNvSpPr txBox="1"/>
              <p:nvPr/>
            </p:nvSpPr>
            <p:spPr>
              <a:xfrm>
                <a:off x="8759796" y="4589683"/>
                <a:ext cx="109619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zh-TW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zh-TW" alt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TW" sz="20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altLang="zh-TW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en-US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DD21949-3349-8C90-AFAE-A61E8A818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9796" y="4589683"/>
                <a:ext cx="1096198" cy="307777"/>
              </a:xfrm>
              <a:prstGeom prst="rect">
                <a:avLst/>
              </a:prstGeom>
              <a:blipFill>
                <a:blip r:embed="rId7"/>
                <a:stretch>
                  <a:fillRect l="-2273" r="-6818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D6872BA-9C4C-A03D-724C-5DF117D9BFD2}"/>
                  </a:ext>
                </a:extLst>
              </p:cNvPr>
              <p:cNvSpPr txBox="1"/>
              <p:nvPr/>
            </p:nvSpPr>
            <p:spPr>
              <a:xfrm>
                <a:off x="8666581" y="4962138"/>
                <a:ext cx="166507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altLang="zh-TW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zh-TW" alt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zh-TW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en-US" altLang="zh-TW" sz="20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altLang="zh-TW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en-US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D6872BA-9C4C-A03D-724C-5DF117D9B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6581" y="4962138"/>
                <a:ext cx="1665071" cy="307777"/>
              </a:xfrm>
              <a:prstGeom prst="rect">
                <a:avLst/>
              </a:prstGeom>
              <a:blipFill>
                <a:blip r:embed="rId8"/>
                <a:stretch>
                  <a:fillRect l="-1515" r="-4545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4EE337-C254-DE4A-2E8E-233F45A2179E}"/>
                  </a:ext>
                </a:extLst>
              </p:cNvPr>
              <p:cNvSpPr txBox="1"/>
              <p:nvPr/>
            </p:nvSpPr>
            <p:spPr>
              <a:xfrm>
                <a:off x="238103" y="1443582"/>
                <a:ext cx="825592" cy="6767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TW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i="1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altLang="zh-TW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acc>
                        <m:accPr>
                          <m:chr m:val="̂"/>
                          <m:ctrlPr>
                            <a:rPr lang="en-US" altLang="zh-TW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TW" sz="2000" b="1" i="1" smtClean="0">
                              <a:latin typeface="Cambria Math" panose="02040503050406030204" pitchFamily="18" charset="0"/>
                            </a:rPr>
                            <m:t>𝝋</m:t>
                          </m:r>
                        </m:e>
                      </m:acc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4EE337-C254-DE4A-2E8E-233F45A21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03" y="1443582"/>
                <a:ext cx="825592" cy="676724"/>
              </a:xfrm>
              <a:prstGeom prst="rect">
                <a:avLst/>
              </a:prstGeom>
              <a:blipFill>
                <a:blip r:embed="rId9"/>
                <a:stretch>
                  <a:fillRect r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0B264F0E-2DEF-9444-6A01-34D6BB87D30B}"/>
              </a:ext>
            </a:extLst>
          </p:cNvPr>
          <p:cNvGrpSpPr/>
          <p:nvPr/>
        </p:nvGrpSpPr>
        <p:grpSpPr>
          <a:xfrm flipH="1">
            <a:off x="1344271" y="1568220"/>
            <a:ext cx="914400" cy="914400"/>
            <a:chOff x="7255507" y="2455267"/>
            <a:chExt cx="914400" cy="914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D10BA5B-14AA-8734-593A-D953449D2D85}"/>
                </a:ext>
              </a:extLst>
            </p:cNvPr>
            <p:cNvSpPr/>
            <p:nvPr/>
          </p:nvSpPr>
          <p:spPr>
            <a:xfrm>
              <a:off x="7583198" y="288815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 descr="Line arrow: Rotate right outline">
              <a:extLst>
                <a:ext uri="{FF2B5EF4-FFF2-40B4-BE49-F238E27FC236}">
                  <a16:creationId xmlns:a16="http://schemas.microsoft.com/office/drawing/2014/main" id="{3769D076-9CA7-4966-12C4-932EA8868F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255507" y="2455267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8B20D46-A195-3F8F-7BBB-4766CAB9FF4D}"/>
              </a:ext>
            </a:extLst>
          </p:cNvPr>
          <p:cNvGrpSpPr/>
          <p:nvPr/>
        </p:nvGrpSpPr>
        <p:grpSpPr>
          <a:xfrm flipH="1">
            <a:off x="647502" y="2666155"/>
            <a:ext cx="914400" cy="914400"/>
            <a:chOff x="7255507" y="2455267"/>
            <a:chExt cx="914400" cy="9144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A22C1DD-470B-C072-4D59-8C4E5AC4621B}"/>
                </a:ext>
              </a:extLst>
            </p:cNvPr>
            <p:cNvSpPr/>
            <p:nvPr/>
          </p:nvSpPr>
          <p:spPr>
            <a:xfrm>
              <a:off x="7583198" y="288815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Graphic 14" descr="Line arrow: Rotate right outline">
              <a:extLst>
                <a:ext uri="{FF2B5EF4-FFF2-40B4-BE49-F238E27FC236}">
                  <a16:creationId xmlns:a16="http://schemas.microsoft.com/office/drawing/2014/main" id="{59543E2F-E312-03DE-1138-25EBA551C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255507" y="2455267"/>
              <a:ext cx="914400" cy="9144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20C27C4-19FA-0E02-9FE7-F6E73C4F2270}"/>
              </a:ext>
            </a:extLst>
          </p:cNvPr>
          <p:cNvGrpSpPr/>
          <p:nvPr/>
        </p:nvGrpSpPr>
        <p:grpSpPr>
          <a:xfrm flipH="1">
            <a:off x="1858980" y="3415391"/>
            <a:ext cx="914400" cy="914400"/>
            <a:chOff x="7255507" y="2455267"/>
            <a:chExt cx="914400" cy="9144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CA81700-964F-44E7-B45D-F185F6B785A4}"/>
                </a:ext>
              </a:extLst>
            </p:cNvPr>
            <p:cNvSpPr/>
            <p:nvPr/>
          </p:nvSpPr>
          <p:spPr>
            <a:xfrm>
              <a:off x="7583198" y="288815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 descr="Line arrow: Rotate right outline">
              <a:extLst>
                <a:ext uri="{FF2B5EF4-FFF2-40B4-BE49-F238E27FC236}">
                  <a16:creationId xmlns:a16="http://schemas.microsoft.com/office/drawing/2014/main" id="{D23F8573-7813-D1E6-6E54-CB5B1B546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255507" y="2455267"/>
              <a:ext cx="914400" cy="9144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928CFBA-7495-B965-EA56-DBEB7BA9BEFE}"/>
                  </a:ext>
                </a:extLst>
              </p:cNvPr>
              <p:cNvSpPr txBox="1"/>
              <p:nvPr/>
            </p:nvSpPr>
            <p:spPr>
              <a:xfrm>
                <a:off x="3724267" y="1251683"/>
                <a:ext cx="170818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928CFBA-7495-B965-EA56-DBEB7BA9B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267" y="1251683"/>
                <a:ext cx="1708187" cy="400110"/>
              </a:xfrm>
              <a:prstGeom prst="rect">
                <a:avLst/>
              </a:prstGeom>
              <a:blipFill>
                <a:blip r:embed="rId12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385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6" grpId="0"/>
      <p:bldP spid="27" grpId="0"/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F7D02-C9B9-0023-9361-1A0A1CB7C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Mesoscopic</a:t>
            </a:r>
            <a:r>
              <a:rPr lang="zh-TW" altLang="en-US" dirty="0"/>
              <a:t> </a:t>
            </a:r>
            <a:r>
              <a:rPr lang="en-US" altLang="zh-TW" dirty="0"/>
              <a:t>Simulation</a:t>
            </a:r>
            <a:endParaRPr lang="en-US" dirty="0"/>
          </a:p>
        </p:txBody>
      </p:sp>
      <p:pic>
        <p:nvPicPr>
          <p:cNvPr id="5" name="Content Placeholder 4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B15F1540-EDD4-FDA4-7D5D-934E1A760A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7" t="7325" r="51035" b="9335"/>
          <a:stretch>
            <a:fillRect/>
          </a:stretch>
        </p:blipFill>
        <p:spPr>
          <a:xfrm>
            <a:off x="6470072" y="862584"/>
            <a:ext cx="2845662" cy="2856735"/>
          </a:xfrm>
        </p:spPr>
      </p:pic>
      <p:pic>
        <p:nvPicPr>
          <p:cNvPr id="6" name="Content Placeholder 4" descr="A screenshot of a graph showing the same color scheme&#10;&#10;AI-generated content may be incorrect.">
            <a:extLst>
              <a:ext uri="{FF2B5EF4-FFF2-40B4-BE49-F238E27FC236}">
                <a16:creationId xmlns:a16="http://schemas.microsoft.com/office/drawing/2014/main" id="{4E4BD5C9-D617-FCCB-F5D6-45EDFE5FCC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46" t="1" r="386" b="32908"/>
          <a:stretch>
            <a:fillRect/>
          </a:stretch>
        </p:blipFill>
        <p:spPr>
          <a:xfrm>
            <a:off x="3153357" y="888491"/>
            <a:ext cx="3075709" cy="5661655"/>
          </a:xfrm>
          <a:prstGeom prst="rect">
            <a:avLst/>
          </a:prstGeom>
        </p:spPr>
      </p:pic>
      <p:pic>
        <p:nvPicPr>
          <p:cNvPr id="7" name="Content Placeholder 4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B207796A-5ED2-5568-6170-1C05238BE0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73" t="7325" r="6649" b="9335"/>
          <a:stretch>
            <a:fillRect/>
          </a:stretch>
        </p:blipFill>
        <p:spPr>
          <a:xfrm>
            <a:off x="6470072" y="3719319"/>
            <a:ext cx="2845662" cy="285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255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BDABA-4DAD-233A-4F98-44BBE969B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21D80-DFBF-652C-385C-50415FA84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Quantum Vortices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786B6F-520A-608E-5AA8-59612E66F9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 dirty="0"/>
                  <a:t>Macroscopic superfluid wavefunction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1" i="0" smtClean="0">
                                <a:latin typeface="Cambria Math" panose="02040503050406030204" pitchFamily="18" charset="0"/>
                              </a:rPr>
                              <m:t>𝐫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rad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1">
                                <a:latin typeface="Cambria Math" panose="02040503050406030204" pitchFamily="18" charset="0"/>
                              </a:rPr>
                              <m:t>𝐫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sup>
                    </m:sSup>
                  </m:oMath>
                </a14:m>
                <a:endParaRPr lang="en-GB" sz="2000" dirty="0"/>
              </a:p>
              <a:p>
                <a:r>
                  <a:rPr lang="en-GB" sz="2000" dirty="0"/>
                  <a:t>Irrotational, </a:t>
                </a:r>
                <a14:m>
                  <m:oMath xmlns:m="http://schemas.openxmlformats.org/officeDocument/2006/math"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𝐯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⇒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2000" b="1">
                        <a:latin typeface="Cambria Math" panose="02040503050406030204" pitchFamily="18" charset="0"/>
                      </a:rPr>
                      <m:t>𝐯</m:t>
                    </m:r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GB" sz="2000" i="1" dirty="0"/>
              </a:p>
              <a:p>
                <a:r>
                  <a:rPr lang="en-GB" sz="2000" dirty="0"/>
                  <a:t>Phase defect,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𝜅𝜃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b="1">
                        <a:latin typeface="Cambria Math" panose="02040503050406030204" pitchFamily="18" charset="0"/>
                      </a:rPr>
                      <m:t>𝐯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𝜅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acc>
                      <m:accPr>
                        <m:chr m:val="̂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0" smtClean="0">
                            <a:latin typeface="Cambria Math" panose="02040503050406030204" pitchFamily="18" charset="0"/>
                          </a:rPr>
                          <m:t>𝛉</m:t>
                        </m:r>
                      </m:e>
                    </m:acc>
                  </m:oMath>
                </a14:m>
                <a:endParaRPr lang="en-GB" sz="2000" dirty="0"/>
              </a:p>
              <a:p>
                <a:pPr lvl="1"/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786B6F-520A-608E-5AA8-59612E66F9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colorful square with a pole&#10;&#10;AI-generated content may be incorrect.">
            <a:extLst>
              <a:ext uri="{FF2B5EF4-FFF2-40B4-BE49-F238E27FC236}">
                <a16:creationId xmlns:a16="http://schemas.microsoft.com/office/drawing/2014/main" id="{CEDD2E18-F907-AFF7-8D9F-8B359E9B5B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5" t="23610" r="9333" b="18056"/>
          <a:stretch>
            <a:fillRect/>
          </a:stretch>
        </p:blipFill>
        <p:spPr>
          <a:xfrm>
            <a:off x="723240" y="2510155"/>
            <a:ext cx="3620823" cy="3578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6C24F58-FA1F-4544-C04C-7BFE2E11C602}"/>
                  </a:ext>
                </a:extLst>
              </p:cNvPr>
              <p:cNvSpPr txBox="1"/>
              <p:nvPr/>
            </p:nvSpPr>
            <p:spPr>
              <a:xfrm>
                <a:off x="581025" y="4692134"/>
                <a:ext cx="4000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6C24F58-FA1F-4544-C04C-7BFE2E11C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025" y="4692134"/>
                <a:ext cx="400050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135F67-FECA-477C-76B1-03D2B57E809B}"/>
                  </a:ext>
                </a:extLst>
              </p:cNvPr>
              <p:cNvSpPr txBox="1"/>
              <p:nvPr/>
            </p:nvSpPr>
            <p:spPr>
              <a:xfrm>
                <a:off x="376237" y="2697718"/>
                <a:ext cx="8096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135F67-FECA-477C-76B1-03D2B57E80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37" y="2697718"/>
                <a:ext cx="809625" cy="369332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raphic 11" descr="Arrow circle with solid fill">
            <a:extLst>
              <a:ext uri="{FF2B5EF4-FFF2-40B4-BE49-F238E27FC236}">
                <a16:creationId xmlns:a16="http://schemas.microsoft.com/office/drawing/2014/main" id="{928BD448-FB25-1417-70ED-653150E9E6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1897380" y="4692134"/>
            <a:ext cx="1272541" cy="868680"/>
          </a:xfrm>
          <a:prstGeom prst="rect">
            <a:avLst/>
          </a:prstGeom>
        </p:spPr>
      </p:pic>
      <p:pic>
        <p:nvPicPr>
          <p:cNvPr id="17" name="Picture 16" descr="A colorful square with a stick&#10;&#10;AI-generated content may be incorrect.">
            <a:extLst>
              <a:ext uri="{FF2B5EF4-FFF2-40B4-BE49-F238E27FC236}">
                <a16:creationId xmlns:a16="http://schemas.microsoft.com/office/drawing/2014/main" id="{0F034B64-F52C-A6A3-CF59-4AA889730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9" t="23610" r="9010" b="18056"/>
          <a:stretch>
            <a:fillRect/>
          </a:stretch>
        </p:blipFill>
        <p:spPr>
          <a:xfrm>
            <a:off x="4486278" y="2510155"/>
            <a:ext cx="3620824" cy="3578225"/>
          </a:xfrm>
          <a:prstGeom prst="rect">
            <a:avLst/>
          </a:prstGeom>
        </p:spPr>
      </p:pic>
      <p:pic>
        <p:nvPicPr>
          <p:cNvPr id="18" name="Graphic 17" descr="Arrow circle with solid fill">
            <a:extLst>
              <a:ext uri="{FF2B5EF4-FFF2-40B4-BE49-F238E27FC236}">
                <a16:creationId xmlns:a16="http://schemas.microsoft.com/office/drawing/2014/main" id="{DB86BEF3-1A93-9A27-86E0-61089E4230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5356857" y="4762500"/>
            <a:ext cx="1272541" cy="868680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3D342CD-7B98-9663-BEFB-2762BBA0418C}"/>
              </a:ext>
            </a:extLst>
          </p:cNvPr>
          <p:cNvSpPr/>
          <p:nvPr/>
        </p:nvSpPr>
        <p:spPr>
          <a:xfrm>
            <a:off x="5981700" y="2889250"/>
            <a:ext cx="322151" cy="2413883"/>
          </a:xfrm>
          <a:custGeom>
            <a:avLst/>
            <a:gdLst>
              <a:gd name="connsiteX0" fmla="*/ 0 w 322151"/>
              <a:gd name="connsiteY0" fmla="*/ 0 h 2413883"/>
              <a:gd name="connsiteX1" fmla="*/ 139700 w 322151"/>
              <a:gd name="connsiteY1" fmla="*/ 304800 h 2413883"/>
              <a:gd name="connsiteX2" fmla="*/ 304800 w 322151"/>
              <a:gd name="connsiteY2" fmla="*/ 933450 h 2413883"/>
              <a:gd name="connsiteX3" fmla="*/ 292100 w 322151"/>
              <a:gd name="connsiteY3" fmla="*/ 1517650 h 2413883"/>
              <a:gd name="connsiteX4" fmla="*/ 82550 w 322151"/>
              <a:gd name="connsiteY4" fmla="*/ 2305050 h 2413883"/>
              <a:gd name="connsiteX5" fmla="*/ 38100 w 322151"/>
              <a:gd name="connsiteY5" fmla="*/ 2387600 h 2413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2151" h="2413883">
                <a:moveTo>
                  <a:pt x="0" y="0"/>
                </a:moveTo>
                <a:cubicBezTo>
                  <a:pt x="44450" y="74612"/>
                  <a:pt x="88900" y="149225"/>
                  <a:pt x="139700" y="304800"/>
                </a:cubicBezTo>
                <a:cubicBezTo>
                  <a:pt x="190500" y="460375"/>
                  <a:pt x="279400" y="731308"/>
                  <a:pt x="304800" y="933450"/>
                </a:cubicBezTo>
                <a:cubicBezTo>
                  <a:pt x="330200" y="1135592"/>
                  <a:pt x="329142" y="1289050"/>
                  <a:pt x="292100" y="1517650"/>
                </a:cubicBezTo>
                <a:cubicBezTo>
                  <a:pt x="255058" y="1746250"/>
                  <a:pt x="124883" y="2160058"/>
                  <a:pt x="82550" y="2305050"/>
                </a:cubicBezTo>
                <a:cubicBezTo>
                  <a:pt x="40217" y="2450042"/>
                  <a:pt x="39158" y="2418821"/>
                  <a:pt x="38100" y="2387600"/>
                </a:cubicBezTo>
              </a:path>
            </a:pathLst>
          </a:custGeom>
          <a:noFill/>
          <a:ln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4724845-1DC2-E176-DC30-2E0E78FB8D07}"/>
                  </a:ext>
                </a:extLst>
              </p:cNvPr>
              <p:cNvSpPr txBox="1"/>
              <p:nvPr/>
            </p:nvSpPr>
            <p:spPr>
              <a:xfrm>
                <a:off x="6038850" y="2656959"/>
                <a:ext cx="3524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altLang="zh-TW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𝐬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4724845-1DC2-E176-DC30-2E0E78FB8D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850" y="2656959"/>
                <a:ext cx="35242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2BE46C4-0B56-8C30-D539-B9293E75B783}"/>
              </a:ext>
            </a:extLst>
          </p:cNvPr>
          <p:cNvCxnSpPr>
            <a:cxnSpLocks/>
          </p:cNvCxnSpPr>
          <p:nvPr/>
        </p:nvCxnSpPr>
        <p:spPr>
          <a:xfrm flipV="1">
            <a:off x="6307081" y="3765788"/>
            <a:ext cx="39632" cy="275193"/>
          </a:xfrm>
          <a:prstGeom prst="straightConnector1">
            <a:avLst/>
          </a:prstGeom>
          <a:ln>
            <a:solidFill>
              <a:srgbClr val="FFFFFF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52FC8FB-B2FF-BE70-4169-9BBE5C6D4846}"/>
              </a:ext>
            </a:extLst>
          </p:cNvPr>
          <p:cNvCxnSpPr>
            <a:cxnSpLocks/>
          </p:cNvCxnSpPr>
          <p:nvPr/>
        </p:nvCxnSpPr>
        <p:spPr>
          <a:xfrm flipH="1">
            <a:off x="6095998" y="4021181"/>
            <a:ext cx="222340" cy="150019"/>
          </a:xfrm>
          <a:prstGeom prst="straightConnector1">
            <a:avLst/>
          </a:prstGeom>
          <a:ln>
            <a:solidFill>
              <a:srgbClr val="FFFFFF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1B795C0-8C74-F91D-9D0D-D85FA47AF3BD}"/>
                  </a:ext>
                </a:extLst>
              </p:cNvPr>
              <p:cNvSpPr txBox="1"/>
              <p:nvPr/>
            </p:nvSpPr>
            <p:spPr>
              <a:xfrm>
                <a:off x="5748339" y="3886438"/>
                <a:ext cx="3524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zh-TW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zh-TW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</m:e>
                        <m:sub>
                          <m:r>
                            <a:rPr lang="en-GB" altLang="zh-TW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1B795C0-8C74-F91D-9D0D-D85FA47AF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339" y="3886438"/>
                <a:ext cx="352425" cy="369332"/>
              </a:xfrm>
              <a:prstGeom prst="rect">
                <a:avLst/>
              </a:prstGeom>
              <a:blipFill>
                <a:blip r:embed="rId10"/>
                <a:stretch>
                  <a:fillRect r="-51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89F317A-9E1B-5584-7A03-947DDA567C37}"/>
                  </a:ext>
                </a:extLst>
              </p:cNvPr>
              <p:cNvSpPr txBox="1"/>
              <p:nvPr/>
            </p:nvSpPr>
            <p:spPr>
              <a:xfrm>
                <a:off x="6303851" y="3517106"/>
                <a:ext cx="352425" cy="3752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zh-TW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zh-TW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</m:e>
                        <m:sub>
                          <m:r>
                            <a:rPr lang="en-GB" altLang="zh-TW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89F317A-9E1B-5584-7A03-947DDA567C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3851" y="3517106"/>
                <a:ext cx="352425" cy="375231"/>
              </a:xfrm>
              <a:prstGeom prst="rect">
                <a:avLst/>
              </a:prstGeom>
              <a:blipFill>
                <a:blip r:embed="rId11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C121F59D-D514-7D5E-B95D-E0DA1D68A3B6}"/>
              </a:ext>
            </a:extLst>
          </p:cNvPr>
          <p:cNvGrpSpPr/>
          <p:nvPr/>
        </p:nvGrpSpPr>
        <p:grpSpPr>
          <a:xfrm>
            <a:off x="8033461" y="2300605"/>
            <a:ext cx="3972798" cy="4112074"/>
            <a:chOff x="5967213" y="285696"/>
            <a:chExt cx="6121914" cy="6336533"/>
          </a:xfrm>
        </p:grpSpPr>
        <p:pic>
          <p:nvPicPr>
            <p:cNvPr id="6" name="Picture 5" descr="A close-up of a ball&#10;&#10;AI-generated content may be incorrect.">
              <a:extLst>
                <a:ext uri="{FF2B5EF4-FFF2-40B4-BE49-F238E27FC236}">
                  <a16:creationId xmlns:a16="http://schemas.microsoft.com/office/drawing/2014/main" id="{ECD1F346-33F7-2BC6-68A8-2C21EBB0F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88"/>
            <a:stretch>
              <a:fillRect/>
            </a:stretch>
          </p:blipFill>
          <p:spPr>
            <a:xfrm>
              <a:off x="5967213" y="3479402"/>
              <a:ext cx="6121914" cy="3142827"/>
            </a:xfrm>
            <a:prstGeom prst="rect">
              <a:avLst/>
            </a:prstGeom>
          </p:spPr>
        </p:pic>
        <p:pic>
          <p:nvPicPr>
            <p:cNvPr id="7" name="Picture 6" descr="A close-up of a ball&#10;&#10;AI-generated content may be incorrect.">
              <a:extLst>
                <a:ext uri="{FF2B5EF4-FFF2-40B4-BE49-F238E27FC236}">
                  <a16:creationId xmlns:a16="http://schemas.microsoft.com/office/drawing/2014/main" id="{19DB5025-563B-6CF9-4283-55C496ABB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271"/>
            <a:stretch>
              <a:fillRect/>
            </a:stretch>
          </p:blipFill>
          <p:spPr>
            <a:xfrm>
              <a:off x="6026093" y="285696"/>
              <a:ext cx="6063034" cy="3142827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EEDC5B9-7FFB-DC1E-FFEC-71133A4CAFBE}"/>
              </a:ext>
            </a:extLst>
          </p:cNvPr>
          <p:cNvSpPr txBox="1"/>
          <p:nvPr/>
        </p:nvSpPr>
        <p:spPr>
          <a:xfrm>
            <a:off x="8248266" y="1992828"/>
            <a:ext cx="35813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400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Abo-Shafer et al., Science 292, 476 (2001)</a:t>
            </a:r>
            <a:endParaRPr lang="en-GB" sz="14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3F3970-4D41-BA6D-F1D3-F04DF876DD69}"/>
                  </a:ext>
                </a:extLst>
              </p:cNvPr>
              <p:cNvSpPr txBox="1"/>
              <p:nvPr/>
            </p:nvSpPr>
            <p:spPr>
              <a:xfrm>
                <a:off x="8731945" y="3939525"/>
                <a:ext cx="143827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  <m:t>𝑣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Lato"/>
                          <a:cs typeface="Lato"/>
                          <a:sym typeface="Lato"/>
                        </a:rPr>
                        <m:t>=16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3F3970-4D41-BA6D-F1D3-F04DF876D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1945" y="3939525"/>
                <a:ext cx="1438278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52EDE49-8421-81A3-0FBB-E693FEE073D8}"/>
                  </a:ext>
                </a:extLst>
              </p:cNvPr>
              <p:cNvSpPr txBox="1"/>
              <p:nvPr/>
            </p:nvSpPr>
            <p:spPr>
              <a:xfrm>
                <a:off x="8731945" y="6076231"/>
                <a:ext cx="143827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  <m:t>𝑣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Lato"/>
                          <a:cs typeface="Lato"/>
                          <a:sym typeface="Lato"/>
                        </a:rPr>
                        <m:t>=80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52EDE49-8421-81A3-0FBB-E693FEE07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1945" y="6076231"/>
                <a:ext cx="1438278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B02801-5688-1A24-5358-DDA1731E1778}"/>
                  </a:ext>
                </a:extLst>
              </p:cNvPr>
              <p:cNvSpPr txBox="1"/>
              <p:nvPr/>
            </p:nvSpPr>
            <p:spPr>
              <a:xfrm>
                <a:off x="10795066" y="6059789"/>
                <a:ext cx="143827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  <m:t>𝑣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Lato"/>
                          <a:cs typeface="Lato"/>
                          <a:sym typeface="Lato"/>
                        </a:rPr>
                        <m:t>=130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B02801-5688-1A24-5358-DDA1731E17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5066" y="6059789"/>
                <a:ext cx="1438278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8EBC628-25D3-C7A2-5A8A-D66D7A79EE6C}"/>
                  </a:ext>
                </a:extLst>
              </p:cNvPr>
              <p:cNvSpPr txBox="1"/>
              <p:nvPr/>
            </p:nvSpPr>
            <p:spPr>
              <a:xfrm>
                <a:off x="10749621" y="3952769"/>
                <a:ext cx="143827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  <a:sym typeface="Lato"/>
                            </a:rPr>
                            <m:t>𝑣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Lato"/>
                          <a:cs typeface="Lato"/>
                          <a:sym typeface="Lato"/>
                        </a:rPr>
                        <m:t>=32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8EBC628-25D3-C7A2-5A8A-D66D7A79E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9621" y="3952769"/>
                <a:ext cx="1438278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A2C04341-F0ED-5450-D6F2-D41D162C9B40}"/>
              </a:ext>
            </a:extLst>
          </p:cNvPr>
          <p:cNvSpPr txBox="1"/>
          <p:nvPr/>
        </p:nvSpPr>
        <p:spPr>
          <a:xfrm rot="20286695">
            <a:off x="9169339" y="1149189"/>
            <a:ext cx="2001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More is Different</a:t>
            </a:r>
            <a:endParaRPr lang="en-GB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7813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A8880-AB9E-7F7C-A2D8-8D7612066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E0156-EECF-F58C-5EA4-CE78C4601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Mesoscopic</a:t>
            </a:r>
            <a:r>
              <a:rPr lang="zh-TW" altLang="en-US" dirty="0"/>
              <a:t> </a:t>
            </a:r>
            <a:r>
              <a:rPr lang="en-US" altLang="zh-TW" dirty="0"/>
              <a:t>Simulation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C348D-5456-2ADC-4851-BF8A4618D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PVM</a:t>
            </a:r>
            <a:r>
              <a:rPr lang="zh-TW" altLang="en-US" dirty="0"/>
              <a:t> </a:t>
            </a:r>
            <a:r>
              <a:rPr lang="en-US" altLang="zh-TW" dirty="0"/>
              <a:t>mapping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9982EB3-4B54-E386-C89C-E8488D2B2EFF}"/>
                  </a:ext>
                </a:extLst>
              </p:cNvPr>
              <p:cNvSpPr txBox="1"/>
              <p:nvPr/>
            </p:nvSpPr>
            <p:spPr>
              <a:xfrm>
                <a:off x="1382563" y="5807630"/>
                <a:ext cx="23762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0" dirty="0" err="1"/>
                  <a:t>dGPE</a:t>
                </a:r>
                <a:r>
                  <a:rPr lang="en-GB" b="0" dirty="0"/>
                  <a:t>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=5×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9982EB3-4B54-E386-C89C-E8488D2B2E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563" y="5807630"/>
                <a:ext cx="2376250" cy="369332"/>
              </a:xfrm>
              <a:prstGeom prst="rect">
                <a:avLst/>
              </a:prstGeom>
              <a:blipFill>
                <a:blip r:embed="rId2"/>
                <a:stretch>
                  <a:fillRect l="-2116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5124C03-4AC2-4FE7-C9D7-2DEAA316A29F}"/>
                  </a:ext>
                </a:extLst>
              </p:cNvPr>
              <p:cNvSpPr txBox="1"/>
              <p:nvPr/>
            </p:nvSpPr>
            <p:spPr>
              <a:xfrm>
                <a:off x="5854856" y="1045104"/>
                <a:ext cx="4684552" cy="6256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TW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f>
                            <m:f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f>
                            <m:fPr>
                              <m:ctrlP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5124C03-4AC2-4FE7-C9D7-2DEAA316A2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856" y="1045104"/>
                <a:ext cx="4684552" cy="625620"/>
              </a:xfrm>
              <a:prstGeom prst="rect">
                <a:avLst/>
              </a:prstGeom>
              <a:blipFill>
                <a:blip r:embed="rId3"/>
                <a:stretch>
                  <a:fillRect l="-811" t="-2000"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6348C40-8453-6199-74E2-FE23AD8EC2E1}"/>
                  </a:ext>
                </a:extLst>
              </p:cNvPr>
              <p:cNvSpPr txBox="1"/>
              <p:nvPr/>
            </p:nvSpPr>
            <p:spPr>
              <a:xfrm>
                <a:off x="5883726" y="1853486"/>
                <a:ext cx="1840632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TW" i="1">
                          <a:latin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altLang="zh-TW" b="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6348C40-8453-6199-74E2-FE23AD8EC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726" y="1853486"/>
                <a:ext cx="1840632" cy="572657"/>
              </a:xfrm>
              <a:prstGeom prst="rect">
                <a:avLst/>
              </a:prstGeom>
              <a:blipFill>
                <a:blip r:embed="rId4"/>
                <a:stretch>
                  <a:fillRect l="-3425" r="-685" b="-6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5E6086C-25FA-B0D1-9895-42CAF19A7608}"/>
                  </a:ext>
                </a:extLst>
              </p:cNvPr>
              <p:cNvSpPr txBox="1"/>
              <p:nvPr/>
            </p:nvSpPr>
            <p:spPr>
              <a:xfrm>
                <a:off x="5476027" y="2965143"/>
                <a:ext cx="3744684" cy="667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zh-TW" alt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zh-TW">
                              <a:latin typeface="Cambria Math" panose="02040503050406030204" pitchFamily="18" charset="0"/>
                            </a:rPr>
                            <m:t>arg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zh-TW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zh-TW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TW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f>
                        <m:f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5E6086C-25FA-B0D1-9895-42CAF19A76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027" y="2965143"/>
                <a:ext cx="3744684" cy="6676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51EAFA0-D34A-381C-DCC4-1F92932C8660}"/>
                  </a:ext>
                </a:extLst>
              </p:cNvPr>
              <p:cNvSpPr txBox="1"/>
              <p:nvPr/>
            </p:nvSpPr>
            <p:spPr>
              <a:xfrm>
                <a:off x="6693932" y="2434575"/>
                <a:ext cx="3845476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TW" altLang="en-US" b="0" i="1" smtClean="0"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𝑅</m:t>
                      </m:r>
                      <m:func>
                        <m:funcPr>
                          <m:ctrlPr>
                            <a:rPr lang="zh-TW" alt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TW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num>
                            <m:den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func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altLang="zh-TW" b="0" i="0" smtClean="0">
                          <a:latin typeface="Cambria Math" panose="02040503050406030204" pitchFamily="18" charset="0"/>
                        </a:rPr>
                        <m:t>Const</m:t>
                      </m:r>
                      <m:r>
                        <a:rPr lang="en-US" altLang="zh-TW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altLang="zh-TW" b="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51EAFA0-D34A-381C-DCC4-1F92932C86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3932" y="2434575"/>
                <a:ext cx="3845476" cy="555793"/>
              </a:xfrm>
              <a:prstGeom prst="rect">
                <a:avLst/>
              </a:prstGeom>
              <a:blipFill>
                <a:blip r:embed="rId6"/>
                <a:stretch>
                  <a:fillRect l="-66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E105BFFB-1611-4B13-3630-5A1D101CC9E5}"/>
              </a:ext>
            </a:extLst>
          </p:cNvPr>
          <p:cNvGrpSpPr/>
          <p:nvPr/>
        </p:nvGrpSpPr>
        <p:grpSpPr>
          <a:xfrm>
            <a:off x="4694344" y="3734680"/>
            <a:ext cx="7512689" cy="3123320"/>
            <a:chOff x="3696058" y="3529368"/>
            <a:chExt cx="8514963" cy="3569545"/>
          </a:xfrm>
        </p:grpSpPr>
        <p:pic>
          <p:nvPicPr>
            <p:cNvPr id="6" name="Picture 5" descr="A group of graphs with different colors&#10;&#10;AI-generated content may be incorrect.">
              <a:extLst>
                <a:ext uri="{FF2B5EF4-FFF2-40B4-BE49-F238E27FC236}">
                  <a16:creationId xmlns:a16="http://schemas.microsoft.com/office/drawing/2014/main" id="{7EE611B6-A5FF-70A1-2C80-A154CB630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69" t="51343" r="35838" b="3166"/>
            <a:stretch>
              <a:fillRect/>
            </a:stretch>
          </p:blipFill>
          <p:spPr>
            <a:xfrm>
              <a:off x="7967028" y="3529368"/>
              <a:ext cx="4243993" cy="3569545"/>
            </a:xfrm>
            <a:prstGeom prst="rect">
              <a:avLst/>
            </a:prstGeom>
          </p:spPr>
        </p:pic>
        <p:pic>
          <p:nvPicPr>
            <p:cNvPr id="7" name="Picture 6" descr="A group of graphs with different colors&#10;&#10;AI-generated content may be incorrect.">
              <a:extLst>
                <a:ext uri="{FF2B5EF4-FFF2-40B4-BE49-F238E27FC236}">
                  <a16:creationId xmlns:a16="http://schemas.microsoft.com/office/drawing/2014/main" id="{4D2493EA-56B0-6DB2-DEDB-7756979AD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69" t="4965" r="35838" b="51321"/>
            <a:stretch>
              <a:fillRect/>
            </a:stretch>
          </p:blipFill>
          <p:spPr>
            <a:xfrm>
              <a:off x="3696058" y="3568452"/>
              <a:ext cx="4243993" cy="3430093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5A9650C-87D7-6C99-5FA2-3DF8837991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0" r="16585" b="9822"/>
          <a:stretch>
            <a:fillRect/>
          </a:stretch>
        </p:blipFill>
        <p:spPr>
          <a:xfrm>
            <a:off x="573482" y="1357914"/>
            <a:ext cx="3966480" cy="428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3494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CA574-1CE4-E7EB-36B4-7E70F9C57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189B9-28C6-5D5F-3B2F-393D4F45E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Mesoscopic</a:t>
            </a:r>
            <a:r>
              <a:rPr lang="zh-TW" altLang="en-US" dirty="0"/>
              <a:t> </a:t>
            </a:r>
            <a:r>
              <a:rPr lang="en-US" altLang="zh-TW" dirty="0"/>
              <a:t>Simulation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37720-6E22-FEC1-B9E1-62F089FE8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Point-Vortex</a:t>
            </a:r>
            <a:r>
              <a:rPr lang="zh-TW" altLang="en-US" dirty="0"/>
              <a:t> </a:t>
            </a:r>
            <a:r>
              <a:rPr lang="en-US" altLang="zh-TW" dirty="0"/>
              <a:t>Simulations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03658B5-E804-4CC9-D913-18654FC84A1B}"/>
                  </a:ext>
                </a:extLst>
              </p:cNvPr>
              <p:cNvSpPr txBox="1"/>
              <p:nvPr/>
            </p:nvSpPr>
            <p:spPr>
              <a:xfrm>
                <a:off x="1382563" y="5807630"/>
                <a:ext cx="23762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0" dirty="0" err="1"/>
                  <a:t>dGPE</a:t>
                </a:r>
                <a:r>
                  <a:rPr lang="en-GB" b="0" dirty="0"/>
                  <a:t>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=5×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03658B5-E804-4CC9-D913-18654FC84A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563" y="5807630"/>
                <a:ext cx="2376250" cy="369332"/>
              </a:xfrm>
              <a:prstGeom prst="rect">
                <a:avLst/>
              </a:prstGeom>
              <a:blipFill>
                <a:blip r:embed="rId2"/>
                <a:stretch>
                  <a:fillRect l="-2116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E5E0276-3A74-25E8-EEEA-A488EB57A4B9}"/>
                  </a:ext>
                </a:extLst>
              </p:cNvPr>
              <p:cNvSpPr txBox="1"/>
              <p:nvPr/>
            </p:nvSpPr>
            <p:spPr>
              <a:xfrm>
                <a:off x="5854856" y="1045104"/>
                <a:ext cx="4684552" cy="6256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TW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f>
                            <m:f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f>
                            <m:fPr>
                              <m:ctrlP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TW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TW" sz="20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zh-TW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E5E0276-3A74-25E8-EEEA-A488EB57A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856" y="1045104"/>
                <a:ext cx="4684552" cy="625620"/>
              </a:xfrm>
              <a:prstGeom prst="rect">
                <a:avLst/>
              </a:prstGeom>
              <a:blipFill>
                <a:blip r:embed="rId3"/>
                <a:stretch>
                  <a:fillRect l="-811" t="-2000"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238271E-D6B5-D6C7-9228-93BEA4FC08ED}"/>
                  </a:ext>
                </a:extLst>
              </p:cNvPr>
              <p:cNvSpPr txBox="1"/>
              <p:nvPr/>
            </p:nvSpPr>
            <p:spPr>
              <a:xfrm>
                <a:off x="5883726" y="1853486"/>
                <a:ext cx="1840632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TW" i="1">
                          <a:latin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altLang="zh-TW" b="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238271E-D6B5-D6C7-9228-93BEA4FC0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726" y="1853486"/>
                <a:ext cx="1840632" cy="572657"/>
              </a:xfrm>
              <a:prstGeom prst="rect">
                <a:avLst/>
              </a:prstGeom>
              <a:blipFill>
                <a:blip r:embed="rId4"/>
                <a:stretch>
                  <a:fillRect l="-3425" r="-685" b="-6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8CB5724-B738-E73C-42D1-BE35803304ED}"/>
                  </a:ext>
                </a:extLst>
              </p:cNvPr>
              <p:cNvSpPr txBox="1"/>
              <p:nvPr/>
            </p:nvSpPr>
            <p:spPr>
              <a:xfrm>
                <a:off x="5476027" y="2965143"/>
                <a:ext cx="3744684" cy="667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zh-TW" alt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zh-TW">
                              <a:latin typeface="Cambria Math" panose="02040503050406030204" pitchFamily="18" charset="0"/>
                            </a:rPr>
                            <m:t>arg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zh-TW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zh-TW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TW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f>
                        <m:f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8CB5724-B738-E73C-42D1-BE3580330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027" y="2965143"/>
                <a:ext cx="3744684" cy="6676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FB2EBC4-90E6-E62D-4DCE-CDBF8E324A7A}"/>
                  </a:ext>
                </a:extLst>
              </p:cNvPr>
              <p:cNvSpPr txBox="1"/>
              <p:nvPr/>
            </p:nvSpPr>
            <p:spPr>
              <a:xfrm>
                <a:off x="6693932" y="2434575"/>
                <a:ext cx="3845476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TW" altLang="en-US" b="0" i="1" smtClean="0">
                          <a:latin typeface="Cambria Math" panose="02040503050406030204" pitchFamily="18" charset="0"/>
                        </a:rPr>
                        <m:t>⟹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𝑅</m:t>
                      </m:r>
                      <m:func>
                        <m:funcPr>
                          <m:ctrlPr>
                            <a:rPr lang="zh-TW" alt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TW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altLang="zh-TW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zh-TW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num>
                            <m:den>
                              <m:r>
                                <a:rPr lang="en-US" altLang="zh-TW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func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altLang="zh-TW" b="0" i="0" smtClean="0">
                          <a:latin typeface="Cambria Math" panose="02040503050406030204" pitchFamily="18" charset="0"/>
                        </a:rPr>
                        <m:t>Const</m:t>
                      </m:r>
                      <m:r>
                        <a:rPr lang="en-US" altLang="zh-TW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altLang="zh-TW" b="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FB2EBC4-90E6-E62D-4DCE-CDBF8E324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3932" y="2434575"/>
                <a:ext cx="3845476" cy="555793"/>
              </a:xfrm>
              <a:prstGeom prst="rect">
                <a:avLst/>
              </a:prstGeom>
              <a:blipFill>
                <a:blip r:embed="rId6"/>
                <a:stretch>
                  <a:fillRect l="-66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2563790A-5926-BC1E-2E82-5117FEB840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3" r="9172"/>
          <a:stretch>
            <a:fillRect/>
          </a:stretch>
        </p:blipFill>
        <p:spPr>
          <a:xfrm>
            <a:off x="505078" y="3720274"/>
            <a:ext cx="11181840" cy="3072026"/>
          </a:xfrm>
          <a:prstGeom prst="rect">
            <a:avLst/>
          </a:prstGeom>
        </p:spPr>
      </p:pic>
      <p:pic>
        <p:nvPicPr>
          <p:cNvPr id="10" name="Graphic 9" descr="Crying face with solid fill with solid fill">
            <a:extLst>
              <a:ext uri="{FF2B5EF4-FFF2-40B4-BE49-F238E27FC236}">
                <a16:creationId xmlns:a16="http://schemas.microsoft.com/office/drawing/2014/main" id="{22943311-2CED-12DD-4564-2015AAAC8D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8163" y="1762196"/>
            <a:ext cx="914400" cy="914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0AE9D9-435D-EB71-1617-4519F811612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0" r="16585" b="9822"/>
          <a:stretch>
            <a:fillRect/>
          </a:stretch>
        </p:blipFill>
        <p:spPr>
          <a:xfrm>
            <a:off x="1580643" y="1383345"/>
            <a:ext cx="2039649" cy="220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7176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2929A9B-5986-8A0A-AC78-1A277E3B68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4091" y="1735200"/>
            <a:ext cx="9303820" cy="50902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AD4553-1FD7-8C99-2733-A8B69E41B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Superfluid</a:t>
            </a:r>
            <a:r>
              <a:rPr lang="zh-TW" altLang="en-US" dirty="0"/>
              <a:t> </a:t>
            </a:r>
            <a:r>
              <a:rPr lang="en-US" altLang="zh-TW" dirty="0"/>
              <a:t>Modelling</a:t>
            </a:r>
            <a:r>
              <a:rPr lang="zh-TW" altLang="en-US" dirty="0"/>
              <a:t> </a:t>
            </a:r>
            <a:r>
              <a:rPr lang="en-US" altLang="zh-TW" dirty="0"/>
              <a:t>(Preliminary)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800ED-616F-794F-03E2-56C275B17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PVM:</a:t>
            </a:r>
            <a:r>
              <a:rPr lang="zh-TW" altLang="en-US" dirty="0"/>
              <a:t> </a:t>
            </a:r>
            <a:r>
              <a:rPr lang="en-US" altLang="zh-TW" dirty="0"/>
              <a:t>Mutual</a:t>
            </a:r>
            <a:r>
              <a:rPr lang="zh-TW" altLang="en-US" dirty="0"/>
              <a:t> </a:t>
            </a:r>
            <a:r>
              <a:rPr lang="en-US" altLang="zh-TW" dirty="0"/>
              <a:t>Friction</a:t>
            </a:r>
            <a:r>
              <a:rPr lang="zh-TW" altLang="en-US" dirty="0"/>
              <a:t> </a:t>
            </a:r>
            <a:r>
              <a:rPr lang="en-US" altLang="zh-TW" dirty="0"/>
              <a:t>Coefficients</a:t>
            </a:r>
          </a:p>
          <a:p>
            <a:pPr lvl="1"/>
            <a:r>
              <a:rPr lang="en-US" altLang="zh-TW" dirty="0"/>
              <a:t>Howitt’s</a:t>
            </a:r>
            <a:r>
              <a:rPr lang="zh-TW" altLang="en-US" dirty="0"/>
              <a:t> </a:t>
            </a:r>
            <a:r>
              <a:rPr lang="en-US" altLang="zh-TW" dirty="0"/>
              <a:t>approach</a:t>
            </a: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17888F8-1961-CCF6-BBED-A762A074C003}"/>
                  </a:ext>
                </a:extLst>
              </p:cNvPr>
              <p:cNvSpPr txBox="1"/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17888F8-1961-CCF6-BBED-A762A074C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blipFill>
                <a:blip r:embed="rId3"/>
                <a:stretch>
                  <a:fillRect l="-2963" t="-2128" r="-741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Google Shape;269;p33">
            <a:extLst>
              <a:ext uri="{FF2B5EF4-FFF2-40B4-BE49-F238E27FC236}">
                <a16:creationId xmlns:a16="http://schemas.microsoft.com/office/drawing/2014/main" id="{CA90EC0E-8D1E-EE7A-86B5-ED64B19BA298}"/>
              </a:ext>
            </a:extLst>
          </p:cNvPr>
          <p:cNvSpPr txBox="1"/>
          <p:nvPr/>
        </p:nvSpPr>
        <p:spPr>
          <a:xfrm>
            <a:off x="3299602" y="1278432"/>
            <a:ext cx="38481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Howitt et al., MNRAS 498, 320 (2020)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AB6E8D-9B94-5E9D-D790-54BB9E60D9F9}"/>
                  </a:ext>
                </a:extLst>
              </p:cNvPr>
              <p:cNvSpPr txBox="1"/>
              <p:nvPr/>
            </p:nvSpPr>
            <p:spPr>
              <a:xfrm>
                <a:off x="1295671" y="1678511"/>
                <a:ext cx="11273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AB6E8D-9B94-5E9D-D790-54BB9E60D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671" y="1678511"/>
                <a:ext cx="1127360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65232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08A2C-2698-D060-9961-293D183BF8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12183-D78D-5052-FA5D-647E3250A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Superfluid</a:t>
            </a:r>
            <a:r>
              <a:rPr lang="zh-TW" altLang="en-US" dirty="0"/>
              <a:t> </a:t>
            </a:r>
            <a:r>
              <a:rPr lang="en-US" altLang="zh-TW" dirty="0"/>
              <a:t>Modelling</a:t>
            </a:r>
            <a:r>
              <a:rPr lang="zh-TW" altLang="en-US" dirty="0"/>
              <a:t> </a:t>
            </a:r>
            <a:r>
              <a:rPr lang="en-US" altLang="zh-TW" dirty="0"/>
              <a:t>(Preliminary)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7058C-117E-C2C3-CD97-9C7FD1468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PVM:</a:t>
            </a:r>
            <a:r>
              <a:rPr lang="zh-TW" altLang="en-US" dirty="0"/>
              <a:t> </a:t>
            </a:r>
            <a:r>
              <a:rPr lang="en-US" altLang="zh-TW" dirty="0"/>
              <a:t>Mutual</a:t>
            </a:r>
            <a:r>
              <a:rPr lang="zh-TW" altLang="en-US" dirty="0"/>
              <a:t> </a:t>
            </a:r>
            <a:r>
              <a:rPr lang="en-US" altLang="zh-TW" dirty="0"/>
              <a:t>Friction</a:t>
            </a:r>
            <a:r>
              <a:rPr lang="zh-TW" altLang="en-US" dirty="0"/>
              <a:t> </a:t>
            </a:r>
            <a:r>
              <a:rPr lang="en-US" altLang="zh-TW" dirty="0"/>
              <a:t>Coefficients</a:t>
            </a:r>
          </a:p>
          <a:p>
            <a:pPr lvl="1"/>
            <a:r>
              <a:rPr lang="en-US" altLang="zh-TW" dirty="0"/>
              <a:t>Howitt’s</a:t>
            </a:r>
            <a:r>
              <a:rPr lang="zh-TW" altLang="en-US" dirty="0"/>
              <a:t> </a:t>
            </a:r>
            <a:r>
              <a:rPr lang="en-US" altLang="zh-TW" dirty="0"/>
              <a:t>approach</a:t>
            </a: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68A63E5-6EF7-E9AB-6E1B-582FA2F5FCB9}"/>
                  </a:ext>
                </a:extLst>
              </p:cNvPr>
              <p:cNvSpPr txBox="1"/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68A63E5-6EF7-E9AB-6E1B-582FA2F5FC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blipFill>
                <a:blip r:embed="rId2"/>
                <a:stretch>
                  <a:fillRect l="-2963" t="-2128" r="-741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Google Shape;269;p33">
            <a:extLst>
              <a:ext uri="{FF2B5EF4-FFF2-40B4-BE49-F238E27FC236}">
                <a16:creationId xmlns:a16="http://schemas.microsoft.com/office/drawing/2014/main" id="{BD95301E-642F-D86E-9003-39F5B8A64ABD}"/>
              </a:ext>
            </a:extLst>
          </p:cNvPr>
          <p:cNvSpPr txBox="1"/>
          <p:nvPr/>
        </p:nvSpPr>
        <p:spPr>
          <a:xfrm>
            <a:off x="3299602" y="1278432"/>
            <a:ext cx="38481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Howitt et al., MNRAS 498, 320 (2020)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235DCD-184E-BC9D-E08B-142EC28D2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4090" y="1735200"/>
            <a:ext cx="9303820" cy="50902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AC6EFB8-A8F8-1210-DB9F-5DCE40766EA2}"/>
                  </a:ext>
                </a:extLst>
              </p:cNvPr>
              <p:cNvSpPr txBox="1"/>
              <p:nvPr/>
            </p:nvSpPr>
            <p:spPr>
              <a:xfrm>
                <a:off x="1295671" y="1678511"/>
                <a:ext cx="9991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AC6EFB8-A8F8-1210-DB9F-5DCE40766E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671" y="1678511"/>
                <a:ext cx="999120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32740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9EF517-1FA7-8E09-B74D-69A56A293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D2EBF-A1E0-D174-4674-1EEB639CD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Superfluid</a:t>
            </a:r>
            <a:r>
              <a:rPr lang="zh-TW" altLang="en-US" dirty="0"/>
              <a:t> </a:t>
            </a:r>
            <a:r>
              <a:rPr lang="en-US" altLang="zh-TW" dirty="0"/>
              <a:t>Modelling (Preliminary)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3B81B-1C38-657E-EF9C-D2CB2985F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PVM:</a:t>
            </a:r>
            <a:r>
              <a:rPr lang="zh-TW" altLang="en-US" dirty="0"/>
              <a:t> </a:t>
            </a:r>
            <a:r>
              <a:rPr lang="en-US" altLang="zh-TW" dirty="0"/>
              <a:t>Mutual</a:t>
            </a:r>
            <a:r>
              <a:rPr lang="zh-TW" altLang="en-US" dirty="0"/>
              <a:t> </a:t>
            </a:r>
            <a:r>
              <a:rPr lang="en-US" altLang="zh-TW" dirty="0"/>
              <a:t>Friction</a:t>
            </a:r>
            <a:r>
              <a:rPr lang="zh-TW" altLang="en-US" dirty="0"/>
              <a:t> </a:t>
            </a:r>
            <a:r>
              <a:rPr lang="en-US" altLang="zh-TW" dirty="0"/>
              <a:t>Coefficients</a:t>
            </a:r>
          </a:p>
          <a:p>
            <a:pPr lvl="1"/>
            <a:r>
              <a:rPr lang="en-US" altLang="zh-TW" dirty="0"/>
              <a:t>Howitt’s</a:t>
            </a:r>
            <a:r>
              <a:rPr lang="zh-TW" altLang="en-US" dirty="0"/>
              <a:t> </a:t>
            </a:r>
            <a:r>
              <a:rPr lang="en-US" altLang="zh-TW" dirty="0"/>
              <a:t>approach</a:t>
            </a: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2640E6-4088-2D60-F486-E7ECCD74BF05}"/>
                  </a:ext>
                </a:extLst>
              </p:cNvPr>
              <p:cNvSpPr txBox="1"/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2640E6-4088-2D60-F486-E7ECCD74BF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blipFill>
                <a:blip r:embed="rId2"/>
                <a:stretch>
                  <a:fillRect l="-2963" t="-2128" r="-741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Google Shape;269;p33">
            <a:extLst>
              <a:ext uri="{FF2B5EF4-FFF2-40B4-BE49-F238E27FC236}">
                <a16:creationId xmlns:a16="http://schemas.microsoft.com/office/drawing/2014/main" id="{ADE03DAA-7098-5DE0-83A0-A2DC4E2CD277}"/>
              </a:ext>
            </a:extLst>
          </p:cNvPr>
          <p:cNvSpPr txBox="1"/>
          <p:nvPr/>
        </p:nvSpPr>
        <p:spPr>
          <a:xfrm>
            <a:off x="3299602" y="1278432"/>
            <a:ext cx="38481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Howitt et al., MNRAS 498, 320 (2020)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523ECD-B9C9-2192-CE52-83474922A5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4090" y="1735200"/>
            <a:ext cx="9303820" cy="5090236"/>
          </a:xfrm>
          <a:prstGeom prst="rect">
            <a:avLst/>
          </a:prstGeom>
        </p:spPr>
      </p:pic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0CE1C31C-9D9D-0A16-5628-AD7AA7CE22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0" t="-684" r="-1787" b="-1479"/>
          <a:stretch>
            <a:fillRect/>
          </a:stretch>
        </p:blipFill>
        <p:spPr>
          <a:xfrm>
            <a:off x="1295671" y="1735200"/>
            <a:ext cx="4882724" cy="51616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4FF540D-8F4C-390D-FE7E-B94F21B1DD18}"/>
                  </a:ext>
                </a:extLst>
              </p:cNvPr>
              <p:cNvSpPr txBox="1"/>
              <p:nvPr/>
            </p:nvSpPr>
            <p:spPr>
              <a:xfrm>
                <a:off x="1295671" y="1678511"/>
                <a:ext cx="9991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4FF540D-8F4C-390D-FE7E-B94F21B1D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671" y="1678511"/>
                <a:ext cx="999120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7950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2CBF04-EDCF-7717-9AE4-16EAC1D91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85D6C-5647-BB00-EA42-738DE743F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Superfluid</a:t>
            </a:r>
            <a:r>
              <a:rPr lang="zh-TW" altLang="en-US" dirty="0"/>
              <a:t> </a:t>
            </a:r>
            <a:r>
              <a:rPr lang="en-US" altLang="zh-TW" dirty="0"/>
              <a:t>Modelling</a:t>
            </a:r>
            <a:r>
              <a:rPr lang="zh-TW" altLang="en-US" dirty="0"/>
              <a:t> </a:t>
            </a:r>
            <a:r>
              <a:rPr lang="en-US" altLang="zh-TW" dirty="0"/>
              <a:t>(Preliminary)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2B43E-8208-1A84-A494-2E6413B8F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PVM:</a:t>
            </a:r>
            <a:r>
              <a:rPr lang="zh-TW" altLang="en-US" dirty="0"/>
              <a:t> </a:t>
            </a:r>
            <a:r>
              <a:rPr lang="en-US" altLang="zh-TW" dirty="0"/>
              <a:t>Mutual</a:t>
            </a:r>
            <a:r>
              <a:rPr lang="zh-TW" altLang="en-US" dirty="0"/>
              <a:t> </a:t>
            </a:r>
            <a:r>
              <a:rPr lang="en-US" altLang="zh-TW" dirty="0"/>
              <a:t>Friction</a:t>
            </a:r>
            <a:r>
              <a:rPr lang="zh-TW" altLang="en-US" dirty="0"/>
              <a:t> </a:t>
            </a:r>
            <a:r>
              <a:rPr lang="en-US" altLang="zh-TW" dirty="0"/>
              <a:t>Coefficients</a:t>
            </a:r>
          </a:p>
          <a:p>
            <a:pPr lvl="1"/>
            <a:r>
              <a:rPr lang="en-US" altLang="zh-TW" dirty="0"/>
              <a:t>Howitt’s</a:t>
            </a:r>
            <a:r>
              <a:rPr lang="zh-TW" altLang="en-US" dirty="0"/>
              <a:t> </a:t>
            </a:r>
            <a:r>
              <a:rPr lang="en-US" altLang="zh-TW" dirty="0"/>
              <a:t>approach</a:t>
            </a: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9A822A-9BF1-B6C3-FEAD-9C69BB6E7F57}"/>
                  </a:ext>
                </a:extLst>
              </p:cNvPr>
              <p:cNvSpPr txBox="1"/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9A822A-9BF1-B6C3-FEAD-9C69BB6E7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blipFill>
                <a:blip r:embed="rId2"/>
                <a:stretch>
                  <a:fillRect l="-2963" t="-2128" r="-741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Google Shape;269;p33">
            <a:extLst>
              <a:ext uri="{FF2B5EF4-FFF2-40B4-BE49-F238E27FC236}">
                <a16:creationId xmlns:a16="http://schemas.microsoft.com/office/drawing/2014/main" id="{94CD1C21-6F8B-C296-E28B-0E1AC7FDB804}"/>
              </a:ext>
            </a:extLst>
          </p:cNvPr>
          <p:cNvSpPr txBox="1"/>
          <p:nvPr/>
        </p:nvSpPr>
        <p:spPr>
          <a:xfrm>
            <a:off x="3299602" y="1278432"/>
            <a:ext cx="38481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Howitt et al., MNRAS 498, 320 (2020)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F704F6-E1E0-5D6F-5ED7-A3A35323FC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4090" y="1735200"/>
            <a:ext cx="9303820" cy="5090236"/>
          </a:xfrm>
          <a:prstGeom prst="rect">
            <a:avLst/>
          </a:prstGeom>
        </p:spPr>
      </p:pic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854BFD72-1408-847C-55F9-7CD5E22E9F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6" t="1" r="49999" b="-2163"/>
          <a:stretch>
            <a:fillRect/>
          </a:stretch>
        </p:blipFill>
        <p:spPr>
          <a:xfrm>
            <a:off x="5947581" y="1735200"/>
            <a:ext cx="4800329" cy="51616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4C98EB1-B82F-1E0A-4A0D-A02C49696B8C}"/>
                  </a:ext>
                </a:extLst>
              </p:cNvPr>
              <p:cNvSpPr txBox="1"/>
              <p:nvPr/>
            </p:nvSpPr>
            <p:spPr>
              <a:xfrm>
                <a:off x="1295671" y="1678511"/>
                <a:ext cx="9991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4C98EB1-B82F-1E0A-4A0D-A02C49696B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671" y="1678511"/>
                <a:ext cx="999120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4438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792D9-5189-68FD-9F02-E88DFE691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B6F4A-39D3-A93F-E07C-4D19ECC6C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Superfluid</a:t>
            </a:r>
            <a:r>
              <a:rPr lang="zh-TW" altLang="en-US" dirty="0"/>
              <a:t> </a:t>
            </a:r>
            <a:r>
              <a:rPr lang="en-US" altLang="zh-TW" dirty="0"/>
              <a:t>Modelling (Preliminary)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B6865-00C8-7A54-8B23-597669AEA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PVM:</a:t>
            </a:r>
            <a:r>
              <a:rPr lang="zh-TW" altLang="en-US" dirty="0"/>
              <a:t> </a:t>
            </a:r>
            <a:r>
              <a:rPr lang="en-US" altLang="zh-TW" dirty="0"/>
              <a:t>Mutual</a:t>
            </a:r>
            <a:r>
              <a:rPr lang="zh-TW" altLang="en-US" dirty="0"/>
              <a:t> </a:t>
            </a:r>
            <a:r>
              <a:rPr lang="en-US" altLang="zh-TW" dirty="0"/>
              <a:t>Friction</a:t>
            </a:r>
            <a:r>
              <a:rPr lang="zh-TW" altLang="en-US" dirty="0"/>
              <a:t> </a:t>
            </a:r>
            <a:r>
              <a:rPr lang="en-US" altLang="zh-TW" dirty="0"/>
              <a:t>Coefficients</a:t>
            </a:r>
          </a:p>
          <a:p>
            <a:pPr lvl="1"/>
            <a:r>
              <a:rPr lang="en-US" altLang="zh-TW" dirty="0"/>
              <a:t>Howitt’s</a:t>
            </a:r>
            <a:r>
              <a:rPr lang="zh-TW" altLang="en-US" dirty="0"/>
              <a:t> </a:t>
            </a:r>
            <a:r>
              <a:rPr lang="en-US" altLang="zh-TW" dirty="0"/>
              <a:t>approach</a:t>
            </a: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88DECE3-0667-7065-520D-12527EC6E6E9}"/>
                  </a:ext>
                </a:extLst>
              </p:cNvPr>
              <p:cNvSpPr txBox="1"/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88DECE3-0667-7065-520D-12527EC6E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625" y="1150873"/>
                <a:ext cx="1692450" cy="584327"/>
              </a:xfrm>
              <a:prstGeom prst="rect">
                <a:avLst/>
              </a:prstGeom>
              <a:blipFill>
                <a:blip r:embed="rId2"/>
                <a:stretch>
                  <a:fillRect l="-2963" t="-2128" r="-741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Google Shape;269;p33">
            <a:extLst>
              <a:ext uri="{FF2B5EF4-FFF2-40B4-BE49-F238E27FC236}">
                <a16:creationId xmlns:a16="http://schemas.microsoft.com/office/drawing/2014/main" id="{B44E7D02-86F1-2028-D98C-4243995502FD}"/>
              </a:ext>
            </a:extLst>
          </p:cNvPr>
          <p:cNvSpPr txBox="1"/>
          <p:nvPr/>
        </p:nvSpPr>
        <p:spPr>
          <a:xfrm>
            <a:off x="3299602" y="1278432"/>
            <a:ext cx="38481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Howitt et al., MNRAS 498, 320 (2020)</a:t>
            </a:r>
          </a:p>
        </p:txBody>
      </p:sp>
      <p:pic>
        <p:nvPicPr>
          <p:cNvPr id="9" name="Picture 8" descr="A close-up of a graph&#10;&#10;AI-generated content may be incorrect.">
            <a:extLst>
              <a:ext uri="{FF2B5EF4-FFF2-40B4-BE49-F238E27FC236}">
                <a16:creationId xmlns:a16="http://schemas.microsoft.com/office/drawing/2014/main" id="{AA652317-2C7B-87B6-1130-53A7B78EC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131" y="1735200"/>
            <a:ext cx="9329738" cy="50902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0126EAE-203D-5C8B-ACDA-285070EBAE70}"/>
                  </a:ext>
                </a:extLst>
              </p:cNvPr>
              <p:cNvSpPr txBox="1"/>
              <p:nvPr/>
            </p:nvSpPr>
            <p:spPr>
              <a:xfrm>
                <a:off x="1295671" y="1678511"/>
                <a:ext cx="11273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=0.15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0126EAE-203D-5C8B-ACDA-285070EBAE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671" y="1678511"/>
                <a:ext cx="1127360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84635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C41056C-DD8B-5683-AE1E-7C334E6B2CB7}"/>
                  </a:ext>
                </a:extLst>
              </p:cNvPr>
              <p:cNvSpPr txBox="1"/>
              <p:nvPr/>
            </p:nvSpPr>
            <p:spPr>
              <a:xfrm>
                <a:off x="973455" y="992343"/>
                <a:ext cx="9426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C41056C-DD8B-5683-AE1E-7C334E6B2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455" y="992343"/>
                <a:ext cx="942694" cy="276999"/>
              </a:xfrm>
              <a:prstGeom prst="rect">
                <a:avLst/>
              </a:prstGeom>
              <a:blipFill>
                <a:blip r:embed="rId2"/>
                <a:stretch>
                  <a:fillRect l="-8000" r="-6667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ECF655B-07DF-D68B-2E55-64F7183AE020}"/>
                  </a:ext>
                </a:extLst>
              </p:cNvPr>
              <p:cNvSpPr txBox="1"/>
              <p:nvPr/>
            </p:nvSpPr>
            <p:spPr>
              <a:xfrm>
                <a:off x="973455" y="3230166"/>
                <a:ext cx="8144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ECF655B-07DF-D68B-2E55-64F7183AE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455" y="3230166"/>
                <a:ext cx="814454" cy="276999"/>
              </a:xfrm>
              <a:prstGeom prst="rect">
                <a:avLst/>
              </a:prstGeom>
              <a:blipFill>
                <a:blip r:embed="rId3"/>
                <a:stretch>
                  <a:fillRect l="-9231" r="-6154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DF90924-A572-D6EF-ED86-04E498E977CB}"/>
                  </a:ext>
                </a:extLst>
              </p:cNvPr>
              <p:cNvSpPr txBox="1"/>
              <p:nvPr/>
            </p:nvSpPr>
            <p:spPr>
              <a:xfrm>
                <a:off x="973455" y="5467989"/>
                <a:ext cx="9426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=0.15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DF90924-A572-D6EF-ED86-04E498E97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455" y="5467989"/>
                <a:ext cx="942694" cy="276999"/>
              </a:xfrm>
              <a:prstGeom prst="rect">
                <a:avLst/>
              </a:prstGeom>
              <a:blipFill>
                <a:blip r:embed="rId4"/>
                <a:stretch>
                  <a:fillRect l="-8000" r="-6667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B0C73C3-9FC9-F063-FE9A-417B899796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363" y="975"/>
            <a:ext cx="8701892" cy="685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43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8688A-5B73-C219-6ED9-4749F69C2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Superfluid</a:t>
            </a:r>
            <a:r>
              <a:rPr lang="zh-TW" altLang="en-US" dirty="0"/>
              <a:t> </a:t>
            </a:r>
            <a:r>
              <a:rPr lang="en-US" altLang="zh-TW" dirty="0"/>
              <a:t>Modelling (Preliminary)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F0462-1E6C-8599-8129-87AB72414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PVM</a:t>
            </a:r>
            <a:r>
              <a:rPr lang="zh-TW" altLang="en-US" dirty="0"/>
              <a:t> </a:t>
            </a:r>
            <a:r>
              <a:rPr lang="en-US" altLang="zh-TW" dirty="0"/>
              <a:t>–</a:t>
            </a:r>
            <a:r>
              <a:rPr lang="zh-TW" altLang="en-US" dirty="0"/>
              <a:t> </a:t>
            </a:r>
            <a:r>
              <a:rPr lang="en-US" altLang="zh-TW" dirty="0"/>
              <a:t>Finding</a:t>
            </a:r>
            <a:r>
              <a:rPr lang="zh-TW" altLang="en-US" dirty="0"/>
              <a:t> </a:t>
            </a:r>
            <a:r>
              <a:rPr lang="en-US" altLang="zh-TW" dirty="0"/>
              <a:t>larger</a:t>
            </a:r>
            <a:r>
              <a:rPr lang="zh-TW" altLang="en-US" dirty="0"/>
              <a:t> </a:t>
            </a:r>
            <a:r>
              <a:rPr lang="en-US" altLang="zh-TW" dirty="0"/>
              <a:t>glitches</a:t>
            </a:r>
            <a:endParaRPr lang="en-US" dirty="0"/>
          </a:p>
        </p:txBody>
      </p:sp>
      <p:pic>
        <p:nvPicPr>
          <p:cNvPr id="4" name="Picture 3" descr="A graph of a function&#10;&#10;AI-generated content may be incorrect.">
            <a:extLst>
              <a:ext uri="{FF2B5EF4-FFF2-40B4-BE49-F238E27FC236}">
                <a16:creationId xmlns:a16="http://schemas.microsoft.com/office/drawing/2014/main" id="{AE3DACF0-A4A5-85E3-96F0-A32658A397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733" y="1674669"/>
            <a:ext cx="5442530" cy="408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0642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C02CC-8C6E-691C-9F42-C726CE2BB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30509-1DE5-7065-0842-D92F3B9DE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On-going</a:t>
            </a:r>
            <a:r>
              <a:rPr lang="zh-TW" altLang="en-US" dirty="0"/>
              <a:t> </a:t>
            </a:r>
            <a:r>
              <a:rPr lang="en-US" altLang="zh-TW" dirty="0"/>
              <a:t>works:</a:t>
            </a:r>
            <a:r>
              <a:rPr lang="zh-TW" altLang="en-US" dirty="0"/>
              <a:t> </a:t>
            </a:r>
            <a:r>
              <a:rPr lang="en-US" altLang="zh-TW" dirty="0"/>
              <a:t>3D</a:t>
            </a:r>
            <a:r>
              <a:rPr lang="zh-TW" altLang="en-US" dirty="0"/>
              <a:t> </a:t>
            </a:r>
            <a:r>
              <a:rPr lang="en-US" altLang="zh-TW" dirty="0"/>
              <a:t>Simulation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EEA82-BB14-D268-1B7D-81497CD1C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Vortex</a:t>
            </a:r>
            <a:r>
              <a:rPr lang="zh-TW" altLang="en-US" dirty="0"/>
              <a:t> </a:t>
            </a:r>
            <a:r>
              <a:rPr lang="en-US" altLang="zh-TW" dirty="0"/>
              <a:t>Depinning in 3D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1F378D-6E6D-51C0-827E-2D05C8B55882}"/>
              </a:ext>
            </a:extLst>
          </p:cNvPr>
          <p:cNvSpPr txBox="1"/>
          <p:nvPr/>
        </p:nvSpPr>
        <p:spPr>
          <a:xfrm>
            <a:off x="692453" y="1263311"/>
            <a:ext cx="1774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chemeClr val="accent1"/>
                </a:solidFill>
              </a:rPr>
              <a:t>Liu</a:t>
            </a:r>
            <a:r>
              <a:rPr lang="zh-TW" altLang="en-US" sz="1400" dirty="0">
                <a:solidFill>
                  <a:schemeClr val="accent1"/>
                </a:solidFill>
              </a:rPr>
              <a:t> </a:t>
            </a:r>
            <a:r>
              <a:rPr lang="en-US" altLang="zh-TW" sz="1400" dirty="0">
                <a:solidFill>
                  <a:schemeClr val="accent1"/>
                </a:solidFill>
              </a:rPr>
              <a:t>et</a:t>
            </a:r>
            <a:r>
              <a:rPr lang="zh-TW" altLang="en-US" sz="1400" dirty="0">
                <a:solidFill>
                  <a:schemeClr val="accent1"/>
                </a:solidFill>
              </a:rPr>
              <a:t> </a:t>
            </a:r>
            <a:r>
              <a:rPr lang="en-US" altLang="zh-TW" sz="1400" dirty="0">
                <a:solidFill>
                  <a:schemeClr val="accent1"/>
                </a:solidFill>
              </a:rPr>
              <a:t>al.,</a:t>
            </a:r>
            <a:r>
              <a:rPr lang="zh-TW" altLang="en-US" sz="1400" dirty="0">
                <a:solidFill>
                  <a:schemeClr val="accent1"/>
                </a:solidFill>
              </a:rPr>
              <a:t> </a:t>
            </a:r>
            <a:r>
              <a:rPr lang="en-US" altLang="zh-TW" sz="1400" dirty="0">
                <a:solidFill>
                  <a:schemeClr val="accent1"/>
                </a:solidFill>
              </a:rPr>
              <a:t>in</a:t>
            </a:r>
            <a:r>
              <a:rPr lang="zh-TW" altLang="en-US" sz="1400" dirty="0">
                <a:solidFill>
                  <a:schemeClr val="accent1"/>
                </a:solidFill>
              </a:rPr>
              <a:t> </a:t>
            </a:r>
            <a:r>
              <a:rPr lang="en-US" altLang="zh-TW" sz="1400" dirty="0">
                <a:solidFill>
                  <a:schemeClr val="accent1"/>
                </a:solidFill>
              </a:rPr>
              <a:t>progress</a:t>
            </a:r>
            <a:endParaRPr lang="en-GB" sz="1400" dirty="0">
              <a:solidFill>
                <a:schemeClr val="accent1"/>
              </a:solidFill>
            </a:endParaRPr>
          </a:p>
        </p:txBody>
      </p:sp>
      <p:pic>
        <p:nvPicPr>
          <p:cNvPr id="14" name="Picture 13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424698D5-DDAD-D358-E76C-722175B8D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1" t="5340" r="4486"/>
          <a:stretch>
            <a:fillRect/>
          </a:stretch>
        </p:blipFill>
        <p:spPr>
          <a:xfrm>
            <a:off x="1709629" y="1644366"/>
            <a:ext cx="8479400" cy="4627847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" name="3D Model 4" descr="Straight arrow">
                <a:extLst>
                  <a:ext uri="{FF2B5EF4-FFF2-40B4-BE49-F238E27FC236}">
                    <a16:creationId xmlns:a16="http://schemas.microsoft.com/office/drawing/2014/main" id="{7B8D2AF1-DF91-A1A4-D730-1CFAE5C43C9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60972151"/>
                  </p:ext>
                </p:extLst>
              </p:nvPr>
            </p:nvGraphicFramePr>
            <p:xfrm>
              <a:off x="3266947" y="2086558"/>
              <a:ext cx="862395" cy="606669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862395" cy="606669"/>
                    </a:xfrm>
                    <a:prstGeom prst="rect">
                      <a:avLst/>
                    </a:prstGeom>
                  </am3d:spPr>
                  <am3d:camera>
                    <am3d:pos x="0" y="0" z="4963347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103194" d="1000000"/>
                    <am3d:preTrans dx="2352668" dy="-9950183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8114849" ay="2596682" az="8747899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116164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" name="3D Model 4" descr="Straight arrow">
                <a:extLst>
                  <a:ext uri="{FF2B5EF4-FFF2-40B4-BE49-F238E27FC236}">
                    <a16:creationId xmlns:a16="http://schemas.microsoft.com/office/drawing/2014/main" id="{7B8D2AF1-DF91-A1A4-D730-1CFAE5C43C9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66947" y="2086558"/>
                <a:ext cx="862395" cy="6066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" name="3D Model 5" descr="Straight arrow">
                <a:extLst>
                  <a:ext uri="{FF2B5EF4-FFF2-40B4-BE49-F238E27FC236}">
                    <a16:creationId xmlns:a16="http://schemas.microsoft.com/office/drawing/2014/main" id="{141077DC-9E79-A60D-DE63-D5938FA4891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15628100"/>
                  </p:ext>
                </p:extLst>
              </p:nvPr>
            </p:nvGraphicFramePr>
            <p:xfrm>
              <a:off x="5713211" y="2086558"/>
              <a:ext cx="1196774" cy="875800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1196774" cy="875800"/>
                    </a:xfrm>
                    <a:prstGeom prst="rect">
                      <a:avLst/>
                    </a:prstGeom>
                  </am3d:spPr>
                  <am3d:camera>
                    <am3d:pos x="0" y="0" z="4963347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103194" d="1000000"/>
                    <am3d:preTrans dx="2352668" dy="-9950183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8114849" ay="2596682" az="8747899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149210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" name="3D Model 5" descr="Straight arrow">
                <a:extLst>
                  <a:ext uri="{FF2B5EF4-FFF2-40B4-BE49-F238E27FC236}">
                    <a16:creationId xmlns:a16="http://schemas.microsoft.com/office/drawing/2014/main" id="{141077DC-9E79-A60D-DE63-D5938FA4891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13211" y="2086558"/>
                <a:ext cx="1196774" cy="87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" name="3D Model 6" descr="Straight arrow">
                <a:extLst>
                  <a:ext uri="{FF2B5EF4-FFF2-40B4-BE49-F238E27FC236}">
                    <a16:creationId xmlns:a16="http://schemas.microsoft.com/office/drawing/2014/main" id="{5212ED4F-5992-EEE4-503E-E13E36CDA05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08741728"/>
                  </p:ext>
                </p:extLst>
              </p:nvPr>
            </p:nvGraphicFramePr>
            <p:xfrm>
              <a:off x="8324851" y="2086558"/>
              <a:ext cx="1651146" cy="1208310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1651146" cy="1208310"/>
                    </a:xfrm>
                    <a:prstGeom prst="rect">
                      <a:avLst/>
                    </a:prstGeom>
                  </am3d:spPr>
                  <am3d:camera>
                    <am3d:pos x="0" y="0" z="4963347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103194" d="1000000"/>
                    <am3d:preTrans dx="2352668" dy="-9950183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8114849" ay="2596682" az="8747899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205860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" name="3D Model 6" descr="Straight arrow">
                <a:extLst>
                  <a:ext uri="{FF2B5EF4-FFF2-40B4-BE49-F238E27FC236}">
                    <a16:creationId xmlns:a16="http://schemas.microsoft.com/office/drawing/2014/main" id="{5212ED4F-5992-EEE4-503E-E13E36CDA0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24851" y="2086558"/>
                <a:ext cx="1651146" cy="120831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3994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diagram of a cylinder&#10;&#10;Description automatically generated">
            <a:extLst>
              <a:ext uri="{FF2B5EF4-FFF2-40B4-BE49-F238E27FC236}">
                <a16:creationId xmlns:a16="http://schemas.microsoft.com/office/drawing/2014/main" id="{73219249-B5CF-A858-4E4C-36C43BD7E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50"/>
          <a:stretch/>
        </p:blipFill>
        <p:spPr>
          <a:xfrm>
            <a:off x="619882" y="3565834"/>
            <a:ext cx="2768276" cy="301800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768D3-7D23-D2DD-3B4D-989124A60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5026"/>
            <a:ext cx="10515600" cy="5241937"/>
          </a:xfrm>
        </p:spPr>
        <p:txBody>
          <a:bodyPr/>
          <a:lstStyle/>
          <a:p>
            <a:pPr marL="0" indent="0">
              <a:buNone/>
            </a:pPr>
            <a:r>
              <a:rPr lang="en-US" altLang="zh-TW" dirty="0"/>
              <a:t>Analogy with type-II superconductor</a:t>
            </a:r>
            <a:endParaRPr lang="en-GB" dirty="0"/>
          </a:p>
        </p:txBody>
      </p:sp>
      <p:pic>
        <p:nvPicPr>
          <p:cNvPr id="8" name="Picture 7" descr="A diagram of a cylinder&#10;&#10;Description automatically generated">
            <a:extLst>
              <a:ext uri="{FF2B5EF4-FFF2-40B4-BE49-F238E27FC236}">
                <a16:creationId xmlns:a16="http://schemas.microsoft.com/office/drawing/2014/main" id="{2ACC5E10-8740-217B-09CF-AAF0D73605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76"/>
          <a:stretch/>
        </p:blipFill>
        <p:spPr>
          <a:xfrm>
            <a:off x="619882" y="1412833"/>
            <a:ext cx="2528135" cy="25105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1A38A9-3736-3D2E-3A3D-20788CA3E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2625"/>
            <a:ext cx="10515600" cy="466773"/>
          </a:xfrm>
        </p:spPr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DBF020-8224-111F-40BA-00C41E979E6F}"/>
              </a:ext>
            </a:extLst>
          </p:cNvPr>
          <p:cNvSpPr txBox="1"/>
          <p:nvPr/>
        </p:nvSpPr>
        <p:spPr>
          <a:xfrm>
            <a:off x="798282" y="6113792"/>
            <a:ext cx="284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chemeClr val="accent3"/>
                </a:solidFill>
              </a:rPr>
              <a:t>Antonopoulou, Haskell, Espinoza, </a:t>
            </a:r>
          </a:p>
          <a:p>
            <a:r>
              <a:rPr lang="en-US" altLang="zh-TW" sz="1400" dirty="0">
                <a:solidFill>
                  <a:schemeClr val="accent3"/>
                </a:solidFill>
              </a:rPr>
              <a:t>Rep. Prog. Phys. 85, 126901 (2022)</a:t>
            </a:r>
            <a:endParaRPr lang="en-GB" sz="1400" dirty="0">
              <a:solidFill>
                <a:schemeClr val="accent3"/>
              </a:solidFill>
            </a:endParaRPr>
          </a:p>
        </p:txBody>
      </p:sp>
      <p:pic>
        <p:nvPicPr>
          <p:cNvPr id="10" name="Picture 9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18C8740-C9C5-3F15-DBA7-D2652F20D7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282" y="2164041"/>
            <a:ext cx="4201064" cy="34897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FE865E-A9BC-D28D-C0BA-6B98FD6F1C49}"/>
              </a:ext>
            </a:extLst>
          </p:cNvPr>
          <p:cNvSpPr txBox="1"/>
          <p:nvPr/>
        </p:nvSpPr>
        <p:spPr>
          <a:xfrm>
            <a:off x="4482921" y="1824524"/>
            <a:ext cx="2717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chemeClr val="accent3"/>
                </a:solidFill>
              </a:rPr>
              <a:t>Field, Witt, Nori, PRL 74, 7 (1995)</a:t>
            </a:r>
            <a:endParaRPr lang="en-GB" sz="1400" dirty="0">
              <a:solidFill>
                <a:schemeClr val="accent3"/>
              </a:solidFill>
            </a:endParaRPr>
          </a:p>
        </p:txBody>
      </p:sp>
      <p:pic>
        <p:nvPicPr>
          <p:cNvPr id="4" name="Picture 3" descr="A graph of a frequency&#10;&#10;AI-generated content may be incorrect.">
            <a:extLst>
              <a:ext uri="{FF2B5EF4-FFF2-40B4-BE49-F238E27FC236}">
                <a16:creationId xmlns:a16="http://schemas.microsoft.com/office/drawing/2014/main" id="{A27B6DA3-CEC1-5061-2D85-D558958AAB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929" y="3565834"/>
            <a:ext cx="4013320" cy="3289268"/>
          </a:xfrm>
          <a:prstGeom prst="rect">
            <a:avLst/>
          </a:prstGeom>
        </p:spPr>
      </p:pic>
      <p:pic>
        <p:nvPicPr>
          <p:cNvPr id="5" name="Picture 4" descr="A diagram of a number of vorlices&#10;&#10;AI-generated content may be incorrect.">
            <a:extLst>
              <a:ext uri="{FF2B5EF4-FFF2-40B4-BE49-F238E27FC236}">
                <a16:creationId xmlns:a16="http://schemas.microsoft.com/office/drawing/2014/main" id="{44835E39-CB37-DB82-CB14-61755E6304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611" y="1344779"/>
            <a:ext cx="3876208" cy="222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520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9AA44-7A9F-13C7-F57B-D6F0F8CEA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On-going</a:t>
            </a:r>
            <a:r>
              <a:rPr lang="zh-TW" altLang="en-US" dirty="0"/>
              <a:t> </a:t>
            </a:r>
            <a:r>
              <a:rPr lang="en-US" altLang="zh-TW" dirty="0"/>
              <a:t>works:</a:t>
            </a:r>
            <a:r>
              <a:rPr lang="zh-TW" altLang="en-US" dirty="0"/>
              <a:t> </a:t>
            </a:r>
            <a:r>
              <a:rPr lang="en-US" altLang="zh-TW" dirty="0"/>
              <a:t>3D</a:t>
            </a:r>
            <a:r>
              <a:rPr lang="zh-TW" altLang="en-US" dirty="0"/>
              <a:t> </a:t>
            </a:r>
            <a:r>
              <a:rPr lang="en-US" altLang="zh-TW" dirty="0"/>
              <a:t>Simulation</a:t>
            </a:r>
            <a:endParaRPr lang="en-US" dirty="0"/>
          </a:p>
        </p:txBody>
      </p:sp>
      <p:pic>
        <p:nvPicPr>
          <p:cNvPr id="5" name="movie_ref.avi-H264-720p">
            <a:hlinkClick r:id="" action="ppaction://media"/>
            <a:extLst>
              <a:ext uri="{FF2B5EF4-FFF2-40B4-BE49-F238E27FC236}">
                <a16:creationId xmlns:a16="http://schemas.microsoft.com/office/drawing/2014/main" id="{F815EEA2-5DE2-A037-4217-C380DB699653}"/>
              </a:ext>
            </a:extLst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end="31820.6878"/>
                </p14:media>
              </p:ext>
            </p:extLst>
          </p:nvPr>
        </p:nvPicPr>
        <p:blipFill>
          <a:blip r:embed="rId6"/>
          <a:srcRect l="27580" t="6023" r="27327"/>
          <a:stretch>
            <a:fillRect/>
          </a:stretch>
        </p:blipFill>
        <p:spPr>
          <a:xfrm>
            <a:off x="6840681" y="929336"/>
            <a:ext cx="4932219" cy="4999327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AF5A4B-6A70-10AE-30E3-0B8BE84AEC7A}"/>
              </a:ext>
            </a:extLst>
          </p:cNvPr>
          <p:cNvSpPr txBox="1"/>
          <p:nvPr/>
        </p:nvSpPr>
        <p:spPr>
          <a:xfrm>
            <a:off x="7495310" y="5949963"/>
            <a:ext cx="4277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N. A. </a:t>
            </a:r>
            <a:r>
              <a:rPr lang="en-GB" sz="1400" dirty="0" err="1">
                <a:solidFill>
                  <a:srgbClr val="0070C0"/>
                </a:solidFill>
              </a:rPr>
              <a:t>Keepfer</a:t>
            </a:r>
            <a:r>
              <a:rPr lang="en-GB" sz="1400" dirty="0">
                <a:solidFill>
                  <a:srgbClr val="0070C0"/>
                </a:solidFill>
              </a:rPr>
              <a:t> et al., Phys. Rev. B </a:t>
            </a:r>
            <a:r>
              <a:rPr lang="en-GB" sz="1400" b="1" dirty="0">
                <a:solidFill>
                  <a:srgbClr val="0070C0"/>
                </a:solidFill>
              </a:rPr>
              <a:t>102</a:t>
            </a:r>
            <a:r>
              <a:rPr lang="en-GB" sz="1400" dirty="0">
                <a:solidFill>
                  <a:srgbClr val="0070C0"/>
                </a:solidFill>
              </a:rPr>
              <a:t>, 144520 (2020)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F414D8-0303-463F-0A55-CC31252F1020}"/>
              </a:ext>
            </a:extLst>
          </p:cNvPr>
          <p:cNvSpPr txBox="1"/>
          <p:nvPr/>
        </p:nvSpPr>
        <p:spPr>
          <a:xfrm>
            <a:off x="2518065" y="6000867"/>
            <a:ext cx="4277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0070C0"/>
                </a:solidFill>
              </a:rPr>
              <a:t>J.</a:t>
            </a:r>
            <a:r>
              <a:rPr lang="zh-TW" altLang="en-US" sz="1400" dirty="0">
                <a:solidFill>
                  <a:srgbClr val="0070C0"/>
                </a:solidFill>
              </a:rPr>
              <a:t> </a:t>
            </a:r>
            <a:r>
              <a:rPr lang="en-US" altLang="zh-TW" sz="1400" dirty="0">
                <a:solidFill>
                  <a:srgbClr val="0070C0"/>
                </a:solidFill>
              </a:rPr>
              <a:t>Thomas</a:t>
            </a:r>
            <a:r>
              <a:rPr lang="zh-TW" altLang="en-US" sz="1400" dirty="0">
                <a:solidFill>
                  <a:srgbClr val="0070C0"/>
                </a:solidFill>
              </a:rPr>
              <a:t> </a:t>
            </a:r>
            <a:r>
              <a:rPr lang="en-US" altLang="zh-TW" sz="1400" dirty="0">
                <a:solidFill>
                  <a:srgbClr val="0070C0"/>
                </a:solidFill>
              </a:rPr>
              <a:t>et</a:t>
            </a:r>
            <a:r>
              <a:rPr lang="zh-TW" altLang="en-US" sz="1400" dirty="0">
                <a:solidFill>
                  <a:srgbClr val="0070C0"/>
                </a:solidFill>
              </a:rPr>
              <a:t> </a:t>
            </a:r>
            <a:r>
              <a:rPr lang="en-US" altLang="zh-TW" sz="1400" dirty="0">
                <a:solidFill>
                  <a:srgbClr val="0070C0"/>
                </a:solidFill>
              </a:rPr>
              <a:t>al.,</a:t>
            </a:r>
            <a:r>
              <a:rPr lang="zh-TW" altLang="en-US" sz="1400" dirty="0">
                <a:solidFill>
                  <a:srgbClr val="0070C0"/>
                </a:solidFill>
              </a:rPr>
              <a:t> </a:t>
            </a:r>
            <a:r>
              <a:rPr lang="en-US" altLang="zh-TW" sz="1400" dirty="0">
                <a:solidFill>
                  <a:srgbClr val="0070C0"/>
                </a:solidFill>
              </a:rPr>
              <a:t>in</a:t>
            </a:r>
            <a:r>
              <a:rPr lang="zh-TW" altLang="en-US" sz="1400" dirty="0">
                <a:solidFill>
                  <a:srgbClr val="0070C0"/>
                </a:solidFill>
              </a:rPr>
              <a:t> </a:t>
            </a:r>
            <a:r>
              <a:rPr lang="en-US" altLang="zh-TW" sz="1400" dirty="0">
                <a:solidFill>
                  <a:srgbClr val="0070C0"/>
                </a:solidFill>
              </a:rPr>
              <a:t>preparation</a:t>
            </a:r>
            <a:endParaRPr lang="en-GB" sz="1400" dirty="0">
              <a:solidFill>
                <a:srgbClr val="0070C0"/>
              </a:solidFill>
            </a:endParaRPr>
          </a:p>
        </p:txBody>
      </p:sp>
      <p:pic>
        <p:nvPicPr>
          <p:cNvPr id="9" name="3pinningsites">
            <a:hlinkClick r:id="" action="ppaction://media"/>
            <a:extLst>
              <a:ext uri="{FF2B5EF4-FFF2-40B4-BE49-F238E27FC236}">
                <a16:creationId xmlns:a16="http://schemas.microsoft.com/office/drawing/2014/main" id="{9790A525-7A34-9A01-FA35-E0F98A66018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 l="17570" t="8687" r="17302"/>
          <a:stretch>
            <a:fillRect/>
          </a:stretch>
        </p:blipFill>
        <p:spPr>
          <a:xfrm>
            <a:off x="1340002" y="985271"/>
            <a:ext cx="4755998" cy="499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1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09E49-53B1-D4E3-63BD-0FA810EF4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On-going</a:t>
            </a:r>
            <a:r>
              <a:rPr lang="zh-TW" altLang="en-US" dirty="0"/>
              <a:t> </a:t>
            </a:r>
            <a:r>
              <a:rPr lang="en-US" altLang="zh-TW" dirty="0"/>
              <a:t>works:</a:t>
            </a:r>
            <a:r>
              <a:rPr lang="zh-TW" altLang="en-US" dirty="0"/>
              <a:t> </a:t>
            </a:r>
            <a:r>
              <a:rPr lang="en-US" altLang="zh-TW" dirty="0"/>
              <a:t>3D</a:t>
            </a:r>
            <a:r>
              <a:rPr lang="zh-TW" altLang="en-US" dirty="0"/>
              <a:t> </a:t>
            </a:r>
            <a:r>
              <a:rPr lang="en-US" altLang="zh-TW" dirty="0"/>
              <a:t>Simulation</a:t>
            </a:r>
            <a:endParaRPr lang="en-GB" dirty="0"/>
          </a:p>
        </p:txBody>
      </p:sp>
      <p:pic>
        <p:nvPicPr>
          <p:cNvPr id="6" name="Den3D-V0=4-w=2-dp=10">
            <a:hlinkClick r:id="" action="ppaction://media"/>
            <a:extLst>
              <a:ext uri="{FF2B5EF4-FFF2-40B4-BE49-F238E27FC236}">
                <a16:creationId xmlns:a16="http://schemas.microsoft.com/office/drawing/2014/main" id="{25589ABE-4F71-42C8-80CE-5C9DEB9BE4F5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5296"/>
                </p14:media>
              </p:ext>
            </p:extLst>
          </p:nvPr>
        </p:nvPicPr>
        <p:blipFill>
          <a:blip r:embed="rId4"/>
          <a:srcRect l="6577" t="16993" r="8220" b="21153"/>
          <a:stretch>
            <a:fillRect/>
          </a:stretch>
        </p:blipFill>
        <p:spPr>
          <a:xfrm>
            <a:off x="636270" y="847728"/>
            <a:ext cx="10919460" cy="592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33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80603-060F-7EC1-3823-C5F239D28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Concluding</a:t>
            </a:r>
            <a:r>
              <a:rPr lang="zh-TW" altLang="en-US" dirty="0"/>
              <a:t> </a:t>
            </a:r>
            <a:r>
              <a:rPr lang="en-US" altLang="zh-TW" dirty="0"/>
              <a:t>Remarks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5FCE0-3D7E-48A2-977F-E908D02BD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878448"/>
            <a:ext cx="8366649" cy="5875530"/>
          </a:xfrm>
        </p:spPr>
        <p:txBody>
          <a:bodyPr>
            <a:normAutofit/>
          </a:bodyPr>
          <a:lstStyle/>
          <a:p>
            <a:r>
              <a:rPr lang="en-US" altLang="zh-TW" sz="2000" dirty="0"/>
              <a:t>Vortices</a:t>
            </a:r>
            <a:r>
              <a:rPr lang="zh-TW" altLang="en-US" sz="2000" dirty="0"/>
              <a:t> </a:t>
            </a:r>
            <a:r>
              <a:rPr lang="en-US" altLang="zh-TW" sz="2000" dirty="0"/>
              <a:t>can</a:t>
            </a:r>
            <a:r>
              <a:rPr lang="zh-TW" altLang="en-US" sz="2000" dirty="0"/>
              <a:t> </a:t>
            </a:r>
            <a:r>
              <a:rPr lang="en-US" altLang="zh-TW" sz="2000" dirty="0"/>
              <a:t>be</a:t>
            </a:r>
            <a:r>
              <a:rPr lang="zh-TW" altLang="en-US" sz="2000" dirty="0"/>
              <a:t> </a:t>
            </a:r>
            <a:r>
              <a:rPr lang="en-US" altLang="zh-TW" sz="2000" dirty="0" err="1"/>
              <a:t>depinned</a:t>
            </a:r>
            <a:r>
              <a:rPr lang="zh-TW" altLang="en-US" sz="2000" dirty="0"/>
              <a:t> </a:t>
            </a:r>
            <a:r>
              <a:rPr lang="en-US" altLang="zh-TW" sz="2000" dirty="0"/>
              <a:t>due</a:t>
            </a:r>
            <a:r>
              <a:rPr lang="zh-TW" altLang="en-US" sz="2000" dirty="0"/>
              <a:t> </a:t>
            </a:r>
            <a:r>
              <a:rPr lang="en-US" altLang="zh-TW" sz="2000" dirty="0"/>
              <a:t>to</a:t>
            </a:r>
            <a:r>
              <a:rPr lang="zh-TW" altLang="en-US" sz="2000" dirty="0"/>
              <a:t> </a:t>
            </a:r>
            <a:r>
              <a:rPr lang="en-US" altLang="zh-TW" sz="2000" dirty="0"/>
              <a:t>the</a:t>
            </a:r>
            <a:r>
              <a:rPr lang="zh-TW" altLang="en-US" sz="2000" dirty="0"/>
              <a:t> </a:t>
            </a:r>
            <a:r>
              <a:rPr lang="en-US" altLang="zh-TW" sz="2000" dirty="0"/>
              <a:t>Magnus</a:t>
            </a:r>
            <a:r>
              <a:rPr lang="zh-TW" altLang="en-US" sz="2000" dirty="0"/>
              <a:t> </a:t>
            </a:r>
            <a:r>
              <a:rPr lang="en-US" altLang="zh-TW" sz="2000" dirty="0"/>
              <a:t>force.</a:t>
            </a:r>
            <a:endParaRPr lang="en-GB" altLang="zh-TW" sz="2000" dirty="0"/>
          </a:p>
          <a:p>
            <a:r>
              <a:rPr lang="en-GB" altLang="zh-TW" sz="2000" dirty="0"/>
              <a:t>Vortex avalanches occur locally and temporally with the emergence of vortex channels</a:t>
            </a:r>
            <a:r>
              <a:rPr lang="zh-TW" altLang="en-US" sz="2000" dirty="0"/>
              <a:t> </a:t>
            </a:r>
            <a:r>
              <a:rPr lang="en-US" altLang="zh-TW" sz="2000" dirty="0"/>
              <a:t>during</a:t>
            </a:r>
            <a:r>
              <a:rPr lang="zh-TW" altLang="en-US" sz="2000" dirty="0"/>
              <a:t> </a:t>
            </a:r>
            <a:r>
              <a:rPr lang="en-US" altLang="zh-TW" sz="2000" dirty="0"/>
              <a:t>glitches</a:t>
            </a:r>
            <a:r>
              <a:rPr lang="en-GB" altLang="zh-TW" sz="2000" dirty="0"/>
              <a:t>.</a:t>
            </a:r>
            <a:endParaRPr lang="en-US" altLang="zh-TW" sz="2000" dirty="0"/>
          </a:p>
          <a:p>
            <a:r>
              <a:rPr lang="en-US" altLang="zh-TW" sz="2000" dirty="0"/>
              <a:t>The</a:t>
            </a:r>
            <a:r>
              <a:rPr lang="zh-TW" altLang="en-US" sz="2000" dirty="0"/>
              <a:t> </a:t>
            </a:r>
            <a:r>
              <a:rPr lang="en-US" altLang="zh-TW" sz="2000" dirty="0"/>
              <a:t>post-glitch</a:t>
            </a:r>
            <a:r>
              <a:rPr lang="zh-TW" altLang="en-US" sz="2000" dirty="0"/>
              <a:t> </a:t>
            </a:r>
            <a:r>
              <a:rPr lang="en-US" altLang="zh-TW" sz="2000" dirty="0"/>
              <a:t>dynamics</a:t>
            </a:r>
            <a:r>
              <a:rPr lang="zh-TW" altLang="en-US" sz="2000" dirty="0"/>
              <a:t> </a:t>
            </a:r>
            <a:r>
              <a:rPr lang="en-US" altLang="zh-TW" sz="2000" dirty="0"/>
              <a:t>smooth</a:t>
            </a:r>
            <a:r>
              <a:rPr lang="zh-TW" altLang="en-US" sz="2000" dirty="0"/>
              <a:t> </a:t>
            </a:r>
            <a:r>
              <a:rPr lang="en-US" altLang="zh-TW" sz="2000" dirty="0"/>
              <a:t>the</a:t>
            </a:r>
            <a:r>
              <a:rPr lang="zh-TW" altLang="en-US" sz="2000" dirty="0"/>
              <a:t> </a:t>
            </a:r>
            <a:r>
              <a:rPr lang="en-US" altLang="zh-TW" sz="2000" dirty="0"/>
              <a:t>vortex</a:t>
            </a:r>
            <a:r>
              <a:rPr lang="zh-TW" altLang="en-US" sz="2000" dirty="0"/>
              <a:t> </a:t>
            </a:r>
            <a:r>
              <a:rPr lang="en-US" altLang="zh-TW" sz="2000" dirty="0"/>
              <a:t>density.</a:t>
            </a:r>
          </a:p>
          <a:p>
            <a:r>
              <a:rPr lang="en-US" altLang="zh-TW" sz="2000" dirty="0"/>
              <a:t>Reproduction</a:t>
            </a:r>
            <a:r>
              <a:rPr lang="zh-TW" altLang="en-US" sz="2000" dirty="0"/>
              <a:t> </a:t>
            </a:r>
            <a:r>
              <a:rPr lang="en-US" altLang="zh-TW" sz="2000" dirty="0"/>
              <a:t>of GPE-like dynamics in the PVM with</a:t>
            </a:r>
            <a:r>
              <a:rPr lang="zh-TW" altLang="en-US" sz="2000" dirty="0"/>
              <a:t> </a:t>
            </a:r>
            <a:r>
              <a:rPr lang="en-US" altLang="zh-TW" sz="2000" dirty="0"/>
              <a:t>similar</a:t>
            </a:r>
            <a:r>
              <a:rPr lang="zh-TW" altLang="en-US" sz="2000" dirty="0"/>
              <a:t> </a:t>
            </a:r>
            <a:r>
              <a:rPr lang="en-US" altLang="zh-TW" sz="2000" dirty="0"/>
              <a:t>statistic</a:t>
            </a:r>
            <a:r>
              <a:rPr lang="zh-TW" altLang="en-US" sz="2000" dirty="0"/>
              <a:t> </a:t>
            </a:r>
            <a:r>
              <a:rPr lang="en-US" altLang="zh-TW" sz="2000" dirty="0" err="1"/>
              <a:t>behaviours</a:t>
            </a:r>
            <a:r>
              <a:rPr lang="zh-TW" altLang="en-US" sz="2000" dirty="0"/>
              <a:t> </a:t>
            </a:r>
            <a:r>
              <a:rPr lang="en-US" altLang="zh-TW" sz="2000" dirty="0"/>
              <a:t>can</a:t>
            </a:r>
            <a:r>
              <a:rPr lang="zh-TW" altLang="en-US" sz="2000" dirty="0"/>
              <a:t> </a:t>
            </a:r>
            <a:r>
              <a:rPr lang="en-US" altLang="zh-TW" sz="2000" dirty="0"/>
              <a:t>be</a:t>
            </a:r>
            <a:r>
              <a:rPr lang="zh-TW" altLang="en-US" sz="2000" dirty="0"/>
              <a:t> </a:t>
            </a:r>
            <a:r>
              <a:rPr lang="en-US" altLang="zh-TW" sz="2000" dirty="0"/>
              <a:t>achieved</a:t>
            </a:r>
            <a:r>
              <a:rPr lang="zh-TW" altLang="en-US" sz="2000" dirty="0"/>
              <a:t> </a:t>
            </a:r>
            <a:r>
              <a:rPr lang="en-US" altLang="zh-TW" sz="2000" dirty="0"/>
              <a:t>with fine-tunings.</a:t>
            </a:r>
          </a:p>
          <a:p>
            <a:r>
              <a:rPr lang="en-US" altLang="zh-TW" sz="2000" dirty="0"/>
              <a:t>A</a:t>
            </a:r>
            <a:r>
              <a:rPr lang="zh-TW" altLang="en-US" sz="2000" dirty="0"/>
              <a:t> </a:t>
            </a:r>
            <a:r>
              <a:rPr lang="en-US" altLang="zh-TW" sz="2000" dirty="0"/>
              <a:t>simple</a:t>
            </a:r>
            <a:r>
              <a:rPr lang="zh-TW" altLang="en-US" sz="2000" dirty="0"/>
              <a:t> </a:t>
            </a:r>
            <a:r>
              <a:rPr lang="en-GB" altLang="zh-TW" sz="2000" dirty="0"/>
              <a:t>PVM tends to have smaller glitches</a:t>
            </a:r>
            <a:r>
              <a:rPr lang="zh-TW" altLang="en-US" sz="2000" dirty="0"/>
              <a:t> </a:t>
            </a:r>
            <a:r>
              <a:rPr lang="en-US" altLang="zh-TW" sz="2000" dirty="0"/>
              <a:t>compared</a:t>
            </a:r>
            <a:r>
              <a:rPr lang="zh-TW" altLang="en-US" sz="2000" dirty="0"/>
              <a:t> </a:t>
            </a:r>
            <a:r>
              <a:rPr lang="en-US" altLang="zh-TW" sz="2000" dirty="0"/>
              <a:t>with</a:t>
            </a:r>
            <a:r>
              <a:rPr lang="zh-TW" altLang="en-US" sz="2000" dirty="0"/>
              <a:t> </a:t>
            </a:r>
            <a:r>
              <a:rPr lang="en-US" altLang="zh-TW" sz="2000" dirty="0"/>
              <a:t>that</a:t>
            </a:r>
            <a:r>
              <a:rPr lang="zh-TW" altLang="en-US" sz="2000" dirty="0"/>
              <a:t> </a:t>
            </a:r>
            <a:r>
              <a:rPr lang="en-US" altLang="zh-TW" sz="2000" dirty="0"/>
              <a:t>in</a:t>
            </a:r>
            <a:r>
              <a:rPr lang="zh-TW" altLang="en-US" sz="2000" dirty="0"/>
              <a:t> </a:t>
            </a:r>
            <a:r>
              <a:rPr lang="en-US" altLang="zh-TW" sz="2000" dirty="0"/>
              <a:t>GPE</a:t>
            </a:r>
            <a:r>
              <a:rPr lang="en-GB" altLang="zh-TW" sz="2000" dirty="0"/>
              <a:t>.</a:t>
            </a:r>
          </a:p>
          <a:p>
            <a:r>
              <a:rPr lang="en-US" altLang="zh-TW" sz="2000" dirty="0"/>
              <a:t>Larger</a:t>
            </a:r>
            <a:r>
              <a:rPr lang="zh-TW" altLang="en-US" sz="2000" dirty="0"/>
              <a:t> </a:t>
            </a:r>
            <a:r>
              <a:rPr lang="en-US" altLang="zh-TW" sz="2000" dirty="0"/>
              <a:t>glitches</a:t>
            </a:r>
            <a:r>
              <a:rPr lang="zh-TW" altLang="en-US" sz="2000" dirty="0"/>
              <a:t> </a:t>
            </a:r>
            <a:r>
              <a:rPr lang="en-US" altLang="zh-TW" sz="2000" dirty="0"/>
              <a:t>can</a:t>
            </a:r>
            <a:r>
              <a:rPr lang="zh-TW" altLang="en-US" sz="2000" dirty="0"/>
              <a:t> </a:t>
            </a:r>
            <a:r>
              <a:rPr lang="en-US" altLang="zh-TW" sz="2000" dirty="0"/>
              <a:t>be</a:t>
            </a:r>
            <a:r>
              <a:rPr lang="zh-TW" altLang="en-US" sz="2000" dirty="0"/>
              <a:t> </a:t>
            </a:r>
            <a:r>
              <a:rPr lang="en-US" altLang="zh-TW" sz="2000" dirty="0"/>
              <a:t>found</a:t>
            </a:r>
            <a:r>
              <a:rPr lang="zh-TW" altLang="en-US" sz="2000" dirty="0"/>
              <a:t> </a:t>
            </a:r>
            <a:r>
              <a:rPr lang="en-US" altLang="zh-TW" sz="2000" dirty="0"/>
              <a:t>when</a:t>
            </a:r>
            <a:r>
              <a:rPr lang="zh-TW" altLang="en-US" sz="2000" dirty="0"/>
              <a:t> </a:t>
            </a:r>
            <a:r>
              <a:rPr lang="en-US" altLang="zh-TW" sz="2000" dirty="0"/>
              <a:t>the</a:t>
            </a:r>
            <a:r>
              <a:rPr lang="zh-TW" altLang="en-US" sz="2000" dirty="0"/>
              <a:t> </a:t>
            </a:r>
            <a:r>
              <a:rPr lang="en-US" altLang="zh-TW" sz="2000" dirty="0"/>
              <a:t>pinning</a:t>
            </a:r>
            <a:r>
              <a:rPr lang="zh-TW" altLang="en-US" sz="2000" dirty="0"/>
              <a:t> </a:t>
            </a:r>
            <a:r>
              <a:rPr lang="en-US" altLang="zh-TW" sz="2000" dirty="0"/>
              <a:t>is</a:t>
            </a:r>
            <a:r>
              <a:rPr lang="zh-TW" altLang="en-US" sz="2000" dirty="0"/>
              <a:t> </a:t>
            </a:r>
            <a:r>
              <a:rPr lang="en-US" altLang="zh-TW" sz="2000" dirty="0"/>
              <a:t>stronger.</a:t>
            </a:r>
          </a:p>
          <a:p>
            <a:endParaRPr lang="en-US" altLang="zh-TW" sz="2000" b="1" dirty="0"/>
          </a:p>
          <a:p>
            <a:pPr marL="0" indent="0">
              <a:buNone/>
            </a:pPr>
            <a:r>
              <a:rPr lang="en-US" altLang="zh-TW" sz="2400" b="1" dirty="0"/>
              <a:t>In</a:t>
            </a:r>
            <a:r>
              <a:rPr lang="zh-TW" altLang="en-US" sz="2400" b="1" dirty="0"/>
              <a:t> </a:t>
            </a:r>
            <a:r>
              <a:rPr lang="en-US" altLang="zh-TW" sz="2400" b="1" dirty="0"/>
              <a:t>progress…</a:t>
            </a:r>
            <a:endParaRPr lang="en-US" sz="2400" b="1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zh-TW" sz="2000" dirty="0"/>
              <a:t>Larger</a:t>
            </a:r>
            <a:r>
              <a:rPr lang="zh-TW" altLang="en-US" sz="2000" dirty="0"/>
              <a:t> </a:t>
            </a:r>
            <a:r>
              <a:rPr lang="en-US" altLang="zh-TW" sz="2000" dirty="0"/>
              <a:t>glitches/avalanches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zh-TW" sz="2000" dirty="0"/>
              <a:t>Vortex</a:t>
            </a:r>
            <a:r>
              <a:rPr lang="zh-TW" altLang="en-US" sz="2000" dirty="0"/>
              <a:t> </a:t>
            </a:r>
            <a:r>
              <a:rPr lang="en-US" altLang="zh-TW" sz="2000" dirty="0"/>
              <a:t>depinning</a:t>
            </a:r>
            <a:r>
              <a:rPr lang="zh-TW" altLang="en-US" sz="2000" dirty="0"/>
              <a:t> </a:t>
            </a:r>
            <a:r>
              <a:rPr lang="en-US" altLang="zh-TW" sz="2000" dirty="0"/>
              <a:t>analysis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zh-TW" sz="2000" dirty="0"/>
              <a:t>3D</a:t>
            </a:r>
            <a:r>
              <a:rPr lang="zh-TW" altLang="en-US" sz="2000" dirty="0"/>
              <a:t> </a:t>
            </a:r>
            <a:r>
              <a:rPr lang="en-US" altLang="zh-TW" sz="2000" dirty="0"/>
              <a:t>simulation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0AC9EE-01DF-1176-E253-96117D5934AD}"/>
              </a:ext>
            </a:extLst>
          </p:cNvPr>
          <p:cNvGrpSpPr/>
          <p:nvPr/>
        </p:nvGrpSpPr>
        <p:grpSpPr>
          <a:xfrm>
            <a:off x="9048985" y="1134341"/>
            <a:ext cx="2987151" cy="2999755"/>
            <a:chOff x="7012862" y="0"/>
            <a:chExt cx="4900575" cy="479898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2723E14-3208-2AA7-5F48-6750F0BD2B8A}"/>
                </a:ext>
              </a:extLst>
            </p:cNvPr>
            <p:cNvSpPr/>
            <p:nvPr/>
          </p:nvSpPr>
          <p:spPr>
            <a:xfrm>
              <a:off x="11360075" y="0"/>
              <a:ext cx="553362" cy="47226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A close-up of a graph&#10;&#10;AI-generated content may be incorrect.">
              <a:extLst>
                <a:ext uri="{FF2B5EF4-FFF2-40B4-BE49-F238E27FC236}">
                  <a16:creationId xmlns:a16="http://schemas.microsoft.com/office/drawing/2014/main" id="{8E58E211-AD0C-E991-0D6B-8DB59AEEB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24" t="729" r="-414" b="-1479"/>
            <a:stretch>
              <a:fillRect/>
            </a:stretch>
          </p:blipFill>
          <p:spPr>
            <a:xfrm>
              <a:off x="7012862" y="21516"/>
              <a:ext cx="4497819" cy="4777473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DA34080-315D-9AD4-0B11-CFF6418C4AAA}"/>
              </a:ext>
            </a:extLst>
          </p:cNvPr>
          <p:cNvSpPr txBox="1"/>
          <p:nvPr/>
        </p:nvSpPr>
        <p:spPr>
          <a:xfrm>
            <a:off x="3945572" y="5830648"/>
            <a:ext cx="3384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solidFill>
                  <a:schemeClr val="accent1"/>
                </a:solidFill>
                <a:latin typeface="Britannic Bold" panose="020B0903060703020204" pitchFamily="34" charset="0"/>
              </a:rPr>
              <a:t>Thank You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DA4759-2BE0-D996-BF0B-0E422B3F6A8F}"/>
              </a:ext>
            </a:extLst>
          </p:cNvPr>
          <p:cNvSpPr txBox="1"/>
          <p:nvPr/>
        </p:nvSpPr>
        <p:spPr>
          <a:xfrm>
            <a:off x="8438161" y="6070086"/>
            <a:ext cx="2641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dirty="0" err="1">
                <a:solidFill>
                  <a:srgbClr val="0070C0"/>
                </a:solidFill>
              </a:rPr>
              <a:t>Gary.Liu@rhul.ac.uk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20" name="Graphic 19" descr="Envelope with solid fill">
            <a:extLst>
              <a:ext uri="{FF2B5EF4-FFF2-40B4-BE49-F238E27FC236}">
                <a16:creationId xmlns:a16="http://schemas.microsoft.com/office/drawing/2014/main" id="{B3771D2E-F55C-2E66-4B34-BEDABB1A0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31714" y="5994835"/>
            <a:ext cx="519833" cy="51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327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4D656-4BB3-DD6A-FD14-625532A26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Glitches and Vortex Pinning and Avalanches</a:t>
            </a:r>
            <a:endParaRPr lang="en-US" dirty="0"/>
          </a:p>
        </p:txBody>
      </p:sp>
      <p:pic>
        <p:nvPicPr>
          <p:cNvPr id="5" name="Content Placeholder 4" descr="A graph of a waveform&#10;&#10;AI-generated content may be incorrect.">
            <a:extLst>
              <a:ext uri="{FF2B5EF4-FFF2-40B4-BE49-F238E27FC236}">
                <a16:creationId xmlns:a16="http://schemas.microsoft.com/office/drawing/2014/main" id="{FAE3A9A2-39BE-CAEF-91C7-53BBD096D3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690254"/>
            <a:ext cx="4582391" cy="4530904"/>
          </a:xfrm>
        </p:spPr>
      </p:pic>
      <p:pic>
        <p:nvPicPr>
          <p:cNvPr id="6" name="Picture 5" descr="A screenshot of a phone&#10;&#10;AI-generated content may be incorrect.">
            <a:extLst>
              <a:ext uri="{FF2B5EF4-FFF2-40B4-BE49-F238E27FC236}">
                <a16:creationId xmlns:a16="http://schemas.microsoft.com/office/drawing/2014/main" id="{F80DACDE-1947-4B2F-137C-0D84AA00EC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24"/>
          <a:stretch>
            <a:fillRect/>
          </a:stretch>
        </p:blipFill>
        <p:spPr>
          <a:xfrm>
            <a:off x="419100" y="940377"/>
            <a:ext cx="3759200" cy="571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E6B74A-8364-32D3-6C3E-2BCB572F2E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2" y="1461077"/>
            <a:ext cx="6248400" cy="520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29C130-9F24-3B5E-257F-01E200E0E0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2" y="940377"/>
            <a:ext cx="4978400" cy="520700"/>
          </a:xfrm>
          <a:prstGeom prst="rect">
            <a:avLst/>
          </a:prstGeom>
        </p:spPr>
      </p:pic>
      <p:pic>
        <p:nvPicPr>
          <p:cNvPr id="13" name="Picture 12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AB7B991E-69DB-E405-5C6E-F97A8D4764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855" y="2160154"/>
            <a:ext cx="6262045" cy="39358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A6D1D90-4F9E-6310-5763-6812D399B2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49"/>
          <a:stretch>
            <a:fillRect/>
          </a:stretch>
        </p:blipFill>
        <p:spPr>
          <a:xfrm>
            <a:off x="380544" y="2230268"/>
            <a:ext cx="7543800" cy="544417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A close-up of a logo&#10;&#10;AI-generated content may be incorrect.">
            <a:extLst>
              <a:ext uri="{FF2B5EF4-FFF2-40B4-BE49-F238E27FC236}">
                <a16:creationId xmlns:a16="http://schemas.microsoft.com/office/drawing/2014/main" id="{23C8C939-B008-BF56-D242-ABF87D82A6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17"/>
          <a:stretch>
            <a:fillRect/>
          </a:stretch>
        </p:blipFill>
        <p:spPr>
          <a:xfrm>
            <a:off x="599210" y="3191098"/>
            <a:ext cx="3987800" cy="54610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4178B49-53F7-9EEA-F6FB-931CE964F85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13" y="3944325"/>
            <a:ext cx="7772400" cy="582297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8B44F5-0AC8-C028-F25D-A55FA77729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56"/>
          <a:stretch>
            <a:fillRect/>
          </a:stretch>
        </p:blipFill>
        <p:spPr>
          <a:xfrm>
            <a:off x="2216150" y="4743099"/>
            <a:ext cx="7759700" cy="48260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59761F2-DF4B-0CE0-C086-EECF013545F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527" y="5485057"/>
            <a:ext cx="5600700" cy="546100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61316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68;p33">
            <a:extLst>
              <a:ext uri="{FF2B5EF4-FFF2-40B4-BE49-F238E27FC236}">
                <a16:creationId xmlns:a16="http://schemas.microsoft.com/office/drawing/2014/main" id="{34305DBE-EE15-BB85-E3DC-2E5C0D071A7D}"/>
              </a:ext>
            </a:extLst>
          </p:cNvPr>
          <p:cNvSpPr txBox="1"/>
          <p:nvPr/>
        </p:nvSpPr>
        <p:spPr>
          <a:xfrm>
            <a:off x="333636" y="1217581"/>
            <a:ext cx="4104887" cy="350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Lato"/>
                <a:ea typeface="Lato"/>
                <a:cs typeface="Lato"/>
                <a:sym typeface="Lato"/>
              </a:rPr>
              <a:t>Sub-Mesoscopic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170C1-93B5-7F88-49CE-E743E9778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Superfluid Modelling</a:t>
            </a:r>
          </a:p>
        </p:txBody>
      </p:sp>
      <p:pic>
        <p:nvPicPr>
          <p:cNvPr id="10" name="Picture 9" descr="A path through a forest&#10;&#10;AI-generated content may be incorrect.">
            <a:extLst>
              <a:ext uri="{FF2B5EF4-FFF2-40B4-BE49-F238E27FC236}">
                <a16:creationId xmlns:a16="http://schemas.microsoft.com/office/drawing/2014/main" id="{71D48F48-72B7-FD88-AD8C-9E5F35B39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5" r="9830"/>
          <a:stretch>
            <a:fillRect/>
          </a:stretch>
        </p:blipFill>
        <p:spPr>
          <a:xfrm>
            <a:off x="763504" y="1703334"/>
            <a:ext cx="3245151" cy="2628000"/>
          </a:xfrm>
          <a:prstGeom prst="rect">
            <a:avLst/>
          </a:prstGeom>
        </p:spPr>
      </p:pic>
      <p:pic>
        <p:nvPicPr>
          <p:cNvPr id="4" name="Content Placeholder 14">
            <a:extLst>
              <a:ext uri="{FF2B5EF4-FFF2-40B4-BE49-F238E27FC236}">
                <a16:creationId xmlns:a16="http://schemas.microsoft.com/office/drawing/2014/main" id="{3E3E1FB9-009E-A9BE-28A1-A82143AFAB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919" y="1569646"/>
            <a:ext cx="2111025" cy="2469610"/>
          </a:xfrm>
          <a:prstGeom prst="rect">
            <a:avLst/>
          </a:prstGeom>
        </p:spPr>
      </p:pic>
      <p:pic>
        <p:nvPicPr>
          <p:cNvPr id="6" name="Picture 5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BA123483-2677-8751-8D81-A1383F5C29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161" y="4757497"/>
            <a:ext cx="3380036" cy="2018224"/>
          </a:xfrm>
          <a:prstGeom prst="rect">
            <a:avLst/>
          </a:prstGeom>
        </p:spPr>
      </p:pic>
      <p:sp>
        <p:nvSpPr>
          <p:cNvPr id="12" name="Google Shape;268;p33">
            <a:extLst>
              <a:ext uri="{FF2B5EF4-FFF2-40B4-BE49-F238E27FC236}">
                <a16:creationId xmlns:a16="http://schemas.microsoft.com/office/drawing/2014/main" id="{9BF7071B-A98A-B417-04CD-049450D02234}"/>
              </a:ext>
            </a:extLst>
          </p:cNvPr>
          <p:cNvSpPr txBox="1"/>
          <p:nvPr/>
        </p:nvSpPr>
        <p:spPr>
          <a:xfrm>
            <a:off x="4325474" y="827284"/>
            <a:ext cx="4104887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Gross-</a:t>
            </a:r>
            <a:r>
              <a:rPr lang="en" dirty="0" err="1">
                <a:latin typeface="Lato"/>
                <a:ea typeface="Lato"/>
                <a:cs typeface="Lato"/>
                <a:sym typeface="Lato"/>
              </a:rPr>
              <a:t>Pitaevskii</a:t>
            </a:r>
            <a:r>
              <a:rPr lang="en" dirty="0">
                <a:latin typeface="Lato"/>
                <a:ea typeface="Lato"/>
                <a:cs typeface="Lato"/>
                <a:sym typeface="Lato"/>
              </a:rPr>
              <a:t> Model</a:t>
            </a:r>
          </a:p>
          <a:p>
            <a:pPr lvl="0" algn="ctr"/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Warszawski &amp; Melatos, MNRAS </a:t>
            </a: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415, 1611 (2011)</a:t>
            </a:r>
            <a:endParaRPr lang="en"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" name="Google Shape;268;p33">
            <a:extLst>
              <a:ext uri="{FF2B5EF4-FFF2-40B4-BE49-F238E27FC236}">
                <a16:creationId xmlns:a16="http://schemas.microsoft.com/office/drawing/2014/main" id="{555137E9-5C46-F047-F71B-F69703FF15BA}"/>
              </a:ext>
            </a:extLst>
          </p:cNvPr>
          <p:cNvSpPr txBox="1"/>
          <p:nvPr/>
        </p:nvSpPr>
        <p:spPr>
          <a:xfrm>
            <a:off x="4230987" y="4059837"/>
            <a:ext cx="4104887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dirty="0">
                <a:latin typeface="Lato"/>
                <a:ea typeface="Lato"/>
                <a:cs typeface="Lato"/>
                <a:sym typeface="Lato"/>
              </a:rPr>
              <a:t>HFB/</a:t>
            </a:r>
            <a:r>
              <a:rPr lang="en" dirty="0" err="1">
                <a:latin typeface="Lato"/>
                <a:ea typeface="Lato"/>
                <a:cs typeface="Lato"/>
                <a:sym typeface="Lato"/>
              </a:rPr>
              <a:t>BdG</a:t>
            </a:r>
            <a:r>
              <a:rPr lang="en" dirty="0">
                <a:latin typeface="Lato"/>
                <a:ea typeface="Lato"/>
                <a:cs typeface="Lato"/>
                <a:sym typeface="Lato"/>
              </a:rPr>
              <a:t> Model</a:t>
            </a:r>
            <a:r>
              <a:rPr lang="en-US" altLang="zh-TW" dirty="0">
                <a:latin typeface="Lato"/>
                <a:ea typeface="Lato"/>
                <a:cs typeface="Lato"/>
                <a:sym typeface="Lato"/>
              </a:rPr>
              <a:t>s</a:t>
            </a:r>
            <a:endParaRPr lang="en" dirty="0">
              <a:latin typeface="Lato"/>
              <a:ea typeface="Lato"/>
              <a:cs typeface="Lato"/>
              <a:sym typeface="Lato"/>
            </a:endParaRPr>
          </a:p>
          <a:p>
            <a:pPr algn="ctr"/>
            <a:r>
              <a:rPr lang="en-GB" sz="1400" dirty="0" err="1">
                <a:solidFill>
                  <a:schemeClr val="accent3"/>
                </a:solidFill>
                <a:latin typeface="Lato"/>
                <a:ea typeface="Lato"/>
                <a:cs typeface="Lato"/>
              </a:rPr>
              <a:t>Ø</a:t>
            </a: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. </a:t>
            </a:r>
            <a:r>
              <a:rPr lang="en-GB" sz="1400" dirty="0" err="1">
                <a:solidFill>
                  <a:schemeClr val="accent3"/>
                </a:solidFill>
                <a:latin typeface="Lato"/>
                <a:ea typeface="Lato"/>
                <a:cs typeface="Lato"/>
              </a:rPr>
              <a:t>Elgarøy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 </a:t>
            </a:r>
            <a:r>
              <a:rPr lang="pt-BR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et al.,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AA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370,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939</a:t>
            </a:r>
            <a:r>
              <a:rPr lang="pt-BR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(200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r>
              <a:rPr lang="pt-BR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)</a:t>
            </a:r>
            <a:endParaRPr lang="en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" name="Google Shape;268;p33">
            <a:extLst>
              <a:ext uri="{FF2B5EF4-FFF2-40B4-BE49-F238E27FC236}">
                <a16:creationId xmlns:a16="http://schemas.microsoft.com/office/drawing/2014/main" id="{D2320D36-475D-4166-BB80-72F290963C9F}"/>
              </a:ext>
            </a:extLst>
          </p:cNvPr>
          <p:cNvSpPr txBox="1"/>
          <p:nvPr/>
        </p:nvSpPr>
        <p:spPr>
          <a:xfrm>
            <a:off x="8317312" y="827284"/>
            <a:ext cx="4104887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dirty="0">
                <a:latin typeface="Lato"/>
                <a:ea typeface="Lato"/>
                <a:cs typeface="Lato"/>
                <a:sym typeface="Lato"/>
              </a:rPr>
              <a:t>Ginzburg-Landau Model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Wood &amp; Graber, Universe 8, 228 (2022)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sz="1400" dirty="0" err="1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Melatos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’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group,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MNRAS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(2017,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2018,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2024)</a:t>
            </a:r>
            <a:endParaRPr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" name="Picture 17" descr="A collage of graphs&#10;&#10;AI-generated content may be incorrect.">
            <a:extLst>
              <a:ext uri="{FF2B5EF4-FFF2-40B4-BE49-F238E27FC236}">
                <a16:creationId xmlns:a16="http://schemas.microsoft.com/office/drawing/2014/main" id="{4BEE0837-A1E4-E527-ED2B-D2ACEABEB0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206" y="1703334"/>
            <a:ext cx="3380036" cy="5138337"/>
          </a:xfrm>
          <a:prstGeom prst="rect">
            <a:avLst/>
          </a:prstGeom>
        </p:spPr>
      </p:pic>
      <p:sp>
        <p:nvSpPr>
          <p:cNvPr id="19" name="Google Shape;273;p33">
            <a:extLst>
              <a:ext uri="{FF2B5EF4-FFF2-40B4-BE49-F238E27FC236}">
                <a16:creationId xmlns:a16="http://schemas.microsoft.com/office/drawing/2014/main" id="{24A444E2-E86E-13C8-B506-8110365365D3}"/>
              </a:ext>
            </a:extLst>
          </p:cNvPr>
          <p:cNvSpPr txBox="1"/>
          <p:nvPr/>
        </p:nvSpPr>
        <p:spPr>
          <a:xfrm>
            <a:off x="1797522" y="3974816"/>
            <a:ext cx="2426067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Analogy by C. Barenghi (2014)</a:t>
            </a:r>
            <a:endParaRPr sz="1200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841F417-E709-B0FA-8334-452390B07824}"/>
                  </a:ext>
                </a:extLst>
              </p:cNvPr>
              <p:cNvSpPr txBox="1"/>
              <p:nvPr/>
            </p:nvSpPr>
            <p:spPr>
              <a:xfrm>
                <a:off x="1277281" y="4632421"/>
                <a:ext cx="216431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≈[10,100] 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fm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841F417-E709-B0FA-8334-452390B078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281" y="4632421"/>
                <a:ext cx="2164310" cy="369332"/>
              </a:xfrm>
              <a:prstGeom prst="rect">
                <a:avLst/>
              </a:prstGeom>
              <a:blipFill>
                <a:blip r:embed="rId6"/>
                <a:stretch>
                  <a:fillRect l="-4651" t="-10000" r="-2907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2776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AFD68-7D45-5E3B-7174-FD2D9FFB4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69;p33">
            <a:extLst>
              <a:ext uri="{FF2B5EF4-FFF2-40B4-BE49-F238E27FC236}">
                <a16:creationId xmlns:a16="http://schemas.microsoft.com/office/drawing/2014/main" id="{B5A3F67A-870B-4635-6B8A-033A9F77278D}"/>
              </a:ext>
            </a:extLst>
          </p:cNvPr>
          <p:cNvSpPr txBox="1"/>
          <p:nvPr/>
        </p:nvSpPr>
        <p:spPr>
          <a:xfrm>
            <a:off x="433294" y="1217581"/>
            <a:ext cx="3848100" cy="372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en" sz="2400" b="1" dirty="0">
                <a:latin typeface="Lato"/>
                <a:ea typeface="Lato"/>
                <a:cs typeface="Lato"/>
                <a:sym typeface="Lato"/>
              </a:rPr>
              <a:t>Mesoscopic</a:t>
            </a: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5F6943-EA62-E5D9-3C45-DE443EC1E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Superfluid Modelling</a:t>
            </a:r>
          </a:p>
        </p:txBody>
      </p:sp>
      <p:pic>
        <p:nvPicPr>
          <p:cNvPr id="8" name="Picture 7" descr="A forest of trees with sunlight shining through the trees&#10;&#10;AI-generated content may be incorrect.">
            <a:extLst>
              <a:ext uri="{FF2B5EF4-FFF2-40B4-BE49-F238E27FC236}">
                <a16:creationId xmlns:a16="http://schemas.microsoft.com/office/drawing/2014/main" id="{8751852C-3D11-3634-8651-88BF9D42FE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3" r="9091"/>
          <a:stretch>
            <a:fillRect/>
          </a:stretch>
        </p:blipFill>
        <p:spPr>
          <a:xfrm>
            <a:off x="777811" y="1703334"/>
            <a:ext cx="3239749" cy="2628000"/>
          </a:xfrm>
          <a:prstGeom prst="rect">
            <a:avLst/>
          </a:prstGeom>
        </p:spPr>
      </p:pic>
      <p:pic>
        <p:nvPicPr>
          <p:cNvPr id="11" name="Picture 10" descr="A white circle with black dots&#10;&#10;AI-generated content may be incorrect.">
            <a:extLst>
              <a:ext uri="{FF2B5EF4-FFF2-40B4-BE49-F238E27FC236}">
                <a16:creationId xmlns:a16="http://schemas.microsoft.com/office/drawing/2014/main" id="{E83B9601-4939-7E73-BEEB-BE77187F99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353" y="2124696"/>
            <a:ext cx="2608607" cy="2608607"/>
          </a:xfrm>
          <a:prstGeom prst="rect">
            <a:avLst/>
          </a:prstGeom>
        </p:spPr>
      </p:pic>
      <p:pic>
        <p:nvPicPr>
          <p:cNvPr id="15" name="Picture 14" descr="A diagram of a curved object&#10;&#10;AI-generated content may be incorrect.">
            <a:extLst>
              <a:ext uri="{FF2B5EF4-FFF2-40B4-BE49-F238E27FC236}">
                <a16:creationId xmlns:a16="http://schemas.microsoft.com/office/drawing/2014/main" id="{DB7F79BD-B161-CC80-2148-57CE175BBA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431" y="1777252"/>
            <a:ext cx="3029758" cy="2578517"/>
          </a:xfrm>
          <a:prstGeom prst="rect">
            <a:avLst/>
          </a:prstGeom>
        </p:spPr>
      </p:pic>
      <p:pic>
        <p:nvPicPr>
          <p:cNvPr id="17" name="apjac9b29f1_video">
            <a:hlinkClick r:id="" action="ppaction://media"/>
            <a:extLst>
              <a:ext uri="{FF2B5EF4-FFF2-40B4-BE49-F238E27FC236}">
                <a16:creationId xmlns:a16="http://schemas.microsoft.com/office/drawing/2014/main" id="{6200668E-E1FA-93D6-58FA-BBC3C6331EF2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6317.5314" end="14066.4423"/>
                </p14:media>
              </p:ext>
            </p:extLst>
          </p:nvPr>
        </p:nvPicPr>
        <p:blipFill>
          <a:blip r:embed="rId7"/>
          <a:srcRect b="4248"/>
          <a:stretch>
            <a:fillRect/>
          </a:stretch>
        </p:blipFill>
        <p:spPr>
          <a:xfrm>
            <a:off x="8381486" y="3974816"/>
            <a:ext cx="3029758" cy="2901065"/>
          </a:xfrm>
          <a:prstGeom prst="rect">
            <a:avLst/>
          </a:prstGeom>
        </p:spPr>
      </p:pic>
      <p:sp>
        <p:nvSpPr>
          <p:cNvPr id="19" name="Google Shape;269;p33">
            <a:extLst>
              <a:ext uri="{FF2B5EF4-FFF2-40B4-BE49-F238E27FC236}">
                <a16:creationId xmlns:a16="http://schemas.microsoft.com/office/drawing/2014/main" id="{3D78C69D-DF2B-7D5A-E3F3-0D43ED847F41}"/>
              </a:ext>
            </a:extLst>
          </p:cNvPr>
          <p:cNvSpPr txBox="1"/>
          <p:nvPr/>
        </p:nvSpPr>
        <p:spPr>
          <a:xfrm>
            <a:off x="4048312" y="841676"/>
            <a:ext cx="3848100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Point Vortex Model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Howitt et al., MNRAS 498, 320 (2020)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S. V. Anantharaman &amp; D. Bhattacharya, MRNAS 539, 3645 (2025)</a:t>
            </a:r>
          </a:p>
        </p:txBody>
      </p:sp>
      <p:sp>
        <p:nvSpPr>
          <p:cNvPr id="20" name="Google Shape;269;p33">
            <a:extLst>
              <a:ext uri="{FF2B5EF4-FFF2-40B4-BE49-F238E27FC236}">
                <a16:creationId xmlns:a16="http://schemas.microsoft.com/office/drawing/2014/main" id="{9C02B08A-6C44-9C3D-71F3-2297826DB753}"/>
              </a:ext>
            </a:extLst>
          </p:cNvPr>
          <p:cNvSpPr txBox="1"/>
          <p:nvPr/>
        </p:nvSpPr>
        <p:spPr>
          <a:xfrm>
            <a:off x="7910606" y="755216"/>
            <a:ext cx="3848100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Lato"/>
                <a:ea typeface="Lato"/>
                <a:cs typeface="Lato"/>
                <a:sym typeface="Lato"/>
              </a:rPr>
              <a:t>Vortex Filament Method</a:t>
            </a:r>
          </a:p>
          <a:p>
            <a:pPr lvl="0" algn="ctr"/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Schwarz, PRL 47, 251 (1987)</a:t>
            </a:r>
          </a:p>
          <a:p>
            <a:pPr lvl="0" algn="ctr"/>
            <a:r>
              <a:rPr lang="en-GB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Link &amp; Levin, </a:t>
            </a:r>
            <a:r>
              <a:rPr lang="en-GB" altLang="zh-TW" sz="1400" dirty="0" err="1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ApJ</a:t>
            </a:r>
            <a:r>
              <a:rPr lang="en-GB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941, 148 (2022)</a:t>
            </a:r>
            <a:endParaRPr lang="en-GB"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" name="Google Shape;273;p33">
            <a:extLst>
              <a:ext uri="{FF2B5EF4-FFF2-40B4-BE49-F238E27FC236}">
                <a16:creationId xmlns:a16="http://schemas.microsoft.com/office/drawing/2014/main" id="{056B2F25-21B8-07D1-8992-541825B98E71}"/>
              </a:ext>
            </a:extLst>
          </p:cNvPr>
          <p:cNvSpPr txBox="1"/>
          <p:nvPr/>
        </p:nvSpPr>
        <p:spPr>
          <a:xfrm>
            <a:off x="1797522" y="3974816"/>
            <a:ext cx="2426067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Analogy by C. Barenghi (2014)</a:t>
            </a:r>
            <a:endParaRPr sz="1200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B20FF2-1809-7667-15F9-8D6CA3B23649}"/>
                  </a:ext>
                </a:extLst>
              </p:cNvPr>
              <p:cNvSpPr txBox="1"/>
              <p:nvPr/>
            </p:nvSpPr>
            <p:spPr>
              <a:xfrm>
                <a:off x="990697" y="4581744"/>
                <a:ext cx="28139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≈[10,100] 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B20FF2-1809-7667-15F9-8D6CA3B23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97" y="4581744"/>
                <a:ext cx="2813975" cy="369332"/>
              </a:xfrm>
              <a:prstGeom prst="rect">
                <a:avLst/>
              </a:prstGeom>
              <a:blipFill>
                <a:blip r:embed="rId8"/>
                <a:stretch>
                  <a:fillRect l="-3604" t="-6667" r="-1802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796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8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5C4AE-0AFC-552D-6FAA-D23B9CF72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70;p33">
            <a:extLst>
              <a:ext uri="{FF2B5EF4-FFF2-40B4-BE49-F238E27FC236}">
                <a16:creationId xmlns:a16="http://schemas.microsoft.com/office/drawing/2014/main" id="{5112E853-F5AF-EE47-3468-E1796DCD29EB}"/>
              </a:ext>
            </a:extLst>
          </p:cNvPr>
          <p:cNvSpPr txBox="1"/>
          <p:nvPr/>
        </p:nvSpPr>
        <p:spPr>
          <a:xfrm>
            <a:off x="724174" y="1217581"/>
            <a:ext cx="3266339" cy="5139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en" sz="2400" b="1" dirty="0">
                <a:latin typeface="Lato"/>
                <a:ea typeface="Lato"/>
                <a:cs typeface="Lato"/>
                <a:sym typeface="Lato"/>
              </a:rPr>
              <a:t>Macroscopic</a:t>
            </a: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HBVK Model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Fuentes &amp; Graber, ApJ 974, 300 (2024)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Lato"/>
                <a:ea typeface="Lato"/>
                <a:cs typeface="Lato"/>
                <a:sym typeface="Lato"/>
              </a:rPr>
              <a:t>Mul</a:t>
            </a:r>
            <a:r>
              <a:rPr lang="en-US" altLang="zh-TW" dirty="0" err="1">
                <a:latin typeface="Lato"/>
                <a:ea typeface="Lato"/>
                <a:cs typeface="Lato"/>
                <a:sym typeface="Lato"/>
              </a:rPr>
              <a:t>ti</a:t>
            </a:r>
            <a:r>
              <a:rPr lang="en-GB" dirty="0">
                <a:latin typeface="Lato"/>
                <a:ea typeface="Lato"/>
                <a:cs typeface="Lato"/>
                <a:sym typeface="Lato"/>
              </a:rPr>
              <a:t>-component Models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Graber+, </a:t>
            </a:r>
            <a:r>
              <a:rPr lang="en-GB" sz="1400" dirty="0" err="1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ApJ</a:t>
            </a: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865, 23 (2018)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Pizzochero</a:t>
            </a: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+, A&amp;A 636, A101 (2020)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Tu &amp; Li, arXiv:2510.20791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31C68F-998A-71F8-11B2-123B4882D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Superfluid Modelling</a:t>
            </a:r>
          </a:p>
        </p:txBody>
      </p:sp>
      <p:pic>
        <p:nvPicPr>
          <p:cNvPr id="4" name="Picture 3" descr="A forest with fog in the mountains&#10;&#10;AI-generated content may be incorrect.">
            <a:extLst>
              <a:ext uri="{FF2B5EF4-FFF2-40B4-BE49-F238E27FC236}">
                <a16:creationId xmlns:a16="http://schemas.microsoft.com/office/drawing/2014/main" id="{4B4AD689-3D9F-FFEB-A530-22301223F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4" r="7367"/>
          <a:stretch>
            <a:fillRect/>
          </a:stretch>
        </p:blipFill>
        <p:spPr>
          <a:xfrm>
            <a:off x="777962" y="1703334"/>
            <a:ext cx="3266339" cy="2628000"/>
          </a:xfrm>
          <a:prstGeom prst="rect">
            <a:avLst/>
          </a:prstGeom>
        </p:spPr>
      </p:pic>
      <p:pic>
        <p:nvPicPr>
          <p:cNvPr id="12" name="Picture 11" descr="A diagram of a sphere with arrows&#10;&#10;AI-generated content may be incorrect.">
            <a:extLst>
              <a:ext uri="{FF2B5EF4-FFF2-40B4-BE49-F238E27FC236}">
                <a16:creationId xmlns:a16="http://schemas.microsoft.com/office/drawing/2014/main" id="{A4D86395-D0BD-63EC-FF94-8264962D4E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3" r="54539"/>
          <a:stretch>
            <a:fillRect/>
          </a:stretch>
        </p:blipFill>
        <p:spPr>
          <a:xfrm>
            <a:off x="5531907" y="-2792062"/>
            <a:ext cx="2392659" cy="2792062"/>
          </a:xfrm>
          <a:prstGeom prst="rect">
            <a:avLst/>
          </a:prstGeom>
        </p:spPr>
      </p:pic>
      <p:pic>
        <p:nvPicPr>
          <p:cNvPr id="9" name="Picture 8" descr="A diagram of different shapes&#10;&#10;AI-generated content may be incorrect.">
            <a:extLst>
              <a:ext uri="{FF2B5EF4-FFF2-40B4-BE49-F238E27FC236}">
                <a16:creationId xmlns:a16="http://schemas.microsoft.com/office/drawing/2014/main" id="{746FA5EA-DBA0-E782-CFDE-0994B4BA5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426" y="819403"/>
            <a:ext cx="3777793" cy="5730875"/>
          </a:xfrm>
          <a:prstGeom prst="rect">
            <a:avLst/>
          </a:prstGeom>
        </p:spPr>
      </p:pic>
      <p:sp>
        <p:nvSpPr>
          <p:cNvPr id="13" name="Google Shape;273;p33">
            <a:extLst>
              <a:ext uri="{FF2B5EF4-FFF2-40B4-BE49-F238E27FC236}">
                <a16:creationId xmlns:a16="http://schemas.microsoft.com/office/drawing/2014/main" id="{72C0947C-CEB6-3F05-0E9A-513BAB2FA16E}"/>
              </a:ext>
            </a:extLst>
          </p:cNvPr>
          <p:cNvSpPr txBox="1"/>
          <p:nvPr/>
        </p:nvSpPr>
        <p:spPr>
          <a:xfrm>
            <a:off x="1797522" y="3974816"/>
            <a:ext cx="2426067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Analogy by C. Barenghi (2014)</a:t>
            </a:r>
            <a:endParaRPr sz="1200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22A4A3-D36F-D8EC-8D07-A49E009F7312}"/>
              </a:ext>
            </a:extLst>
          </p:cNvPr>
          <p:cNvGrpSpPr/>
          <p:nvPr/>
        </p:nvGrpSpPr>
        <p:grpSpPr>
          <a:xfrm>
            <a:off x="7983458" y="1036161"/>
            <a:ext cx="4248664" cy="4508558"/>
            <a:chOff x="7983458" y="1036161"/>
            <a:chExt cx="4248664" cy="45085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F4D1AD6C-D339-F871-58F1-9D3BFB6BE637}"/>
                    </a:ext>
                  </a:extLst>
                </p:cNvPr>
                <p:cNvSpPr txBox="1"/>
                <p:nvPr/>
              </p:nvSpPr>
              <p:spPr>
                <a:xfrm>
                  <a:off x="7983458" y="3876793"/>
                  <a:ext cx="4248664" cy="56534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crust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ext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crust</m:t>
                                </m:r>
                              </m:sub>
                            </m:sSub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sf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crust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sf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core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crust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TW" b="0" i="0" smtClean="0">
                                <a:latin typeface="Cambria Math" panose="02040503050406030204" pitchFamily="18" charset="0"/>
                              </a:rPr>
                              <m:t>core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F4D1AD6C-D339-F871-58F1-9D3BFB6BE6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83458" y="3876793"/>
                  <a:ext cx="4248664" cy="565348"/>
                </a:xfrm>
                <a:prstGeom prst="rect">
                  <a:avLst/>
                </a:prstGeom>
                <a:blipFill>
                  <a:blip r:embed="rId5"/>
                  <a:stretch>
                    <a:fillRect t="-2222"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2AF45388-67EA-F6C4-EC05-CDDFEA649805}"/>
                    </a:ext>
                  </a:extLst>
                </p:cNvPr>
                <p:cNvSpPr txBox="1"/>
                <p:nvPr/>
              </p:nvSpPr>
              <p:spPr>
                <a:xfrm>
                  <a:off x="8084345" y="4705915"/>
                  <a:ext cx="2742739" cy="2875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sf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sf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sf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sf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crust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2AF45388-67EA-F6C4-EC05-CDDFEA6498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4345" y="4705915"/>
                  <a:ext cx="2742739" cy="287515"/>
                </a:xfrm>
                <a:prstGeom prst="rect">
                  <a:avLst/>
                </a:prstGeom>
                <a:blipFill>
                  <a:blip r:embed="rId6"/>
                  <a:stretch>
                    <a:fillRect l="-1382" t="-12500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D48F8D0-1337-23E9-0E22-9A5B15E28E75}"/>
                    </a:ext>
                  </a:extLst>
                </p:cNvPr>
                <p:cNvSpPr txBox="1"/>
                <p:nvPr/>
              </p:nvSpPr>
              <p:spPr>
                <a:xfrm>
                  <a:off x="8084345" y="5257204"/>
                  <a:ext cx="3745705" cy="2875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core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core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core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core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crust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D48F8D0-1337-23E9-0E22-9A5B15E28E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4345" y="5257204"/>
                  <a:ext cx="3745705" cy="287515"/>
                </a:xfrm>
                <a:prstGeom prst="rect">
                  <a:avLst/>
                </a:prstGeom>
                <a:blipFill>
                  <a:blip r:embed="rId7"/>
                  <a:stretch>
                    <a:fillRect t="-8333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Picture 9" descr="A graph of a graph&#10;&#10;AI-generated content may be incorrect.">
              <a:extLst>
                <a:ext uri="{FF2B5EF4-FFF2-40B4-BE49-F238E27FC236}">
                  <a16:creationId xmlns:a16="http://schemas.microsoft.com/office/drawing/2014/main" id="{2BD0D913-691B-452E-9EE0-DE173E377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4345" y="1036161"/>
              <a:ext cx="3881686" cy="2648680"/>
            </a:xfrm>
            <a:prstGeom prst="rect">
              <a:avLst/>
            </a:prstGeom>
          </p:spPr>
        </p:pic>
      </p:grpSp>
      <p:pic>
        <p:nvPicPr>
          <p:cNvPr id="14" name="Picture 13" descr="A planet earth from space&#10;&#10;AI-generated content may be incorrect.">
            <a:extLst>
              <a:ext uri="{FF2B5EF4-FFF2-40B4-BE49-F238E27FC236}">
                <a16:creationId xmlns:a16="http://schemas.microsoft.com/office/drawing/2014/main" id="{939C26A5-CF7C-6540-BC55-4F01AF543AA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72" y="1703334"/>
            <a:ext cx="2821141" cy="282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74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5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5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5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7C5B7-3C80-490A-325C-4DCE59ED49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70;p33">
            <a:extLst>
              <a:ext uri="{FF2B5EF4-FFF2-40B4-BE49-F238E27FC236}">
                <a16:creationId xmlns:a16="http://schemas.microsoft.com/office/drawing/2014/main" id="{7809204D-28D3-A730-14EF-2ECF2C1054AB}"/>
              </a:ext>
            </a:extLst>
          </p:cNvPr>
          <p:cNvSpPr txBox="1"/>
          <p:nvPr/>
        </p:nvSpPr>
        <p:spPr>
          <a:xfrm>
            <a:off x="8478303" y="1217581"/>
            <a:ext cx="3266339" cy="5355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en" sz="2400" b="1" dirty="0">
                <a:latin typeface="Lato"/>
                <a:ea typeface="Lato"/>
                <a:cs typeface="Lato"/>
                <a:sym typeface="Lato"/>
              </a:rPr>
              <a:t>Macroscopic</a:t>
            </a: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HBVK Model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Fuentes &amp; Graber, ApJ 974, 300 (2024)</a:t>
            </a:r>
          </a:p>
          <a:p>
            <a:pPr lvl="0" algn="ctr"/>
            <a:r>
              <a:rPr lang="en-GB" dirty="0">
                <a:latin typeface="Lato"/>
                <a:ea typeface="Lato"/>
                <a:cs typeface="Lato"/>
                <a:sym typeface="Lato"/>
              </a:rPr>
              <a:t>Mul</a:t>
            </a:r>
            <a:r>
              <a:rPr lang="en-US" altLang="zh-TW" dirty="0" err="1">
                <a:latin typeface="Lato"/>
                <a:ea typeface="Lato"/>
                <a:cs typeface="Lato"/>
                <a:sym typeface="Lato"/>
              </a:rPr>
              <a:t>ti</a:t>
            </a:r>
            <a:r>
              <a:rPr lang="en-GB" dirty="0">
                <a:latin typeface="Lato"/>
                <a:ea typeface="Lato"/>
                <a:cs typeface="Lato"/>
                <a:sym typeface="Lato"/>
              </a:rPr>
              <a:t>-component Models</a:t>
            </a:r>
          </a:p>
          <a:p>
            <a:pPr lvl="0" algn="ctr"/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Graber+, </a:t>
            </a:r>
            <a:r>
              <a:rPr lang="en-GB" sz="1400" dirty="0" err="1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ApJ</a:t>
            </a: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865, 23 (2018)</a:t>
            </a:r>
          </a:p>
          <a:p>
            <a:pPr lvl="0" algn="ctr"/>
            <a:r>
              <a:rPr lang="en-GB" sz="1400" dirty="0" err="1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Pizzochero</a:t>
            </a: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+, A&amp;A 636, A101 (2020)</a:t>
            </a:r>
          </a:p>
          <a:p>
            <a:pPr lvl="0" algn="ctr"/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Tu &amp; Li, arXiv:2510.20791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" name="Picture 5" descr="A forest of trees with sunlight shining through the trees&#10;&#10;AI-generated content may be incorrect.">
            <a:extLst>
              <a:ext uri="{FF2B5EF4-FFF2-40B4-BE49-F238E27FC236}">
                <a16:creationId xmlns:a16="http://schemas.microsoft.com/office/drawing/2014/main" id="{9CF6994E-F24A-D82D-2F7E-9956A3E1B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3" r="9091"/>
          <a:stretch>
            <a:fillRect/>
          </a:stretch>
        </p:blipFill>
        <p:spPr>
          <a:xfrm>
            <a:off x="777811" y="1703334"/>
            <a:ext cx="3239749" cy="2628000"/>
          </a:xfrm>
          <a:prstGeom prst="rect">
            <a:avLst/>
          </a:prstGeom>
        </p:spPr>
      </p:pic>
      <p:sp>
        <p:nvSpPr>
          <p:cNvPr id="7" name="Google Shape;268;p33">
            <a:extLst>
              <a:ext uri="{FF2B5EF4-FFF2-40B4-BE49-F238E27FC236}">
                <a16:creationId xmlns:a16="http://schemas.microsoft.com/office/drawing/2014/main" id="{85EA4EDE-5399-B419-8807-2140F484CA5D}"/>
              </a:ext>
            </a:extLst>
          </p:cNvPr>
          <p:cNvSpPr txBox="1"/>
          <p:nvPr/>
        </p:nvSpPr>
        <p:spPr>
          <a:xfrm>
            <a:off x="333636" y="1217581"/>
            <a:ext cx="4104887" cy="5262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Lato"/>
                <a:ea typeface="Lato"/>
                <a:cs typeface="Lato"/>
                <a:sym typeface="Lato"/>
              </a:rPr>
              <a:t>Sub-Mesoscopic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Gross-Pitaevskii Model</a:t>
            </a:r>
          </a:p>
          <a:p>
            <a:pPr lvl="0" algn="ctr"/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Warszawski &amp; Melatos, MNRAS </a:t>
            </a: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415, 1611 (2011)</a:t>
            </a:r>
            <a:endParaRPr lang="en"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BdG Model</a:t>
            </a:r>
          </a:p>
          <a:p>
            <a:pPr algn="ctr"/>
            <a:r>
              <a:rPr lang="pt-BR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Avogadro et al., PRC 75, 912795(R) (2007)</a:t>
            </a:r>
          </a:p>
          <a:p>
            <a:pPr algn="ctr"/>
            <a:r>
              <a:rPr lang="en-GB" sz="1400" dirty="0" err="1">
                <a:solidFill>
                  <a:schemeClr val="accent3"/>
                </a:solidFill>
                <a:latin typeface="Lato"/>
                <a:ea typeface="Lato"/>
                <a:cs typeface="Lato"/>
              </a:rPr>
              <a:t>Ø</a:t>
            </a: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</a:rPr>
              <a:t>. </a:t>
            </a:r>
            <a:r>
              <a:rPr lang="en-GB" sz="1400" dirty="0" err="1">
                <a:solidFill>
                  <a:schemeClr val="accent3"/>
                </a:solidFill>
                <a:latin typeface="Lato"/>
                <a:ea typeface="Lato"/>
                <a:cs typeface="Lato"/>
              </a:rPr>
              <a:t>Elgarøy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cs typeface="Lato"/>
              </a:rPr>
              <a:t> </a:t>
            </a:r>
            <a:r>
              <a:rPr lang="pt-BR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et al.,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AA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cs typeface="Lato"/>
                <a:sym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370,</a:t>
            </a:r>
            <a:r>
              <a:rPr lang="zh-TW" altLang="en-US" sz="1400" dirty="0">
                <a:solidFill>
                  <a:schemeClr val="accent3"/>
                </a:solidFill>
                <a:latin typeface="Lato"/>
                <a:cs typeface="Lato"/>
                <a:sym typeface="Lato"/>
              </a:rPr>
              <a:t> 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939</a:t>
            </a:r>
            <a:r>
              <a:rPr lang="pt-BR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(200</a:t>
            </a:r>
            <a:r>
              <a:rPr lang="en-US" altLang="zh-TW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1)</a:t>
            </a:r>
            <a:endParaRPr lang="en"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dirty="0">
                <a:latin typeface="Lato"/>
                <a:ea typeface="Lato"/>
                <a:cs typeface="Lato"/>
                <a:sym typeface="Lato"/>
              </a:rPr>
              <a:t>Ginzburg-Landau Model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Wood &amp; Graber, Universe 8, 228 (2022)</a:t>
            </a:r>
            <a:endParaRPr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AC7DDD-0761-E2EE-E634-01A5730F3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Toward Larger Scales</a:t>
            </a:r>
            <a:endParaRPr lang="en-GB" dirty="0"/>
          </a:p>
        </p:txBody>
      </p:sp>
      <p:sp>
        <p:nvSpPr>
          <p:cNvPr id="8" name="Google Shape;269;p33">
            <a:extLst>
              <a:ext uri="{FF2B5EF4-FFF2-40B4-BE49-F238E27FC236}">
                <a16:creationId xmlns:a16="http://schemas.microsoft.com/office/drawing/2014/main" id="{ECCD26F6-97AC-1EBD-EC2F-9D0FE0E6A56B}"/>
              </a:ext>
            </a:extLst>
          </p:cNvPr>
          <p:cNvSpPr txBox="1"/>
          <p:nvPr/>
        </p:nvSpPr>
        <p:spPr>
          <a:xfrm>
            <a:off x="4292600" y="1217581"/>
            <a:ext cx="3848100" cy="4493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en" sz="2400" b="1" dirty="0">
                <a:latin typeface="Lato"/>
                <a:ea typeface="Lato"/>
                <a:cs typeface="Lato"/>
                <a:sym typeface="Lato"/>
              </a:rPr>
              <a:t>Mesoscopic</a:t>
            </a: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lvl="0" algn="ctr"/>
            <a:endParaRPr lang="en" sz="24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Point Vortex Model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Howitt et al., MNRAS 498, 320 (2020)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Vortex Filament Method</a:t>
            </a:r>
          </a:p>
          <a:p>
            <a:pPr lvl="0" algn="ctr"/>
            <a:r>
              <a:rPr lang="en-US" sz="1400" dirty="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Schwarz, PRL 47, 251 (1987)</a:t>
            </a:r>
            <a:endParaRPr sz="1400" dirty="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" name="Picture 9" descr="A path through a forest&#10;&#10;AI-generated content may be incorrect.">
            <a:extLst>
              <a:ext uri="{FF2B5EF4-FFF2-40B4-BE49-F238E27FC236}">
                <a16:creationId xmlns:a16="http://schemas.microsoft.com/office/drawing/2014/main" id="{8733DDEA-A034-0117-26BE-E85C66BA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5" r="9830"/>
          <a:stretch>
            <a:fillRect/>
          </a:stretch>
        </p:blipFill>
        <p:spPr>
          <a:xfrm>
            <a:off x="763504" y="1703334"/>
            <a:ext cx="3245151" cy="2628000"/>
          </a:xfrm>
          <a:prstGeom prst="rect">
            <a:avLst/>
          </a:prstGeom>
        </p:spPr>
      </p:pic>
      <p:pic>
        <p:nvPicPr>
          <p:cNvPr id="13" name="Picture 12" descr="A forest of trees with sunlight shining through the trees&#10;&#10;AI-generated content may be incorrect.">
            <a:extLst>
              <a:ext uri="{FF2B5EF4-FFF2-40B4-BE49-F238E27FC236}">
                <a16:creationId xmlns:a16="http://schemas.microsoft.com/office/drawing/2014/main" id="{7942FDEB-6E3F-ECAE-2BD2-181A29DEB4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3" r="9091"/>
          <a:stretch>
            <a:fillRect/>
          </a:stretch>
        </p:blipFill>
        <p:spPr>
          <a:xfrm>
            <a:off x="4596776" y="1703334"/>
            <a:ext cx="3239749" cy="2628000"/>
          </a:xfrm>
          <a:prstGeom prst="rect">
            <a:avLst/>
          </a:prstGeom>
        </p:spPr>
      </p:pic>
      <p:pic>
        <p:nvPicPr>
          <p:cNvPr id="15" name="Picture 14" descr="A forest with fog in the mountains&#10;&#10;AI-generated content may be incorrect.">
            <a:extLst>
              <a:ext uri="{FF2B5EF4-FFF2-40B4-BE49-F238E27FC236}">
                <a16:creationId xmlns:a16="http://schemas.microsoft.com/office/drawing/2014/main" id="{5524B1BF-CC6A-CB79-7A2D-5F58AAF308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4" r="7367"/>
          <a:stretch>
            <a:fillRect/>
          </a:stretch>
        </p:blipFill>
        <p:spPr>
          <a:xfrm>
            <a:off x="8478303" y="1703334"/>
            <a:ext cx="3266339" cy="26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9AFB8C-6891-8ACE-7366-7D0ACE491E01}"/>
                  </a:ext>
                </a:extLst>
              </p:cNvPr>
              <p:cNvSpPr txBox="1"/>
              <p:nvPr/>
            </p:nvSpPr>
            <p:spPr>
              <a:xfrm>
                <a:off x="4224073" y="944327"/>
                <a:ext cx="338605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Vortices for a glitch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E8994FF-6512-E911-597F-D170E107EE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4073" y="944327"/>
                <a:ext cx="3386055" cy="307777"/>
              </a:xfrm>
              <a:prstGeom prst="rect">
                <a:avLst/>
              </a:prstGeom>
              <a:blipFill>
                <a:blip r:embed="rId6"/>
                <a:stretch>
                  <a:fillRect l="-2703" t="-24000" r="-3784" b="-5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Graphic 13" descr="Bridge scene with solid fill">
            <a:extLst>
              <a:ext uri="{FF2B5EF4-FFF2-40B4-BE49-F238E27FC236}">
                <a16:creationId xmlns:a16="http://schemas.microsoft.com/office/drawing/2014/main" id="{8192C1C6-785D-84A6-FECA-42F650D3B6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46886" y="2223520"/>
            <a:ext cx="1587627" cy="1587627"/>
          </a:xfrm>
          <a:prstGeom prst="rect">
            <a:avLst/>
          </a:prstGeom>
        </p:spPr>
      </p:pic>
      <p:pic>
        <p:nvPicPr>
          <p:cNvPr id="16" name="Graphic 15" descr="Bridge scene with solid fill">
            <a:extLst>
              <a:ext uri="{FF2B5EF4-FFF2-40B4-BE49-F238E27FC236}">
                <a16:creationId xmlns:a16="http://schemas.microsoft.com/office/drawing/2014/main" id="{EA8327A5-DE16-D82E-06F0-BAEA7891DE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30259" y="2196115"/>
            <a:ext cx="1587627" cy="1587627"/>
          </a:xfrm>
          <a:prstGeom prst="rect">
            <a:avLst/>
          </a:prstGeom>
        </p:spPr>
      </p:pic>
      <p:pic>
        <p:nvPicPr>
          <p:cNvPr id="18" name="Graphic 17" descr="Satellite dish with solid fill">
            <a:extLst>
              <a:ext uri="{FF2B5EF4-FFF2-40B4-BE49-F238E27FC236}">
                <a16:creationId xmlns:a16="http://schemas.microsoft.com/office/drawing/2014/main" id="{E92FEE71-D21A-23BD-9614-EDE701D90E6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99718" y="5433836"/>
            <a:ext cx="1456966" cy="1456966"/>
          </a:xfrm>
          <a:prstGeom prst="rect">
            <a:avLst/>
          </a:prstGeom>
        </p:spPr>
      </p:pic>
      <p:pic>
        <p:nvPicPr>
          <p:cNvPr id="24" name="Graphic 23" descr="Link with solid fill">
            <a:extLst>
              <a:ext uri="{FF2B5EF4-FFF2-40B4-BE49-F238E27FC236}">
                <a16:creationId xmlns:a16="http://schemas.microsoft.com/office/drawing/2014/main" id="{253D9672-462C-2C84-433A-D4D229EF0D5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681996">
            <a:off x="7753593" y="4531082"/>
            <a:ext cx="867609" cy="867609"/>
          </a:xfrm>
          <a:prstGeom prst="rect">
            <a:avLst/>
          </a:prstGeom>
        </p:spPr>
      </p:pic>
      <p:pic>
        <p:nvPicPr>
          <p:cNvPr id="25" name="Graphic 24" descr="Link with solid fill">
            <a:extLst>
              <a:ext uri="{FF2B5EF4-FFF2-40B4-BE49-F238E27FC236}">
                <a16:creationId xmlns:a16="http://schemas.microsoft.com/office/drawing/2014/main" id="{0DEFDD80-EA94-766F-0138-9B28953D03A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681996">
            <a:off x="7761615" y="4138054"/>
            <a:ext cx="867609" cy="8676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F3985E-A63D-D0C4-3B88-9476AFA0F49F}"/>
              </a:ext>
            </a:extLst>
          </p:cNvPr>
          <p:cNvSpPr txBox="1"/>
          <p:nvPr/>
        </p:nvSpPr>
        <p:spPr>
          <a:xfrm>
            <a:off x="6099010" y="5815479"/>
            <a:ext cx="28583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" sz="2400" b="1" dirty="0">
                <a:solidFill>
                  <a:schemeClr val="tx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</a:rPr>
              <a:t>Simulation-Based</a:t>
            </a:r>
          </a:p>
          <a:p>
            <a:pPr lvl="0" algn="ctr"/>
            <a:r>
              <a:rPr lang="en" sz="2400" b="1" dirty="0">
                <a:solidFill>
                  <a:schemeClr val="tx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</a:rPr>
              <a:t>Inference</a:t>
            </a:r>
          </a:p>
        </p:txBody>
      </p:sp>
    </p:spTree>
    <p:extLst>
      <p:ext uri="{BB962C8B-B14F-4D97-AF65-F5344CB8AC3E}">
        <p14:creationId xmlns:p14="http://schemas.microsoft.com/office/powerpoint/2010/main" val="108616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40205</TotalTime>
  <Words>1416</Words>
  <Application>Microsoft Macintosh PowerPoint</Application>
  <PresentationFormat>Widescreen</PresentationFormat>
  <Paragraphs>318</Paragraphs>
  <Slides>42</Slides>
  <Notes>1</Notes>
  <HiddenSlides>0</HiddenSlides>
  <MMClips>5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Aptos</vt:lpstr>
      <vt:lpstr>Arial</vt:lpstr>
      <vt:lpstr>Arial Narrow</vt:lpstr>
      <vt:lpstr>Britannic Bold</vt:lpstr>
      <vt:lpstr>Cambria Math</vt:lpstr>
      <vt:lpstr>Courier New</vt:lpstr>
      <vt:lpstr>Lato</vt:lpstr>
      <vt:lpstr>Office Theme</vt:lpstr>
      <vt:lpstr>PowerPoint Presentation</vt:lpstr>
      <vt:lpstr>Neutron Star Interior</vt:lpstr>
      <vt:lpstr>Quantum Vortices</vt:lpstr>
      <vt:lpstr>Glitches and Vortex Pinning and Avalanches</vt:lpstr>
      <vt:lpstr>Glitches and Vortex Pinning and Avalanches</vt:lpstr>
      <vt:lpstr>Superfluid Modelling</vt:lpstr>
      <vt:lpstr>Superfluid Modelling</vt:lpstr>
      <vt:lpstr>Superfluid Modelling</vt:lpstr>
      <vt:lpstr>Toward Larger Scales</vt:lpstr>
      <vt:lpstr>Glitches and Vortex Pinning and Avalanches</vt:lpstr>
      <vt:lpstr>Glitches and Vortex Pinning and Avalanches</vt:lpstr>
      <vt:lpstr>Glitches and Vortex Pinning and Avalanches</vt:lpstr>
      <vt:lpstr>Glitches and Vortex Pinning and Avalanches</vt:lpstr>
      <vt:lpstr>Glitches and Vortex Pinning and Avalanches</vt:lpstr>
      <vt:lpstr>Glitches and Vortex Pinning and Avalanches</vt:lpstr>
      <vt:lpstr>Glitches and Vortex Pinning and Avalanches</vt:lpstr>
      <vt:lpstr>Glitches and Vortex Pinning and Avalanches</vt:lpstr>
      <vt:lpstr>Superfluid Modelling</vt:lpstr>
      <vt:lpstr>Vortex Collective Motion</vt:lpstr>
      <vt:lpstr>Vortex Collective Motion</vt:lpstr>
      <vt:lpstr>Vortex Collective Motion</vt:lpstr>
      <vt:lpstr>Glitches and Vortex Pinning and Avalanches</vt:lpstr>
      <vt:lpstr>Parameter sensitivity</vt:lpstr>
      <vt:lpstr>Parameter sensitivity</vt:lpstr>
      <vt:lpstr>Parameter sensitivity</vt:lpstr>
      <vt:lpstr>Parameter sensitivity</vt:lpstr>
      <vt:lpstr>Vortex Avalanche Statistics</vt:lpstr>
      <vt:lpstr>Mesoscopic Simulation</vt:lpstr>
      <vt:lpstr>Mesoscopic Simulation</vt:lpstr>
      <vt:lpstr>Mesoscopic Simulation</vt:lpstr>
      <vt:lpstr>Mesoscopic Simulation</vt:lpstr>
      <vt:lpstr>Superfluid Modelling (Preliminary)</vt:lpstr>
      <vt:lpstr>Superfluid Modelling (Preliminary)</vt:lpstr>
      <vt:lpstr>Superfluid Modelling (Preliminary)</vt:lpstr>
      <vt:lpstr>Superfluid Modelling (Preliminary)</vt:lpstr>
      <vt:lpstr>Superfluid Modelling (Preliminary)</vt:lpstr>
      <vt:lpstr>PowerPoint Presentation</vt:lpstr>
      <vt:lpstr>Superfluid Modelling (Preliminary)</vt:lpstr>
      <vt:lpstr>On-going works: 3D Simulation</vt:lpstr>
      <vt:lpstr>On-going works: 3D Simulation</vt:lpstr>
      <vt:lpstr>On-going works: 3D Simulation</vt:lpstr>
      <vt:lpstr>Concluding Remarks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Gary Liu</dc:creator>
  <cp:lastModifiedBy>Gary Liu</cp:lastModifiedBy>
  <cp:revision>277</cp:revision>
  <dcterms:created xsi:type="dcterms:W3CDTF">2025-09-03T09:09:41Z</dcterms:created>
  <dcterms:modified xsi:type="dcterms:W3CDTF">2026-06-25T14:19:39Z</dcterms:modified>
</cp:coreProperties>
</file>