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olo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e e data"/>
          <p:cNvSpPr txBox="1"/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FFFFFF"/>
                </a:solidFill>
              </a:defRPr>
            </a:lvl1pPr>
          </a:lstStyle>
          <a:p>
            <a:pPr/>
            <a:r>
              <a:t>Autore e data</a:t>
            </a:r>
          </a:p>
        </p:txBody>
      </p:sp>
      <p:sp>
        <p:nvSpPr>
          <p:cNvPr id="12" name="Titolo presentazion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Titolo presentazione</a:t>
            </a:r>
          </a:p>
        </p:txBody>
      </p:sp>
      <p:sp>
        <p:nvSpPr>
          <p:cNvPr id="13" name="Corpo livello uno…"/>
          <p:cNvSpPr txBox="1"/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5pPr>
          </a:lstStyle>
          <a:p>
            <a:pPr/>
            <a:r>
              <a:t>Sottotitolo presentazione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olo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Titolo</a:t>
            </a:r>
          </a:p>
        </p:txBody>
      </p:sp>
      <p:sp>
        <p:nvSpPr>
          <p:cNvPr id="100" name="Sottotitolo diapositiva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diapositiva</a:t>
            </a:r>
          </a:p>
        </p:txBody>
      </p:sp>
      <p:sp>
        <p:nvSpPr>
          <p:cNvPr id="101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o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olo programma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Titolo programma</a:t>
            </a:r>
          </a:p>
        </p:txBody>
      </p:sp>
      <p:sp>
        <p:nvSpPr>
          <p:cNvPr id="109" name="Sottotitolo programma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programma</a:t>
            </a:r>
          </a:p>
        </p:txBody>
      </p:sp>
      <p:sp>
        <p:nvSpPr>
          <p:cNvPr id="110" name="Corpo livello uno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Argomenti del programma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chiar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orpo livello uno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Dichiarazione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formazione import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rpo livello uno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Dettagli informazione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Dettagli informazione</a:t>
            </a:r>
          </a:p>
        </p:txBody>
      </p:sp>
      <p:sp>
        <p:nvSpPr>
          <p:cNvPr id="128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zione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Attribuzione</a:t>
            </a:r>
          </a:p>
        </p:txBody>
      </p:sp>
      <p:sp>
        <p:nvSpPr>
          <p:cNvPr id="136" name="Corpo livello uno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“Citazione degna di nota”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ongolfiere viste dal basso con un cielo azzurro sullo sfondo"/>
          <p:cNvSpPr/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Primo piano della parte superiore di una mongolfiera vista dall’alto"/>
          <p:cNvSpPr/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Mongolfiere viste dal basso con un cielo azzurro sullo sfondo"/>
          <p:cNvSpPr/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Mongolfiere viste dal basso con un cielo azzurro sullo sfondo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imo piano della parte superiore di una mongolfiera vista dall’alto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itolo presentazion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Titolo presentazione</a:t>
            </a:r>
          </a:p>
        </p:txBody>
      </p:sp>
      <p:sp>
        <p:nvSpPr>
          <p:cNvPr id="23" name="Autore e data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Autore e data</a:t>
            </a:r>
          </a:p>
        </p:txBody>
      </p:sp>
      <p:sp>
        <p:nvSpPr>
          <p:cNvPr id="24" name="Corpo livello uno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5pPr>
          </a:lstStyle>
          <a:p>
            <a:pPr/>
            <a:r>
              <a:t>Sottotitolo presentazione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rimo piano visto di una mongolfiera vista dal basso"/>
          <p:cNvSpPr/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Titolo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Titolo</a:t>
            </a:r>
          </a:p>
        </p:txBody>
      </p:sp>
      <p:sp>
        <p:nvSpPr>
          <p:cNvPr id="34" name="Corpo livello uno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Sottotitolo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01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olo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</a:t>
            </a:r>
          </a:p>
        </p:txBody>
      </p:sp>
      <p:sp>
        <p:nvSpPr>
          <p:cNvPr id="43" name="Sottotitolo diapositiva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diapositiva</a:t>
            </a:r>
          </a:p>
        </p:txBody>
      </p:sp>
      <p:sp>
        <p:nvSpPr>
          <p:cNvPr id="44" name="Corpo livello uno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orpo livello uno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ttotitolo diapositiva"/>
          <p:cNvSpPr txBox="1"/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diapositiva</a:t>
            </a:r>
          </a:p>
        </p:txBody>
      </p:sp>
      <p:sp>
        <p:nvSpPr>
          <p:cNvPr id="61" name="Corpo livello uno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Mongolfiere viste dal basso con un cielo azzurro sullo sfondo"/>
          <p:cNvSpPr/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Titolo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Titolo</a:t>
            </a:r>
          </a:p>
        </p:txBody>
      </p:sp>
      <p:sp>
        <p:nvSpPr>
          <p:cNvPr id="64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ottotitolo diapositiva"/>
          <p:cNvSpPr txBox="1"/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diapositiva</a:t>
            </a:r>
          </a:p>
        </p:txBody>
      </p:sp>
      <p:sp>
        <p:nvSpPr>
          <p:cNvPr id="72" name="Corpo livello uno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Titolo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Titolo</a:t>
            </a:r>
          </a:p>
        </p:txBody>
      </p:sp>
      <p:sp>
        <p:nvSpPr>
          <p:cNvPr id="74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ottotitolo diapositiva"/>
          <p:cNvSpPr txBox="1"/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Sottotitolo diapositiva</a:t>
            </a:r>
          </a:p>
        </p:txBody>
      </p:sp>
      <p:sp>
        <p:nvSpPr>
          <p:cNvPr id="82" name="Corpo livello uno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Titolo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Titolo</a:t>
            </a:r>
          </a:p>
        </p:txBody>
      </p:sp>
      <p:sp>
        <p:nvSpPr>
          <p:cNvPr id="84" name="0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zione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olo sezion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Titolo sezione</a:t>
            </a:r>
          </a:p>
        </p:txBody>
      </p:sp>
      <p:sp>
        <p:nvSpPr>
          <p:cNvPr id="92" name="01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Titolo</a:t>
            </a:r>
          </a:p>
        </p:txBody>
      </p:sp>
      <p:sp>
        <p:nvSpPr>
          <p:cNvPr id="3" name="Corpo livello uno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Testo elenco puntato diapositiva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01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Davide Castellani…"/>
          <p:cNvSpPr txBox="1"/>
          <p:nvPr>
            <p:ph type="body" idx="21"/>
          </p:nvPr>
        </p:nvSpPr>
        <p:spPr>
          <a:xfrm>
            <a:off x="1290240" y="9408762"/>
            <a:ext cx="12547601" cy="28721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Davide Castellani</a:t>
            </a:r>
            <a:endParaRPr b="0"/>
          </a:p>
          <a:p>
            <a:pPr/>
            <a:endParaRPr b="0"/>
          </a:p>
          <a:p>
            <a:pPr/>
            <a:r>
              <a:rPr b="0"/>
              <a:t>Collaborators:    	Prof. </a:t>
            </a:r>
            <a:r>
              <a:t>Brynmor Haskell</a:t>
            </a:r>
            <a:r>
              <a:rPr b="0"/>
              <a:t> (UniMi)</a:t>
            </a:r>
            <a:endParaRPr b="0"/>
          </a:p>
          <a:p>
            <a:pPr/>
            <a:r>
              <a:rPr b="0"/>
              <a:t>					Dott. </a:t>
            </a:r>
            <a:r>
              <a:t>Raj Kishor Joshi</a:t>
            </a:r>
            <a:r>
              <a:rPr b="0"/>
              <a:t> (CAMK PAN)</a:t>
            </a:r>
            <a:endParaRPr b="0"/>
          </a:p>
          <a:p>
            <a:pPr/>
            <a:r>
              <a:rPr b="0"/>
              <a:t>                                Prof. </a:t>
            </a:r>
            <a:r>
              <a:t>Sebastiano Bernuzzi</a:t>
            </a:r>
            <a:r>
              <a:rPr b="0"/>
              <a:t> (FSU Jena)</a:t>
            </a:r>
          </a:p>
        </p:txBody>
      </p:sp>
      <p:sp>
        <p:nvSpPr>
          <p:cNvPr id="172" name="Probing the Stability of…"/>
          <p:cNvSpPr txBox="1"/>
          <p:nvPr>
            <p:ph type="ctrTitle"/>
          </p:nvPr>
        </p:nvSpPr>
        <p:spPr>
          <a:xfrm>
            <a:off x="1028696" y="2028891"/>
            <a:ext cx="15113001" cy="4648201"/>
          </a:xfrm>
          <a:prstGeom prst="rect">
            <a:avLst/>
          </a:prstGeom>
        </p:spPr>
        <p:txBody>
          <a:bodyPr/>
          <a:lstStyle/>
          <a:p>
            <a:pPr defTabSz="1804370">
              <a:defRPr spc="-171" sz="8584"/>
            </a:pPr>
            <a:r>
              <a:t>Probing the Stability of</a:t>
            </a:r>
          </a:p>
          <a:p>
            <a:pPr defTabSz="1804370">
              <a:defRPr spc="-171" sz="8584"/>
            </a:pPr>
            <a:r>
              <a:t>Neutron Star Magnetic Fields</a:t>
            </a:r>
          </a:p>
          <a:p>
            <a:pPr defTabSz="1804370">
              <a:defRPr spc="-171" sz="8584"/>
            </a:pPr>
            <a:r>
              <a:t>through</a:t>
            </a:r>
          </a:p>
          <a:p>
            <a:pPr defTabSz="1804370">
              <a:defRPr spc="-171" sz="8584"/>
            </a:pPr>
            <a:r>
              <a:t>Configurational Entropy</a:t>
            </a:r>
          </a:p>
        </p:txBody>
      </p:sp>
      <p:sp>
        <p:nvSpPr>
          <p:cNvPr id="173" name="Triangle"/>
          <p:cNvSpPr/>
          <p:nvPr/>
        </p:nvSpPr>
        <p:spPr>
          <a:xfrm rot="10800000">
            <a:off x="13843000" y="-1"/>
            <a:ext cx="10502900" cy="10972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4" name="unimi logo.png" descr="unimi logo.png"/>
          <p:cNvPicPr>
            <a:picLocks noChangeAspect="1"/>
          </p:cNvPicPr>
          <p:nvPr/>
        </p:nvPicPr>
        <p:blipFill>
          <a:blip r:embed="rId2">
            <a:extLst/>
          </a:blip>
          <a:srcRect l="6536" t="11104" r="4537" b="24139"/>
          <a:stretch>
            <a:fillRect/>
          </a:stretch>
        </p:blipFill>
        <p:spPr>
          <a:xfrm>
            <a:off x="18376900" y="2349500"/>
            <a:ext cx="5651501" cy="200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CALES 1st General Meeting…"/>
          <p:cNvSpPr txBox="1"/>
          <p:nvPr/>
        </p:nvSpPr>
        <p:spPr>
          <a:xfrm>
            <a:off x="14351000" y="9838964"/>
            <a:ext cx="8648700" cy="2445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lnSpc>
                <a:spcPct val="110000"/>
              </a:lnSpc>
              <a:defRPr sz="3700">
                <a:solidFill>
                  <a:srgbClr val="FFFFFF"/>
                </a:solidFill>
              </a:defRPr>
            </a:pPr>
            <a:r>
              <a:t>SCALES 1</a:t>
            </a:r>
            <a:r>
              <a:rPr baseline="31999"/>
              <a:t>st</a:t>
            </a:r>
            <a:r>
              <a:t> General Meeting </a:t>
            </a:r>
          </a:p>
          <a:p>
            <a:pPr algn="r">
              <a:lnSpc>
                <a:spcPct val="110000"/>
              </a:lnSpc>
              <a:defRPr sz="3700">
                <a:solidFill>
                  <a:srgbClr val="FFFFFF"/>
                </a:solidFill>
              </a:defRPr>
            </a:pPr>
            <a:r>
              <a:t> University of Coimbra, PT        23/06/2026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Overview and definitions"/>
          <p:cNvSpPr txBox="1"/>
          <p:nvPr>
            <p:ph type="title"/>
          </p:nvPr>
        </p:nvSpPr>
        <p:spPr>
          <a:xfrm>
            <a:off x="749300" y="330200"/>
            <a:ext cx="17551400" cy="1433163"/>
          </a:xfrm>
          <a:prstGeom prst="rect">
            <a:avLst/>
          </a:prstGeom>
        </p:spPr>
        <p:txBody>
          <a:bodyPr/>
          <a:lstStyle>
            <a:lvl1pPr>
              <a:defRPr spc="-159" sz="8000"/>
            </a:lvl1pPr>
          </a:lstStyle>
          <a:p>
            <a:pPr/>
            <a:r>
              <a:t>Overview and definitions</a:t>
            </a:r>
          </a:p>
        </p:txBody>
      </p:sp>
      <p:pic>
        <p:nvPicPr>
          <p:cNvPr id="178" name="unimi logo.png" descr="unimi logo.png"/>
          <p:cNvPicPr>
            <a:picLocks noChangeAspect="1"/>
          </p:cNvPicPr>
          <p:nvPr/>
        </p:nvPicPr>
        <p:blipFill>
          <a:blip r:embed="rId2">
            <a:extLst/>
          </a:blip>
          <a:srcRect l="4138" t="5366" r="4138" b="18469"/>
          <a:stretch>
            <a:fillRect/>
          </a:stretch>
        </p:blipFill>
        <p:spPr>
          <a:xfrm>
            <a:off x="19050000" y="55741"/>
            <a:ext cx="4813301" cy="194873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From Gleiser and Stamatopoulos (2012), consider f(x) ∈ L2(Rd):"/>
          <p:cNvSpPr txBox="1"/>
          <p:nvPr/>
        </p:nvSpPr>
        <p:spPr>
          <a:xfrm>
            <a:off x="1003300" y="3261670"/>
            <a:ext cx="21971000" cy="690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5300" indent="-495300">
              <a:buSzPct val="123000"/>
              <a:buChar char="•"/>
              <a:defRPr sz="3900"/>
            </a:pPr>
            <a:r>
              <a:t>From Gleiser and Stamatopoulos (2012), consider f(x) ∈ </a:t>
            </a:r>
            <a:r>
              <a:rPr i="1"/>
              <a:t>L</a:t>
            </a:r>
            <a:r>
              <a:rPr baseline="31999"/>
              <a:t>2</a:t>
            </a:r>
            <a:r>
              <a:t>(R</a:t>
            </a:r>
            <a:r>
              <a:rPr baseline="31999"/>
              <a:t>d</a:t>
            </a:r>
            <a:r>
              <a:t>):</a:t>
            </a:r>
          </a:p>
        </p:txBody>
      </p:sp>
      <p:pic>
        <p:nvPicPr>
          <p:cNvPr id="180" name="CodeCogsEqn (3).png" descr="CodeCogsEqn (3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3300" y="4203700"/>
            <a:ext cx="5702300" cy="1194471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Fourier transform"/>
          <p:cNvSpPr txBox="1"/>
          <p:nvPr/>
        </p:nvSpPr>
        <p:spPr>
          <a:xfrm>
            <a:off x="1460500" y="5518734"/>
            <a:ext cx="3930092" cy="671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Fourier transform</a:t>
            </a:r>
          </a:p>
        </p:txBody>
      </p:sp>
      <p:sp>
        <p:nvSpPr>
          <p:cNvPr id="182" name="Arrow"/>
          <p:cNvSpPr/>
          <p:nvPr/>
        </p:nvSpPr>
        <p:spPr>
          <a:xfrm>
            <a:off x="7264400" y="4445000"/>
            <a:ext cx="965200" cy="787400"/>
          </a:xfrm>
          <a:prstGeom prst="rightArrow">
            <a:avLst>
              <a:gd name="adj1" fmla="val 39045"/>
              <a:gd name="adj2" fmla="val 73263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83" name="CodeCogsEqn (4).png" descr="CodeCogsEqn (4)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15400" y="4089400"/>
            <a:ext cx="4749800" cy="1357086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Modal fraction"/>
          <p:cNvSpPr txBox="1"/>
          <p:nvPr/>
        </p:nvSpPr>
        <p:spPr>
          <a:xfrm>
            <a:off x="9626600" y="5518734"/>
            <a:ext cx="3306509" cy="671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Modal fraction</a:t>
            </a:r>
          </a:p>
        </p:txBody>
      </p:sp>
      <p:sp>
        <p:nvSpPr>
          <p:cNvPr id="185" name="Arrow"/>
          <p:cNvSpPr/>
          <p:nvPr/>
        </p:nvSpPr>
        <p:spPr>
          <a:xfrm>
            <a:off x="14351000" y="4445000"/>
            <a:ext cx="965200" cy="787400"/>
          </a:xfrm>
          <a:prstGeom prst="rightArrow">
            <a:avLst>
              <a:gd name="adj1" fmla="val 39045"/>
              <a:gd name="adj2" fmla="val 73263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188" name="CodeCogsEqn (5).png"/>
          <p:cNvGrpSpPr/>
          <p:nvPr/>
        </p:nvGrpSpPr>
        <p:grpSpPr>
          <a:xfrm>
            <a:off x="16301829" y="4182445"/>
            <a:ext cx="6412728" cy="1257301"/>
            <a:chOff x="0" y="0"/>
            <a:chExt cx="6412726" cy="1257300"/>
          </a:xfrm>
        </p:grpSpPr>
        <p:pic>
          <p:nvPicPr>
            <p:cNvPr id="187" name="CodeCogsEqn (5).png" descr="CodeCogsEqn (5)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0800" y="50800"/>
              <a:ext cx="6311127" cy="11557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6" name="CodeCogsEqn (5).png" descr="CodeCogsEqn (5).png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6412727" cy="1257300"/>
            </a:xfrm>
            <a:prstGeom prst="rect">
              <a:avLst/>
            </a:prstGeom>
            <a:effectLst/>
          </p:spPr>
        </p:pic>
      </p:grpSp>
      <p:sp>
        <p:nvSpPr>
          <p:cNvPr id="189" name="CE"/>
          <p:cNvSpPr txBox="1"/>
          <p:nvPr/>
        </p:nvSpPr>
        <p:spPr>
          <a:xfrm>
            <a:off x="18961100" y="5518734"/>
            <a:ext cx="774535" cy="671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CE</a:t>
            </a:r>
          </a:p>
        </p:txBody>
      </p:sp>
      <p:sp>
        <p:nvSpPr>
          <p:cNvPr id="190" name="Configurational entropy:"/>
          <p:cNvSpPr txBox="1"/>
          <p:nvPr/>
        </p:nvSpPr>
        <p:spPr>
          <a:xfrm>
            <a:off x="1333499" y="2502733"/>
            <a:ext cx="5837988" cy="684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900"/>
            </a:lvl1pPr>
          </a:lstStyle>
          <a:p>
            <a:pPr/>
            <a:r>
              <a:t>Configurational entropy:</a:t>
            </a:r>
          </a:p>
        </p:txBody>
      </p:sp>
      <p:sp>
        <p:nvSpPr>
          <p:cNvPr id="191" name="Magnetic field model:"/>
          <p:cNvSpPr txBox="1"/>
          <p:nvPr/>
        </p:nvSpPr>
        <p:spPr>
          <a:xfrm>
            <a:off x="1435100" y="7366833"/>
            <a:ext cx="5121783" cy="684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900"/>
            </a:pPr>
            <a:r>
              <a:t>Magnetic field </a:t>
            </a:r>
            <a:r>
              <a:rPr b="0"/>
              <a:t>model:</a:t>
            </a:r>
          </a:p>
        </p:txBody>
      </p:sp>
      <p:sp>
        <p:nvSpPr>
          <p:cNvPr id="192" name="Following Haskell et al. (2008)   →   analytical solution of the hydro-magnetic equilibrium"/>
          <p:cNvSpPr txBox="1"/>
          <p:nvPr/>
        </p:nvSpPr>
        <p:spPr>
          <a:xfrm>
            <a:off x="1104900" y="8051289"/>
            <a:ext cx="23139400" cy="686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5300" indent="-495300">
              <a:buSzPct val="123000"/>
              <a:buChar char="•"/>
              <a:defRPr sz="3900"/>
            </a:lvl1pPr>
          </a:lstStyle>
          <a:p>
            <a:pPr/>
            <a:r>
              <a:t>Following Haskell et al. (2008)   →   analytical solution of the hydro-magnetic equilibrium</a:t>
            </a:r>
          </a:p>
        </p:txBody>
      </p:sp>
      <p:pic>
        <p:nvPicPr>
          <p:cNvPr id="193" name="CodeCogsEqn (1).png" descr="CodeCogsEqn (1)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273300" y="8909075"/>
            <a:ext cx="18770600" cy="10604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CodeCogsEqn (2).png" descr="CodeCogsEqn (2)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090400" y="10287727"/>
            <a:ext cx="10528300" cy="7739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CodeCogsEqn.png" descr="CodeCogsEq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562100" y="10088315"/>
            <a:ext cx="6324600" cy="98382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with"/>
          <p:cNvSpPr txBox="1"/>
          <p:nvPr/>
        </p:nvSpPr>
        <p:spPr>
          <a:xfrm>
            <a:off x="9575799" y="10319334"/>
            <a:ext cx="1031102" cy="671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with</a:t>
            </a:r>
          </a:p>
        </p:txBody>
      </p:sp>
      <p:sp>
        <p:nvSpPr>
          <p:cNvPr id="197" name="B. Haskell et al., MNRAS, vol. 385, pp. 531-542, Mar. 2008"/>
          <p:cNvSpPr txBox="1"/>
          <p:nvPr/>
        </p:nvSpPr>
        <p:spPr>
          <a:xfrm>
            <a:off x="14020800" y="13048233"/>
            <a:ext cx="10087737" cy="54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/>
            </a:pPr>
            <a:r>
              <a:t>B. Haskell et al., </a:t>
            </a:r>
            <a:r>
              <a:rPr i="1"/>
              <a:t>MNRAS</a:t>
            </a:r>
            <a:r>
              <a:t>, vol. 385, pp. 531-542, Mar. 2008</a:t>
            </a:r>
          </a:p>
        </p:txBody>
      </p:sp>
      <p:sp>
        <p:nvSpPr>
          <p:cNvPr id="198" name="M. Gleiser and N. Stamatopoulos, Phys. Lett. B, vol. 713, pp. 304-307, July 2012"/>
          <p:cNvSpPr txBox="1"/>
          <p:nvPr/>
        </p:nvSpPr>
        <p:spPr>
          <a:xfrm>
            <a:off x="10236200" y="12578333"/>
            <a:ext cx="13864209" cy="54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M. Gleiser and N. Stamatopoulos, Phys. Lett. B, vol. 713, pp. 304-307, July 2012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7"/>
      <p:bldP build="whole" bldLvl="1" animBg="1" rev="0" advAuto="0" spid="194" grpId="6"/>
      <p:bldP build="whole" bldLvl="1" animBg="1" rev="0" advAuto="0" spid="193" grpId="3"/>
      <p:bldP build="whole" bldLvl="1" animBg="1" rev="0" advAuto="0" spid="191" grpId="1"/>
      <p:bldP build="whole" bldLvl="1" animBg="1" rev="0" advAuto="0" spid="195" grpId="4"/>
      <p:bldP build="whole" bldLvl="1" animBg="1" rev="0" advAuto="0" spid="192" grpId="2"/>
      <p:bldP build="whole" bldLvl="1" animBg="1" rev="0" advAuto="0" spid="196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01"/>
          <p:cNvSpPr txBox="1"/>
          <p:nvPr>
            <p:ph type="sldNum" sz="quarter" idx="4294967295"/>
          </p:nvPr>
        </p:nvSpPr>
        <p:spPr>
          <a:xfrm>
            <a:off x="22868484" y="12958650"/>
            <a:ext cx="326137" cy="5604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1" sz="3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01" name="unimi logo.png" descr="unimi logo.png"/>
          <p:cNvPicPr>
            <a:picLocks noChangeAspect="1"/>
          </p:cNvPicPr>
          <p:nvPr/>
        </p:nvPicPr>
        <p:blipFill>
          <a:blip r:embed="rId2">
            <a:extLst/>
          </a:blip>
          <a:srcRect l="4138" t="5366" r="4138" b="18469"/>
          <a:stretch>
            <a:fillRect/>
          </a:stretch>
        </p:blipFill>
        <p:spPr>
          <a:xfrm>
            <a:off x="19570700" y="4941"/>
            <a:ext cx="4813301" cy="1948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lambda=2.36_both.png" descr="lambda=2.36_both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84641" y="224707"/>
            <a:ext cx="8709271" cy="50601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lambda=3.41_both.png" descr="lambda=3.41_both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50963" y="4404859"/>
            <a:ext cx="8900014" cy="51709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CE_n256_fixE.png" descr="CE_n256_fix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995971" y="2130379"/>
            <a:ext cx="11633201" cy="11585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lambda=7.46_both.png" descr="lambda=7.46_both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89684" y="8662764"/>
            <a:ext cx="8699501" cy="50544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Line Line" descr="Line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2472907">
            <a:off x="9639268" y="4363927"/>
            <a:ext cx="5118117" cy="352235"/>
          </a:xfrm>
          <a:prstGeom prst="rect">
            <a:avLst/>
          </a:prstGeom>
        </p:spPr>
      </p:pic>
      <p:sp>
        <p:nvSpPr>
          <p:cNvPr id="208" name="CE results"/>
          <p:cNvSpPr txBox="1"/>
          <p:nvPr/>
        </p:nvSpPr>
        <p:spPr>
          <a:xfrm>
            <a:off x="12839700" y="491906"/>
            <a:ext cx="5176076" cy="1378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b="1" spc="-170" sz="85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CE results</a:t>
            </a:r>
          </a:p>
        </p:txBody>
      </p:sp>
      <p:pic>
        <p:nvPicPr>
          <p:cNvPr id="211" name="Connection Line" descr="Connection 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325100" y="5956299"/>
            <a:ext cx="5028199" cy="2030976"/>
          </a:xfrm>
          <a:prstGeom prst="rect">
            <a:avLst/>
          </a:prstGeom>
        </p:spPr>
      </p:pic>
      <p:pic>
        <p:nvPicPr>
          <p:cNvPr id="213" name="Connection Line" descr="Connection 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299700" y="8128000"/>
            <a:ext cx="7454788" cy="28067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3" grpId="3"/>
      <p:bldP build="whole" bldLvl="1" animBg="1" rev="0" advAuto="0" spid="211" grpId="2"/>
      <p:bldP build="whole" bldLvl="1" animBg="1" rev="0" advAuto="0" spid="206" grpId="1"/>
      <p:bldP build="whole" bldLvl="1" animBg="1" rev="0" advAuto="0" spid="204" grpId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imulations summary"/>
          <p:cNvSpPr txBox="1"/>
          <p:nvPr>
            <p:ph type="title"/>
          </p:nvPr>
        </p:nvSpPr>
        <p:spPr>
          <a:xfrm>
            <a:off x="774700" y="889000"/>
            <a:ext cx="5994400" cy="2628900"/>
          </a:xfrm>
          <a:prstGeom prst="rect">
            <a:avLst/>
          </a:prstGeom>
        </p:spPr>
        <p:txBody>
          <a:bodyPr/>
          <a:lstStyle/>
          <a:p>
            <a:pPr/>
            <a:r>
              <a:t>Simulations summary</a:t>
            </a:r>
          </a:p>
        </p:txBody>
      </p:sp>
      <p:pic>
        <p:nvPicPr>
          <p:cNvPr id="217" name="Schermata 2026-04-14 alle 01.07.35.png" descr="Schermata 2026-04-14 alle 01.07.3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24224" y="265096"/>
            <a:ext cx="16700501" cy="3898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3.41E-M_evolution.png" descr="3.41E-M_evoluti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4551951"/>
            <a:ext cx="24384000" cy="85998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Discussion and conclusions"/>
          <p:cNvSpPr txBox="1"/>
          <p:nvPr>
            <p:ph type="title"/>
          </p:nvPr>
        </p:nvSpPr>
        <p:spPr>
          <a:xfrm>
            <a:off x="939800" y="711200"/>
            <a:ext cx="17551400" cy="1433163"/>
          </a:xfrm>
          <a:prstGeom prst="rect">
            <a:avLst/>
          </a:prstGeom>
        </p:spPr>
        <p:txBody>
          <a:bodyPr/>
          <a:lstStyle/>
          <a:p>
            <a:pPr/>
            <a:r>
              <a:t>Discussion and conclusions</a:t>
            </a:r>
          </a:p>
        </p:txBody>
      </p:sp>
      <p:pic>
        <p:nvPicPr>
          <p:cNvPr id="221" name="unimi logo.png" descr="unimi logo.png"/>
          <p:cNvPicPr>
            <a:picLocks noChangeAspect="1"/>
          </p:cNvPicPr>
          <p:nvPr/>
        </p:nvPicPr>
        <p:blipFill>
          <a:blip r:embed="rId2">
            <a:extLst/>
          </a:blip>
          <a:srcRect l="4138" t="5366" r="4138" b="18469"/>
          <a:stretch>
            <a:fillRect/>
          </a:stretch>
        </p:blipFill>
        <p:spPr>
          <a:xfrm>
            <a:off x="19050000" y="335141"/>
            <a:ext cx="4813301" cy="194873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Toroidal component of the field cannot be arbitrarily strong or complex → likely results in instabilities"/>
          <p:cNvSpPr txBox="1"/>
          <p:nvPr/>
        </p:nvSpPr>
        <p:spPr>
          <a:xfrm>
            <a:off x="1244600" y="10452130"/>
            <a:ext cx="21640800" cy="147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09600" indent="-609600">
              <a:buSzPct val="123000"/>
              <a:buChar char="•"/>
            </a:pPr>
            <a:r>
              <a:t>Toroidal component of the field </a:t>
            </a:r>
            <a:r>
              <a:rPr b="1"/>
              <a:t>cannot be arbitrarily</a:t>
            </a:r>
            <a:r>
              <a:t> strong or complex → likely results in instabilities</a:t>
            </a:r>
          </a:p>
        </p:txBody>
      </p:sp>
      <p:sp>
        <p:nvSpPr>
          <p:cNvPr id="223" name="Arrow"/>
          <p:cNvSpPr/>
          <p:nvPr/>
        </p:nvSpPr>
        <p:spPr>
          <a:xfrm>
            <a:off x="2413000" y="9182100"/>
            <a:ext cx="812800" cy="787400"/>
          </a:xfrm>
          <a:prstGeom prst="rightArrow">
            <a:avLst>
              <a:gd name="adj1" fmla="val 31651"/>
              <a:gd name="adj2" fmla="val 65663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" name="CE able to capture the transition between stable and unstable configurations"/>
          <p:cNvSpPr txBox="1"/>
          <p:nvPr/>
        </p:nvSpPr>
        <p:spPr>
          <a:xfrm>
            <a:off x="1231900" y="8162241"/>
            <a:ext cx="21893480" cy="82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09600" indent="-609600">
              <a:buSzPct val="123000"/>
              <a:buChar char="•"/>
            </a:pPr>
            <a:r>
              <a:rPr b="1"/>
              <a:t>CE able to capture</a:t>
            </a:r>
            <a:r>
              <a:t> the transition between stable and unstable configurations</a:t>
            </a:r>
          </a:p>
        </p:txBody>
      </p:sp>
      <p:sp>
        <p:nvSpPr>
          <p:cNvPr id="225" name="useful tool to study more complex numerical models from simulations"/>
          <p:cNvSpPr txBox="1"/>
          <p:nvPr/>
        </p:nvSpPr>
        <p:spPr>
          <a:xfrm>
            <a:off x="3632200" y="9140141"/>
            <a:ext cx="19507200" cy="82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useful tool to study more complex </a:t>
            </a:r>
            <a:r>
              <a:rPr b="1"/>
              <a:t>numerical</a:t>
            </a:r>
            <a:r>
              <a:t> </a:t>
            </a:r>
            <a:r>
              <a:rPr b="1"/>
              <a:t>models</a:t>
            </a:r>
            <a:r>
              <a:t> from simulations</a:t>
            </a:r>
          </a:p>
        </p:txBody>
      </p:sp>
      <p:sp>
        <p:nvSpPr>
          <p:cNvPr id="226" name="Arrow"/>
          <p:cNvSpPr/>
          <p:nvPr/>
        </p:nvSpPr>
        <p:spPr>
          <a:xfrm>
            <a:off x="2413000" y="11925300"/>
            <a:ext cx="812800" cy="787400"/>
          </a:xfrm>
          <a:prstGeom prst="rightArrow">
            <a:avLst>
              <a:gd name="adj1" fmla="val 31651"/>
              <a:gd name="adj2" fmla="val 65663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" name="of interest for CW astronomy"/>
          <p:cNvSpPr txBox="1"/>
          <p:nvPr/>
        </p:nvSpPr>
        <p:spPr>
          <a:xfrm>
            <a:off x="3632200" y="11927484"/>
            <a:ext cx="795009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of interest for CW astronomy</a:t>
            </a:r>
          </a:p>
        </p:txBody>
      </p:sp>
      <p:pic>
        <p:nvPicPr>
          <p:cNvPr id="228" name="Em_fix_Hm.png" descr="Em_fix_H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86470" y="2044700"/>
            <a:ext cx="10239401" cy="6204169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Consistent with Taylor relaxation:"/>
          <p:cNvSpPr txBox="1"/>
          <p:nvPr/>
        </p:nvSpPr>
        <p:spPr>
          <a:xfrm>
            <a:off x="1104900" y="2726641"/>
            <a:ext cx="12687300" cy="82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09600" indent="-609600">
              <a:buSzPct val="123000"/>
              <a:buChar char="•"/>
            </a:pPr>
            <a:r>
              <a:t>Consistent with </a:t>
            </a:r>
            <a:r>
              <a:rPr b="1"/>
              <a:t>Taylor relaxation</a:t>
            </a:r>
            <a:r>
              <a:t>:</a:t>
            </a:r>
          </a:p>
        </p:txBody>
      </p:sp>
      <p:pic>
        <p:nvPicPr>
          <p:cNvPr id="230" name="Magnetised plasmas in the force-free limit evolve towards a state that minimizes energy for a given magnetic helicity Magnetised plasmas in the force-free limit evolve towards a state that minimizes energy for a given magnetic helicity" descr="Magnetised plasmas in the force-free limit evolve towards a state that minimizes energy for a given magnetic helicity Magnetised plasmas in the force-free limit evolve towards a state that minimizes energy for a given magnetic helicity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04900" y="3679667"/>
            <a:ext cx="12598401" cy="2140266"/>
          </a:xfrm>
          <a:prstGeom prst="rect">
            <a:avLst/>
          </a:prstGeom>
        </p:spPr>
      </p:pic>
      <p:sp>
        <p:nvSpPr>
          <p:cNvPr id="231" name="Arrow"/>
          <p:cNvSpPr/>
          <p:nvPr/>
        </p:nvSpPr>
        <p:spPr>
          <a:xfrm>
            <a:off x="1244600" y="6515100"/>
            <a:ext cx="965200" cy="787400"/>
          </a:xfrm>
          <a:prstGeom prst="rightArrow">
            <a:avLst>
              <a:gd name="adj1" fmla="val 39045"/>
              <a:gd name="adj2" fmla="val 73263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2" name="λ = 2.36 represents this minimum energy state"/>
          <p:cNvSpPr txBox="1"/>
          <p:nvPr/>
        </p:nvSpPr>
        <p:spPr>
          <a:xfrm>
            <a:off x="1930400" y="6114475"/>
            <a:ext cx="10947400" cy="146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pPr/>
            <a:r>
              <a:t>λ = 2.36 represents this minimum energy state</a:t>
            </a:r>
          </a:p>
        </p:txBody>
      </p:sp>
      <p:sp>
        <p:nvSpPr>
          <p:cNvPr id="233" name="J. B. Taylor, Phys. Rev. Lett., vol. 33, pp. 1139-1141, Nov. 1974"/>
          <p:cNvSpPr txBox="1"/>
          <p:nvPr/>
        </p:nvSpPr>
        <p:spPr>
          <a:xfrm>
            <a:off x="13042900" y="12505410"/>
            <a:ext cx="10815447" cy="1532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J. B. Taylor, Phys. Rev. Lett., vol. 33, pp. 1139-1141, Nov. 1974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3" grpId="2"/>
      <p:bldP build="whole" bldLvl="1" animBg="1" rev="0" advAuto="0" spid="225" grpId="3"/>
      <p:bldP build="whole" bldLvl="1" animBg="1" rev="0" advAuto="0" spid="226" grpId="5"/>
      <p:bldP build="whole" bldLvl="1" animBg="1" rev="0" advAuto="0" spid="224" grpId="1"/>
      <p:bldP build="whole" bldLvl="1" animBg="1" rev="0" advAuto="0" spid="227" grpId="6"/>
      <p:bldP build="whole" bldLvl="1" animBg="1" rev="0" advAuto="0" spid="222" grpId="4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000000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