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99" r:id="rId4"/>
    <p:sldId id="308" r:id="rId5"/>
    <p:sldId id="313" r:id="rId6"/>
    <p:sldId id="300" r:id="rId7"/>
    <p:sldId id="301" r:id="rId8"/>
    <p:sldId id="302" r:id="rId9"/>
    <p:sldId id="303" r:id="rId10"/>
    <p:sldId id="304" r:id="rId11"/>
    <p:sldId id="305" r:id="rId12"/>
    <p:sldId id="309" r:id="rId13"/>
    <p:sldId id="306" r:id="rId14"/>
    <p:sldId id="307" r:id="rId15"/>
    <p:sldId id="31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59"/>
    <p:restoredTop sz="94539"/>
  </p:normalViewPr>
  <p:slideViewPr>
    <p:cSldViewPr snapToGrid="0" snapToObjects="1">
      <p:cViewPr varScale="1">
        <p:scale>
          <a:sx n="115" d="100"/>
          <a:sy n="115" d="100"/>
        </p:scale>
        <p:origin x="1808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B03D7-01E5-9A4B-A1F4-864DAF27E68E}" type="datetimeFigureOut">
              <a:rPr lang="en-US" smtClean="0"/>
              <a:t>6/24/26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2AE67-FB8E-D044-AFF6-42AA4D8A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20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2AE67-FB8E-D044-AFF6-42AA4D8A53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24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Earth, epsilon</a:t>
            </a:r>
            <a:r>
              <a:rPr lang="en-US" baseline="0" dirty="0"/>
              <a:t> </a:t>
            </a:r>
            <a:r>
              <a:rPr lang="en-US" baseline="0" dirty="0" err="1"/>
              <a:t>approx</a:t>
            </a:r>
            <a:r>
              <a:rPr lang="en-US" baseline="0" dirty="0"/>
              <a:t> 2 x 10^(-5).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2AE67-FB8E-D044-AFF6-42AA4D8A53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5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E5D9-E655-B648-8FAE-6533A86B6B6B}" type="datetime1">
              <a:rPr lang="en-GB" smtClean="0"/>
              <a:t>24/06/2026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AAC3-6EE1-DC48-A912-4BFE695583AB}" type="datetime1">
              <a:rPr lang="en-GB" smtClean="0"/>
              <a:t>24/06/2026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6C1F-AB97-AD41-99C8-3D45619E8B83}" type="datetime1">
              <a:rPr lang="en-GB" smtClean="0"/>
              <a:t>24/06/2026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99C8-497A-6844-BE7A-77FA5BB26E78}" type="datetime1">
              <a:rPr lang="en-GB" smtClean="0"/>
              <a:t>24/06/2026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9542-1907-D246-8778-E2FD50B61B28}" type="datetime1">
              <a:rPr lang="en-GB" smtClean="0"/>
              <a:t>24/06/2026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CE52-A227-9D4E-B5BA-60862CEB6CB0}" type="datetime1">
              <a:rPr lang="en-GB" smtClean="0"/>
              <a:t>24/06/2026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983F-DAEA-0548-ADE3-2B003BA3CF90}" type="datetime1">
              <a:rPr lang="en-GB" smtClean="0"/>
              <a:t>24/06/2026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914EF-E7EC-1944-B5EB-3171A6689453}" type="datetime1">
              <a:rPr lang="en-GB" smtClean="0"/>
              <a:t>24/06/2026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FC7A-1AA9-2E4A-9C2F-EDD7187777BA}" type="datetime1">
              <a:rPr lang="en-GB" smtClean="0"/>
              <a:t>24/06/2026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30D6F-64E9-C841-8CF6-28471FF5ACEF}" type="datetime1">
              <a:rPr lang="en-GB" smtClean="0"/>
              <a:t>24/06/2026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D55A-0186-6B4D-BD98-6F38E749E23B}" type="datetime1">
              <a:rPr lang="en-GB" smtClean="0"/>
              <a:t>24/06/2026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786B0-9636-FE4F-B31C-223A167B678F}" type="datetime1">
              <a:rPr lang="en-GB" smtClean="0"/>
              <a:t>24/06/2026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222" y="406194"/>
            <a:ext cx="8507681" cy="1470025"/>
          </a:xfrm>
        </p:spPr>
        <p:txBody>
          <a:bodyPr>
            <a:normAutofit/>
          </a:bodyPr>
          <a:lstStyle/>
          <a:p>
            <a:r>
              <a:rPr lang="en-US" dirty="0"/>
              <a:t>Magnus mountains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8606" y="4906265"/>
            <a:ext cx="5048911" cy="163264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Yashaswi Gangwar &amp; </a:t>
            </a:r>
            <a:r>
              <a:rPr lang="en-US" u="sng" dirty="0"/>
              <a:t>Ian Jones</a:t>
            </a:r>
          </a:p>
          <a:p>
            <a:r>
              <a:rPr lang="en-US" dirty="0"/>
              <a:t>University of Southampton</a:t>
            </a:r>
          </a:p>
          <a:p>
            <a:r>
              <a:rPr lang="en-US" dirty="0"/>
              <a:t>25</a:t>
            </a:r>
            <a:r>
              <a:rPr lang="en-US" baseline="30000" dirty="0"/>
              <a:t>th</a:t>
            </a:r>
            <a:r>
              <a:rPr lang="en-US" dirty="0"/>
              <a:t> June 2026</a:t>
            </a:r>
          </a:p>
          <a:p>
            <a:endParaRPr lang="en-US" dirty="0"/>
          </a:p>
          <a:p>
            <a:r>
              <a:rPr lang="en-US" dirty="0"/>
              <a:t>Based on Gangwar &amp; DIJ, in preparation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CC7F2-6828-484B-307A-331322D85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 descr="everest.jpeg">
            <a:extLst>
              <a:ext uri="{FF2B5EF4-FFF2-40B4-BE49-F238E27FC236}">
                <a16:creationId xmlns:a16="http://schemas.microsoft.com/office/drawing/2014/main" id="{2BF051DA-8A79-F2FE-2D21-37BB29C266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495" y="2289074"/>
            <a:ext cx="3519125" cy="211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915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B3D89-085D-477E-9467-3F6EBF49C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F4266F-5B88-391D-1E26-209E41A72FF9}"/>
              </a:ext>
            </a:extLst>
          </p:cNvPr>
          <p:cNvSpPr txBox="1"/>
          <p:nvPr/>
        </p:nvSpPr>
        <p:spPr>
          <a:xfrm>
            <a:off x="1140581" y="725217"/>
            <a:ext cx="70953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Going further: Yashaswi Gangwar’s PhD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0079E9-48F8-8B7E-1A16-5863DF50678E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87367B-CB0C-DBCC-0FF7-4CD7355D4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850" y="1933575"/>
            <a:ext cx="3118614" cy="29908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A4FA71-CA00-69B4-520A-93836AA36DB3}"/>
              </a:ext>
            </a:extLst>
          </p:cNvPr>
          <p:cNvSpPr txBox="1"/>
          <p:nvPr/>
        </p:nvSpPr>
        <p:spPr>
          <a:xfrm>
            <a:off x="742949" y="1847850"/>
            <a:ext cx="399352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Modelled two-component compressible </a:t>
            </a:r>
          </a:p>
          <a:p>
            <a:r>
              <a:rPr lang="en-US" dirty="0"/>
              <a:t>self-gravitating rotating cylinder.</a:t>
            </a:r>
          </a:p>
          <a:p>
            <a:endParaRPr lang="en-US" dirty="0"/>
          </a:p>
          <a:p>
            <a:r>
              <a:rPr lang="en-US" dirty="0"/>
              <a:t>Outer part of proton fluid has non-zero</a:t>
            </a:r>
          </a:p>
          <a:p>
            <a:r>
              <a:rPr lang="en-US" dirty="0"/>
              <a:t>shear modulus (i.e. the crust).</a:t>
            </a:r>
          </a:p>
          <a:p>
            <a:endParaRPr lang="en-US" dirty="0"/>
          </a:p>
          <a:p>
            <a:r>
              <a:rPr lang="en-US" dirty="0"/>
              <a:t>By hand, added a velocity perturbation</a:t>
            </a:r>
          </a:p>
          <a:p>
            <a:r>
              <a:rPr lang="en-US" dirty="0"/>
              <a:t>to the neutron superfluid: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Find unexpected cancellation, no </a:t>
            </a:r>
          </a:p>
          <a:p>
            <a:r>
              <a:rPr lang="en-US" dirty="0"/>
              <a:t>mass-current quadrupole.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2B575B6-3E65-8A5C-4308-7A6A711EC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251" y="4488507"/>
            <a:ext cx="2235200" cy="711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31304C-5433-94D5-81E0-D390E81E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01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BED9A-CD8F-0F11-FFDD-02AC14FCA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E7B14D-106F-63D9-FB25-8156CB513104}"/>
              </a:ext>
            </a:extLst>
          </p:cNvPr>
          <p:cNvSpPr txBox="1"/>
          <p:nvPr/>
        </p:nvSpPr>
        <p:spPr>
          <a:xfrm>
            <a:off x="1483481" y="687117"/>
            <a:ext cx="71779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Balancing the forces on the neutron fluid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611FE9-C9A2-0B86-A8E4-9C7FED7700C7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D5AC8D-D7E7-BB46-B976-AEB8DE53A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850" y="2328307"/>
            <a:ext cx="4241800" cy="609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9A0C18-67AD-E97F-8A2A-CA52B1BD29F2}"/>
              </a:ext>
            </a:extLst>
          </p:cNvPr>
          <p:cNvSpPr txBox="1"/>
          <p:nvPr/>
        </p:nvSpPr>
        <p:spPr>
          <a:xfrm>
            <a:off x="1193800" y="1803400"/>
            <a:ext cx="2819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the superfluid neutrons: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EE9B96-FF4E-1FFE-638B-DCD45AA490C0}"/>
              </a:ext>
            </a:extLst>
          </p:cNvPr>
          <p:cNvSpPr txBox="1"/>
          <p:nvPr/>
        </p:nvSpPr>
        <p:spPr>
          <a:xfrm>
            <a:off x="1193800" y="3259924"/>
            <a:ext cx="5549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Find Coriolis force exactly balances Magnus force, leaving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C76CD2B-7A30-3AD6-0816-6BE5E45672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300" y="3908298"/>
            <a:ext cx="1714500" cy="63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042A603-CA43-360F-F0B8-8A2F7BA4DACF}"/>
                  </a:ext>
                </a:extLst>
              </p:cNvPr>
              <p:cNvSpPr txBox="1"/>
              <p:nvPr/>
            </p:nvSpPr>
            <p:spPr>
              <a:xfrm>
                <a:off x="2043341" y="5174833"/>
                <a:ext cx="466884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no density perturbation in the neutron fluid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no mass quadrupole from neutron superfluid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042A603-CA43-360F-F0B8-8A2F7BA4D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341" y="5174833"/>
                <a:ext cx="4668842" cy="1200329"/>
              </a:xfrm>
              <a:prstGeom prst="rect">
                <a:avLst/>
              </a:prstGeom>
              <a:blipFill>
                <a:blip r:embed="rId4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5911DA-24BA-CA1C-EAB4-D5E55B2B7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49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78C7E-20F4-90F6-F697-D95D061A6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E2E2AD-DB94-FC55-8EDD-ECB7500B8532}"/>
              </a:ext>
            </a:extLst>
          </p:cNvPr>
          <p:cNvSpPr txBox="1"/>
          <p:nvPr/>
        </p:nvSpPr>
        <p:spPr>
          <a:xfrm>
            <a:off x="1483481" y="687117"/>
            <a:ext cx="71779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Balancing the forces on the crust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DCE7EA-F474-25CC-C21C-D2F9BCAED7FA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F6D7E6-F58F-F4F8-55D2-EF1EE8AB5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911" y="1924765"/>
            <a:ext cx="4825548" cy="8882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C85E08A-3A1D-B47D-6D13-7A8C1A5DD572}"/>
              </a:ext>
            </a:extLst>
          </p:cNvPr>
          <p:cNvSpPr txBox="1"/>
          <p:nvPr/>
        </p:nvSpPr>
        <p:spPr>
          <a:xfrm>
            <a:off x="765624" y="1412433"/>
            <a:ext cx="1435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the crust: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7D75ED-7952-5299-67CC-FB796638161B}"/>
                  </a:ext>
                </a:extLst>
              </p:cNvPr>
              <p:cNvSpPr txBox="1"/>
              <p:nvPr/>
            </p:nvSpPr>
            <p:spPr>
              <a:xfrm>
                <a:off x="1028700" y="3378200"/>
                <a:ext cx="3764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</m:oMath>
                </a14:m>
                <a:r>
                  <a:rPr lang="en-US" dirty="0"/>
                  <a:t> is the stress tensor, so that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7D75ED-7952-5299-67CC-FB7966381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700" y="3378200"/>
                <a:ext cx="3764557" cy="369332"/>
              </a:xfrm>
              <a:prstGeom prst="rect">
                <a:avLst/>
              </a:prstGeom>
              <a:blipFill>
                <a:blip r:embed="rId3"/>
                <a:stretch>
                  <a:fillRect l="-1684" t="-3226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CC2C1120-ABA4-D5D8-7A85-3FEB899FD9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110" y="4149415"/>
            <a:ext cx="5899150" cy="9211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A3F2EE-0B35-34EF-9137-72697B7C5877}"/>
                  </a:ext>
                </a:extLst>
              </p:cNvPr>
              <p:cNvSpPr txBox="1"/>
              <p:nvPr/>
            </p:nvSpPr>
            <p:spPr>
              <a:xfrm>
                <a:off x="1257300" y="5721350"/>
                <a:ext cx="6425605" cy="705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We solved numerically to obtain the density perturbation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</a:p>
              <a:p>
                <a:r>
                  <a:rPr lang="en-US" dirty="0"/>
                  <a:t>the crustal displacement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</m:acc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A3F2EE-0B35-34EF-9137-72697B7C58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300" y="5721350"/>
                <a:ext cx="6425605" cy="705642"/>
              </a:xfrm>
              <a:prstGeom prst="rect">
                <a:avLst/>
              </a:prstGeom>
              <a:blipFill>
                <a:blip r:embed="rId5"/>
                <a:stretch>
                  <a:fillRect l="-592" t="-3571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F48066-5B17-6DD5-579B-C5A6F67F5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50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14076-0179-69FB-693F-CF791C3F2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0B7243-6DAC-6308-01B7-1DA3C5690E22}"/>
              </a:ext>
            </a:extLst>
          </p:cNvPr>
          <p:cNvSpPr txBox="1"/>
          <p:nvPr/>
        </p:nvSpPr>
        <p:spPr>
          <a:xfrm>
            <a:off x="1007231" y="553767"/>
            <a:ext cx="72858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Results: varying the crust’s shear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A58BE9-91E8-760E-6612-6D85BBD0873D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D815BD-7564-8C1D-FB84-EA7D5B73B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376504"/>
            <a:ext cx="5600700" cy="32844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D18CD3-E671-15B6-F0E0-3FC18A7C6F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1402327"/>
            <a:ext cx="1155700" cy="902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9B8FFF-A976-F1E1-1FA4-6AF22C817C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950" y="3903812"/>
            <a:ext cx="1663700" cy="7570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1B7A8D-2379-24E4-6273-91536697E6D3}"/>
              </a:ext>
            </a:extLst>
          </p:cNvPr>
          <p:cNvSpPr txBox="1"/>
          <p:nvPr/>
        </p:nvSpPr>
        <p:spPr>
          <a:xfrm>
            <a:off x="2009183" y="5850409"/>
            <a:ext cx="5125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Stiffer crusts lead to smaller mountains, as expected.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7C15C4BC-09D7-5F66-DD53-37EBD9A7B767}"/>
              </a:ext>
            </a:extLst>
          </p:cNvPr>
          <p:cNvSpPr/>
          <p:nvPr/>
        </p:nvSpPr>
        <p:spPr>
          <a:xfrm rot="16200000" flipV="1">
            <a:off x="2369056" y="3226306"/>
            <a:ext cx="1332488" cy="101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E023261-6C5F-5FB0-C241-B2A02528D951}"/>
                  </a:ext>
                </a:extLst>
              </p:cNvPr>
              <p:cNvSpPr txBox="1"/>
              <p:nvPr/>
            </p:nvSpPr>
            <p:spPr>
              <a:xfrm>
                <a:off x="1118744" y="5117159"/>
                <a:ext cx="481580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Chose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 cm/s , based on Seveso+ (2015)</a:t>
                </a: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E023261-6C5F-5FB0-C241-B2A02528D9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744" y="5117159"/>
                <a:ext cx="4815806" cy="646331"/>
              </a:xfrm>
              <a:prstGeom prst="rect">
                <a:avLst/>
              </a:prstGeom>
              <a:blipFill>
                <a:blip r:embed="rId5"/>
                <a:stretch>
                  <a:fillRect l="-1053"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F66FEF-E530-9C97-8199-30E509884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17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9BA84-404B-265A-578B-2EB5603AF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0D345D-1093-15D6-D645-81DC0DE31388}"/>
              </a:ext>
            </a:extLst>
          </p:cNvPr>
          <p:cNvSpPr txBox="1"/>
          <p:nvPr/>
        </p:nvSpPr>
        <p:spPr>
          <a:xfrm>
            <a:off x="1464657" y="268017"/>
            <a:ext cx="71713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Main result: the ellipticity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0C1DF2-3F46-00A5-70B6-7869EB4F853D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6119C6-0939-8CD2-8EF2-6E033ABDD3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233" y="1323100"/>
            <a:ext cx="4419600" cy="330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208FFB-02EA-528B-424B-8898641336E0}"/>
                  </a:ext>
                </a:extLst>
              </p:cNvPr>
              <p:cNvSpPr txBox="1"/>
              <p:nvPr/>
            </p:nvSpPr>
            <p:spPr>
              <a:xfrm>
                <a:off x="6407150" y="1460500"/>
                <a:ext cx="1691745" cy="1509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Plot has: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 cm/s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4208FFB-02EA-528B-424B-8898641336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7150" y="1460500"/>
                <a:ext cx="1691745" cy="1509067"/>
              </a:xfrm>
              <a:prstGeom prst="rect">
                <a:avLst/>
              </a:prstGeom>
              <a:blipFill>
                <a:blip r:embed="rId3"/>
                <a:stretch>
                  <a:fillRect l="-2985" t="-2521" r="-2239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AEB686-F63A-72E5-891E-EDDFD03D48E4}"/>
                  </a:ext>
                </a:extLst>
              </p:cNvPr>
              <p:cNvSpPr txBox="1"/>
              <p:nvPr/>
            </p:nvSpPr>
            <p:spPr>
              <a:xfrm>
                <a:off x="1560310" y="5124385"/>
                <a:ext cx="6023380" cy="9523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Ellipticity approximately linear in spin frequency, as expected.</a:t>
                </a:r>
              </a:p>
              <a:p>
                <a:endParaRPr lang="en-US" dirty="0"/>
              </a:p>
              <a:p>
                <a:r>
                  <a:rPr lang="en-US" dirty="0"/>
                  <a:t>Reaches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/>
                  <a:t> for fast (cylindrical!) stars.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AEB686-F63A-72E5-891E-EDDFD03D4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0310" y="5124385"/>
                <a:ext cx="6023380" cy="952312"/>
              </a:xfrm>
              <a:prstGeom prst="rect">
                <a:avLst/>
              </a:prstGeom>
              <a:blipFill>
                <a:blip r:embed="rId4"/>
                <a:stretch>
                  <a:fillRect l="-630" t="-2632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6A8947-A8A5-01AE-46E0-7DC70529C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03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5608B-13C7-C6FB-A359-C756F08AA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FEF12B-60A3-E2FE-B487-7B3DEE27D9FF}"/>
              </a:ext>
            </a:extLst>
          </p:cNvPr>
          <p:cNvSpPr txBox="1"/>
          <p:nvPr/>
        </p:nvSpPr>
        <p:spPr>
          <a:xfrm>
            <a:off x="3407757" y="731567"/>
            <a:ext cx="24850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1E74F1-981C-F195-6C84-8EE8D451807A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B9A823-28AF-95F5-A017-BE3458DE8467}"/>
              </a:ext>
            </a:extLst>
          </p:cNvPr>
          <p:cNvSpPr txBox="1"/>
          <p:nvPr/>
        </p:nvSpPr>
        <p:spPr>
          <a:xfrm>
            <a:off x="977900" y="1962150"/>
            <a:ext cx="7026604" cy="3373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Calculations so far highly idealized.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Areas for improvement include: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Spherical geometry with compressible fluids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First-principles calculation of vortex asymmetry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Proper 3-d vortex model, allowing for bending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Calculation in general relativity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Use of realistic equations of state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Magnus mountains promising in terms of gravitational wave emission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DF8451-E0DD-9647-3DA1-6F6E3D2FA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29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7659" y="483854"/>
            <a:ext cx="63514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Gravitational waves from mountains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4611" y="1383248"/>
            <a:ext cx="638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</a:t>
            </a:r>
            <a:r>
              <a:rPr lang="en-US" i="1" dirty="0" err="1"/>
              <a:t>triaxial</a:t>
            </a:r>
            <a:r>
              <a:rPr lang="en-US" dirty="0"/>
              <a:t> neutron star, rotating steadily, emits gravitational waves:</a:t>
            </a:r>
          </a:p>
        </p:txBody>
      </p:sp>
      <p:pic>
        <p:nvPicPr>
          <p:cNvPr id="27" name="Picture 26" descr="triaxial_ellipsoi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503" y="1932648"/>
            <a:ext cx="3218298" cy="217476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089017" y="4304916"/>
            <a:ext cx="5449013" cy="2023647"/>
            <a:chOff x="3458758" y="1770121"/>
            <a:chExt cx="5449013" cy="2023647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5221692" y="2368427"/>
              <a:ext cx="524584" cy="36925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458758" y="3147437"/>
              <a:ext cx="278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Dimensionless asymmetry</a:t>
              </a:r>
            </a:p>
            <a:p>
              <a:r>
                <a:rPr lang="en-US" dirty="0"/>
                <a:t>in moment of inertia tensor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6840313" y="2458467"/>
              <a:ext cx="0" cy="4814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280393" y="2939957"/>
              <a:ext cx="11336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Spin </a:t>
              </a:r>
            </a:p>
            <a:p>
              <a:pPr algn="ctr"/>
              <a:r>
                <a:rPr lang="en-US" dirty="0"/>
                <a:t>frequency</a:t>
              </a: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100000"/>
            </a:blip>
            <a:stretch>
              <a:fillRect/>
            </a:stretch>
          </p:blipFill>
          <p:spPr>
            <a:xfrm>
              <a:off x="3972834" y="2558694"/>
              <a:ext cx="1347942" cy="582444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>
            <a:xfrm flipH="1" flipV="1">
              <a:off x="7865323" y="2418541"/>
              <a:ext cx="421049" cy="4313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664973" y="2939957"/>
              <a:ext cx="12427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Distance to</a:t>
              </a:r>
            </a:p>
            <a:p>
              <a:r>
                <a:rPr lang="en-US" dirty="0"/>
                <a:t>source</a:t>
              </a: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100000"/>
            </a:blip>
            <a:stretch>
              <a:fillRect/>
            </a:stretch>
          </p:blipFill>
          <p:spPr>
            <a:xfrm>
              <a:off x="4055266" y="1770121"/>
              <a:ext cx="4374328" cy="627621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4E615-536A-CE9B-CCF3-9C9FF10F9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94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3231" y="275583"/>
            <a:ext cx="47790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Two types of mountain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5FF2AF-931E-197C-BDE9-25CDC75EFF72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 contrast="100000"/>
          </a:blip>
          <a:stretch>
            <a:fillRect/>
          </a:stretch>
        </p:blipFill>
        <p:spPr>
          <a:xfrm>
            <a:off x="1061237" y="5757105"/>
            <a:ext cx="2326680" cy="7621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7CBC38-39D4-7871-AA54-32226F469ECC}"/>
              </a:ext>
            </a:extLst>
          </p:cNvPr>
          <p:cNvSpPr txBox="1"/>
          <p:nvPr/>
        </p:nvSpPr>
        <p:spPr>
          <a:xfrm>
            <a:off x="904730" y="1229292"/>
            <a:ext cx="30745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Magnetic Mountains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001BF9-7165-CCBC-9DB0-EFEB6A0C9DBA}"/>
              </a:ext>
            </a:extLst>
          </p:cNvPr>
          <p:cNvSpPr txBox="1"/>
          <p:nvPr/>
        </p:nvSpPr>
        <p:spPr>
          <a:xfrm>
            <a:off x="5164697" y="1161808"/>
            <a:ext cx="28296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Elastic Mountains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296E6B-8125-3E49-5AAC-68A5C2FFEB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97" y="1911808"/>
            <a:ext cx="2696493" cy="28316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19CEAF6-FDA9-B3E9-2D50-4C06A67A3A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47" y="1911808"/>
            <a:ext cx="2693174" cy="2831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51D0ADE-BD3F-CD6B-C629-7BC4DFB2528B}"/>
                  </a:ext>
                </a:extLst>
              </p:cNvPr>
              <p:cNvSpPr txBox="1"/>
              <p:nvPr/>
            </p:nvSpPr>
            <p:spPr>
              <a:xfrm>
                <a:off x="0" y="4948778"/>
                <a:ext cx="4572000" cy="6799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Sustained by Lorentz 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acc>
                      <m:accPr>
                        <m:chr m:val="⃑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dirty="0"/>
                  <a:t>) forces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Definitely exist, but likely small: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51D0ADE-BD3F-CD6B-C629-7BC4DFB252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48778"/>
                <a:ext cx="4572000" cy="679930"/>
              </a:xfrm>
              <a:prstGeom prst="rect">
                <a:avLst/>
              </a:prstGeom>
              <a:blipFill>
                <a:blip r:embed="rId5"/>
                <a:stretch>
                  <a:fillRect t="-1818"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6960D019-C442-87C0-98BB-6E79192C34C7}"/>
              </a:ext>
            </a:extLst>
          </p:cNvPr>
          <p:cNvSpPr txBox="1"/>
          <p:nvPr/>
        </p:nvSpPr>
        <p:spPr>
          <a:xfrm>
            <a:off x="4081346" y="4904126"/>
            <a:ext cx="49168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Sustained by elastic forces in solid crust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Size limited by strength of crust: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56FEC35-7553-61DF-1F5C-F392ABA7E39E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100000"/>
          </a:blip>
          <a:stretch>
            <a:fillRect/>
          </a:stretch>
        </p:blipFill>
        <p:spPr>
          <a:xfrm>
            <a:off x="5270014" y="5732853"/>
            <a:ext cx="2314282" cy="64633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47826E-F0F1-EDB4-BB57-8380595F9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56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47630-0A9E-59E1-51EA-207E23F13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6B34D2-6E59-C02D-C100-86D27B9DD0AC}"/>
              </a:ext>
            </a:extLst>
          </p:cNvPr>
          <p:cNvSpPr txBox="1"/>
          <p:nvPr/>
        </p:nvSpPr>
        <p:spPr>
          <a:xfrm>
            <a:off x="1483481" y="687117"/>
            <a:ext cx="60754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What </a:t>
            </a:r>
            <a:r>
              <a:rPr lang="en-US" sz="3000" b="1" i="1" dirty="0">
                <a:latin typeface="PT Sans"/>
                <a:cs typeface="PT Sans"/>
              </a:rPr>
              <a:t>creates</a:t>
            </a:r>
            <a:r>
              <a:rPr lang="en-US" sz="3000" b="1" dirty="0">
                <a:latin typeface="PT Sans"/>
                <a:cs typeface="PT Sans"/>
              </a:rPr>
              <a:t> an elastic mountain?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52F39F-16CC-9952-1D6D-BB7267EF3B27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D2CF7A-7942-AABA-8A75-614CC2E416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1" y="2807451"/>
            <a:ext cx="2382490" cy="23463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BE7274-49A8-4E8D-439A-C8F411AF59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286" y="2807451"/>
            <a:ext cx="2346323" cy="23463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5B638C-4158-3240-9E52-7B9908F2030F}"/>
              </a:ext>
            </a:extLst>
          </p:cNvPr>
          <p:cNvSpPr txBox="1"/>
          <p:nvPr/>
        </p:nvSpPr>
        <p:spPr>
          <a:xfrm>
            <a:off x="240465" y="1704226"/>
            <a:ext cx="2720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Asymmetric cracking in spinning-up or spinning-down star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82CF2D-C25A-3D30-99B6-0A0CAEE652ED}"/>
              </a:ext>
            </a:extLst>
          </p:cNvPr>
          <p:cNvSpPr txBox="1"/>
          <p:nvPr/>
        </p:nvSpPr>
        <p:spPr>
          <a:xfrm>
            <a:off x="2995212" y="1726502"/>
            <a:ext cx="26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 asymmetries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06637D-8178-7462-99E7-A910D16B47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618" y="2832044"/>
            <a:ext cx="2808608" cy="23529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F7D232B-EE10-FB50-D98B-3D213444ED4C}"/>
              </a:ext>
            </a:extLst>
          </p:cNvPr>
          <p:cNvSpPr txBox="1"/>
          <p:nvPr/>
        </p:nvSpPr>
        <p:spPr>
          <a:xfrm>
            <a:off x="5906798" y="1713414"/>
            <a:ext cx="2721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Asymmetric Magnus forces</a:t>
            </a:r>
          </a:p>
          <a:p>
            <a:r>
              <a:rPr lang="en-US" dirty="0"/>
              <a:t>“Magnus mountain”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0323B-53F8-92EE-01CF-19122B8FFCBC}"/>
              </a:ext>
            </a:extLst>
          </p:cNvPr>
          <p:cNvSpPr txBox="1"/>
          <p:nvPr/>
        </p:nvSpPr>
        <p:spPr>
          <a:xfrm>
            <a:off x="307637" y="5319672"/>
            <a:ext cx="2362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credit </a:t>
            </a:r>
            <a:r>
              <a:rPr lang="en-US" sz="1400" dirty="0" err="1"/>
              <a:t>Fattoyev</a:t>
            </a:r>
            <a:r>
              <a:rPr lang="en-US" sz="1400" dirty="0"/>
              <a:t>+ (2018)</a:t>
            </a:r>
          </a:p>
          <a:p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33BEB9-FCA7-92B0-EF04-87950174B96A}"/>
              </a:ext>
            </a:extLst>
          </p:cNvPr>
          <p:cNvSpPr txBox="1"/>
          <p:nvPr/>
        </p:nvSpPr>
        <p:spPr>
          <a:xfrm>
            <a:off x="2995212" y="5319672"/>
            <a:ext cx="2291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credit Hutchins (2023)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BD614C8-91BB-9AE5-B5A9-3E3264100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7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CADCD9-8767-84A5-2C45-A8C769A40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A6892F-0E8E-7A0A-AA61-B7CADBDCE51E}"/>
              </a:ext>
            </a:extLst>
          </p:cNvPr>
          <p:cNvSpPr txBox="1"/>
          <p:nvPr/>
        </p:nvSpPr>
        <p:spPr>
          <a:xfrm>
            <a:off x="1483481" y="687117"/>
            <a:ext cx="60754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What </a:t>
            </a:r>
            <a:r>
              <a:rPr lang="en-US" sz="3000" b="1" i="1" dirty="0">
                <a:latin typeface="PT Sans"/>
                <a:cs typeface="PT Sans"/>
              </a:rPr>
              <a:t>creates</a:t>
            </a:r>
            <a:r>
              <a:rPr lang="en-US" sz="3000" b="1" dirty="0">
                <a:latin typeface="PT Sans"/>
                <a:cs typeface="PT Sans"/>
              </a:rPr>
              <a:t> an elastic mountain?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D973AC-734E-B0D3-3C82-E835AAA02A2B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53E066-3D44-23C3-57B6-E7B79DF212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1" y="2807451"/>
            <a:ext cx="2382490" cy="23463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83DD21-DA48-DCDA-2109-8FB881078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286" y="2807451"/>
            <a:ext cx="2346323" cy="23463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C84851-7979-0261-62B4-91B06DD423C4}"/>
              </a:ext>
            </a:extLst>
          </p:cNvPr>
          <p:cNvSpPr txBox="1"/>
          <p:nvPr/>
        </p:nvSpPr>
        <p:spPr>
          <a:xfrm>
            <a:off x="240465" y="1704226"/>
            <a:ext cx="2720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Asymmetric cracking in spinning-up or spinning-down star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BA5082-D6B2-41A6-88BC-946C86AA9809}"/>
              </a:ext>
            </a:extLst>
          </p:cNvPr>
          <p:cNvSpPr txBox="1"/>
          <p:nvPr/>
        </p:nvSpPr>
        <p:spPr>
          <a:xfrm>
            <a:off x="2995212" y="1726502"/>
            <a:ext cx="26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 asymmetries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FE51E7-AE45-B197-0426-07C333159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618" y="2832044"/>
            <a:ext cx="2808608" cy="23529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E0229BC-F11E-CCFA-4B8B-204A0FC92F45}"/>
              </a:ext>
            </a:extLst>
          </p:cNvPr>
          <p:cNvSpPr txBox="1"/>
          <p:nvPr/>
        </p:nvSpPr>
        <p:spPr>
          <a:xfrm>
            <a:off x="5906798" y="1713414"/>
            <a:ext cx="2721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Asymmetric Magnus forces</a:t>
            </a:r>
          </a:p>
          <a:p>
            <a:r>
              <a:rPr lang="en-US" dirty="0"/>
              <a:t>“Magnus mountain”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B22103-9273-E959-7663-DC89E5ECCC51}"/>
              </a:ext>
            </a:extLst>
          </p:cNvPr>
          <p:cNvSpPr txBox="1"/>
          <p:nvPr/>
        </p:nvSpPr>
        <p:spPr>
          <a:xfrm>
            <a:off x="307637" y="5319672"/>
            <a:ext cx="2362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credit </a:t>
            </a:r>
            <a:r>
              <a:rPr lang="en-US" sz="1400" dirty="0" err="1"/>
              <a:t>Fattoyev</a:t>
            </a:r>
            <a:r>
              <a:rPr lang="en-US" sz="1400" dirty="0"/>
              <a:t>+ (2018)</a:t>
            </a:r>
          </a:p>
          <a:p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D3D9B0-0B30-5734-102C-5F3F1C6B2998}"/>
              </a:ext>
            </a:extLst>
          </p:cNvPr>
          <p:cNvSpPr txBox="1"/>
          <p:nvPr/>
        </p:nvSpPr>
        <p:spPr>
          <a:xfrm>
            <a:off x="2995212" y="5319672"/>
            <a:ext cx="2291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credit Hutchins (2023)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3BFC162E-49EA-E71F-4848-EE186FE1A650}"/>
              </a:ext>
            </a:extLst>
          </p:cNvPr>
          <p:cNvSpPr/>
          <p:nvPr/>
        </p:nvSpPr>
        <p:spPr>
          <a:xfrm rot="5400000">
            <a:off x="7022116" y="5068049"/>
            <a:ext cx="261610" cy="7648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D005EA5-063E-5070-330E-FE1CC4C13DDB}"/>
              </a:ext>
            </a:extLst>
          </p:cNvPr>
          <p:cNvSpPr/>
          <p:nvPr/>
        </p:nvSpPr>
        <p:spPr>
          <a:xfrm>
            <a:off x="6289451" y="5716004"/>
            <a:ext cx="1956079" cy="62481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THIS TALK!</a:t>
            </a:r>
          </a:p>
        </p:txBody>
      </p:sp>
      <p:sp>
        <p:nvSpPr>
          <p:cNvPr id="14" name="Multiply 13">
            <a:extLst>
              <a:ext uri="{FF2B5EF4-FFF2-40B4-BE49-F238E27FC236}">
                <a16:creationId xmlns:a16="http://schemas.microsoft.com/office/drawing/2014/main" id="{7A1C30F4-820B-C556-8DF2-2FAB15E67EC9}"/>
              </a:ext>
            </a:extLst>
          </p:cNvPr>
          <p:cNvSpPr/>
          <p:nvPr/>
        </p:nvSpPr>
        <p:spPr>
          <a:xfrm>
            <a:off x="152755" y="2656205"/>
            <a:ext cx="2720898" cy="266346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ultiply 14">
            <a:extLst>
              <a:ext uri="{FF2B5EF4-FFF2-40B4-BE49-F238E27FC236}">
                <a16:creationId xmlns:a16="http://schemas.microsoft.com/office/drawing/2014/main" id="{33BAD9AF-24DC-1ECB-8EEC-EB1D8067CD43}"/>
              </a:ext>
            </a:extLst>
          </p:cNvPr>
          <p:cNvSpPr/>
          <p:nvPr/>
        </p:nvSpPr>
        <p:spPr>
          <a:xfrm>
            <a:off x="2669759" y="2648878"/>
            <a:ext cx="2720898" cy="266346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1AA327B-5274-5A75-CBE9-BBC6F1D30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02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4CDF2-3D97-9BDF-C2C7-1FDC58C18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2FCA85-7710-59E1-178E-F27A48999756}"/>
              </a:ext>
            </a:extLst>
          </p:cNvPr>
          <p:cNvSpPr txBox="1"/>
          <p:nvPr/>
        </p:nvSpPr>
        <p:spPr>
          <a:xfrm>
            <a:off x="1483481" y="687117"/>
            <a:ext cx="6868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Axisymmetric pinning: pulsar glitches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DE79E4-4858-ADBC-ECD0-F202A16568F6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73314A-CF7B-D006-FD21-7CA3345F1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369" y="5831261"/>
            <a:ext cx="4248150" cy="6792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FB489B-42DE-E407-8DBA-4FDD213D94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904" y="1890548"/>
            <a:ext cx="3496751" cy="24695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4A3144-3E06-F15B-7683-7F0BC183BC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55" y="1791319"/>
            <a:ext cx="3586035" cy="25935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3F9848-D738-23F8-162F-0732CC6B30AD}"/>
                  </a:ext>
                </a:extLst>
              </p:cNvPr>
              <p:cNvSpPr txBox="1"/>
              <p:nvPr/>
            </p:nvSpPr>
            <p:spPr>
              <a:xfrm>
                <a:off x="218211" y="4849623"/>
                <a:ext cx="8707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Velocities of both neutrons and crust assumed axisymmetric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/>
                  <a:t> Magnus force </a:t>
                </a:r>
                <a:r>
                  <a:rPr lang="en-US" dirty="0" err="1"/>
                  <a:t>axisymemtric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3F9848-D738-23F8-162F-0732CC6B30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211" y="4849623"/>
                <a:ext cx="8707577" cy="369332"/>
              </a:xfrm>
              <a:prstGeom prst="rect">
                <a:avLst/>
              </a:prstGeom>
              <a:blipFill>
                <a:blip r:embed="rId5"/>
                <a:stretch>
                  <a:fillRect l="-729" t="-10345" r="-437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646C29-AC6B-506F-6143-291B37A73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37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1D47E2-4E1B-C038-BC8F-5F2E9D65E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77C8EE-1CAE-D256-2020-D012F03BDE3B}"/>
              </a:ext>
            </a:extLst>
          </p:cNvPr>
          <p:cNvSpPr txBox="1"/>
          <p:nvPr/>
        </p:nvSpPr>
        <p:spPr>
          <a:xfrm>
            <a:off x="488951" y="687117"/>
            <a:ext cx="855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Non-axisymmetric pinning: Magnus mountains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00D018-A9DA-7EE0-9E1B-6D6E4742F77D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83AECB1-FA27-060D-4F43-3948FA51775A}"/>
              </a:ext>
            </a:extLst>
          </p:cNvPr>
          <p:cNvSpPr/>
          <p:nvPr/>
        </p:nvSpPr>
        <p:spPr>
          <a:xfrm>
            <a:off x="685800" y="1835150"/>
            <a:ext cx="1733550" cy="8699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Non-axisymmetric pinning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B8B4D70-6608-7AA5-3FAA-A2768BC49BD9}"/>
              </a:ext>
            </a:extLst>
          </p:cNvPr>
          <p:cNvSpPr/>
          <p:nvPr/>
        </p:nvSpPr>
        <p:spPr>
          <a:xfrm>
            <a:off x="3536950" y="1835150"/>
            <a:ext cx="1733550" cy="8699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Non-axisymmetric Magnus force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B89FD46-F7AD-665B-B86F-507F086A43A7}"/>
              </a:ext>
            </a:extLst>
          </p:cNvPr>
          <p:cNvSpPr/>
          <p:nvPr/>
        </p:nvSpPr>
        <p:spPr>
          <a:xfrm>
            <a:off x="6388100" y="1835150"/>
            <a:ext cx="1733550" cy="8699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“Magnus Mountain”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6DC8CC18-D957-9161-287D-E3BF7A07B744}"/>
              </a:ext>
            </a:extLst>
          </p:cNvPr>
          <p:cNvSpPr/>
          <p:nvPr/>
        </p:nvSpPr>
        <p:spPr>
          <a:xfrm>
            <a:off x="2622550" y="2209800"/>
            <a:ext cx="768350" cy="2032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6561366E-89E2-F69F-432C-46ACD29B903C}"/>
              </a:ext>
            </a:extLst>
          </p:cNvPr>
          <p:cNvSpPr/>
          <p:nvPr/>
        </p:nvSpPr>
        <p:spPr>
          <a:xfrm>
            <a:off x="5445125" y="2168525"/>
            <a:ext cx="768350" cy="2032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69030C-413F-D620-DCE0-74768701D9A3}"/>
              </a:ext>
            </a:extLst>
          </p:cNvPr>
          <p:cNvSpPr txBox="1"/>
          <p:nvPr/>
        </p:nvSpPr>
        <p:spPr>
          <a:xfrm>
            <a:off x="800100" y="3524250"/>
            <a:ext cx="70929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proposed in DIJ (2002), with back-of-the-envelope estimate based on</a:t>
            </a:r>
          </a:p>
          <a:p>
            <a:r>
              <a:rPr lang="en-US" dirty="0"/>
              <a:t>pinning in the inner crust: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86D3B9-760A-2296-0A94-C22B932AB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24" y="4773335"/>
            <a:ext cx="7092152" cy="7365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DA8DE-6A4C-FE07-CFB5-ADB0D97F1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259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385DA-BF3E-FF68-2F2B-1C15B8D31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52ADDA-EA4A-1586-2405-A52897826C9C}"/>
              </a:ext>
            </a:extLst>
          </p:cNvPr>
          <p:cNvSpPr txBox="1"/>
          <p:nvPr/>
        </p:nvSpPr>
        <p:spPr>
          <a:xfrm>
            <a:off x="603251" y="687117"/>
            <a:ext cx="8343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 dirty="0">
                <a:latin typeface="PT Sans"/>
                <a:cs typeface="PT Sans"/>
              </a:rPr>
              <a:t>Why</a:t>
            </a:r>
            <a:r>
              <a:rPr lang="en-US" sz="3000" b="1" dirty="0">
                <a:latin typeface="PT Sans"/>
                <a:cs typeface="PT Sans"/>
              </a:rPr>
              <a:t> would the pinning be non-axisymmetric?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7C37E6-ABBD-A68C-5602-C09B2A394DEB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FAF2EB-51D6-65B2-077B-2C8EDC3054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3658243"/>
            <a:ext cx="2516275" cy="2578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63F724-8F0E-4F8D-EFFB-DCC6A41B6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647" y="3658243"/>
            <a:ext cx="3203731" cy="25126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480489-EF86-B792-AFE6-B0A75ED75CB4}"/>
              </a:ext>
            </a:extLst>
          </p:cNvPr>
          <p:cNvSpPr txBox="1"/>
          <p:nvPr/>
        </p:nvSpPr>
        <p:spPr>
          <a:xfrm>
            <a:off x="684972" y="1955800"/>
            <a:ext cx="3429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Asymmetric unpinning/re-pinning at glitches,</a:t>
            </a:r>
          </a:p>
          <a:p>
            <a:r>
              <a:rPr lang="en-US" dirty="0"/>
              <a:t>e.g. </a:t>
            </a:r>
            <a:r>
              <a:rPr lang="en-US" dirty="0" err="1"/>
              <a:t>Cheunchitra</a:t>
            </a:r>
            <a:r>
              <a:rPr lang="en-US" dirty="0"/>
              <a:t>+ (2024): 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204FD2-C507-249B-BB38-7180CC16F662}"/>
              </a:ext>
            </a:extLst>
          </p:cNvPr>
          <p:cNvSpPr txBox="1"/>
          <p:nvPr/>
        </p:nvSpPr>
        <p:spPr>
          <a:xfrm>
            <a:off x="4972050" y="1955800"/>
            <a:ext cx="3305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Asymmetric interaction between </a:t>
            </a:r>
          </a:p>
          <a:p>
            <a:r>
              <a:rPr lang="en-US" dirty="0"/>
              <a:t>vortices and magnetic fluxtubes,</a:t>
            </a:r>
          </a:p>
          <a:p>
            <a:r>
              <a:rPr lang="en-US" dirty="0"/>
              <a:t>e.g. </a:t>
            </a:r>
            <a:r>
              <a:rPr lang="en-US" dirty="0" err="1"/>
              <a:t>Sidery</a:t>
            </a:r>
            <a:r>
              <a:rPr lang="en-US" dirty="0"/>
              <a:t> &amp; Alpar (2009):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A56D33-40B1-B559-5119-6C49F58CE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83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3C4FC-C2F4-12C8-9887-7B34DEA2A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796C35-8C1D-A894-FEF1-EE8F026B056F}"/>
              </a:ext>
            </a:extLst>
          </p:cNvPr>
          <p:cNvSpPr txBox="1"/>
          <p:nvPr/>
        </p:nvSpPr>
        <p:spPr>
          <a:xfrm>
            <a:off x="1483481" y="687117"/>
            <a:ext cx="60754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T Sans"/>
                <a:cs typeface="PT Sans"/>
              </a:rPr>
              <a:t>State-of-the-art: Haskell+ (2022)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6E0C2F-0599-9B85-88B4-8FBE31664D5D}"/>
              </a:ext>
            </a:extLst>
          </p:cNvPr>
          <p:cNvSpPr txBox="1"/>
          <p:nvPr/>
        </p:nvSpPr>
        <p:spPr>
          <a:xfrm>
            <a:off x="5748618" y="4243216"/>
            <a:ext cx="19271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bg1"/>
                </a:solidFill>
                <a:latin typeface="PT Sans"/>
                <a:cs typeface="PT Sans"/>
              </a:rPr>
              <a:t>Stochastic backgrounds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DD8E77-A89A-CFBE-C03C-5C0D088A8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707" y="1860550"/>
            <a:ext cx="2722225" cy="2597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47B98D-8CB8-9F2C-77B8-E18F2DA2FE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588" y="5088962"/>
            <a:ext cx="3928231" cy="7799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C45B69-2F92-7596-6AE1-AF62CDC3141D}"/>
              </a:ext>
            </a:extLst>
          </p:cNvPr>
          <p:cNvSpPr txBox="1"/>
          <p:nvPr/>
        </p:nvSpPr>
        <p:spPr>
          <a:xfrm>
            <a:off x="343214" y="1872377"/>
            <a:ext cx="422878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Haskell, Antonelli &amp; </a:t>
            </a:r>
            <a:r>
              <a:rPr lang="en-US" dirty="0" err="1"/>
              <a:t>Pizzochero</a:t>
            </a:r>
            <a:r>
              <a:rPr lang="en-US" dirty="0"/>
              <a:t> (2022) </a:t>
            </a:r>
          </a:p>
          <a:p>
            <a:r>
              <a:rPr lang="en-US" dirty="0"/>
              <a:t>considered a spherical incompressible star.</a:t>
            </a:r>
          </a:p>
          <a:p>
            <a:endParaRPr lang="en-US" dirty="0"/>
          </a:p>
          <a:p>
            <a:r>
              <a:rPr lang="en-US" dirty="0"/>
              <a:t>Assumed perfect pinning in two</a:t>
            </a:r>
          </a:p>
          <a:p>
            <a:r>
              <a:rPr lang="en-US" dirty="0"/>
              <a:t>diametrically opposed regions.</a:t>
            </a:r>
          </a:p>
          <a:p>
            <a:endParaRPr lang="en-US" dirty="0"/>
          </a:p>
          <a:p>
            <a:r>
              <a:rPr lang="en-US" dirty="0"/>
              <a:t>Found mass and mass-current quadrupoles</a:t>
            </a:r>
          </a:p>
          <a:p>
            <a:r>
              <a:rPr lang="en-US" dirty="0"/>
              <a:t>were zero, but nevertheless used pressure </a:t>
            </a:r>
          </a:p>
          <a:p>
            <a:r>
              <a:rPr lang="en-US" dirty="0"/>
              <a:t>perturbation to estimate: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CB5D80-3A86-4EDF-650E-C68A797BA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717108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6101</TotalTime>
  <Words>593</Words>
  <Application>Microsoft Macintosh PowerPoint</Application>
  <PresentationFormat>On-screen Show (4:3)</PresentationFormat>
  <Paragraphs>144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PT Sans</vt:lpstr>
      <vt:lpstr> Black </vt:lpstr>
      <vt:lpstr>Magnus mountains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Gravitational waves from “isolated” neutron stars</dc:title>
  <dc:creator>Ian Jones</dc:creator>
  <cp:lastModifiedBy>Ian Jones</cp:lastModifiedBy>
  <cp:revision>435</cp:revision>
  <dcterms:created xsi:type="dcterms:W3CDTF">2016-04-20T20:01:41Z</dcterms:created>
  <dcterms:modified xsi:type="dcterms:W3CDTF">2026-06-24T21:43:26Z</dcterms:modified>
</cp:coreProperties>
</file>