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1" r:id="rId4"/>
    <p:sldMasterId id="2147483682" r:id="rId5"/>
    <p:sldMasterId id="2147483683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  <p:sldId id="302" r:id="rId54"/>
    <p:sldId id="303" r:id="rId55"/>
    <p:sldId id="304" r:id="rId56"/>
    <p:sldId id="305" r:id="rId57"/>
    <p:sldId id="306" r:id="rId58"/>
    <p:sldId id="307" r:id="rId59"/>
    <p:sldId id="308" r:id="rId60"/>
    <p:sldId id="309" r:id="rId61"/>
  </p:sldIdLst>
  <p:sldSz cy="5143500" cx="9144000"/>
  <p:notesSz cx="6858000" cy="9144000"/>
  <p:embeddedFontLst>
    <p:embeddedFont>
      <p:font typeface="Arial Black"/>
      <p:regular r:id="rId62"/>
    </p:embeddedFont>
    <p:embeddedFont>
      <p:font typeface="Comfortaa"/>
      <p:regular r:id="rId63"/>
      <p:bold r:id="rId6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3.xml"/><Relationship Id="rId42" Type="http://schemas.openxmlformats.org/officeDocument/2006/relationships/slide" Target="slides/slide35.xml"/><Relationship Id="rId41" Type="http://schemas.openxmlformats.org/officeDocument/2006/relationships/slide" Target="slides/slide34.xml"/><Relationship Id="rId44" Type="http://schemas.openxmlformats.org/officeDocument/2006/relationships/slide" Target="slides/slide37.xml"/><Relationship Id="rId43" Type="http://schemas.openxmlformats.org/officeDocument/2006/relationships/slide" Target="slides/slide36.xml"/><Relationship Id="rId46" Type="http://schemas.openxmlformats.org/officeDocument/2006/relationships/slide" Target="slides/slide39.xml"/><Relationship Id="rId45" Type="http://schemas.openxmlformats.org/officeDocument/2006/relationships/slide" Target="slides/slide3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48" Type="http://schemas.openxmlformats.org/officeDocument/2006/relationships/slide" Target="slides/slide41.xml"/><Relationship Id="rId47" Type="http://schemas.openxmlformats.org/officeDocument/2006/relationships/slide" Target="slides/slide40.xml"/><Relationship Id="rId49" Type="http://schemas.openxmlformats.org/officeDocument/2006/relationships/slide" Target="slides/slide42.xml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33" Type="http://schemas.openxmlformats.org/officeDocument/2006/relationships/slide" Target="slides/slide26.xml"/><Relationship Id="rId32" Type="http://schemas.openxmlformats.org/officeDocument/2006/relationships/slide" Target="slides/slide25.xml"/><Relationship Id="rId35" Type="http://schemas.openxmlformats.org/officeDocument/2006/relationships/slide" Target="slides/slide28.xml"/><Relationship Id="rId34" Type="http://schemas.openxmlformats.org/officeDocument/2006/relationships/slide" Target="slides/slide27.xml"/><Relationship Id="rId37" Type="http://schemas.openxmlformats.org/officeDocument/2006/relationships/slide" Target="slides/slide30.xml"/><Relationship Id="rId36" Type="http://schemas.openxmlformats.org/officeDocument/2006/relationships/slide" Target="slides/slide29.xml"/><Relationship Id="rId39" Type="http://schemas.openxmlformats.org/officeDocument/2006/relationships/slide" Target="slides/slide32.xml"/><Relationship Id="rId38" Type="http://schemas.openxmlformats.org/officeDocument/2006/relationships/slide" Target="slides/slide31.xml"/><Relationship Id="rId62" Type="http://schemas.openxmlformats.org/officeDocument/2006/relationships/font" Target="fonts/ArialBlack-regular.fntdata"/><Relationship Id="rId61" Type="http://schemas.openxmlformats.org/officeDocument/2006/relationships/slide" Target="slides/slide54.xml"/><Relationship Id="rId20" Type="http://schemas.openxmlformats.org/officeDocument/2006/relationships/slide" Target="slides/slide13.xml"/><Relationship Id="rId64" Type="http://schemas.openxmlformats.org/officeDocument/2006/relationships/font" Target="fonts/Comfortaa-bold.fntdata"/><Relationship Id="rId63" Type="http://schemas.openxmlformats.org/officeDocument/2006/relationships/font" Target="fonts/Comfortaa-regular.fntdata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60" Type="http://schemas.openxmlformats.org/officeDocument/2006/relationships/slide" Target="slides/slide53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29" Type="http://schemas.openxmlformats.org/officeDocument/2006/relationships/slide" Target="slides/slide22.xml"/><Relationship Id="rId51" Type="http://schemas.openxmlformats.org/officeDocument/2006/relationships/slide" Target="slides/slide44.xml"/><Relationship Id="rId50" Type="http://schemas.openxmlformats.org/officeDocument/2006/relationships/slide" Target="slides/slide43.xml"/><Relationship Id="rId53" Type="http://schemas.openxmlformats.org/officeDocument/2006/relationships/slide" Target="slides/slide46.xml"/><Relationship Id="rId52" Type="http://schemas.openxmlformats.org/officeDocument/2006/relationships/slide" Target="slides/slide45.xml"/><Relationship Id="rId11" Type="http://schemas.openxmlformats.org/officeDocument/2006/relationships/slide" Target="slides/slide4.xml"/><Relationship Id="rId55" Type="http://schemas.openxmlformats.org/officeDocument/2006/relationships/slide" Target="slides/slide48.xml"/><Relationship Id="rId10" Type="http://schemas.openxmlformats.org/officeDocument/2006/relationships/slide" Target="slides/slide3.xml"/><Relationship Id="rId54" Type="http://schemas.openxmlformats.org/officeDocument/2006/relationships/slide" Target="slides/slide47.xml"/><Relationship Id="rId13" Type="http://schemas.openxmlformats.org/officeDocument/2006/relationships/slide" Target="slides/slide6.xml"/><Relationship Id="rId57" Type="http://schemas.openxmlformats.org/officeDocument/2006/relationships/slide" Target="slides/slide50.xml"/><Relationship Id="rId12" Type="http://schemas.openxmlformats.org/officeDocument/2006/relationships/slide" Target="slides/slide5.xml"/><Relationship Id="rId56" Type="http://schemas.openxmlformats.org/officeDocument/2006/relationships/slide" Target="slides/slide49.xml"/><Relationship Id="rId15" Type="http://schemas.openxmlformats.org/officeDocument/2006/relationships/slide" Target="slides/slide8.xml"/><Relationship Id="rId59" Type="http://schemas.openxmlformats.org/officeDocument/2006/relationships/slide" Target="slides/slide52.xml"/><Relationship Id="rId14" Type="http://schemas.openxmlformats.org/officeDocument/2006/relationships/slide" Target="slides/slide7.xml"/><Relationship Id="rId58" Type="http://schemas.openxmlformats.org/officeDocument/2006/relationships/slide" Target="slides/slide51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3aeedffb127_1_117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g3aeedffb127_1_117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3d8d2f86c51_0_1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9" name="Google Shape;329;g3d8d2f86c51_0_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360d5b34b63_0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360d5b34b63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g3ef54f2cd91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9" name="Google Shape;349;g3ef54f2cd91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g360d5b34b63_0_1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9" name="Google Shape;359;g360d5b34b63_0_1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3ef54f2cd91_2_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3ef54f2cd91_2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g3ef54f2cd91_4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4" name="Google Shape;384;g3ef54f2cd91_4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densidade de saturação=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g3aeedffb127_1_2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4" name="Google Shape;394;g3aeedffb127_1_2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3aeedffb127_1_3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4" name="Google Shape;404;g3aeedffb127_1_3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3ef54f2cd91_5_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Google Shape;418;g3ef54f2cd91_5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g3aeedffb127_1_4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3" name="Google Shape;433;g3aeedffb127_1_4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3a75255260f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3a75255260f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g360d5b34b63_0_1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1" name="Google Shape;451;g360d5b34b63_0_1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g36188ef3c2b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1" name="Google Shape;461;g36188ef3c2b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g3ec4121ce78_2_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1" name="Google Shape;471;g3ec4121ce78_2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g373cb277d89_0_1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2" name="Google Shape;482;g373cb277d89_0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g3ef54f2cd91_5_1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8" name="Google Shape;498;g3ef54f2cd91_5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3a7eb647aa7_0_1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3" name="Google Shape;513;g3a7eb647aa7_0_1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3a9ab594acb_1_5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3" name="Google Shape;523;g3a9ab594acb_1_5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g3aeedffb127_1_6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6" name="Google Shape;536;g3aeedffb127_1_6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g3aeedffb127_1_8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6" name="Google Shape;546;g3aeedffb127_1_8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5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g3619d640989_0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7" name="Google Shape;557;g3619d640989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3ef54f2cd91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3ef54f2cd91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g3ef54f2cd91_5_3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5" name="Google Shape;565;g3ef54f2cd91_5_3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6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Google Shape;577;g3a7eb647aa7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8" name="Google Shape;578;g3a7eb647aa7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g3a7eb647aa7_0_1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7" name="Google Shape;587;g3a7eb647aa7_0_1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5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g3ef54f2cd91_3_1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7" name="Google Shape;597;g3ef54f2cd91_3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5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g3ef54f2cd91_5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7" name="Google Shape;607;g3ef54f2cd91_5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4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Google Shape;625;g3a7eb647aa7_0_1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6" name="Google Shape;626;g3a7eb647aa7_0_1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5" name="Shape 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Google Shape;636;g3691f012af4_0_1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7" name="Google Shape;637;g3691f012af4_0_1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6" name="Shape 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Google Shape;647;g3a9ab594acb_1_4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8" name="Google Shape;648;g3a9ab594acb_1_4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7" name="Shape 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" name="Google Shape;658;g3a9ab594acb_1_5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9" name="Google Shape;659;g3a9ab594acb_1_5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7" name="Shape 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Google Shape;668;g3ec4121ce78_2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9" name="Google Shape;669;g3ec4121ce78_2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3ef54f2cd91_1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3ef54f2cd91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7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g3691f012af4_0_1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9" name="Google Shape;679;g3691f012af4_0_1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6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g3691f012af4_0_1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8" name="Google Shape;688;g3691f012af4_0_1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6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Google Shape;697;g36385ba3ebc_25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8" name="Google Shape;698;g36385ba3ebc_25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5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Google Shape;706;g36385ba3ebc_25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7" name="Google Shape;707;g36385ba3ebc_25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4" name="Shape 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" name="Google Shape;715;g3691f012af4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6" name="Google Shape;716;g3691f012af4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3" name="Shape 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Google Shape;724;g3691f012af4_0_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5" name="Google Shape;725;g3691f012af4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3" name="Shape 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" name="Google Shape;734;g3a7eb647aa7_0_1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5" name="Google Shape;735;g3a7eb647aa7_0_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3" name="Shape 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" name="Google Shape;744;g3aeedffb127_1_7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5" name="Google Shape;745;g3aeedffb127_1_7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6" name="Shape 7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" name="Google Shape;757;g3ec4121ce78_2_1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8" name="Google Shape;758;g3ec4121ce78_2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6" name="Shape 7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7" name="Google Shape;767;g3ec4121ce78_2_1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8" name="Google Shape;768;g3ec4121ce78_2_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373cb277d89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373cb277d89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6" name="Shape 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" name="Google Shape;777;g3ef54f2cd91_5_1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8" name="Google Shape;778;g3ef54f2cd91_5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6" name="Shape 7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" name="Google Shape;787;g3ef54f2cd91_5_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8" name="Google Shape;788;g3ef54f2cd91_5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4" name="Shape 8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" name="Google Shape;805;g3ec4121ce78_2_1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6" name="Google Shape;806;g3ec4121ce78_2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4" name="Shape 8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Google Shape;815;g3f132aa0e7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6" name="Google Shape;816;g3f132aa0e7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4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g3ef54f2cd91_5_1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6" name="Google Shape;826;g3ef54f2cd91_5_1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3ef54f2cd91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3ef54f2cd91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3ef54f2cd91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3ef54f2cd91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3ef54f2cd91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3ef54f2cd91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3ef54f2cd91_1_1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3ef54f2cd91_1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7.jp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jp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jp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7.jp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1.jp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0.jp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4"/>
          <p:cNvSpPr txBox="1"/>
          <p:nvPr>
            <p:ph type="ctrTitle"/>
          </p:nvPr>
        </p:nvSpPr>
        <p:spPr>
          <a:xfrm>
            <a:off x="1062000" y="1890000"/>
            <a:ext cx="7020000" cy="81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 Black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2" name="Google Shape;72;p14"/>
          <p:cNvSpPr txBox="1"/>
          <p:nvPr>
            <p:ph idx="1" type="subTitle"/>
          </p:nvPr>
        </p:nvSpPr>
        <p:spPr>
          <a:xfrm>
            <a:off x="1062000" y="2841750"/>
            <a:ext cx="7020000" cy="11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73" name="Google Shape;73;p14"/>
          <p:cNvSpPr txBox="1"/>
          <p:nvPr>
            <p:ph idx="10" type="dt"/>
          </p:nvPr>
        </p:nvSpPr>
        <p:spPr>
          <a:xfrm>
            <a:off x="270000" y="4918605"/>
            <a:ext cx="1079995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4" name="Google Shape;74;p14"/>
          <p:cNvSpPr txBox="1"/>
          <p:nvPr>
            <p:ph idx="12" type="sldNum"/>
          </p:nvPr>
        </p:nvSpPr>
        <p:spPr>
          <a:xfrm>
            <a:off x="7813429" y="4918605"/>
            <a:ext cx="1096728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5"/>
          <p:cNvSpPr txBox="1"/>
          <p:nvPr>
            <p:ph type="title"/>
          </p:nvPr>
        </p:nvSpPr>
        <p:spPr>
          <a:xfrm>
            <a:off x="270000" y="552511"/>
            <a:ext cx="6732000" cy="81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7" name="Google Shape;77;p15"/>
          <p:cNvSpPr txBox="1"/>
          <p:nvPr>
            <p:ph idx="10" type="dt"/>
          </p:nvPr>
        </p:nvSpPr>
        <p:spPr>
          <a:xfrm>
            <a:off x="270000" y="4918605"/>
            <a:ext cx="1079995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8" name="Google Shape;78;p15"/>
          <p:cNvSpPr txBox="1"/>
          <p:nvPr>
            <p:ph idx="11" type="ftr"/>
          </p:nvPr>
        </p:nvSpPr>
        <p:spPr>
          <a:xfrm>
            <a:off x="270000" y="269999"/>
            <a:ext cx="6732000" cy="1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9" name="Google Shape;79;p15"/>
          <p:cNvSpPr txBox="1"/>
          <p:nvPr>
            <p:ph idx="12" type="sldNum"/>
          </p:nvPr>
        </p:nvSpPr>
        <p:spPr>
          <a:xfrm>
            <a:off x="7813429" y="4918605"/>
            <a:ext cx="1096728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">
  <p:cSld name="Title Conten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/>
          <p:nvPr>
            <p:ph type="title"/>
          </p:nvPr>
        </p:nvSpPr>
        <p:spPr>
          <a:xfrm>
            <a:off x="270000" y="552511"/>
            <a:ext cx="6732000" cy="81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2" name="Google Shape;82;p16"/>
          <p:cNvSpPr txBox="1"/>
          <p:nvPr>
            <p:ph idx="1" type="body"/>
          </p:nvPr>
        </p:nvSpPr>
        <p:spPr>
          <a:xfrm>
            <a:off x="270000" y="1485000"/>
            <a:ext cx="8639990" cy="337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175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4pPr>
            <a:lvl5pPr indent="-3175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3" name="Google Shape;83;p16"/>
          <p:cNvSpPr txBox="1"/>
          <p:nvPr>
            <p:ph idx="10" type="dt"/>
          </p:nvPr>
        </p:nvSpPr>
        <p:spPr>
          <a:xfrm>
            <a:off x="270000" y="4918605"/>
            <a:ext cx="1079995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4" name="Google Shape;84;p16"/>
          <p:cNvSpPr txBox="1"/>
          <p:nvPr>
            <p:ph idx="11" type="ftr"/>
          </p:nvPr>
        </p:nvSpPr>
        <p:spPr>
          <a:xfrm>
            <a:off x="270000" y="269999"/>
            <a:ext cx="6732000" cy="1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5" name="Google Shape;85;p16"/>
          <p:cNvSpPr txBox="1"/>
          <p:nvPr>
            <p:ph idx="12" type="sldNum"/>
          </p:nvPr>
        </p:nvSpPr>
        <p:spPr>
          <a:xfrm>
            <a:off x="7813429" y="4918605"/>
            <a:ext cx="1096728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- Image 1">
  <p:cSld name="Title - Image 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/>
          <p:nvPr>
            <p:ph type="ctrTitle"/>
          </p:nvPr>
        </p:nvSpPr>
        <p:spPr>
          <a:xfrm>
            <a:off x="1062000" y="1890000"/>
            <a:ext cx="7020000" cy="81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 Black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8" name="Google Shape;88;p17"/>
          <p:cNvSpPr txBox="1"/>
          <p:nvPr>
            <p:ph idx="1" type="subTitle"/>
          </p:nvPr>
        </p:nvSpPr>
        <p:spPr>
          <a:xfrm>
            <a:off x="1062000" y="2841750"/>
            <a:ext cx="7020000" cy="11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89" name="Google Shape;89;p17"/>
          <p:cNvSpPr txBox="1"/>
          <p:nvPr>
            <p:ph idx="10" type="dt"/>
          </p:nvPr>
        </p:nvSpPr>
        <p:spPr>
          <a:xfrm>
            <a:off x="270000" y="4918605"/>
            <a:ext cx="1079995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0" name="Google Shape;90;p17"/>
          <p:cNvSpPr txBox="1"/>
          <p:nvPr>
            <p:ph idx="12" type="sldNum"/>
          </p:nvPr>
        </p:nvSpPr>
        <p:spPr>
          <a:xfrm>
            <a:off x="7813429" y="4918605"/>
            <a:ext cx="1096728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91" name="Google Shape;91;p17"/>
          <p:cNvSpPr txBox="1"/>
          <p:nvPr/>
        </p:nvSpPr>
        <p:spPr>
          <a:xfrm rot="-5400000">
            <a:off x="8054100" y="3897183"/>
            <a:ext cx="1620000" cy="9233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6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© Axel Becker</a:t>
            </a:r>
            <a:endParaRPr sz="1100"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- Image 2">
  <p:cSld name="Title - Image 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/>
          <p:nvPr>
            <p:ph type="ctrTitle"/>
          </p:nvPr>
        </p:nvSpPr>
        <p:spPr>
          <a:xfrm>
            <a:off x="1062000" y="1890000"/>
            <a:ext cx="7020000" cy="81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 Black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4" name="Google Shape;94;p18"/>
          <p:cNvSpPr txBox="1"/>
          <p:nvPr>
            <p:ph idx="1" type="subTitle"/>
          </p:nvPr>
        </p:nvSpPr>
        <p:spPr>
          <a:xfrm>
            <a:off x="1062000" y="2841750"/>
            <a:ext cx="7020000" cy="11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95" name="Google Shape;95;p18"/>
          <p:cNvSpPr txBox="1"/>
          <p:nvPr>
            <p:ph idx="10" type="dt"/>
          </p:nvPr>
        </p:nvSpPr>
        <p:spPr>
          <a:xfrm>
            <a:off x="270000" y="4918605"/>
            <a:ext cx="1079995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6" name="Google Shape;96;p18"/>
          <p:cNvSpPr txBox="1"/>
          <p:nvPr>
            <p:ph idx="12" type="sldNum"/>
          </p:nvPr>
        </p:nvSpPr>
        <p:spPr>
          <a:xfrm>
            <a:off x="7813429" y="4918605"/>
            <a:ext cx="1096728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97" name="Google Shape;97;p18"/>
          <p:cNvSpPr txBox="1"/>
          <p:nvPr/>
        </p:nvSpPr>
        <p:spPr>
          <a:xfrm rot="-5400000">
            <a:off x="8054100" y="3897183"/>
            <a:ext cx="1620000" cy="9233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6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© Thomas Ott</a:t>
            </a:r>
            <a:endParaRPr sz="1100"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- Image 3">
  <p:cSld name="Title - Image 3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/>
          <p:nvPr>
            <p:ph type="ctrTitle"/>
          </p:nvPr>
        </p:nvSpPr>
        <p:spPr>
          <a:xfrm>
            <a:off x="1062000" y="1890000"/>
            <a:ext cx="7020000" cy="81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 Black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0" name="Google Shape;100;p19"/>
          <p:cNvSpPr txBox="1"/>
          <p:nvPr>
            <p:ph idx="1" type="subTitle"/>
          </p:nvPr>
        </p:nvSpPr>
        <p:spPr>
          <a:xfrm>
            <a:off x="1062000" y="2841750"/>
            <a:ext cx="7020000" cy="11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01" name="Google Shape;101;p19"/>
          <p:cNvSpPr txBox="1"/>
          <p:nvPr>
            <p:ph idx="10" type="dt"/>
          </p:nvPr>
        </p:nvSpPr>
        <p:spPr>
          <a:xfrm>
            <a:off x="270000" y="4918605"/>
            <a:ext cx="1079995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2" name="Google Shape;102;p19"/>
          <p:cNvSpPr txBox="1"/>
          <p:nvPr>
            <p:ph idx="12" type="sldNum"/>
          </p:nvPr>
        </p:nvSpPr>
        <p:spPr>
          <a:xfrm>
            <a:off x="7813429" y="4918605"/>
            <a:ext cx="1096728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03" name="Google Shape;103;p19"/>
          <p:cNvSpPr txBox="1"/>
          <p:nvPr/>
        </p:nvSpPr>
        <p:spPr>
          <a:xfrm rot="-5400000">
            <a:off x="8054100" y="3897183"/>
            <a:ext cx="1620000" cy="9233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6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© Thomas Ott</a:t>
            </a:r>
            <a:endParaRPr sz="1100"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">
  <p:cSld name="Section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0"/>
          <p:cNvSpPr txBox="1"/>
          <p:nvPr>
            <p:ph type="title"/>
          </p:nvPr>
        </p:nvSpPr>
        <p:spPr>
          <a:xfrm>
            <a:off x="270000" y="2943000"/>
            <a:ext cx="8669025" cy="81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 Black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6" name="Google Shape;106;p20"/>
          <p:cNvSpPr txBox="1"/>
          <p:nvPr>
            <p:ph idx="1" type="body"/>
          </p:nvPr>
        </p:nvSpPr>
        <p:spPr>
          <a:xfrm>
            <a:off x="270000" y="3780000"/>
            <a:ext cx="5939995" cy="8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7" name="Google Shape;107;p20"/>
          <p:cNvSpPr txBox="1"/>
          <p:nvPr>
            <p:ph idx="10" type="dt"/>
          </p:nvPr>
        </p:nvSpPr>
        <p:spPr>
          <a:xfrm>
            <a:off x="270000" y="4918605"/>
            <a:ext cx="1079995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8" name="Google Shape;108;p20"/>
          <p:cNvSpPr txBox="1"/>
          <p:nvPr>
            <p:ph idx="11" type="ftr"/>
          </p:nvPr>
        </p:nvSpPr>
        <p:spPr>
          <a:xfrm>
            <a:off x="270000" y="270000"/>
            <a:ext cx="6732000" cy="1417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9" name="Google Shape;109;p20"/>
          <p:cNvSpPr txBox="1"/>
          <p:nvPr>
            <p:ph idx="12" type="sldNum"/>
          </p:nvPr>
        </p:nvSpPr>
        <p:spPr>
          <a:xfrm>
            <a:off x="7813429" y="4918605"/>
            <a:ext cx="1096728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Content">
  <p:cSld name="2 Content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1"/>
          <p:cNvSpPr txBox="1"/>
          <p:nvPr>
            <p:ph type="title"/>
          </p:nvPr>
        </p:nvSpPr>
        <p:spPr>
          <a:xfrm>
            <a:off x="270000" y="552511"/>
            <a:ext cx="6732000" cy="81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2" name="Google Shape;112;p21"/>
          <p:cNvSpPr txBox="1"/>
          <p:nvPr>
            <p:ph idx="10" type="dt"/>
          </p:nvPr>
        </p:nvSpPr>
        <p:spPr>
          <a:xfrm>
            <a:off x="270000" y="4918605"/>
            <a:ext cx="1079995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3" name="Google Shape;113;p21"/>
          <p:cNvSpPr txBox="1"/>
          <p:nvPr>
            <p:ph idx="11" type="ftr"/>
          </p:nvPr>
        </p:nvSpPr>
        <p:spPr>
          <a:xfrm>
            <a:off x="270000" y="269999"/>
            <a:ext cx="6732000" cy="1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4" name="Google Shape;114;p21"/>
          <p:cNvSpPr txBox="1"/>
          <p:nvPr>
            <p:ph idx="12" type="sldNum"/>
          </p:nvPr>
        </p:nvSpPr>
        <p:spPr>
          <a:xfrm>
            <a:off x="7813429" y="4918605"/>
            <a:ext cx="1096728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15" name="Google Shape;115;p21"/>
          <p:cNvSpPr txBox="1"/>
          <p:nvPr>
            <p:ph idx="1" type="body"/>
          </p:nvPr>
        </p:nvSpPr>
        <p:spPr>
          <a:xfrm>
            <a:off x="270272" y="1485000"/>
            <a:ext cx="4185000" cy="337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175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4pPr>
            <a:lvl5pPr indent="-3175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6" name="Google Shape;116;p21"/>
          <p:cNvSpPr txBox="1"/>
          <p:nvPr>
            <p:ph idx="2" type="body"/>
          </p:nvPr>
        </p:nvSpPr>
        <p:spPr>
          <a:xfrm>
            <a:off x="4725157" y="1485000"/>
            <a:ext cx="4185000" cy="337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175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4pPr>
            <a:lvl5pPr indent="-3175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- Caption">
  <p:cSld name="Image - Caption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2"/>
          <p:cNvSpPr txBox="1"/>
          <p:nvPr>
            <p:ph type="title"/>
          </p:nvPr>
        </p:nvSpPr>
        <p:spPr>
          <a:xfrm>
            <a:off x="270000" y="552511"/>
            <a:ext cx="6732000" cy="81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9" name="Google Shape;119;p22"/>
          <p:cNvSpPr txBox="1"/>
          <p:nvPr>
            <p:ph idx="10" type="dt"/>
          </p:nvPr>
        </p:nvSpPr>
        <p:spPr>
          <a:xfrm>
            <a:off x="270000" y="4918605"/>
            <a:ext cx="1079995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0" name="Google Shape;120;p22"/>
          <p:cNvSpPr txBox="1"/>
          <p:nvPr>
            <p:ph idx="11" type="ftr"/>
          </p:nvPr>
        </p:nvSpPr>
        <p:spPr>
          <a:xfrm>
            <a:off x="270000" y="269999"/>
            <a:ext cx="6732000" cy="1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1" name="Google Shape;121;p22"/>
          <p:cNvSpPr txBox="1"/>
          <p:nvPr>
            <p:ph idx="12" type="sldNum"/>
          </p:nvPr>
        </p:nvSpPr>
        <p:spPr>
          <a:xfrm>
            <a:off x="7813429" y="4918605"/>
            <a:ext cx="1096728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22" name="Google Shape;122;p22"/>
          <p:cNvSpPr txBox="1"/>
          <p:nvPr>
            <p:ph idx="1" type="body"/>
          </p:nvPr>
        </p:nvSpPr>
        <p:spPr>
          <a:xfrm>
            <a:off x="270272" y="1485000"/>
            <a:ext cx="8640365" cy="305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2385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Char char="▪"/>
              <a:defRPr/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4pPr>
            <a:lvl5pPr indent="-3175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23" name="Google Shape;123;p22"/>
          <p:cNvSpPr txBox="1"/>
          <p:nvPr>
            <p:ph idx="2" type="body"/>
          </p:nvPr>
        </p:nvSpPr>
        <p:spPr>
          <a:xfrm>
            <a:off x="270272" y="4563000"/>
            <a:ext cx="8640365" cy="2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6"/>
              </a:buClr>
              <a:buSzPts val="1100"/>
              <a:buNone/>
              <a:defRPr sz="1100">
                <a:solidFill>
                  <a:schemeClr val="accent6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100"/>
              <a:buNone/>
              <a:defRPr sz="1100">
                <a:solidFill>
                  <a:schemeClr val="accent6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100"/>
              <a:buNone/>
              <a:defRPr sz="1100">
                <a:solidFill>
                  <a:schemeClr val="accent6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100"/>
              <a:buNone/>
              <a:defRPr sz="1100">
                <a:solidFill>
                  <a:schemeClr val="accent6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100"/>
              <a:buNone/>
              <a:defRPr sz="1100">
                <a:solidFill>
                  <a:schemeClr val="accent6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Fullscreen">
  <p:cSld name="Image Fullscreen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3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4"/>
          <p:cNvSpPr txBox="1"/>
          <p:nvPr>
            <p:ph idx="10" type="dt"/>
          </p:nvPr>
        </p:nvSpPr>
        <p:spPr>
          <a:xfrm>
            <a:off x="270000" y="4918605"/>
            <a:ext cx="1079995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8" name="Google Shape;128;p24"/>
          <p:cNvSpPr txBox="1"/>
          <p:nvPr>
            <p:ph idx="12" type="sldNum"/>
          </p:nvPr>
        </p:nvSpPr>
        <p:spPr>
          <a:xfrm>
            <a:off x="7813429" y="4918605"/>
            <a:ext cx="1096728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6"/>
          <p:cNvSpPr txBox="1"/>
          <p:nvPr>
            <p:ph type="ctrTitle"/>
          </p:nvPr>
        </p:nvSpPr>
        <p:spPr>
          <a:xfrm>
            <a:off x="1062000" y="1890000"/>
            <a:ext cx="7020000" cy="81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 Black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1" name="Google Shape;151;p26"/>
          <p:cNvSpPr txBox="1"/>
          <p:nvPr>
            <p:ph idx="1" type="subTitle"/>
          </p:nvPr>
        </p:nvSpPr>
        <p:spPr>
          <a:xfrm>
            <a:off x="1062000" y="2841750"/>
            <a:ext cx="7020000" cy="11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52" name="Google Shape;152;p26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3" name="Google Shape;153;p26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7"/>
          <p:cNvSpPr txBox="1"/>
          <p:nvPr>
            <p:ph type="title"/>
          </p:nvPr>
        </p:nvSpPr>
        <p:spPr>
          <a:xfrm>
            <a:off x="270000" y="552511"/>
            <a:ext cx="6732000" cy="81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 Black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6" name="Google Shape;156;p27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7" name="Google Shape;157;p27"/>
          <p:cNvSpPr txBox="1"/>
          <p:nvPr>
            <p:ph idx="11" type="ftr"/>
          </p:nvPr>
        </p:nvSpPr>
        <p:spPr>
          <a:xfrm>
            <a:off x="270000" y="269999"/>
            <a:ext cx="6732000" cy="1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8" name="Google Shape;158;p27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">
  <p:cSld name="Title Content"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8"/>
          <p:cNvSpPr txBox="1"/>
          <p:nvPr>
            <p:ph type="title"/>
          </p:nvPr>
        </p:nvSpPr>
        <p:spPr>
          <a:xfrm>
            <a:off x="270000" y="552511"/>
            <a:ext cx="6732000" cy="81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61" name="Google Shape;161;p28"/>
          <p:cNvSpPr txBox="1"/>
          <p:nvPr>
            <p:ph idx="1" type="body"/>
          </p:nvPr>
        </p:nvSpPr>
        <p:spPr>
          <a:xfrm>
            <a:off x="270000" y="1485000"/>
            <a:ext cx="8640000" cy="337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175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4pPr>
            <a:lvl5pPr indent="-3175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62" name="Google Shape;162;p28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63" name="Google Shape;163;p28"/>
          <p:cNvSpPr txBox="1"/>
          <p:nvPr>
            <p:ph idx="11" type="ftr"/>
          </p:nvPr>
        </p:nvSpPr>
        <p:spPr>
          <a:xfrm>
            <a:off x="270000" y="269999"/>
            <a:ext cx="6732000" cy="1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64" name="Google Shape;164;p28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- Image 1">
  <p:cSld name="Title - Image 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9"/>
          <p:cNvSpPr txBox="1"/>
          <p:nvPr>
            <p:ph type="ctrTitle"/>
          </p:nvPr>
        </p:nvSpPr>
        <p:spPr>
          <a:xfrm>
            <a:off x="1062000" y="1890000"/>
            <a:ext cx="7020000" cy="81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 Black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67" name="Google Shape;167;p29"/>
          <p:cNvSpPr txBox="1"/>
          <p:nvPr>
            <p:ph idx="1" type="subTitle"/>
          </p:nvPr>
        </p:nvSpPr>
        <p:spPr>
          <a:xfrm>
            <a:off x="1062000" y="2841750"/>
            <a:ext cx="7020000" cy="11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68" name="Google Shape;168;p29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69" name="Google Shape;169;p29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70" name="Google Shape;170;p29"/>
          <p:cNvSpPr txBox="1"/>
          <p:nvPr/>
        </p:nvSpPr>
        <p:spPr>
          <a:xfrm rot="-5400000">
            <a:off x="8054133" y="3897150"/>
            <a:ext cx="1620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6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© Axel Becker</a:t>
            </a:r>
            <a:endParaRPr sz="1100"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- Image 2">
  <p:cSld name="Title - Image 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0"/>
          <p:cNvSpPr txBox="1"/>
          <p:nvPr>
            <p:ph type="ctrTitle"/>
          </p:nvPr>
        </p:nvSpPr>
        <p:spPr>
          <a:xfrm>
            <a:off x="1062000" y="1890000"/>
            <a:ext cx="7020000" cy="81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 Black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73" name="Google Shape;173;p30"/>
          <p:cNvSpPr txBox="1"/>
          <p:nvPr>
            <p:ph idx="1" type="subTitle"/>
          </p:nvPr>
        </p:nvSpPr>
        <p:spPr>
          <a:xfrm>
            <a:off x="1062000" y="2841750"/>
            <a:ext cx="7020000" cy="11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74" name="Google Shape;174;p30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75" name="Google Shape;175;p30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76" name="Google Shape;176;p30"/>
          <p:cNvSpPr txBox="1"/>
          <p:nvPr/>
        </p:nvSpPr>
        <p:spPr>
          <a:xfrm rot="-5400000">
            <a:off x="8054133" y="3897150"/>
            <a:ext cx="1620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6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© Thomas Ott</a:t>
            </a:r>
            <a:endParaRPr sz="1100"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- Image 3">
  <p:cSld name="Title - Image 3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1"/>
          <p:cNvSpPr txBox="1"/>
          <p:nvPr>
            <p:ph type="ctrTitle"/>
          </p:nvPr>
        </p:nvSpPr>
        <p:spPr>
          <a:xfrm>
            <a:off x="1062000" y="1890000"/>
            <a:ext cx="7020000" cy="81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 Black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79" name="Google Shape;179;p31"/>
          <p:cNvSpPr txBox="1"/>
          <p:nvPr>
            <p:ph idx="1" type="subTitle"/>
          </p:nvPr>
        </p:nvSpPr>
        <p:spPr>
          <a:xfrm>
            <a:off x="1062000" y="2841750"/>
            <a:ext cx="7020000" cy="11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80" name="Google Shape;180;p31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81" name="Google Shape;181;p31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82" name="Google Shape;182;p31"/>
          <p:cNvSpPr txBox="1"/>
          <p:nvPr/>
        </p:nvSpPr>
        <p:spPr>
          <a:xfrm rot="-5400000">
            <a:off x="8054133" y="3897150"/>
            <a:ext cx="1620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6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© Thomas Ott</a:t>
            </a:r>
            <a:endParaRPr sz="1100"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">
  <p:cSld name="Section"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2"/>
          <p:cNvSpPr txBox="1"/>
          <p:nvPr>
            <p:ph type="title"/>
          </p:nvPr>
        </p:nvSpPr>
        <p:spPr>
          <a:xfrm>
            <a:off x="270000" y="2943000"/>
            <a:ext cx="8669100" cy="81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 Black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85" name="Google Shape;185;p32"/>
          <p:cNvSpPr txBox="1"/>
          <p:nvPr>
            <p:ph idx="1" type="body"/>
          </p:nvPr>
        </p:nvSpPr>
        <p:spPr>
          <a:xfrm>
            <a:off x="270000" y="3780000"/>
            <a:ext cx="5940000" cy="8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6" name="Google Shape;186;p32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87" name="Google Shape;187;p32"/>
          <p:cNvSpPr txBox="1"/>
          <p:nvPr>
            <p:ph idx="11" type="ftr"/>
          </p:nvPr>
        </p:nvSpPr>
        <p:spPr>
          <a:xfrm>
            <a:off x="270000" y="270000"/>
            <a:ext cx="6732000" cy="1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88" name="Google Shape;188;p32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Content">
  <p:cSld name="2 Content"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3"/>
          <p:cNvSpPr txBox="1"/>
          <p:nvPr>
            <p:ph type="title"/>
          </p:nvPr>
        </p:nvSpPr>
        <p:spPr>
          <a:xfrm>
            <a:off x="270000" y="552511"/>
            <a:ext cx="6732000" cy="81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91" name="Google Shape;191;p33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92" name="Google Shape;192;p33"/>
          <p:cNvSpPr txBox="1"/>
          <p:nvPr>
            <p:ph idx="11" type="ftr"/>
          </p:nvPr>
        </p:nvSpPr>
        <p:spPr>
          <a:xfrm>
            <a:off x="270000" y="269999"/>
            <a:ext cx="6732000" cy="1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93" name="Google Shape;193;p33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94" name="Google Shape;194;p33"/>
          <p:cNvSpPr txBox="1"/>
          <p:nvPr>
            <p:ph idx="1" type="body"/>
          </p:nvPr>
        </p:nvSpPr>
        <p:spPr>
          <a:xfrm>
            <a:off x="270272" y="1485000"/>
            <a:ext cx="4185000" cy="337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175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4pPr>
            <a:lvl5pPr indent="-3175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95" name="Google Shape;195;p33"/>
          <p:cNvSpPr txBox="1"/>
          <p:nvPr>
            <p:ph idx="2" type="body"/>
          </p:nvPr>
        </p:nvSpPr>
        <p:spPr>
          <a:xfrm>
            <a:off x="4725157" y="1485000"/>
            <a:ext cx="4185000" cy="337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175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4pPr>
            <a:lvl5pPr indent="-3175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- Caption">
  <p:cSld name="Image - Caption"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4"/>
          <p:cNvSpPr txBox="1"/>
          <p:nvPr>
            <p:ph type="title"/>
          </p:nvPr>
        </p:nvSpPr>
        <p:spPr>
          <a:xfrm>
            <a:off x="270000" y="552511"/>
            <a:ext cx="6732000" cy="81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98" name="Google Shape;198;p34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99" name="Google Shape;199;p34"/>
          <p:cNvSpPr txBox="1"/>
          <p:nvPr>
            <p:ph idx="11" type="ftr"/>
          </p:nvPr>
        </p:nvSpPr>
        <p:spPr>
          <a:xfrm>
            <a:off x="270000" y="269999"/>
            <a:ext cx="6732000" cy="1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00" name="Google Shape;200;p34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201" name="Google Shape;201;p34"/>
          <p:cNvSpPr txBox="1"/>
          <p:nvPr>
            <p:ph idx="1" type="body"/>
          </p:nvPr>
        </p:nvSpPr>
        <p:spPr>
          <a:xfrm>
            <a:off x="270272" y="1485000"/>
            <a:ext cx="8640300" cy="305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2385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Char char="▪"/>
              <a:defRPr/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4pPr>
            <a:lvl5pPr indent="-3175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02" name="Google Shape;202;p34"/>
          <p:cNvSpPr txBox="1"/>
          <p:nvPr>
            <p:ph idx="2" type="body"/>
          </p:nvPr>
        </p:nvSpPr>
        <p:spPr>
          <a:xfrm>
            <a:off x="270272" y="4563000"/>
            <a:ext cx="86403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6"/>
              </a:buClr>
              <a:buSzPts val="1100"/>
              <a:buNone/>
              <a:defRPr sz="1100">
                <a:solidFill>
                  <a:schemeClr val="accent6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100"/>
              <a:buNone/>
              <a:defRPr sz="1100">
                <a:solidFill>
                  <a:schemeClr val="accent6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100"/>
              <a:buNone/>
              <a:defRPr sz="1100">
                <a:solidFill>
                  <a:schemeClr val="accent6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100"/>
              <a:buNone/>
              <a:defRPr sz="1100">
                <a:solidFill>
                  <a:schemeClr val="accent6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100"/>
              <a:buNone/>
              <a:defRPr sz="1100">
                <a:solidFill>
                  <a:schemeClr val="accent6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Fullscreen">
  <p:cSld name="Image Fullscreen"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5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6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07" name="Google Shape;207;p36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2" Type="http://schemas.openxmlformats.org/officeDocument/2006/relationships/theme" Target="../theme/theme4.xml"/><Relationship Id="rId9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270000" y="552511"/>
            <a:ext cx="6732000" cy="81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 Black"/>
              <a:buNone/>
              <a:defRPr b="0" i="0" sz="3200" u="none" cap="none" strike="noStrik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270000" y="1485000"/>
            <a:ext cx="8639990" cy="337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23850" lvl="0" marL="4572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▪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grpSp>
        <p:nvGrpSpPr>
          <p:cNvPr id="53" name="Google Shape;53;p13"/>
          <p:cNvGrpSpPr/>
          <p:nvPr/>
        </p:nvGrpSpPr>
        <p:grpSpPr>
          <a:xfrm>
            <a:off x="7438496" y="134999"/>
            <a:ext cx="1704614" cy="682624"/>
            <a:chOff x="7454900" y="306388"/>
            <a:chExt cx="1704614" cy="682624"/>
          </a:xfrm>
        </p:grpSpPr>
        <p:sp>
          <p:nvSpPr>
            <p:cNvPr id="54" name="Google Shape;54;p13"/>
            <p:cNvSpPr/>
            <p:nvPr/>
          </p:nvSpPr>
          <p:spPr>
            <a:xfrm>
              <a:off x="7454900" y="309563"/>
              <a:ext cx="1689100" cy="6778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Google Shape;55;p13"/>
            <p:cNvSpPr/>
            <p:nvPr/>
          </p:nvSpPr>
          <p:spPr>
            <a:xfrm>
              <a:off x="7454900" y="306388"/>
              <a:ext cx="1704614" cy="682624"/>
            </a:xfrm>
            <a:custGeom>
              <a:rect b="b" l="l" r="r" t="t"/>
              <a:pathLst>
                <a:path extrusionOk="0" h="831" w="2079">
                  <a:moveTo>
                    <a:pt x="0" y="0"/>
                  </a:moveTo>
                  <a:lnTo>
                    <a:pt x="0" y="0"/>
                  </a:lnTo>
                  <a:lnTo>
                    <a:pt x="2079" y="0"/>
                  </a:lnTo>
                  <a:lnTo>
                    <a:pt x="2079" y="831"/>
                  </a:lnTo>
                  <a:lnTo>
                    <a:pt x="0" y="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" name="Google Shape;56;p13"/>
            <p:cNvSpPr/>
            <p:nvPr/>
          </p:nvSpPr>
          <p:spPr>
            <a:xfrm>
              <a:off x="7499350" y="325438"/>
              <a:ext cx="525463" cy="576262"/>
            </a:xfrm>
            <a:custGeom>
              <a:rect b="b" l="l" r="r" t="t"/>
              <a:pathLst>
                <a:path extrusionOk="0" h="701" w="647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  <a:moveTo>
                    <a:pt x="264" y="503"/>
                  </a:moveTo>
                  <a:lnTo>
                    <a:pt x="264" y="503"/>
                  </a:lnTo>
                  <a:cubicBezTo>
                    <a:pt x="264" y="504"/>
                    <a:pt x="264" y="504"/>
                    <a:pt x="264" y="504"/>
                  </a:cubicBezTo>
                  <a:cubicBezTo>
                    <a:pt x="266" y="507"/>
                    <a:pt x="268" y="510"/>
                    <a:pt x="270" y="513"/>
                  </a:cubicBezTo>
                  <a:cubicBezTo>
                    <a:pt x="281" y="504"/>
                    <a:pt x="292" y="495"/>
                    <a:pt x="301" y="486"/>
                  </a:cubicBezTo>
                  <a:cubicBezTo>
                    <a:pt x="297" y="483"/>
                    <a:pt x="292" y="481"/>
                    <a:pt x="288" y="479"/>
                  </a:cubicBezTo>
                  <a:cubicBezTo>
                    <a:pt x="281" y="486"/>
                    <a:pt x="275" y="490"/>
                    <a:pt x="262" y="490"/>
                  </a:cubicBezTo>
                  <a:cubicBezTo>
                    <a:pt x="260" y="490"/>
                    <a:pt x="259" y="488"/>
                    <a:pt x="260" y="486"/>
                  </a:cubicBezTo>
                  <a:cubicBezTo>
                    <a:pt x="262" y="479"/>
                    <a:pt x="260" y="461"/>
                    <a:pt x="260" y="452"/>
                  </a:cubicBezTo>
                  <a:cubicBezTo>
                    <a:pt x="259" y="450"/>
                    <a:pt x="258" y="448"/>
                    <a:pt x="257" y="446"/>
                  </a:cubicBezTo>
                  <a:cubicBezTo>
                    <a:pt x="253" y="447"/>
                    <a:pt x="249" y="447"/>
                    <a:pt x="243" y="447"/>
                  </a:cubicBezTo>
                  <a:cubicBezTo>
                    <a:pt x="240" y="447"/>
                    <a:pt x="239" y="444"/>
                    <a:pt x="241" y="442"/>
                  </a:cubicBezTo>
                  <a:cubicBezTo>
                    <a:pt x="250" y="434"/>
                    <a:pt x="249" y="423"/>
                    <a:pt x="250" y="408"/>
                  </a:cubicBezTo>
                  <a:cubicBezTo>
                    <a:pt x="245" y="411"/>
                    <a:pt x="237" y="417"/>
                    <a:pt x="233" y="419"/>
                  </a:cubicBezTo>
                  <a:cubicBezTo>
                    <a:pt x="237" y="458"/>
                    <a:pt x="250" y="483"/>
                    <a:pt x="264" y="503"/>
                  </a:cubicBezTo>
                  <a:lnTo>
                    <a:pt x="264" y="503"/>
                  </a:lnTo>
                  <a:close/>
                  <a:moveTo>
                    <a:pt x="291" y="540"/>
                  </a:moveTo>
                  <a:lnTo>
                    <a:pt x="291" y="540"/>
                  </a:lnTo>
                  <a:cubicBezTo>
                    <a:pt x="406" y="463"/>
                    <a:pt x="451" y="323"/>
                    <a:pt x="554" y="235"/>
                  </a:cubicBezTo>
                  <a:lnTo>
                    <a:pt x="539" y="232"/>
                  </a:lnTo>
                  <a:cubicBezTo>
                    <a:pt x="536" y="231"/>
                    <a:pt x="536" y="231"/>
                    <a:pt x="536" y="228"/>
                  </a:cubicBezTo>
                  <a:lnTo>
                    <a:pt x="539" y="207"/>
                  </a:lnTo>
                  <a:cubicBezTo>
                    <a:pt x="444" y="303"/>
                    <a:pt x="391" y="462"/>
                    <a:pt x="283" y="530"/>
                  </a:cubicBezTo>
                  <a:cubicBezTo>
                    <a:pt x="286" y="533"/>
                    <a:pt x="288" y="536"/>
                    <a:pt x="291" y="540"/>
                  </a:cubicBezTo>
                  <a:lnTo>
                    <a:pt x="291" y="540"/>
                  </a:lnTo>
                  <a:close/>
                  <a:moveTo>
                    <a:pt x="558" y="188"/>
                  </a:moveTo>
                  <a:lnTo>
                    <a:pt x="558" y="188"/>
                  </a:lnTo>
                  <a:cubicBezTo>
                    <a:pt x="554" y="192"/>
                    <a:pt x="549" y="196"/>
                    <a:pt x="545" y="200"/>
                  </a:cubicBezTo>
                  <a:lnTo>
                    <a:pt x="542" y="227"/>
                  </a:lnTo>
                  <a:lnTo>
                    <a:pt x="560" y="230"/>
                  </a:lnTo>
                  <a:cubicBezTo>
                    <a:pt x="563" y="228"/>
                    <a:pt x="566" y="225"/>
                    <a:pt x="570" y="222"/>
                  </a:cubicBezTo>
                  <a:lnTo>
                    <a:pt x="567" y="216"/>
                  </a:lnTo>
                  <a:cubicBezTo>
                    <a:pt x="562" y="217"/>
                    <a:pt x="557" y="215"/>
                    <a:pt x="555" y="210"/>
                  </a:cubicBezTo>
                  <a:cubicBezTo>
                    <a:pt x="553" y="204"/>
                    <a:pt x="556" y="199"/>
                    <a:pt x="561" y="197"/>
                  </a:cubicBezTo>
                  <a:lnTo>
                    <a:pt x="558" y="188"/>
                  </a:lnTo>
                  <a:lnTo>
                    <a:pt x="558" y="188"/>
                  </a:lnTo>
                  <a:close/>
                  <a:moveTo>
                    <a:pt x="308" y="487"/>
                  </a:moveTo>
                  <a:lnTo>
                    <a:pt x="308" y="487"/>
                  </a:lnTo>
                  <a:cubicBezTo>
                    <a:pt x="297" y="498"/>
                    <a:pt x="286" y="508"/>
                    <a:pt x="274" y="517"/>
                  </a:cubicBezTo>
                  <a:lnTo>
                    <a:pt x="274" y="518"/>
                  </a:lnTo>
                  <a:cubicBezTo>
                    <a:pt x="276" y="521"/>
                    <a:pt x="278" y="523"/>
                    <a:pt x="280" y="525"/>
                  </a:cubicBezTo>
                  <a:cubicBezTo>
                    <a:pt x="336" y="490"/>
                    <a:pt x="378" y="429"/>
                    <a:pt x="419" y="364"/>
                  </a:cubicBezTo>
                  <a:cubicBezTo>
                    <a:pt x="454" y="308"/>
                    <a:pt x="492" y="245"/>
                    <a:pt x="540" y="197"/>
                  </a:cubicBezTo>
                  <a:cubicBezTo>
                    <a:pt x="540" y="197"/>
                    <a:pt x="541" y="197"/>
                    <a:pt x="541" y="196"/>
                  </a:cubicBezTo>
                  <a:cubicBezTo>
                    <a:pt x="546" y="192"/>
                    <a:pt x="551" y="187"/>
                    <a:pt x="556" y="183"/>
                  </a:cubicBezTo>
                  <a:lnTo>
                    <a:pt x="552" y="170"/>
                  </a:lnTo>
                  <a:cubicBezTo>
                    <a:pt x="533" y="185"/>
                    <a:pt x="516" y="203"/>
                    <a:pt x="500" y="222"/>
                  </a:cubicBezTo>
                  <a:cubicBezTo>
                    <a:pt x="500" y="222"/>
                    <a:pt x="500" y="223"/>
                    <a:pt x="500" y="223"/>
                  </a:cubicBezTo>
                  <a:cubicBezTo>
                    <a:pt x="469" y="260"/>
                    <a:pt x="443" y="302"/>
                    <a:pt x="418" y="341"/>
                  </a:cubicBezTo>
                  <a:cubicBezTo>
                    <a:pt x="405" y="361"/>
                    <a:pt x="392" y="382"/>
                    <a:pt x="378" y="402"/>
                  </a:cubicBezTo>
                  <a:cubicBezTo>
                    <a:pt x="378" y="402"/>
                    <a:pt x="378" y="402"/>
                    <a:pt x="378" y="402"/>
                  </a:cubicBezTo>
                  <a:cubicBezTo>
                    <a:pt x="372" y="411"/>
                    <a:pt x="366" y="419"/>
                    <a:pt x="360" y="426"/>
                  </a:cubicBezTo>
                  <a:cubicBezTo>
                    <a:pt x="360" y="427"/>
                    <a:pt x="360" y="427"/>
                    <a:pt x="360" y="427"/>
                  </a:cubicBezTo>
                  <a:cubicBezTo>
                    <a:pt x="355" y="433"/>
                    <a:pt x="351" y="439"/>
                    <a:pt x="347" y="444"/>
                  </a:cubicBezTo>
                  <a:cubicBezTo>
                    <a:pt x="346" y="444"/>
                    <a:pt x="346" y="445"/>
                    <a:pt x="346" y="445"/>
                  </a:cubicBezTo>
                  <a:cubicBezTo>
                    <a:pt x="340" y="453"/>
                    <a:pt x="333" y="461"/>
                    <a:pt x="326" y="468"/>
                  </a:cubicBezTo>
                  <a:cubicBezTo>
                    <a:pt x="326" y="469"/>
                    <a:pt x="326" y="469"/>
                    <a:pt x="325" y="469"/>
                  </a:cubicBezTo>
                  <a:cubicBezTo>
                    <a:pt x="320" y="475"/>
                    <a:pt x="314" y="481"/>
                    <a:pt x="308" y="487"/>
                  </a:cubicBezTo>
                  <a:lnTo>
                    <a:pt x="308" y="487"/>
                  </a:lnTo>
                  <a:lnTo>
                    <a:pt x="308" y="487"/>
                  </a:lnTo>
                  <a:close/>
                  <a:moveTo>
                    <a:pt x="306" y="482"/>
                  </a:moveTo>
                  <a:lnTo>
                    <a:pt x="306" y="482"/>
                  </a:lnTo>
                  <a:cubicBezTo>
                    <a:pt x="310" y="477"/>
                    <a:pt x="314" y="473"/>
                    <a:pt x="318" y="469"/>
                  </a:cubicBezTo>
                  <a:cubicBezTo>
                    <a:pt x="292" y="465"/>
                    <a:pt x="277" y="452"/>
                    <a:pt x="272" y="437"/>
                  </a:cubicBezTo>
                  <a:cubicBezTo>
                    <a:pt x="268" y="440"/>
                    <a:pt x="265" y="443"/>
                    <a:pt x="262" y="444"/>
                  </a:cubicBezTo>
                  <a:cubicBezTo>
                    <a:pt x="263" y="446"/>
                    <a:pt x="264" y="447"/>
                    <a:pt x="264" y="449"/>
                  </a:cubicBezTo>
                  <a:cubicBezTo>
                    <a:pt x="265" y="449"/>
                    <a:pt x="265" y="449"/>
                    <a:pt x="265" y="450"/>
                  </a:cubicBezTo>
                  <a:cubicBezTo>
                    <a:pt x="276" y="467"/>
                    <a:pt x="288" y="472"/>
                    <a:pt x="306" y="482"/>
                  </a:cubicBezTo>
                  <a:lnTo>
                    <a:pt x="306" y="482"/>
                  </a:lnTo>
                  <a:close/>
                  <a:moveTo>
                    <a:pt x="323" y="464"/>
                  </a:moveTo>
                  <a:lnTo>
                    <a:pt x="323" y="464"/>
                  </a:lnTo>
                  <a:cubicBezTo>
                    <a:pt x="327" y="459"/>
                    <a:pt x="331" y="454"/>
                    <a:pt x="335" y="449"/>
                  </a:cubicBezTo>
                  <a:cubicBezTo>
                    <a:pt x="287" y="463"/>
                    <a:pt x="257" y="387"/>
                    <a:pt x="339" y="356"/>
                  </a:cubicBezTo>
                  <a:cubicBezTo>
                    <a:pt x="333" y="354"/>
                    <a:pt x="327" y="352"/>
                    <a:pt x="321" y="349"/>
                  </a:cubicBezTo>
                  <a:cubicBezTo>
                    <a:pt x="268" y="373"/>
                    <a:pt x="250" y="454"/>
                    <a:pt x="323" y="464"/>
                  </a:cubicBezTo>
                  <a:lnTo>
                    <a:pt x="323" y="464"/>
                  </a:lnTo>
                  <a:close/>
                  <a:moveTo>
                    <a:pt x="343" y="440"/>
                  </a:moveTo>
                  <a:lnTo>
                    <a:pt x="343" y="440"/>
                  </a:lnTo>
                  <a:cubicBezTo>
                    <a:pt x="347" y="435"/>
                    <a:pt x="351" y="430"/>
                    <a:pt x="355" y="424"/>
                  </a:cubicBezTo>
                  <a:cubicBezTo>
                    <a:pt x="357" y="410"/>
                    <a:pt x="353" y="394"/>
                    <a:pt x="336" y="386"/>
                  </a:cubicBezTo>
                  <a:cubicBezTo>
                    <a:pt x="331" y="389"/>
                    <a:pt x="326" y="392"/>
                    <a:pt x="322" y="396"/>
                  </a:cubicBezTo>
                  <a:cubicBezTo>
                    <a:pt x="348" y="400"/>
                    <a:pt x="348" y="433"/>
                    <a:pt x="324" y="433"/>
                  </a:cubicBezTo>
                  <a:cubicBezTo>
                    <a:pt x="305" y="433"/>
                    <a:pt x="306" y="409"/>
                    <a:pt x="314" y="397"/>
                  </a:cubicBezTo>
                  <a:cubicBezTo>
                    <a:pt x="314" y="397"/>
                    <a:pt x="315" y="396"/>
                    <a:pt x="315" y="396"/>
                  </a:cubicBezTo>
                  <a:lnTo>
                    <a:pt x="315" y="396"/>
                  </a:lnTo>
                  <a:cubicBezTo>
                    <a:pt x="319" y="391"/>
                    <a:pt x="325" y="386"/>
                    <a:pt x="334" y="381"/>
                  </a:cubicBezTo>
                  <a:cubicBezTo>
                    <a:pt x="334" y="381"/>
                    <a:pt x="334" y="381"/>
                    <a:pt x="335" y="381"/>
                  </a:cubicBezTo>
                  <a:cubicBezTo>
                    <a:pt x="341" y="378"/>
                    <a:pt x="349" y="375"/>
                    <a:pt x="358" y="373"/>
                  </a:cubicBezTo>
                  <a:cubicBezTo>
                    <a:pt x="358" y="372"/>
                    <a:pt x="359" y="372"/>
                    <a:pt x="359" y="372"/>
                  </a:cubicBezTo>
                  <a:cubicBezTo>
                    <a:pt x="364" y="371"/>
                    <a:pt x="370" y="370"/>
                    <a:pt x="377" y="369"/>
                  </a:cubicBezTo>
                  <a:cubicBezTo>
                    <a:pt x="372" y="367"/>
                    <a:pt x="366" y="365"/>
                    <a:pt x="360" y="363"/>
                  </a:cubicBezTo>
                  <a:cubicBezTo>
                    <a:pt x="356" y="362"/>
                    <a:pt x="352" y="360"/>
                    <a:pt x="348" y="359"/>
                  </a:cubicBezTo>
                  <a:cubicBezTo>
                    <a:pt x="259" y="388"/>
                    <a:pt x="295" y="466"/>
                    <a:pt x="343" y="440"/>
                  </a:cubicBezTo>
                  <a:lnTo>
                    <a:pt x="343" y="440"/>
                  </a:lnTo>
                  <a:close/>
                  <a:moveTo>
                    <a:pt x="361" y="416"/>
                  </a:moveTo>
                  <a:lnTo>
                    <a:pt x="361" y="416"/>
                  </a:lnTo>
                  <a:cubicBezTo>
                    <a:pt x="365" y="411"/>
                    <a:pt x="369" y="405"/>
                    <a:pt x="373" y="400"/>
                  </a:cubicBezTo>
                  <a:cubicBezTo>
                    <a:pt x="372" y="395"/>
                    <a:pt x="366" y="385"/>
                    <a:pt x="358" y="378"/>
                  </a:cubicBezTo>
                  <a:cubicBezTo>
                    <a:pt x="353" y="380"/>
                    <a:pt x="347" y="381"/>
                    <a:pt x="342" y="384"/>
                  </a:cubicBezTo>
                  <a:cubicBezTo>
                    <a:pt x="356" y="391"/>
                    <a:pt x="361" y="404"/>
                    <a:pt x="361" y="416"/>
                  </a:cubicBezTo>
                  <a:lnTo>
                    <a:pt x="361" y="416"/>
                  </a:lnTo>
                  <a:close/>
                  <a:moveTo>
                    <a:pt x="377" y="394"/>
                  </a:moveTo>
                  <a:lnTo>
                    <a:pt x="377" y="394"/>
                  </a:lnTo>
                  <a:cubicBezTo>
                    <a:pt x="381" y="388"/>
                    <a:pt x="385" y="382"/>
                    <a:pt x="389" y="376"/>
                  </a:cubicBezTo>
                  <a:cubicBezTo>
                    <a:pt x="388" y="375"/>
                    <a:pt x="387" y="375"/>
                    <a:pt x="386" y="374"/>
                  </a:cubicBezTo>
                  <a:cubicBezTo>
                    <a:pt x="380" y="375"/>
                    <a:pt x="373" y="375"/>
                    <a:pt x="365" y="377"/>
                  </a:cubicBezTo>
                  <a:cubicBezTo>
                    <a:pt x="370" y="382"/>
                    <a:pt x="374" y="389"/>
                    <a:pt x="377" y="394"/>
                  </a:cubicBezTo>
                  <a:lnTo>
                    <a:pt x="377" y="394"/>
                  </a:lnTo>
                  <a:close/>
                  <a:moveTo>
                    <a:pt x="392" y="372"/>
                  </a:moveTo>
                  <a:lnTo>
                    <a:pt x="392" y="372"/>
                  </a:lnTo>
                  <a:cubicBezTo>
                    <a:pt x="396" y="365"/>
                    <a:pt x="400" y="359"/>
                    <a:pt x="404" y="353"/>
                  </a:cubicBezTo>
                  <a:cubicBezTo>
                    <a:pt x="389" y="349"/>
                    <a:pt x="360" y="351"/>
                    <a:pt x="343" y="351"/>
                  </a:cubicBezTo>
                  <a:cubicBezTo>
                    <a:pt x="349" y="354"/>
                    <a:pt x="355" y="356"/>
                    <a:pt x="362" y="358"/>
                  </a:cubicBezTo>
                  <a:cubicBezTo>
                    <a:pt x="371" y="361"/>
                    <a:pt x="380" y="364"/>
                    <a:pt x="387" y="369"/>
                  </a:cubicBezTo>
                  <a:cubicBezTo>
                    <a:pt x="388" y="369"/>
                    <a:pt x="388" y="369"/>
                    <a:pt x="388" y="369"/>
                  </a:cubicBezTo>
                  <a:cubicBezTo>
                    <a:pt x="389" y="370"/>
                    <a:pt x="391" y="371"/>
                    <a:pt x="392" y="372"/>
                  </a:cubicBezTo>
                  <a:lnTo>
                    <a:pt x="392" y="372"/>
                  </a:lnTo>
                  <a:close/>
                  <a:moveTo>
                    <a:pt x="407" y="348"/>
                  </a:moveTo>
                  <a:lnTo>
                    <a:pt x="407" y="348"/>
                  </a:lnTo>
                  <a:cubicBezTo>
                    <a:pt x="410" y="343"/>
                    <a:pt x="413" y="339"/>
                    <a:pt x="416" y="334"/>
                  </a:cubicBezTo>
                  <a:cubicBezTo>
                    <a:pt x="399" y="329"/>
                    <a:pt x="371" y="330"/>
                    <a:pt x="354" y="330"/>
                  </a:cubicBezTo>
                  <a:cubicBezTo>
                    <a:pt x="333" y="331"/>
                    <a:pt x="312" y="331"/>
                    <a:pt x="295" y="327"/>
                  </a:cubicBezTo>
                  <a:cubicBezTo>
                    <a:pt x="304" y="335"/>
                    <a:pt x="315" y="340"/>
                    <a:pt x="327" y="345"/>
                  </a:cubicBezTo>
                  <a:cubicBezTo>
                    <a:pt x="335" y="347"/>
                    <a:pt x="356" y="345"/>
                    <a:pt x="363" y="345"/>
                  </a:cubicBezTo>
                  <a:cubicBezTo>
                    <a:pt x="379" y="345"/>
                    <a:pt x="396" y="345"/>
                    <a:pt x="407" y="348"/>
                  </a:cubicBezTo>
                  <a:lnTo>
                    <a:pt x="407" y="348"/>
                  </a:lnTo>
                  <a:close/>
                  <a:moveTo>
                    <a:pt x="419" y="329"/>
                  </a:moveTo>
                  <a:lnTo>
                    <a:pt x="419" y="329"/>
                  </a:lnTo>
                  <a:cubicBezTo>
                    <a:pt x="421" y="325"/>
                    <a:pt x="424" y="322"/>
                    <a:pt x="426" y="318"/>
                  </a:cubicBezTo>
                  <a:cubicBezTo>
                    <a:pt x="404" y="309"/>
                    <a:pt x="369" y="312"/>
                    <a:pt x="346" y="312"/>
                  </a:cubicBezTo>
                  <a:cubicBezTo>
                    <a:pt x="320" y="312"/>
                    <a:pt x="293" y="311"/>
                    <a:pt x="276" y="296"/>
                  </a:cubicBezTo>
                  <a:cubicBezTo>
                    <a:pt x="279" y="305"/>
                    <a:pt x="283" y="312"/>
                    <a:pt x="287" y="318"/>
                  </a:cubicBezTo>
                  <a:cubicBezTo>
                    <a:pt x="313" y="329"/>
                    <a:pt x="361" y="323"/>
                    <a:pt x="391" y="325"/>
                  </a:cubicBezTo>
                  <a:cubicBezTo>
                    <a:pt x="401" y="325"/>
                    <a:pt x="411" y="326"/>
                    <a:pt x="419" y="329"/>
                  </a:cubicBezTo>
                  <a:lnTo>
                    <a:pt x="419" y="329"/>
                  </a:lnTo>
                  <a:close/>
                  <a:moveTo>
                    <a:pt x="429" y="313"/>
                  </a:moveTo>
                  <a:lnTo>
                    <a:pt x="429" y="313"/>
                  </a:lnTo>
                  <a:cubicBezTo>
                    <a:pt x="432" y="309"/>
                    <a:pt x="434" y="305"/>
                    <a:pt x="437" y="301"/>
                  </a:cubicBezTo>
                  <a:cubicBezTo>
                    <a:pt x="428" y="298"/>
                    <a:pt x="420" y="296"/>
                    <a:pt x="411" y="295"/>
                  </a:cubicBezTo>
                  <a:cubicBezTo>
                    <a:pt x="411" y="295"/>
                    <a:pt x="411" y="295"/>
                    <a:pt x="410" y="295"/>
                  </a:cubicBezTo>
                  <a:cubicBezTo>
                    <a:pt x="388" y="291"/>
                    <a:pt x="366" y="292"/>
                    <a:pt x="343" y="293"/>
                  </a:cubicBezTo>
                  <a:cubicBezTo>
                    <a:pt x="328" y="293"/>
                    <a:pt x="314" y="292"/>
                    <a:pt x="302" y="288"/>
                  </a:cubicBezTo>
                  <a:cubicBezTo>
                    <a:pt x="301" y="288"/>
                    <a:pt x="301" y="288"/>
                    <a:pt x="301" y="288"/>
                  </a:cubicBezTo>
                  <a:cubicBezTo>
                    <a:pt x="291" y="285"/>
                    <a:pt x="282" y="279"/>
                    <a:pt x="275" y="269"/>
                  </a:cubicBezTo>
                  <a:cubicBezTo>
                    <a:pt x="274" y="270"/>
                    <a:pt x="273" y="271"/>
                    <a:pt x="272" y="272"/>
                  </a:cubicBezTo>
                  <a:cubicBezTo>
                    <a:pt x="273" y="277"/>
                    <a:pt x="273" y="281"/>
                    <a:pt x="274" y="285"/>
                  </a:cubicBezTo>
                  <a:cubicBezTo>
                    <a:pt x="288" y="304"/>
                    <a:pt x="316" y="307"/>
                    <a:pt x="346" y="307"/>
                  </a:cubicBezTo>
                  <a:cubicBezTo>
                    <a:pt x="371" y="307"/>
                    <a:pt x="406" y="303"/>
                    <a:pt x="429" y="313"/>
                  </a:cubicBezTo>
                  <a:lnTo>
                    <a:pt x="429" y="313"/>
                  </a:lnTo>
                  <a:close/>
                  <a:moveTo>
                    <a:pt x="498" y="216"/>
                  </a:moveTo>
                  <a:lnTo>
                    <a:pt x="498" y="216"/>
                  </a:lnTo>
                  <a:cubicBezTo>
                    <a:pt x="500" y="213"/>
                    <a:pt x="503" y="210"/>
                    <a:pt x="506" y="207"/>
                  </a:cubicBezTo>
                  <a:cubicBezTo>
                    <a:pt x="491" y="202"/>
                    <a:pt x="477" y="199"/>
                    <a:pt x="463" y="196"/>
                  </a:cubicBezTo>
                  <a:cubicBezTo>
                    <a:pt x="463" y="196"/>
                    <a:pt x="462" y="196"/>
                    <a:pt x="462" y="196"/>
                  </a:cubicBezTo>
                  <a:cubicBezTo>
                    <a:pt x="456" y="195"/>
                    <a:pt x="449" y="195"/>
                    <a:pt x="443" y="194"/>
                  </a:cubicBezTo>
                  <a:cubicBezTo>
                    <a:pt x="445" y="198"/>
                    <a:pt x="447" y="203"/>
                    <a:pt x="447" y="209"/>
                  </a:cubicBezTo>
                  <a:cubicBezTo>
                    <a:pt x="450" y="212"/>
                    <a:pt x="452" y="216"/>
                    <a:pt x="452" y="220"/>
                  </a:cubicBezTo>
                  <a:cubicBezTo>
                    <a:pt x="456" y="218"/>
                    <a:pt x="462" y="217"/>
                    <a:pt x="468" y="219"/>
                  </a:cubicBezTo>
                  <a:cubicBezTo>
                    <a:pt x="473" y="208"/>
                    <a:pt x="488" y="206"/>
                    <a:pt x="498" y="216"/>
                  </a:cubicBezTo>
                  <a:lnTo>
                    <a:pt x="498" y="216"/>
                  </a:lnTo>
                  <a:close/>
                  <a:moveTo>
                    <a:pt x="187" y="551"/>
                  </a:moveTo>
                  <a:lnTo>
                    <a:pt x="187" y="551"/>
                  </a:lnTo>
                  <a:lnTo>
                    <a:pt x="238" y="513"/>
                  </a:lnTo>
                  <a:cubicBezTo>
                    <a:pt x="236" y="508"/>
                    <a:pt x="233" y="504"/>
                    <a:pt x="231" y="499"/>
                  </a:cubicBezTo>
                  <a:lnTo>
                    <a:pt x="188" y="526"/>
                  </a:lnTo>
                  <a:cubicBezTo>
                    <a:pt x="185" y="528"/>
                    <a:pt x="182" y="523"/>
                    <a:pt x="185" y="521"/>
                  </a:cubicBezTo>
                  <a:lnTo>
                    <a:pt x="229" y="494"/>
                  </a:lnTo>
                  <a:cubicBezTo>
                    <a:pt x="227" y="491"/>
                    <a:pt x="225" y="487"/>
                    <a:pt x="224" y="483"/>
                  </a:cubicBezTo>
                  <a:lnTo>
                    <a:pt x="165" y="511"/>
                  </a:lnTo>
                  <a:cubicBezTo>
                    <a:pt x="171" y="524"/>
                    <a:pt x="178" y="538"/>
                    <a:pt x="187" y="551"/>
                  </a:cubicBezTo>
                  <a:lnTo>
                    <a:pt x="187" y="551"/>
                  </a:lnTo>
                  <a:close/>
                  <a:moveTo>
                    <a:pt x="241" y="518"/>
                  </a:moveTo>
                  <a:lnTo>
                    <a:pt x="241" y="518"/>
                  </a:lnTo>
                  <a:lnTo>
                    <a:pt x="190" y="556"/>
                  </a:lnTo>
                  <a:cubicBezTo>
                    <a:pt x="198" y="569"/>
                    <a:pt x="208" y="581"/>
                    <a:pt x="219" y="593"/>
                  </a:cubicBezTo>
                  <a:lnTo>
                    <a:pt x="259" y="545"/>
                  </a:lnTo>
                  <a:cubicBezTo>
                    <a:pt x="256" y="542"/>
                    <a:pt x="254" y="538"/>
                    <a:pt x="251" y="534"/>
                  </a:cubicBezTo>
                  <a:lnTo>
                    <a:pt x="213" y="572"/>
                  </a:lnTo>
                  <a:cubicBezTo>
                    <a:pt x="210" y="575"/>
                    <a:pt x="207" y="571"/>
                    <a:pt x="209" y="568"/>
                  </a:cubicBezTo>
                  <a:lnTo>
                    <a:pt x="248" y="530"/>
                  </a:lnTo>
                  <a:cubicBezTo>
                    <a:pt x="246" y="526"/>
                    <a:pt x="243" y="522"/>
                    <a:pt x="241" y="518"/>
                  </a:cubicBezTo>
                  <a:lnTo>
                    <a:pt x="241" y="518"/>
                  </a:lnTo>
                  <a:close/>
                  <a:moveTo>
                    <a:pt x="163" y="505"/>
                  </a:moveTo>
                  <a:lnTo>
                    <a:pt x="163" y="505"/>
                  </a:lnTo>
                  <a:lnTo>
                    <a:pt x="222" y="478"/>
                  </a:lnTo>
                  <a:cubicBezTo>
                    <a:pt x="220" y="474"/>
                    <a:pt x="219" y="470"/>
                    <a:pt x="218" y="466"/>
                  </a:cubicBezTo>
                  <a:lnTo>
                    <a:pt x="169" y="481"/>
                  </a:lnTo>
                  <a:cubicBezTo>
                    <a:pt x="166" y="482"/>
                    <a:pt x="164" y="476"/>
                    <a:pt x="168" y="475"/>
                  </a:cubicBezTo>
                  <a:lnTo>
                    <a:pt x="216" y="461"/>
                  </a:lnTo>
                  <a:cubicBezTo>
                    <a:pt x="214" y="456"/>
                    <a:pt x="213" y="451"/>
                    <a:pt x="212" y="445"/>
                  </a:cubicBezTo>
                  <a:lnTo>
                    <a:pt x="147" y="459"/>
                  </a:lnTo>
                  <a:cubicBezTo>
                    <a:pt x="151" y="475"/>
                    <a:pt x="156" y="490"/>
                    <a:pt x="163" y="505"/>
                  </a:cubicBezTo>
                  <a:lnTo>
                    <a:pt x="163" y="505"/>
                  </a:lnTo>
                  <a:close/>
                  <a:moveTo>
                    <a:pt x="146" y="454"/>
                  </a:moveTo>
                  <a:lnTo>
                    <a:pt x="146" y="454"/>
                  </a:lnTo>
                  <a:lnTo>
                    <a:pt x="210" y="440"/>
                  </a:lnTo>
                  <a:cubicBezTo>
                    <a:pt x="209" y="435"/>
                    <a:pt x="209" y="431"/>
                    <a:pt x="208" y="426"/>
                  </a:cubicBezTo>
                  <a:lnTo>
                    <a:pt x="157" y="431"/>
                  </a:lnTo>
                  <a:cubicBezTo>
                    <a:pt x="153" y="431"/>
                    <a:pt x="153" y="426"/>
                    <a:pt x="156" y="425"/>
                  </a:cubicBezTo>
                  <a:lnTo>
                    <a:pt x="207" y="421"/>
                  </a:lnTo>
                  <a:cubicBezTo>
                    <a:pt x="206" y="416"/>
                    <a:pt x="206" y="411"/>
                    <a:pt x="206" y="405"/>
                  </a:cubicBezTo>
                  <a:lnTo>
                    <a:pt x="140" y="404"/>
                  </a:lnTo>
                  <a:cubicBezTo>
                    <a:pt x="141" y="421"/>
                    <a:pt x="143" y="437"/>
                    <a:pt x="146" y="454"/>
                  </a:cubicBezTo>
                  <a:lnTo>
                    <a:pt x="146" y="454"/>
                  </a:lnTo>
                  <a:close/>
                  <a:moveTo>
                    <a:pt x="140" y="399"/>
                  </a:moveTo>
                  <a:lnTo>
                    <a:pt x="140" y="399"/>
                  </a:lnTo>
                  <a:lnTo>
                    <a:pt x="206" y="400"/>
                  </a:lnTo>
                  <a:cubicBezTo>
                    <a:pt x="205" y="395"/>
                    <a:pt x="205" y="391"/>
                    <a:pt x="206" y="387"/>
                  </a:cubicBezTo>
                  <a:lnTo>
                    <a:pt x="155" y="381"/>
                  </a:lnTo>
                  <a:cubicBezTo>
                    <a:pt x="151" y="381"/>
                    <a:pt x="152" y="375"/>
                    <a:pt x="156" y="375"/>
                  </a:cubicBezTo>
                  <a:lnTo>
                    <a:pt x="206" y="381"/>
                  </a:lnTo>
                  <a:cubicBezTo>
                    <a:pt x="206" y="375"/>
                    <a:pt x="207" y="370"/>
                    <a:pt x="207" y="364"/>
                  </a:cubicBezTo>
                  <a:lnTo>
                    <a:pt x="144" y="351"/>
                  </a:lnTo>
                  <a:cubicBezTo>
                    <a:pt x="141" y="367"/>
                    <a:pt x="140" y="383"/>
                    <a:pt x="140" y="399"/>
                  </a:cubicBezTo>
                  <a:lnTo>
                    <a:pt x="140" y="399"/>
                  </a:lnTo>
                  <a:close/>
                  <a:moveTo>
                    <a:pt x="144" y="346"/>
                  </a:moveTo>
                  <a:lnTo>
                    <a:pt x="144" y="346"/>
                  </a:lnTo>
                  <a:lnTo>
                    <a:pt x="208" y="359"/>
                  </a:lnTo>
                  <a:cubicBezTo>
                    <a:pt x="209" y="354"/>
                    <a:pt x="210" y="350"/>
                    <a:pt x="211" y="346"/>
                  </a:cubicBezTo>
                  <a:lnTo>
                    <a:pt x="162" y="330"/>
                  </a:lnTo>
                  <a:cubicBezTo>
                    <a:pt x="158" y="329"/>
                    <a:pt x="160" y="324"/>
                    <a:pt x="163" y="325"/>
                  </a:cubicBezTo>
                  <a:lnTo>
                    <a:pt x="212" y="340"/>
                  </a:lnTo>
                  <a:cubicBezTo>
                    <a:pt x="213" y="336"/>
                    <a:pt x="214" y="332"/>
                    <a:pt x="215" y="328"/>
                  </a:cubicBezTo>
                  <a:lnTo>
                    <a:pt x="157" y="299"/>
                  </a:lnTo>
                  <a:cubicBezTo>
                    <a:pt x="151" y="314"/>
                    <a:pt x="147" y="330"/>
                    <a:pt x="144" y="346"/>
                  </a:cubicBezTo>
                  <a:lnTo>
                    <a:pt x="144" y="346"/>
                  </a:lnTo>
                  <a:close/>
                  <a:moveTo>
                    <a:pt x="159" y="293"/>
                  </a:moveTo>
                  <a:lnTo>
                    <a:pt x="159" y="293"/>
                  </a:lnTo>
                  <a:lnTo>
                    <a:pt x="217" y="322"/>
                  </a:lnTo>
                  <a:cubicBezTo>
                    <a:pt x="219" y="318"/>
                    <a:pt x="220" y="314"/>
                    <a:pt x="222" y="310"/>
                  </a:cubicBezTo>
                  <a:lnTo>
                    <a:pt x="177" y="283"/>
                  </a:lnTo>
                  <a:cubicBezTo>
                    <a:pt x="174" y="281"/>
                    <a:pt x="177" y="276"/>
                    <a:pt x="180" y="278"/>
                  </a:cubicBezTo>
                  <a:lnTo>
                    <a:pt x="224" y="305"/>
                  </a:lnTo>
                  <a:cubicBezTo>
                    <a:pt x="226" y="300"/>
                    <a:pt x="228" y="296"/>
                    <a:pt x="230" y="292"/>
                  </a:cubicBezTo>
                  <a:lnTo>
                    <a:pt x="178" y="251"/>
                  </a:lnTo>
                  <a:cubicBezTo>
                    <a:pt x="170" y="265"/>
                    <a:pt x="164" y="279"/>
                    <a:pt x="159" y="293"/>
                  </a:cubicBezTo>
                  <a:lnTo>
                    <a:pt x="159" y="293"/>
                  </a:lnTo>
                  <a:close/>
                  <a:moveTo>
                    <a:pt x="180" y="246"/>
                  </a:moveTo>
                  <a:lnTo>
                    <a:pt x="180" y="246"/>
                  </a:lnTo>
                  <a:lnTo>
                    <a:pt x="233" y="287"/>
                  </a:lnTo>
                  <a:cubicBezTo>
                    <a:pt x="235" y="283"/>
                    <a:pt x="237" y="280"/>
                    <a:pt x="239" y="276"/>
                  </a:cubicBezTo>
                  <a:lnTo>
                    <a:pt x="200" y="239"/>
                  </a:lnTo>
                  <a:cubicBezTo>
                    <a:pt x="198" y="237"/>
                    <a:pt x="202" y="233"/>
                    <a:pt x="204" y="235"/>
                  </a:cubicBezTo>
                  <a:lnTo>
                    <a:pt x="242" y="271"/>
                  </a:lnTo>
                  <a:cubicBezTo>
                    <a:pt x="245" y="267"/>
                    <a:pt x="248" y="263"/>
                    <a:pt x="251" y="259"/>
                  </a:cubicBezTo>
                  <a:lnTo>
                    <a:pt x="207" y="208"/>
                  </a:lnTo>
                  <a:cubicBezTo>
                    <a:pt x="197" y="220"/>
                    <a:pt x="188" y="233"/>
                    <a:pt x="180" y="246"/>
                  </a:cubicBezTo>
                  <a:lnTo>
                    <a:pt x="180" y="246"/>
                  </a:lnTo>
                  <a:close/>
                  <a:moveTo>
                    <a:pt x="210" y="203"/>
                  </a:moveTo>
                  <a:lnTo>
                    <a:pt x="210" y="203"/>
                  </a:lnTo>
                  <a:lnTo>
                    <a:pt x="254" y="254"/>
                  </a:lnTo>
                  <a:cubicBezTo>
                    <a:pt x="257" y="251"/>
                    <a:pt x="260" y="247"/>
                    <a:pt x="263" y="244"/>
                  </a:cubicBezTo>
                  <a:lnTo>
                    <a:pt x="230" y="199"/>
                  </a:lnTo>
                  <a:cubicBezTo>
                    <a:pt x="228" y="196"/>
                    <a:pt x="233" y="193"/>
                    <a:pt x="235" y="196"/>
                  </a:cubicBezTo>
                  <a:lnTo>
                    <a:pt x="267" y="240"/>
                  </a:lnTo>
                  <a:cubicBezTo>
                    <a:pt x="270" y="236"/>
                    <a:pt x="273" y="233"/>
                    <a:pt x="277" y="230"/>
                  </a:cubicBezTo>
                  <a:lnTo>
                    <a:pt x="242" y="169"/>
                  </a:lnTo>
                  <a:cubicBezTo>
                    <a:pt x="231" y="180"/>
                    <a:pt x="220" y="191"/>
                    <a:pt x="210" y="203"/>
                  </a:cubicBezTo>
                  <a:lnTo>
                    <a:pt x="210" y="203"/>
                  </a:lnTo>
                  <a:close/>
                  <a:moveTo>
                    <a:pt x="246" y="166"/>
                  </a:moveTo>
                  <a:lnTo>
                    <a:pt x="246" y="166"/>
                  </a:lnTo>
                  <a:lnTo>
                    <a:pt x="281" y="226"/>
                  </a:lnTo>
                  <a:cubicBezTo>
                    <a:pt x="284" y="223"/>
                    <a:pt x="287" y="220"/>
                    <a:pt x="290" y="218"/>
                  </a:cubicBezTo>
                  <a:lnTo>
                    <a:pt x="267" y="165"/>
                  </a:lnTo>
                  <a:cubicBezTo>
                    <a:pt x="266" y="161"/>
                    <a:pt x="271" y="159"/>
                    <a:pt x="273" y="163"/>
                  </a:cubicBezTo>
                  <a:lnTo>
                    <a:pt x="295" y="214"/>
                  </a:lnTo>
                  <a:cubicBezTo>
                    <a:pt x="299" y="211"/>
                    <a:pt x="303" y="208"/>
                    <a:pt x="307" y="205"/>
                  </a:cubicBezTo>
                  <a:lnTo>
                    <a:pt x="284" y="137"/>
                  </a:lnTo>
                  <a:cubicBezTo>
                    <a:pt x="271" y="146"/>
                    <a:pt x="258" y="155"/>
                    <a:pt x="246" y="166"/>
                  </a:cubicBezTo>
                  <a:lnTo>
                    <a:pt x="246" y="166"/>
                  </a:lnTo>
                  <a:close/>
                  <a:moveTo>
                    <a:pt x="289" y="134"/>
                  </a:moveTo>
                  <a:lnTo>
                    <a:pt x="289" y="134"/>
                  </a:lnTo>
                  <a:lnTo>
                    <a:pt x="312" y="202"/>
                  </a:lnTo>
                  <a:cubicBezTo>
                    <a:pt x="316" y="200"/>
                    <a:pt x="319" y="198"/>
                    <a:pt x="323" y="196"/>
                  </a:cubicBezTo>
                  <a:lnTo>
                    <a:pt x="310" y="139"/>
                  </a:lnTo>
                  <a:cubicBezTo>
                    <a:pt x="309" y="135"/>
                    <a:pt x="314" y="134"/>
                    <a:pt x="315" y="137"/>
                  </a:cubicBezTo>
                  <a:lnTo>
                    <a:pt x="328" y="193"/>
                  </a:lnTo>
                  <a:cubicBezTo>
                    <a:pt x="332" y="191"/>
                    <a:pt x="336" y="189"/>
                    <a:pt x="340" y="187"/>
                  </a:cubicBezTo>
                  <a:lnTo>
                    <a:pt x="331" y="113"/>
                  </a:lnTo>
                  <a:cubicBezTo>
                    <a:pt x="316" y="119"/>
                    <a:pt x="302" y="126"/>
                    <a:pt x="289" y="134"/>
                  </a:cubicBezTo>
                  <a:lnTo>
                    <a:pt x="289" y="134"/>
                  </a:lnTo>
                  <a:close/>
                  <a:moveTo>
                    <a:pt x="336" y="111"/>
                  </a:moveTo>
                  <a:lnTo>
                    <a:pt x="336" y="111"/>
                  </a:lnTo>
                  <a:lnTo>
                    <a:pt x="346" y="185"/>
                  </a:lnTo>
                  <a:cubicBezTo>
                    <a:pt x="350" y="183"/>
                    <a:pt x="354" y="181"/>
                    <a:pt x="359" y="180"/>
                  </a:cubicBezTo>
                  <a:lnTo>
                    <a:pt x="357" y="118"/>
                  </a:lnTo>
                  <a:cubicBezTo>
                    <a:pt x="357" y="114"/>
                    <a:pt x="362" y="114"/>
                    <a:pt x="362" y="118"/>
                  </a:cubicBezTo>
                  <a:lnTo>
                    <a:pt x="364" y="178"/>
                  </a:lnTo>
                  <a:cubicBezTo>
                    <a:pt x="369" y="176"/>
                    <a:pt x="373" y="175"/>
                    <a:pt x="377" y="174"/>
                  </a:cubicBezTo>
                  <a:lnTo>
                    <a:pt x="383" y="97"/>
                  </a:lnTo>
                  <a:cubicBezTo>
                    <a:pt x="367" y="100"/>
                    <a:pt x="351" y="105"/>
                    <a:pt x="336" y="111"/>
                  </a:cubicBezTo>
                  <a:lnTo>
                    <a:pt x="336" y="111"/>
                  </a:lnTo>
                  <a:close/>
                  <a:moveTo>
                    <a:pt x="388" y="96"/>
                  </a:moveTo>
                  <a:lnTo>
                    <a:pt x="388" y="96"/>
                  </a:lnTo>
                  <a:lnTo>
                    <a:pt x="383" y="173"/>
                  </a:lnTo>
                  <a:cubicBezTo>
                    <a:pt x="388" y="172"/>
                    <a:pt x="393" y="171"/>
                    <a:pt x="398" y="170"/>
                  </a:cubicBezTo>
                  <a:lnTo>
                    <a:pt x="408" y="109"/>
                  </a:lnTo>
                  <a:cubicBezTo>
                    <a:pt x="408" y="106"/>
                    <a:pt x="414" y="107"/>
                    <a:pt x="413" y="110"/>
                  </a:cubicBezTo>
                  <a:lnTo>
                    <a:pt x="404" y="169"/>
                  </a:lnTo>
                  <a:cubicBezTo>
                    <a:pt x="408" y="169"/>
                    <a:pt x="412" y="169"/>
                    <a:pt x="416" y="168"/>
                  </a:cubicBezTo>
                  <a:lnTo>
                    <a:pt x="436" y="91"/>
                  </a:lnTo>
                  <a:cubicBezTo>
                    <a:pt x="420" y="92"/>
                    <a:pt x="404" y="93"/>
                    <a:pt x="388" y="96"/>
                  </a:cubicBezTo>
                  <a:lnTo>
                    <a:pt x="388" y="96"/>
                  </a:lnTo>
                  <a:close/>
                  <a:moveTo>
                    <a:pt x="442" y="91"/>
                  </a:moveTo>
                  <a:lnTo>
                    <a:pt x="442" y="91"/>
                  </a:lnTo>
                  <a:lnTo>
                    <a:pt x="422" y="168"/>
                  </a:lnTo>
                  <a:cubicBezTo>
                    <a:pt x="427" y="168"/>
                    <a:pt x="432" y="168"/>
                    <a:pt x="437" y="168"/>
                  </a:cubicBezTo>
                  <a:lnTo>
                    <a:pt x="456" y="108"/>
                  </a:lnTo>
                  <a:cubicBezTo>
                    <a:pt x="457" y="104"/>
                    <a:pt x="463" y="106"/>
                    <a:pt x="462" y="109"/>
                  </a:cubicBezTo>
                  <a:lnTo>
                    <a:pt x="443" y="169"/>
                  </a:lnTo>
                  <a:cubicBezTo>
                    <a:pt x="448" y="169"/>
                    <a:pt x="452" y="170"/>
                    <a:pt x="457" y="171"/>
                  </a:cubicBezTo>
                  <a:lnTo>
                    <a:pt x="489" y="95"/>
                  </a:lnTo>
                  <a:cubicBezTo>
                    <a:pt x="473" y="93"/>
                    <a:pt x="457" y="91"/>
                    <a:pt x="442" y="91"/>
                  </a:cubicBezTo>
                  <a:lnTo>
                    <a:pt x="442" y="91"/>
                  </a:lnTo>
                  <a:close/>
                  <a:moveTo>
                    <a:pt x="495" y="96"/>
                  </a:moveTo>
                  <a:lnTo>
                    <a:pt x="495" y="96"/>
                  </a:lnTo>
                  <a:lnTo>
                    <a:pt x="463" y="172"/>
                  </a:lnTo>
                  <a:cubicBezTo>
                    <a:pt x="467" y="172"/>
                    <a:pt x="471" y="173"/>
                    <a:pt x="475" y="174"/>
                  </a:cubicBezTo>
                  <a:lnTo>
                    <a:pt x="507" y="113"/>
                  </a:lnTo>
                  <a:cubicBezTo>
                    <a:pt x="509" y="110"/>
                    <a:pt x="514" y="112"/>
                    <a:pt x="512" y="116"/>
                  </a:cubicBezTo>
                  <a:lnTo>
                    <a:pt x="481" y="176"/>
                  </a:lnTo>
                  <a:cubicBezTo>
                    <a:pt x="486" y="177"/>
                    <a:pt x="492" y="179"/>
                    <a:pt x="497" y="181"/>
                  </a:cubicBezTo>
                  <a:lnTo>
                    <a:pt x="541" y="108"/>
                  </a:lnTo>
                  <a:cubicBezTo>
                    <a:pt x="526" y="103"/>
                    <a:pt x="510" y="99"/>
                    <a:pt x="495" y="96"/>
                  </a:cubicBezTo>
                  <a:lnTo>
                    <a:pt x="495" y="96"/>
                  </a:lnTo>
                  <a:close/>
                  <a:moveTo>
                    <a:pt x="393" y="265"/>
                  </a:moveTo>
                  <a:lnTo>
                    <a:pt x="393" y="265"/>
                  </a:lnTo>
                  <a:cubicBezTo>
                    <a:pt x="393" y="266"/>
                    <a:pt x="393" y="266"/>
                    <a:pt x="393" y="267"/>
                  </a:cubicBezTo>
                  <a:cubicBezTo>
                    <a:pt x="392" y="267"/>
                    <a:pt x="392" y="267"/>
                    <a:pt x="391" y="268"/>
                  </a:cubicBezTo>
                  <a:cubicBezTo>
                    <a:pt x="391" y="268"/>
                    <a:pt x="391" y="268"/>
                    <a:pt x="391" y="268"/>
                  </a:cubicBezTo>
                  <a:cubicBezTo>
                    <a:pt x="386" y="269"/>
                    <a:pt x="381" y="268"/>
                    <a:pt x="377" y="268"/>
                  </a:cubicBezTo>
                  <a:cubicBezTo>
                    <a:pt x="376" y="268"/>
                    <a:pt x="376" y="268"/>
                    <a:pt x="375" y="269"/>
                  </a:cubicBezTo>
                  <a:cubicBezTo>
                    <a:pt x="376" y="274"/>
                    <a:pt x="379" y="281"/>
                    <a:pt x="385" y="287"/>
                  </a:cubicBezTo>
                  <a:cubicBezTo>
                    <a:pt x="389" y="287"/>
                    <a:pt x="393" y="287"/>
                    <a:pt x="398" y="288"/>
                  </a:cubicBezTo>
                  <a:lnTo>
                    <a:pt x="410" y="236"/>
                  </a:lnTo>
                  <a:cubicBezTo>
                    <a:pt x="396" y="232"/>
                    <a:pt x="393" y="208"/>
                    <a:pt x="411" y="204"/>
                  </a:cubicBezTo>
                  <a:cubicBezTo>
                    <a:pt x="411" y="200"/>
                    <a:pt x="413" y="197"/>
                    <a:pt x="416" y="194"/>
                  </a:cubicBezTo>
                  <a:cubicBezTo>
                    <a:pt x="406" y="195"/>
                    <a:pt x="396" y="196"/>
                    <a:pt x="387" y="198"/>
                  </a:cubicBezTo>
                  <a:lnTo>
                    <a:pt x="390" y="227"/>
                  </a:lnTo>
                  <a:cubicBezTo>
                    <a:pt x="390" y="227"/>
                    <a:pt x="390" y="227"/>
                    <a:pt x="390" y="228"/>
                  </a:cubicBezTo>
                  <a:lnTo>
                    <a:pt x="390" y="231"/>
                  </a:lnTo>
                  <a:cubicBezTo>
                    <a:pt x="390" y="234"/>
                    <a:pt x="385" y="235"/>
                    <a:pt x="384" y="231"/>
                  </a:cubicBezTo>
                  <a:lnTo>
                    <a:pt x="384" y="229"/>
                  </a:lnTo>
                  <a:lnTo>
                    <a:pt x="373" y="221"/>
                  </a:lnTo>
                  <a:cubicBezTo>
                    <a:pt x="370" y="223"/>
                    <a:pt x="368" y="227"/>
                    <a:pt x="368" y="231"/>
                  </a:cubicBezTo>
                  <a:cubicBezTo>
                    <a:pt x="368" y="239"/>
                    <a:pt x="374" y="245"/>
                    <a:pt x="382" y="245"/>
                  </a:cubicBezTo>
                  <a:cubicBezTo>
                    <a:pt x="383" y="245"/>
                    <a:pt x="384" y="245"/>
                    <a:pt x="386" y="245"/>
                  </a:cubicBezTo>
                  <a:lnTo>
                    <a:pt x="386" y="244"/>
                  </a:lnTo>
                  <a:cubicBezTo>
                    <a:pt x="385" y="240"/>
                    <a:pt x="391" y="239"/>
                    <a:pt x="391" y="243"/>
                  </a:cubicBezTo>
                  <a:lnTo>
                    <a:pt x="391" y="246"/>
                  </a:lnTo>
                  <a:cubicBezTo>
                    <a:pt x="392" y="246"/>
                    <a:pt x="392" y="246"/>
                    <a:pt x="392" y="247"/>
                  </a:cubicBezTo>
                  <a:lnTo>
                    <a:pt x="393" y="265"/>
                  </a:lnTo>
                  <a:cubicBezTo>
                    <a:pt x="393" y="265"/>
                    <a:pt x="393" y="265"/>
                    <a:pt x="393" y="265"/>
                  </a:cubicBezTo>
                  <a:lnTo>
                    <a:pt x="393" y="265"/>
                  </a:lnTo>
                  <a:close/>
                  <a:moveTo>
                    <a:pt x="372" y="214"/>
                  </a:moveTo>
                  <a:lnTo>
                    <a:pt x="372" y="214"/>
                  </a:lnTo>
                  <a:lnTo>
                    <a:pt x="374" y="215"/>
                  </a:lnTo>
                  <a:cubicBezTo>
                    <a:pt x="374" y="215"/>
                    <a:pt x="374" y="215"/>
                    <a:pt x="375" y="215"/>
                  </a:cubicBezTo>
                  <a:lnTo>
                    <a:pt x="384" y="222"/>
                  </a:lnTo>
                  <a:lnTo>
                    <a:pt x="382" y="199"/>
                  </a:lnTo>
                  <a:cubicBezTo>
                    <a:pt x="374" y="201"/>
                    <a:pt x="367" y="203"/>
                    <a:pt x="360" y="206"/>
                  </a:cubicBezTo>
                  <a:cubicBezTo>
                    <a:pt x="346" y="221"/>
                    <a:pt x="347" y="238"/>
                    <a:pt x="356" y="250"/>
                  </a:cubicBezTo>
                  <a:cubicBezTo>
                    <a:pt x="357" y="250"/>
                    <a:pt x="357" y="250"/>
                    <a:pt x="357" y="250"/>
                  </a:cubicBezTo>
                  <a:cubicBezTo>
                    <a:pt x="364" y="259"/>
                    <a:pt x="376" y="264"/>
                    <a:pt x="387" y="263"/>
                  </a:cubicBezTo>
                  <a:lnTo>
                    <a:pt x="386" y="250"/>
                  </a:lnTo>
                  <a:cubicBezTo>
                    <a:pt x="385" y="251"/>
                    <a:pt x="383" y="251"/>
                    <a:pt x="382" y="251"/>
                  </a:cubicBezTo>
                  <a:cubicBezTo>
                    <a:pt x="371" y="251"/>
                    <a:pt x="362" y="242"/>
                    <a:pt x="362" y="231"/>
                  </a:cubicBezTo>
                  <a:cubicBezTo>
                    <a:pt x="362" y="226"/>
                    <a:pt x="365" y="221"/>
                    <a:pt x="368" y="217"/>
                  </a:cubicBezTo>
                  <a:cubicBezTo>
                    <a:pt x="367" y="215"/>
                    <a:pt x="370" y="212"/>
                    <a:pt x="372" y="214"/>
                  </a:cubicBezTo>
                  <a:lnTo>
                    <a:pt x="372" y="214"/>
                  </a:lnTo>
                  <a:close/>
                  <a:moveTo>
                    <a:pt x="370" y="266"/>
                  </a:moveTo>
                  <a:lnTo>
                    <a:pt x="370" y="266"/>
                  </a:lnTo>
                  <a:cubicBezTo>
                    <a:pt x="364" y="263"/>
                    <a:pt x="358" y="260"/>
                    <a:pt x="354" y="255"/>
                  </a:cubicBezTo>
                  <a:cubicBezTo>
                    <a:pt x="334" y="260"/>
                    <a:pt x="317" y="245"/>
                    <a:pt x="311" y="233"/>
                  </a:cubicBezTo>
                  <a:cubicBezTo>
                    <a:pt x="304" y="238"/>
                    <a:pt x="297" y="244"/>
                    <a:pt x="291" y="250"/>
                  </a:cubicBezTo>
                  <a:lnTo>
                    <a:pt x="303" y="253"/>
                  </a:lnTo>
                  <a:cubicBezTo>
                    <a:pt x="304" y="253"/>
                    <a:pt x="304" y="253"/>
                    <a:pt x="304" y="253"/>
                  </a:cubicBezTo>
                  <a:lnTo>
                    <a:pt x="307" y="254"/>
                  </a:lnTo>
                  <a:cubicBezTo>
                    <a:pt x="307" y="254"/>
                    <a:pt x="308" y="254"/>
                    <a:pt x="308" y="255"/>
                  </a:cubicBezTo>
                  <a:cubicBezTo>
                    <a:pt x="309" y="255"/>
                    <a:pt x="309" y="255"/>
                    <a:pt x="309" y="256"/>
                  </a:cubicBezTo>
                  <a:cubicBezTo>
                    <a:pt x="323" y="272"/>
                    <a:pt x="357" y="272"/>
                    <a:pt x="370" y="266"/>
                  </a:cubicBezTo>
                  <a:lnTo>
                    <a:pt x="370" y="266"/>
                  </a:lnTo>
                  <a:close/>
                  <a:moveTo>
                    <a:pt x="350" y="250"/>
                  </a:moveTo>
                  <a:lnTo>
                    <a:pt x="350" y="250"/>
                  </a:lnTo>
                  <a:cubicBezTo>
                    <a:pt x="342" y="239"/>
                    <a:pt x="341" y="225"/>
                    <a:pt x="350" y="210"/>
                  </a:cubicBezTo>
                  <a:cubicBezTo>
                    <a:pt x="338" y="215"/>
                    <a:pt x="326" y="222"/>
                    <a:pt x="315" y="230"/>
                  </a:cubicBezTo>
                  <a:cubicBezTo>
                    <a:pt x="320" y="240"/>
                    <a:pt x="334" y="252"/>
                    <a:pt x="350" y="250"/>
                  </a:cubicBezTo>
                  <a:lnTo>
                    <a:pt x="350" y="250"/>
                  </a:lnTo>
                  <a:close/>
                  <a:moveTo>
                    <a:pt x="305" y="260"/>
                  </a:moveTo>
                  <a:lnTo>
                    <a:pt x="305" y="260"/>
                  </a:lnTo>
                  <a:lnTo>
                    <a:pt x="305" y="259"/>
                  </a:lnTo>
                  <a:cubicBezTo>
                    <a:pt x="303" y="265"/>
                    <a:pt x="303" y="277"/>
                    <a:pt x="304" y="283"/>
                  </a:cubicBezTo>
                  <a:cubicBezTo>
                    <a:pt x="315" y="287"/>
                    <a:pt x="328" y="287"/>
                    <a:pt x="343" y="287"/>
                  </a:cubicBezTo>
                  <a:cubicBezTo>
                    <a:pt x="355" y="287"/>
                    <a:pt x="366" y="287"/>
                    <a:pt x="377" y="287"/>
                  </a:cubicBezTo>
                  <a:cubicBezTo>
                    <a:pt x="373" y="282"/>
                    <a:pt x="371" y="276"/>
                    <a:pt x="370" y="272"/>
                  </a:cubicBezTo>
                  <a:cubicBezTo>
                    <a:pt x="353" y="278"/>
                    <a:pt x="320" y="276"/>
                    <a:pt x="305" y="260"/>
                  </a:cubicBezTo>
                  <a:lnTo>
                    <a:pt x="305" y="260"/>
                  </a:lnTo>
                  <a:close/>
                  <a:moveTo>
                    <a:pt x="315" y="346"/>
                  </a:moveTo>
                  <a:lnTo>
                    <a:pt x="315" y="346"/>
                  </a:lnTo>
                  <a:cubicBezTo>
                    <a:pt x="311" y="345"/>
                    <a:pt x="308" y="343"/>
                    <a:pt x="304" y="341"/>
                  </a:cubicBezTo>
                  <a:cubicBezTo>
                    <a:pt x="300" y="344"/>
                    <a:pt x="296" y="346"/>
                    <a:pt x="293" y="349"/>
                  </a:cubicBezTo>
                  <a:cubicBezTo>
                    <a:pt x="293" y="349"/>
                    <a:pt x="292" y="350"/>
                    <a:pt x="292" y="350"/>
                  </a:cubicBezTo>
                  <a:cubicBezTo>
                    <a:pt x="285" y="356"/>
                    <a:pt x="279" y="362"/>
                    <a:pt x="274" y="367"/>
                  </a:cubicBezTo>
                  <a:cubicBezTo>
                    <a:pt x="274" y="367"/>
                    <a:pt x="274" y="368"/>
                    <a:pt x="274" y="368"/>
                  </a:cubicBezTo>
                  <a:cubicBezTo>
                    <a:pt x="272" y="370"/>
                    <a:pt x="270" y="373"/>
                    <a:pt x="268" y="375"/>
                  </a:cubicBezTo>
                  <a:cubicBezTo>
                    <a:pt x="268" y="376"/>
                    <a:pt x="268" y="376"/>
                    <a:pt x="268" y="376"/>
                  </a:cubicBezTo>
                  <a:cubicBezTo>
                    <a:pt x="261" y="386"/>
                    <a:pt x="258" y="395"/>
                    <a:pt x="257" y="403"/>
                  </a:cubicBezTo>
                  <a:cubicBezTo>
                    <a:pt x="255" y="415"/>
                    <a:pt x="256" y="431"/>
                    <a:pt x="249" y="441"/>
                  </a:cubicBezTo>
                  <a:cubicBezTo>
                    <a:pt x="260" y="440"/>
                    <a:pt x="263" y="437"/>
                    <a:pt x="270" y="431"/>
                  </a:cubicBezTo>
                  <a:cubicBezTo>
                    <a:pt x="263" y="401"/>
                    <a:pt x="285" y="362"/>
                    <a:pt x="315" y="346"/>
                  </a:cubicBezTo>
                  <a:lnTo>
                    <a:pt x="315" y="346"/>
                  </a:lnTo>
                  <a:close/>
                  <a:moveTo>
                    <a:pt x="318" y="401"/>
                  </a:moveTo>
                  <a:lnTo>
                    <a:pt x="318" y="401"/>
                  </a:lnTo>
                  <a:cubicBezTo>
                    <a:pt x="317" y="402"/>
                    <a:pt x="317" y="403"/>
                    <a:pt x="316" y="405"/>
                  </a:cubicBezTo>
                  <a:cubicBezTo>
                    <a:pt x="310" y="417"/>
                    <a:pt x="317" y="427"/>
                    <a:pt x="324" y="427"/>
                  </a:cubicBezTo>
                  <a:cubicBezTo>
                    <a:pt x="342" y="427"/>
                    <a:pt x="341" y="402"/>
                    <a:pt x="318" y="401"/>
                  </a:cubicBezTo>
                  <a:lnTo>
                    <a:pt x="318" y="401"/>
                  </a:lnTo>
                  <a:close/>
                  <a:moveTo>
                    <a:pt x="286" y="347"/>
                  </a:moveTo>
                  <a:lnTo>
                    <a:pt x="286" y="347"/>
                  </a:lnTo>
                  <a:cubicBezTo>
                    <a:pt x="277" y="340"/>
                    <a:pt x="266" y="331"/>
                    <a:pt x="261" y="320"/>
                  </a:cubicBezTo>
                  <a:cubicBezTo>
                    <a:pt x="260" y="326"/>
                    <a:pt x="260" y="332"/>
                    <a:pt x="262" y="338"/>
                  </a:cubicBezTo>
                  <a:lnTo>
                    <a:pt x="262" y="338"/>
                  </a:lnTo>
                  <a:cubicBezTo>
                    <a:pt x="264" y="347"/>
                    <a:pt x="268" y="355"/>
                    <a:pt x="272" y="361"/>
                  </a:cubicBezTo>
                  <a:cubicBezTo>
                    <a:pt x="276" y="357"/>
                    <a:pt x="281" y="352"/>
                    <a:pt x="286" y="347"/>
                  </a:cubicBezTo>
                  <a:lnTo>
                    <a:pt x="286" y="347"/>
                  </a:lnTo>
                  <a:close/>
                  <a:moveTo>
                    <a:pt x="266" y="460"/>
                  </a:moveTo>
                  <a:lnTo>
                    <a:pt x="266" y="460"/>
                  </a:lnTo>
                  <a:cubicBezTo>
                    <a:pt x="266" y="468"/>
                    <a:pt x="267" y="476"/>
                    <a:pt x="266" y="484"/>
                  </a:cubicBezTo>
                  <a:cubicBezTo>
                    <a:pt x="275" y="483"/>
                    <a:pt x="278" y="481"/>
                    <a:pt x="283" y="476"/>
                  </a:cubicBezTo>
                  <a:cubicBezTo>
                    <a:pt x="277" y="472"/>
                    <a:pt x="271" y="467"/>
                    <a:pt x="266" y="460"/>
                  </a:cubicBezTo>
                  <a:lnTo>
                    <a:pt x="266" y="460"/>
                  </a:lnTo>
                  <a:close/>
                  <a:moveTo>
                    <a:pt x="263" y="356"/>
                  </a:moveTo>
                  <a:lnTo>
                    <a:pt x="263" y="356"/>
                  </a:lnTo>
                  <a:lnTo>
                    <a:pt x="252" y="362"/>
                  </a:lnTo>
                  <a:lnTo>
                    <a:pt x="258" y="374"/>
                  </a:lnTo>
                  <a:cubicBezTo>
                    <a:pt x="260" y="373"/>
                    <a:pt x="262" y="372"/>
                    <a:pt x="264" y="372"/>
                  </a:cubicBezTo>
                  <a:cubicBezTo>
                    <a:pt x="265" y="370"/>
                    <a:pt x="267" y="368"/>
                    <a:pt x="269" y="366"/>
                  </a:cubicBezTo>
                  <a:cubicBezTo>
                    <a:pt x="267" y="363"/>
                    <a:pt x="265" y="359"/>
                    <a:pt x="263" y="356"/>
                  </a:cubicBezTo>
                  <a:lnTo>
                    <a:pt x="263" y="356"/>
                  </a:lnTo>
                  <a:close/>
                  <a:moveTo>
                    <a:pt x="232" y="406"/>
                  </a:moveTo>
                  <a:lnTo>
                    <a:pt x="232" y="406"/>
                  </a:lnTo>
                  <a:cubicBezTo>
                    <a:pt x="232" y="408"/>
                    <a:pt x="232" y="411"/>
                    <a:pt x="232" y="413"/>
                  </a:cubicBezTo>
                  <a:cubicBezTo>
                    <a:pt x="238" y="409"/>
                    <a:pt x="246" y="403"/>
                    <a:pt x="251" y="402"/>
                  </a:cubicBezTo>
                  <a:cubicBezTo>
                    <a:pt x="253" y="395"/>
                    <a:pt x="255" y="388"/>
                    <a:pt x="259" y="379"/>
                  </a:cubicBezTo>
                  <a:cubicBezTo>
                    <a:pt x="259" y="380"/>
                    <a:pt x="258" y="380"/>
                    <a:pt x="258" y="380"/>
                  </a:cubicBezTo>
                  <a:cubicBezTo>
                    <a:pt x="258" y="380"/>
                    <a:pt x="258" y="380"/>
                    <a:pt x="258" y="380"/>
                  </a:cubicBezTo>
                  <a:cubicBezTo>
                    <a:pt x="246" y="387"/>
                    <a:pt x="234" y="401"/>
                    <a:pt x="232" y="406"/>
                  </a:cubicBezTo>
                  <a:lnTo>
                    <a:pt x="232" y="406"/>
                  </a:lnTo>
                  <a:close/>
                  <a:moveTo>
                    <a:pt x="233" y="371"/>
                  </a:moveTo>
                  <a:lnTo>
                    <a:pt x="233" y="371"/>
                  </a:lnTo>
                  <a:cubicBezTo>
                    <a:pt x="232" y="379"/>
                    <a:pt x="231" y="388"/>
                    <a:pt x="232" y="397"/>
                  </a:cubicBezTo>
                  <a:cubicBezTo>
                    <a:pt x="234" y="393"/>
                    <a:pt x="238" y="389"/>
                    <a:pt x="242" y="385"/>
                  </a:cubicBezTo>
                  <a:lnTo>
                    <a:pt x="233" y="371"/>
                  </a:lnTo>
                  <a:lnTo>
                    <a:pt x="233" y="371"/>
                  </a:lnTo>
                  <a:close/>
                  <a:moveTo>
                    <a:pt x="236" y="352"/>
                  </a:moveTo>
                  <a:lnTo>
                    <a:pt x="236" y="352"/>
                  </a:lnTo>
                  <a:cubicBezTo>
                    <a:pt x="235" y="355"/>
                    <a:pt x="235" y="359"/>
                    <a:pt x="234" y="362"/>
                  </a:cubicBezTo>
                  <a:lnTo>
                    <a:pt x="246" y="381"/>
                  </a:lnTo>
                  <a:cubicBezTo>
                    <a:pt x="248" y="380"/>
                    <a:pt x="251" y="378"/>
                    <a:pt x="253" y="377"/>
                  </a:cubicBezTo>
                  <a:cubicBezTo>
                    <a:pt x="243" y="357"/>
                    <a:pt x="241" y="361"/>
                    <a:pt x="260" y="351"/>
                  </a:cubicBezTo>
                  <a:cubicBezTo>
                    <a:pt x="259" y="348"/>
                    <a:pt x="258" y="345"/>
                    <a:pt x="257" y="342"/>
                  </a:cubicBezTo>
                  <a:cubicBezTo>
                    <a:pt x="252" y="343"/>
                    <a:pt x="243" y="347"/>
                    <a:pt x="236" y="352"/>
                  </a:cubicBezTo>
                  <a:lnTo>
                    <a:pt x="236" y="352"/>
                  </a:lnTo>
                  <a:close/>
                  <a:moveTo>
                    <a:pt x="267" y="279"/>
                  </a:moveTo>
                  <a:lnTo>
                    <a:pt x="267" y="279"/>
                  </a:lnTo>
                  <a:cubicBezTo>
                    <a:pt x="254" y="299"/>
                    <a:pt x="244" y="321"/>
                    <a:pt x="238" y="344"/>
                  </a:cubicBezTo>
                  <a:cubicBezTo>
                    <a:pt x="244" y="340"/>
                    <a:pt x="251" y="338"/>
                    <a:pt x="255" y="336"/>
                  </a:cubicBezTo>
                  <a:cubicBezTo>
                    <a:pt x="254" y="328"/>
                    <a:pt x="254" y="319"/>
                    <a:pt x="258" y="309"/>
                  </a:cubicBezTo>
                  <a:cubicBezTo>
                    <a:pt x="259" y="306"/>
                    <a:pt x="263" y="306"/>
                    <a:pt x="263" y="310"/>
                  </a:cubicBezTo>
                  <a:cubicBezTo>
                    <a:pt x="265" y="324"/>
                    <a:pt x="280" y="335"/>
                    <a:pt x="291" y="344"/>
                  </a:cubicBezTo>
                  <a:cubicBezTo>
                    <a:pt x="293" y="342"/>
                    <a:pt x="296" y="339"/>
                    <a:pt x="299" y="337"/>
                  </a:cubicBezTo>
                  <a:cubicBezTo>
                    <a:pt x="283" y="325"/>
                    <a:pt x="271" y="308"/>
                    <a:pt x="267" y="279"/>
                  </a:cubicBezTo>
                  <a:lnTo>
                    <a:pt x="267" y="279"/>
                  </a:lnTo>
                  <a:close/>
                  <a:moveTo>
                    <a:pt x="287" y="255"/>
                  </a:moveTo>
                  <a:lnTo>
                    <a:pt x="287" y="255"/>
                  </a:lnTo>
                  <a:cubicBezTo>
                    <a:pt x="284" y="258"/>
                    <a:pt x="281" y="261"/>
                    <a:pt x="278" y="265"/>
                  </a:cubicBezTo>
                  <a:cubicBezTo>
                    <a:pt x="284" y="273"/>
                    <a:pt x="290" y="278"/>
                    <a:pt x="298" y="281"/>
                  </a:cubicBezTo>
                  <a:cubicBezTo>
                    <a:pt x="297" y="274"/>
                    <a:pt x="297" y="264"/>
                    <a:pt x="299" y="258"/>
                  </a:cubicBezTo>
                  <a:lnTo>
                    <a:pt x="287" y="255"/>
                  </a:lnTo>
                  <a:lnTo>
                    <a:pt x="287" y="255"/>
                  </a:lnTo>
                  <a:close/>
                  <a:moveTo>
                    <a:pt x="445" y="236"/>
                  </a:moveTo>
                  <a:lnTo>
                    <a:pt x="445" y="236"/>
                  </a:lnTo>
                  <a:cubicBezTo>
                    <a:pt x="442" y="238"/>
                    <a:pt x="439" y="239"/>
                    <a:pt x="435" y="239"/>
                  </a:cubicBezTo>
                  <a:cubicBezTo>
                    <a:pt x="434" y="247"/>
                    <a:pt x="433" y="255"/>
                    <a:pt x="434" y="263"/>
                  </a:cubicBezTo>
                  <a:lnTo>
                    <a:pt x="449" y="247"/>
                  </a:lnTo>
                  <a:cubicBezTo>
                    <a:pt x="446" y="243"/>
                    <a:pt x="445" y="240"/>
                    <a:pt x="445" y="236"/>
                  </a:cubicBezTo>
                  <a:lnTo>
                    <a:pt x="445" y="236"/>
                  </a:lnTo>
                  <a:close/>
                  <a:moveTo>
                    <a:pt x="428" y="253"/>
                  </a:moveTo>
                  <a:lnTo>
                    <a:pt x="428" y="253"/>
                  </a:lnTo>
                  <a:cubicBezTo>
                    <a:pt x="424" y="252"/>
                    <a:pt x="420" y="251"/>
                    <a:pt x="418" y="247"/>
                  </a:cubicBezTo>
                  <a:cubicBezTo>
                    <a:pt x="417" y="245"/>
                    <a:pt x="423" y="246"/>
                    <a:pt x="424" y="246"/>
                  </a:cubicBezTo>
                  <a:cubicBezTo>
                    <a:pt x="426" y="246"/>
                    <a:pt x="427" y="245"/>
                    <a:pt x="429" y="245"/>
                  </a:cubicBezTo>
                  <a:cubicBezTo>
                    <a:pt x="429" y="242"/>
                    <a:pt x="429" y="239"/>
                    <a:pt x="430" y="236"/>
                  </a:cubicBezTo>
                  <a:cubicBezTo>
                    <a:pt x="430" y="236"/>
                    <a:pt x="430" y="235"/>
                    <a:pt x="430" y="235"/>
                  </a:cubicBezTo>
                  <a:cubicBezTo>
                    <a:pt x="430" y="234"/>
                    <a:pt x="430" y="233"/>
                    <a:pt x="430" y="232"/>
                  </a:cubicBezTo>
                  <a:cubicBezTo>
                    <a:pt x="431" y="229"/>
                    <a:pt x="436" y="229"/>
                    <a:pt x="436" y="233"/>
                  </a:cubicBezTo>
                  <a:cubicBezTo>
                    <a:pt x="452" y="232"/>
                    <a:pt x="449" y="208"/>
                    <a:pt x="432" y="212"/>
                  </a:cubicBezTo>
                  <a:cubicBezTo>
                    <a:pt x="428" y="212"/>
                    <a:pt x="427" y="207"/>
                    <a:pt x="431" y="206"/>
                  </a:cubicBezTo>
                  <a:cubicBezTo>
                    <a:pt x="435" y="205"/>
                    <a:pt x="438" y="205"/>
                    <a:pt x="441" y="206"/>
                  </a:cubicBezTo>
                  <a:cubicBezTo>
                    <a:pt x="439" y="183"/>
                    <a:pt x="403" y="197"/>
                    <a:pt x="423" y="215"/>
                  </a:cubicBezTo>
                  <a:cubicBezTo>
                    <a:pt x="426" y="217"/>
                    <a:pt x="423" y="222"/>
                    <a:pt x="420" y="219"/>
                  </a:cubicBezTo>
                  <a:cubicBezTo>
                    <a:pt x="416" y="216"/>
                    <a:pt x="414" y="213"/>
                    <a:pt x="413" y="210"/>
                  </a:cubicBezTo>
                  <a:cubicBezTo>
                    <a:pt x="400" y="212"/>
                    <a:pt x="403" y="228"/>
                    <a:pt x="412" y="231"/>
                  </a:cubicBezTo>
                  <a:lnTo>
                    <a:pt x="412" y="230"/>
                  </a:lnTo>
                  <a:cubicBezTo>
                    <a:pt x="413" y="227"/>
                    <a:pt x="418" y="228"/>
                    <a:pt x="417" y="232"/>
                  </a:cubicBezTo>
                  <a:lnTo>
                    <a:pt x="416" y="234"/>
                  </a:lnTo>
                  <a:cubicBezTo>
                    <a:pt x="416" y="235"/>
                    <a:pt x="416" y="235"/>
                    <a:pt x="416" y="235"/>
                  </a:cubicBezTo>
                  <a:lnTo>
                    <a:pt x="403" y="288"/>
                  </a:lnTo>
                  <a:cubicBezTo>
                    <a:pt x="406" y="288"/>
                    <a:pt x="408" y="289"/>
                    <a:pt x="410" y="289"/>
                  </a:cubicBezTo>
                  <a:lnTo>
                    <a:pt x="430" y="268"/>
                  </a:lnTo>
                  <a:cubicBezTo>
                    <a:pt x="428" y="263"/>
                    <a:pt x="428" y="258"/>
                    <a:pt x="428" y="253"/>
                  </a:cubicBezTo>
                  <a:lnTo>
                    <a:pt x="428" y="253"/>
                  </a:lnTo>
                  <a:close/>
                  <a:moveTo>
                    <a:pt x="456" y="273"/>
                  </a:moveTo>
                  <a:lnTo>
                    <a:pt x="456" y="273"/>
                  </a:lnTo>
                  <a:cubicBezTo>
                    <a:pt x="453" y="268"/>
                    <a:pt x="452" y="262"/>
                    <a:pt x="453" y="257"/>
                  </a:cubicBezTo>
                  <a:cubicBezTo>
                    <a:pt x="453" y="254"/>
                    <a:pt x="456" y="259"/>
                    <a:pt x="456" y="259"/>
                  </a:cubicBezTo>
                  <a:cubicBezTo>
                    <a:pt x="458" y="261"/>
                    <a:pt x="460" y="262"/>
                    <a:pt x="463" y="263"/>
                  </a:cubicBezTo>
                  <a:cubicBezTo>
                    <a:pt x="467" y="256"/>
                    <a:pt x="472" y="249"/>
                    <a:pt x="477" y="243"/>
                  </a:cubicBezTo>
                  <a:cubicBezTo>
                    <a:pt x="483" y="235"/>
                    <a:pt x="488" y="228"/>
                    <a:pt x="494" y="221"/>
                  </a:cubicBezTo>
                  <a:cubicBezTo>
                    <a:pt x="484" y="209"/>
                    <a:pt x="468" y="216"/>
                    <a:pt x="473" y="234"/>
                  </a:cubicBezTo>
                  <a:cubicBezTo>
                    <a:pt x="474" y="238"/>
                    <a:pt x="468" y="239"/>
                    <a:pt x="467" y="235"/>
                  </a:cubicBezTo>
                  <a:cubicBezTo>
                    <a:pt x="466" y="231"/>
                    <a:pt x="466" y="228"/>
                    <a:pt x="466" y="225"/>
                  </a:cubicBezTo>
                  <a:cubicBezTo>
                    <a:pt x="454" y="221"/>
                    <a:pt x="445" y="232"/>
                    <a:pt x="453" y="243"/>
                  </a:cubicBezTo>
                  <a:cubicBezTo>
                    <a:pt x="456" y="240"/>
                    <a:pt x="459" y="244"/>
                    <a:pt x="457" y="247"/>
                  </a:cubicBezTo>
                  <a:lnTo>
                    <a:pt x="435" y="270"/>
                  </a:lnTo>
                  <a:cubicBezTo>
                    <a:pt x="435" y="271"/>
                    <a:pt x="435" y="271"/>
                    <a:pt x="434" y="271"/>
                  </a:cubicBezTo>
                  <a:lnTo>
                    <a:pt x="417" y="290"/>
                  </a:lnTo>
                  <a:cubicBezTo>
                    <a:pt x="424" y="292"/>
                    <a:pt x="432" y="293"/>
                    <a:pt x="440" y="296"/>
                  </a:cubicBezTo>
                  <a:cubicBezTo>
                    <a:pt x="445" y="288"/>
                    <a:pt x="451" y="280"/>
                    <a:pt x="456" y="273"/>
                  </a:cubicBezTo>
                  <a:lnTo>
                    <a:pt x="456" y="273"/>
                  </a:lnTo>
                  <a:close/>
                  <a:moveTo>
                    <a:pt x="431" y="430"/>
                  </a:moveTo>
                  <a:lnTo>
                    <a:pt x="431" y="430"/>
                  </a:lnTo>
                  <a:cubicBezTo>
                    <a:pt x="462" y="417"/>
                    <a:pt x="472" y="392"/>
                    <a:pt x="471" y="372"/>
                  </a:cubicBezTo>
                  <a:cubicBezTo>
                    <a:pt x="464" y="382"/>
                    <a:pt x="457" y="393"/>
                    <a:pt x="450" y="402"/>
                  </a:cubicBezTo>
                  <a:cubicBezTo>
                    <a:pt x="444" y="412"/>
                    <a:pt x="437" y="421"/>
                    <a:pt x="431" y="430"/>
                  </a:cubicBezTo>
                  <a:lnTo>
                    <a:pt x="431" y="430"/>
                  </a:lnTo>
                  <a:close/>
                  <a:moveTo>
                    <a:pt x="493" y="359"/>
                  </a:moveTo>
                  <a:lnTo>
                    <a:pt x="493" y="359"/>
                  </a:lnTo>
                  <a:cubicBezTo>
                    <a:pt x="506" y="345"/>
                    <a:pt x="511" y="331"/>
                    <a:pt x="511" y="317"/>
                  </a:cubicBezTo>
                  <a:cubicBezTo>
                    <a:pt x="503" y="326"/>
                    <a:pt x="496" y="335"/>
                    <a:pt x="490" y="345"/>
                  </a:cubicBezTo>
                  <a:cubicBezTo>
                    <a:pt x="491" y="349"/>
                    <a:pt x="492" y="354"/>
                    <a:pt x="493" y="359"/>
                  </a:cubicBezTo>
                  <a:lnTo>
                    <a:pt x="493" y="359"/>
                  </a:lnTo>
                  <a:close/>
                  <a:moveTo>
                    <a:pt x="534" y="308"/>
                  </a:moveTo>
                  <a:lnTo>
                    <a:pt x="534" y="308"/>
                  </a:lnTo>
                  <a:cubicBezTo>
                    <a:pt x="548" y="297"/>
                    <a:pt x="553" y="285"/>
                    <a:pt x="553" y="270"/>
                  </a:cubicBezTo>
                  <a:cubicBezTo>
                    <a:pt x="545" y="277"/>
                    <a:pt x="538" y="284"/>
                    <a:pt x="531" y="292"/>
                  </a:cubicBezTo>
                  <a:cubicBezTo>
                    <a:pt x="532" y="298"/>
                    <a:pt x="533" y="303"/>
                    <a:pt x="534" y="308"/>
                  </a:cubicBezTo>
                  <a:lnTo>
                    <a:pt x="534" y="308"/>
                  </a:lnTo>
                  <a:close/>
                  <a:moveTo>
                    <a:pt x="533" y="331"/>
                  </a:moveTo>
                  <a:lnTo>
                    <a:pt x="533" y="331"/>
                  </a:lnTo>
                  <a:cubicBezTo>
                    <a:pt x="562" y="318"/>
                    <a:pt x="575" y="287"/>
                    <a:pt x="572" y="254"/>
                  </a:cubicBezTo>
                  <a:cubicBezTo>
                    <a:pt x="567" y="258"/>
                    <a:pt x="563" y="261"/>
                    <a:pt x="558" y="265"/>
                  </a:cubicBezTo>
                  <a:cubicBezTo>
                    <a:pt x="560" y="285"/>
                    <a:pt x="553" y="301"/>
                    <a:pt x="534" y="315"/>
                  </a:cubicBezTo>
                  <a:cubicBezTo>
                    <a:pt x="534" y="321"/>
                    <a:pt x="534" y="326"/>
                    <a:pt x="533" y="331"/>
                  </a:cubicBezTo>
                  <a:lnTo>
                    <a:pt x="533" y="331"/>
                  </a:lnTo>
                  <a:close/>
                  <a:moveTo>
                    <a:pt x="420" y="452"/>
                  </a:moveTo>
                  <a:lnTo>
                    <a:pt x="420" y="452"/>
                  </a:lnTo>
                  <a:cubicBezTo>
                    <a:pt x="420" y="452"/>
                    <a:pt x="420" y="452"/>
                    <a:pt x="420" y="452"/>
                  </a:cubicBezTo>
                  <a:cubicBezTo>
                    <a:pt x="453" y="449"/>
                    <a:pt x="482" y="423"/>
                    <a:pt x="488" y="388"/>
                  </a:cubicBezTo>
                  <a:cubicBezTo>
                    <a:pt x="488" y="387"/>
                    <a:pt x="488" y="387"/>
                    <a:pt x="488" y="387"/>
                  </a:cubicBezTo>
                  <a:cubicBezTo>
                    <a:pt x="489" y="380"/>
                    <a:pt x="489" y="373"/>
                    <a:pt x="488" y="365"/>
                  </a:cubicBezTo>
                  <a:cubicBezTo>
                    <a:pt x="488" y="365"/>
                    <a:pt x="488" y="364"/>
                    <a:pt x="488" y="364"/>
                  </a:cubicBezTo>
                  <a:cubicBezTo>
                    <a:pt x="488" y="360"/>
                    <a:pt x="487" y="355"/>
                    <a:pt x="485" y="351"/>
                  </a:cubicBezTo>
                  <a:cubicBezTo>
                    <a:pt x="482" y="355"/>
                    <a:pt x="479" y="360"/>
                    <a:pt x="475" y="365"/>
                  </a:cubicBezTo>
                  <a:cubicBezTo>
                    <a:pt x="480" y="390"/>
                    <a:pt x="469" y="425"/>
                    <a:pt x="425" y="438"/>
                  </a:cubicBezTo>
                  <a:cubicBezTo>
                    <a:pt x="422" y="443"/>
                    <a:pt x="418" y="447"/>
                    <a:pt x="415" y="452"/>
                  </a:cubicBezTo>
                  <a:cubicBezTo>
                    <a:pt x="416" y="452"/>
                    <a:pt x="418" y="452"/>
                    <a:pt x="420" y="452"/>
                  </a:cubicBezTo>
                  <a:lnTo>
                    <a:pt x="420" y="452"/>
                  </a:lnTo>
                  <a:close/>
                  <a:moveTo>
                    <a:pt x="299" y="552"/>
                  </a:moveTo>
                  <a:lnTo>
                    <a:pt x="299" y="552"/>
                  </a:lnTo>
                  <a:cubicBezTo>
                    <a:pt x="299" y="552"/>
                    <a:pt x="299" y="552"/>
                    <a:pt x="299" y="552"/>
                  </a:cubicBezTo>
                  <a:cubicBezTo>
                    <a:pt x="299" y="553"/>
                    <a:pt x="300" y="554"/>
                    <a:pt x="301" y="555"/>
                  </a:cubicBezTo>
                  <a:cubicBezTo>
                    <a:pt x="312" y="549"/>
                    <a:pt x="322" y="541"/>
                    <a:pt x="332" y="533"/>
                  </a:cubicBezTo>
                  <a:cubicBezTo>
                    <a:pt x="332" y="533"/>
                    <a:pt x="332" y="533"/>
                    <a:pt x="332" y="533"/>
                  </a:cubicBezTo>
                  <a:cubicBezTo>
                    <a:pt x="337" y="529"/>
                    <a:pt x="342" y="525"/>
                    <a:pt x="346" y="521"/>
                  </a:cubicBezTo>
                  <a:cubicBezTo>
                    <a:pt x="346" y="521"/>
                    <a:pt x="347" y="521"/>
                    <a:pt x="347" y="521"/>
                  </a:cubicBezTo>
                  <a:cubicBezTo>
                    <a:pt x="351" y="517"/>
                    <a:pt x="356" y="512"/>
                    <a:pt x="360" y="508"/>
                  </a:cubicBezTo>
                  <a:cubicBezTo>
                    <a:pt x="360" y="508"/>
                    <a:pt x="361" y="508"/>
                    <a:pt x="361" y="507"/>
                  </a:cubicBezTo>
                  <a:cubicBezTo>
                    <a:pt x="367" y="502"/>
                    <a:pt x="372" y="495"/>
                    <a:pt x="378" y="489"/>
                  </a:cubicBezTo>
                  <a:cubicBezTo>
                    <a:pt x="378" y="489"/>
                    <a:pt x="378" y="488"/>
                    <a:pt x="379" y="488"/>
                  </a:cubicBezTo>
                  <a:cubicBezTo>
                    <a:pt x="384" y="483"/>
                    <a:pt x="389" y="477"/>
                    <a:pt x="393" y="471"/>
                  </a:cubicBezTo>
                  <a:cubicBezTo>
                    <a:pt x="394" y="470"/>
                    <a:pt x="394" y="470"/>
                    <a:pt x="394" y="470"/>
                  </a:cubicBezTo>
                  <a:cubicBezTo>
                    <a:pt x="398" y="465"/>
                    <a:pt x="403" y="459"/>
                    <a:pt x="407" y="454"/>
                  </a:cubicBezTo>
                  <a:cubicBezTo>
                    <a:pt x="407" y="453"/>
                    <a:pt x="407" y="453"/>
                    <a:pt x="407" y="453"/>
                  </a:cubicBezTo>
                  <a:cubicBezTo>
                    <a:pt x="412" y="447"/>
                    <a:pt x="417" y="440"/>
                    <a:pt x="421" y="434"/>
                  </a:cubicBezTo>
                  <a:cubicBezTo>
                    <a:pt x="421" y="434"/>
                    <a:pt x="421" y="434"/>
                    <a:pt x="422" y="433"/>
                  </a:cubicBezTo>
                  <a:cubicBezTo>
                    <a:pt x="438" y="410"/>
                    <a:pt x="454" y="386"/>
                    <a:pt x="470" y="363"/>
                  </a:cubicBezTo>
                  <a:cubicBezTo>
                    <a:pt x="470" y="363"/>
                    <a:pt x="470" y="363"/>
                    <a:pt x="470" y="363"/>
                  </a:cubicBezTo>
                  <a:cubicBezTo>
                    <a:pt x="475" y="356"/>
                    <a:pt x="479" y="350"/>
                    <a:pt x="484" y="343"/>
                  </a:cubicBezTo>
                  <a:cubicBezTo>
                    <a:pt x="484" y="343"/>
                    <a:pt x="484" y="343"/>
                    <a:pt x="484" y="343"/>
                  </a:cubicBezTo>
                  <a:cubicBezTo>
                    <a:pt x="492" y="332"/>
                    <a:pt x="500" y="321"/>
                    <a:pt x="508" y="311"/>
                  </a:cubicBezTo>
                  <a:cubicBezTo>
                    <a:pt x="509" y="310"/>
                    <a:pt x="510" y="309"/>
                    <a:pt x="510" y="308"/>
                  </a:cubicBezTo>
                  <a:cubicBezTo>
                    <a:pt x="511" y="308"/>
                    <a:pt x="511" y="307"/>
                    <a:pt x="511" y="307"/>
                  </a:cubicBezTo>
                  <a:cubicBezTo>
                    <a:pt x="516" y="301"/>
                    <a:pt x="521" y="296"/>
                    <a:pt x="526" y="290"/>
                  </a:cubicBezTo>
                  <a:cubicBezTo>
                    <a:pt x="526" y="290"/>
                    <a:pt x="526" y="290"/>
                    <a:pt x="526" y="289"/>
                  </a:cubicBezTo>
                  <a:cubicBezTo>
                    <a:pt x="535" y="280"/>
                    <a:pt x="544" y="270"/>
                    <a:pt x="553" y="262"/>
                  </a:cubicBezTo>
                  <a:cubicBezTo>
                    <a:pt x="553" y="262"/>
                    <a:pt x="554" y="262"/>
                    <a:pt x="554" y="262"/>
                  </a:cubicBezTo>
                  <a:cubicBezTo>
                    <a:pt x="560" y="256"/>
                    <a:pt x="566" y="252"/>
                    <a:pt x="572" y="247"/>
                  </a:cubicBezTo>
                  <a:cubicBezTo>
                    <a:pt x="572" y="247"/>
                    <a:pt x="573" y="247"/>
                    <a:pt x="573" y="247"/>
                  </a:cubicBezTo>
                  <a:lnTo>
                    <a:pt x="574" y="246"/>
                  </a:lnTo>
                  <a:cubicBezTo>
                    <a:pt x="574" y="246"/>
                    <a:pt x="574" y="246"/>
                    <a:pt x="574" y="246"/>
                  </a:cubicBezTo>
                  <a:cubicBezTo>
                    <a:pt x="575" y="245"/>
                    <a:pt x="576" y="244"/>
                    <a:pt x="577" y="244"/>
                  </a:cubicBezTo>
                  <a:lnTo>
                    <a:pt x="571" y="228"/>
                  </a:lnTo>
                  <a:cubicBezTo>
                    <a:pt x="568" y="230"/>
                    <a:pt x="565" y="233"/>
                    <a:pt x="562" y="235"/>
                  </a:cubicBezTo>
                  <a:cubicBezTo>
                    <a:pt x="562" y="235"/>
                    <a:pt x="562" y="236"/>
                    <a:pt x="562" y="236"/>
                  </a:cubicBezTo>
                  <a:cubicBezTo>
                    <a:pt x="456" y="323"/>
                    <a:pt x="411" y="466"/>
                    <a:pt x="294" y="544"/>
                  </a:cubicBezTo>
                  <a:cubicBezTo>
                    <a:pt x="296" y="547"/>
                    <a:pt x="297" y="549"/>
                    <a:pt x="299" y="552"/>
                  </a:cubicBezTo>
                  <a:lnTo>
                    <a:pt x="299" y="552"/>
                  </a:lnTo>
                  <a:close/>
                  <a:moveTo>
                    <a:pt x="400" y="562"/>
                  </a:moveTo>
                  <a:lnTo>
                    <a:pt x="400" y="562"/>
                  </a:lnTo>
                  <a:cubicBezTo>
                    <a:pt x="400" y="562"/>
                    <a:pt x="400" y="562"/>
                    <a:pt x="400" y="562"/>
                  </a:cubicBezTo>
                  <a:cubicBezTo>
                    <a:pt x="402" y="563"/>
                    <a:pt x="405" y="563"/>
                    <a:pt x="407" y="563"/>
                  </a:cubicBezTo>
                  <a:cubicBezTo>
                    <a:pt x="414" y="563"/>
                    <a:pt x="421" y="561"/>
                    <a:pt x="426" y="556"/>
                  </a:cubicBezTo>
                  <a:cubicBezTo>
                    <a:pt x="426" y="556"/>
                    <a:pt x="426" y="556"/>
                    <a:pt x="426" y="556"/>
                  </a:cubicBezTo>
                  <a:cubicBezTo>
                    <a:pt x="433" y="551"/>
                    <a:pt x="437" y="543"/>
                    <a:pt x="437" y="534"/>
                  </a:cubicBezTo>
                  <a:cubicBezTo>
                    <a:pt x="437" y="529"/>
                    <a:pt x="436" y="525"/>
                    <a:pt x="434" y="522"/>
                  </a:cubicBezTo>
                  <a:cubicBezTo>
                    <a:pt x="434" y="521"/>
                    <a:pt x="434" y="521"/>
                    <a:pt x="434" y="521"/>
                  </a:cubicBezTo>
                  <a:cubicBezTo>
                    <a:pt x="429" y="511"/>
                    <a:pt x="419" y="505"/>
                    <a:pt x="407" y="505"/>
                  </a:cubicBezTo>
                  <a:cubicBezTo>
                    <a:pt x="406" y="505"/>
                    <a:pt x="404" y="505"/>
                    <a:pt x="403" y="505"/>
                  </a:cubicBezTo>
                  <a:lnTo>
                    <a:pt x="402" y="505"/>
                  </a:lnTo>
                  <a:cubicBezTo>
                    <a:pt x="397" y="506"/>
                    <a:pt x="392" y="508"/>
                    <a:pt x="388" y="512"/>
                  </a:cubicBezTo>
                  <a:lnTo>
                    <a:pt x="388" y="512"/>
                  </a:lnTo>
                  <a:cubicBezTo>
                    <a:pt x="382" y="517"/>
                    <a:pt x="378" y="525"/>
                    <a:pt x="378" y="534"/>
                  </a:cubicBezTo>
                  <a:cubicBezTo>
                    <a:pt x="378" y="547"/>
                    <a:pt x="387" y="559"/>
                    <a:pt x="400" y="562"/>
                  </a:cubicBezTo>
                  <a:lnTo>
                    <a:pt x="400" y="562"/>
                  </a:lnTo>
                  <a:close/>
                  <a:moveTo>
                    <a:pt x="324" y="668"/>
                  </a:moveTo>
                  <a:lnTo>
                    <a:pt x="324" y="668"/>
                  </a:lnTo>
                  <a:cubicBezTo>
                    <a:pt x="332" y="665"/>
                    <a:pt x="340" y="662"/>
                    <a:pt x="347" y="657"/>
                  </a:cubicBezTo>
                  <a:cubicBezTo>
                    <a:pt x="347" y="657"/>
                    <a:pt x="347" y="657"/>
                    <a:pt x="348" y="657"/>
                  </a:cubicBezTo>
                  <a:cubicBezTo>
                    <a:pt x="354" y="653"/>
                    <a:pt x="360" y="648"/>
                    <a:pt x="365" y="643"/>
                  </a:cubicBezTo>
                  <a:cubicBezTo>
                    <a:pt x="365" y="643"/>
                    <a:pt x="365" y="643"/>
                    <a:pt x="365" y="643"/>
                  </a:cubicBezTo>
                  <a:cubicBezTo>
                    <a:pt x="390" y="618"/>
                    <a:pt x="397" y="585"/>
                    <a:pt x="396" y="567"/>
                  </a:cubicBezTo>
                  <a:cubicBezTo>
                    <a:pt x="391" y="565"/>
                    <a:pt x="385" y="562"/>
                    <a:pt x="381" y="557"/>
                  </a:cubicBezTo>
                  <a:cubicBezTo>
                    <a:pt x="384" y="590"/>
                    <a:pt x="374" y="629"/>
                    <a:pt x="327" y="653"/>
                  </a:cubicBezTo>
                  <a:cubicBezTo>
                    <a:pt x="326" y="653"/>
                    <a:pt x="326" y="653"/>
                    <a:pt x="325" y="653"/>
                  </a:cubicBezTo>
                  <a:cubicBezTo>
                    <a:pt x="325" y="653"/>
                    <a:pt x="324" y="653"/>
                    <a:pt x="324" y="653"/>
                  </a:cubicBezTo>
                  <a:cubicBezTo>
                    <a:pt x="316" y="650"/>
                    <a:pt x="307" y="646"/>
                    <a:pt x="300" y="641"/>
                  </a:cubicBezTo>
                  <a:cubicBezTo>
                    <a:pt x="299" y="640"/>
                    <a:pt x="299" y="640"/>
                    <a:pt x="298" y="640"/>
                  </a:cubicBezTo>
                  <a:cubicBezTo>
                    <a:pt x="292" y="635"/>
                    <a:pt x="286" y="629"/>
                    <a:pt x="282" y="622"/>
                  </a:cubicBezTo>
                  <a:cubicBezTo>
                    <a:pt x="282" y="621"/>
                    <a:pt x="282" y="621"/>
                    <a:pt x="281" y="621"/>
                  </a:cubicBezTo>
                  <a:cubicBezTo>
                    <a:pt x="272" y="605"/>
                    <a:pt x="274" y="585"/>
                    <a:pt x="300" y="569"/>
                  </a:cubicBezTo>
                  <a:cubicBezTo>
                    <a:pt x="299" y="565"/>
                    <a:pt x="297" y="561"/>
                    <a:pt x="295" y="557"/>
                  </a:cubicBezTo>
                  <a:cubicBezTo>
                    <a:pt x="241" y="594"/>
                    <a:pt x="263" y="640"/>
                    <a:pt x="324" y="668"/>
                  </a:cubicBezTo>
                  <a:lnTo>
                    <a:pt x="324" y="668"/>
                  </a:lnTo>
                  <a:close/>
                  <a:moveTo>
                    <a:pt x="349" y="662"/>
                  </a:moveTo>
                  <a:lnTo>
                    <a:pt x="349" y="662"/>
                  </a:lnTo>
                  <a:cubicBezTo>
                    <a:pt x="344" y="666"/>
                    <a:pt x="338" y="669"/>
                    <a:pt x="331" y="672"/>
                  </a:cubicBezTo>
                  <a:cubicBezTo>
                    <a:pt x="363" y="685"/>
                    <a:pt x="405" y="694"/>
                    <a:pt x="449" y="693"/>
                  </a:cubicBezTo>
                  <a:cubicBezTo>
                    <a:pt x="423" y="683"/>
                    <a:pt x="374" y="667"/>
                    <a:pt x="349" y="662"/>
                  </a:cubicBezTo>
                  <a:lnTo>
                    <a:pt x="349" y="662"/>
                  </a:lnTo>
                  <a:close/>
                  <a:moveTo>
                    <a:pt x="368" y="648"/>
                  </a:moveTo>
                  <a:lnTo>
                    <a:pt x="368" y="648"/>
                  </a:lnTo>
                  <a:cubicBezTo>
                    <a:pt x="364" y="652"/>
                    <a:pt x="360" y="655"/>
                    <a:pt x="356" y="658"/>
                  </a:cubicBezTo>
                  <a:cubicBezTo>
                    <a:pt x="387" y="665"/>
                    <a:pt x="443" y="683"/>
                    <a:pt x="463" y="692"/>
                  </a:cubicBezTo>
                  <a:cubicBezTo>
                    <a:pt x="475" y="692"/>
                    <a:pt x="487" y="690"/>
                    <a:pt x="499" y="688"/>
                  </a:cubicBezTo>
                  <a:cubicBezTo>
                    <a:pt x="465" y="677"/>
                    <a:pt x="398" y="656"/>
                    <a:pt x="368" y="648"/>
                  </a:cubicBezTo>
                  <a:lnTo>
                    <a:pt x="368" y="648"/>
                  </a:lnTo>
                  <a:close/>
                  <a:moveTo>
                    <a:pt x="402" y="568"/>
                  </a:moveTo>
                  <a:lnTo>
                    <a:pt x="402" y="568"/>
                  </a:lnTo>
                  <a:cubicBezTo>
                    <a:pt x="402" y="587"/>
                    <a:pt x="395" y="619"/>
                    <a:pt x="372" y="644"/>
                  </a:cubicBezTo>
                  <a:cubicBezTo>
                    <a:pt x="407" y="652"/>
                    <a:pt x="482" y="676"/>
                    <a:pt x="510" y="686"/>
                  </a:cubicBezTo>
                  <a:cubicBezTo>
                    <a:pt x="514" y="685"/>
                    <a:pt x="518" y="684"/>
                    <a:pt x="521" y="683"/>
                  </a:cubicBezTo>
                  <a:cubicBezTo>
                    <a:pt x="517" y="661"/>
                    <a:pt x="517" y="629"/>
                    <a:pt x="528" y="594"/>
                  </a:cubicBezTo>
                  <a:cubicBezTo>
                    <a:pt x="497" y="592"/>
                    <a:pt x="461" y="582"/>
                    <a:pt x="428" y="562"/>
                  </a:cubicBezTo>
                  <a:cubicBezTo>
                    <a:pt x="422" y="566"/>
                    <a:pt x="415" y="569"/>
                    <a:pt x="407" y="569"/>
                  </a:cubicBezTo>
                  <a:cubicBezTo>
                    <a:pt x="405" y="569"/>
                    <a:pt x="404" y="569"/>
                    <a:pt x="402" y="568"/>
                  </a:cubicBezTo>
                  <a:lnTo>
                    <a:pt x="402" y="568"/>
                  </a:lnTo>
                  <a:close/>
                  <a:moveTo>
                    <a:pt x="402" y="492"/>
                  </a:moveTo>
                  <a:lnTo>
                    <a:pt x="402" y="492"/>
                  </a:lnTo>
                  <a:cubicBezTo>
                    <a:pt x="402" y="495"/>
                    <a:pt x="403" y="497"/>
                    <a:pt x="404" y="499"/>
                  </a:cubicBezTo>
                  <a:cubicBezTo>
                    <a:pt x="405" y="499"/>
                    <a:pt x="406" y="499"/>
                    <a:pt x="407" y="499"/>
                  </a:cubicBezTo>
                  <a:cubicBezTo>
                    <a:pt x="413" y="499"/>
                    <a:pt x="418" y="500"/>
                    <a:pt x="423" y="503"/>
                  </a:cubicBezTo>
                  <a:cubicBezTo>
                    <a:pt x="426" y="487"/>
                    <a:pt x="411" y="481"/>
                    <a:pt x="402" y="492"/>
                  </a:cubicBezTo>
                  <a:lnTo>
                    <a:pt x="402" y="492"/>
                  </a:lnTo>
                  <a:close/>
                  <a:moveTo>
                    <a:pt x="422" y="464"/>
                  </a:moveTo>
                  <a:lnTo>
                    <a:pt x="422" y="464"/>
                  </a:lnTo>
                  <a:cubicBezTo>
                    <a:pt x="447" y="470"/>
                    <a:pt x="455" y="502"/>
                    <a:pt x="440" y="521"/>
                  </a:cubicBezTo>
                  <a:cubicBezTo>
                    <a:pt x="441" y="525"/>
                    <a:pt x="442" y="529"/>
                    <a:pt x="442" y="534"/>
                  </a:cubicBezTo>
                  <a:cubicBezTo>
                    <a:pt x="442" y="543"/>
                    <a:pt x="438" y="552"/>
                    <a:pt x="432" y="558"/>
                  </a:cubicBezTo>
                  <a:cubicBezTo>
                    <a:pt x="481" y="588"/>
                    <a:pt x="536" y="593"/>
                    <a:pt x="572" y="586"/>
                  </a:cubicBezTo>
                  <a:cubicBezTo>
                    <a:pt x="610" y="578"/>
                    <a:pt x="623" y="557"/>
                    <a:pt x="600" y="536"/>
                  </a:cubicBezTo>
                  <a:cubicBezTo>
                    <a:pt x="595" y="532"/>
                    <a:pt x="607" y="521"/>
                    <a:pt x="615" y="520"/>
                  </a:cubicBezTo>
                  <a:cubicBezTo>
                    <a:pt x="616" y="515"/>
                    <a:pt x="614" y="511"/>
                    <a:pt x="609" y="509"/>
                  </a:cubicBezTo>
                  <a:cubicBezTo>
                    <a:pt x="598" y="508"/>
                    <a:pt x="579" y="514"/>
                    <a:pt x="566" y="517"/>
                  </a:cubicBezTo>
                  <a:cubicBezTo>
                    <a:pt x="566" y="519"/>
                    <a:pt x="562" y="520"/>
                    <a:pt x="561" y="517"/>
                  </a:cubicBezTo>
                  <a:cubicBezTo>
                    <a:pt x="560" y="513"/>
                    <a:pt x="563" y="507"/>
                    <a:pt x="564" y="505"/>
                  </a:cubicBezTo>
                  <a:cubicBezTo>
                    <a:pt x="566" y="501"/>
                    <a:pt x="570" y="504"/>
                    <a:pt x="569" y="507"/>
                  </a:cubicBezTo>
                  <a:cubicBezTo>
                    <a:pt x="568" y="508"/>
                    <a:pt x="568" y="509"/>
                    <a:pt x="567" y="511"/>
                  </a:cubicBezTo>
                  <a:cubicBezTo>
                    <a:pt x="580" y="508"/>
                    <a:pt x="597" y="502"/>
                    <a:pt x="609" y="503"/>
                  </a:cubicBezTo>
                  <a:cubicBezTo>
                    <a:pt x="612" y="501"/>
                    <a:pt x="620" y="495"/>
                    <a:pt x="619" y="491"/>
                  </a:cubicBezTo>
                  <a:cubicBezTo>
                    <a:pt x="618" y="490"/>
                    <a:pt x="617" y="489"/>
                    <a:pt x="616" y="487"/>
                  </a:cubicBezTo>
                  <a:cubicBezTo>
                    <a:pt x="610" y="479"/>
                    <a:pt x="612" y="473"/>
                    <a:pt x="618" y="467"/>
                  </a:cubicBezTo>
                  <a:cubicBezTo>
                    <a:pt x="608" y="466"/>
                    <a:pt x="596" y="467"/>
                    <a:pt x="590" y="474"/>
                  </a:cubicBezTo>
                  <a:cubicBezTo>
                    <a:pt x="586" y="479"/>
                    <a:pt x="579" y="467"/>
                    <a:pt x="579" y="466"/>
                  </a:cubicBezTo>
                  <a:cubicBezTo>
                    <a:pt x="576" y="460"/>
                    <a:pt x="576" y="452"/>
                    <a:pt x="586" y="443"/>
                  </a:cubicBezTo>
                  <a:cubicBezTo>
                    <a:pt x="588" y="440"/>
                    <a:pt x="592" y="445"/>
                    <a:pt x="590" y="447"/>
                  </a:cubicBezTo>
                  <a:cubicBezTo>
                    <a:pt x="582" y="454"/>
                    <a:pt x="580" y="461"/>
                    <a:pt x="587" y="468"/>
                  </a:cubicBezTo>
                  <a:lnTo>
                    <a:pt x="588" y="469"/>
                  </a:lnTo>
                  <a:cubicBezTo>
                    <a:pt x="598" y="461"/>
                    <a:pt x="612" y="460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cubicBezTo>
                    <a:pt x="645" y="461"/>
                    <a:pt x="644" y="453"/>
                    <a:pt x="638" y="437"/>
                  </a:cubicBezTo>
                  <a:cubicBezTo>
                    <a:pt x="636" y="431"/>
                    <a:pt x="633" y="424"/>
                    <a:pt x="630" y="415"/>
                  </a:cubicBezTo>
                  <a:cubicBezTo>
                    <a:pt x="625" y="404"/>
                    <a:pt x="617" y="379"/>
                    <a:pt x="608" y="353"/>
                  </a:cubicBezTo>
                  <a:cubicBezTo>
                    <a:pt x="584" y="343"/>
                    <a:pt x="549" y="349"/>
                    <a:pt x="523" y="361"/>
                  </a:cubicBezTo>
                  <a:cubicBezTo>
                    <a:pt x="516" y="371"/>
                    <a:pt x="507" y="380"/>
                    <a:pt x="493" y="389"/>
                  </a:cubicBezTo>
                  <a:cubicBezTo>
                    <a:pt x="487" y="426"/>
                    <a:pt x="457" y="453"/>
                    <a:pt x="423" y="457"/>
                  </a:cubicBezTo>
                  <a:lnTo>
                    <a:pt x="422" y="464"/>
                  </a:lnTo>
                  <a:lnTo>
                    <a:pt x="422" y="464"/>
                  </a:lnTo>
                  <a:close/>
                  <a:moveTo>
                    <a:pt x="416" y="463"/>
                  </a:moveTo>
                  <a:lnTo>
                    <a:pt x="416" y="463"/>
                  </a:lnTo>
                  <a:lnTo>
                    <a:pt x="417" y="458"/>
                  </a:lnTo>
                  <a:cubicBezTo>
                    <a:pt x="415" y="458"/>
                    <a:pt x="413" y="458"/>
                    <a:pt x="411" y="458"/>
                  </a:cubicBezTo>
                  <a:cubicBezTo>
                    <a:pt x="407" y="463"/>
                    <a:pt x="403" y="468"/>
                    <a:pt x="399" y="473"/>
                  </a:cubicBezTo>
                  <a:cubicBezTo>
                    <a:pt x="399" y="477"/>
                    <a:pt x="399" y="482"/>
                    <a:pt x="400" y="485"/>
                  </a:cubicBezTo>
                  <a:cubicBezTo>
                    <a:pt x="412" y="476"/>
                    <a:pt x="435" y="482"/>
                    <a:pt x="428" y="506"/>
                  </a:cubicBezTo>
                  <a:cubicBezTo>
                    <a:pt x="431" y="508"/>
                    <a:pt x="434" y="511"/>
                    <a:pt x="437" y="515"/>
                  </a:cubicBezTo>
                  <a:cubicBezTo>
                    <a:pt x="449" y="498"/>
                    <a:pt x="439" y="469"/>
                    <a:pt x="414" y="469"/>
                  </a:cubicBezTo>
                  <a:cubicBezTo>
                    <a:pt x="411" y="468"/>
                    <a:pt x="411" y="463"/>
                    <a:pt x="415" y="463"/>
                  </a:cubicBezTo>
                  <a:cubicBezTo>
                    <a:pt x="415" y="463"/>
                    <a:pt x="416" y="463"/>
                    <a:pt x="416" y="463"/>
                  </a:cubicBezTo>
                  <a:lnTo>
                    <a:pt x="416" y="463"/>
                  </a:lnTo>
                  <a:close/>
                  <a:moveTo>
                    <a:pt x="514" y="262"/>
                  </a:moveTo>
                  <a:lnTo>
                    <a:pt x="514" y="262"/>
                  </a:lnTo>
                  <a:cubicBezTo>
                    <a:pt x="514" y="265"/>
                    <a:pt x="511" y="267"/>
                    <a:pt x="509" y="267"/>
                  </a:cubicBezTo>
                  <a:cubicBezTo>
                    <a:pt x="506" y="267"/>
                    <a:pt x="503" y="265"/>
                    <a:pt x="503" y="262"/>
                  </a:cubicBezTo>
                  <a:cubicBezTo>
                    <a:pt x="503" y="259"/>
                    <a:pt x="506" y="257"/>
                    <a:pt x="509" y="257"/>
                  </a:cubicBezTo>
                  <a:cubicBezTo>
                    <a:pt x="511" y="257"/>
                    <a:pt x="514" y="259"/>
                    <a:pt x="514" y="262"/>
                  </a:cubicBezTo>
                  <a:lnTo>
                    <a:pt x="514" y="262"/>
                  </a:lnTo>
                  <a:close/>
                  <a:moveTo>
                    <a:pt x="529" y="244"/>
                  </a:moveTo>
                  <a:lnTo>
                    <a:pt x="529" y="244"/>
                  </a:lnTo>
                  <a:cubicBezTo>
                    <a:pt x="529" y="248"/>
                    <a:pt x="526" y="250"/>
                    <a:pt x="523" y="250"/>
                  </a:cubicBezTo>
                  <a:cubicBezTo>
                    <a:pt x="520" y="250"/>
                    <a:pt x="517" y="248"/>
                    <a:pt x="517" y="244"/>
                  </a:cubicBezTo>
                  <a:cubicBezTo>
                    <a:pt x="517" y="241"/>
                    <a:pt x="520" y="239"/>
                    <a:pt x="523" y="239"/>
                  </a:cubicBezTo>
                  <a:cubicBezTo>
                    <a:pt x="526" y="239"/>
                    <a:pt x="529" y="241"/>
                    <a:pt x="529" y="244"/>
                  </a:cubicBezTo>
                  <a:lnTo>
                    <a:pt x="529" y="244"/>
                  </a:lnTo>
                  <a:close/>
                  <a:moveTo>
                    <a:pt x="499" y="280"/>
                  </a:moveTo>
                  <a:lnTo>
                    <a:pt x="499" y="280"/>
                  </a:lnTo>
                  <a:cubicBezTo>
                    <a:pt x="499" y="283"/>
                    <a:pt x="497" y="285"/>
                    <a:pt x="495" y="285"/>
                  </a:cubicBezTo>
                  <a:cubicBezTo>
                    <a:pt x="492" y="285"/>
                    <a:pt x="490" y="283"/>
                    <a:pt x="490" y="280"/>
                  </a:cubicBezTo>
                  <a:cubicBezTo>
                    <a:pt x="490" y="278"/>
                    <a:pt x="492" y="276"/>
                    <a:pt x="495" y="276"/>
                  </a:cubicBezTo>
                  <a:cubicBezTo>
                    <a:pt x="497" y="276"/>
                    <a:pt x="499" y="278"/>
                    <a:pt x="499" y="280"/>
                  </a:cubicBezTo>
                  <a:lnTo>
                    <a:pt x="499" y="280"/>
                  </a:lnTo>
                  <a:close/>
                  <a:moveTo>
                    <a:pt x="339" y="230"/>
                  </a:moveTo>
                  <a:lnTo>
                    <a:pt x="339" y="230"/>
                  </a:lnTo>
                  <a:cubicBezTo>
                    <a:pt x="339" y="233"/>
                    <a:pt x="336" y="236"/>
                    <a:pt x="333" y="236"/>
                  </a:cubicBezTo>
                  <a:cubicBezTo>
                    <a:pt x="330" y="236"/>
                    <a:pt x="328" y="233"/>
                    <a:pt x="328" y="230"/>
                  </a:cubicBezTo>
                  <a:cubicBezTo>
                    <a:pt x="328" y="227"/>
                    <a:pt x="330" y="224"/>
                    <a:pt x="333" y="224"/>
                  </a:cubicBezTo>
                  <a:cubicBezTo>
                    <a:pt x="336" y="224"/>
                    <a:pt x="339" y="227"/>
                    <a:pt x="339" y="230"/>
                  </a:cubicBezTo>
                  <a:lnTo>
                    <a:pt x="339" y="230"/>
                  </a:lnTo>
                  <a:close/>
                  <a:moveTo>
                    <a:pt x="407" y="544"/>
                  </a:moveTo>
                  <a:lnTo>
                    <a:pt x="407" y="544"/>
                  </a:lnTo>
                  <a:cubicBezTo>
                    <a:pt x="413" y="544"/>
                    <a:pt x="417" y="539"/>
                    <a:pt x="417" y="534"/>
                  </a:cubicBezTo>
                  <a:cubicBezTo>
                    <a:pt x="417" y="528"/>
                    <a:pt x="413" y="524"/>
                    <a:pt x="407" y="524"/>
                  </a:cubicBezTo>
                  <a:cubicBezTo>
                    <a:pt x="402" y="524"/>
                    <a:pt x="397" y="528"/>
                    <a:pt x="397" y="534"/>
                  </a:cubicBezTo>
                  <a:cubicBezTo>
                    <a:pt x="397" y="539"/>
                    <a:pt x="402" y="544"/>
                    <a:pt x="407" y="544"/>
                  </a:cubicBezTo>
                  <a:lnTo>
                    <a:pt x="407" y="544"/>
                  </a:lnTo>
                  <a:close/>
                  <a:moveTo>
                    <a:pt x="407" y="550"/>
                  </a:moveTo>
                  <a:lnTo>
                    <a:pt x="407" y="550"/>
                  </a:lnTo>
                  <a:cubicBezTo>
                    <a:pt x="399" y="550"/>
                    <a:pt x="392" y="542"/>
                    <a:pt x="392" y="534"/>
                  </a:cubicBezTo>
                  <a:cubicBezTo>
                    <a:pt x="392" y="525"/>
                    <a:pt x="399" y="518"/>
                    <a:pt x="407" y="518"/>
                  </a:cubicBezTo>
                  <a:cubicBezTo>
                    <a:pt x="416" y="518"/>
                    <a:pt x="423" y="525"/>
                    <a:pt x="423" y="534"/>
                  </a:cubicBezTo>
                  <a:cubicBezTo>
                    <a:pt x="423" y="542"/>
                    <a:pt x="416" y="550"/>
                    <a:pt x="407" y="550"/>
                  </a:cubicBezTo>
                  <a:lnTo>
                    <a:pt x="407" y="550"/>
                  </a:lnTo>
                  <a:close/>
                  <a:moveTo>
                    <a:pt x="624" y="463"/>
                  </a:moveTo>
                  <a:lnTo>
                    <a:pt x="624" y="463"/>
                  </a:lnTo>
                  <a:cubicBezTo>
                    <a:pt x="624" y="463"/>
                    <a:pt x="624" y="463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lnTo>
                    <a:pt x="624" y="463"/>
                  </a:lnTo>
                  <a:close/>
                  <a:moveTo>
                    <a:pt x="541" y="399"/>
                  </a:moveTo>
                  <a:lnTo>
                    <a:pt x="541" y="399"/>
                  </a:lnTo>
                  <a:cubicBezTo>
                    <a:pt x="539" y="395"/>
                    <a:pt x="539" y="389"/>
                    <a:pt x="539" y="383"/>
                  </a:cubicBezTo>
                  <a:cubicBezTo>
                    <a:pt x="531" y="385"/>
                    <a:pt x="523" y="389"/>
                    <a:pt x="516" y="395"/>
                  </a:cubicBezTo>
                  <a:cubicBezTo>
                    <a:pt x="518" y="395"/>
                    <a:pt x="522" y="397"/>
                    <a:pt x="527" y="398"/>
                  </a:cubicBezTo>
                  <a:cubicBezTo>
                    <a:pt x="531" y="398"/>
                    <a:pt x="536" y="399"/>
                    <a:pt x="541" y="399"/>
                  </a:cubicBezTo>
                  <a:lnTo>
                    <a:pt x="541" y="399"/>
                  </a:lnTo>
                  <a:close/>
                  <a:moveTo>
                    <a:pt x="545" y="381"/>
                  </a:moveTo>
                  <a:lnTo>
                    <a:pt x="545" y="381"/>
                  </a:lnTo>
                  <a:cubicBezTo>
                    <a:pt x="544" y="389"/>
                    <a:pt x="545" y="395"/>
                    <a:pt x="547" y="400"/>
                  </a:cubicBezTo>
                  <a:cubicBezTo>
                    <a:pt x="551" y="400"/>
                    <a:pt x="554" y="399"/>
                    <a:pt x="558" y="399"/>
                  </a:cubicBezTo>
                  <a:cubicBezTo>
                    <a:pt x="556" y="397"/>
                    <a:pt x="555" y="393"/>
                    <a:pt x="555" y="389"/>
                  </a:cubicBezTo>
                  <a:cubicBezTo>
                    <a:pt x="555" y="386"/>
                    <a:pt x="555" y="382"/>
                    <a:pt x="556" y="379"/>
                  </a:cubicBezTo>
                  <a:cubicBezTo>
                    <a:pt x="553" y="380"/>
                    <a:pt x="549" y="380"/>
                    <a:pt x="545" y="381"/>
                  </a:cubicBezTo>
                  <a:lnTo>
                    <a:pt x="545" y="381"/>
                  </a:lnTo>
                  <a:close/>
                  <a:moveTo>
                    <a:pt x="569" y="373"/>
                  </a:moveTo>
                  <a:lnTo>
                    <a:pt x="569" y="373"/>
                  </a:lnTo>
                  <a:cubicBezTo>
                    <a:pt x="572" y="373"/>
                    <a:pt x="576" y="372"/>
                    <a:pt x="579" y="373"/>
                  </a:cubicBezTo>
                  <a:cubicBezTo>
                    <a:pt x="581" y="373"/>
                    <a:pt x="582" y="375"/>
                    <a:pt x="582" y="376"/>
                  </a:cubicBezTo>
                  <a:cubicBezTo>
                    <a:pt x="582" y="379"/>
                    <a:pt x="577" y="381"/>
                    <a:pt x="574" y="382"/>
                  </a:cubicBezTo>
                  <a:cubicBezTo>
                    <a:pt x="574" y="384"/>
                    <a:pt x="575" y="386"/>
                    <a:pt x="575" y="387"/>
                  </a:cubicBezTo>
                  <a:cubicBezTo>
                    <a:pt x="576" y="395"/>
                    <a:pt x="572" y="402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0" y="405"/>
                    <a:pt x="553" y="405"/>
                    <a:pt x="546" y="405"/>
                  </a:cubicBezTo>
                  <a:cubicBezTo>
                    <a:pt x="545" y="405"/>
                    <a:pt x="545" y="405"/>
                    <a:pt x="544" y="405"/>
                  </a:cubicBezTo>
                  <a:cubicBezTo>
                    <a:pt x="533" y="405"/>
                    <a:pt x="521" y="403"/>
                    <a:pt x="511" y="399"/>
                  </a:cubicBezTo>
                  <a:cubicBezTo>
                    <a:pt x="511" y="399"/>
                    <a:pt x="511" y="399"/>
                    <a:pt x="511" y="399"/>
                  </a:cubicBezTo>
                  <a:cubicBezTo>
                    <a:pt x="508" y="402"/>
                    <a:pt x="504" y="399"/>
                    <a:pt x="506" y="396"/>
                  </a:cubicBezTo>
                  <a:cubicBezTo>
                    <a:pt x="506" y="396"/>
                    <a:pt x="507" y="395"/>
                    <a:pt x="508" y="394"/>
                  </a:cubicBezTo>
                  <a:cubicBezTo>
                    <a:pt x="508" y="394"/>
                    <a:pt x="509" y="393"/>
                    <a:pt x="509" y="393"/>
                  </a:cubicBezTo>
                  <a:cubicBezTo>
                    <a:pt x="515" y="387"/>
                    <a:pt x="534" y="373"/>
                    <a:pt x="569" y="37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" name="Google Shape;57;p13"/>
            <p:cNvSpPr/>
            <p:nvPr/>
          </p:nvSpPr>
          <p:spPr>
            <a:xfrm>
              <a:off x="7499350" y="325438"/>
              <a:ext cx="525463" cy="576262"/>
            </a:xfrm>
            <a:custGeom>
              <a:rect b="b" l="l" r="r" t="t"/>
              <a:pathLst>
                <a:path extrusionOk="0" h="701" w="647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" name="Google Shape;58;p13"/>
            <p:cNvSpPr/>
            <p:nvPr/>
          </p:nvSpPr>
          <p:spPr>
            <a:xfrm>
              <a:off x="7688263" y="465138"/>
              <a:ext cx="273050" cy="304800"/>
            </a:xfrm>
            <a:custGeom>
              <a:rect b="b" l="l" r="r" t="t"/>
              <a:pathLst>
                <a:path extrusionOk="0" h="370" w="337">
                  <a:moveTo>
                    <a:pt x="31" y="333"/>
                  </a:moveTo>
                  <a:lnTo>
                    <a:pt x="31" y="333"/>
                  </a:lnTo>
                  <a:cubicBezTo>
                    <a:pt x="31" y="334"/>
                    <a:pt x="31" y="334"/>
                    <a:pt x="31" y="334"/>
                  </a:cubicBezTo>
                  <a:cubicBezTo>
                    <a:pt x="33" y="337"/>
                    <a:pt x="35" y="340"/>
                    <a:pt x="37" y="343"/>
                  </a:cubicBezTo>
                  <a:cubicBezTo>
                    <a:pt x="48" y="334"/>
                    <a:pt x="59" y="325"/>
                    <a:pt x="68" y="316"/>
                  </a:cubicBezTo>
                  <a:cubicBezTo>
                    <a:pt x="64" y="313"/>
                    <a:pt x="59" y="311"/>
                    <a:pt x="55" y="309"/>
                  </a:cubicBezTo>
                  <a:cubicBezTo>
                    <a:pt x="48" y="316"/>
                    <a:pt x="42" y="320"/>
                    <a:pt x="29" y="320"/>
                  </a:cubicBezTo>
                  <a:cubicBezTo>
                    <a:pt x="27" y="320"/>
                    <a:pt x="26" y="318"/>
                    <a:pt x="27" y="316"/>
                  </a:cubicBezTo>
                  <a:cubicBezTo>
                    <a:pt x="29" y="309"/>
                    <a:pt x="27" y="291"/>
                    <a:pt x="27" y="282"/>
                  </a:cubicBezTo>
                  <a:cubicBezTo>
                    <a:pt x="26" y="280"/>
                    <a:pt x="25" y="278"/>
                    <a:pt x="24" y="276"/>
                  </a:cubicBezTo>
                  <a:cubicBezTo>
                    <a:pt x="20" y="277"/>
                    <a:pt x="16" y="277"/>
                    <a:pt x="10" y="277"/>
                  </a:cubicBezTo>
                  <a:cubicBezTo>
                    <a:pt x="7" y="277"/>
                    <a:pt x="6" y="274"/>
                    <a:pt x="8" y="272"/>
                  </a:cubicBezTo>
                  <a:cubicBezTo>
                    <a:pt x="17" y="264"/>
                    <a:pt x="16" y="253"/>
                    <a:pt x="17" y="238"/>
                  </a:cubicBezTo>
                  <a:cubicBezTo>
                    <a:pt x="12" y="241"/>
                    <a:pt x="4" y="247"/>
                    <a:pt x="0" y="249"/>
                  </a:cubicBezTo>
                  <a:cubicBezTo>
                    <a:pt x="4" y="288"/>
                    <a:pt x="17" y="313"/>
                    <a:pt x="31" y="333"/>
                  </a:cubicBezTo>
                  <a:lnTo>
                    <a:pt x="31" y="333"/>
                  </a:lnTo>
                  <a:close/>
                  <a:moveTo>
                    <a:pt x="58" y="370"/>
                  </a:moveTo>
                  <a:lnTo>
                    <a:pt x="58" y="370"/>
                  </a:lnTo>
                  <a:cubicBezTo>
                    <a:pt x="173" y="293"/>
                    <a:pt x="218" y="153"/>
                    <a:pt x="321" y="65"/>
                  </a:cubicBezTo>
                  <a:lnTo>
                    <a:pt x="306" y="62"/>
                  </a:lnTo>
                  <a:cubicBezTo>
                    <a:pt x="303" y="61"/>
                    <a:pt x="303" y="61"/>
                    <a:pt x="303" y="58"/>
                  </a:cubicBezTo>
                  <a:lnTo>
                    <a:pt x="306" y="37"/>
                  </a:lnTo>
                  <a:cubicBezTo>
                    <a:pt x="211" y="133"/>
                    <a:pt x="158" y="292"/>
                    <a:pt x="50" y="360"/>
                  </a:cubicBezTo>
                  <a:cubicBezTo>
                    <a:pt x="53" y="363"/>
                    <a:pt x="55" y="366"/>
                    <a:pt x="58" y="370"/>
                  </a:cubicBezTo>
                  <a:lnTo>
                    <a:pt x="58" y="370"/>
                  </a:lnTo>
                  <a:close/>
                  <a:moveTo>
                    <a:pt x="325" y="18"/>
                  </a:moveTo>
                  <a:lnTo>
                    <a:pt x="325" y="18"/>
                  </a:lnTo>
                  <a:cubicBezTo>
                    <a:pt x="321" y="22"/>
                    <a:pt x="316" y="26"/>
                    <a:pt x="312" y="30"/>
                  </a:cubicBezTo>
                  <a:lnTo>
                    <a:pt x="309" y="57"/>
                  </a:lnTo>
                  <a:lnTo>
                    <a:pt x="327" y="60"/>
                  </a:lnTo>
                  <a:cubicBezTo>
                    <a:pt x="330" y="58"/>
                    <a:pt x="333" y="55"/>
                    <a:pt x="337" y="52"/>
                  </a:cubicBezTo>
                  <a:lnTo>
                    <a:pt x="334" y="46"/>
                  </a:lnTo>
                  <a:cubicBezTo>
                    <a:pt x="329" y="47"/>
                    <a:pt x="324" y="45"/>
                    <a:pt x="322" y="40"/>
                  </a:cubicBezTo>
                  <a:cubicBezTo>
                    <a:pt x="320" y="34"/>
                    <a:pt x="323" y="29"/>
                    <a:pt x="328" y="27"/>
                  </a:cubicBezTo>
                  <a:lnTo>
                    <a:pt x="325" y="18"/>
                  </a:lnTo>
                  <a:lnTo>
                    <a:pt x="325" y="18"/>
                  </a:lnTo>
                  <a:close/>
                  <a:moveTo>
                    <a:pt x="75" y="317"/>
                  </a:moveTo>
                  <a:lnTo>
                    <a:pt x="75" y="317"/>
                  </a:lnTo>
                  <a:cubicBezTo>
                    <a:pt x="64" y="328"/>
                    <a:pt x="53" y="338"/>
                    <a:pt x="41" y="347"/>
                  </a:cubicBezTo>
                  <a:lnTo>
                    <a:pt x="41" y="348"/>
                  </a:lnTo>
                  <a:cubicBezTo>
                    <a:pt x="43" y="351"/>
                    <a:pt x="45" y="353"/>
                    <a:pt x="47" y="355"/>
                  </a:cubicBezTo>
                  <a:cubicBezTo>
                    <a:pt x="103" y="320"/>
                    <a:pt x="145" y="259"/>
                    <a:pt x="186" y="194"/>
                  </a:cubicBezTo>
                  <a:cubicBezTo>
                    <a:pt x="221" y="138"/>
                    <a:pt x="259" y="75"/>
                    <a:pt x="307" y="27"/>
                  </a:cubicBezTo>
                  <a:cubicBezTo>
                    <a:pt x="307" y="27"/>
                    <a:pt x="308" y="27"/>
                    <a:pt x="308" y="26"/>
                  </a:cubicBezTo>
                  <a:cubicBezTo>
                    <a:pt x="313" y="22"/>
                    <a:pt x="318" y="17"/>
                    <a:pt x="323" y="13"/>
                  </a:cubicBezTo>
                  <a:lnTo>
                    <a:pt x="319" y="0"/>
                  </a:lnTo>
                  <a:cubicBezTo>
                    <a:pt x="300" y="15"/>
                    <a:pt x="283" y="33"/>
                    <a:pt x="267" y="52"/>
                  </a:cubicBezTo>
                  <a:cubicBezTo>
                    <a:pt x="267" y="52"/>
                    <a:pt x="267" y="53"/>
                    <a:pt x="267" y="53"/>
                  </a:cubicBezTo>
                  <a:cubicBezTo>
                    <a:pt x="236" y="90"/>
                    <a:pt x="210" y="132"/>
                    <a:pt x="185" y="171"/>
                  </a:cubicBezTo>
                  <a:cubicBezTo>
                    <a:pt x="172" y="191"/>
                    <a:pt x="159" y="212"/>
                    <a:pt x="145" y="232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39" y="241"/>
                    <a:pt x="133" y="249"/>
                    <a:pt x="127" y="256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2" y="263"/>
                    <a:pt x="118" y="269"/>
                    <a:pt x="114" y="274"/>
                  </a:cubicBezTo>
                  <a:cubicBezTo>
                    <a:pt x="113" y="274"/>
                    <a:pt x="113" y="275"/>
                    <a:pt x="113" y="275"/>
                  </a:cubicBezTo>
                  <a:cubicBezTo>
                    <a:pt x="107" y="283"/>
                    <a:pt x="100" y="291"/>
                    <a:pt x="93" y="298"/>
                  </a:cubicBezTo>
                  <a:cubicBezTo>
                    <a:pt x="93" y="299"/>
                    <a:pt x="93" y="299"/>
                    <a:pt x="92" y="299"/>
                  </a:cubicBezTo>
                  <a:cubicBezTo>
                    <a:pt x="87" y="305"/>
                    <a:pt x="81" y="311"/>
                    <a:pt x="75" y="317"/>
                  </a:cubicBezTo>
                  <a:lnTo>
                    <a:pt x="75" y="317"/>
                  </a:lnTo>
                  <a:lnTo>
                    <a:pt x="75" y="317"/>
                  </a:lnTo>
                  <a:close/>
                  <a:moveTo>
                    <a:pt x="73" y="312"/>
                  </a:moveTo>
                  <a:lnTo>
                    <a:pt x="73" y="312"/>
                  </a:lnTo>
                  <a:cubicBezTo>
                    <a:pt x="77" y="307"/>
                    <a:pt x="81" y="303"/>
                    <a:pt x="85" y="299"/>
                  </a:cubicBezTo>
                  <a:cubicBezTo>
                    <a:pt x="59" y="295"/>
                    <a:pt x="44" y="282"/>
                    <a:pt x="39" y="267"/>
                  </a:cubicBezTo>
                  <a:cubicBezTo>
                    <a:pt x="35" y="270"/>
                    <a:pt x="32" y="273"/>
                    <a:pt x="29" y="274"/>
                  </a:cubicBezTo>
                  <a:cubicBezTo>
                    <a:pt x="30" y="276"/>
                    <a:pt x="31" y="277"/>
                    <a:pt x="31" y="279"/>
                  </a:cubicBezTo>
                  <a:cubicBezTo>
                    <a:pt x="32" y="279"/>
                    <a:pt x="32" y="279"/>
                    <a:pt x="32" y="280"/>
                  </a:cubicBezTo>
                  <a:cubicBezTo>
                    <a:pt x="43" y="297"/>
                    <a:pt x="55" y="302"/>
                    <a:pt x="73" y="312"/>
                  </a:cubicBezTo>
                  <a:lnTo>
                    <a:pt x="73" y="312"/>
                  </a:lnTo>
                  <a:close/>
                  <a:moveTo>
                    <a:pt x="90" y="294"/>
                  </a:moveTo>
                  <a:lnTo>
                    <a:pt x="90" y="294"/>
                  </a:lnTo>
                  <a:cubicBezTo>
                    <a:pt x="94" y="289"/>
                    <a:pt x="98" y="284"/>
                    <a:pt x="102" y="279"/>
                  </a:cubicBezTo>
                  <a:cubicBezTo>
                    <a:pt x="54" y="293"/>
                    <a:pt x="24" y="217"/>
                    <a:pt x="106" y="186"/>
                  </a:cubicBezTo>
                  <a:cubicBezTo>
                    <a:pt x="100" y="184"/>
                    <a:pt x="94" y="182"/>
                    <a:pt x="88" y="179"/>
                  </a:cubicBezTo>
                  <a:cubicBezTo>
                    <a:pt x="35" y="203"/>
                    <a:pt x="17" y="284"/>
                    <a:pt x="90" y="294"/>
                  </a:cubicBezTo>
                  <a:lnTo>
                    <a:pt x="90" y="294"/>
                  </a:lnTo>
                  <a:close/>
                  <a:moveTo>
                    <a:pt x="110" y="270"/>
                  </a:moveTo>
                  <a:lnTo>
                    <a:pt x="110" y="270"/>
                  </a:lnTo>
                  <a:cubicBezTo>
                    <a:pt x="114" y="265"/>
                    <a:pt x="118" y="260"/>
                    <a:pt x="122" y="254"/>
                  </a:cubicBezTo>
                  <a:cubicBezTo>
                    <a:pt x="124" y="240"/>
                    <a:pt x="120" y="224"/>
                    <a:pt x="103" y="216"/>
                  </a:cubicBezTo>
                  <a:cubicBezTo>
                    <a:pt x="98" y="219"/>
                    <a:pt x="93" y="222"/>
                    <a:pt x="89" y="226"/>
                  </a:cubicBezTo>
                  <a:cubicBezTo>
                    <a:pt x="115" y="230"/>
                    <a:pt x="115" y="263"/>
                    <a:pt x="91" y="263"/>
                  </a:cubicBezTo>
                  <a:cubicBezTo>
                    <a:pt x="72" y="263"/>
                    <a:pt x="73" y="239"/>
                    <a:pt x="81" y="227"/>
                  </a:cubicBezTo>
                  <a:cubicBezTo>
                    <a:pt x="81" y="227"/>
                    <a:pt x="82" y="226"/>
                    <a:pt x="82" y="226"/>
                  </a:cubicBezTo>
                  <a:lnTo>
                    <a:pt x="82" y="226"/>
                  </a:lnTo>
                  <a:cubicBezTo>
                    <a:pt x="86" y="221"/>
                    <a:pt x="92" y="216"/>
                    <a:pt x="101" y="211"/>
                  </a:cubicBezTo>
                  <a:cubicBezTo>
                    <a:pt x="101" y="211"/>
                    <a:pt x="101" y="211"/>
                    <a:pt x="102" y="211"/>
                  </a:cubicBezTo>
                  <a:cubicBezTo>
                    <a:pt x="108" y="208"/>
                    <a:pt x="116" y="205"/>
                    <a:pt x="125" y="203"/>
                  </a:cubicBezTo>
                  <a:cubicBezTo>
                    <a:pt x="125" y="202"/>
                    <a:pt x="126" y="202"/>
                    <a:pt x="126" y="202"/>
                  </a:cubicBezTo>
                  <a:cubicBezTo>
                    <a:pt x="131" y="201"/>
                    <a:pt x="137" y="200"/>
                    <a:pt x="144" y="199"/>
                  </a:cubicBezTo>
                  <a:cubicBezTo>
                    <a:pt x="139" y="197"/>
                    <a:pt x="133" y="195"/>
                    <a:pt x="127" y="193"/>
                  </a:cubicBezTo>
                  <a:cubicBezTo>
                    <a:pt x="123" y="192"/>
                    <a:pt x="119" y="190"/>
                    <a:pt x="115" y="189"/>
                  </a:cubicBezTo>
                  <a:cubicBezTo>
                    <a:pt x="26" y="218"/>
                    <a:pt x="62" y="296"/>
                    <a:pt x="110" y="270"/>
                  </a:cubicBezTo>
                  <a:lnTo>
                    <a:pt x="110" y="270"/>
                  </a:lnTo>
                  <a:close/>
                  <a:moveTo>
                    <a:pt x="128" y="246"/>
                  </a:moveTo>
                  <a:lnTo>
                    <a:pt x="128" y="246"/>
                  </a:lnTo>
                  <a:cubicBezTo>
                    <a:pt x="132" y="241"/>
                    <a:pt x="136" y="235"/>
                    <a:pt x="140" y="230"/>
                  </a:cubicBezTo>
                  <a:cubicBezTo>
                    <a:pt x="139" y="225"/>
                    <a:pt x="133" y="215"/>
                    <a:pt x="125" y="208"/>
                  </a:cubicBezTo>
                  <a:cubicBezTo>
                    <a:pt x="120" y="210"/>
                    <a:pt x="114" y="211"/>
                    <a:pt x="109" y="214"/>
                  </a:cubicBezTo>
                  <a:cubicBezTo>
                    <a:pt x="123" y="221"/>
                    <a:pt x="128" y="234"/>
                    <a:pt x="128" y="246"/>
                  </a:cubicBezTo>
                  <a:lnTo>
                    <a:pt x="128" y="246"/>
                  </a:lnTo>
                  <a:close/>
                  <a:moveTo>
                    <a:pt x="144" y="224"/>
                  </a:moveTo>
                  <a:lnTo>
                    <a:pt x="144" y="224"/>
                  </a:lnTo>
                  <a:cubicBezTo>
                    <a:pt x="148" y="218"/>
                    <a:pt x="152" y="212"/>
                    <a:pt x="156" y="206"/>
                  </a:cubicBezTo>
                  <a:cubicBezTo>
                    <a:pt x="155" y="205"/>
                    <a:pt x="154" y="205"/>
                    <a:pt x="153" y="204"/>
                  </a:cubicBezTo>
                  <a:cubicBezTo>
                    <a:pt x="147" y="205"/>
                    <a:pt x="140" y="205"/>
                    <a:pt x="132" y="207"/>
                  </a:cubicBezTo>
                  <a:cubicBezTo>
                    <a:pt x="137" y="212"/>
                    <a:pt x="141" y="219"/>
                    <a:pt x="144" y="224"/>
                  </a:cubicBezTo>
                  <a:lnTo>
                    <a:pt x="144" y="224"/>
                  </a:lnTo>
                  <a:close/>
                  <a:moveTo>
                    <a:pt x="159" y="202"/>
                  </a:moveTo>
                  <a:lnTo>
                    <a:pt x="159" y="202"/>
                  </a:lnTo>
                  <a:cubicBezTo>
                    <a:pt x="163" y="195"/>
                    <a:pt x="167" y="189"/>
                    <a:pt x="171" y="183"/>
                  </a:cubicBezTo>
                  <a:cubicBezTo>
                    <a:pt x="156" y="179"/>
                    <a:pt x="127" y="181"/>
                    <a:pt x="110" y="181"/>
                  </a:cubicBezTo>
                  <a:cubicBezTo>
                    <a:pt x="116" y="184"/>
                    <a:pt x="122" y="186"/>
                    <a:pt x="129" y="188"/>
                  </a:cubicBezTo>
                  <a:cubicBezTo>
                    <a:pt x="138" y="191"/>
                    <a:pt x="147" y="194"/>
                    <a:pt x="154" y="199"/>
                  </a:cubicBezTo>
                  <a:cubicBezTo>
                    <a:pt x="155" y="199"/>
                    <a:pt x="155" y="199"/>
                    <a:pt x="155" y="199"/>
                  </a:cubicBezTo>
                  <a:cubicBezTo>
                    <a:pt x="156" y="200"/>
                    <a:pt x="158" y="201"/>
                    <a:pt x="159" y="202"/>
                  </a:cubicBezTo>
                  <a:lnTo>
                    <a:pt x="159" y="202"/>
                  </a:lnTo>
                  <a:close/>
                  <a:moveTo>
                    <a:pt x="174" y="178"/>
                  </a:moveTo>
                  <a:lnTo>
                    <a:pt x="174" y="178"/>
                  </a:lnTo>
                  <a:cubicBezTo>
                    <a:pt x="177" y="173"/>
                    <a:pt x="180" y="169"/>
                    <a:pt x="183" y="164"/>
                  </a:cubicBezTo>
                  <a:cubicBezTo>
                    <a:pt x="166" y="159"/>
                    <a:pt x="138" y="160"/>
                    <a:pt x="121" y="160"/>
                  </a:cubicBezTo>
                  <a:cubicBezTo>
                    <a:pt x="100" y="161"/>
                    <a:pt x="79" y="161"/>
                    <a:pt x="62" y="157"/>
                  </a:cubicBezTo>
                  <a:cubicBezTo>
                    <a:pt x="71" y="165"/>
                    <a:pt x="82" y="170"/>
                    <a:pt x="94" y="175"/>
                  </a:cubicBezTo>
                  <a:cubicBezTo>
                    <a:pt x="102" y="177"/>
                    <a:pt x="123" y="175"/>
                    <a:pt x="130" y="175"/>
                  </a:cubicBezTo>
                  <a:cubicBezTo>
                    <a:pt x="146" y="175"/>
                    <a:pt x="163" y="175"/>
                    <a:pt x="174" y="178"/>
                  </a:cubicBezTo>
                  <a:lnTo>
                    <a:pt x="174" y="178"/>
                  </a:lnTo>
                  <a:close/>
                  <a:moveTo>
                    <a:pt x="186" y="159"/>
                  </a:moveTo>
                  <a:lnTo>
                    <a:pt x="186" y="159"/>
                  </a:lnTo>
                  <a:cubicBezTo>
                    <a:pt x="188" y="155"/>
                    <a:pt x="191" y="152"/>
                    <a:pt x="193" y="148"/>
                  </a:cubicBezTo>
                  <a:cubicBezTo>
                    <a:pt x="171" y="139"/>
                    <a:pt x="136" y="142"/>
                    <a:pt x="113" y="142"/>
                  </a:cubicBezTo>
                  <a:cubicBezTo>
                    <a:pt x="87" y="142"/>
                    <a:pt x="60" y="141"/>
                    <a:pt x="43" y="126"/>
                  </a:cubicBezTo>
                  <a:cubicBezTo>
                    <a:pt x="46" y="135"/>
                    <a:pt x="50" y="142"/>
                    <a:pt x="54" y="148"/>
                  </a:cubicBezTo>
                  <a:cubicBezTo>
                    <a:pt x="80" y="159"/>
                    <a:pt x="128" y="153"/>
                    <a:pt x="158" y="155"/>
                  </a:cubicBezTo>
                  <a:cubicBezTo>
                    <a:pt x="168" y="155"/>
                    <a:pt x="178" y="156"/>
                    <a:pt x="186" y="159"/>
                  </a:cubicBezTo>
                  <a:lnTo>
                    <a:pt x="186" y="159"/>
                  </a:lnTo>
                  <a:close/>
                  <a:moveTo>
                    <a:pt x="196" y="143"/>
                  </a:moveTo>
                  <a:lnTo>
                    <a:pt x="196" y="143"/>
                  </a:lnTo>
                  <a:cubicBezTo>
                    <a:pt x="199" y="139"/>
                    <a:pt x="201" y="135"/>
                    <a:pt x="204" y="131"/>
                  </a:cubicBezTo>
                  <a:cubicBezTo>
                    <a:pt x="195" y="128"/>
                    <a:pt x="187" y="126"/>
                    <a:pt x="178" y="125"/>
                  </a:cubicBezTo>
                  <a:cubicBezTo>
                    <a:pt x="178" y="125"/>
                    <a:pt x="178" y="125"/>
                    <a:pt x="177" y="125"/>
                  </a:cubicBezTo>
                  <a:cubicBezTo>
                    <a:pt x="155" y="121"/>
                    <a:pt x="133" y="122"/>
                    <a:pt x="110" y="123"/>
                  </a:cubicBezTo>
                  <a:cubicBezTo>
                    <a:pt x="95" y="123"/>
                    <a:pt x="81" y="122"/>
                    <a:pt x="69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58" y="115"/>
                    <a:pt x="49" y="109"/>
                    <a:pt x="42" y="99"/>
                  </a:cubicBezTo>
                  <a:cubicBezTo>
                    <a:pt x="41" y="100"/>
                    <a:pt x="40" y="101"/>
                    <a:pt x="39" y="102"/>
                  </a:cubicBezTo>
                  <a:cubicBezTo>
                    <a:pt x="40" y="107"/>
                    <a:pt x="40" y="111"/>
                    <a:pt x="41" y="115"/>
                  </a:cubicBezTo>
                  <a:cubicBezTo>
                    <a:pt x="55" y="134"/>
                    <a:pt x="83" y="137"/>
                    <a:pt x="113" y="137"/>
                  </a:cubicBezTo>
                  <a:cubicBezTo>
                    <a:pt x="138" y="137"/>
                    <a:pt x="173" y="133"/>
                    <a:pt x="196" y="143"/>
                  </a:cubicBezTo>
                  <a:lnTo>
                    <a:pt x="196" y="143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" name="Google Shape;59;p13"/>
            <p:cNvSpPr/>
            <p:nvPr/>
          </p:nvSpPr>
          <p:spPr>
            <a:xfrm>
              <a:off x="7613650" y="406400"/>
              <a:ext cx="296863" cy="406400"/>
            </a:xfrm>
            <a:custGeom>
              <a:rect b="b" l="l" r="r" t="t"/>
              <a:pathLst>
                <a:path extrusionOk="0" h="496" w="366">
                  <a:moveTo>
                    <a:pt x="358" y="119"/>
                  </a:moveTo>
                  <a:lnTo>
                    <a:pt x="358" y="119"/>
                  </a:lnTo>
                  <a:cubicBezTo>
                    <a:pt x="360" y="116"/>
                    <a:pt x="363" y="113"/>
                    <a:pt x="366" y="110"/>
                  </a:cubicBezTo>
                  <a:cubicBezTo>
                    <a:pt x="351" y="105"/>
                    <a:pt x="337" y="102"/>
                    <a:pt x="323" y="99"/>
                  </a:cubicBezTo>
                  <a:cubicBezTo>
                    <a:pt x="323" y="99"/>
                    <a:pt x="322" y="99"/>
                    <a:pt x="322" y="99"/>
                  </a:cubicBezTo>
                  <a:cubicBezTo>
                    <a:pt x="316" y="98"/>
                    <a:pt x="309" y="98"/>
                    <a:pt x="303" y="97"/>
                  </a:cubicBezTo>
                  <a:cubicBezTo>
                    <a:pt x="305" y="101"/>
                    <a:pt x="307" y="106"/>
                    <a:pt x="307" y="112"/>
                  </a:cubicBezTo>
                  <a:cubicBezTo>
                    <a:pt x="310" y="115"/>
                    <a:pt x="312" y="119"/>
                    <a:pt x="312" y="123"/>
                  </a:cubicBezTo>
                  <a:cubicBezTo>
                    <a:pt x="316" y="121"/>
                    <a:pt x="322" y="120"/>
                    <a:pt x="328" y="122"/>
                  </a:cubicBezTo>
                  <a:cubicBezTo>
                    <a:pt x="333" y="111"/>
                    <a:pt x="348" y="109"/>
                    <a:pt x="358" y="119"/>
                  </a:cubicBezTo>
                  <a:lnTo>
                    <a:pt x="358" y="119"/>
                  </a:lnTo>
                  <a:close/>
                  <a:moveTo>
                    <a:pt x="47" y="454"/>
                  </a:moveTo>
                  <a:lnTo>
                    <a:pt x="47" y="454"/>
                  </a:lnTo>
                  <a:lnTo>
                    <a:pt x="98" y="416"/>
                  </a:lnTo>
                  <a:cubicBezTo>
                    <a:pt x="96" y="411"/>
                    <a:pt x="93" y="407"/>
                    <a:pt x="91" y="402"/>
                  </a:cubicBezTo>
                  <a:lnTo>
                    <a:pt x="48" y="429"/>
                  </a:lnTo>
                  <a:cubicBezTo>
                    <a:pt x="45" y="431"/>
                    <a:pt x="42" y="426"/>
                    <a:pt x="45" y="424"/>
                  </a:cubicBezTo>
                  <a:lnTo>
                    <a:pt x="89" y="397"/>
                  </a:lnTo>
                  <a:cubicBezTo>
                    <a:pt x="87" y="394"/>
                    <a:pt x="85" y="390"/>
                    <a:pt x="84" y="386"/>
                  </a:cubicBezTo>
                  <a:lnTo>
                    <a:pt x="25" y="414"/>
                  </a:lnTo>
                  <a:cubicBezTo>
                    <a:pt x="31" y="427"/>
                    <a:pt x="38" y="441"/>
                    <a:pt x="47" y="454"/>
                  </a:cubicBezTo>
                  <a:lnTo>
                    <a:pt x="47" y="454"/>
                  </a:lnTo>
                  <a:close/>
                  <a:moveTo>
                    <a:pt x="101" y="421"/>
                  </a:moveTo>
                  <a:lnTo>
                    <a:pt x="101" y="421"/>
                  </a:lnTo>
                  <a:lnTo>
                    <a:pt x="50" y="459"/>
                  </a:lnTo>
                  <a:cubicBezTo>
                    <a:pt x="58" y="472"/>
                    <a:pt x="68" y="484"/>
                    <a:pt x="79" y="496"/>
                  </a:cubicBezTo>
                  <a:lnTo>
                    <a:pt x="119" y="448"/>
                  </a:lnTo>
                  <a:cubicBezTo>
                    <a:pt x="116" y="445"/>
                    <a:pt x="114" y="441"/>
                    <a:pt x="111" y="437"/>
                  </a:cubicBezTo>
                  <a:lnTo>
                    <a:pt x="73" y="475"/>
                  </a:lnTo>
                  <a:cubicBezTo>
                    <a:pt x="70" y="478"/>
                    <a:pt x="67" y="474"/>
                    <a:pt x="69" y="471"/>
                  </a:cubicBezTo>
                  <a:lnTo>
                    <a:pt x="108" y="433"/>
                  </a:lnTo>
                  <a:cubicBezTo>
                    <a:pt x="106" y="429"/>
                    <a:pt x="103" y="425"/>
                    <a:pt x="101" y="421"/>
                  </a:cubicBezTo>
                  <a:lnTo>
                    <a:pt x="101" y="421"/>
                  </a:lnTo>
                  <a:close/>
                  <a:moveTo>
                    <a:pt x="23" y="408"/>
                  </a:moveTo>
                  <a:lnTo>
                    <a:pt x="23" y="408"/>
                  </a:lnTo>
                  <a:lnTo>
                    <a:pt x="82" y="381"/>
                  </a:lnTo>
                  <a:cubicBezTo>
                    <a:pt x="80" y="377"/>
                    <a:pt x="79" y="373"/>
                    <a:pt x="78" y="369"/>
                  </a:cubicBezTo>
                  <a:lnTo>
                    <a:pt x="29" y="384"/>
                  </a:lnTo>
                  <a:cubicBezTo>
                    <a:pt x="26" y="385"/>
                    <a:pt x="24" y="379"/>
                    <a:pt x="28" y="378"/>
                  </a:cubicBezTo>
                  <a:lnTo>
                    <a:pt x="76" y="364"/>
                  </a:lnTo>
                  <a:cubicBezTo>
                    <a:pt x="74" y="359"/>
                    <a:pt x="73" y="354"/>
                    <a:pt x="72" y="348"/>
                  </a:cubicBezTo>
                  <a:lnTo>
                    <a:pt x="7" y="362"/>
                  </a:lnTo>
                  <a:cubicBezTo>
                    <a:pt x="11" y="378"/>
                    <a:pt x="16" y="393"/>
                    <a:pt x="23" y="408"/>
                  </a:cubicBezTo>
                  <a:lnTo>
                    <a:pt x="23" y="408"/>
                  </a:lnTo>
                  <a:close/>
                  <a:moveTo>
                    <a:pt x="6" y="357"/>
                  </a:moveTo>
                  <a:lnTo>
                    <a:pt x="6" y="357"/>
                  </a:lnTo>
                  <a:lnTo>
                    <a:pt x="70" y="343"/>
                  </a:lnTo>
                  <a:cubicBezTo>
                    <a:pt x="69" y="338"/>
                    <a:pt x="69" y="334"/>
                    <a:pt x="68" y="329"/>
                  </a:cubicBezTo>
                  <a:lnTo>
                    <a:pt x="17" y="334"/>
                  </a:lnTo>
                  <a:cubicBezTo>
                    <a:pt x="13" y="334"/>
                    <a:pt x="13" y="329"/>
                    <a:pt x="16" y="328"/>
                  </a:cubicBezTo>
                  <a:lnTo>
                    <a:pt x="67" y="324"/>
                  </a:lnTo>
                  <a:cubicBezTo>
                    <a:pt x="66" y="319"/>
                    <a:pt x="66" y="314"/>
                    <a:pt x="66" y="308"/>
                  </a:cubicBezTo>
                  <a:lnTo>
                    <a:pt x="0" y="307"/>
                  </a:lnTo>
                  <a:cubicBezTo>
                    <a:pt x="1" y="324"/>
                    <a:pt x="3" y="340"/>
                    <a:pt x="6" y="357"/>
                  </a:cubicBezTo>
                  <a:lnTo>
                    <a:pt x="6" y="357"/>
                  </a:lnTo>
                  <a:close/>
                  <a:moveTo>
                    <a:pt x="0" y="302"/>
                  </a:moveTo>
                  <a:lnTo>
                    <a:pt x="0" y="302"/>
                  </a:lnTo>
                  <a:lnTo>
                    <a:pt x="66" y="303"/>
                  </a:lnTo>
                  <a:cubicBezTo>
                    <a:pt x="65" y="298"/>
                    <a:pt x="65" y="294"/>
                    <a:pt x="66" y="290"/>
                  </a:cubicBezTo>
                  <a:lnTo>
                    <a:pt x="15" y="284"/>
                  </a:lnTo>
                  <a:cubicBezTo>
                    <a:pt x="11" y="284"/>
                    <a:pt x="12" y="278"/>
                    <a:pt x="16" y="278"/>
                  </a:cubicBezTo>
                  <a:lnTo>
                    <a:pt x="66" y="284"/>
                  </a:lnTo>
                  <a:cubicBezTo>
                    <a:pt x="66" y="278"/>
                    <a:pt x="67" y="273"/>
                    <a:pt x="67" y="267"/>
                  </a:cubicBezTo>
                  <a:lnTo>
                    <a:pt x="4" y="254"/>
                  </a:lnTo>
                  <a:cubicBezTo>
                    <a:pt x="1" y="270"/>
                    <a:pt x="0" y="286"/>
                    <a:pt x="0" y="302"/>
                  </a:cubicBezTo>
                  <a:lnTo>
                    <a:pt x="0" y="302"/>
                  </a:lnTo>
                  <a:close/>
                  <a:moveTo>
                    <a:pt x="4" y="249"/>
                  </a:moveTo>
                  <a:lnTo>
                    <a:pt x="4" y="249"/>
                  </a:lnTo>
                  <a:lnTo>
                    <a:pt x="68" y="262"/>
                  </a:lnTo>
                  <a:cubicBezTo>
                    <a:pt x="69" y="257"/>
                    <a:pt x="70" y="253"/>
                    <a:pt x="71" y="249"/>
                  </a:cubicBezTo>
                  <a:lnTo>
                    <a:pt x="22" y="233"/>
                  </a:lnTo>
                  <a:cubicBezTo>
                    <a:pt x="18" y="232"/>
                    <a:pt x="20" y="227"/>
                    <a:pt x="23" y="228"/>
                  </a:cubicBezTo>
                  <a:lnTo>
                    <a:pt x="72" y="243"/>
                  </a:lnTo>
                  <a:cubicBezTo>
                    <a:pt x="73" y="239"/>
                    <a:pt x="74" y="235"/>
                    <a:pt x="75" y="231"/>
                  </a:cubicBezTo>
                  <a:lnTo>
                    <a:pt x="17" y="202"/>
                  </a:lnTo>
                  <a:cubicBezTo>
                    <a:pt x="11" y="217"/>
                    <a:pt x="7" y="233"/>
                    <a:pt x="4" y="249"/>
                  </a:cubicBezTo>
                  <a:lnTo>
                    <a:pt x="4" y="249"/>
                  </a:lnTo>
                  <a:close/>
                  <a:moveTo>
                    <a:pt x="19" y="196"/>
                  </a:moveTo>
                  <a:lnTo>
                    <a:pt x="19" y="196"/>
                  </a:lnTo>
                  <a:lnTo>
                    <a:pt x="77" y="225"/>
                  </a:lnTo>
                  <a:cubicBezTo>
                    <a:pt x="79" y="221"/>
                    <a:pt x="80" y="217"/>
                    <a:pt x="82" y="213"/>
                  </a:cubicBezTo>
                  <a:lnTo>
                    <a:pt x="37" y="186"/>
                  </a:lnTo>
                  <a:cubicBezTo>
                    <a:pt x="34" y="184"/>
                    <a:pt x="37" y="179"/>
                    <a:pt x="40" y="181"/>
                  </a:cubicBezTo>
                  <a:lnTo>
                    <a:pt x="84" y="208"/>
                  </a:lnTo>
                  <a:cubicBezTo>
                    <a:pt x="86" y="203"/>
                    <a:pt x="88" y="199"/>
                    <a:pt x="90" y="195"/>
                  </a:cubicBezTo>
                  <a:lnTo>
                    <a:pt x="38" y="154"/>
                  </a:lnTo>
                  <a:cubicBezTo>
                    <a:pt x="30" y="168"/>
                    <a:pt x="24" y="182"/>
                    <a:pt x="19" y="196"/>
                  </a:cubicBezTo>
                  <a:lnTo>
                    <a:pt x="19" y="196"/>
                  </a:lnTo>
                  <a:close/>
                  <a:moveTo>
                    <a:pt x="40" y="149"/>
                  </a:moveTo>
                  <a:lnTo>
                    <a:pt x="40" y="149"/>
                  </a:lnTo>
                  <a:lnTo>
                    <a:pt x="93" y="190"/>
                  </a:lnTo>
                  <a:cubicBezTo>
                    <a:pt x="95" y="186"/>
                    <a:pt x="97" y="183"/>
                    <a:pt x="99" y="179"/>
                  </a:cubicBezTo>
                  <a:lnTo>
                    <a:pt x="60" y="142"/>
                  </a:lnTo>
                  <a:cubicBezTo>
                    <a:pt x="58" y="140"/>
                    <a:pt x="62" y="136"/>
                    <a:pt x="64" y="138"/>
                  </a:cubicBezTo>
                  <a:lnTo>
                    <a:pt x="102" y="174"/>
                  </a:lnTo>
                  <a:cubicBezTo>
                    <a:pt x="105" y="170"/>
                    <a:pt x="108" y="166"/>
                    <a:pt x="111" y="162"/>
                  </a:cubicBezTo>
                  <a:lnTo>
                    <a:pt x="67" y="111"/>
                  </a:lnTo>
                  <a:cubicBezTo>
                    <a:pt x="57" y="123"/>
                    <a:pt x="48" y="136"/>
                    <a:pt x="40" y="149"/>
                  </a:cubicBezTo>
                  <a:lnTo>
                    <a:pt x="40" y="149"/>
                  </a:lnTo>
                  <a:close/>
                  <a:moveTo>
                    <a:pt x="70" y="106"/>
                  </a:moveTo>
                  <a:lnTo>
                    <a:pt x="70" y="106"/>
                  </a:lnTo>
                  <a:lnTo>
                    <a:pt x="114" y="157"/>
                  </a:lnTo>
                  <a:cubicBezTo>
                    <a:pt x="117" y="154"/>
                    <a:pt x="120" y="150"/>
                    <a:pt x="123" y="147"/>
                  </a:cubicBezTo>
                  <a:lnTo>
                    <a:pt x="90" y="102"/>
                  </a:lnTo>
                  <a:cubicBezTo>
                    <a:pt x="88" y="99"/>
                    <a:pt x="93" y="96"/>
                    <a:pt x="95" y="99"/>
                  </a:cubicBezTo>
                  <a:lnTo>
                    <a:pt x="127" y="143"/>
                  </a:lnTo>
                  <a:cubicBezTo>
                    <a:pt x="130" y="139"/>
                    <a:pt x="133" y="136"/>
                    <a:pt x="137" y="133"/>
                  </a:cubicBezTo>
                  <a:lnTo>
                    <a:pt x="102" y="72"/>
                  </a:lnTo>
                  <a:cubicBezTo>
                    <a:pt x="91" y="83"/>
                    <a:pt x="80" y="94"/>
                    <a:pt x="70" y="106"/>
                  </a:cubicBezTo>
                  <a:lnTo>
                    <a:pt x="70" y="106"/>
                  </a:lnTo>
                  <a:close/>
                  <a:moveTo>
                    <a:pt x="106" y="69"/>
                  </a:moveTo>
                  <a:lnTo>
                    <a:pt x="106" y="69"/>
                  </a:lnTo>
                  <a:lnTo>
                    <a:pt x="141" y="129"/>
                  </a:lnTo>
                  <a:cubicBezTo>
                    <a:pt x="144" y="126"/>
                    <a:pt x="147" y="123"/>
                    <a:pt x="150" y="121"/>
                  </a:cubicBezTo>
                  <a:lnTo>
                    <a:pt x="127" y="68"/>
                  </a:lnTo>
                  <a:cubicBezTo>
                    <a:pt x="126" y="64"/>
                    <a:pt x="131" y="62"/>
                    <a:pt x="133" y="66"/>
                  </a:cubicBezTo>
                  <a:lnTo>
                    <a:pt x="155" y="117"/>
                  </a:lnTo>
                  <a:cubicBezTo>
                    <a:pt x="159" y="114"/>
                    <a:pt x="163" y="111"/>
                    <a:pt x="167" y="108"/>
                  </a:cubicBezTo>
                  <a:lnTo>
                    <a:pt x="144" y="40"/>
                  </a:lnTo>
                  <a:cubicBezTo>
                    <a:pt x="131" y="49"/>
                    <a:pt x="118" y="58"/>
                    <a:pt x="106" y="69"/>
                  </a:cubicBezTo>
                  <a:lnTo>
                    <a:pt x="106" y="69"/>
                  </a:lnTo>
                  <a:close/>
                  <a:moveTo>
                    <a:pt x="149" y="37"/>
                  </a:moveTo>
                  <a:lnTo>
                    <a:pt x="149" y="37"/>
                  </a:lnTo>
                  <a:lnTo>
                    <a:pt x="172" y="105"/>
                  </a:lnTo>
                  <a:cubicBezTo>
                    <a:pt x="176" y="103"/>
                    <a:pt x="179" y="101"/>
                    <a:pt x="183" y="99"/>
                  </a:cubicBezTo>
                  <a:lnTo>
                    <a:pt x="170" y="42"/>
                  </a:lnTo>
                  <a:cubicBezTo>
                    <a:pt x="169" y="38"/>
                    <a:pt x="174" y="37"/>
                    <a:pt x="175" y="40"/>
                  </a:cubicBezTo>
                  <a:lnTo>
                    <a:pt x="188" y="96"/>
                  </a:lnTo>
                  <a:cubicBezTo>
                    <a:pt x="192" y="94"/>
                    <a:pt x="196" y="92"/>
                    <a:pt x="200" y="90"/>
                  </a:cubicBezTo>
                  <a:lnTo>
                    <a:pt x="191" y="16"/>
                  </a:lnTo>
                  <a:cubicBezTo>
                    <a:pt x="176" y="22"/>
                    <a:pt x="162" y="29"/>
                    <a:pt x="149" y="37"/>
                  </a:cubicBezTo>
                  <a:lnTo>
                    <a:pt x="149" y="37"/>
                  </a:lnTo>
                  <a:close/>
                  <a:moveTo>
                    <a:pt x="196" y="14"/>
                  </a:moveTo>
                  <a:lnTo>
                    <a:pt x="196" y="14"/>
                  </a:lnTo>
                  <a:lnTo>
                    <a:pt x="206" y="88"/>
                  </a:lnTo>
                  <a:cubicBezTo>
                    <a:pt x="210" y="86"/>
                    <a:pt x="214" y="84"/>
                    <a:pt x="219" y="83"/>
                  </a:cubicBezTo>
                  <a:lnTo>
                    <a:pt x="217" y="21"/>
                  </a:lnTo>
                  <a:cubicBezTo>
                    <a:pt x="217" y="17"/>
                    <a:pt x="222" y="17"/>
                    <a:pt x="222" y="21"/>
                  </a:cubicBezTo>
                  <a:lnTo>
                    <a:pt x="224" y="81"/>
                  </a:lnTo>
                  <a:cubicBezTo>
                    <a:pt x="229" y="79"/>
                    <a:pt x="233" y="78"/>
                    <a:pt x="237" y="77"/>
                  </a:cubicBezTo>
                  <a:lnTo>
                    <a:pt x="243" y="0"/>
                  </a:lnTo>
                  <a:cubicBezTo>
                    <a:pt x="227" y="3"/>
                    <a:pt x="211" y="8"/>
                    <a:pt x="196" y="14"/>
                  </a:cubicBezTo>
                  <a:lnTo>
                    <a:pt x="196" y="14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" name="Google Shape;60;p13"/>
            <p:cNvSpPr/>
            <p:nvPr/>
          </p:nvSpPr>
          <p:spPr>
            <a:xfrm>
              <a:off x="7700963" y="400050"/>
              <a:ext cx="238125" cy="323850"/>
            </a:xfrm>
            <a:custGeom>
              <a:rect b="b" l="l" r="r" t="t"/>
              <a:pathLst>
                <a:path extrusionOk="0" h="393" w="292">
                  <a:moveTo>
                    <a:pt x="139" y="5"/>
                  </a:moveTo>
                  <a:lnTo>
                    <a:pt x="139" y="5"/>
                  </a:lnTo>
                  <a:lnTo>
                    <a:pt x="134" y="82"/>
                  </a:lnTo>
                  <a:cubicBezTo>
                    <a:pt x="139" y="81"/>
                    <a:pt x="144" y="80"/>
                    <a:pt x="149" y="79"/>
                  </a:cubicBezTo>
                  <a:lnTo>
                    <a:pt x="159" y="18"/>
                  </a:lnTo>
                  <a:cubicBezTo>
                    <a:pt x="159" y="15"/>
                    <a:pt x="165" y="16"/>
                    <a:pt x="164" y="19"/>
                  </a:cubicBezTo>
                  <a:lnTo>
                    <a:pt x="155" y="78"/>
                  </a:lnTo>
                  <a:cubicBezTo>
                    <a:pt x="159" y="78"/>
                    <a:pt x="163" y="78"/>
                    <a:pt x="167" y="77"/>
                  </a:cubicBezTo>
                  <a:lnTo>
                    <a:pt x="187" y="0"/>
                  </a:lnTo>
                  <a:cubicBezTo>
                    <a:pt x="171" y="1"/>
                    <a:pt x="155" y="2"/>
                    <a:pt x="139" y="5"/>
                  </a:cubicBezTo>
                  <a:lnTo>
                    <a:pt x="139" y="5"/>
                  </a:lnTo>
                  <a:close/>
                  <a:moveTo>
                    <a:pt x="193" y="0"/>
                  </a:moveTo>
                  <a:lnTo>
                    <a:pt x="193" y="0"/>
                  </a:lnTo>
                  <a:lnTo>
                    <a:pt x="173" y="77"/>
                  </a:lnTo>
                  <a:cubicBezTo>
                    <a:pt x="178" y="77"/>
                    <a:pt x="183" y="77"/>
                    <a:pt x="188" y="77"/>
                  </a:cubicBezTo>
                  <a:lnTo>
                    <a:pt x="207" y="17"/>
                  </a:lnTo>
                  <a:cubicBezTo>
                    <a:pt x="208" y="13"/>
                    <a:pt x="214" y="15"/>
                    <a:pt x="213" y="18"/>
                  </a:cubicBezTo>
                  <a:lnTo>
                    <a:pt x="194" y="78"/>
                  </a:lnTo>
                  <a:cubicBezTo>
                    <a:pt x="199" y="78"/>
                    <a:pt x="203" y="79"/>
                    <a:pt x="208" y="80"/>
                  </a:cubicBezTo>
                  <a:lnTo>
                    <a:pt x="240" y="4"/>
                  </a:lnTo>
                  <a:cubicBezTo>
                    <a:pt x="224" y="2"/>
                    <a:pt x="208" y="0"/>
                    <a:pt x="193" y="0"/>
                  </a:cubicBezTo>
                  <a:lnTo>
                    <a:pt x="193" y="0"/>
                  </a:lnTo>
                  <a:close/>
                  <a:moveTo>
                    <a:pt x="246" y="5"/>
                  </a:moveTo>
                  <a:lnTo>
                    <a:pt x="246" y="5"/>
                  </a:lnTo>
                  <a:lnTo>
                    <a:pt x="214" y="81"/>
                  </a:lnTo>
                  <a:cubicBezTo>
                    <a:pt x="218" y="81"/>
                    <a:pt x="222" y="82"/>
                    <a:pt x="226" y="83"/>
                  </a:cubicBezTo>
                  <a:lnTo>
                    <a:pt x="258" y="22"/>
                  </a:lnTo>
                  <a:cubicBezTo>
                    <a:pt x="260" y="19"/>
                    <a:pt x="265" y="21"/>
                    <a:pt x="263" y="25"/>
                  </a:cubicBezTo>
                  <a:lnTo>
                    <a:pt x="232" y="85"/>
                  </a:lnTo>
                  <a:cubicBezTo>
                    <a:pt x="237" y="86"/>
                    <a:pt x="243" y="88"/>
                    <a:pt x="248" y="90"/>
                  </a:cubicBezTo>
                  <a:lnTo>
                    <a:pt x="292" y="17"/>
                  </a:lnTo>
                  <a:cubicBezTo>
                    <a:pt x="277" y="12"/>
                    <a:pt x="261" y="8"/>
                    <a:pt x="246" y="5"/>
                  </a:cubicBezTo>
                  <a:lnTo>
                    <a:pt x="246" y="5"/>
                  </a:lnTo>
                  <a:close/>
                  <a:moveTo>
                    <a:pt x="144" y="174"/>
                  </a:moveTo>
                  <a:lnTo>
                    <a:pt x="144" y="174"/>
                  </a:lnTo>
                  <a:cubicBezTo>
                    <a:pt x="144" y="175"/>
                    <a:pt x="144" y="175"/>
                    <a:pt x="144" y="176"/>
                  </a:cubicBezTo>
                  <a:cubicBezTo>
                    <a:pt x="143" y="176"/>
                    <a:pt x="143" y="176"/>
                    <a:pt x="142" y="177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37" y="178"/>
                    <a:pt x="132" y="177"/>
                    <a:pt x="128" y="177"/>
                  </a:cubicBezTo>
                  <a:cubicBezTo>
                    <a:pt x="127" y="177"/>
                    <a:pt x="127" y="177"/>
                    <a:pt x="126" y="178"/>
                  </a:cubicBezTo>
                  <a:cubicBezTo>
                    <a:pt x="127" y="183"/>
                    <a:pt x="130" y="190"/>
                    <a:pt x="136" y="196"/>
                  </a:cubicBezTo>
                  <a:cubicBezTo>
                    <a:pt x="140" y="196"/>
                    <a:pt x="144" y="196"/>
                    <a:pt x="149" y="197"/>
                  </a:cubicBezTo>
                  <a:lnTo>
                    <a:pt x="161" y="145"/>
                  </a:lnTo>
                  <a:cubicBezTo>
                    <a:pt x="147" y="141"/>
                    <a:pt x="144" y="117"/>
                    <a:pt x="162" y="113"/>
                  </a:cubicBezTo>
                  <a:cubicBezTo>
                    <a:pt x="162" y="109"/>
                    <a:pt x="164" y="106"/>
                    <a:pt x="167" y="103"/>
                  </a:cubicBezTo>
                  <a:cubicBezTo>
                    <a:pt x="157" y="104"/>
                    <a:pt x="147" y="105"/>
                    <a:pt x="138" y="107"/>
                  </a:cubicBezTo>
                  <a:lnTo>
                    <a:pt x="141" y="136"/>
                  </a:lnTo>
                  <a:cubicBezTo>
                    <a:pt x="141" y="136"/>
                    <a:pt x="141" y="136"/>
                    <a:pt x="141" y="137"/>
                  </a:cubicBezTo>
                  <a:lnTo>
                    <a:pt x="141" y="140"/>
                  </a:lnTo>
                  <a:cubicBezTo>
                    <a:pt x="141" y="143"/>
                    <a:pt x="136" y="144"/>
                    <a:pt x="135" y="140"/>
                  </a:cubicBezTo>
                  <a:lnTo>
                    <a:pt x="135" y="138"/>
                  </a:lnTo>
                  <a:lnTo>
                    <a:pt x="124" y="130"/>
                  </a:lnTo>
                  <a:cubicBezTo>
                    <a:pt x="121" y="132"/>
                    <a:pt x="119" y="136"/>
                    <a:pt x="119" y="140"/>
                  </a:cubicBezTo>
                  <a:cubicBezTo>
                    <a:pt x="119" y="148"/>
                    <a:pt x="125" y="154"/>
                    <a:pt x="133" y="154"/>
                  </a:cubicBezTo>
                  <a:cubicBezTo>
                    <a:pt x="134" y="154"/>
                    <a:pt x="135" y="154"/>
                    <a:pt x="137" y="154"/>
                  </a:cubicBezTo>
                  <a:lnTo>
                    <a:pt x="137" y="153"/>
                  </a:lnTo>
                  <a:cubicBezTo>
                    <a:pt x="136" y="149"/>
                    <a:pt x="142" y="148"/>
                    <a:pt x="142" y="152"/>
                  </a:cubicBezTo>
                  <a:lnTo>
                    <a:pt x="142" y="155"/>
                  </a:lnTo>
                  <a:cubicBezTo>
                    <a:pt x="143" y="155"/>
                    <a:pt x="143" y="155"/>
                    <a:pt x="143" y="156"/>
                  </a:cubicBezTo>
                  <a:lnTo>
                    <a:pt x="144" y="174"/>
                  </a:lnTo>
                  <a:cubicBezTo>
                    <a:pt x="144" y="174"/>
                    <a:pt x="144" y="174"/>
                    <a:pt x="144" y="174"/>
                  </a:cubicBezTo>
                  <a:lnTo>
                    <a:pt x="144" y="174"/>
                  </a:lnTo>
                  <a:close/>
                  <a:moveTo>
                    <a:pt x="123" y="123"/>
                  </a:moveTo>
                  <a:lnTo>
                    <a:pt x="123" y="123"/>
                  </a:lnTo>
                  <a:lnTo>
                    <a:pt x="125" y="124"/>
                  </a:lnTo>
                  <a:cubicBezTo>
                    <a:pt x="125" y="124"/>
                    <a:pt x="125" y="124"/>
                    <a:pt x="126" y="124"/>
                  </a:cubicBezTo>
                  <a:lnTo>
                    <a:pt x="135" y="131"/>
                  </a:lnTo>
                  <a:lnTo>
                    <a:pt x="133" y="108"/>
                  </a:lnTo>
                  <a:cubicBezTo>
                    <a:pt x="125" y="110"/>
                    <a:pt x="118" y="112"/>
                    <a:pt x="111" y="115"/>
                  </a:cubicBezTo>
                  <a:cubicBezTo>
                    <a:pt x="97" y="130"/>
                    <a:pt x="98" y="147"/>
                    <a:pt x="107" y="159"/>
                  </a:cubicBezTo>
                  <a:cubicBezTo>
                    <a:pt x="108" y="159"/>
                    <a:pt x="108" y="159"/>
                    <a:pt x="108" y="159"/>
                  </a:cubicBezTo>
                  <a:cubicBezTo>
                    <a:pt x="115" y="168"/>
                    <a:pt x="127" y="173"/>
                    <a:pt x="138" y="172"/>
                  </a:cubicBezTo>
                  <a:lnTo>
                    <a:pt x="137" y="159"/>
                  </a:lnTo>
                  <a:cubicBezTo>
                    <a:pt x="136" y="160"/>
                    <a:pt x="134" y="160"/>
                    <a:pt x="133" y="160"/>
                  </a:cubicBezTo>
                  <a:cubicBezTo>
                    <a:pt x="122" y="160"/>
                    <a:pt x="113" y="151"/>
                    <a:pt x="113" y="140"/>
                  </a:cubicBezTo>
                  <a:cubicBezTo>
                    <a:pt x="113" y="135"/>
                    <a:pt x="116" y="130"/>
                    <a:pt x="119" y="126"/>
                  </a:cubicBezTo>
                  <a:cubicBezTo>
                    <a:pt x="118" y="124"/>
                    <a:pt x="121" y="121"/>
                    <a:pt x="123" y="123"/>
                  </a:cubicBezTo>
                  <a:lnTo>
                    <a:pt x="123" y="123"/>
                  </a:lnTo>
                  <a:close/>
                  <a:moveTo>
                    <a:pt x="121" y="175"/>
                  </a:moveTo>
                  <a:lnTo>
                    <a:pt x="121" y="175"/>
                  </a:lnTo>
                  <a:cubicBezTo>
                    <a:pt x="115" y="172"/>
                    <a:pt x="109" y="169"/>
                    <a:pt x="105" y="164"/>
                  </a:cubicBezTo>
                  <a:cubicBezTo>
                    <a:pt x="85" y="169"/>
                    <a:pt x="68" y="154"/>
                    <a:pt x="62" y="142"/>
                  </a:cubicBezTo>
                  <a:cubicBezTo>
                    <a:pt x="55" y="147"/>
                    <a:pt x="48" y="153"/>
                    <a:pt x="42" y="159"/>
                  </a:cubicBezTo>
                  <a:lnTo>
                    <a:pt x="54" y="162"/>
                  </a:lnTo>
                  <a:cubicBezTo>
                    <a:pt x="55" y="162"/>
                    <a:pt x="55" y="162"/>
                    <a:pt x="55" y="162"/>
                  </a:cubicBezTo>
                  <a:lnTo>
                    <a:pt x="58" y="163"/>
                  </a:lnTo>
                  <a:cubicBezTo>
                    <a:pt x="58" y="163"/>
                    <a:pt x="59" y="163"/>
                    <a:pt x="59" y="164"/>
                  </a:cubicBezTo>
                  <a:cubicBezTo>
                    <a:pt x="60" y="164"/>
                    <a:pt x="60" y="164"/>
                    <a:pt x="60" y="165"/>
                  </a:cubicBezTo>
                  <a:cubicBezTo>
                    <a:pt x="74" y="181"/>
                    <a:pt x="108" y="181"/>
                    <a:pt x="121" y="175"/>
                  </a:cubicBezTo>
                  <a:lnTo>
                    <a:pt x="121" y="175"/>
                  </a:lnTo>
                  <a:close/>
                  <a:moveTo>
                    <a:pt x="101" y="159"/>
                  </a:moveTo>
                  <a:lnTo>
                    <a:pt x="101" y="159"/>
                  </a:lnTo>
                  <a:cubicBezTo>
                    <a:pt x="93" y="148"/>
                    <a:pt x="92" y="134"/>
                    <a:pt x="101" y="119"/>
                  </a:cubicBezTo>
                  <a:cubicBezTo>
                    <a:pt x="89" y="124"/>
                    <a:pt x="77" y="131"/>
                    <a:pt x="66" y="139"/>
                  </a:cubicBezTo>
                  <a:cubicBezTo>
                    <a:pt x="71" y="149"/>
                    <a:pt x="85" y="161"/>
                    <a:pt x="101" y="159"/>
                  </a:cubicBezTo>
                  <a:lnTo>
                    <a:pt x="101" y="159"/>
                  </a:lnTo>
                  <a:close/>
                  <a:moveTo>
                    <a:pt x="56" y="169"/>
                  </a:moveTo>
                  <a:lnTo>
                    <a:pt x="56" y="169"/>
                  </a:lnTo>
                  <a:lnTo>
                    <a:pt x="56" y="168"/>
                  </a:lnTo>
                  <a:cubicBezTo>
                    <a:pt x="54" y="174"/>
                    <a:pt x="54" y="186"/>
                    <a:pt x="55" y="192"/>
                  </a:cubicBezTo>
                  <a:cubicBezTo>
                    <a:pt x="66" y="196"/>
                    <a:pt x="79" y="196"/>
                    <a:pt x="94" y="196"/>
                  </a:cubicBezTo>
                  <a:cubicBezTo>
                    <a:pt x="106" y="196"/>
                    <a:pt x="117" y="196"/>
                    <a:pt x="128" y="196"/>
                  </a:cubicBezTo>
                  <a:cubicBezTo>
                    <a:pt x="124" y="191"/>
                    <a:pt x="122" y="185"/>
                    <a:pt x="121" y="181"/>
                  </a:cubicBezTo>
                  <a:cubicBezTo>
                    <a:pt x="104" y="187"/>
                    <a:pt x="71" y="185"/>
                    <a:pt x="56" y="169"/>
                  </a:cubicBezTo>
                  <a:lnTo>
                    <a:pt x="56" y="169"/>
                  </a:lnTo>
                  <a:close/>
                  <a:moveTo>
                    <a:pt x="66" y="255"/>
                  </a:moveTo>
                  <a:lnTo>
                    <a:pt x="66" y="255"/>
                  </a:lnTo>
                  <a:cubicBezTo>
                    <a:pt x="62" y="254"/>
                    <a:pt x="59" y="252"/>
                    <a:pt x="55" y="250"/>
                  </a:cubicBezTo>
                  <a:cubicBezTo>
                    <a:pt x="51" y="253"/>
                    <a:pt x="47" y="255"/>
                    <a:pt x="44" y="258"/>
                  </a:cubicBezTo>
                  <a:cubicBezTo>
                    <a:pt x="44" y="258"/>
                    <a:pt x="43" y="259"/>
                    <a:pt x="43" y="259"/>
                  </a:cubicBezTo>
                  <a:cubicBezTo>
                    <a:pt x="36" y="265"/>
                    <a:pt x="30" y="271"/>
                    <a:pt x="25" y="276"/>
                  </a:cubicBezTo>
                  <a:cubicBezTo>
                    <a:pt x="25" y="276"/>
                    <a:pt x="25" y="277"/>
                    <a:pt x="25" y="277"/>
                  </a:cubicBezTo>
                  <a:cubicBezTo>
                    <a:pt x="23" y="279"/>
                    <a:pt x="21" y="282"/>
                    <a:pt x="19" y="284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2" y="295"/>
                    <a:pt x="9" y="304"/>
                    <a:pt x="8" y="312"/>
                  </a:cubicBezTo>
                  <a:cubicBezTo>
                    <a:pt x="6" y="324"/>
                    <a:pt x="7" y="340"/>
                    <a:pt x="0" y="350"/>
                  </a:cubicBezTo>
                  <a:cubicBezTo>
                    <a:pt x="11" y="349"/>
                    <a:pt x="14" y="346"/>
                    <a:pt x="21" y="340"/>
                  </a:cubicBezTo>
                  <a:cubicBezTo>
                    <a:pt x="14" y="310"/>
                    <a:pt x="36" y="271"/>
                    <a:pt x="66" y="255"/>
                  </a:cubicBezTo>
                  <a:lnTo>
                    <a:pt x="66" y="255"/>
                  </a:lnTo>
                  <a:close/>
                  <a:moveTo>
                    <a:pt x="69" y="310"/>
                  </a:moveTo>
                  <a:lnTo>
                    <a:pt x="69" y="310"/>
                  </a:lnTo>
                  <a:cubicBezTo>
                    <a:pt x="68" y="311"/>
                    <a:pt x="68" y="312"/>
                    <a:pt x="67" y="314"/>
                  </a:cubicBezTo>
                  <a:cubicBezTo>
                    <a:pt x="61" y="326"/>
                    <a:pt x="68" y="336"/>
                    <a:pt x="75" y="336"/>
                  </a:cubicBezTo>
                  <a:cubicBezTo>
                    <a:pt x="93" y="336"/>
                    <a:pt x="92" y="311"/>
                    <a:pt x="69" y="310"/>
                  </a:cubicBezTo>
                  <a:lnTo>
                    <a:pt x="69" y="310"/>
                  </a:lnTo>
                  <a:close/>
                  <a:moveTo>
                    <a:pt x="37" y="256"/>
                  </a:moveTo>
                  <a:lnTo>
                    <a:pt x="37" y="256"/>
                  </a:lnTo>
                  <a:cubicBezTo>
                    <a:pt x="28" y="249"/>
                    <a:pt x="17" y="240"/>
                    <a:pt x="12" y="229"/>
                  </a:cubicBezTo>
                  <a:cubicBezTo>
                    <a:pt x="11" y="235"/>
                    <a:pt x="11" y="241"/>
                    <a:pt x="13" y="247"/>
                  </a:cubicBezTo>
                  <a:lnTo>
                    <a:pt x="13" y="247"/>
                  </a:lnTo>
                  <a:cubicBezTo>
                    <a:pt x="15" y="256"/>
                    <a:pt x="19" y="264"/>
                    <a:pt x="23" y="270"/>
                  </a:cubicBezTo>
                  <a:cubicBezTo>
                    <a:pt x="27" y="266"/>
                    <a:pt x="32" y="261"/>
                    <a:pt x="37" y="256"/>
                  </a:cubicBezTo>
                  <a:lnTo>
                    <a:pt x="37" y="256"/>
                  </a:lnTo>
                  <a:close/>
                  <a:moveTo>
                    <a:pt x="17" y="369"/>
                  </a:moveTo>
                  <a:lnTo>
                    <a:pt x="17" y="369"/>
                  </a:lnTo>
                  <a:cubicBezTo>
                    <a:pt x="17" y="377"/>
                    <a:pt x="18" y="385"/>
                    <a:pt x="17" y="393"/>
                  </a:cubicBezTo>
                  <a:cubicBezTo>
                    <a:pt x="26" y="392"/>
                    <a:pt x="29" y="390"/>
                    <a:pt x="34" y="385"/>
                  </a:cubicBezTo>
                  <a:cubicBezTo>
                    <a:pt x="28" y="381"/>
                    <a:pt x="22" y="376"/>
                    <a:pt x="17" y="369"/>
                  </a:cubicBezTo>
                  <a:lnTo>
                    <a:pt x="17" y="369"/>
                  </a:lnTo>
                  <a:close/>
                  <a:moveTo>
                    <a:pt x="14" y="265"/>
                  </a:moveTo>
                  <a:lnTo>
                    <a:pt x="14" y="265"/>
                  </a:lnTo>
                  <a:lnTo>
                    <a:pt x="3" y="271"/>
                  </a:lnTo>
                  <a:lnTo>
                    <a:pt x="9" y="283"/>
                  </a:lnTo>
                  <a:cubicBezTo>
                    <a:pt x="11" y="282"/>
                    <a:pt x="13" y="281"/>
                    <a:pt x="15" y="281"/>
                  </a:cubicBezTo>
                  <a:cubicBezTo>
                    <a:pt x="16" y="279"/>
                    <a:pt x="18" y="277"/>
                    <a:pt x="20" y="275"/>
                  </a:cubicBezTo>
                  <a:cubicBezTo>
                    <a:pt x="18" y="272"/>
                    <a:pt x="16" y="268"/>
                    <a:pt x="14" y="265"/>
                  </a:cubicBezTo>
                  <a:lnTo>
                    <a:pt x="14" y="26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" name="Google Shape;61;p13"/>
            <p:cNvSpPr/>
            <p:nvPr/>
          </p:nvSpPr>
          <p:spPr>
            <a:xfrm>
              <a:off x="7686675" y="476250"/>
              <a:ext cx="280988" cy="304800"/>
            </a:xfrm>
            <a:custGeom>
              <a:rect b="b" l="l" r="r" t="t"/>
              <a:pathLst>
                <a:path extrusionOk="0" h="372" w="346">
                  <a:moveTo>
                    <a:pt x="1" y="223"/>
                  </a:moveTo>
                  <a:lnTo>
                    <a:pt x="1" y="223"/>
                  </a:lnTo>
                  <a:cubicBezTo>
                    <a:pt x="1" y="225"/>
                    <a:pt x="1" y="228"/>
                    <a:pt x="1" y="230"/>
                  </a:cubicBezTo>
                  <a:cubicBezTo>
                    <a:pt x="7" y="226"/>
                    <a:pt x="15" y="220"/>
                    <a:pt x="20" y="219"/>
                  </a:cubicBezTo>
                  <a:cubicBezTo>
                    <a:pt x="22" y="212"/>
                    <a:pt x="24" y="205"/>
                    <a:pt x="28" y="196"/>
                  </a:cubicBezTo>
                  <a:cubicBezTo>
                    <a:pt x="28" y="197"/>
                    <a:pt x="27" y="197"/>
                    <a:pt x="27" y="197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15" y="204"/>
                    <a:pt x="3" y="218"/>
                    <a:pt x="1" y="223"/>
                  </a:cubicBezTo>
                  <a:lnTo>
                    <a:pt x="1" y="223"/>
                  </a:lnTo>
                  <a:close/>
                  <a:moveTo>
                    <a:pt x="2" y="188"/>
                  </a:moveTo>
                  <a:lnTo>
                    <a:pt x="2" y="188"/>
                  </a:lnTo>
                  <a:cubicBezTo>
                    <a:pt x="1" y="196"/>
                    <a:pt x="0" y="205"/>
                    <a:pt x="1" y="214"/>
                  </a:cubicBezTo>
                  <a:cubicBezTo>
                    <a:pt x="3" y="210"/>
                    <a:pt x="7" y="206"/>
                    <a:pt x="11" y="202"/>
                  </a:cubicBezTo>
                  <a:lnTo>
                    <a:pt x="2" y="188"/>
                  </a:lnTo>
                  <a:lnTo>
                    <a:pt x="2" y="188"/>
                  </a:lnTo>
                  <a:close/>
                  <a:moveTo>
                    <a:pt x="5" y="169"/>
                  </a:moveTo>
                  <a:lnTo>
                    <a:pt x="5" y="169"/>
                  </a:lnTo>
                  <a:cubicBezTo>
                    <a:pt x="4" y="172"/>
                    <a:pt x="4" y="176"/>
                    <a:pt x="3" y="179"/>
                  </a:cubicBezTo>
                  <a:lnTo>
                    <a:pt x="15" y="198"/>
                  </a:lnTo>
                  <a:cubicBezTo>
                    <a:pt x="17" y="197"/>
                    <a:pt x="20" y="195"/>
                    <a:pt x="22" y="194"/>
                  </a:cubicBezTo>
                  <a:cubicBezTo>
                    <a:pt x="12" y="174"/>
                    <a:pt x="10" y="178"/>
                    <a:pt x="29" y="168"/>
                  </a:cubicBezTo>
                  <a:cubicBezTo>
                    <a:pt x="28" y="165"/>
                    <a:pt x="27" y="162"/>
                    <a:pt x="26" y="159"/>
                  </a:cubicBezTo>
                  <a:cubicBezTo>
                    <a:pt x="21" y="160"/>
                    <a:pt x="12" y="164"/>
                    <a:pt x="5" y="169"/>
                  </a:cubicBezTo>
                  <a:lnTo>
                    <a:pt x="5" y="169"/>
                  </a:lnTo>
                  <a:close/>
                  <a:moveTo>
                    <a:pt x="36" y="96"/>
                  </a:moveTo>
                  <a:lnTo>
                    <a:pt x="36" y="96"/>
                  </a:lnTo>
                  <a:cubicBezTo>
                    <a:pt x="23" y="116"/>
                    <a:pt x="13" y="138"/>
                    <a:pt x="7" y="161"/>
                  </a:cubicBezTo>
                  <a:cubicBezTo>
                    <a:pt x="13" y="157"/>
                    <a:pt x="20" y="155"/>
                    <a:pt x="24" y="153"/>
                  </a:cubicBezTo>
                  <a:cubicBezTo>
                    <a:pt x="23" y="145"/>
                    <a:pt x="23" y="136"/>
                    <a:pt x="27" y="126"/>
                  </a:cubicBezTo>
                  <a:cubicBezTo>
                    <a:pt x="28" y="123"/>
                    <a:pt x="32" y="123"/>
                    <a:pt x="32" y="127"/>
                  </a:cubicBezTo>
                  <a:cubicBezTo>
                    <a:pt x="34" y="141"/>
                    <a:pt x="49" y="152"/>
                    <a:pt x="60" y="161"/>
                  </a:cubicBezTo>
                  <a:cubicBezTo>
                    <a:pt x="62" y="159"/>
                    <a:pt x="65" y="156"/>
                    <a:pt x="68" y="154"/>
                  </a:cubicBezTo>
                  <a:cubicBezTo>
                    <a:pt x="52" y="142"/>
                    <a:pt x="40" y="125"/>
                    <a:pt x="36" y="96"/>
                  </a:cubicBezTo>
                  <a:lnTo>
                    <a:pt x="36" y="96"/>
                  </a:lnTo>
                  <a:close/>
                  <a:moveTo>
                    <a:pt x="56" y="72"/>
                  </a:moveTo>
                  <a:lnTo>
                    <a:pt x="56" y="72"/>
                  </a:lnTo>
                  <a:cubicBezTo>
                    <a:pt x="53" y="75"/>
                    <a:pt x="50" y="78"/>
                    <a:pt x="47" y="82"/>
                  </a:cubicBezTo>
                  <a:cubicBezTo>
                    <a:pt x="53" y="90"/>
                    <a:pt x="59" y="95"/>
                    <a:pt x="67" y="98"/>
                  </a:cubicBezTo>
                  <a:cubicBezTo>
                    <a:pt x="66" y="91"/>
                    <a:pt x="66" y="81"/>
                    <a:pt x="68" y="75"/>
                  </a:cubicBezTo>
                  <a:lnTo>
                    <a:pt x="56" y="72"/>
                  </a:lnTo>
                  <a:lnTo>
                    <a:pt x="56" y="72"/>
                  </a:lnTo>
                  <a:close/>
                  <a:moveTo>
                    <a:pt x="214" y="53"/>
                  </a:moveTo>
                  <a:lnTo>
                    <a:pt x="214" y="53"/>
                  </a:lnTo>
                  <a:cubicBezTo>
                    <a:pt x="211" y="55"/>
                    <a:pt x="208" y="56"/>
                    <a:pt x="204" y="56"/>
                  </a:cubicBezTo>
                  <a:cubicBezTo>
                    <a:pt x="203" y="64"/>
                    <a:pt x="202" y="72"/>
                    <a:pt x="203" y="80"/>
                  </a:cubicBezTo>
                  <a:lnTo>
                    <a:pt x="218" y="64"/>
                  </a:lnTo>
                  <a:cubicBezTo>
                    <a:pt x="215" y="60"/>
                    <a:pt x="214" y="57"/>
                    <a:pt x="214" y="53"/>
                  </a:cubicBezTo>
                  <a:lnTo>
                    <a:pt x="214" y="53"/>
                  </a:lnTo>
                  <a:close/>
                  <a:moveTo>
                    <a:pt x="197" y="70"/>
                  </a:moveTo>
                  <a:lnTo>
                    <a:pt x="197" y="70"/>
                  </a:lnTo>
                  <a:cubicBezTo>
                    <a:pt x="193" y="69"/>
                    <a:pt x="189" y="68"/>
                    <a:pt x="187" y="64"/>
                  </a:cubicBezTo>
                  <a:cubicBezTo>
                    <a:pt x="186" y="62"/>
                    <a:pt x="192" y="63"/>
                    <a:pt x="193" y="63"/>
                  </a:cubicBezTo>
                  <a:cubicBezTo>
                    <a:pt x="195" y="63"/>
                    <a:pt x="196" y="62"/>
                    <a:pt x="198" y="62"/>
                  </a:cubicBezTo>
                  <a:cubicBezTo>
                    <a:pt x="198" y="59"/>
                    <a:pt x="198" y="56"/>
                    <a:pt x="199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0"/>
                    <a:pt x="199" y="49"/>
                  </a:cubicBezTo>
                  <a:cubicBezTo>
                    <a:pt x="200" y="46"/>
                    <a:pt x="205" y="46"/>
                    <a:pt x="205" y="50"/>
                  </a:cubicBezTo>
                  <a:cubicBezTo>
                    <a:pt x="221" y="49"/>
                    <a:pt x="218" y="25"/>
                    <a:pt x="201" y="29"/>
                  </a:cubicBezTo>
                  <a:cubicBezTo>
                    <a:pt x="197" y="29"/>
                    <a:pt x="196" y="24"/>
                    <a:pt x="200" y="23"/>
                  </a:cubicBezTo>
                  <a:cubicBezTo>
                    <a:pt x="204" y="22"/>
                    <a:pt x="207" y="22"/>
                    <a:pt x="210" y="23"/>
                  </a:cubicBezTo>
                  <a:cubicBezTo>
                    <a:pt x="208" y="0"/>
                    <a:pt x="172" y="14"/>
                    <a:pt x="192" y="32"/>
                  </a:cubicBezTo>
                  <a:cubicBezTo>
                    <a:pt x="195" y="34"/>
                    <a:pt x="192" y="39"/>
                    <a:pt x="189" y="36"/>
                  </a:cubicBezTo>
                  <a:cubicBezTo>
                    <a:pt x="185" y="33"/>
                    <a:pt x="183" y="30"/>
                    <a:pt x="182" y="27"/>
                  </a:cubicBezTo>
                  <a:cubicBezTo>
                    <a:pt x="169" y="29"/>
                    <a:pt x="172" y="45"/>
                    <a:pt x="181" y="48"/>
                  </a:cubicBezTo>
                  <a:lnTo>
                    <a:pt x="181" y="47"/>
                  </a:lnTo>
                  <a:cubicBezTo>
                    <a:pt x="182" y="44"/>
                    <a:pt x="187" y="45"/>
                    <a:pt x="186" y="49"/>
                  </a:cubicBezTo>
                  <a:lnTo>
                    <a:pt x="185" y="51"/>
                  </a:lnTo>
                  <a:cubicBezTo>
                    <a:pt x="185" y="52"/>
                    <a:pt x="185" y="52"/>
                    <a:pt x="185" y="52"/>
                  </a:cubicBezTo>
                  <a:lnTo>
                    <a:pt x="172" y="105"/>
                  </a:lnTo>
                  <a:cubicBezTo>
                    <a:pt x="175" y="105"/>
                    <a:pt x="177" y="106"/>
                    <a:pt x="179" y="106"/>
                  </a:cubicBezTo>
                  <a:lnTo>
                    <a:pt x="199" y="85"/>
                  </a:lnTo>
                  <a:cubicBezTo>
                    <a:pt x="197" y="80"/>
                    <a:pt x="197" y="75"/>
                    <a:pt x="197" y="70"/>
                  </a:cubicBezTo>
                  <a:lnTo>
                    <a:pt x="197" y="70"/>
                  </a:lnTo>
                  <a:close/>
                  <a:moveTo>
                    <a:pt x="225" y="90"/>
                  </a:moveTo>
                  <a:lnTo>
                    <a:pt x="225" y="90"/>
                  </a:lnTo>
                  <a:cubicBezTo>
                    <a:pt x="222" y="85"/>
                    <a:pt x="221" y="79"/>
                    <a:pt x="222" y="74"/>
                  </a:cubicBezTo>
                  <a:cubicBezTo>
                    <a:pt x="222" y="71"/>
                    <a:pt x="225" y="76"/>
                    <a:pt x="225" y="76"/>
                  </a:cubicBezTo>
                  <a:cubicBezTo>
                    <a:pt x="227" y="78"/>
                    <a:pt x="229" y="79"/>
                    <a:pt x="232" y="80"/>
                  </a:cubicBezTo>
                  <a:cubicBezTo>
                    <a:pt x="236" y="73"/>
                    <a:pt x="241" y="66"/>
                    <a:pt x="246" y="60"/>
                  </a:cubicBezTo>
                  <a:cubicBezTo>
                    <a:pt x="252" y="52"/>
                    <a:pt x="257" y="45"/>
                    <a:pt x="263" y="38"/>
                  </a:cubicBezTo>
                  <a:cubicBezTo>
                    <a:pt x="253" y="26"/>
                    <a:pt x="237" y="33"/>
                    <a:pt x="242" y="51"/>
                  </a:cubicBezTo>
                  <a:cubicBezTo>
                    <a:pt x="243" y="55"/>
                    <a:pt x="237" y="56"/>
                    <a:pt x="236" y="52"/>
                  </a:cubicBezTo>
                  <a:cubicBezTo>
                    <a:pt x="235" y="48"/>
                    <a:pt x="235" y="45"/>
                    <a:pt x="235" y="42"/>
                  </a:cubicBezTo>
                  <a:cubicBezTo>
                    <a:pt x="223" y="38"/>
                    <a:pt x="214" y="49"/>
                    <a:pt x="222" y="60"/>
                  </a:cubicBezTo>
                  <a:cubicBezTo>
                    <a:pt x="225" y="57"/>
                    <a:pt x="228" y="61"/>
                    <a:pt x="226" y="64"/>
                  </a:cubicBezTo>
                  <a:lnTo>
                    <a:pt x="204" y="87"/>
                  </a:lnTo>
                  <a:cubicBezTo>
                    <a:pt x="204" y="88"/>
                    <a:pt x="204" y="88"/>
                    <a:pt x="203" y="88"/>
                  </a:cubicBezTo>
                  <a:lnTo>
                    <a:pt x="186" y="107"/>
                  </a:lnTo>
                  <a:cubicBezTo>
                    <a:pt x="193" y="109"/>
                    <a:pt x="201" y="110"/>
                    <a:pt x="209" y="113"/>
                  </a:cubicBezTo>
                  <a:cubicBezTo>
                    <a:pt x="214" y="105"/>
                    <a:pt x="220" y="97"/>
                    <a:pt x="225" y="90"/>
                  </a:cubicBezTo>
                  <a:lnTo>
                    <a:pt x="225" y="90"/>
                  </a:lnTo>
                  <a:close/>
                  <a:moveTo>
                    <a:pt x="200" y="247"/>
                  </a:moveTo>
                  <a:lnTo>
                    <a:pt x="200" y="247"/>
                  </a:lnTo>
                  <a:cubicBezTo>
                    <a:pt x="231" y="234"/>
                    <a:pt x="241" y="209"/>
                    <a:pt x="240" y="189"/>
                  </a:cubicBezTo>
                  <a:cubicBezTo>
                    <a:pt x="233" y="199"/>
                    <a:pt x="226" y="210"/>
                    <a:pt x="219" y="219"/>
                  </a:cubicBezTo>
                  <a:cubicBezTo>
                    <a:pt x="213" y="229"/>
                    <a:pt x="206" y="238"/>
                    <a:pt x="200" y="247"/>
                  </a:cubicBezTo>
                  <a:lnTo>
                    <a:pt x="200" y="247"/>
                  </a:lnTo>
                  <a:close/>
                  <a:moveTo>
                    <a:pt x="262" y="176"/>
                  </a:moveTo>
                  <a:lnTo>
                    <a:pt x="262" y="176"/>
                  </a:lnTo>
                  <a:cubicBezTo>
                    <a:pt x="275" y="162"/>
                    <a:pt x="280" y="148"/>
                    <a:pt x="280" y="134"/>
                  </a:cubicBezTo>
                  <a:cubicBezTo>
                    <a:pt x="272" y="143"/>
                    <a:pt x="265" y="152"/>
                    <a:pt x="259" y="162"/>
                  </a:cubicBezTo>
                  <a:cubicBezTo>
                    <a:pt x="260" y="166"/>
                    <a:pt x="261" y="171"/>
                    <a:pt x="262" y="176"/>
                  </a:cubicBezTo>
                  <a:lnTo>
                    <a:pt x="262" y="176"/>
                  </a:lnTo>
                  <a:close/>
                  <a:moveTo>
                    <a:pt x="303" y="125"/>
                  </a:moveTo>
                  <a:lnTo>
                    <a:pt x="303" y="125"/>
                  </a:lnTo>
                  <a:cubicBezTo>
                    <a:pt x="317" y="114"/>
                    <a:pt x="322" y="102"/>
                    <a:pt x="322" y="87"/>
                  </a:cubicBezTo>
                  <a:cubicBezTo>
                    <a:pt x="314" y="94"/>
                    <a:pt x="307" y="101"/>
                    <a:pt x="300" y="109"/>
                  </a:cubicBezTo>
                  <a:cubicBezTo>
                    <a:pt x="301" y="115"/>
                    <a:pt x="302" y="120"/>
                    <a:pt x="303" y="125"/>
                  </a:cubicBezTo>
                  <a:lnTo>
                    <a:pt x="303" y="125"/>
                  </a:lnTo>
                  <a:close/>
                  <a:moveTo>
                    <a:pt x="302" y="148"/>
                  </a:moveTo>
                  <a:lnTo>
                    <a:pt x="302" y="148"/>
                  </a:lnTo>
                  <a:cubicBezTo>
                    <a:pt x="331" y="135"/>
                    <a:pt x="344" y="104"/>
                    <a:pt x="341" y="71"/>
                  </a:cubicBezTo>
                  <a:cubicBezTo>
                    <a:pt x="336" y="75"/>
                    <a:pt x="332" y="78"/>
                    <a:pt x="327" y="82"/>
                  </a:cubicBezTo>
                  <a:cubicBezTo>
                    <a:pt x="329" y="102"/>
                    <a:pt x="322" y="118"/>
                    <a:pt x="303" y="132"/>
                  </a:cubicBezTo>
                  <a:cubicBezTo>
                    <a:pt x="303" y="138"/>
                    <a:pt x="303" y="143"/>
                    <a:pt x="302" y="148"/>
                  </a:cubicBezTo>
                  <a:lnTo>
                    <a:pt x="302" y="148"/>
                  </a:lnTo>
                  <a:close/>
                  <a:moveTo>
                    <a:pt x="189" y="269"/>
                  </a:moveTo>
                  <a:lnTo>
                    <a:pt x="189" y="269"/>
                  </a:lnTo>
                  <a:cubicBezTo>
                    <a:pt x="189" y="269"/>
                    <a:pt x="189" y="269"/>
                    <a:pt x="189" y="269"/>
                  </a:cubicBezTo>
                  <a:cubicBezTo>
                    <a:pt x="222" y="266"/>
                    <a:pt x="251" y="240"/>
                    <a:pt x="257" y="205"/>
                  </a:cubicBezTo>
                  <a:cubicBezTo>
                    <a:pt x="257" y="204"/>
                    <a:pt x="257" y="204"/>
                    <a:pt x="257" y="204"/>
                  </a:cubicBezTo>
                  <a:cubicBezTo>
                    <a:pt x="258" y="197"/>
                    <a:pt x="258" y="190"/>
                    <a:pt x="257" y="182"/>
                  </a:cubicBezTo>
                  <a:cubicBezTo>
                    <a:pt x="257" y="182"/>
                    <a:pt x="257" y="181"/>
                    <a:pt x="257" y="181"/>
                  </a:cubicBezTo>
                  <a:cubicBezTo>
                    <a:pt x="257" y="177"/>
                    <a:pt x="256" y="172"/>
                    <a:pt x="254" y="168"/>
                  </a:cubicBezTo>
                  <a:cubicBezTo>
                    <a:pt x="251" y="172"/>
                    <a:pt x="248" y="177"/>
                    <a:pt x="244" y="182"/>
                  </a:cubicBezTo>
                  <a:cubicBezTo>
                    <a:pt x="249" y="207"/>
                    <a:pt x="238" y="242"/>
                    <a:pt x="194" y="255"/>
                  </a:cubicBezTo>
                  <a:cubicBezTo>
                    <a:pt x="191" y="260"/>
                    <a:pt x="187" y="264"/>
                    <a:pt x="184" y="269"/>
                  </a:cubicBezTo>
                  <a:cubicBezTo>
                    <a:pt x="185" y="269"/>
                    <a:pt x="187" y="269"/>
                    <a:pt x="189" y="269"/>
                  </a:cubicBezTo>
                  <a:lnTo>
                    <a:pt x="189" y="269"/>
                  </a:lnTo>
                  <a:close/>
                  <a:moveTo>
                    <a:pt x="68" y="369"/>
                  </a:moveTo>
                  <a:lnTo>
                    <a:pt x="68" y="369"/>
                  </a:lnTo>
                  <a:cubicBezTo>
                    <a:pt x="68" y="369"/>
                    <a:pt x="68" y="369"/>
                    <a:pt x="68" y="369"/>
                  </a:cubicBezTo>
                  <a:cubicBezTo>
                    <a:pt x="68" y="370"/>
                    <a:pt x="69" y="371"/>
                    <a:pt x="70" y="372"/>
                  </a:cubicBezTo>
                  <a:cubicBezTo>
                    <a:pt x="81" y="366"/>
                    <a:pt x="91" y="358"/>
                    <a:pt x="101" y="350"/>
                  </a:cubicBezTo>
                  <a:cubicBezTo>
                    <a:pt x="101" y="350"/>
                    <a:pt x="101" y="350"/>
                    <a:pt x="101" y="350"/>
                  </a:cubicBezTo>
                  <a:cubicBezTo>
                    <a:pt x="106" y="346"/>
                    <a:pt x="111" y="342"/>
                    <a:pt x="115" y="338"/>
                  </a:cubicBezTo>
                  <a:cubicBezTo>
                    <a:pt x="115" y="338"/>
                    <a:pt x="116" y="338"/>
                    <a:pt x="116" y="338"/>
                  </a:cubicBezTo>
                  <a:cubicBezTo>
                    <a:pt x="120" y="334"/>
                    <a:pt x="125" y="329"/>
                    <a:pt x="129" y="325"/>
                  </a:cubicBezTo>
                  <a:cubicBezTo>
                    <a:pt x="129" y="325"/>
                    <a:pt x="130" y="325"/>
                    <a:pt x="130" y="324"/>
                  </a:cubicBezTo>
                  <a:cubicBezTo>
                    <a:pt x="136" y="319"/>
                    <a:pt x="141" y="312"/>
                    <a:pt x="147" y="306"/>
                  </a:cubicBezTo>
                  <a:cubicBezTo>
                    <a:pt x="147" y="306"/>
                    <a:pt x="147" y="305"/>
                    <a:pt x="148" y="305"/>
                  </a:cubicBezTo>
                  <a:cubicBezTo>
                    <a:pt x="153" y="300"/>
                    <a:pt x="158" y="294"/>
                    <a:pt x="162" y="288"/>
                  </a:cubicBezTo>
                  <a:cubicBezTo>
                    <a:pt x="163" y="287"/>
                    <a:pt x="163" y="287"/>
                    <a:pt x="163" y="287"/>
                  </a:cubicBezTo>
                  <a:cubicBezTo>
                    <a:pt x="167" y="282"/>
                    <a:pt x="172" y="276"/>
                    <a:pt x="176" y="271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81" y="264"/>
                    <a:pt x="186" y="257"/>
                    <a:pt x="190" y="251"/>
                  </a:cubicBezTo>
                  <a:cubicBezTo>
                    <a:pt x="190" y="251"/>
                    <a:pt x="190" y="251"/>
                    <a:pt x="191" y="250"/>
                  </a:cubicBezTo>
                  <a:cubicBezTo>
                    <a:pt x="207" y="227"/>
                    <a:pt x="223" y="203"/>
                    <a:pt x="239" y="180"/>
                  </a:cubicBezTo>
                  <a:cubicBezTo>
                    <a:pt x="239" y="180"/>
                    <a:pt x="239" y="180"/>
                    <a:pt x="239" y="180"/>
                  </a:cubicBezTo>
                  <a:cubicBezTo>
                    <a:pt x="244" y="173"/>
                    <a:pt x="248" y="167"/>
                    <a:pt x="253" y="160"/>
                  </a:cubicBezTo>
                  <a:cubicBezTo>
                    <a:pt x="253" y="160"/>
                    <a:pt x="253" y="160"/>
                    <a:pt x="253" y="160"/>
                  </a:cubicBezTo>
                  <a:cubicBezTo>
                    <a:pt x="261" y="149"/>
                    <a:pt x="269" y="138"/>
                    <a:pt x="277" y="128"/>
                  </a:cubicBezTo>
                  <a:cubicBezTo>
                    <a:pt x="278" y="127"/>
                    <a:pt x="279" y="126"/>
                    <a:pt x="279" y="125"/>
                  </a:cubicBezTo>
                  <a:cubicBezTo>
                    <a:pt x="280" y="125"/>
                    <a:pt x="280" y="124"/>
                    <a:pt x="280" y="124"/>
                  </a:cubicBezTo>
                  <a:cubicBezTo>
                    <a:pt x="285" y="118"/>
                    <a:pt x="290" y="113"/>
                    <a:pt x="295" y="107"/>
                  </a:cubicBezTo>
                  <a:cubicBezTo>
                    <a:pt x="295" y="107"/>
                    <a:pt x="295" y="107"/>
                    <a:pt x="295" y="106"/>
                  </a:cubicBezTo>
                  <a:cubicBezTo>
                    <a:pt x="304" y="97"/>
                    <a:pt x="313" y="87"/>
                    <a:pt x="322" y="79"/>
                  </a:cubicBezTo>
                  <a:cubicBezTo>
                    <a:pt x="322" y="79"/>
                    <a:pt x="323" y="79"/>
                    <a:pt x="323" y="79"/>
                  </a:cubicBezTo>
                  <a:cubicBezTo>
                    <a:pt x="329" y="73"/>
                    <a:pt x="335" y="69"/>
                    <a:pt x="341" y="64"/>
                  </a:cubicBezTo>
                  <a:cubicBezTo>
                    <a:pt x="341" y="64"/>
                    <a:pt x="342" y="64"/>
                    <a:pt x="342" y="64"/>
                  </a:cubicBezTo>
                  <a:lnTo>
                    <a:pt x="343" y="63"/>
                  </a:lnTo>
                  <a:cubicBezTo>
                    <a:pt x="343" y="63"/>
                    <a:pt x="343" y="63"/>
                    <a:pt x="343" y="63"/>
                  </a:cubicBezTo>
                  <a:cubicBezTo>
                    <a:pt x="344" y="62"/>
                    <a:pt x="345" y="61"/>
                    <a:pt x="346" y="61"/>
                  </a:cubicBezTo>
                  <a:lnTo>
                    <a:pt x="340" y="45"/>
                  </a:lnTo>
                  <a:cubicBezTo>
                    <a:pt x="337" y="47"/>
                    <a:pt x="334" y="50"/>
                    <a:pt x="331" y="52"/>
                  </a:cubicBezTo>
                  <a:cubicBezTo>
                    <a:pt x="331" y="52"/>
                    <a:pt x="331" y="53"/>
                    <a:pt x="331" y="53"/>
                  </a:cubicBezTo>
                  <a:cubicBezTo>
                    <a:pt x="225" y="140"/>
                    <a:pt x="180" y="283"/>
                    <a:pt x="63" y="361"/>
                  </a:cubicBezTo>
                  <a:cubicBezTo>
                    <a:pt x="65" y="364"/>
                    <a:pt x="66" y="366"/>
                    <a:pt x="68" y="369"/>
                  </a:cubicBezTo>
                  <a:lnTo>
                    <a:pt x="68" y="369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" name="Google Shape;62;p13"/>
            <p:cNvSpPr/>
            <p:nvPr/>
          </p:nvSpPr>
          <p:spPr>
            <a:xfrm>
              <a:off x="7694613" y="509588"/>
              <a:ext cx="328613" cy="385762"/>
            </a:xfrm>
            <a:custGeom>
              <a:rect b="b" l="l" r="r" t="t"/>
              <a:pathLst>
                <a:path extrusionOk="0" h="470" w="404">
                  <a:moveTo>
                    <a:pt x="159" y="338"/>
                  </a:moveTo>
                  <a:lnTo>
                    <a:pt x="159" y="338"/>
                  </a:lnTo>
                  <a:cubicBezTo>
                    <a:pt x="159" y="338"/>
                    <a:pt x="159" y="338"/>
                    <a:pt x="159" y="338"/>
                  </a:cubicBezTo>
                  <a:cubicBezTo>
                    <a:pt x="161" y="339"/>
                    <a:pt x="164" y="339"/>
                    <a:pt x="166" y="339"/>
                  </a:cubicBezTo>
                  <a:cubicBezTo>
                    <a:pt x="173" y="339"/>
                    <a:pt x="180" y="337"/>
                    <a:pt x="185" y="332"/>
                  </a:cubicBezTo>
                  <a:cubicBezTo>
                    <a:pt x="185" y="332"/>
                    <a:pt x="185" y="332"/>
                    <a:pt x="185" y="332"/>
                  </a:cubicBezTo>
                  <a:cubicBezTo>
                    <a:pt x="192" y="327"/>
                    <a:pt x="196" y="319"/>
                    <a:pt x="196" y="310"/>
                  </a:cubicBezTo>
                  <a:cubicBezTo>
                    <a:pt x="196" y="305"/>
                    <a:pt x="195" y="301"/>
                    <a:pt x="193" y="298"/>
                  </a:cubicBezTo>
                  <a:cubicBezTo>
                    <a:pt x="193" y="297"/>
                    <a:pt x="193" y="297"/>
                    <a:pt x="193" y="297"/>
                  </a:cubicBezTo>
                  <a:cubicBezTo>
                    <a:pt x="188" y="287"/>
                    <a:pt x="178" y="281"/>
                    <a:pt x="166" y="281"/>
                  </a:cubicBezTo>
                  <a:cubicBezTo>
                    <a:pt x="165" y="281"/>
                    <a:pt x="163" y="281"/>
                    <a:pt x="162" y="281"/>
                  </a:cubicBezTo>
                  <a:lnTo>
                    <a:pt x="161" y="281"/>
                  </a:lnTo>
                  <a:cubicBezTo>
                    <a:pt x="156" y="282"/>
                    <a:pt x="151" y="284"/>
                    <a:pt x="147" y="288"/>
                  </a:cubicBezTo>
                  <a:lnTo>
                    <a:pt x="147" y="288"/>
                  </a:lnTo>
                  <a:cubicBezTo>
                    <a:pt x="141" y="293"/>
                    <a:pt x="137" y="301"/>
                    <a:pt x="137" y="310"/>
                  </a:cubicBezTo>
                  <a:cubicBezTo>
                    <a:pt x="137" y="323"/>
                    <a:pt x="146" y="335"/>
                    <a:pt x="159" y="338"/>
                  </a:cubicBezTo>
                  <a:lnTo>
                    <a:pt x="159" y="338"/>
                  </a:lnTo>
                  <a:close/>
                  <a:moveTo>
                    <a:pt x="83" y="444"/>
                  </a:moveTo>
                  <a:lnTo>
                    <a:pt x="83" y="444"/>
                  </a:lnTo>
                  <a:cubicBezTo>
                    <a:pt x="91" y="441"/>
                    <a:pt x="99" y="438"/>
                    <a:pt x="106" y="433"/>
                  </a:cubicBezTo>
                  <a:cubicBezTo>
                    <a:pt x="106" y="433"/>
                    <a:pt x="106" y="433"/>
                    <a:pt x="107" y="433"/>
                  </a:cubicBezTo>
                  <a:cubicBezTo>
                    <a:pt x="113" y="429"/>
                    <a:pt x="119" y="424"/>
                    <a:pt x="124" y="419"/>
                  </a:cubicBezTo>
                  <a:cubicBezTo>
                    <a:pt x="124" y="419"/>
                    <a:pt x="124" y="419"/>
                    <a:pt x="124" y="419"/>
                  </a:cubicBezTo>
                  <a:cubicBezTo>
                    <a:pt x="149" y="394"/>
                    <a:pt x="156" y="361"/>
                    <a:pt x="155" y="343"/>
                  </a:cubicBezTo>
                  <a:cubicBezTo>
                    <a:pt x="150" y="341"/>
                    <a:pt x="144" y="338"/>
                    <a:pt x="140" y="333"/>
                  </a:cubicBezTo>
                  <a:cubicBezTo>
                    <a:pt x="143" y="366"/>
                    <a:pt x="133" y="405"/>
                    <a:pt x="86" y="429"/>
                  </a:cubicBezTo>
                  <a:cubicBezTo>
                    <a:pt x="85" y="429"/>
                    <a:pt x="85" y="429"/>
                    <a:pt x="84" y="429"/>
                  </a:cubicBezTo>
                  <a:cubicBezTo>
                    <a:pt x="84" y="429"/>
                    <a:pt x="83" y="429"/>
                    <a:pt x="83" y="429"/>
                  </a:cubicBezTo>
                  <a:cubicBezTo>
                    <a:pt x="75" y="426"/>
                    <a:pt x="66" y="422"/>
                    <a:pt x="59" y="417"/>
                  </a:cubicBezTo>
                  <a:cubicBezTo>
                    <a:pt x="58" y="416"/>
                    <a:pt x="58" y="416"/>
                    <a:pt x="57" y="416"/>
                  </a:cubicBezTo>
                  <a:cubicBezTo>
                    <a:pt x="51" y="411"/>
                    <a:pt x="45" y="405"/>
                    <a:pt x="41" y="398"/>
                  </a:cubicBezTo>
                  <a:cubicBezTo>
                    <a:pt x="41" y="397"/>
                    <a:pt x="41" y="397"/>
                    <a:pt x="40" y="397"/>
                  </a:cubicBezTo>
                  <a:cubicBezTo>
                    <a:pt x="31" y="381"/>
                    <a:pt x="33" y="361"/>
                    <a:pt x="59" y="345"/>
                  </a:cubicBezTo>
                  <a:cubicBezTo>
                    <a:pt x="58" y="341"/>
                    <a:pt x="56" y="337"/>
                    <a:pt x="54" y="333"/>
                  </a:cubicBezTo>
                  <a:cubicBezTo>
                    <a:pt x="0" y="370"/>
                    <a:pt x="22" y="416"/>
                    <a:pt x="83" y="444"/>
                  </a:cubicBezTo>
                  <a:lnTo>
                    <a:pt x="83" y="444"/>
                  </a:lnTo>
                  <a:close/>
                  <a:moveTo>
                    <a:pt x="108" y="438"/>
                  </a:moveTo>
                  <a:lnTo>
                    <a:pt x="108" y="438"/>
                  </a:lnTo>
                  <a:cubicBezTo>
                    <a:pt x="103" y="442"/>
                    <a:pt x="97" y="445"/>
                    <a:pt x="90" y="448"/>
                  </a:cubicBezTo>
                  <a:cubicBezTo>
                    <a:pt x="122" y="461"/>
                    <a:pt x="164" y="470"/>
                    <a:pt x="208" y="469"/>
                  </a:cubicBezTo>
                  <a:cubicBezTo>
                    <a:pt x="182" y="459"/>
                    <a:pt x="133" y="443"/>
                    <a:pt x="108" y="438"/>
                  </a:cubicBezTo>
                  <a:lnTo>
                    <a:pt x="108" y="438"/>
                  </a:lnTo>
                  <a:close/>
                  <a:moveTo>
                    <a:pt x="127" y="424"/>
                  </a:moveTo>
                  <a:lnTo>
                    <a:pt x="127" y="424"/>
                  </a:lnTo>
                  <a:cubicBezTo>
                    <a:pt x="123" y="428"/>
                    <a:pt x="119" y="431"/>
                    <a:pt x="115" y="434"/>
                  </a:cubicBezTo>
                  <a:cubicBezTo>
                    <a:pt x="146" y="441"/>
                    <a:pt x="202" y="459"/>
                    <a:pt x="222" y="468"/>
                  </a:cubicBezTo>
                  <a:cubicBezTo>
                    <a:pt x="234" y="468"/>
                    <a:pt x="246" y="466"/>
                    <a:pt x="258" y="464"/>
                  </a:cubicBezTo>
                  <a:cubicBezTo>
                    <a:pt x="224" y="453"/>
                    <a:pt x="157" y="432"/>
                    <a:pt x="127" y="424"/>
                  </a:cubicBezTo>
                  <a:lnTo>
                    <a:pt x="127" y="424"/>
                  </a:lnTo>
                  <a:close/>
                  <a:moveTo>
                    <a:pt x="161" y="344"/>
                  </a:moveTo>
                  <a:lnTo>
                    <a:pt x="161" y="344"/>
                  </a:lnTo>
                  <a:cubicBezTo>
                    <a:pt x="161" y="363"/>
                    <a:pt x="154" y="395"/>
                    <a:pt x="131" y="420"/>
                  </a:cubicBezTo>
                  <a:cubicBezTo>
                    <a:pt x="166" y="428"/>
                    <a:pt x="241" y="452"/>
                    <a:pt x="269" y="462"/>
                  </a:cubicBezTo>
                  <a:cubicBezTo>
                    <a:pt x="273" y="461"/>
                    <a:pt x="277" y="460"/>
                    <a:pt x="280" y="459"/>
                  </a:cubicBezTo>
                  <a:cubicBezTo>
                    <a:pt x="276" y="437"/>
                    <a:pt x="276" y="405"/>
                    <a:pt x="287" y="370"/>
                  </a:cubicBezTo>
                  <a:cubicBezTo>
                    <a:pt x="256" y="368"/>
                    <a:pt x="220" y="358"/>
                    <a:pt x="187" y="338"/>
                  </a:cubicBezTo>
                  <a:cubicBezTo>
                    <a:pt x="181" y="342"/>
                    <a:pt x="174" y="345"/>
                    <a:pt x="166" y="345"/>
                  </a:cubicBezTo>
                  <a:cubicBezTo>
                    <a:pt x="164" y="345"/>
                    <a:pt x="163" y="345"/>
                    <a:pt x="161" y="344"/>
                  </a:cubicBezTo>
                  <a:lnTo>
                    <a:pt x="161" y="344"/>
                  </a:lnTo>
                  <a:close/>
                  <a:moveTo>
                    <a:pt x="161" y="268"/>
                  </a:moveTo>
                  <a:lnTo>
                    <a:pt x="161" y="268"/>
                  </a:lnTo>
                  <a:cubicBezTo>
                    <a:pt x="161" y="271"/>
                    <a:pt x="162" y="273"/>
                    <a:pt x="163" y="275"/>
                  </a:cubicBezTo>
                  <a:cubicBezTo>
                    <a:pt x="164" y="275"/>
                    <a:pt x="165" y="275"/>
                    <a:pt x="166" y="275"/>
                  </a:cubicBezTo>
                  <a:cubicBezTo>
                    <a:pt x="172" y="275"/>
                    <a:pt x="177" y="276"/>
                    <a:pt x="182" y="279"/>
                  </a:cubicBezTo>
                  <a:cubicBezTo>
                    <a:pt x="185" y="263"/>
                    <a:pt x="170" y="257"/>
                    <a:pt x="161" y="268"/>
                  </a:cubicBezTo>
                  <a:lnTo>
                    <a:pt x="161" y="268"/>
                  </a:lnTo>
                  <a:close/>
                  <a:moveTo>
                    <a:pt x="181" y="240"/>
                  </a:moveTo>
                  <a:lnTo>
                    <a:pt x="181" y="240"/>
                  </a:lnTo>
                  <a:cubicBezTo>
                    <a:pt x="206" y="246"/>
                    <a:pt x="214" y="278"/>
                    <a:pt x="199" y="297"/>
                  </a:cubicBezTo>
                  <a:cubicBezTo>
                    <a:pt x="200" y="301"/>
                    <a:pt x="201" y="305"/>
                    <a:pt x="201" y="310"/>
                  </a:cubicBezTo>
                  <a:cubicBezTo>
                    <a:pt x="201" y="319"/>
                    <a:pt x="197" y="328"/>
                    <a:pt x="191" y="334"/>
                  </a:cubicBezTo>
                  <a:cubicBezTo>
                    <a:pt x="240" y="364"/>
                    <a:pt x="295" y="369"/>
                    <a:pt x="331" y="362"/>
                  </a:cubicBezTo>
                  <a:cubicBezTo>
                    <a:pt x="369" y="354"/>
                    <a:pt x="382" y="333"/>
                    <a:pt x="359" y="312"/>
                  </a:cubicBezTo>
                  <a:cubicBezTo>
                    <a:pt x="354" y="308"/>
                    <a:pt x="366" y="297"/>
                    <a:pt x="374" y="296"/>
                  </a:cubicBezTo>
                  <a:cubicBezTo>
                    <a:pt x="375" y="291"/>
                    <a:pt x="373" y="287"/>
                    <a:pt x="368" y="285"/>
                  </a:cubicBezTo>
                  <a:cubicBezTo>
                    <a:pt x="357" y="284"/>
                    <a:pt x="338" y="290"/>
                    <a:pt x="325" y="293"/>
                  </a:cubicBezTo>
                  <a:cubicBezTo>
                    <a:pt x="325" y="295"/>
                    <a:pt x="321" y="296"/>
                    <a:pt x="320" y="293"/>
                  </a:cubicBezTo>
                  <a:cubicBezTo>
                    <a:pt x="319" y="289"/>
                    <a:pt x="322" y="283"/>
                    <a:pt x="323" y="281"/>
                  </a:cubicBezTo>
                  <a:cubicBezTo>
                    <a:pt x="325" y="277"/>
                    <a:pt x="329" y="280"/>
                    <a:pt x="328" y="283"/>
                  </a:cubicBezTo>
                  <a:cubicBezTo>
                    <a:pt x="327" y="284"/>
                    <a:pt x="327" y="285"/>
                    <a:pt x="326" y="287"/>
                  </a:cubicBezTo>
                  <a:cubicBezTo>
                    <a:pt x="339" y="284"/>
                    <a:pt x="356" y="278"/>
                    <a:pt x="368" y="279"/>
                  </a:cubicBezTo>
                  <a:cubicBezTo>
                    <a:pt x="371" y="277"/>
                    <a:pt x="379" y="271"/>
                    <a:pt x="378" y="267"/>
                  </a:cubicBezTo>
                  <a:cubicBezTo>
                    <a:pt x="377" y="266"/>
                    <a:pt x="376" y="265"/>
                    <a:pt x="375" y="263"/>
                  </a:cubicBezTo>
                  <a:cubicBezTo>
                    <a:pt x="369" y="255"/>
                    <a:pt x="371" y="249"/>
                    <a:pt x="377" y="243"/>
                  </a:cubicBezTo>
                  <a:cubicBezTo>
                    <a:pt x="367" y="242"/>
                    <a:pt x="355" y="243"/>
                    <a:pt x="349" y="250"/>
                  </a:cubicBezTo>
                  <a:cubicBezTo>
                    <a:pt x="345" y="255"/>
                    <a:pt x="338" y="243"/>
                    <a:pt x="338" y="242"/>
                  </a:cubicBezTo>
                  <a:cubicBezTo>
                    <a:pt x="335" y="236"/>
                    <a:pt x="335" y="228"/>
                    <a:pt x="345" y="219"/>
                  </a:cubicBezTo>
                  <a:cubicBezTo>
                    <a:pt x="347" y="216"/>
                    <a:pt x="351" y="221"/>
                    <a:pt x="349" y="223"/>
                  </a:cubicBezTo>
                  <a:cubicBezTo>
                    <a:pt x="341" y="230"/>
                    <a:pt x="339" y="237"/>
                    <a:pt x="346" y="244"/>
                  </a:cubicBezTo>
                  <a:lnTo>
                    <a:pt x="347" y="245"/>
                  </a:lnTo>
                  <a:cubicBezTo>
                    <a:pt x="357" y="237"/>
                    <a:pt x="371" y="236"/>
                    <a:pt x="383" y="239"/>
                  </a:cubicBezTo>
                  <a:lnTo>
                    <a:pt x="383" y="239"/>
                  </a:lnTo>
                  <a:lnTo>
                    <a:pt x="383" y="239"/>
                  </a:lnTo>
                  <a:cubicBezTo>
                    <a:pt x="404" y="237"/>
                    <a:pt x="403" y="229"/>
                    <a:pt x="397" y="213"/>
                  </a:cubicBezTo>
                  <a:cubicBezTo>
                    <a:pt x="395" y="207"/>
                    <a:pt x="392" y="200"/>
                    <a:pt x="389" y="191"/>
                  </a:cubicBezTo>
                  <a:cubicBezTo>
                    <a:pt x="384" y="180"/>
                    <a:pt x="376" y="155"/>
                    <a:pt x="367" y="129"/>
                  </a:cubicBezTo>
                  <a:cubicBezTo>
                    <a:pt x="343" y="119"/>
                    <a:pt x="308" y="125"/>
                    <a:pt x="282" y="137"/>
                  </a:cubicBezTo>
                  <a:cubicBezTo>
                    <a:pt x="275" y="147"/>
                    <a:pt x="266" y="156"/>
                    <a:pt x="252" y="165"/>
                  </a:cubicBezTo>
                  <a:cubicBezTo>
                    <a:pt x="246" y="202"/>
                    <a:pt x="216" y="229"/>
                    <a:pt x="182" y="233"/>
                  </a:cubicBezTo>
                  <a:lnTo>
                    <a:pt x="181" y="240"/>
                  </a:lnTo>
                  <a:lnTo>
                    <a:pt x="181" y="240"/>
                  </a:lnTo>
                  <a:close/>
                  <a:moveTo>
                    <a:pt x="175" y="239"/>
                  </a:moveTo>
                  <a:lnTo>
                    <a:pt x="175" y="239"/>
                  </a:lnTo>
                  <a:lnTo>
                    <a:pt x="176" y="234"/>
                  </a:lnTo>
                  <a:cubicBezTo>
                    <a:pt x="174" y="234"/>
                    <a:pt x="172" y="234"/>
                    <a:pt x="170" y="234"/>
                  </a:cubicBezTo>
                  <a:cubicBezTo>
                    <a:pt x="166" y="239"/>
                    <a:pt x="162" y="244"/>
                    <a:pt x="158" y="249"/>
                  </a:cubicBezTo>
                  <a:cubicBezTo>
                    <a:pt x="158" y="253"/>
                    <a:pt x="158" y="258"/>
                    <a:pt x="159" y="261"/>
                  </a:cubicBezTo>
                  <a:cubicBezTo>
                    <a:pt x="171" y="252"/>
                    <a:pt x="194" y="258"/>
                    <a:pt x="187" y="282"/>
                  </a:cubicBezTo>
                  <a:cubicBezTo>
                    <a:pt x="190" y="284"/>
                    <a:pt x="193" y="287"/>
                    <a:pt x="196" y="291"/>
                  </a:cubicBezTo>
                  <a:cubicBezTo>
                    <a:pt x="208" y="274"/>
                    <a:pt x="198" y="245"/>
                    <a:pt x="173" y="245"/>
                  </a:cubicBezTo>
                  <a:cubicBezTo>
                    <a:pt x="170" y="244"/>
                    <a:pt x="170" y="239"/>
                    <a:pt x="174" y="239"/>
                  </a:cubicBezTo>
                  <a:cubicBezTo>
                    <a:pt x="174" y="239"/>
                    <a:pt x="175" y="239"/>
                    <a:pt x="175" y="239"/>
                  </a:cubicBezTo>
                  <a:lnTo>
                    <a:pt x="175" y="239"/>
                  </a:lnTo>
                  <a:close/>
                  <a:moveTo>
                    <a:pt x="273" y="38"/>
                  </a:moveTo>
                  <a:lnTo>
                    <a:pt x="273" y="38"/>
                  </a:lnTo>
                  <a:cubicBezTo>
                    <a:pt x="273" y="41"/>
                    <a:pt x="270" y="43"/>
                    <a:pt x="268" y="43"/>
                  </a:cubicBezTo>
                  <a:cubicBezTo>
                    <a:pt x="265" y="43"/>
                    <a:pt x="262" y="41"/>
                    <a:pt x="262" y="38"/>
                  </a:cubicBezTo>
                  <a:cubicBezTo>
                    <a:pt x="262" y="35"/>
                    <a:pt x="265" y="33"/>
                    <a:pt x="268" y="33"/>
                  </a:cubicBezTo>
                  <a:cubicBezTo>
                    <a:pt x="270" y="33"/>
                    <a:pt x="273" y="35"/>
                    <a:pt x="273" y="38"/>
                  </a:cubicBezTo>
                  <a:lnTo>
                    <a:pt x="273" y="38"/>
                  </a:lnTo>
                  <a:close/>
                  <a:moveTo>
                    <a:pt x="288" y="20"/>
                  </a:moveTo>
                  <a:lnTo>
                    <a:pt x="288" y="20"/>
                  </a:lnTo>
                  <a:cubicBezTo>
                    <a:pt x="288" y="24"/>
                    <a:pt x="285" y="26"/>
                    <a:pt x="282" y="26"/>
                  </a:cubicBezTo>
                  <a:cubicBezTo>
                    <a:pt x="279" y="26"/>
                    <a:pt x="276" y="24"/>
                    <a:pt x="276" y="20"/>
                  </a:cubicBezTo>
                  <a:cubicBezTo>
                    <a:pt x="276" y="17"/>
                    <a:pt x="279" y="15"/>
                    <a:pt x="282" y="15"/>
                  </a:cubicBezTo>
                  <a:cubicBezTo>
                    <a:pt x="285" y="15"/>
                    <a:pt x="288" y="17"/>
                    <a:pt x="288" y="20"/>
                  </a:cubicBezTo>
                  <a:lnTo>
                    <a:pt x="288" y="20"/>
                  </a:lnTo>
                  <a:close/>
                  <a:moveTo>
                    <a:pt x="258" y="56"/>
                  </a:moveTo>
                  <a:lnTo>
                    <a:pt x="258" y="56"/>
                  </a:lnTo>
                  <a:cubicBezTo>
                    <a:pt x="258" y="59"/>
                    <a:pt x="256" y="61"/>
                    <a:pt x="254" y="61"/>
                  </a:cubicBezTo>
                  <a:cubicBezTo>
                    <a:pt x="251" y="61"/>
                    <a:pt x="249" y="59"/>
                    <a:pt x="249" y="56"/>
                  </a:cubicBezTo>
                  <a:cubicBezTo>
                    <a:pt x="249" y="54"/>
                    <a:pt x="251" y="52"/>
                    <a:pt x="254" y="52"/>
                  </a:cubicBezTo>
                  <a:cubicBezTo>
                    <a:pt x="256" y="52"/>
                    <a:pt x="258" y="54"/>
                    <a:pt x="258" y="56"/>
                  </a:cubicBezTo>
                  <a:lnTo>
                    <a:pt x="258" y="56"/>
                  </a:lnTo>
                  <a:close/>
                  <a:moveTo>
                    <a:pt x="98" y="6"/>
                  </a:moveTo>
                  <a:lnTo>
                    <a:pt x="98" y="6"/>
                  </a:lnTo>
                  <a:cubicBezTo>
                    <a:pt x="98" y="9"/>
                    <a:pt x="95" y="12"/>
                    <a:pt x="92" y="12"/>
                  </a:cubicBezTo>
                  <a:cubicBezTo>
                    <a:pt x="89" y="12"/>
                    <a:pt x="87" y="9"/>
                    <a:pt x="87" y="6"/>
                  </a:cubicBezTo>
                  <a:cubicBezTo>
                    <a:pt x="87" y="3"/>
                    <a:pt x="89" y="0"/>
                    <a:pt x="92" y="0"/>
                  </a:cubicBezTo>
                  <a:cubicBezTo>
                    <a:pt x="95" y="0"/>
                    <a:pt x="98" y="3"/>
                    <a:pt x="98" y="6"/>
                  </a:cubicBezTo>
                  <a:lnTo>
                    <a:pt x="98" y="6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" name="Google Shape;63;p13"/>
            <p:cNvSpPr/>
            <p:nvPr/>
          </p:nvSpPr>
          <p:spPr>
            <a:xfrm>
              <a:off x="7816850" y="631825"/>
              <a:ext cx="188913" cy="146050"/>
            </a:xfrm>
            <a:custGeom>
              <a:rect b="b" l="l" r="r" t="t"/>
              <a:pathLst>
                <a:path extrusionOk="0" h="178" w="232">
                  <a:moveTo>
                    <a:pt x="15" y="172"/>
                  </a:moveTo>
                  <a:lnTo>
                    <a:pt x="15" y="172"/>
                  </a:lnTo>
                  <a:cubicBezTo>
                    <a:pt x="21" y="172"/>
                    <a:pt x="25" y="167"/>
                    <a:pt x="25" y="162"/>
                  </a:cubicBezTo>
                  <a:cubicBezTo>
                    <a:pt x="25" y="156"/>
                    <a:pt x="21" y="152"/>
                    <a:pt x="15" y="152"/>
                  </a:cubicBezTo>
                  <a:cubicBezTo>
                    <a:pt x="10" y="152"/>
                    <a:pt x="5" y="156"/>
                    <a:pt x="5" y="162"/>
                  </a:cubicBezTo>
                  <a:cubicBezTo>
                    <a:pt x="5" y="167"/>
                    <a:pt x="10" y="172"/>
                    <a:pt x="15" y="172"/>
                  </a:cubicBezTo>
                  <a:lnTo>
                    <a:pt x="15" y="172"/>
                  </a:lnTo>
                  <a:close/>
                  <a:moveTo>
                    <a:pt x="15" y="178"/>
                  </a:moveTo>
                  <a:lnTo>
                    <a:pt x="15" y="178"/>
                  </a:lnTo>
                  <a:cubicBezTo>
                    <a:pt x="7" y="178"/>
                    <a:pt x="0" y="170"/>
                    <a:pt x="0" y="162"/>
                  </a:cubicBezTo>
                  <a:cubicBezTo>
                    <a:pt x="0" y="153"/>
                    <a:pt x="7" y="146"/>
                    <a:pt x="15" y="146"/>
                  </a:cubicBezTo>
                  <a:cubicBezTo>
                    <a:pt x="24" y="146"/>
                    <a:pt x="31" y="153"/>
                    <a:pt x="31" y="162"/>
                  </a:cubicBezTo>
                  <a:cubicBezTo>
                    <a:pt x="31" y="170"/>
                    <a:pt x="24" y="178"/>
                    <a:pt x="15" y="178"/>
                  </a:cubicBezTo>
                  <a:lnTo>
                    <a:pt x="15" y="178"/>
                  </a:lnTo>
                  <a:close/>
                  <a:moveTo>
                    <a:pt x="232" y="91"/>
                  </a:moveTo>
                  <a:lnTo>
                    <a:pt x="232" y="91"/>
                  </a:lnTo>
                  <a:cubicBezTo>
                    <a:pt x="232" y="91"/>
                    <a:pt x="232" y="91"/>
                    <a:pt x="232" y="91"/>
                  </a:cubicBezTo>
                  <a:lnTo>
                    <a:pt x="232" y="91"/>
                  </a:lnTo>
                  <a:lnTo>
                    <a:pt x="232" y="91"/>
                  </a:lnTo>
                  <a:lnTo>
                    <a:pt x="232" y="91"/>
                  </a:lnTo>
                  <a:close/>
                  <a:moveTo>
                    <a:pt x="149" y="27"/>
                  </a:moveTo>
                  <a:lnTo>
                    <a:pt x="149" y="27"/>
                  </a:lnTo>
                  <a:cubicBezTo>
                    <a:pt x="147" y="23"/>
                    <a:pt x="147" y="17"/>
                    <a:pt x="147" y="11"/>
                  </a:cubicBezTo>
                  <a:cubicBezTo>
                    <a:pt x="139" y="13"/>
                    <a:pt x="131" y="17"/>
                    <a:pt x="124" y="23"/>
                  </a:cubicBezTo>
                  <a:cubicBezTo>
                    <a:pt x="126" y="23"/>
                    <a:pt x="130" y="25"/>
                    <a:pt x="135" y="26"/>
                  </a:cubicBezTo>
                  <a:cubicBezTo>
                    <a:pt x="139" y="26"/>
                    <a:pt x="144" y="27"/>
                    <a:pt x="149" y="27"/>
                  </a:cubicBezTo>
                  <a:lnTo>
                    <a:pt x="149" y="27"/>
                  </a:lnTo>
                  <a:close/>
                  <a:moveTo>
                    <a:pt x="153" y="9"/>
                  </a:moveTo>
                  <a:lnTo>
                    <a:pt x="153" y="9"/>
                  </a:lnTo>
                  <a:cubicBezTo>
                    <a:pt x="152" y="17"/>
                    <a:pt x="153" y="23"/>
                    <a:pt x="155" y="28"/>
                  </a:cubicBezTo>
                  <a:cubicBezTo>
                    <a:pt x="159" y="28"/>
                    <a:pt x="162" y="27"/>
                    <a:pt x="166" y="27"/>
                  </a:cubicBezTo>
                  <a:cubicBezTo>
                    <a:pt x="164" y="25"/>
                    <a:pt x="163" y="21"/>
                    <a:pt x="163" y="17"/>
                  </a:cubicBezTo>
                  <a:cubicBezTo>
                    <a:pt x="163" y="14"/>
                    <a:pt x="163" y="10"/>
                    <a:pt x="164" y="7"/>
                  </a:cubicBezTo>
                  <a:cubicBezTo>
                    <a:pt x="161" y="8"/>
                    <a:pt x="157" y="8"/>
                    <a:pt x="153" y="9"/>
                  </a:cubicBezTo>
                  <a:lnTo>
                    <a:pt x="153" y="9"/>
                  </a:lnTo>
                  <a:close/>
                  <a:moveTo>
                    <a:pt x="177" y="1"/>
                  </a:moveTo>
                  <a:lnTo>
                    <a:pt x="177" y="1"/>
                  </a:lnTo>
                  <a:cubicBezTo>
                    <a:pt x="180" y="1"/>
                    <a:pt x="184" y="0"/>
                    <a:pt x="187" y="1"/>
                  </a:cubicBezTo>
                  <a:cubicBezTo>
                    <a:pt x="189" y="1"/>
                    <a:pt x="190" y="3"/>
                    <a:pt x="190" y="4"/>
                  </a:cubicBezTo>
                  <a:cubicBezTo>
                    <a:pt x="190" y="7"/>
                    <a:pt x="185" y="9"/>
                    <a:pt x="182" y="10"/>
                  </a:cubicBezTo>
                  <a:cubicBezTo>
                    <a:pt x="182" y="12"/>
                    <a:pt x="183" y="14"/>
                    <a:pt x="183" y="15"/>
                  </a:cubicBezTo>
                  <a:cubicBezTo>
                    <a:pt x="184" y="23"/>
                    <a:pt x="180" y="30"/>
                    <a:pt x="175" y="32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68" y="33"/>
                    <a:pt x="161" y="33"/>
                    <a:pt x="154" y="33"/>
                  </a:cubicBezTo>
                  <a:cubicBezTo>
                    <a:pt x="153" y="33"/>
                    <a:pt x="153" y="33"/>
                    <a:pt x="152" y="33"/>
                  </a:cubicBezTo>
                  <a:cubicBezTo>
                    <a:pt x="141" y="33"/>
                    <a:pt x="129" y="31"/>
                    <a:pt x="119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6" y="30"/>
                    <a:pt x="112" y="27"/>
                    <a:pt x="114" y="24"/>
                  </a:cubicBezTo>
                  <a:cubicBezTo>
                    <a:pt x="114" y="24"/>
                    <a:pt x="115" y="23"/>
                    <a:pt x="116" y="22"/>
                  </a:cubicBezTo>
                  <a:cubicBezTo>
                    <a:pt x="116" y="22"/>
                    <a:pt x="117" y="21"/>
                    <a:pt x="117" y="21"/>
                  </a:cubicBezTo>
                  <a:cubicBezTo>
                    <a:pt x="123" y="15"/>
                    <a:pt x="142" y="1"/>
                    <a:pt x="177" y="1"/>
                  </a:cubicBezTo>
                  <a:lnTo>
                    <a:pt x="177" y="1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" name="Google Shape;64;p13"/>
            <p:cNvSpPr/>
            <p:nvPr/>
          </p:nvSpPr>
          <p:spPr>
            <a:xfrm>
              <a:off x="8123238" y="455613"/>
              <a:ext cx="800100" cy="385762"/>
            </a:xfrm>
            <a:custGeom>
              <a:rect b="b" l="l" r="r" t="t"/>
              <a:pathLst>
                <a:path extrusionOk="0" h="469" w="986">
                  <a:moveTo>
                    <a:pt x="0" y="2"/>
                  </a:moveTo>
                  <a:lnTo>
                    <a:pt x="0" y="2"/>
                  </a:lnTo>
                  <a:lnTo>
                    <a:pt x="0" y="12"/>
                  </a:lnTo>
                  <a:lnTo>
                    <a:pt x="32" y="12"/>
                  </a:lnTo>
                  <a:lnTo>
                    <a:pt x="32" y="110"/>
                  </a:lnTo>
                  <a:lnTo>
                    <a:pt x="44" y="110"/>
                  </a:lnTo>
                  <a:lnTo>
                    <a:pt x="44" y="12"/>
                  </a:lnTo>
                  <a:lnTo>
                    <a:pt x="76" y="12"/>
                  </a:lnTo>
                  <a:lnTo>
                    <a:pt x="76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0" y="2"/>
                  </a:moveTo>
                  <a:lnTo>
                    <a:pt x="100" y="2"/>
                  </a:lnTo>
                  <a:lnTo>
                    <a:pt x="100" y="110"/>
                  </a:lnTo>
                  <a:lnTo>
                    <a:pt x="158" y="110"/>
                  </a:lnTo>
                  <a:lnTo>
                    <a:pt x="158" y="100"/>
                  </a:lnTo>
                  <a:lnTo>
                    <a:pt x="112" y="100"/>
                  </a:lnTo>
                  <a:lnTo>
                    <a:pt x="112" y="59"/>
                  </a:lnTo>
                  <a:lnTo>
                    <a:pt x="154" y="59"/>
                  </a:lnTo>
                  <a:lnTo>
                    <a:pt x="154" y="49"/>
                  </a:lnTo>
                  <a:lnTo>
                    <a:pt x="112" y="49"/>
                  </a:lnTo>
                  <a:lnTo>
                    <a:pt x="112" y="12"/>
                  </a:lnTo>
                  <a:lnTo>
                    <a:pt x="158" y="12"/>
                  </a:lnTo>
                  <a:lnTo>
                    <a:pt x="158" y="2"/>
                  </a:lnTo>
                  <a:lnTo>
                    <a:pt x="100" y="2"/>
                  </a:lnTo>
                  <a:lnTo>
                    <a:pt x="100" y="2"/>
                  </a:lnTo>
                  <a:close/>
                  <a:moveTo>
                    <a:pt x="238" y="9"/>
                  </a:moveTo>
                  <a:lnTo>
                    <a:pt x="238" y="9"/>
                  </a:lnTo>
                  <a:cubicBezTo>
                    <a:pt x="248" y="9"/>
                    <a:pt x="257" y="11"/>
                    <a:pt x="266" y="17"/>
                  </a:cubicBezTo>
                  <a:lnTo>
                    <a:pt x="270" y="8"/>
                  </a:lnTo>
                  <a:cubicBezTo>
                    <a:pt x="260" y="3"/>
                    <a:pt x="250" y="0"/>
                    <a:pt x="238" y="0"/>
                  </a:cubicBezTo>
                  <a:cubicBezTo>
                    <a:pt x="206" y="0"/>
                    <a:pt x="181" y="23"/>
                    <a:pt x="181" y="56"/>
                  </a:cubicBezTo>
                  <a:cubicBezTo>
                    <a:pt x="181" y="91"/>
                    <a:pt x="206" y="112"/>
                    <a:pt x="238" y="112"/>
                  </a:cubicBezTo>
                  <a:cubicBezTo>
                    <a:pt x="248" y="112"/>
                    <a:pt x="260" y="107"/>
                    <a:pt x="270" y="102"/>
                  </a:cubicBezTo>
                  <a:lnTo>
                    <a:pt x="265" y="94"/>
                  </a:lnTo>
                  <a:cubicBezTo>
                    <a:pt x="257" y="99"/>
                    <a:pt x="247" y="102"/>
                    <a:pt x="238" y="102"/>
                  </a:cubicBezTo>
                  <a:cubicBezTo>
                    <a:pt x="211" y="102"/>
                    <a:pt x="193" y="82"/>
                    <a:pt x="193" y="56"/>
                  </a:cubicBezTo>
                  <a:cubicBezTo>
                    <a:pt x="193" y="30"/>
                    <a:pt x="211" y="9"/>
                    <a:pt x="238" y="9"/>
                  </a:cubicBezTo>
                  <a:lnTo>
                    <a:pt x="238" y="9"/>
                  </a:lnTo>
                  <a:close/>
                  <a:moveTo>
                    <a:pt x="297" y="2"/>
                  </a:moveTo>
                  <a:lnTo>
                    <a:pt x="297" y="2"/>
                  </a:lnTo>
                  <a:lnTo>
                    <a:pt x="297" y="110"/>
                  </a:lnTo>
                  <a:lnTo>
                    <a:pt x="309" y="110"/>
                  </a:lnTo>
                  <a:lnTo>
                    <a:pt x="309" y="58"/>
                  </a:lnTo>
                  <a:lnTo>
                    <a:pt x="368" y="58"/>
                  </a:lnTo>
                  <a:lnTo>
                    <a:pt x="368" y="110"/>
                  </a:lnTo>
                  <a:lnTo>
                    <a:pt x="380" y="110"/>
                  </a:lnTo>
                  <a:lnTo>
                    <a:pt x="380" y="2"/>
                  </a:lnTo>
                  <a:lnTo>
                    <a:pt x="368" y="2"/>
                  </a:lnTo>
                  <a:lnTo>
                    <a:pt x="368" y="49"/>
                  </a:lnTo>
                  <a:lnTo>
                    <a:pt x="309" y="49"/>
                  </a:lnTo>
                  <a:lnTo>
                    <a:pt x="309" y="2"/>
                  </a:lnTo>
                  <a:lnTo>
                    <a:pt x="297" y="2"/>
                  </a:lnTo>
                  <a:lnTo>
                    <a:pt x="297" y="2"/>
                  </a:lnTo>
                  <a:close/>
                  <a:moveTo>
                    <a:pt x="431" y="0"/>
                  </a:moveTo>
                  <a:lnTo>
                    <a:pt x="431" y="0"/>
                  </a:lnTo>
                  <a:lnTo>
                    <a:pt x="418" y="3"/>
                  </a:lnTo>
                  <a:lnTo>
                    <a:pt x="418" y="110"/>
                  </a:lnTo>
                  <a:lnTo>
                    <a:pt x="430" y="110"/>
                  </a:lnTo>
                  <a:lnTo>
                    <a:pt x="430" y="18"/>
                  </a:lnTo>
                  <a:lnTo>
                    <a:pt x="493" y="112"/>
                  </a:lnTo>
                  <a:lnTo>
                    <a:pt x="506" y="109"/>
                  </a:lnTo>
                  <a:lnTo>
                    <a:pt x="506" y="2"/>
                  </a:lnTo>
                  <a:lnTo>
                    <a:pt x="495" y="2"/>
                  </a:lnTo>
                  <a:lnTo>
                    <a:pt x="495" y="95"/>
                  </a:lnTo>
                  <a:lnTo>
                    <a:pt x="431" y="0"/>
                  </a:lnTo>
                  <a:lnTo>
                    <a:pt x="431" y="0"/>
                  </a:lnTo>
                  <a:close/>
                  <a:moveTo>
                    <a:pt x="550" y="110"/>
                  </a:moveTo>
                  <a:lnTo>
                    <a:pt x="550" y="110"/>
                  </a:lnTo>
                  <a:lnTo>
                    <a:pt x="562" y="110"/>
                  </a:lnTo>
                  <a:lnTo>
                    <a:pt x="562" y="2"/>
                  </a:lnTo>
                  <a:lnTo>
                    <a:pt x="550" y="2"/>
                  </a:lnTo>
                  <a:lnTo>
                    <a:pt x="550" y="110"/>
                  </a:lnTo>
                  <a:close/>
                  <a:moveTo>
                    <a:pt x="623" y="103"/>
                  </a:moveTo>
                  <a:lnTo>
                    <a:pt x="623" y="103"/>
                  </a:lnTo>
                  <a:cubicBezTo>
                    <a:pt x="615" y="103"/>
                    <a:pt x="606" y="100"/>
                    <a:pt x="600" y="96"/>
                  </a:cubicBezTo>
                  <a:lnTo>
                    <a:pt x="595" y="104"/>
                  </a:lnTo>
                  <a:cubicBezTo>
                    <a:pt x="604" y="109"/>
                    <a:pt x="613" y="112"/>
                    <a:pt x="624" y="112"/>
                  </a:cubicBezTo>
                  <a:cubicBezTo>
                    <a:pt x="647" y="112"/>
                    <a:pt x="658" y="97"/>
                    <a:pt x="658" y="81"/>
                  </a:cubicBezTo>
                  <a:cubicBezTo>
                    <a:pt x="658" y="65"/>
                    <a:pt x="646" y="58"/>
                    <a:pt x="634" y="52"/>
                  </a:cubicBezTo>
                  <a:lnTo>
                    <a:pt x="625" y="48"/>
                  </a:lnTo>
                  <a:cubicBezTo>
                    <a:pt x="617" y="44"/>
                    <a:pt x="609" y="39"/>
                    <a:pt x="609" y="28"/>
                  </a:cubicBezTo>
                  <a:cubicBezTo>
                    <a:pt x="609" y="14"/>
                    <a:pt x="620" y="8"/>
                    <a:pt x="630" y="8"/>
                  </a:cubicBezTo>
                  <a:cubicBezTo>
                    <a:pt x="640" y="8"/>
                    <a:pt x="647" y="12"/>
                    <a:pt x="653" y="16"/>
                  </a:cubicBezTo>
                  <a:lnTo>
                    <a:pt x="657" y="8"/>
                  </a:lnTo>
                  <a:cubicBezTo>
                    <a:pt x="649" y="3"/>
                    <a:pt x="640" y="0"/>
                    <a:pt x="630" y="0"/>
                  </a:cubicBezTo>
                  <a:cubicBezTo>
                    <a:pt x="611" y="0"/>
                    <a:pt x="598" y="11"/>
                    <a:pt x="598" y="28"/>
                  </a:cubicBezTo>
                  <a:cubicBezTo>
                    <a:pt x="598" y="50"/>
                    <a:pt x="614" y="54"/>
                    <a:pt x="630" y="62"/>
                  </a:cubicBezTo>
                  <a:cubicBezTo>
                    <a:pt x="639" y="66"/>
                    <a:pt x="646" y="71"/>
                    <a:pt x="646" y="82"/>
                  </a:cubicBezTo>
                  <a:cubicBezTo>
                    <a:pt x="646" y="95"/>
                    <a:pt x="636" y="103"/>
                    <a:pt x="623" y="103"/>
                  </a:cubicBezTo>
                  <a:lnTo>
                    <a:pt x="623" y="103"/>
                  </a:lnTo>
                  <a:close/>
                  <a:moveTo>
                    <a:pt x="741" y="9"/>
                  </a:moveTo>
                  <a:lnTo>
                    <a:pt x="741" y="9"/>
                  </a:lnTo>
                  <a:cubicBezTo>
                    <a:pt x="752" y="9"/>
                    <a:pt x="761" y="11"/>
                    <a:pt x="769" y="17"/>
                  </a:cubicBezTo>
                  <a:lnTo>
                    <a:pt x="774" y="8"/>
                  </a:lnTo>
                  <a:cubicBezTo>
                    <a:pt x="764" y="3"/>
                    <a:pt x="754" y="0"/>
                    <a:pt x="741" y="0"/>
                  </a:cubicBezTo>
                  <a:cubicBezTo>
                    <a:pt x="709" y="0"/>
                    <a:pt x="684" y="23"/>
                    <a:pt x="684" y="56"/>
                  </a:cubicBezTo>
                  <a:cubicBezTo>
                    <a:pt x="684" y="91"/>
                    <a:pt x="709" y="112"/>
                    <a:pt x="741" y="112"/>
                  </a:cubicBezTo>
                  <a:cubicBezTo>
                    <a:pt x="752" y="112"/>
                    <a:pt x="764" y="107"/>
                    <a:pt x="773" y="102"/>
                  </a:cubicBezTo>
                  <a:lnTo>
                    <a:pt x="769" y="94"/>
                  </a:lnTo>
                  <a:cubicBezTo>
                    <a:pt x="761" y="99"/>
                    <a:pt x="751" y="102"/>
                    <a:pt x="741" y="102"/>
                  </a:cubicBezTo>
                  <a:cubicBezTo>
                    <a:pt x="715" y="102"/>
                    <a:pt x="697" y="82"/>
                    <a:pt x="697" y="56"/>
                  </a:cubicBezTo>
                  <a:cubicBezTo>
                    <a:pt x="697" y="30"/>
                    <a:pt x="715" y="9"/>
                    <a:pt x="741" y="9"/>
                  </a:cubicBezTo>
                  <a:lnTo>
                    <a:pt x="741" y="9"/>
                  </a:lnTo>
                  <a:close/>
                  <a:moveTo>
                    <a:pt x="805" y="2"/>
                  </a:moveTo>
                  <a:lnTo>
                    <a:pt x="805" y="2"/>
                  </a:lnTo>
                  <a:lnTo>
                    <a:pt x="805" y="110"/>
                  </a:lnTo>
                  <a:lnTo>
                    <a:pt x="817" y="110"/>
                  </a:lnTo>
                  <a:lnTo>
                    <a:pt x="817" y="58"/>
                  </a:lnTo>
                  <a:lnTo>
                    <a:pt x="875" y="58"/>
                  </a:lnTo>
                  <a:lnTo>
                    <a:pt x="875" y="110"/>
                  </a:lnTo>
                  <a:lnTo>
                    <a:pt x="887" y="110"/>
                  </a:lnTo>
                  <a:lnTo>
                    <a:pt x="887" y="2"/>
                  </a:lnTo>
                  <a:lnTo>
                    <a:pt x="875" y="2"/>
                  </a:lnTo>
                  <a:lnTo>
                    <a:pt x="875" y="49"/>
                  </a:lnTo>
                  <a:lnTo>
                    <a:pt x="817" y="49"/>
                  </a:lnTo>
                  <a:lnTo>
                    <a:pt x="817" y="2"/>
                  </a:lnTo>
                  <a:lnTo>
                    <a:pt x="805" y="2"/>
                  </a:lnTo>
                  <a:lnTo>
                    <a:pt x="805" y="2"/>
                  </a:lnTo>
                  <a:close/>
                  <a:moveTo>
                    <a:pt x="926" y="2"/>
                  </a:moveTo>
                  <a:lnTo>
                    <a:pt x="926" y="2"/>
                  </a:lnTo>
                  <a:lnTo>
                    <a:pt x="926" y="110"/>
                  </a:lnTo>
                  <a:lnTo>
                    <a:pt x="984" y="110"/>
                  </a:lnTo>
                  <a:lnTo>
                    <a:pt x="984" y="100"/>
                  </a:lnTo>
                  <a:lnTo>
                    <a:pt x="938" y="100"/>
                  </a:lnTo>
                  <a:lnTo>
                    <a:pt x="938" y="59"/>
                  </a:lnTo>
                  <a:lnTo>
                    <a:pt x="980" y="59"/>
                  </a:lnTo>
                  <a:lnTo>
                    <a:pt x="980" y="49"/>
                  </a:lnTo>
                  <a:lnTo>
                    <a:pt x="938" y="49"/>
                  </a:lnTo>
                  <a:lnTo>
                    <a:pt x="938" y="12"/>
                  </a:lnTo>
                  <a:lnTo>
                    <a:pt x="984" y="12"/>
                  </a:lnTo>
                  <a:lnTo>
                    <a:pt x="984" y="2"/>
                  </a:lnTo>
                  <a:lnTo>
                    <a:pt x="926" y="2"/>
                  </a:lnTo>
                  <a:lnTo>
                    <a:pt x="926" y="2"/>
                  </a:lnTo>
                  <a:close/>
                  <a:moveTo>
                    <a:pt x="96" y="251"/>
                  </a:moveTo>
                  <a:lnTo>
                    <a:pt x="96" y="251"/>
                  </a:lnTo>
                  <a:lnTo>
                    <a:pt x="96" y="180"/>
                  </a:lnTo>
                  <a:lnTo>
                    <a:pt x="84" y="180"/>
                  </a:lnTo>
                  <a:lnTo>
                    <a:pt x="84" y="249"/>
                  </a:lnTo>
                  <a:cubicBezTo>
                    <a:pt x="84" y="274"/>
                    <a:pt x="73" y="281"/>
                    <a:pt x="54" y="281"/>
                  </a:cubicBezTo>
                  <a:cubicBezTo>
                    <a:pt x="34" y="281"/>
                    <a:pt x="25" y="270"/>
                    <a:pt x="25" y="249"/>
                  </a:cubicBezTo>
                  <a:lnTo>
                    <a:pt x="25" y="180"/>
                  </a:lnTo>
                  <a:lnTo>
                    <a:pt x="13" y="180"/>
                  </a:lnTo>
                  <a:lnTo>
                    <a:pt x="13" y="252"/>
                  </a:lnTo>
                  <a:cubicBezTo>
                    <a:pt x="13" y="277"/>
                    <a:pt x="27" y="290"/>
                    <a:pt x="54" y="290"/>
                  </a:cubicBezTo>
                  <a:cubicBezTo>
                    <a:pt x="74" y="290"/>
                    <a:pt x="96" y="284"/>
                    <a:pt x="96" y="251"/>
                  </a:cubicBezTo>
                  <a:lnTo>
                    <a:pt x="96" y="251"/>
                  </a:lnTo>
                  <a:close/>
                  <a:moveTo>
                    <a:pt x="143" y="178"/>
                  </a:moveTo>
                  <a:lnTo>
                    <a:pt x="143" y="178"/>
                  </a:lnTo>
                  <a:lnTo>
                    <a:pt x="130" y="181"/>
                  </a:lnTo>
                  <a:lnTo>
                    <a:pt x="130" y="288"/>
                  </a:lnTo>
                  <a:lnTo>
                    <a:pt x="142" y="288"/>
                  </a:lnTo>
                  <a:lnTo>
                    <a:pt x="142" y="196"/>
                  </a:lnTo>
                  <a:lnTo>
                    <a:pt x="205" y="291"/>
                  </a:lnTo>
                  <a:lnTo>
                    <a:pt x="218" y="287"/>
                  </a:lnTo>
                  <a:lnTo>
                    <a:pt x="218" y="181"/>
                  </a:lnTo>
                  <a:lnTo>
                    <a:pt x="207" y="181"/>
                  </a:lnTo>
                  <a:lnTo>
                    <a:pt x="206" y="273"/>
                  </a:lnTo>
                  <a:lnTo>
                    <a:pt x="143" y="178"/>
                  </a:lnTo>
                  <a:lnTo>
                    <a:pt x="143" y="178"/>
                  </a:lnTo>
                  <a:close/>
                  <a:moveTo>
                    <a:pt x="256" y="288"/>
                  </a:moveTo>
                  <a:lnTo>
                    <a:pt x="256" y="288"/>
                  </a:lnTo>
                  <a:lnTo>
                    <a:pt x="268" y="288"/>
                  </a:lnTo>
                  <a:lnTo>
                    <a:pt x="268" y="180"/>
                  </a:lnTo>
                  <a:lnTo>
                    <a:pt x="256" y="180"/>
                  </a:lnTo>
                  <a:lnTo>
                    <a:pt x="256" y="288"/>
                  </a:lnTo>
                  <a:close/>
                  <a:moveTo>
                    <a:pt x="303" y="179"/>
                  </a:moveTo>
                  <a:lnTo>
                    <a:pt x="303" y="179"/>
                  </a:lnTo>
                  <a:lnTo>
                    <a:pt x="291" y="183"/>
                  </a:lnTo>
                  <a:lnTo>
                    <a:pt x="332" y="288"/>
                  </a:lnTo>
                  <a:lnTo>
                    <a:pt x="344" y="288"/>
                  </a:lnTo>
                  <a:lnTo>
                    <a:pt x="385" y="183"/>
                  </a:lnTo>
                  <a:lnTo>
                    <a:pt x="374" y="179"/>
                  </a:lnTo>
                  <a:lnTo>
                    <a:pt x="338" y="275"/>
                  </a:lnTo>
                  <a:lnTo>
                    <a:pt x="303" y="179"/>
                  </a:lnTo>
                  <a:lnTo>
                    <a:pt x="303" y="179"/>
                  </a:lnTo>
                  <a:close/>
                  <a:moveTo>
                    <a:pt x="409" y="180"/>
                  </a:moveTo>
                  <a:lnTo>
                    <a:pt x="409" y="180"/>
                  </a:lnTo>
                  <a:lnTo>
                    <a:pt x="409" y="288"/>
                  </a:lnTo>
                  <a:lnTo>
                    <a:pt x="467" y="288"/>
                  </a:lnTo>
                  <a:lnTo>
                    <a:pt x="467" y="278"/>
                  </a:lnTo>
                  <a:lnTo>
                    <a:pt x="421" y="278"/>
                  </a:lnTo>
                  <a:lnTo>
                    <a:pt x="421" y="237"/>
                  </a:lnTo>
                  <a:lnTo>
                    <a:pt x="463" y="237"/>
                  </a:lnTo>
                  <a:lnTo>
                    <a:pt x="463" y="227"/>
                  </a:lnTo>
                  <a:lnTo>
                    <a:pt x="421" y="227"/>
                  </a:lnTo>
                  <a:lnTo>
                    <a:pt x="421" y="190"/>
                  </a:lnTo>
                  <a:lnTo>
                    <a:pt x="467" y="190"/>
                  </a:lnTo>
                  <a:lnTo>
                    <a:pt x="467" y="180"/>
                  </a:lnTo>
                  <a:lnTo>
                    <a:pt x="409" y="180"/>
                  </a:lnTo>
                  <a:lnTo>
                    <a:pt x="409" y="180"/>
                  </a:lnTo>
                  <a:close/>
                  <a:moveTo>
                    <a:pt x="522" y="233"/>
                  </a:moveTo>
                  <a:lnTo>
                    <a:pt x="522" y="233"/>
                  </a:lnTo>
                  <a:lnTo>
                    <a:pt x="508" y="233"/>
                  </a:lnTo>
                  <a:lnTo>
                    <a:pt x="508" y="190"/>
                  </a:lnTo>
                  <a:lnTo>
                    <a:pt x="525" y="190"/>
                  </a:lnTo>
                  <a:cubicBezTo>
                    <a:pt x="543" y="190"/>
                    <a:pt x="549" y="199"/>
                    <a:pt x="549" y="211"/>
                  </a:cubicBezTo>
                  <a:cubicBezTo>
                    <a:pt x="549" y="228"/>
                    <a:pt x="536" y="233"/>
                    <a:pt x="522" y="233"/>
                  </a:cubicBezTo>
                  <a:lnTo>
                    <a:pt x="522" y="233"/>
                  </a:lnTo>
                  <a:close/>
                  <a:moveTo>
                    <a:pt x="528" y="181"/>
                  </a:moveTo>
                  <a:lnTo>
                    <a:pt x="528" y="181"/>
                  </a:lnTo>
                  <a:lnTo>
                    <a:pt x="495" y="180"/>
                  </a:lnTo>
                  <a:lnTo>
                    <a:pt x="495" y="288"/>
                  </a:lnTo>
                  <a:lnTo>
                    <a:pt x="508" y="288"/>
                  </a:lnTo>
                  <a:lnTo>
                    <a:pt x="508" y="242"/>
                  </a:lnTo>
                  <a:lnTo>
                    <a:pt x="517" y="242"/>
                  </a:lnTo>
                  <a:cubicBezTo>
                    <a:pt x="525" y="242"/>
                    <a:pt x="530" y="245"/>
                    <a:pt x="534" y="251"/>
                  </a:cubicBezTo>
                  <a:lnTo>
                    <a:pt x="539" y="257"/>
                  </a:lnTo>
                  <a:lnTo>
                    <a:pt x="564" y="291"/>
                  </a:lnTo>
                  <a:lnTo>
                    <a:pt x="575" y="285"/>
                  </a:lnTo>
                  <a:lnTo>
                    <a:pt x="553" y="256"/>
                  </a:lnTo>
                  <a:cubicBezTo>
                    <a:pt x="549" y="251"/>
                    <a:pt x="543" y="241"/>
                    <a:pt x="537" y="240"/>
                  </a:cubicBezTo>
                  <a:lnTo>
                    <a:pt x="537" y="237"/>
                  </a:lnTo>
                  <a:cubicBezTo>
                    <a:pt x="551" y="235"/>
                    <a:pt x="560" y="227"/>
                    <a:pt x="560" y="209"/>
                  </a:cubicBezTo>
                  <a:cubicBezTo>
                    <a:pt x="560" y="192"/>
                    <a:pt x="548" y="181"/>
                    <a:pt x="528" y="181"/>
                  </a:cubicBezTo>
                  <a:lnTo>
                    <a:pt x="528" y="181"/>
                  </a:lnTo>
                  <a:close/>
                  <a:moveTo>
                    <a:pt x="618" y="282"/>
                  </a:moveTo>
                  <a:lnTo>
                    <a:pt x="618" y="282"/>
                  </a:lnTo>
                  <a:cubicBezTo>
                    <a:pt x="609" y="282"/>
                    <a:pt x="601" y="279"/>
                    <a:pt x="595" y="275"/>
                  </a:cubicBezTo>
                  <a:lnTo>
                    <a:pt x="590" y="283"/>
                  </a:lnTo>
                  <a:cubicBezTo>
                    <a:pt x="599" y="288"/>
                    <a:pt x="607" y="291"/>
                    <a:pt x="618" y="291"/>
                  </a:cubicBezTo>
                  <a:cubicBezTo>
                    <a:pt x="642" y="291"/>
                    <a:pt x="653" y="276"/>
                    <a:pt x="653" y="260"/>
                  </a:cubicBezTo>
                  <a:cubicBezTo>
                    <a:pt x="653" y="244"/>
                    <a:pt x="641" y="237"/>
                    <a:pt x="629" y="231"/>
                  </a:cubicBezTo>
                  <a:lnTo>
                    <a:pt x="620" y="227"/>
                  </a:lnTo>
                  <a:cubicBezTo>
                    <a:pt x="612" y="223"/>
                    <a:pt x="604" y="218"/>
                    <a:pt x="604" y="207"/>
                  </a:cubicBezTo>
                  <a:cubicBezTo>
                    <a:pt x="604" y="193"/>
                    <a:pt x="615" y="187"/>
                    <a:pt x="625" y="187"/>
                  </a:cubicBezTo>
                  <a:cubicBezTo>
                    <a:pt x="635" y="187"/>
                    <a:pt x="642" y="191"/>
                    <a:pt x="648" y="195"/>
                  </a:cubicBezTo>
                  <a:lnTo>
                    <a:pt x="652" y="187"/>
                  </a:lnTo>
                  <a:cubicBezTo>
                    <a:pt x="644" y="182"/>
                    <a:pt x="634" y="179"/>
                    <a:pt x="624" y="179"/>
                  </a:cubicBezTo>
                  <a:cubicBezTo>
                    <a:pt x="605" y="179"/>
                    <a:pt x="592" y="190"/>
                    <a:pt x="592" y="207"/>
                  </a:cubicBezTo>
                  <a:cubicBezTo>
                    <a:pt x="592" y="229"/>
                    <a:pt x="609" y="233"/>
                    <a:pt x="625" y="241"/>
                  </a:cubicBezTo>
                  <a:cubicBezTo>
                    <a:pt x="633" y="245"/>
                    <a:pt x="640" y="250"/>
                    <a:pt x="640" y="261"/>
                  </a:cubicBezTo>
                  <a:cubicBezTo>
                    <a:pt x="640" y="274"/>
                    <a:pt x="631" y="282"/>
                    <a:pt x="618" y="282"/>
                  </a:cubicBezTo>
                  <a:lnTo>
                    <a:pt x="618" y="282"/>
                  </a:lnTo>
                  <a:close/>
                  <a:moveTo>
                    <a:pt x="685" y="288"/>
                  </a:moveTo>
                  <a:lnTo>
                    <a:pt x="685" y="288"/>
                  </a:lnTo>
                  <a:lnTo>
                    <a:pt x="697" y="288"/>
                  </a:lnTo>
                  <a:lnTo>
                    <a:pt x="697" y="180"/>
                  </a:lnTo>
                  <a:lnTo>
                    <a:pt x="685" y="180"/>
                  </a:lnTo>
                  <a:lnTo>
                    <a:pt x="685" y="288"/>
                  </a:lnTo>
                  <a:close/>
                  <a:moveTo>
                    <a:pt x="721" y="180"/>
                  </a:moveTo>
                  <a:lnTo>
                    <a:pt x="721" y="180"/>
                  </a:lnTo>
                  <a:lnTo>
                    <a:pt x="721" y="190"/>
                  </a:lnTo>
                  <a:lnTo>
                    <a:pt x="752" y="190"/>
                  </a:lnTo>
                  <a:lnTo>
                    <a:pt x="752" y="288"/>
                  </a:lnTo>
                  <a:lnTo>
                    <a:pt x="764" y="288"/>
                  </a:lnTo>
                  <a:lnTo>
                    <a:pt x="764" y="190"/>
                  </a:lnTo>
                  <a:lnTo>
                    <a:pt x="796" y="190"/>
                  </a:lnTo>
                  <a:lnTo>
                    <a:pt x="796" y="180"/>
                  </a:lnTo>
                  <a:lnTo>
                    <a:pt x="721" y="180"/>
                  </a:lnTo>
                  <a:lnTo>
                    <a:pt x="721" y="180"/>
                  </a:lnTo>
                  <a:close/>
                  <a:moveTo>
                    <a:pt x="851" y="191"/>
                  </a:moveTo>
                  <a:lnTo>
                    <a:pt x="851" y="191"/>
                  </a:lnTo>
                  <a:lnTo>
                    <a:pt x="870" y="245"/>
                  </a:lnTo>
                  <a:lnTo>
                    <a:pt x="830" y="245"/>
                  </a:lnTo>
                  <a:lnTo>
                    <a:pt x="851" y="191"/>
                  </a:lnTo>
                  <a:lnTo>
                    <a:pt x="851" y="191"/>
                  </a:lnTo>
                  <a:close/>
                  <a:moveTo>
                    <a:pt x="900" y="287"/>
                  </a:moveTo>
                  <a:lnTo>
                    <a:pt x="900" y="287"/>
                  </a:lnTo>
                  <a:lnTo>
                    <a:pt x="857" y="180"/>
                  </a:lnTo>
                  <a:lnTo>
                    <a:pt x="844" y="180"/>
                  </a:lnTo>
                  <a:lnTo>
                    <a:pt x="800" y="287"/>
                  </a:lnTo>
                  <a:lnTo>
                    <a:pt x="812" y="291"/>
                  </a:lnTo>
                  <a:lnTo>
                    <a:pt x="827" y="253"/>
                  </a:lnTo>
                  <a:lnTo>
                    <a:pt x="874" y="253"/>
                  </a:lnTo>
                  <a:lnTo>
                    <a:pt x="888" y="291"/>
                  </a:lnTo>
                  <a:lnTo>
                    <a:pt x="900" y="287"/>
                  </a:lnTo>
                  <a:lnTo>
                    <a:pt x="900" y="287"/>
                  </a:lnTo>
                  <a:close/>
                  <a:moveTo>
                    <a:pt x="871" y="188"/>
                  </a:moveTo>
                  <a:lnTo>
                    <a:pt x="871" y="188"/>
                  </a:lnTo>
                  <a:lnTo>
                    <a:pt x="882" y="188"/>
                  </a:lnTo>
                  <a:lnTo>
                    <a:pt x="882" y="174"/>
                  </a:lnTo>
                  <a:lnTo>
                    <a:pt x="871" y="174"/>
                  </a:lnTo>
                  <a:lnTo>
                    <a:pt x="871" y="188"/>
                  </a:lnTo>
                  <a:close/>
                  <a:moveTo>
                    <a:pt x="820" y="188"/>
                  </a:moveTo>
                  <a:lnTo>
                    <a:pt x="820" y="188"/>
                  </a:lnTo>
                  <a:lnTo>
                    <a:pt x="831" y="188"/>
                  </a:lnTo>
                  <a:lnTo>
                    <a:pt x="831" y="174"/>
                  </a:lnTo>
                  <a:lnTo>
                    <a:pt x="820" y="174"/>
                  </a:lnTo>
                  <a:lnTo>
                    <a:pt x="820" y="188"/>
                  </a:lnTo>
                  <a:close/>
                  <a:moveTo>
                    <a:pt x="911" y="180"/>
                  </a:moveTo>
                  <a:lnTo>
                    <a:pt x="911" y="180"/>
                  </a:lnTo>
                  <a:lnTo>
                    <a:pt x="911" y="190"/>
                  </a:lnTo>
                  <a:lnTo>
                    <a:pt x="942" y="190"/>
                  </a:lnTo>
                  <a:lnTo>
                    <a:pt x="942" y="288"/>
                  </a:lnTo>
                  <a:lnTo>
                    <a:pt x="954" y="288"/>
                  </a:lnTo>
                  <a:lnTo>
                    <a:pt x="954" y="190"/>
                  </a:lnTo>
                  <a:lnTo>
                    <a:pt x="986" y="190"/>
                  </a:lnTo>
                  <a:lnTo>
                    <a:pt x="986" y="180"/>
                  </a:lnTo>
                  <a:lnTo>
                    <a:pt x="911" y="180"/>
                  </a:lnTo>
                  <a:lnTo>
                    <a:pt x="911" y="180"/>
                  </a:lnTo>
                  <a:close/>
                  <a:moveTo>
                    <a:pt x="41" y="457"/>
                  </a:moveTo>
                  <a:lnTo>
                    <a:pt x="41" y="457"/>
                  </a:lnTo>
                  <a:lnTo>
                    <a:pt x="25" y="457"/>
                  </a:lnTo>
                  <a:lnTo>
                    <a:pt x="25" y="368"/>
                  </a:lnTo>
                  <a:lnTo>
                    <a:pt x="43" y="368"/>
                  </a:lnTo>
                  <a:cubicBezTo>
                    <a:pt x="73" y="368"/>
                    <a:pt x="93" y="383"/>
                    <a:pt x="93" y="412"/>
                  </a:cubicBezTo>
                  <a:cubicBezTo>
                    <a:pt x="93" y="440"/>
                    <a:pt x="73" y="457"/>
                    <a:pt x="41" y="457"/>
                  </a:cubicBezTo>
                  <a:lnTo>
                    <a:pt x="41" y="457"/>
                  </a:lnTo>
                  <a:close/>
                  <a:moveTo>
                    <a:pt x="46" y="359"/>
                  </a:moveTo>
                  <a:lnTo>
                    <a:pt x="46" y="359"/>
                  </a:lnTo>
                  <a:lnTo>
                    <a:pt x="13" y="359"/>
                  </a:lnTo>
                  <a:lnTo>
                    <a:pt x="13" y="466"/>
                  </a:lnTo>
                  <a:lnTo>
                    <a:pt x="42" y="466"/>
                  </a:lnTo>
                  <a:cubicBezTo>
                    <a:pt x="79" y="466"/>
                    <a:pt x="104" y="448"/>
                    <a:pt x="104" y="411"/>
                  </a:cubicBezTo>
                  <a:cubicBezTo>
                    <a:pt x="104" y="385"/>
                    <a:pt x="89" y="359"/>
                    <a:pt x="46" y="359"/>
                  </a:cubicBezTo>
                  <a:lnTo>
                    <a:pt x="46" y="359"/>
                  </a:lnTo>
                  <a:close/>
                  <a:moveTo>
                    <a:pt x="171" y="369"/>
                  </a:moveTo>
                  <a:lnTo>
                    <a:pt x="171" y="369"/>
                  </a:lnTo>
                  <a:lnTo>
                    <a:pt x="191" y="423"/>
                  </a:lnTo>
                  <a:lnTo>
                    <a:pt x="150" y="423"/>
                  </a:lnTo>
                  <a:lnTo>
                    <a:pt x="171" y="369"/>
                  </a:lnTo>
                  <a:lnTo>
                    <a:pt x="171" y="369"/>
                  </a:lnTo>
                  <a:close/>
                  <a:moveTo>
                    <a:pt x="220" y="465"/>
                  </a:moveTo>
                  <a:lnTo>
                    <a:pt x="220" y="465"/>
                  </a:lnTo>
                  <a:lnTo>
                    <a:pt x="177" y="359"/>
                  </a:lnTo>
                  <a:lnTo>
                    <a:pt x="165" y="359"/>
                  </a:lnTo>
                  <a:lnTo>
                    <a:pt x="121" y="465"/>
                  </a:lnTo>
                  <a:lnTo>
                    <a:pt x="133" y="469"/>
                  </a:lnTo>
                  <a:lnTo>
                    <a:pt x="147" y="432"/>
                  </a:lnTo>
                  <a:lnTo>
                    <a:pt x="194" y="432"/>
                  </a:lnTo>
                  <a:lnTo>
                    <a:pt x="208" y="469"/>
                  </a:lnTo>
                  <a:lnTo>
                    <a:pt x="220" y="465"/>
                  </a:lnTo>
                  <a:lnTo>
                    <a:pt x="220" y="465"/>
                  </a:lnTo>
                  <a:close/>
                  <a:moveTo>
                    <a:pt x="275" y="411"/>
                  </a:moveTo>
                  <a:lnTo>
                    <a:pt x="275" y="411"/>
                  </a:lnTo>
                  <a:lnTo>
                    <a:pt x="261" y="411"/>
                  </a:lnTo>
                  <a:lnTo>
                    <a:pt x="261" y="368"/>
                  </a:lnTo>
                  <a:lnTo>
                    <a:pt x="278" y="368"/>
                  </a:lnTo>
                  <a:cubicBezTo>
                    <a:pt x="297" y="368"/>
                    <a:pt x="302" y="377"/>
                    <a:pt x="302" y="389"/>
                  </a:cubicBezTo>
                  <a:cubicBezTo>
                    <a:pt x="302" y="407"/>
                    <a:pt x="289" y="411"/>
                    <a:pt x="275" y="411"/>
                  </a:cubicBezTo>
                  <a:lnTo>
                    <a:pt x="275" y="411"/>
                  </a:lnTo>
                  <a:close/>
                  <a:moveTo>
                    <a:pt x="281" y="359"/>
                  </a:moveTo>
                  <a:lnTo>
                    <a:pt x="281" y="359"/>
                  </a:lnTo>
                  <a:lnTo>
                    <a:pt x="249" y="359"/>
                  </a:lnTo>
                  <a:lnTo>
                    <a:pt x="249" y="467"/>
                  </a:lnTo>
                  <a:lnTo>
                    <a:pt x="261" y="467"/>
                  </a:lnTo>
                  <a:lnTo>
                    <a:pt x="261" y="420"/>
                  </a:lnTo>
                  <a:lnTo>
                    <a:pt x="271" y="420"/>
                  </a:lnTo>
                  <a:cubicBezTo>
                    <a:pt x="279" y="420"/>
                    <a:pt x="283" y="423"/>
                    <a:pt x="287" y="429"/>
                  </a:cubicBezTo>
                  <a:lnTo>
                    <a:pt x="292" y="435"/>
                  </a:lnTo>
                  <a:lnTo>
                    <a:pt x="317" y="469"/>
                  </a:lnTo>
                  <a:lnTo>
                    <a:pt x="328" y="463"/>
                  </a:lnTo>
                  <a:lnTo>
                    <a:pt x="306" y="435"/>
                  </a:lnTo>
                  <a:cubicBezTo>
                    <a:pt x="302" y="429"/>
                    <a:pt x="297" y="419"/>
                    <a:pt x="290" y="418"/>
                  </a:cubicBezTo>
                  <a:lnTo>
                    <a:pt x="290" y="415"/>
                  </a:lnTo>
                  <a:cubicBezTo>
                    <a:pt x="305" y="413"/>
                    <a:pt x="313" y="405"/>
                    <a:pt x="313" y="387"/>
                  </a:cubicBezTo>
                  <a:cubicBezTo>
                    <a:pt x="313" y="370"/>
                    <a:pt x="301" y="359"/>
                    <a:pt x="281" y="359"/>
                  </a:cubicBezTo>
                  <a:lnTo>
                    <a:pt x="281" y="359"/>
                  </a:lnTo>
                  <a:close/>
                  <a:moveTo>
                    <a:pt x="394" y="359"/>
                  </a:moveTo>
                  <a:lnTo>
                    <a:pt x="394" y="359"/>
                  </a:lnTo>
                  <a:lnTo>
                    <a:pt x="381" y="359"/>
                  </a:lnTo>
                  <a:lnTo>
                    <a:pt x="351" y="465"/>
                  </a:lnTo>
                  <a:lnTo>
                    <a:pt x="362" y="468"/>
                  </a:lnTo>
                  <a:lnTo>
                    <a:pt x="388" y="375"/>
                  </a:lnTo>
                  <a:lnTo>
                    <a:pt x="415" y="466"/>
                  </a:lnTo>
                  <a:lnTo>
                    <a:pt x="429" y="466"/>
                  </a:lnTo>
                  <a:lnTo>
                    <a:pt x="457" y="375"/>
                  </a:lnTo>
                  <a:lnTo>
                    <a:pt x="482" y="468"/>
                  </a:lnTo>
                  <a:lnTo>
                    <a:pt x="493" y="465"/>
                  </a:lnTo>
                  <a:lnTo>
                    <a:pt x="463" y="359"/>
                  </a:lnTo>
                  <a:lnTo>
                    <a:pt x="450" y="359"/>
                  </a:lnTo>
                  <a:lnTo>
                    <a:pt x="422" y="453"/>
                  </a:lnTo>
                  <a:lnTo>
                    <a:pt x="394" y="359"/>
                  </a:lnTo>
                  <a:lnTo>
                    <a:pt x="394" y="359"/>
                  </a:lnTo>
                  <a:close/>
                  <a:moveTo>
                    <a:pt x="544" y="460"/>
                  </a:moveTo>
                  <a:lnTo>
                    <a:pt x="544" y="460"/>
                  </a:lnTo>
                  <a:cubicBezTo>
                    <a:pt x="536" y="460"/>
                    <a:pt x="527" y="457"/>
                    <a:pt x="521" y="453"/>
                  </a:cubicBezTo>
                  <a:lnTo>
                    <a:pt x="517" y="461"/>
                  </a:lnTo>
                  <a:cubicBezTo>
                    <a:pt x="525" y="466"/>
                    <a:pt x="534" y="468"/>
                    <a:pt x="545" y="468"/>
                  </a:cubicBezTo>
                  <a:cubicBezTo>
                    <a:pt x="569" y="468"/>
                    <a:pt x="579" y="454"/>
                    <a:pt x="579" y="438"/>
                  </a:cubicBezTo>
                  <a:cubicBezTo>
                    <a:pt x="579" y="422"/>
                    <a:pt x="568" y="415"/>
                    <a:pt x="555" y="409"/>
                  </a:cubicBezTo>
                  <a:lnTo>
                    <a:pt x="546" y="405"/>
                  </a:lnTo>
                  <a:cubicBezTo>
                    <a:pt x="539" y="401"/>
                    <a:pt x="530" y="395"/>
                    <a:pt x="530" y="385"/>
                  </a:cubicBezTo>
                  <a:cubicBezTo>
                    <a:pt x="530" y="371"/>
                    <a:pt x="542" y="365"/>
                    <a:pt x="552" y="365"/>
                  </a:cubicBezTo>
                  <a:cubicBezTo>
                    <a:pt x="562" y="365"/>
                    <a:pt x="568" y="369"/>
                    <a:pt x="574" y="373"/>
                  </a:cubicBezTo>
                  <a:lnTo>
                    <a:pt x="579" y="365"/>
                  </a:lnTo>
                  <a:cubicBezTo>
                    <a:pt x="570" y="360"/>
                    <a:pt x="561" y="357"/>
                    <a:pt x="551" y="357"/>
                  </a:cubicBezTo>
                  <a:cubicBezTo>
                    <a:pt x="532" y="357"/>
                    <a:pt x="519" y="368"/>
                    <a:pt x="519" y="384"/>
                  </a:cubicBezTo>
                  <a:cubicBezTo>
                    <a:pt x="519" y="407"/>
                    <a:pt x="535" y="411"/>
                    <a:pt x="551" y="419"/>
                  </a:cubicBezTo>
                  <a:cubicBezTo>
                    <a:pt x="560" y="423"/>
                    <a:pt x="567" y="428"/>
                    <a:pt x="567" y="439"/>
                  </a:cubicBezTo>
                  <a:cubicBezTo>
                    <a:pt x="567" y="452"/>
                    <a:pt x="558" y="460"/>
                    <a:pt x="544" y="460"/>
                  </a:cubicBezTo>
                  <a:lnTo>
                    <a:pt x="544" y="460"/>
                  </a:lnTo>
                  <a:close/>
                  <a:moveTo>
                    <a:pt x="599" y="359"/>
                  </a:moveTo>
                  <a:lnTo>
                    <a:pt x="599" y="359"/>
                  </a:lnTo>
                  <a:lnTo>
                    <a:pt x="599" y="369"/>
                  </a:lnTo>
                  <a:lnTo>
                    <a:pt x="631" y="369"/>
                  </a:lnTo>
                  <a:lnTo>
                    <a:pt x="631" y="466"/>
                  </a:lnTo>
                  <a:lnTo>
                    <a:pt x="643" y="466"/>
                  </a:lnTo>
                  <a:lnTo>
                    <a:pt x="643" y="369"/>
                  </a:lnTo>
                  <a:lnTo>
                    <a:pt x="675" y="369"/>
                  </a:lnTo>
                  <a:lnTo>
                    <a:pt x="675" y="359"/>
                  </a:lnTo>
                  <a:lnTo>
                    <a:pt x="599" y="359"/>
                  </a:lnTo>
                  <a:lnTo>
                    <a:pt x="599" y="359"/>
                  </a:lnTo>
                  <a:close/>
                  <a:moveTo>
                    <a:pt x="731" y="370"/>
                  </a:moveTo>
                  <a:lnTo>
                    <a:pt x="731" y="370"/>
                  </a:lnTo>
                  <a:lnTo>
                    <a:pt x="751" y="423"/>
                  </a:lnTo>
                  <a:lnTo>
                    <a:pt x="710" y="423"/>
                  </a:lnTo>
                  <a:lnTo>
                    <a:pt x="731" y="370"/>
                  </a:lnTo>
                  <a:lnTo>
                    <a:pt x="731" y="370"/>
                  </a:lnTo>
                  <a:close/>
                  <a:moveTo>
                    <a:pt x="780" y="465"/>
                  </a:moveTo>
                  <a:lnTo>
                    <a:pt x="780" y="465"/>
                  </a:lnTo>
                  <a:lnTo>
                    <a:pt x="737" y="359"/>
                  </a:lnTo>
                  <a:lnTo>
                    <a:pt x="725" y="359"/>
                  </a:lnTo>
                  <a:lnTo>
                    <a:pt x="681" y="465"/>
                  </a:lnTo>
                  <a:lnTo>
                    <a:pt x="693" y="469"/>
                  </a:lnTo>
                  <a:lnTo>
                    <a:pt x="707" y="432"/>
                  </a:lnTo>
                  <a:lnTo>
                    <a:pt x="754" y="432"/>
                  </a:lnTo>
                  <a:lnTo>
                    <a:pt x="768" y="469"/>
                  </a:lnTo>
                  <a:lnTo>
                    <a:pt x="780" y="465"/>
                  </a:lnTo>
                  <a:lnTo>
                    <a:pt x="780" y="465"/>
                  </a:lnTo>
                  <a:close/>
                  <a:moveTo>
                    <a:pt x="832" y="457"/>
                  </a:moveTo>
                  <a:lnTo>
                    <a:pt x="832" y="457"/>
                  </a:lnTo>
                  <a:lnTo>
                    <a:pt x="817" y="457"/>
                  </a:lnTo>
                  <a:lnTo>
                    <a:pt x="817" y="368"/>
                  </a:lnTo>
                  <a:lnTo>
                    <a:pt x="835" y="368"/>
                  </a:lnTo>
                  <a:cubicBezTo>
                    <a:pt x="865" y="368"/>
                    <a:pt x="884" y="383"/>
                    <a:pt x="884" y="412"/>
                  </a:cubicBezTo>
                  <a:cubicBezTo>
                    <a:pt x="884" y="440"/>
                    <a:pt x="864" y="457"/>
                    <a:pt x="832" y="457"/>
                  </a:cubicBezTo>
                  <a:lnTo>
                    <a:pt x="832" y="457"/>
                  </a:lnTo>
                  <a:close/>
                  <a:moveTo>
                    <a:pt x="837" y="359"/>
                  </a:moveTo>
                  <a:lnTo>
                    <a:pt x="837" y="359"/>
                  </a:lnTo>
                  <a:lnTo>
                    <a:pt x="804" y="359"/>
                  </a:lnTo>
                  <a:lnTo>
                    <a:pt x="804" y="466"/>
                  </a:lnTo>
                  <a:lnTo>
                    <a:pt x="834" y="466"/>
                  </a:lnTo>
                  <a:cubicBezTo>
                    <a:pt x="871" y="466"/>
                    <a:pt x="896" y="448"/>
                    <a:pt x="896" y="411"/>
                  </a:cubicBezTo>
                  <a:cubicBezTo>
                    <a:pt x="896" y="385"/>
                    <a:pt x="881" y="359"/>
                    <a:pt x="837" y="359"/>
                  </a:cubicBezTo>
                  <a:lnTo>
                    <a:pt x="837" y="359"/>
                  </a:lnTo>
                  <a:close/>
                  <a:moveTo>
                    <a:pt x="910" y="359"/>
                  </a:moveTo>
                  <a:lnTo>
                    <a:pt x="910" y="359"/>
                  </a:lnTo>
                  <a:lnTo>
                    <a:pt x="910" y="369"/>
                  </a:lnTo>
                  <a:lnTo>
                    <a:pt x="942" y="369"/>
                  </a:lnTo>
                  <a:lnTo>
                    <a:pt x="942" y="466"/>
                  </a:lnTo>
                  <a:lnTo>
                    <a:pt x="954" y="466"/>
                  </a:lnTo>
                  <a:lnTo>
                    <a:pt x="954" y="369"/>
                  </a:lnTo>
                  <a:lnTo>
                    <a:pt x="986" y="369"/>
                  </a:lnTo>
                  <a:lnTo>
                    <a:pt x="986" y="359"/>
                  </a:lnTo>
                  <a:lnTo>
                    <a:pt x="910" y="3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5" name="Google Shape;65;p13"/>
          <p:cNvSpPr txBox="1"/>
          <p:nvPr>
            <p:ph idx="10" type="dt"/>
          </p:nvPr>
        </p:nvSpPr>
        <p:spPr>
          <a:xfrm>
            <a:off x="270000" y="4918605"/>
            <a:ext cx="1079995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6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6" name="Google Shape;66;p13"/>
          <p:cNvSpPr txBox="1"/>
          <p:nvPr>
            <p:ph idx="11" type="ftr"/>
          </p:nvPr>
        </p:nvSpPr>
        <p:spPr>
          <a:xfrm>
            <a:off x="270000" y="269999"/>
            <a:ext cx="6732000" cy="1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800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7" name="Google Shape;67;p13"/>
          <p:cNvSpPr txBox="1"/>
          <p:nvPr>
            <p:ph idx="12" type="sldNum"/>
          </p:nvPr>
        </p:nvSpPr>
        <p:spPr>
          <a:xfrm>
            <a:off x="7813429" y="4918605"/>
            <a:ext cx="1096728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6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sz="6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sz="6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sz="6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sz="6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sz="6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sz="6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sz="6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sz="6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68" name="Google Shape;68;p13"/>
          <p:cNvSpPr txBox="1"/>
          <p:nvPr/>
        </p:nvSpPr>
        <p:spPr>
          <a:xfrm>
            <a:off x="1601100" y="4922654"/>
            <a:ext cx="594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6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Faculty | Institute | Person</a:t>
            </a:r>
            <a:endParaRPr sz="1100"/>
          </a:p>
        </p:txBody>
      </p:sp>
      <p:sp>
        <p:nvSpPr>
          <p:cNvPr id="69" name="Google Shape;69;p13"/>
          <p:cNvSpPr txBox="1"/>
          <p:nvPr/>
        </p:nvSpPr>
        <p:spPr>
          <a:xfrm>
            <a:off x="6192000" y="1221750"/>
            <a:ext cx="810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5"/>
          <p:cNvSpPr txBox="1"/>
          <p:nvPr>
            <p:ph type="title"/>
          </p:nvPr>
        </p:nvSpPr>
        <p:spPr>
          <a:xfrm>
            <a:off x="270000" y="552511"/>
            <a:ext cx="6732000" cy="81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marR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 Black"/>
              <a:buNone/>
              <a:defRPr b="0" i="0" sz="3200" u="none" cap="none" strike="noStrik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31" name="Google Shape;131;p25"/>
          <p:cNvSpPr txBox="1"/>
          <p:nvPr>
            <p:ph idx="1" type="body"/>
          </p:nvPr>
        </p:nvSpPr>
        <p:spPr>
          <a:xfrm>
            <a:off x="270000" y="1485000"/>
            <a:ext cx="8640000" cy="337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23850" lvl="0" marL="457200" marR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▪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grpSp>
        <p:nvGrpSpPr>
          <p:cNvPr id="132" name="Google Shape;132;p25"/>
          <p:cNvGrpSpPr/>
          <p:nvPr/>
        </p:nvGrpSpPr>
        <p:grpSpPr>
          <a:xfrm>
            <a:off x="7438494" y="134999"/>
            <a:ext cx="1704614" cy="682625"/>
            <a:chOff x="7454900" y="306388"/>
            <a:chExt cx="1704614" cy="682625"/>
          </a:xfrm>
        </p:grpSpPr>
        <p:sp>
          <p:nvSpPr>
            <p:cNvPr id="133" name="Google Shape;133;p25"/>
            <p:cNvSpPr/>
            <p:nvPr/>
          </p:nvSpPr>
          <p:spPr>
            <a:xfrm>
              <a:off x="7454900" y="309563"/>
              <a:ext cx="1689000" cy="678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Google Shape;134;p25"/>
            <p:cNvSpPr/>
            <p:nvPr/>
          </p:nvSpPr>
          <p:spPr>
            <a:xfrm>
              <a:off x="7454900" y="306388"/>
              <a:ext cx="1704614" cy="682625"/>
            </a:xfrm>
            <a:custGeom>
              <a:rect b="b" l="l" r="r" t="t"/>
              <a:pathLst>
                <a:path extrusionOk="0" h="831" w="2079">
                  <a:moveTo>
                    <a:pt x="0" y="0"/>
                  </a:moveTo>
                  <a:lnTo>
                    <a:pt x="0" y="0"/>
                  </a:lnTo>
                  <a:lnTo>
                    <a:pt x="2079" y="0"/>
                  </a:lnTo>
                  <a:lnTo>
                    <a:pt x="2079" y="831"/>
                  </a:lnTo>
                  <a:lnTo>
                    <a:pt x="0" y="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" name="Google Shape;135;p25"/>
            <p:cNvSpPr/>
            <p:nvPr/>
          </p:nvSpPr>
          <p:spPr>
            <a:xfrm>
              <a:off x="7499350" y="325438"/>
              <a:ext cx="525463" cy="576262"/>
            </a:xfrm>
            <a:custGeom>
              <a:rect b="b" l="l" r="r" t="t"/>
              <a:pathLst>
                <a:path extrusionOk="0" h="701" w="647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  <a:moveTo>
                    <a:pt x="264" y="503"/>
                  </a:moveTo>
                  <a:lnTo>
                    <a:pt x="264" y="503"/>
                  </a:lnTo>
                  <a:cubicBezTo>
                    <a:pt x="264" y="504"/>
                    <a:pt x="264" y="504"/>
                    <a:pt x="264" y="504"/>
                  </a:cubicBezTo>
                  <a:cubicBezTo>
                    <a:pt x="266" y="507"/>
                    <a:pt x="268" y="510"/>
                    <a:pt x="270" y="513"/>
                  </a:cubicBezTo>
                  <a:cubicBezTo>
                    <a:pt x="281" y="504"/>
                    <a:pt x="292" y="495"/>
                    <a:pt x="301" y="486"/>
                  </a:cubicBezTo>
                  <a:cubicBezTo>
                    <a:pt x="297" y="483"/>
                    <a:pt x="292" y="481"/>
                    <a:pt x="288" y="479"/>
                  </a:cubicBezTo>
                  <a:cubicBezTo>
                    <a:pt x="281" y="486"/>
                    <a:pt x="275" y="490"/>
                    <a:pt x="262" y="490"/>
                  </a:cubicBezTo>
                  <a:cubicBezTo>
                    <a:pt x="260" y="490"/>
                    <a:pt x="259" y="488"/>
                    <a:pt x="260" y="486"/>
                  </a:cubicBezTo>
                  <a:cubicBezTo>
                    <a:pt x="262" y="479"/>
                    <a:pt x="260" y="461"/>
                    <a:pt x="260" y="452"/>
                  </a:cubicBezTo>
                  <a:cubicBezTo>
                    <a:pt x="259" y="450"/>
                    <a:pt x="258" y="448"/>
                    <a:pt x="257" y="446"/>
                  </a:cubicBezTo>
                  <a:cubicBezTo>
                    <a:pt x="253" y="447"/>
                    <a:pt x="249" y="447"/>
                    <a:pt x="243" y="447"/>
                  </a:cubicBezTo>
                  <a:cubicBezTo>
                    <a:pt x="240" y="447"/>
                    <a:pt x="239" y="444"/>
                    <a:pt x="241" y="442"/>
                  </a:cubicBezTo>
                  <a:cubicBezTo>
                    <a:pt x="250" y="434"/>
                    <a:pt x="249" y="423"/>
                    <a:pt x="250" y="408"/>
                  </a:cubicBezTo>
                  <a:cubicBezTo>
                    <a:pt x="245" y="411"/>
                    <a:pt x="237" y="417"/>
                    <a:pt x="233" y="419"/>
                  </a:cubicBezTo>
                  <a:cubicBezTo>
                    <a:pt x="237" y="458"/>
                    <a:pt x="250" y="483"/>
                    <a:pt x="264" y="503"/>
                  </a:cubicBezTo>
                  <a:lnTo>
                    <a:pt x="264" y="503"/>
                  </a:lnTo>
                  <a:close/>
                  <a:moveTo>
                    <a:pt x="291" y="540"/>
                  </a:moveTo>
                  <a:lnTo>
                    <a:pt x="291" y="540"/>
                  </a:lnTo>
                  <a:cubicBezTo>
                    <a:pt x="406" y="463"/>
                    <a:pt x="451" y="323"/>
                    <a:pt x="554" y="235"/>
                  </a:cubicBezTo>
                  <a:lnTo>
                    <a:pt x="539" y="232"/>
                  </a:lnTo>
                  <a:cubicBezTo>
                    <a:pt x="536" y="231"/>
                    <a:pt x="536" y="231"/>
                    <a:pt x="536" y="228"/>
                  </a:cubicBezTo>
                  <a:lnTo>
                    <a:pt x="539" y="207"/>
                  </a:lnTo>
                  <a:cubicBezTo>
                    <a:pt x="444" y="303"/>
                    <a:pt x="391" y="462"/>
                    <a:pt x="283" y="530"/>
                  </a:cubicBezTo>
                  <a:cubicBezTo>
                    <a:pt x="286" y="533"/>
                    <a:pt x="288" y="536"/>
                    <a:pt x="291" y="540"/>
                  </a:cubicBezTo>
                  <a:lnTo>
                    <a:pt x="291" y="540"/>
                  </a:lnTo>
                  <a:close/>
                  <a:moveTo>
                    <a:pt x="558" y="188"/>
                  </a:moveTo>
                  <a:lnTo>
                    <a:pt x="558" y="188"/>
                  </a:lnTo>
                  <a:cubicBezTo>
                    <a:pt x="554" y="192"/>
                    <a:pt x="549" y="196"/>
                    <a:pt x="545" y="200"/>
                  </a:cubicBezTo>
                  <a:lnTo>
                    <a:pt x="542" y="227"/>
                  </a:lnTo>
                  <a:lnTo>
                    <a:pt x="560" y="230"/>
                  </a:lnTo>
                  <a:cubicBezTo>
                    <a:pt x="563" y="228"/>
                    <a:pt x="566" y="225"/>
                    <a:pt x="570" y="222"/>
                  </a:cubicBezTo>
                  <a:lnTo>
                    <a:pt x="567" y="216"/>
                  </a:lnTo>
                  <a:cubicBezTo>
                    <a:pt x="562" y="217"/>
                    <a:pt x="557" y="215"/>
                    <a:pt x="555" y="210"/>
                  </a:cubicBezTo>
                  <a:cubicBezTo>
                    <a:pt x="553" y="204"/>
                    <a:pt x="556" y="199"/>
                    <a:pt x="561" y="197"/>
                  </a:cubicBezTo>
                  <a:lnTo>
                    <a:pt x="558" y="188"/>
                  </a:lnTo>
                  <a:lnTo>
                    <a:pt x="558" y="188"/>
                  </a:lnTo>
                  <a:close/>
                  <a:moveTo>
                    <a:pt x="308" y="487"/>
                  </a:moveTo>
                  <a:lnTo>
                    <a:pt x="308" y="487"/>
                  </a:lnTo>
                  <a:cubicBezTo>
                    <a:pt x="297" y="498"/>
                    <a:pt x="286" y="508"/>
                    <a:pt x="274" y="517"/>
                  </a:cubicBezTo>
                  <a:lnTo>
                    <a:pt x="274" y="518"/>
                  </a:lnTo>
                  <a:cubicBezTo>
                    <a:pt x="276" y="521"/>
                    <a:pt x="278" y="523"/>
                    <a:pt x="280" y="525"/>
                  </a:cubicBezTo>
                  <a:cubicBezTo>
                    <a:pt x="336" y="490"/>
                    <a:pt x="378" y="429"/>
                    <a:pt x="419" y="364"/>
                  </a:cubicBezTo>
                  <a:cubicBezTo>
                    <a:pt x="454" y="308"/>
                    <a:pt x="492" y="245"/>
                    <a:pt x="540" y="197"/>
                  </a:cubicBezTo>
                  <a:cubicBezTo>
                    <a:pt x="540" y="197"/>
                    <a:pt x="541" y="197"/>
                    <a:pt x="541" y="196"/>
                  </a:cubicBezTo>
                  <a:cubicBezTo>
                    <a:pt x="546" y="192"/>
                    <a:pt x="551" y="187"/>
                    <a:pt x="556" y="183"/>
                  </a:cubicBezTo>
                  <a:lnTo>
                    <a:pt x="552" y="170"/>
                  </a:lnTo>
                  <a:cubicBezTo>
                    <a:pt x="533" y="185"/>
                    <a:pt x="516" y="203"/>
                    <a:pt x="500" y="222"/>
                  </a:cubicBezTo>
                  <a:cubicBezTo>
                    <a:pt x="500" y="222"/>
                    <a:pt x="500" y="223"/>
                    <a:pt x="500" y="223"/>
                  </a:cubicBezTo>
                  <a:cubicBezTo>
                    <a:pt x="469" y="260"/>
                    <a:pt x="443" y="302"/>
                    <a:pt x="418" y="341"/>
                  </a:cubicBezTo>
                  <a:cubicBezTo>
                    <a:pt x="405" y="361"/>
                    <a:pt x="392" y="382"/>
                    <a:pt x="378" y="402"/>
                  </a:cubicBezTo>
                  <a:cubicBezTo>
                    <a:pt x="378" y="402"/>
                    <a:pt x="378" y="402"/>
                    <a:pt x="378" y="402"/>
                  </a:cubicBezTo>
                  <a:cubicBezTo>
                    <a:pt x="372" y="411"/>
                    <a:pt x="366" y="419"/>
                    <a:pt x="360" y="426"/>
                  </a:cubicBezTo>
                  <a:cubicBezTo>
                    <a:pt x="360" y="427"/>
                    <a:pt x="360" y="427"/>
                    <a:pt x="360" y="427"/>
                  </a:cubicBezTo>
                  <a:cubicBezTo>
                    <a:pt x="355" y="433"/>
                    <a:pt x="351" y="439"/>
                    <a:pt x="347" y="444"/>
                  </a:cubicBezTo>
                  <a:cubicBezTo>
                    <a:pt x="346" y="444"/>
                    <a:pt x="346" y="445"/>
                    <a:pt x="346" y="445"/>
                  </a:cubicBezTo>
                  <a:cubicBezTo>
                    <a:pt x="340" y="453"/>
                    <a:pt x="333" y="461"/>
                    <a:pt x="326" y="468"/>
                  </a:cubicBezTo>
                  <a:cubicBezTo>
                    <a:pt x="326" y="469"/>
                    <a:pt x="326" y="469"/>
                    <a:pt x="325" y="469"/>
                  </a:cubicBezTo>
                  <a:cubicBezTo>
                    <a:pt x="320" y="475"/>
                    <a:pt x="314" y="481"/>
                    <a:pt x="308" y="487"/>
                  </a:cubicBezTo>
                  <a:lnTo>
                    <a:pt x="308" y="487"/>
                  </a:lnTo>
                  <a:lnTo>
                    <a:pt x="308" y="487"/>
                  </a:lnTo>
                  <a:close/>
                  <a:moveTo>
                    <a:pt x="306" y="482"/>
                  </a:moveTo>
                  <a:lnTo>
                    <a:pt x="306" y="482"/>
                  </a:lnTo>
                  <a:cubicBezTo>
                    <a:pt x="310" y="477"/>
                    <a:pt x="314" y="473"/>
                    <a:pt x="318" y="469"/>
                  </a:cubicBezTo>
                  <a:cubicBezTo>
                    <a:pt x="292" y="465"/>
                    <a:pt x="277" y="452"/>
                    <a:pt x="272" y="437"/>
                  </a:cubicBezTo>
                  <a:cubicBezTo>
                    <a:pt x="268" y="440"/>
                    <a:pt x="265" y="443"/>
                    <a:pt x="262" y="444"/>
                  </a:cubicBezTo>
                  <a:cubicBezTo>
                    <a:pt x="263" y="446"/>
                    <a:pt x="264" y="447"/>
                    <a:pt x="264" y="449"/>
                  </a:cubicBezTo>
                  <a:cubicBezTo>
                    <a:pt x="265" y="449"/>
                    <a:pt x="265" y="449"/>
                    <a:pt x="265" y="450"/>
                  </a:cubicBezTo>
                  <a:cubicBezTo>
                    <a:pt x="276" y="467"/>
                    <a:pt x="288" y="472"/>
                    <a:pt x="306" y="482"/>
                  </a:cubicBezTo>
                  <a:lnTo>
                    <a:pt x="306" y="482"/>
                  </a:lnTo>
                  <a:close/>
                  <a:moveTo>
                    <a:pt x="323" y="464"/>
                  </a:moveTo>
                  <a:lnTo>
                    <a:pt x="323" y="464"/>
                  </a:lnTo>
                  <a:cubicBezTo>
                    <a:pt x="327" y="459"/>
                    <a:pt x="331" y="454"/>
                    <a:pt x="335" y="449"/>
                  </a:cubicBezTo>
                  <a:cubicBezTo>
                    <a:pt x="287" y="463"/>
                    <a:pt x="257" y="387"/>
                    <a:pt x="339" y="356"/>
                  </a:cubicBezTo>
                  <a:cubicBezTo>
                    <a:pt x="333" y="354"/>
                    <a:pt x="327" y="352"/>
                    <a:pt x="321" y="349"/>
                  </a:cubicBezTo>
                  <a:cubicBezTo>
                    <a:pt x="268" y="373"/>
                    <a:pt x="250" y="454"/>
                    <a:pt x="323" y="464"/>
                  </a:cubicBezTo>
                  <a:lnTo>
                    <a:pt x="323" y="464"/>
                  </a:lnTo>
                  <a:close/>
                  <a:moveTo>
                    <a:pt x="343" y="440"/>
                  </a:moveTo>
                  <a:lnTo>
                    <a:pt x="343" y="440"/>
                  </a:lnTo>
                  <a:cubicBezTo>
                    <a:pt x="347" y="435"/>
                    <a:pt x="351" y="430"/>
                    <a:pt x="355" y="424"/>
                  </a:cubicBezTo>
                  <a:cubicBezTo>
                    <a:pt x="357" y="410"/>
                    <a:pt x="353" y="394"/>
                    <a:pt x="336" y="386"/>
                  </a:cubicBezTo>
                  <a:cubicBezTo>
                    <a:pt x="331" y="389"/>
                    <a:pt x="326" y="392"/>
                    <a:pt x="322" y="396"/>
                  </a:cubicBezTo>
                  <a:cubicBezTo>
                    <a:pt x="348" y="400"/>
                    <a:pt x="348" y="433"/>
                    <a:pt x="324" y="433"/>
                  </a:cubicBezTo>
                  <a:cubicBezTo>
                    <a:pt x="305" y="433"/>
                    <a:pt x="306" y="409"/>
                    <a:pt x="314" y="397"/>
                  </a:cubicBezTo>
                  <a:cubicBezTo>
                    <a:pt x="314" y="397"/>
                    <a:pt x="315" y="396"/>
                    <a:pt x="315" y="396"/>
                  </a:cubicBezTo>
                  <a:lnTo>
                    <a:pt x="315" y="396"/>
                  </a:lnTo>
                  <a:cubicBezTo>
                    <a:pt x="319" y="391"/>
                    <a:pt x="325" y="386"/>
                    <a:pt x="334" y="381"/>
                  </a:cubicBezTo>
                  <a:cubicBezTo>
                    <a:pt x="334" y="381"/>
                    <a:pt x="334" y="381"/>
                    <a:pt x="335" y="381"/>
                  </a:cubicBezTo>
                  <a:cubicBezTo>
                    <a:pt x="341" y="378"/>
                    <a:pt x="349" y="375"/>
                    <a:pt x="358" y="373"/>
                  </a:cubicBezTo>
                  <a:cubicBezTo>
                    <a:pt x="358" y="372"/>
                    <a:pt x="359" y="372"/>
                    <a:pt x="359" y="372"/>
                  </a:cubicBezTo>
                  <a:cubicBezTo>
                    <a:pt x="364" y="371"/>
                    <a:pt x="370" y="370"/>
                    <a:pt x="377" y="369"/>
                  </a:cubicBezTo>
                  <a:cubicBezTo>
                    <a:pt x="372" y="367"/>
                    <a:pt x="366" y="365"/>
                    <a:pt x="360" y="363"/>
                  </a:cubicBezTo>
                  <a:cubicBezTo>
                    <a:pt x="356" y="362"/>
                    <a:pt x="352" y="360"/>
                    <a:pt x="348" y="359"/>
                  </a:cubicBezTo>
                  <a:cubicBezTo>
                    <a:pt x="259" y="388"/>
                    <a:pt x="295" y="466"/>
                    <a:pt x="343" y="440"/>
                  </a:cubicBezTo>
                  <a:lnTo>
                    <a:pt x="343" y="440"/>
                  </a:lnTo>
                  <a:close/>
                  <a:moveTo>
                    <a:pt x="361" y="416"/>
                  </a:moveTo>
                  <a:lnTo>
                    <a:pt x="361" y="416"/>
                  </a:lnTo>
                  <a:cubicBezTo>
                    <a:pt x="365" y="411"/>
                    <a:pt x="369" y="405"/>
                    <a:pt x="373" y="400"/>
                  </a:cubicBezTo>
                  <a:cubicBezTo>
                    <a:pt x="372" y="395"/>
                    <a:pt x="366" y="385"/>
                    <a:pt x="358" y="378"/>
                  </a:cubicBezTo>
                  <a:cubicBezTo>
                    <a:pt x="353" y="380"/>
                    <a:pt x="347" y="381"/>
                    <a:pt x="342" y="384"/>
                  </a:cubicBezTo>
                  <a:cubicBezTo>
                    <a:pt x="356" y="391"/>
                    <a:pt x="361" y="404"/>
                    <a:pt x="361" y="416"/>
                  </a:cubicBezTo>
                  <a:lnTo>
                    <a:pt x="361" y="416"/>
                  </a:lnTo>
                  <a:close/>
                  <a:moveTo>
                    <a:pt x="377" y="394"/>
                  </a:moveTo>
                  <a:lnTo>
                    <a:pt x="377" y="394"/>
                  </a:lnTo>
                  <a:cubicBezTo>
                    <a:pt x="381" y="388"/>
                    <a:pt x="385" y="382"/>
                    <a:pt x="389" y="376"/>
                  </a:cubicBezTo>
                  <a:cubicBezTo>
                    <a:pt x="388" y="375"/>
                    <a:pt x="387" y="375"/>
                    <a:pt x="386" y="374"/>
                  </a:cubicBezTo>
                  <a:cubicBezTo>
                    <a:pt x="380" y="375"/>
                    <a:pt x="373" y="375"/>
                    <a:pt x="365" y="377"/>
                  </a:cubicBezTo>
                  <a:cubicBezTo>
                    <a:pt x="370" y="382"/>
                    <a:pt x="374" y="389"/>
                    <a:pt x="377" y="394"/>
                  </a:cubicBezTo>
                  <a:lnTo>
                    <a:pt x="377" y="394"/>
                  </a:lnTo>
                  <a:close/>
                  <a:moveTo>
                    <a:pt x="392" y="372"/>
                  </a:moveTo>
                  <a:lnTo>
                    <a:pt x="392" y="372"/>
                  </a:lnTo>
                  <a:cubicBezTo>
                    <a:pt x="396" y="365"/>
                    <a:pt x="400" y="359"/>
                    <a:pt x="404" y="353"/>
                  </a:cubicBezTo>
                  <a:cubicBezTo>
                    <a:pt x="389" y="349"/>
                    <a:pt x="360" y="351"/>
                    <a:pt x="343" y="351"/>
                  </a:cubicBezTo>
                  <a:cubicBezTo>
                    <a:pt x="349" y="354"/>
                    <a:pt x="355" y="356"/>
                    <a:pt x="362" y="358"/>
                  </a:cubicBezTo>
                  <a:cubicBezTo>
                    <a:pt x="371" y="361"/>
                    <a:pt x="380" y="364"/>
                    <a:pt x="387" y="369"/>
                  </a:cubicBezTo>
                  <a:cubicBezTo>
                    <a:pt x="388" y="369"/>
                    <a:pt x="388" y="369"/>
                    <a:pt x="388" y="369"/>
                  </a:cubicBezTo>
                  <a:cubicBezTo>
                    <a:pt x="389" y="370"/>
                    <a:pt x="391" y="371"/>
                    <a:pt x="392" y="372"/>
                  </a:cubicBezTo>
                  <a:lnTo>
                    <a:pt x="392" y="372"/>
                  </a:lnTo>
                  <a:close/>
                  <a:moveTo>
                    <a:pt x="407" y="348"/>
                  </a:moveTo>
                  <a:lnTo>
                    <a:pt x="407" y="348"/>
                  </a:lnTo>
                  <a:cubicBezTo>
                    <a:pt x="410" y="343"/>
                    <a:pt x="413" y="339"/>
                    <a:pt x="416" y="334"/>
                  </a:cubicBezTo>
                  <a:cubicBezTo>
                    <a:pt x="399" y="329"/>
                    <a:pt x="371" y="330"/>
                    <a:pt x="354" y="330"/>
                  </a:cubicBezTo>
                  <a:cubicBezTo>
                    <a:pt x="333" y="331"/>
                    <a:pt x="312" y="331"/>
                    <a:pt x="295" y="327"/>
                  </a:cubicBezTo>
                  <a:cubicBezTo>
                    <a:pt x="304" y="335"/>
                    <a:pt x="315" y="340"/>
                    <a:pt x="327" y="345"/>
                  </a:cubicBezTo>
                  <a:cubicBezTo>
                    <a:pt x="335" y="347"/>
                    <a:pt x="356" y="345"/>
                    <a:pt x="363" y="345"/>
                  </a:cubicBezTo>
                  <a:cubicBezTo>
                    <a:pt x="379" y="345"/>
                    <a:pt x="396" y="345"/>
                    <a:pt x="407" y="348"/>
                  </a:cubicBezTo>
                  <a:lnTo>
                    <a:pt x="407" y="348"/>
                  </a:lnTo>
                  <a:close/>
                  <a:moveTo>
                    <a:pt x="419" y="329"/>
                  </a:moveTo>
                  <a:lnTo>
                    <a:pt x="419" y="329"/>
                  </a:lnTo>
                  <a:cubicBezTo>
                    <a:pt x="421" y="325"/>
                    <a:pt x="424" y="322"/>
                    <a:pt x="426" y="318"/>
                  </a:cubicBezTo>
                  <a:cubicBezTo>
                    <a:pt x="404" y="309"/>
                    <a:pt x="369" y="312"/>
                    <a:pt x="346" y="312"/>
                  </a:cubicBezTo>
                  <a:cubicBezTo>
                    <a:pt x="320" y="312"/>
                    <a:pt x="293" y="311"/>
                    <a:pt x="276" y="296"/>
                  </a:cubicBezTo>
                  <a:cubicBezTo>
                    <a:pt x="279" y="305"/>
                    <a:pt x="283" y="312"/>
                    <a:pt x="287" y="318"/>
                  </a:cubicBezTo>
                  <a:cubicBezTo>
                    <a:pt x="313" y="329"/>
                    <a:pt x="361" y="323"/>
                    <a:pt x="391" y="325"/>
                  </a:cubicBezTo>
                  <a:cubicBezTo>
                    <a:pt x="401" y="325"/>
                    <a:pt x="411" y="326"/>
                    <a:pt x="419" y="329"/>
                  </a:cubicBezTo>
                  <a:lnTo>
                    <a:pt x="419" y="329"/>
                  </a:lnTo>
                  <a:close/>
                  <a:moveTo>
                    <a:pt x="429" y="313"/>
                  </a:moveTo>
                  <a:lnTo>
                    <a:pt x="429" y="313"/>
                  </a:lnTo>
                  <a:cubicBezTo>
                    <a:pt x="432" y="309"/>
                    <a:pt x="434" y="305"/>
                    <a:pt x="437" y="301"/>
                  </a:cubicBezTo>
                  <a:cubicBezTo>
                    <a:pt x="428" y="298"/>
                    <a:pt x="420" y="296"/>
                    <a:pt x="411" y="295"/>
                  </a:cubicBezTo>
                  <a:cubicBezTo>
                    <a:pt x="411" y="295"/>
                    <a:pt x="411" y="295"/>
                    <a:pt x="410" y="295"/>
                  </a:cubicBezTo>
                  <a:cubicBezTo>
                    <a:pt x="388" y="291"/>
                    <a:pt x="366" y="292"/>
                    <a:pt x="343" y="293"/>
                  </a:cubicBezTo>
                  <a:cubicBezTo>
                    <a:pt x="328" y="293"/>
                    <a:pt x="314" y="292"/>
                    <a:pt x="302" y="288"/>
                  </a:cubicBezTo>
                  <a:cubicBezTo>
                    <a:pt x="301" y="288"/>
                    <a:pt x="301" y="288"/>
                    <a:pt x="301" y="288"/>
                  </a:cubicBezTo>
                  <a:cubicBezTo>
                    <a:pt x="291" y="285"/>
                    <a:pt x="282" y="279"/>
                    <a:pt x="275" y="269"/>
                  </a:cubicBezTo>
                  <a:cubicBezTo>
                    <a:pt x="274" y="270"/>
                    <a:pt x="273" y="271"/>
                    <a:pt x="272" y="272"/>
                  </a:cubicBezTo>
                  <a:cubicBezTo>
                    <a:pt x="273" y="277"/>
                    <a:pt x="273" y="281"/>
                    <a:pt x="274" y="285"/>
                  </a:cubicBezTo>
                  <a:cubicBezTo>
                    <a:pt x="288" y="304"/>
                    <a:pt x="316" y="307"/>
                    <a:pt x="346" y="307"/>
                  </a:cubicBezTo>
                  <a:cubicBezTo>
                    <a:pt x="371" y="307"/>
                    <a:pt x="406" y="303"/>
                    <a:pt x="429" y="313"/>
                  </a:cubicBezTo>
                  <a:lnTo>
                    <a:pt x="429" y="313"/>
                  </a:lnTo>
                  <a:close/>
                  <a:moveTo>
                    <a:pt x="498" y="216"/>
                  </a:moveTo>
                  <a:lnTo>
                    <a:pt x="498" y="216"/>
                  </a:lnTo>
                  <a:cubicBezTo>
                    <a:pt x="500" y="213"/>
                    <a:pt x="503" y="210"/>
                    <a:pt x="506" y="207"/>
                  </a:cubicBezTo>
                  <a:cubicBezTo>
                    <a:pt x="491" y="202"/>
                    <a:pt x="477" y="199"/>
                    <a:pt x="463" y="196"/>
                  </a:cubicBezTo>
                  <a:cubicBezTo>
                    <a:pt x="463" y="196"/>
                    <a:pt x="462" y="196"/>
                    <a:pt x="462" y="196"/>
                  </a:cubicBezTo>
                  <a:cubicBezTo>
                    <a:pt x="456" y="195"/>
                    <a:pt x="449" y="195"/>
                    <a:pt x="443" y="194"/>
                  </a:cubicBezTo>
                  <a:cubicBezTo>
                    <a:pt x="445" y="198"/>
                    <a:pt x="447" y="203"/>
                    <a:pt x="447" y="209"/>
                  </a:cubicBezTo>
                  <a:cubicBezTo>
                    <a:pt x="450" y="212"/>
                    <a:pt x="452" y="216"/>
                    <a:pt x="452" y="220"/>
                  </a:cubicBezTo>
                  <a:cubicBezTo>
                    <a:pt x="456" y="218"/>
                    <a:pt x="462" y="217"/>
                    <a:pt x="468" y="219"/>
                  </a:cubicBezTo>
                  <a:cubicBezTo>
                    <a:pt x="473" y="208"/>
                    <a:pt x="488" y="206"/>
                    <a:pt x="498" y="216"/>
                  </a:cubicBezTo>
                  <a:lnTo>
                    <a:pt x="498" y="216"/>
                  </a:lnTo>
                  <a:close/>
                  <a:moveTo>
                    <a:pt x="187" y="551"/>
                  </a:moveTo>
                  <a:lnTo>
                    <a:pt x="187" y="551"/>
                  </a:lnTo>
                  <a:lnTo>
                    <a:pt x="238" y="513"/>
                  </a:lnTo>
                  <a:cubicBezTo>
                    <a:pt x="236" y="508"/>
                    <a:pt x="233" y="504"/>
                    <a:pt x="231" y="499"/>
                  </a:cubicBezTo>
                  <a:lnTo>
                    <a:pt x="188" y="526"/>
                  </a:lnTo>
                  <a:cubicBezTo>
                    <a:pt x="185" y="528"/>
                    <a:pt x="182" y="523"/>
                    <a:pt x="185" y="521"/>
                  </a:cubicBezTo>
                  <a:lnTo>
                    <a:pt x="229" y="494"/>
                  </a:lnTo>
                  <a:cubicBezTo>
                    <a:pt x="227" y="491"/>
                    <a:pt x="225" y="487"/>
                    <a:pt x="224" y="483"/>
                  </a:cubicBezTo>
                  <a:lnTo>
                    <a:pt x="165" y="511"/>
                  </a:lnTo>
                  <a:cubicBezTo>
                    <a:pt x="171" y="524"/>
                    <a:pt x="178" y="538"/>
                    <a:pt x="187" y="551"/>
                  </a:cubicBezTo>
                  <a:lnTo>
                    <a:pt x="187" y="551"/>
                  </a:lnTo>
                  <a:close/>
                  <a:moveTo>
                    <a:pt x="241" y="518"/>
                  </a:moveTo>
                  <a:lnTo>
                    <a:pt x="241" y="518"/>
                  </a:lnTo>
                  <a:lnTo>
                    <a:pt x="190" y="556"/>
                  </a:lnTo>
                  <a:cubicBezTo>
                    <a:pt x="198" y="569"/>
                    <a:pt x="208" y="581"/>
                    <a:pt x="219" y="593"/>
                  </a:cubicBezTo>
                  <a:lnTo>
                    <a:pt x="259" y="545"/>
                  </a:lnTo>
                  <a:cubicBezTo>
                    <a:pt x="256" y="542"/>
                    <a:pt x="254" y="538"/>
                    <a:pt x="251" y="534"/>
                  </a:cubicBezTo>
                  <a:lnTo>
                    <a:pt x="213" y="572"/>
                  </a:lnTo>
                  <a:cubicBezTo>
                    <a:pt x="210" y="575"/>
                    <a:pt x="207" y="571"/>
                    <a:pt x="209" y="568"/>
                  </a:cubicBezTo>
                  <a:lnTo>
                    <a:pt x="248" y="530"/>
                  </a:lnTo>
                  <a:cubicBezTo>
                    <a:pt x="246" y="526"/>
                    <a:pt x="243" y="522"/>
                    <a:pt x="241" y="518"/>
                  </a:cubicBezTo>
                  <a:lnTo>
                    <a:pt x="241" y="518"/>
                  </a:lnTo>
                  <a:close/>
                  <a:moveTo>
                    <a:pt x="163" y="505"/>
                  </a:moveTo>
                  <a:lnTo>
                    <a:pt x="163" y="505"/>
                  </a:lnTo>
                  <a:lnTo>
                    <a:pt x="222" y="478"/>
                  </a:lnTo>
                  <a:cubicBezTo>
                    <a:pt x="220" y="474"/>
                    <a:pt x="219" y="470"/>
                    <a:pt x="218" y="466"/>
                  </a:cubicBezTo>
                  <a:lnTo>
                    <a:pt x="169" y="481"/>
                  </a:lnTo>
                  <a:cubicBezTo>
                    <a:pt x="166" y="482"/>
                    <a:pt x="164" y="476"/>
                    <a:pt x="168" y="475"/>
                  </a:cubicBezTo>
                  <a:lnTo>
                    <a:pt x="216" y="461"/>
                  </a:lnTo>
                  <a:cubicBezTo>
                    <a:pt x="214" y="456"/>
                    <a:pt x="213" y="451"/>
                    <a:pt x="212" y="445"/>
                  </a:cubicBezTo>
                  <a:lnTo>
                    <a:pt x="147" y="459"/>
                  </a:lnTo>
                  <a:cubicBezTo>
                    <a:pt x="151" y="475"/>
                    <a:pt x="156" y="490"/>
                    <a:pt x="163" y="505"/>
                  </a:cubicBezTo>
                  <a:lnTo>
                    <a:pt x="163" y="505"/>
                  </a:lnTo>
                  <a:close/>
                  <a:moveTo>
                    <a:pt x="146" y="454"/>
                  </a:moveTo>
                  <a:lnTo>
                    <a:pt x="146" y="454"/>
                  </a:lnTo>
                  <a:lnTo>
                    <a:pt x="210" y="440"/>
                  </a:lnTo>
                  <a:cubicBezTo>
                    <a:pt x="209" y="435"/>
                    <a:pt x="209" y="431"/>
                    <a:pt x="208" y="426"/>
                  </a:cubicBezTo>
                  <a:lnTo>
                    <a:pt x="157" y="431"/>
                  </a:lnTo>
                  <a:cubicBezTo>
                    <a:pt x="153" y="431"/>
                    <a:pt x="153" y="426"/>
                    <a:pt x="156" y="425"/>
                  </a:cubicBezTo>
                  <a:lnTo>
                    <a:pt x="207" y="421"/>
                  </a:lnTo>
                  <a:cubicBezTo>
                    <a:pt x="206" y="416"/>
                    <a:pt x="206" y="411"/>
                    <a:pt x="206" y="405"/>
                  </a:cubicBezTo>
                  <a:lnTo>
                    <a:pt x="140" y="404"/>
                  </a:lnTo>
                  <a:cubicBezTo>
                    <a:pt x="141" y="421"/>
                    <a:pt x="143" y="437"/>
                    <a:pt x="146" y="454"/>
                  </a:cubicBezTo>
                  <a:lnTo>
                    <a:pt x="146" y="454"/>
                  </a:lnTo>
                  <a:close/>
                  <a:moveTo>
                    <a:pt x="140" y="399"/>
                  </a:moveTo>
                  <a:lnTo>
                    <a:pt x="140" y="399"/>
                  </a:lnTo>
                  <a:lnTo>
                    <a:pt x="206" y="400"/>
                  </a:lnTo>
                  <a:cubicBezTo>
                    <a:pt x="205" y="395"/>
                    <a:pt x="205" y="391"/>
                    <a:pt x="206" y="387"/>
                  </a:cubicBezTo>
                  <a:lnTo>
                    <a:pt x="155" y="381"/>
                  </a:lnTo>
                  <a:cubicBezTo>
                    <a:pt x="151" y="381"/>
                    <a:pt x="152" y="375"/>
                    <a:pt x="156" y="375"/>
                  </a:cubicBezTo>
                  <a:lnTo>
                    <a:pt x="206" y="381"/>
                  </a:lnTo>
                  <a:cubicBezTo>
                    <a:pt x="206" y="375"/>
                    <a:pt x="207" y="370"/>
                    <a:pt x="207" y="364"/>
                  </a:cubicBezTo>
                  <a:lnTo>
                    <a:pt x="144" y="351"/>
                  </a:lnTo>
                  <a:cubicBezTo>
                    <a:pt x="141" y="367"/>
                    <a:pt x="140" y="383"/>
                    <a:pt x="140" y="399"/>
                  </a:cubicBezTo>
                  <a:lnTo>
                    <a:pt x="140" y="399"/>
                  </a:lnTo>
                  <a:close/>
                  <a:moveTo>
                    <a:pt x="144" y="346"/>
                  </a:moveTo>
                  <a:lnTo>
                    <a:pt x="144" y="346"/>
                  </a:lnTo>
                  <a:lnTo>
                    <a:pt x="208" y="359"/>
                  </a:lnTo>
                  <a:cubicBezTo>
                    <a:pt x="209" y="354"/>
                    <a:pt x="210" y="350"/>
                    <a:pt x="211" y="346"/>
                  </a:cubicBezTo>
                  <a:lnTo>
                    <a:pt x="162" y="330"/>
                  </a:lnTo>
                  <a:cubicBezTo>
                    <a:pt x="158" y="329"/>
                    <a:pt x="160" y="324"/>
                    <a:pt x="163" y="325"/>
                  </a:cubicBezTo>
                  <a:lnTo>
                    <a:pt x="212" y="340"/>
                  </a:lnTo>
                  <a:cubicBezTo>
                    <a:pt x="213" y="336"/>
                    <a:pt x="214" y="332"/>
                    <a:pt x="215" y="328"/>
                  </a:cubicBezTo>
                  <a:lnTo>
                    <a:pt x="157" y="299"/>
                  </a:lnTo>
                  <a:cubicBezTo>
                    <a:pt x="151" y="314"/>
                    <a:pt x="147" y="330"/>
                    <a:pt x="144" y="346"/>
                  </a:cubicBezTo>
                  <a:lnTo>
                    <a:pt x="144" y="346"/>
                  </a:lnTo>
                  <a:close/>
                  <a:moveTo>
                    <a:pt x="159" y="293"/>
                  </a:moveTo>
                  <a:lnTo>
                    <a:pt x="159" y="293"/>
                  </a:lnTo>
                  <a:lnTo>
                    <a:pt x="217" y="322"/>
                  </a:lnTo>
                  <a:cubicBezTo>
                    <a:pt x="219" y="318"/>
                    <a:pt x="220" y="314"/>
                    <a:pt x="222" y="310"/>
                  </a:cubicBezTo>
                  <a:lnTo>
                    <a:pt x="177" y="283"/>
                  </a:lnTo>
                  <a:cubicBezTo>
                    <a:pt x="174" y="281"/>
                    <a:pt x="177" y="276"/>
                    <a:pt x="180" y="278"/>
                  </a:cubicBezTo>
                  <a:lnTo>
                    <a:pt x="224" y="305"/>
                  </a:lnTo>
                  <a:cubicBezTo>
                    <a:pt x="226" y="300"/>
                    <a:pt x="228" y="296"/>
                    <a:pt x="230" y="292"/>
                  </a:cubicBezTo>
                  <a:lnTo>
                    <a:pt x="178" y="251"/>
                  </a:lnTo>
                  <a:cubicBezTo>
                    <a:pt x="170" y="265"/>
                    <a:pt x="164" y="279"/>
                    <a:pt x="159" y="293"/>
                  </a:cubicBezTo>
                  <a:lnTo>
                    <a:pt x="159" y="293"/>
                  </a:lnTo>
                  <a:close/>
                  <a:moveTo>
                    <a:pt x="180" y="246"/>
                  </a:moveTo>
                  <a:lnTo>
                    <a:pt x="180" y="246"/>
                  </a:lnTo>
                  <a:lnTo>
                    <a:pt x="233" y="287"/>
                  </a:lnTo>
                  <a:cubicBezTo>
                    <a:pt x="235" y="283"/>
                    <a:pt x="237" y="280"/>
                    <a:pt x="239" y="276"/>
                  </a:cubicBezTo>
                  <a:lnTo>
                    <a:pt x="200" y="239"/>
                  </a:lnTo>
                  <a:cubicBezTo>
                    <a:pt x="198" y="237"/>
                    <a:pt x="202" y="233"/>
                    <a:pt x="204" y="235"/>
                  </a:cubicBezTo>
                  <a:lnTo>
                    <a:pt x="242" y="271"/>
                  </a:lnTo>
                  <a:cubicBezTo>
                    <a:pt x="245" y="267"/>
                    <a:pt x="248" y="263"/>
                    <a:pt x="251" y="259"/>
                  </a:cubicBezTo>
                  <a:lnTo>
                    <a:pt x="207" y="208"/>
                  </a:lnTo>
                  <a:cubicBezTo>
                    <a:pt x="197" y="220"/>
                    <a:pt x="188" y="233"/>
                    <a:pt x="180" y="246"/>
                  </a:cubicBezTo>
                  <a:lnTo>
                    <a:pt x="180" y="246"/>
                  </a:lnTo>
                  <a:close/>
                  <a:moveTo>
                    <a:pt x="210" y="203"/>
                  </a:moveTo>
                  <a:lnTo>
                    <a:pt x="210" y="203"/>
                  </a:lnTo>
                  <a:lnTo>
                    <a:pt x="254" y="254"/>
                  </a:lnTo>
                  <a:cubicBezTo>
                    <a:pt x="257" y="251"/>
                    <a:pt x="260" y="247"/>
                    <a:pt x="263" y="244"/>
                  </a:cubicBezTo>
                  <a:lnTo>
                    <a:pt x="230" y="199"/>
                  </a:lnTo>
                  <a:cubicBezTo>
                    <a:pt x="228" y="196"/>
                    <a:pt x="233" y="193"/>
                    <a:pt x="235" y="196"/>
                  </a:cubicBezTo>
                  <a:lnTo>
                    <a:pt x="267" y="240"/>
                  </a:lnTo>
                  <a:cubicBezTo>
                    <a:pt x="270" y="236"/>
                    <a:pt x="273" y="233"/>
                    <a:pt x="277" y="230"/>
                  </a:cubicBezTo>
                  <a:lnTo>
                    <a:pt x="242" y="169"/>
                  </a:lnTo>
                  <a:cubicBezTo>
                    <a:pt x="231" y="180"/>
                    <a:pt x="220" y="191"/>
                    <a:pt x="210" y="203"/>
                  </a:cubicBezTo>
                  <a:lnTo>
                    <a:pt x="210" y="203"/>
                  </a:lnTo>
                  <a:close/>
                  <a:moveTo>
                    <a:pt x="246" y="166"/>
                  </a:moveTo>
                  <a:lnTo>
                    <a:pt x="246" y="166"/>
                  </a:lnTo>
                  <a:lnTo>
                    <a:pt x="281" y="226"/>
                  </a:lnTo>
                  <a:cubicBezTo>
                    <a:pt x="284" y="223"/>
                    <a:pt x="287" y="220"/>
                    <a:pt x="290" y="218"/>
                  </a:cubicBezTo>
                  <a:lnTo>
                    <a:pt x="267" y="165"/>
                  </a:lnTo>
                  <a:cubicBezTo>
                    <a:pt x="266" y="161"/>
                    <a:pt x="271" y="159"/>
                    <a:pt x="273" y="163"/>
                  </a:cubicBezTo>
                  <a:lnTo>
                    <a:pt x="295" y="214"/>
                  </a:lnTo>
                  <a:cubicBezTo>
                    <a:pt x="299" y="211"/>
                    <a:pt x="303" y="208"/>
                    <a:pt x="307" y="205"/>
                  </a:cubicBezTo>
                  <a:lnTo>
                    <a:pt x="284" y="137"/>
                  </a:lnTo>
                  <a:cubicBezTo>
                    <a:pt x="271" y="146"/>
                    <a:pt x="258" y="155"/>
                    <a:pt x="246" y="166"/>
                  </a:cubicBezTo>
                  <a:lnTo>
                    <a:pt x="246" y="166"/>
                  </a:lnTo>
                  <a:close/>
                  <a:moveTo>
                    <a:pt x="289" y="134"/>
                  </a:moveTo>
                  <a:lnTo>
                    <a:pt x="289" y="134"/>
                  </a:lnTo>
                  <a:lnTo>
                    <a:pt x="312" y="202"/>
                  </a:lnTo>
                  <a:cubicBezTo>
                    <a:pt x="316" y="200"/>
                    <a:pt x="319" y="198"/>
                    <a:pt x="323" y="196"/>
                  </a:cubicBezTo>
                  <a:lnTo>
                    <a:pt x="310" y="139"/>
                  </a:lnTo>
                  <a:cubicBezTo>
                    <a:pt x="309" y="135"/>
                    <a:pt x="314" y="134"/>
                    <a:pt x="315" y="137"/>
                  </a:cubicBezTo>
                  <a:lnTo>
                    <a:pt x="328" y="193"/>
                  </a:lnTo>
                  <a:cubicBezTo>
                    <a:pt x="332" y="191"/>
                    <a:pt x="336" y="189"/>
                    <a:pt x="340" y="187"/>
                  </a:cubicBezTo>
                  <a:lnTo>
                    <a:pt x="331" y="113"/>
                  </a:lnTo>
                  <a:cubicBezTo>
                    <a:pt x="316" y="119"/>
                    <a:pt x="302" y="126"/>
                    <a:pt x="289" y="134"/>
                  </a:cubicBezTo>
                  <a:lnTo>
                    <a:pt x="289" y="134"/>
                  </a:lnTo>
                  <a:close/>
                  <a:moveTo>
                    <a:pt x="336" y="111"/>
                  </a:moveTo>
                  <a:lnTo>
                    <a:pt x="336" y="111"/>
                  </a:lnTo>
                  <a:lnTo>
                    <a:pt x="346" y="185"/>
                  </a:lnTo>
                  <a:cubicBezTo>
                    <a:pt x="350" y="183"/>
                    <a:pt x="354" y="181"/>
                    <a:pt x="359" y="180"/>
                  </a:cubicBezTo>
                  <a:lnTo>
                    <a:pt x="357" y="118"/>
                  </a:lnTo>
                  <a:cubicBezTo>
                    <a:pt x="357" y="114"/>
                    <a:pt x="362" y="114"/>
                    <a:pt x="362" y="118"/>
                  </a:cubicBezTo>
                  <a:lnTo>
                    <a:pt x="364" y="178"/>
                  </a:lnTo>
                  <a:cubicBezTo>
                    <a:pt x="369" y="176"/>
                    <a:pt x="373" y="175"/>
                    <a:pt x="377" y="174"/>
                  </a:cubicBezTo>
                  <a:lnTo>
                    <a:pt x="383" y="97"/>
                  </a:lnTo>
                  <a:cubicBezTo>
                    <a:pt x="367" y="100"/>
                    <a:pt x="351" y="105"/>
                    <a:pt x="336" y="111"/>
                  </a:cubicBezTo>
                  <a:lnTo>
                    <a:pt x="336" y="111"/>
                  </a:lnTo>
                  <a:close/>
                  <a:moveTo>
                    <a:pt x="388" y="96"/>
                  </a:moveTo>
                  <a:lnTo>
                    <a:pt x="388" y="96"/>
                  </a:lnTo>
                  <a:lnTo>
                    <a:pt x="383" y="173"/>
                  </a:lnTo>
                  <a:cubicBezTo>
                    <a:pt x="388" y="172"/>
                    <a:pt x="393" y="171"/>
                    <a:pt x="398" y="170"/>
                  </a:cubicBezTo>
                  <a:lnTo>
                    <a:pt x="408" y="109"/>
                  </a:lnTo>
                  <a:cubicBezTo>
                    <a:pt x="408" y="106"/>
                    <a:pt x="414" y="107"/>
                    <a:pt x="413" y="110"/>
                  </a:cubicBezTo>
                  <a:lnTo>
                    <a:pt x="404" y="169"/>
                  </a:lnTo>
                  <a:cubicBezTo>
                    <a:pt x="408" y="169"/>
                    <a:pt x="412" y="169"/>
                    <a:pt x="416" y="168"/>
                  </a:cubicBezTo>
                  <a:lnTo>
                    <a:pt x="436" y="91"/>
                  </a:lnTo>
                  <a:cubicBezTo>
                    <a:pt x="420" y="92"/>
                    <a:pt x="404" y="93"/>
                    <a:pt x="388" y="96"/>
                  </a:cubicBezTo>
                  <a:lnTo>
                    <a:pt x="388" y="96"/>
                  </a:lnTo>
                  <a:close/>
                  <a:moveTo>
                    <a:pt x="442" y="91"/>
                  </a:moveTo>
                  <a:lnTo>
                    <a:pt x="442" y="91"/>
                  </a:lnTo>
                  <a:lnTo>
                    <a:pt x="422" y="168"/>
                  </a:lnTo>
                  <a:cubicBezTo>
                    <a:pt x="427" y="168"/>
                    <a:pt x="432" y="168"/>
                    <a:pt x="437" y="168"/>
                  </a:cubicBezTo>
                  <a:lnTo>
                    <a:pt x="456" y="108"/>
                  </a:lnTo>
                  <a:cubicBezTo>
                    <a:pt x="457" y="104"/>
                    <a:pt x="463" y="106"/>
                    <a:pt x="462" y="109"/>
                  </a:cubicBezTo>
                  <a:lnTo>
                    <a:pt x="443" y="169"/>
                  </a:lnTo>
                  <a:cubicBezTo>
                    <a:pt x="448" y="169"/>
                    <a:pt x="452" y="170"/>
                    <a:pt x="457" y="171"/>
                  </a:cubicBezTo>
                  <a:lnTo>
                    <a:pt x="489" y="95"/>
                  </a:lnTo>
                  <a:cubicBezTo>
                    <a:pt x="473" y="93"/>
                    <a:pt x="457" y="91"/>
                    <a:pt x="442" y="91"/>
                  </a:cubicBezTo>
                  <a:lnTo>
                    <a:pt x="442" y="91"/>
                  </a:lnTo>
                  <a:close/>
                  <a:moveTo>
                    <a:pt x="495" y="96"/>
                  </a:moveTo>
                  <a:lnTo>
                    <a:pt x="495" y="96"/>
                  </a:lnTo>
                  <a:lnTo>
                    <a:pt x="463" y="172"/>
                  </a:lnTo>
                  <a:cubicBezTo>
                    <a:pt x="467" y="172"/>
                    <a:pt x="471" y="173"/>
                    <a:pt x="475" y="174"/>
                  </a:cubicBezTo>
                  <a:lnTo>
                    <a:pt x="507" y="113"/>
                  </a:lnTo>
                  <a:cubicBezTo>
                    <a:pt x="509" y="110"/>
                    <a:pt x="514" y="112"/>
                    <a:pt x="512" y="116"/>
                  </a:cubicBezTo>
                  <a:lnTo>
                    <a:pt x="481" y="176"/>
                  </a:lnTo>
                  <a:cubicBezTo>
                    <a:pt x="486" y="177"/>
                    <a:pt x="492" y="179"/>
                    <a:pt x="497" y="181"/>
                  </a:cubicBezTo>
                  <a:lnTo>
                    <a:pt x="541" y="108"/>
                  </a:lnTo>
                  <a:cubicBezTo>
                    <a:pt x="526" y="103"/>
                    <a:pt x="510" y="99"/>
                    <a:pt x="495" y="96"/>
                  </a:cubicBezTo>
                  <a:lnTo>
                    <a:pt x="495" y="96"/>
                  </a:lnTo>
                  <a:close/>
                  <a:moveTo>
                    <a:pt x="393" y="265"/>
                  </a:moveTo>
                  <a:lnTo>
                    <a:pt x="393" y="265"/>
                  </a:lnTo>
                  <a:cubicBezTo>
                    <a:pt x="393" y="266"/>
                    <a:pt x="393" y="266"/>
                    <a:pt x="393" y="267"/>
                  </a:cubicBezTo>
                  <a:cubicBezTo>
                    <a:pt x="392" y="267"/>
                    <a:pt x="392" y="267"/>
                    <a:pt x="391" y="268"/>
                  </a:cubicBezTo>
                  <a:cubicBezTo>
                    <a:pt x="391" y="268"/>
                    <a:pt x="391" y="268"/>
                    <a:pt x="391" y="268"/>
                  </a:cubicBezTo>
                  <a:cubicBezTo>
                    <a:pt x="386" y="269"/>
                    <a:pt x="381" y="268"/>
                    <a:pt x="377" y="268"/>
                  </a:cubicBezTo>
                  <a:cubicBezTo>
                    <a:pt x="376" y="268"/>
                    <a:pt x="376" y="268"/>
                    <a:pt x="375" y="269"/>
                  </a:cubicBezTo>
                  <a:cubicBezTo>
                    <a:pt x="376" y="274"/>
                    <a:pt x="379" y="281"/>
                    <a:pt x="385" y="287"/>
                  </a:cubicBezTo>
                  <a:cubicBezTo>
                    <a:pt x="389" y="287"/>
                    <a:pt x="393" y="287"/>
                    <a:pt x="398" y="288"/>
                  </a:cubicBezTo>
                  <a:lnTo>
                    <a:pt x="410" y="236"/>
                  </a:lnTo>
                  <a:cubicBezTo>
                    <a:pt x="396" y="232"/>
                    <a:pt x="393" y="208"/>
                    <a:pt x="411" y="204"/>
                  </a:cubicBezTo>
                  <a:cubicBezTo>
                    <a:pt x="411" y="200"/>
                    <a:pt x="413" y="197"/>
                    <a:pt x="416" y="194"/>
                  </a:cubicBezTo>
                  <a:cubicBezTo>
                    <a:pt x="406" y="195"/>
                    <a:pt x="396" y="196"/>
                    <a:pt x="387" y="198"/>
                  </a:cubicBezTo>
                  <a:lnTo>
                    <a:pt x="390" y="227"/>
                  </a:lnTo>
                  <a:cubicBezTo>
                    <a:pt x="390" y="227"/>
                    <a:pt x="390" y="227"/>
                    <a:pt x="390" y="228"/>
                  </a:cubicBezTo>
                  <a:lnTo>
                    <a:pt x="390" y="231"/>
                  </a:lnTo>
                  <a:cubicBezTo>
                    <a:pt x="390" y="234"/>
                    <a:pt x="385" y="235"/>
                    <a:pt x="384" y="231"/>
                  </a:cubicBezTo>
                  <a:lnTo>
                    <a:pt x="384" y="229"/>
                  </a:lnTo>
                  <a:lnTo>
                    <a:pt x="373" y="221"/>
                  </a:lnTo>
                  <a:cubicBezTo>
                    <a:pt x="370" y="223"/>
                    <a:pt x="368" y="227"/>
                    <a:pt x="368" y="231"/>
                  </a:cubicBezTo>
                  <a:cubicBezTo>
                    <a:pt x="368" y="239"/>
                    <a:pt x="374" y="245"/>
                    <a:pt x="382" y="245"/>
                  </a:cubicBezTo>
                  <a:cubicBezTo>
                    <a:pt x="383" y="245"/>
                    <a:pt x="384" y="245"/>
                    <a:pt x="386" y="245"/>
                  </a:cubicBezTo>
                  <a:lnTo>
                    <a:pt x="386" y="244"/>
                  </a:lnTo>
                  <a:cubicBezTo>
                    <a:pt x="385" y="240"/>
                    <a:pt x="391" y="239"/>
                    <a:pt x="391" y="243"/>
                  </a:cubicBezTo>
                  <a:lnTo>
                    <a:pt x="391" y="246"/>
                  </a:lnTo>
                  <a:cubicBezTo>
                    <a:pt x="392" y="246"/>
                    <a:pt x="392" y="246"/>
                    <a:pt x="392" y="247"/>
                  </a:cubicBezTo>
                  <a:lnTo>
                    <a:pt x="393" y="265"/>
                  </a:lnTo>
                  <a:cubicBezTo>
                    <a:pt x="393" y="265"/>
                    <a:pt x="393" y="265"/>
                    <a:pt x="393" y="265"/>
                  </a:cubicBezTo>
                  <a:lnTo>
                    <a:pt x="393" y="265"/>
                  </a:lnTo>
                  <a:close/>
                  <a:moveTo>
                    <a:pt x="372" y="214"/>
                  </a:moveTo>
                  <a:lnTo>
                    <a:pt x="372" y="214"/>
                  </a:lnTo>
                  <a:lnTo>
                    <a:pt x="374" y="215"/>
                  </a:lnTo>
                  <a:cubicBezTo>
                    <a:pt x="374" y="215"/>
                    <a:pt x="374" y="215"/>
                    <a:pt x="375" y="215"/>
                  </a:cubicBezTo>
                  <a:lnTo>
                    <a:pt x="384" y="222"/>
                  </a:lnTo>
                  <a:lnTo>
                    <a:pt x="382" y="199"/>
                  </a:lnTo>
                  <a:cubicBezTo>
                    <a:pt x="374" y="201"/>
                    <a:pt x="367" y="203"/>
                    <a:pt x="360" y="206"/>
                  </a:cubicBezTo>
                  <a:cubicBezTo>
                    <a:pt x="346" y="221"/>
                    <a:pt x="347" y="238"/>
                    <a:pt x="356" y="250"/>
                  </a:cubicBezTo>
                  <a:cubicBezTo>
                    <a:pt x="357" y="250"/>
                    <a:pt x="357" y="250"/>
                    <a:pt x="357" y="250"/>
                  </a:cubicBezTo>
                  <a:cubicBezTo>
                    <a:pt x="364" y="259"/>
                    <a:pt x="376" y="264"/>
                    <a:pt x="387" y="263"/>
                  </a:cubicBezTo>
                  <a:lnTo>
                    <a:pt x="386" y="250"/>
                  </a:lnTo>
                  <a:cubicBezTo>
                    <a:pt x="385" y="251"/>
                    <a:pt x="383" y="251"/>
                    <a:pt x="382" y="251"/>
                  </a:cubicBezTo>
                  <a:cubicBezTo>
                    <a:pt x="371" y="251"/>
                    <a:pt x="362" y="242"/>
                    <a:pt x="362" y="231"/>
                  </a:cubicBezTo>
                  <a:cubicBezTo>
                    <a:pt x="362" y="226"/>
                    <a:pt x="365" y="221"/>
                    <a:pt x="368" y="217"/>
                  </a:cubicBezTo>
                  <a:cubicBezTo>
                    <a:pt x="367" y="215"/>
                    <a:pt x="370" y="212"/>
                    <a:pt x="372" y="214"/>
                  </a:cubicBezTo>
                  <a:lnTo>
                    <a:pt x="372" y="214"/>
                  </a:lnTo>
                  <a:close/>
                  <a:moveTo>
                    <a:pt x="370" y="266"/>
                  </a:moveTo>
                  <a:lnTo>
                    <a:pt x="370" y="266"/>
                  </a:lnTo>
                  <a:cubicBezTo>
                    <a:pt x="364" y="263"/>
                    <a:pt x="358" y="260"/>
                    <a:pt x="354" y="255"/>
                  </a:cubicBezTo>
                  <a:cubicBezTo>
                    <a:pt x="334" y="260"/>
                    <a:pt x="317" y="245"/>
                    <a:pt x="311" y="233"/>
                  </a:cubicBezTo>
                  <a:cubicBezTo>
                    <a:pt x="304" y="238"/>
                    <a:pt x="297" y="244"/>
                    <a:pt x="291" y="250"/>
                  </a:cubicBezTo>
                  <a:lnTo>
                    <a:pt x="303" y="253"/>
                  </a:lnTo>
                  <a:cubicBezTo>
                    <a:pt x="304" y="253"/>
                    <a:pt x="304" y="253"/>
                    <a:pt x="304" y="253"/>
                  </a:cubicBezTo>
                  <a:lnTo>
                    <a:pt x="307" y="254"/>
                  </a:lnTo>
                  <a:cubicBezTo>
                    <a:pt x="307" y="254"/>
                    <a:pt x="308" y="254"/>
                    <a:pt x="308" y="255"/>
                  </a:cubicBezTo>
                  <a:cubicBezTo>
                    <a:pt x="309" y="255"/>
                    <a:pt x="309" y="255"/>
                    <a:pt x="309" y="256"/>
                  </a:cubicBezTo>
                  <a:cubicBezTo>
                    <a:pt x="323" y="272"/>
                    <a:pt x="357" y="272"/>
                    <a:pt x="370" y="266"/>
                  </a:cubicBezTo>
                  <a:lnTo>
                    <a:pt x="370" y="266"/>
                  </a:lnTo>
                  <a:close/>
                  <a:moveTo>
                    <a:pt x="350" y="250"/>
                  </a:moveTo>
                  <a:lnTo>
                    <a:pt x="350" y="250"/>
                  </a:lnTo>
                  <a:cubicBezTo>
                    <a:pt x="342" y="239"/>
                    <a:pt x="341" y="225"/>
                    <a:pt x="350" y="210"/>
                  </a:cubicBezTo>
                  <a:cubicBezTo>
                    <a:pt x="338" y="215"/>
                    <a:pt x="326" y="222"/>
                    <a:pt x="315" y="230"/>
                  </a:cubicBezTo>
                  <a:cubicBezTo>
                    <a:pt x="320" y="240"/>
                    <a:pt x="334" y="252"/>
                    <a:pt x="350" y="250"/>
                  </a:cubicBezTo>
                  <a:lnTo>
                    <a:pt x="350" y="250"/>
                  </a:lnTo>
                  <a:close/>
                  <a:moveTo>
                    <a:pt x="305" y="260"/>
                  </a:moveTo>
                  <a:lnTo>
                    <a:pt x="305" y="260"/>
                  </a:lnTo>
                  <a:lnTo>
                    <a:pt x="305" y="259"/>
                  </a:lnTo>
                  <a:cubicBezTo>
                    <a:pt x="303" y="265"/>
                    <a:pt x="303" y="277"/>
                    <a:pt x="304" y="283"/>
                  </a:cubicBezTo>
                  <a:cubicBezTo>
                    <a:pt x="315" y="287"/>
                    <a:pt x="328" y="287"/>
                    <a:pt x="343" y="287"/>
                  </a:cubicBezTo>
                  <a:cubicBezTo>
                    <a:pt x="355" y="287"/>
                    <a:pt x="366" y="287"/>
                    <a:pt x="377" y="287"/>
                  </a:cubicBezTo>
                  <a:cubicBezTo>
                    <a:pt x="373" y="282"/>
                    <a:pt x="371" y="276"/>
                    <a:pt x="370" y="272"/>
                  </a:cubicBezTo>
                  <a:cubicBezTo>
                    <a:pt x="353" y="278"/>
                    <a:pt x="320" y="276"/>
                    <a:pt x="305" y="260"/>
                  </a:cubicBezTo>
                  <a:lnTo>
                    <a:pt x="305" y="260"/>
                  </a:lnTo>
                  <a:close/>
                  <a:moveTo>
                    <a:pt x="315" y="346"/>
                  </a:moveTo>
                  <a:lnTo>
                    <a:pt x="315" y="346"/>
                  </a:lnTo>
                  <a:cubicBezTo>
                    <a:pt x="311" y="345"/>
                    <a:pt x="308" y="343"/>
                    <a:pt x="304" y="341"/>
                  </a:cubicBezTo>
                  <a:cubicBezTo>
                    <a:pt x="300" y="344"/>
                    <a:pt x="296" y="346"/>
                    <a:pt x="293" y="349"/>
                  </a:cubicBezTo>
                  <a:cubicBezTo>
                    <a:pt x="293" y="349"/>
                    <a:pt x="292" y="350"/>
                    <a:pt x="292" y="350"/>
                  </a:cubicBezTo>
                  <a:cubicBezTo>
                    <a:pt x="285" y="356"/>
                    <a:pt x="279" y="362"/>
                    <a:pt x="274" y="367"/>
                  </a:cubicBezTo>
                  <a:cubicBezTo>
                    <a:pt x="274" y="367"/>
                    <a:pt x="274" y="368"/>
                    <a:pt x="274" y="368"/>
                  </a:cubicBezTo>
                  <a:cubicBezTo>
                    <a:pt x="272" y="370"/>
                    <a:pt x="270" y="373"/>
                    <a:pt x="268" y="375"/>
                  </a:cubicBezTo>
                  <a:cubicBezTo>
                    <a:pt x="268" y="376"/>
                    <a:pt x="268" y="376"/>
                    <a:pt x="268" y="376"/>
                  </a:cubicBezTo>
                  <a:cubicBezTo>
                    <a:pt x="261" y="386"/>
                    <a:pt x="258" y="395"/>
                    <a:pt x="257" y="403"/>
                  </a:cubicBezTo>
                  <a:cubicBezTo>
                    <a:pt x="255" y="415"/>
                    <a:pt x="256" y="431"/>
                    <a:pt x="249" y="441"/>
                  </a:cubicBezTo>
                  <a:cubicBezTo>
                    <a:pt x="260" y="440"/>
                    <a:pt x="263" y="437"/>
                    <a:pt x="270" y="431"/>
                  </a:cubicBezTo>
                  <a:cubicBezTo>
                    <a:pt x="263" y="401"/>
                    <a:pt x="285" y="362"/>
                    <a:pt x="315" y="346"/>
                  </a:cubicBezTo>
                  <a:lnTo>
                    <a:pt x="315" y="346"/>
                  </a:lnTo>
                  <a:close/>
                  <a:moveTo>
                    <a:pt x="318" y="401"/>
                  </a:moveTo>
                  <a:lnTo>
                    <a:pt x="318" y="401"/>
                  </a:lnTo>
                  <a:cubicBezTo>
                    <a:pt x="317" y="402"/>
                    <a:pt x="317" y="403"/>
                    <a:pt x="316" y="405"/>
                  </a:cubicBezTo>
                  <a:cubicBezTo>
                    <a:pt x="310" y="417"/>
                    <a:pt x="317" y="427"/>
                    <a:pt x="324" y="427"/>
                  </a:cubicBezTo>
                  <a:cubicBezTo>
                    <a:pt x="342" y="427"/>
                    <a:pt x="341" y="402"/>
                    <a:pt x="318" y="401"/>
                  </a:cubicBezTo>
                  <a:lnTo>
                    <a:pt x="318" y="401"/>
                  </a:lnTo>
                  <a:close/>
                  <a:moveTo>
                    <a:pt x="286" y="347"/>
                  </a:moveTo>
                  <a:lnTo>
                    <a:pt x="286" y="347"/>
                  </a:lnTo>
                  <a:cubicBezTo>
                    <a:pt x="277" y="340"/>
                    <a:pt x="266" y="331"/>
                    <a:pt x="261" y="320"/>
                  </a:cubicBezTo>
                  <a:cubicBezTo>
                    <a:pt x="260" y="326"/>
                    <a:pt x="260" y="332"/>
                    <a:pt x="262" y="338"/>
                  </a:cubicBezTo>
                  <a:lnTo>
                    <a:pt x="262" y="338"/>
                  </a:lnTo>
                  <a:cubicBezTo>
                    <a:pt x="264" y="347"/>
                    <a:pt x="268" y="355"/>
                    <a:pt x="272" y="361"/>
                  </a:cubicBezTo>
                  <a:cubicBezTo>
                    <a:pt x="276" y="357"/>
                    <a:pt x="281" y="352"/>
                    <a:pt x="286" y="347"/>
                  </a:cubicBezTo>
                  <a:lnTo>
                    <a:pt x="286" y="347"/>
                  </a:lnTo>
                  <a:close/>
                  <a:moveTo>
                    <a:pt x="266" y="460"/>
                  </a:moveTo>
                  <a:lnTo>
                    <a:pt x="266" y="460"/>
                  </a:lnTo>
                  <a:cubicBezTo>
                    <a:pt x="266" y="468"/>
                    <a:pt x="267" y="476"/>
                    <a:pt x="266" y="484"/>
                  </a:cubicBezTo>
                  <a:cubicBezTo>
                    <a:pt x="275" y="483"/>
                    <a:pt x="278" y="481"/>
                    <a:pt x="283" y="476"/>
                  </a:cubicBezTo>
                  <a:cubicBezTo>
                    <a:pt x="277" y="472"/>
                    <a:pt x="271" y="467"/>
                    <a:pt x="266" y="460"/>
                  </a:cubicBezTo>
                  <a:lnTo>
                    <a:pt x="266" y="460"/>
                  </a:lnTo>
                  <a:close/>
                  <a:moveTo>
                    <a:pt x="263" y="356"/>
                  </a:moveTo>
                  <a:lnTo>
                    <a:pt x="263" y="356"/>
                  </a:lnTo>
                  <a:lnTo>
                    <a:pt x="252" y="362"/>
                  </a:lnTo>
                  <a:lnTo>
                    <a:pt x="258" y="374"/>
                  </a:lnTo>
                  <a:cubicBezTo>
                    <a:pt x="260" y="373"/>
                    <a:pt x="262" y="372"/>
                    <a:pt x="264" y="372"/>
                  </a:cubicBezTo>
                  <a:cubicBezTo>
                    <a:pt x="265" y="370"/>
                    <a:pt x="267" y="368"/>
                    <a:pt x="269" y="366"/>
                  </a:cubicBezTo>
                  <a:cubicBezTo>
                    <a:pt x="267" y="363"/>
                    <a:pt x="265" y="359"/>
                    <a:pt x="263" y="356"/>
                  </a:cubicBezTo>
                  <a:lnTo>
                    <a:pt x="263" y="356"/>
                  </a:lnTo>
                  <a:close/>
                  <a:moveTo>
                    <a:pt x="232" y="406"/>
                  </a:moveTo>
                  <a:lnTo>
                    <a:pt x="232" y="406"/>
                  </a:lnTo>
                  <a:cubicBezTo>
                    <a:pt x="232" y="408"/>
                    <a:pt x="232" y="411"/>
                    <a:pt x="232" y="413"/>
                  </a:cubicBezTo>
                  <a:cubicBezTo>
                    <a:pt x="238" y="409"/>
                    <a:pt x="246" y="403"/>
                    <a:pt x="251" y="402"/>
                  </a:cubicBezTo>
                  <a:cubicBezTo>
                    <a:pt x="253" y="395"/>
                    <a:pt x="255" y="388"/>
                    <a:pt x="259" y="379"/>
                  </a:cubicBezTo>
                  <a:cubicBezTo>
                    <a:pt x="259" y="380"/>
                    <a:pt x="258" y="380"/>
                    <a:pt x="258" y="380"/>
                  </a:cubicBezTo>
                  <a:cubicBezTo>
                    <a:pt x="258" y="380"/>
                    <a:pt x="258" y="380"/>
                    <a:pt x="258" y="380"/>
                  </a:cubicBezTo>
                  <a:cubicBezTo>
                    <a:pt x="246" y="387"/>
                    <a:pt x="234" y="401"/>
                    <a:pt x="232" y="406"/>
                  </a:cubicBezTo>
                  <a:lnTo>
                    <a:pt x="232" y="406"/>
                  </a:lnTo>
                  <a:close/>
                  <a:moveTo>
                    <a:pt x="233" y="371"/>
                  </a:moveTo>
                  <a:lnTo>
                    <a:pt x="233" y="371"/>
                  </a:lnTo>
                  <a:cubicBezTo>
                    <a:pt x="232" y="379"/>
                    <a:pt x="231" y="388"/>
                    <a:pt x="232" y="397"/>
                  </a:cubicBezTo>
                  <a:cubicBezTo>
                    <a:pt x="234" y="393"/>
                    <a:pt x="238" y="389"/>
                    <a:pt x="242" y="385"/>
                  </a:cubicBezTo>
                  <a:lnTo>
                    <a:pt x="233" y="371"/>
                  </a:lnTo>
                  <a:lnTo>
                    <a:pt x="233" y="371"/>
                  </a:lnTo>
                  <a:close/>
                  <a:moveTo>
                    <a:pt x="236" y="352"/>
                  </a:moveTo>
                  <a:lnTo>
                    <a:pt x="236" y="352"/>
                  </a:lnTo>
                  <a:cubicBezTo>
                    <a:pt x="235" y="355"/>
                    <a:pt x="235" y="359"/>
                    <a:pt x="234" y="362"/>
                  </a:cubicBezTo>
                  <a:lnTo>
                    <a:pt x="246" y="381"/>
                  </a:lnTo>
                  <a:cubicBezTo>
                    <a:pt x="248" y="380"/>
                    <a:pt x="251" y="378"/>
                    <a:pt x="253" y="377"/>
                  </a:cubicBezTo>
                  <a:cubicBezTo>
                    <a:pt x="243" y="357"/>
                    <a:pt x="241" y="361"/>
                    <a:pt x="260" y="351"/>
                  </a:cubicBezTo>
                  <a:cubicBezTo>
                    <a:pt x="259" y="348"/>
                    <a:pt x="258" y="345"/>
                    <a:pt x="257" y="342"/>
                  </a:cubicBezTo>
                  <a:cubicBezTo>
                    <a:pt x="252" y="343"/>
                    <a:pt x="243" y="347"/>
                    <a:pt x="236" y="352"/>
                  </a:cubicBezTo>
                  <a:lnTo>
                    <a:pt x="236" y="352"/>
                  </a:lnTo>
                  <a:close/>
                  <a:moveTo>
                    <a:pt x="267" y="279"/>
                  </a:moveTo>
                  <a:lnTo>
                    <a:pt x="267" y="279"/>
                  </a:lnTo>
                  <a:cubicBezTo>
                    <a:pt x="254" y="299"/>
                    <a:pt x="244" y="321"/>
                    <a:pt x="238" y="344"/>
                  </a:cubicBezTo>
                  <a:cubicBezTo>
                    <a:pt x="244" y="340"/>
                    <a:pt x="251" y="338"/>
                    <a:pt x="255" y="336"/>
                  </a:cubicBezTo>
                  <a:cubicBezTo>
                    <a:pt x="254" y="328"/>
                    <a:pt x="254" y="319"/>
                    <a:pt x="258" y="309"/>
                  </a:cubicBezTo>
                  <a:cubicBezTo>
                    <a:pt x="259" y="306"/>
                    <a:pt x="263" y="306"/>
                    <a:pt x="263" y="310"/>
                  </a:cubicBezTo>
                  <a:cubicBezTo>
                    <a:pt x="265" y="324"/>
                    <a:pt x="280" y="335"/>
                    <a:pt x="291" y="344"/>
                  </a:cubicBezTo>
                  <a:cubicBezTo>
                    <a:pt x="293" y="342"/>
                    <a:pt x="296" y="339"/>
                    <a:pt x="299" y="337"/>
                  </a:cubicBezTo>
                  <a:cubicBezTo>
                    <a:pt x="283" y="325"/>
                    <a:pt x="271" y="308"/>
                    <a:pt x="267" y="279"/>
                  </a:cubicBezTo>
                  <a:lnTo>
                    <a:pt x="267" y="279"/>
                  </a:lnTo>
                  <a:close/>
                  <a:moveTo>
                    <a:pt x="287" y="255"/>
                  </a:moveTo>
                  <a:lnTo>
                    <a:pt x="287" y="255"/>
                  </a:lnTo>
                  <a:cubicBezTo>
                    <a:pt x="284" y="258"/>
                    <a:pt x="281" y="261"/>
                    <a:pt x="278" y="265"/>
                  </a:cubicBezTo>
                  <a:cubicBezTo>
                    <a:pt x="284" y="273"/>
                    <a:pt x="290" y="278"/>
                    <a:pt x="298" y="281"/>
                  </a:cubicBezTo>
                  <a:cubicBezTo>
                    <a:pt x="297" y="274"/>
                    <a:pt x="297" y="264"/>
                    <a:pt x="299" y="258"/>
                  </a:cubicBezTo>
                  <a:lnTo>
                    <a:pt x="287" y="255"/>
                  </a:lnTo>
                  <a:lnTo>
                    <a:pt x="287" y="255"/>
                  </a:lnTo>
                  <a:close/>
                  <a:moveTo>
                    <a:pt x="445" y="236"/>
                  </a:moveTo>
                  <a:lnTo>
                    <a:pt x="445" y="236"/>
                  </a:lnTo>
                  <a:cubicBezTo>
                    <a:pt x="442" y="238"/>
                    <a:pt x="439" y="239"/>
                    <a:pt x="435" y="239"/>
                  </a:cubicBezTo>
                  <a:cubicBezTo>
                    <a:pt x="434" y="247"/>
                    <a:pt x="433" y="255"/>
                    <a:pt x="434" y="263"/>
                  </a:cubicBezTo>
                  <a:lnTo>
                    <a:pt x="449" y="247"/>
                  </a:lnTo>
                  <a:cubicBezTo>
                    <a:pt x="446" y="243"/>
                    <a:pt x="445" y="240"/>
                    <a:pt x="445" y="236"/>
                  </a:cubicBezTo>
                  <a:lnTo>
                    <a:pt x="445" y="236"/>
                  </a:lnTo>
                  <a:close/>
                  <a:moveTo>
                    <a:pt x="428" y="253"/>
                  </a:moveTo>
                  <a:lnTo>
                    <a:pt x="428" y="253"/>
                  </a:lnTo>
                  <a:cubicBezTo>
                    <a:pt x="424" y="252"/>
                    <a:pt x="420" y="251"/>
                    <a:pt x="418" y="247"/>
                  </a:cubicBezTo>
                  <a:cubicBezTo>
                    <a:pt x="417" y="245"/>
                    <a:pt x="423" y="246"/>
                    <a:pt x="424" y="246"/>
                  </a:cubicBezTo>
                  <a:cubicBezTo>
                    <a:pt x="426" y="246"/>
                    <a:pt x="427" y="245"/>
                    <a:pt x="429" y="245"/>
                  </a:cubicBezTo>
                  <a:cubicBezTo>
                    <a:pt x="429" y="242"/>
                    <a:pt x="429" y="239"/>
                    <a:pt x="430" y="236"/>
                  </a:cubicBezTo>
                  <a:cubicBezTo>
                    <a:pt x="430" y="236"/>
                    <a:pt x="430" y="235"/>
                    <a:pt x="430" y="235"/>
                  </a:cubicBezTo>
                  <a:cubicBezTo>
                    <a:pt x="430" y="234"/>
                    <a:pt x="430" y="233"/>
                    <a:pt x="430" y="232"/>
                  </a:cubicBezTo>
                  <a:cubicBezTo>
                    <a:pt x="431" y="229"/>
                    <a:pt x="436" y="229"/>
                    <a:pt x="436" y="233"/>
                  </a:cubicBezTo>
                  <a:cubicBezTo>
                    <a:pt x="452" y="232"/>
                    <a:pt x="449" y="208"/>
                    <a:pt x="432" y="212"/>
                  </a:cubicBezTo>
                  <a:cubicBezTo>
                    <a:pt x="428" y="212"/>
                    <a:pt x="427" y="207"/>
                    <a:pt x="431" y="206"/>
                  </a:cubicBezTo>
                  <a:cubicBezTo>
                    <a:pt x="435" y="205"/>
                    <a:pt x="438" y="205"/>
                    <a:pt x="441" y="206"/>
                  </a:cubicBezTo>
                  <a:cubicBezTo>
                    <a:pt x="439" y="183"/>
                    <a:pt x="403" y="197"/>
                    <a:pt x="423" y="215"/>
                  </a:cubicBezTo>
                  <a:cubicBezTo>
                    <a:pt x="426" y="217"/>
                    <a:pt x="423" y="222"/>
                    <a:pt x="420" y="219"/>
                  </a:cubicBezTo>
                  <a:cubicBezTo>
                    <a:pt x="416" y="216"/>
                    <a:pt x="414" y="213"/>
                    <a:pt x="413" y="210"/>
                  </a:cubicBezTo>
                  <a:cubicBezTo>
                    <a:pt x="400" y="212"/>
                    <a:pt x="403" y="228"/>
                    <a:pt x="412" y="231"/>
                  </a:cubicBezTo>
                  <a:lnTo>
                    <a:pt x="412" y="230"/>
                  </a:lnTo>
                  <a:cubicBezTo>
                    <a:pt x="413" y="227"/>
                    <a:pt x="418" y="228"/>
                    <a:pt x="417" y="232"/>
                  </a:cubicBezTo>
                  <a:lnTo>
                    <a:pt x="416" y="234"/>
                  </a:lnTo>
                  <a:cubicBezTo>
                    <a:pt x="416" y="235"/>
                    <a:pt x="416" y="235"/>
                    <a:pt x="416" y="235"/>
                  </a:cubicBezTo>
                  <a:lnTo>
                    <a:pt x="403" y="288"/>
                  </a:lnTo>
                  <a:cubicBezTo>
                    <a:pt x="406" y="288"/>
                    <a:pt x="408" y="289"/>
                    <a:pt x="410" y="289"/>
                  </a:cubicBezTo>
                  <a:lnTo>
                    <a:pt x="430" y="268"/>
                  </a:lnTo>
                  <a:cubicBezTo>
                    <a:pt x="428" y="263"/>
                    <a:pt x="428" y="258"/>
                    <a:pt x="428" y="253"/>
                  </a:cubicBezTo>
                  <a:lnTo>
                    <a:pt x="428" y="253"/>
                  </a:lnTo>
                  <a:close/>
                  <a:moveTo>
                    <a:pt x="456" y="273"/>
                  </a:moveTo>
                  <a:lnTo>
                    <a:pt x="456" y="273"/>
                  </a:lnTo>
                  <a:cubicBezTo>
                    <a:pt x="453" y="268"/>
                    <a:pt x="452" y="262"/>
                    <a:pt x="453" y="257"/>
                  </a:cubicBezTo>
                  <a:cubicBezTo>
                    <a:pt x="453" y="254"/>
                    <a:pt x="456" y="259"/>
                    <a:pt x="456" y="259"/>
                  </a:cubicBezTo>
                  <a:cubicBezTo>
                    <a:pt x="458" y="261"/>
                    <a:pt x="460" y="262"/>
                    <a:pt x="463" y="263"/>
                  </a:cubicBezTo>
                  <a:cubicBezTo>
                    <a:pt x="467" y="256"/>
                    <a:pt x="472" y="249"/>
                    <a:pt x="477" y="243"/>
                  </a:cubicBezTo>
                  <a:cubicBezTo>
                    <a:pt x="483" y="235"/>
                    <a:pt x="488" y="228"/>
                    <a:pt x="494" y="221"/>
                  </a:cubicBezTo>
                  <a:cubicBezTo>
                    <a:pt x="484" y="209"/>
                    <a:pt x="468" y="216"/>
                    <a:pt x="473" y="234"/>
                  </a:cubicBezTo>
                  <a:cubicBezTo>
                    <a:pt x="474" y="238"/>
                    <a:pt x="468" y="239"/>
                    <a:pt x="467" y="235"/>
                  </a:cubicBezTo>
                  <a:cubicBezTo>
                    <a:pt x="466" y="231"/>
                    <a:pt x="466" y="228"/>
                    <a:pt x="466" y="225"/>
                  </a:cubicBezTo>
                  <a:cubicBezTo>
                    <a:pt x="454" y="221"/>
                    <a:pt x="445" y="232"/>
                    <a:pt x="453" y="243"/>
                  </a:cubicBezTo>
                  <a:cubicBezTo>
                    <a:pt x="456" y="240"/>
                    <a:pt x="459" y="244"/>
                    <a:pt x="457" y="247"/>
                  </a:cubicBezTo>
                  <a:lnTo>
                    <a:pt x="435" y="270"/>
                  </a:lnTo>
                  <a:cubicBezTo>
                    <a:pt x="435" y="271"/>
                    <a:pt x="435" y="271"/>
                    <a:pt x="434" y="271"/>
                  </a:cubicBezTo>
                  <a:lnTo>
                    <a:pt x="417" y="290"/>
                  </a:lnTo>
                  <a:cubicBezTo>
                    <a:pt x="424" y="292"/>
                    <a:pt x="432" y="293"/>
                    <a:pt x="440" y="296"/>
                  </a:cubicBezTo>
                  <a:cubicBezTo>
                    <a:pt x="445" y="288"/>
                    <a:pt x="451" y="280"/>
                    <a:pt x="456" y="273"/>
                  </a:cubicBezTo>
                  <a:lnTo>
                    <a:pt x="456" y="273"/>
                  </a:lnTo>
                  <a:close/>
                  <a:moveTo>
                    <a:pt x="431" y="430"/>
                  </a:moveTo>
                  <a:lnTo>
                    <a:pt x="431" y="430"/>
                  </a:lnTo>
                  <a:cubicBezTo>
                    <a:pt x="462" y="417"/>
                    <a:pt x="472" y="392"/>
                    <a:pt x="471" y="372"/>
                  </a:cubicBezTo>
                  <a:cubicBezTo>
                    <a:pt x="464" y="382"/>
                    <a:pt x="457" y="393"/>
                    <a:pt x="450" y="402"/>
                  </a:cubicBezTo>
                  <a:cubicBezTo>
                    <a:pt x="444" y="412"/>
                    <a:pt x="437" y="421"/>
                    <a:pt x="431" y="430"/>
                  </a:cubicBezTo>
                  <a:lnTo>
                    <a:pt x="431" y="430"/>
                  </a:lnTo>
                  <a:close/>
                  <a:moveTo>
                    <a:pt x="493" y="359"/>
                  </a:moveTo>
                  <a:lnTo>
                    <a:pt x="493" y="359"/>
                  </a:lnTo>
                  <a:cubicBezTo>
                    <a:pt x="506" y="345"/>
                    <a:pt x="511" y="331"/>
                    <a:pt x="511" y="317"/>
                  </a:cubicBezTo>
                  <a:cubicBezTo>
                    <a:pt x="503" y="326"/>
                    <a:pt x="496" y="335"/>
                    <a:pt x="490" y="345"/>
                  </a:cubicBezTo>
                  <a:cubicBezTo>
                    <a:pt x="491" y="349"/>
                    <a:pt x="492" y="354"/>
                    <a:pt x="493" y="359"/>
                  </a:cubicBezTo>
                  <a:lnTo>
                    <a:pt x="493" y="359"/>
                  </a:lnTo>
                  <a:close/>
                  <a:moveTo>
                    <a:pt x="534" y="308"/>
                  </a:moveTo>
                  <a:lnTo>
                    <a:pt x="534" y="308"/>
                  </a:lnTo>
                  <a:cubicBezTo>
                    <a:pt x="548" y="297"/>
                    <a:pt x="553" y="285"/>
                    <a:pt x="553" y="270"/>
                  </a:cubicBezTo>
                  <a:cubicBezTo>
                    <a:pt x="545" y="277"/>
                    <a:pt x="538" y="284"/>
                    <a:pt x="531" y="292"/>
                  </a:cubicBezTo>
                  <a:cubicBezTo>
                    <a:pt x="532" y="298"/>
                    <a:pt x="533" y="303"/>
                    <a:pt x="534" y="308"/>
                  </a:cubicBezTo>
                  <a:lnTo>
                    <a:pt x="534" y="308"/>
                  </a:lnTo>
                  <a:close/>
                  <a:moveTo>
                    <a:pt x="533" y="331"/>
                  </a:moveTo>
                  <a:lnTo>
                    <a:pt x="533" y="331"/>
                  </a:lnTo>
                  <a:cubicBezTo>
                    <a:pt x="562" y="318"/>
                    <a:pt x="575" y="287"/>
                    <a:pt x="572" y="254"/>
                  </a:cubicBezTo>
                  <a:cubicBezTo>
                    <a:pt x="567" y="258"/>
                    <a:pt x="563" y="261"/>
                    <a:pt x="558" y="265"/>
                  </a:cubicBezTo>
                  <a:cubicBezTo>
                    <a:pt x="560" y="285"/>
                    <a:pt x="553" y="301"/>
                    <a:pt x="534" y="315"/>
                  </a:cubicBezTo>
                  <a:cubicBezTo>
                    <a:pt x="534" y="321"/>
                    <a:pt x="534" y="326"/>
                    <a:pt x="533" y="331"/>
                  </a:cubicBezTo>
                  <a:lnTo>
                    <a:pt x="533" y="331"/>
                  </a:lnTo>
                  <a:close/>
                  <a:moveTo>
                    <a:pt x="420" y="452"/>
                  </a:moveTo>
                  <a:lnTo>
                    <a:pt x="420" y="452"/>
                  </a:lnTo>
                  <a:cubicBezTo>
                    <a:pt x="420" y="452"/>
                    <a:pt x="420" y="452"/>
                    <a:pt x="420" y="452"/>
                  </a:cubicBezTo>
                  <a:cubicBezTo>
                    <a:pt x="453" y="449"/>
                    <a:pt x="482" y="423"/>
                    <a:pt x="488" y="388"/>
                  </a:cubicBezTo>
                  <a:cubicBezTo>
                    <a:pt x="488" y="387"/>
                    <a:pt x="488" y="387"/>
                    <a:pt x="488" y="387"/>
                  </a:cubicBezTo>
                  <a:cubicBezTo>
                    <a:pt x="489" y="380"/>
                    <a:pt x="489" y="373"/>
                    <a:pt x="488" y="365"/>
                  </a:cubicBezTo>
                  <a:cubicBezTo>
                    <a:pt x="488" y="365"/>
                    <a:pt x="488" y="364"/>
                    <a:pt x="488" y="364"/>
                  </a:cubicBezTo>
                  <a:cubicBezTo>
                    <a:pt x="488" y="360"/>
                    <a:pt x="487" y="355"/>
                    <a:pt x="485" y="351"/>
                  </a:cubicBezTo>
                  <a:cubicBezTo>
                    <a:pt x="482" y="355"/>
                    <a:pt x="479" y="360"/>
                    <a:pt x="475" y="365"/>
                  </a:cubicBezTo>
                  <a:cubicBezTo>
                    <a:pt x="480" y="390"/>
                    <a:pt x="469" y="425"/>
                    <a:pt x="425" y="438"/>
                  </a:cubicBezTo>
                  <a:cubicBezTo>
                    <a:pt x="422" y="443"/>
                    <a:pt x="418" y="447"/>
                    <a:pt x="415" y="452"/>
                  </a:cubicBezTo>
                  <a:cubicBezTo>
                    <a:pt x="416" y="452"/>
                    <a:pt x="418" y="452"/>
                    <a:pt x="420" y="452"/>
                  </a:cubicBezTo>
                  <a:lnTo>
                    <a:pt x="420" y="452"/>
                  </a:lnTo>
                  <a:close/>
                  <a:moveTo>
                    <a:pt x="299" y="552"/>
                  </a:moveTo>
                  <a:lnTo>
                    <a:pt x="299" y="552"/>
                  </a:lnTo>
                  <a:cubicBezTo>
                    <a:pt x="299" y="552"/>
                    <a:pt x="299" y="552"/>
                    <a:pt x="299" y="552"/>
                  </a:cubicBezTo>
                  <a:cubicBezTo>
                    <a:pt x="299" y="553"/>
                    <a:pt x="300" y="554"/>
                    <a:pt x="301" y="555"/>
                  </a:cubicBezTo>
                  <a:cubicBezTo>
                    <a:pt x="312" y="549"/>
                    <a:pt x="322" y="541"/>
                    <a:pt x="332" y="533"/>
                  </a:cubicBezTo>
                  <a:cubicBezTo>
                    <a:pt x="332" y="533"/>
                    <a:pt x="332" y="533"/>
                    <a:pt x="332" y="533"/>
                  </a:cubicBezTo>
                  <a:cubicBezTo>
                    <a:pt x="337" y="529"/>
                    <a:pt x="342" y="525"/>
                    <a:pt x="346" y="521"/>
                  </a:cubicBezTo>
                  <a:cubicBezTo>
                    <a:pt x="346" y="521"/>
                    <a:pt x="347" y="521"/>
                    <a:pt x="347" y="521"/>
                  </a:cubicBezTo>
                  <a:cubicBezTo>
                    <a:pt x="351" y="517"/>
                    <a:pt x="356" y="512"/>
                    <a:pt x="360" y="508"/>
                  </a:cubicBezTo>
                  <a:cubicBezTo>
                    <a:pt x="360" y="508"/>
                    <a:pt x="361" y="508"/>
                    <a:pt x="361" y="507"/>
                  </a:cubicBezTo>
                  <a:cubicBezTo>
                    <a:pt x="367" y="502"/>
                    <a:pt x="372" y="495"/>
                    <a:pt x="378" y="489"/>
                  </a:cubicBezTo>
                  <a:cubicBezTo>
                    <a:pt x="378" y="489"/>
                    <a:pt x="378" y="488"/>
                    <a:pt x="379" y="488"/>
                  </a:cubicBezTo>
                  <a:cubicBezTo>
                    <a:pt x="384" y="483"/>
                    <a:pt x="389" y="477"/>
                    <a:pt x="393" y="471"/>
                  </a:cubicBezTo>
                  <a:cubicBezTo>
                    <a:pt x="394" y="470"/>
                    <a:pt x="394" y="470"/>
                    <a:pt x="394" y="470"/>
                  </a:cubicBezTo>
                  <a:cubicBezTo>
                    <a:pt x="398" y="465"/>
                    <a:pt x="403" y="459"/>
                    <a:pt x="407" y="454"/>
                  </a:cubicBezTo>
                  <a:cubicBezTo>
                    <a:pt x="407" y="453"/>
                    <a:pt x="407" y="453"/>
                    <a:pt x="407" y="453"/>
                  </a:cubicBezTo>
                  <a:cubicBezTo>
                    <a:pt x="412" y="447"/>
                    <a:pt x="417" y="440"/>
                    <a:pt x="421" y="434"/>
                  </a:cubicBezTo>
                  <a:cubicBezTo>
                    <a:pt x="421" y="434"/>
                    <a:pt x="421" y="434"/>
                    <a:pt x="422" y="433"/>
                  </a:cubicBezTo>
                  <a:cubicBezTo>
                    <a:pt x="438" y="410"/>
                    <a:pt x="454" y="386"/>
                    <a:pt x="470" y="363"/>
                  </a:cubicBezTo>
                  <a:cubicBezTo>
                    <a:pt x="470" y="363"/>
                    <a:pt x="470" y="363"/>
                    <a:pt x="470" y="363"/>
                  </a:cubicBezTo>
                  <a:cubicBezTo>
                    <a:pt x="475" y="356"/>
                    <a:pt x="479" y="350"/>
                    <a:pt x="484" y="343"/>
                  </a:cubicBezTo>
                  <a:cubicBezTo>
                    <a:pt x="484" y="343"/>
                    <a:pt x="484" y="343"/>
                    <a:pt x="484" y="343"/>
                  </a:cubicBezTo>
                  <a:cubicBezTo>
                    <a:pt x="492" y="332"/>
                    <a:pt x="500" y="321"/>
                    <a:pt x="508" y="311"/>
                  </a:cubicBezTo>
                  <a:cubicBezTo>
                    <a:pt x="509" y="310"/>
                    <a:pt x="510" y="309"/>
                    <a:pt x="510" y="308"/>
                  </a:cubicBezTo>
                  <a:cubicBezTo>
                    <a:pt x="511" y="308"/>
                    <a:pt x="511" y="307"/>
                    <a:pt x="511" y="307"/>
                  </a:cubicBezTo>
                  <a:cubicBezTo>
                    <a:pt x="516" y="301"/>
                    <a:pt x="521" y="296"/>
                    <a:pt x="526" y="290"/>
                  </a:cubicBezTo>
                  <a:cubicBezTo>
                    <a:pt x="526" y="290"/>
                    <a:pt x="526" y="290"/>
                    <a:pt x="526" y="289"/>
                  </a:cubicBezTo>
                  <a:cubicBezTo>
                    <a:pt x="535" y="280"/>
                    <a:pt x="544" y="270"/>
                    <a:pt x="553" y="262"/>
                  </a:cubicBezTo>
                  <a:cubicBezTo>
                    <a:pt x="553" y="262"/>
                    <a:pt x="554" y="262"/>
                    <a:pt x="554" y="262"/>
                  </a:cubicBezTo>
                  <a:cubicBezTo>
                    <a:pt x="560" y="256"/>
                    <a:pt x="566" y="252"/>
                    <a:pt x="572" y="247"/>
                  </a:cubicBezTo>
                  <a:cubicBezTo>
                    <a:pt x="572" y="247"/>
                    <a:pt x="573" y="247"/>
                    <a:pt x="573" y="247"/>
                  </a:cubicBezTo>
                  <a:lnTo>
                    <a:pt x="574" y="246"/>
                  </a:lnTo>
                  <a:cubicBezTo>
                    <a:pt x="574" y="246"/>
                    <a:pt x="574" y="246"/>
                    <a:pt x="574" y="246"/>
                  </a:cubicBezTo>
                  <a:cubicBezTo>
                    <a:pt x="575" y="245"/>
                    <a:pt x="576" y="244"/>
                    <a:pt x="577" y="244"/>
                  </a:cubicBezTo>
                  <a:lnTo>
                    <a:pt x="571" y="228"/>
                  </a:lnTo>
                  <a:cubicBezTo>
                    <a:pt x="568" y="230"/>
                    <a:pt x="565" y="233"/>
                    <a:pt x="562" y="235"/>
                  </a:cubicBezTo>
                  <a:cubicBezTo>
                    <a:pt x="562" y="235"/>
                    <a:pt x="562" y="236"/>
                    <a:pt x="562" y="236"/>
                  </a:cubicBezTo>
                  <a:cubicBezTo>
                    <a:pt x="456" y="323"/>
                    <a:pt x="411" y="466"/>
                    <a:pt x="294" y="544"/>
                  </a:cubicBezTo>
                  <a:cubicBezTo>
                    <a:pt x="296" y="547"/>
                    <a:pt x="297" y="549"/>
                    <a:pt x="299" y="552"/>
                  </a:cubicBezTo>
                  <a:lnTo>
                    <a:pt x="299" y="552"/>
                  </a:lnTo>
                  <a:close/>
                  <a:moveTo>
                    <a:pt x="400" y="562"/>
                  </a:moveTo>
                  <a:lnTo>
                    <a:pt x="400" y="562"/>
                  </a:lnTo>
                  <a:cubicBezTo>
                    <a:pt x="400" y="562"/>
                    <a:pt x="400" y="562"/>
                    <a:pt x="400" y="562"/>
                  </a:cubicBezTo>
                  <a:cubicBezTo>
                    <a:pt x="402" y="563"/>
                    <a:pt x="405" y="563"/>
                    <a:pt x="407" y="563"/>
                  </a:cubicBezTo>
                  <a:cubicBezTo>
                    <a:pt x="414" y="563"/>
                    <a:pt x="421" y="561"/>
                    <a:pt x="426" y="556"/>
                  </a:cubicBezTo>
                  <a:cubicBezTo>
                    <a:pt x="426" y="556"/>
                    <a:pt x="426" y="556"/>
                    <a:pt x="426" y="556"/>
                  </a:cubicBezTo>
                  <a:cubicBezTo>
                    <a:pt x="433" y="551"/>
                    <a:pt x="437" y="543"/>
                    <a:pt x="437" y="534"/>
                  </a:cubicBezTo>
                  <a:cubicBezTo>
                    <a:pt x="437" y="529"/>
                    <a:pt x="436" y="525"/>
                    <a:pt x="434" y="522"/>
                  </a:cubicBezTo>
                  <a:cubicBezTo>
                    <a:pt x="434" y="521"/>
                    <a:pt x="434" y="521"/>
                    <a:pt x="434" y="521"/>
                  </a:cubicBezTo>
                  <a:cubicBezTo>
                    <a:pt x="429" y="511"/>
                    <a:pt x="419" y="505"/>
                    <a:pt x="407" y="505"/>
                  </a:cubicBezTo>
                  <a:cubicBezTo>
                    <a:pt x="406" y="505"/>
                    <a:pt x="404" y="505"/>
                    <a:pt x="403" y="505"/>
                  </a:cubicBezTo>
                  <a:lnTo>
                    <a:pt x="402" y="505"/>
                  </a:lnTo>
                  <a:cubicBezTo>
                    <a:pt x="397" y="506"/>
                    <a:pt x="392" y="508"/>
                    <a:pt x="388" y="512"/>
                  </a:cubicBezTo>
                  <a:lnTo>
                    <a:pt x="388" y="512"/>
                  </a:lnTo>
                  <a:cubicBezTo>
                    <a:pt x="382" y="517"/>
                    <a:pt x="378" y="525"/>
                    <a:pt x="378" y="534"/>
                  </a:cubicBezTo>
                  <a:cubicBezTo>
                    <a:pt x="378" y="547"/>
                    <a:pt x="387" y="559"/>
                    <a:pt x="400" y="562"/>
                  </a:cubicBezTo>
                  <a:lnTo>
                    <a:pt x="400" y="562"/>
                  </a:lnTo>
                  <a:close/>
                  <a:moveTo>
                    <a:pt x="324" y="668"/>
                  </a:moveTo>
                  <a:lnTo>
                    <a:pt x="324" y="668"/>
                  </a:lnTo>
                  <a:cubicBezTo>
                    <a:pt x="332" y="665"/>
                    <a:pt x="340" y="662"/>
                    <a:pt x="347" y="657"/>
                  </a:cubicBezTo>
                  <a:cubicBezTo>
                    <a:pt x="347" y="657"/>
                    <a:pt x="347" y="657"/>
                    <a:pt x="348" y="657"/>
                  </a:cubicBezTo>
                  <a:cubicBezTo>
                    <a:pt x="354" y="653"/>
                    <a:pt x="360" y="648"/>
                    <a:pt x="365" y="643"/>
                  </a:cubicBezTo>
                  <a:cubicBezTo>
                    <a:pt x="365" y="643"/>
                    <a:pt x="365" y="643"/>
                    <a:pt x="365" y="643"/>
                  </a:cubicBezTo>
                  <a:cubicBezTo>
                    <a:pt x="390" y="618"/>
                    <a:pt x="397" y="585"/>
                    <a:pt x="396" y="567"/>
                  </a:cubicBezTo>
                  <a:cubicBezTo>
                    <a:pt x="391" y="565"/>
                    <a:pt x="385" y="562"/>
                    <a:pt x="381" y="557"/>
                  </a:cubicBezTo>
                  <a:cubicBezTo>
                    <a:pt x="384" y="590"/>
                    <a:pt x="374" y="629"/>
                    <a:pt x="327" y="653"/>
                  </a:cubicBezTo>
                  <a:cubicBezTo>
                    <a:pt x="326" y="653"/>
                    <a:pt x="326" y="653"/>
                    <a:pt x="325" y="653"/>
                  </a:cubicBezTo>
                  <a:cubicBezTo>
                    <a:pt x="325" y="653"/>
                    <a:pt x="324" y="653"/>
                    <a:pt x="324" y="653"/>
                  </a:cubicBezTo>
                  <a:cubicBezTo>
                    <a:pt x="316" y="650"/>
                    <a:pt x="307" y="646"/>
                    <a:pt x="300" y="641"/>
                  </a:cubicBezTo>
                  <a:cubicBezTo>
                    <a:pt x="299" y="640"/>
                    <a:pt x="299" y="640"/>
                    <a:pt x="298" y="640"/>
                  </a:cubicBezTo>
                  <a:cubicBezTo>
                    <a:pt x="292" y="635"/>
                    <a:pt x="286" y="629"/>
                    <a:pt x="282" y="622"/>
                  </a:cubicBezTo>
                  <a:cubicBezTo>
                    <a:pt x="282" y="621"/>
                    <a:pt x="282" y="621"/>
                    <a:pt x="281" y="621"/>
                  </a:cubicBezTo>
                  <a:cubicBezTo>
                    <a:pt x="272" y="605"/>
                    <a:pt x="274" y="585"/>
                    <a:pt x="300" y="569"/>
                  </a:cubicBezTo>
                  <a:cubicBezTo>
                    <a:pt x="299" y="565"/>
                    <a:pt x="297" y="561"/>
                    <a:pt x="295" y="557"/>
                  </a:cubicBezTo>
                  <a:cubicBezTo>
                    <a:pt x="241" y="594"/>
                    <a:pt x="263" y="640"/>
                    <a:pt x="324" y="668"/>
                  </a:cubicBezTo>
                  <a:lnTo>
                    <a:pt x="324" y="668"/>
                  </a:lnTo>
                  <a:close/>
                  <a:moveTo>
                    <a:pt x="349" y="662"/>
                  </a:moveTo>
                  <a:lnTo>
                    <a:pt x="349" y="662"/>
                  </a:lnTo>
                  <a:cubicBezTo>
                    <a:pt x="344" y="666"/>
                    <a:pt x="338" y="669"/>
                    <a:pt x="331" y="672"/>
                  </a:cubicBezTo>
                  <a:cubicBezTo>
                    <a:pt x="363" y="685"/>
                    <a:pt x="405" y="694"/>
                    <a:pt x="449" y="693"/>
                  </a:cubicBezTo>
                  <a:cubicBezTo>
                    <a:pt x="423" y="683"/>
                    <a:pt x="374" y="667"/>
                    <a:pt x="349" y="662"/>
                  </a:cubicBezTo>
                  <a:lnTo>
                    <a:pt x="349" y="662"/>
                  </a:lnTo>
                  <a:close/>
                  <a:moveTo>
                    <a:pt x="368" y="648"/>
                  </a:moveTo>
                  <a:lnTo>
                    <a:pt x="368" y="648"/>
                  </a:lnTo>
                  <a:cubicBezTo>
                    <a:pt x="364" y="652"/>
                    <a:pt x="360" y="655"/>
                    <a:pt x="356" y="658"/>
                  </a:cubicBezTo>
                  <a:cubicBezTo>
                    <a:pt x="387" y="665"/>
                    <a:pt x="443" y="683"/>
                    <a:pt x="463" y="692"/>
                  </a:cubicBezTo>
                  <a:cubicBezTo>
                    <a:pt x="475" y="692"/>
                    <a:pt x="487" y="690"/>
                    <a:pt x="499" y="688"/>
                  </a:cubicBezTo>
                  <a:cubicBezTo>
                    <a:pt x="465" y="677"/>
                    <a:pt x="398" y="656"/>
                    <a:pt x="368" y="648"/>
                  </a:cubicBezTo>
                  <a:lnTo>
                    <a:pt x="368" y="648"/>
                  </a:lnTo>
                  <a:close/>
                  <a:moveTo>
                    <a:pt x="402" y="568"/>
                  </a:moveTo>
                  <a:lnTo>
                    <a:pt x="402" y="568"/>
                  </a:lnTo>
                  <a:cubicBezTo>
                    <a:pt x="402" y="587"/>
                    <a:pt x="395" y="619"/>
                    <a:pt x="372" y="644"/>
                  </a:cubicBezTo>
                  <a:cubicBezTo>
                    <a:pt x="407" y="652"/>
                    <a:pt x="482" y="676"/>
                    <a:pt x="510" y="686"/>
                  </a:cubicBezTo>
                  <a:cubicBezTo>
                    <a:pt x="514" y="685"/>
                    <a:pt x="518" y="684"/>
                    <a:pt x="521" y="683"/>
                  </a:cubicBezTo>
                  <a:cubicBezTo>
                    <a:pt x="517" y="661"/>
                    <a:pt x="517" y="629"/>
                    <a:pt x="528" y="594"/>
                  </a:cubicBezTo>
                  <a:cubicBezTo>
                    <a:pt x="497" y="592"/>
                    <a:pt x="461" y="582"/>
                    <a:pt x="428" y="562"/>
                  </a:cubicBezTo>
                  <a:cubicBezTo>
                    <a:pt x="422" y="566"/>
                    <a:pt x="415" y="569"/>
                    <a:pt x="407" y="569"/>
                  </a:cubicBezTo>
                  <a:cubicBezTo>
                    <a:pt x="405" y="569"/>
                    <a:pt x="404" y="569"/>
                    <a:pt x="402" y="568"/>
                  </a:cubicBezTo>
                  <a:lnTo>
                    <a:pt x="402" y="568"/>
                  </a:lnTo>
                  <a:close/>
                  <a:moveTo>
                    <a:pt x="402" y="492"/>
                  </a:moveTo>
                  <a:lnTo>
                    <a:pt x="402" y="492"/>
                  </a:lnTo>
                  <a:cubicBezTo>
                    <a:pt x="402" y="495"/>
                    <a:pt x="403" y="497"/>
                    <a:pt x="404" y="499"/>
                  </a:cubicBezTo>
                  <a:cubicBezTo>
                    <a:pt x="405" y="499"/>
                    <a:pt x="406" y="499"/>
                    <a:pt x="407" y="499"/>
                  </a:cubicBezTo>
                  <a:cubicBezTo>
                    <a:pt x="413" y="499"/>
                    <a:pt x="418" y="500"/>
                    <a:pt x="423" y="503"/>
                  </a:cubicBezTo>
                  <a:cubicBezTo>
                    <a:pt x="426" y="487"/>
                    <a:pt x="411" y="481"/>
                    <a:pt x="402" y="492"/>
                  </a:cubicBezTo>
                  <a:lnTo>
                    <a:pt x="402" y="492"/>
                  </a:lnTo>
                  <a:close/>
                  <a:moveTo>
                    <a:pt x="422" y="464"/>
                  </a:moveTo>
                  <a:lnTo>
                    <a:pt x="422" y="464"/>
                  </a:lnTo>
                  <a:cubicBezTo>
                    <a:pt x="447" y="470"/>
                    <a:pt x="455" y="502"/>
                    <a:pt x="440" y="521"/>
                  </a:cubicBezTo>
                  <a:cubicBezTo>
                    <a:pt x="441" y="525"/>
                    <a:pt x="442" y="529"/>
                    <a:pt x="442" y="534"/>
                  </a:cubicBezTo>
                  <a:cubicBezTo>
                    <a:pt x="442" y="543"/>
                    <a:pt x="438" y="552"/>
                    <a:pt x="432" y="558"/>
                  </a:cubicBezTo>
                  <a:cubicBezTo>
                    <a:pt x="481" y="588"/>
                    <a:pt x="536" y="593"/>
                    <a:pt x="572" y="586"/>
                  </a:cubicBezTo>
                  <a:cubicBezTo>
                    <a:pt x="610" y="578"/>
                    <a:pt x="623" y="557"/>
                    <a:pt x="600" y="536"/>
                  </a:cubicBezTo>
                  <a:cubicBezTo>
                    <a:pt x="595" y="532"/>
                    <a:pt x="607" y="521"/>
                    <a:pt x="615" y="520"/>
                  </a:cubicBezTo>
                  <a:cubicBezTo>
                    <a:pt x="616" y="515"/>
                    <a:pt x="614" y="511"/>
                    <a:pt x="609" y="509"/>
                  </a:cubicBezTo>
                  <a:cubicBezTo>
                    <a:pt x="598" y="508"/>
                    <a:pt x="579" y="514"/>
                    <a:pt x="566" y="517"/>
                  </a:cubicBezTo>
                  <a:cubicBezTo>
                    <a:pt x="566" y="519"/>
                    <a:pt x="562" y="520"/>
                    <a:pt x="561" y="517"/>
                  </a:cubicBezTo>
                  <a:cubicBezTo>
                    <a:pt x="560" y="513"/>
                    <a:pt x="563" y="507"/>
                    <a:pt x="564" y="505"/>
                  </a:cubicBezTo>
                  <a:cubicBezTo>
                    <a:pt x="566" y="501"/>
                    <a:pt x="570" y="504"/>
                    <a:pt x="569" y="507"/>
                  </a:cubicBezTo>
                  <a:cubicBezTo>
                    <a:pt x="568" y="508"/>
                    <a:pt x="568" y="509"/>
                    <a:pt x="567" y="511"/>
                  </a:cubicBezTo>
                  <a:cubicBezTo>
                    <a:pt x="580" y="508"/>
                    <a:pt x="597" y="502"/>
                    <a:pt x="609" y="503"/>
                  </a:cubicBezTo>
                  <a:cubicBezTo>
                    <a:pt x="612" y="501"/>
                    <a:pt x="620" y="495"/>
                    <a:pt x="619" y="491"/>
                  </a:cubicBezTo>
                  <a:cubicBezTo>
                    <a:pt x="618" y="490"/>
                    <a:pt x="617" y="489"/>
                    <a:pt x="616" y="487"/>
                  </a:cubicBezTo>
                  <a:cubicBezTo>
                    <a:pt x="610" y="479"/>
                    <a:pt x="612" y="473"/>
                    <a:pt x="618" y="467"/>
                  </a:cubicBezTo>
                  <a:cubicBezTo>
                    <a:pt x="608" y="466"/>
                    <a:pt x="596" y="467"/>
                    <a:pt x="590" y="474"/>
                  </a:cubicBezTo>
                  <a:cubicBezTo>
                    <a:pt x="586" y="479"/>
                    <a:pt x="579" y="467"/>
                    <a:pt x="579" y="466"/>
                  </a:cubicBezTo>
                  <a:cubicBezTo>
                    <a:pt x="576" y="460"/>
                    <a:pt x="576" y="452"/>
                    <a:pt x="586" y="443"/>
                  </a:cubicBezTo>
                  <a:cubicBezTo>
                    <a:pt x="588" y="440"/>
                    <a:pt x="592" y="445"/>
                    <a:pt x="590" y="447"/>
                  </a:cubicBezTo>
                  <a:cubicBezTo>
                    <a:pt x="582" y="454"/>
                    <a:pt x="580" y="461"/>
                    <a:pt x="587" y="468"/>
                  </a:cubicBezTo>
                  <a:lnTo>
                    <a:pt x="588" y="469"/>
                  </a:lnTo>
                  <a:cubicBezTo>
                    <a:pt x="598" y="461"/>
                    <a:pt x="612" y="460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cubicBezTo>
                    <a:pt x="645" y="461"/>
                    <a:pt x="644" y="453"/>
                    <a:pt x="638" y="437"/>
                  </a:cubicBezTo>
                  <a:cubicBezTo>
                    <a:pt x="636" y="431"/>
                    <a:pt x="633" y="424"/>
                    <a:pt x="630" y="415"/>
                  </a:cubicBezTo>
                  <a:cubicBezTo>
                    <a:pt x="625" y="404"/>
                    <a:pt x="617" y="379"/>
                    <a:pt x="608" y="353"/>
                  </a:cubicBezTo>
                  <a:cubicBezTo>
                    <a:pt x="584" y="343"/>
                    <a:pt x="549" y="349"/>
                    <a:pt x="523" y="361"/>
                  </a:cubicBezTo>
                  <a:cubicBezTo>
                    <a:pt x="516" y="371"/>
                    <a:pt x="507" y="380"/>
                    <a:pt x="493" y="389"/>
                  </a:cubicBezTo>
                  <a:cubicBezTo>
                    <a:pt x="487" y="426"/>
                    <a:pt x="457" y="453"/>
                    <a:pt x="423" y="457"/>
                  </a:cubicBezTo>
                  <a:lnTo>
                    <a:pt x="422" y="464"/>
                  </a:lnTo>
                  <a:lnTo>
                    <a:pt x="422" y="464"/>
                  </a:lnTo>
                  <a:close/>
                  <a:moveTo>
                    <a:pt x="416" y="463"/>
                  </a:moveTo>
                  <a:lnTo>
                    <a:pt x="416" y="463"/>
                  </a:lnTo>
                  <a:lnTo>
                    <a:pt x="417" y="458"/>
                  </a:lnTo>
                  <a:cubicBezTo>
                    <a:pt x="415" y="458"/>
                    <a:pt x="413" y="458"/>
                    <a:pt x="411" y="458"/>
                  </a:cubicBezTo>
                  <a:cubicBezTo>
                    <a:pt x="407" y="463"/>
                    <a:pt x="403" y="468"/>
                    <a:pt x="399" y="473"/>
                  </a:cubicBezTo>
                  <a:cubicBezTo>
                    <a:pt x="399" y="477"/>
                    <a:pt x="399" y="482"/>
                    <a:pt x="400" y="485"/>
                  </a:cubicBezTo>
                  <a:cubicBezTo>
                    <a:pt x="412" y="476"/>
                    <a:pt x="435" y="482"/>
                    <a:pt x="428" y="506"/>
                  </a:cubicBezTo>
                  <a:cubicBezTo>
                    <a:pt x="431" y="508"/>
                    <a:pt x="434" y="511"/>
                    <a:pt x="437" y="515"/>
                  </a:cubicBezTo>
                  <a:cubicBezTo>
                    <a:pt x="449" y="498"/>
                    <a:pt x="439" y="469"/>
                    <a:pt x="414" y="469"/>
                  </a:cubicBezTo>
                  <a:cubicBezTo>
                    <a:pt x="411" y="468"/>
                    <a:pt x="411" y="463"/>
                    <a:pt x="415" y="463"/>
                  </a:cubicBezTo>
                  <a:cubicBezTo>
                    <a:pt x="415" y="463"/>
                    <a:pt x="416" y="463"/>
                    <a:pt x="416" y="463"/>
                  </a:cubicBezTo>
                  <a:lnTo>
                    <a:pt x="416" y="463"/>
                  </a:lnTo>
                  <a:close/>
                  <a:moveTo>
                    <a:pt x="514" y="262"/>
                  </a:moveTo>
                  <a:lnTo>
                    <a:pt x="514" y="262"/>
                  </a:lnTo>
                  <a:cubicBezTo>
                    <a:pt x="514" y="265"/>
                    <a:pt x="511" y="267"/>
                    <a:pt x="509" y="267"/>
                  </a:cubicBezTo>
                  <a:cubicBezTo>
                    <a:pt x="506" y="267"/>
                    <a:pt x="503" y="265"/>
                    <a:pt x="503" y="262"/>
                  </a:cubicBezTo>
                  <a:cubicBezTo>
                    <a:pt x="503" y="259"/>
                    <a:pt x="506" y="257"/>
                    <a:pt x="509" y="257"/>
                  </a:cubicBezTo>
                  <a:cubicBezTo>
                    <a:pt x="511" y="257"/>
                    <a:pt x="514" y="259"/>
                    <a:pt x="514" y="262"/>
                  </a:cubicBezTo>
                  <a:lnTo>
                    <a:pt x="514" y="262"/>
                  </a:lnTo>
                  <a:close/>
                  <a:moveTo>
                    <a:pt x="529" y="244"/>
                  </a:moveTo>
                  <a:lnTo>
                    <a:pt x="529" y="244"/>
                  </a:lnTo>
                  <a:cubicBezTo>
                    <a:pt x="529" y="248"/>
                    <a:pt x="526" y="250"/>
                    <a:pt x="523" y="250"/>
                  </a:cubicBezTo>
                  <a:cubicBezTo>
                    <a:pt x="520" y="250"/>
                    <a:pt x="517" y="248"/>
                    <a:pt x="517" y="244"/>
                  </a:cubicBezTo>
                  <a:cubicBezTo>
                    <a:pt x="517" y="241"/>
                    <a:pt x="520" y="239"/>
                    <a:pt x="523" y="239"/>
                  </a:cubicBezTo>
                  <a:cubicBezTo>
                    <a:pt x="526" y="239"/>
                    <a:pt x="529" y="241"/>
                    <a:pt x="529" y="244"/>
                  </a:cubicBezTo>
                  <a:lnTo>
                    <a:pt x="529" y="244"/>
                  </a:lnTo>
                  <a:close/>
                  <a:moveTo>
                    <a:pt x="499" y="280"/>
                  </a:moveTo>
                  <a:lnTo>
                    <a:pt x="499" y="280"/>
                  </a:lnTo>
                  <a:cubicBezTo>
                    <a:pt x="499" y="283"/>
                    <a:pt x="497" y="285"/>
                    <a:pt x="495" y="285"/>
                  </a:cubicBezTo>
                  <a:cubicBezTo>
                    <a:pt x="492" y="285"/>
                    <a:pt x="490" y="283"/>
                    <a:pt x="490" y="280"/>
                  </a:cubicBezTo>
                  <a:cubicBezTo>
                    <a:pt x="490" y="278"/>
                    <a:pt x="492" y="276"/>
                    <a:pt x="495" y="276"/>
                  </a:cubicBezTo>
                  <a:cubicBezTo>
                    <a:pt x="497" y="276"/>
                    <a:pt x="499" y="278"/>
                    <a:pt x="499" y="280"/>
                  </a:cubicBezTo>
                  <a:lnTo>
                    <a:pt x="499" y="280"/>
                  </a:lnTo>
                  <a:close/>
                  <a:moveTo>
                    <a:pt x="339" y="230"/>
                  </a:moveTo>
                  <a:lnTo>
                    <a:pt x="339" y="230"/>
                  </a:lnTo>
                  <a:cubicBezTo>
                    <a:pt x="339" y="233"/>
                    <a:pt x="336" y="236"/>
                    <a:pt x="333" y="236"/>
                  </a:cubicBezTo>
                  <a:cubicBezTo>
                    <a:pt x="330" y="236"/>
                    <a:pt x="328" y="233"/>
                    <a:pt x="328" y="230"/>
                  </a:cubicBezTo>
                  <a:cubicBezTo>
                    <a:pt x="328" y="227"/>
                    <a:pt x="330" y="224"/>
                    <a:pt x="333" y="224"/>
                  </a:cubicBezTo>
                  <a:cubicBezTo>
                    <a:pt x="336" y="224"/>
                    <a:pt x="339" y="227"/>
                    <a:pt x="339" y="230"/>
                  </a:cubicBezTo>
                  <a:lnTo>
                    <a:pt x="339" y="230"/>
                  </a:lnTo>
                  <a:close/>
                  <a:moveTo>
                    <a:pt x="407" y="544"/>
                  </a:moveTo>
                  <a:lnTo>
                    <a:pt x="407" y="544"/>
                  </a:lnTo>
                  <a:cubicBezTo>
                    <a:pt x="413" y="544"/>
                    <a:pt x="417" y="539"/>
                    <a:pt x="417" y="534"/>
                  </a:cubicBezTo>
                  <a:cubicBezTo>
                    <a:pt x="417" y="528"/>
                    <a:pt x="413" y="524"/>
                    <a:pt x="407" y="524"/>
                  </a:cubicBezTo>
                  <a:cubicBezTo>
                    <a:pt x="402" y="524"/>
                    <a:pt x="397" y="528"/>
                    <a:pt x="397" y="534"/>
                  </a:cubicBezTo>
                  <a:cubicBezTo>
                    <a:pt x="397" y="539"/>
                    <a:pt x="402" y="544"/>
                    <a:pt x="407" y="544"/>
                  </a:cubicBezTo>
                  <a:lnTo>
                    <a:pt x="407" y="544"/>
                  </a:lnTo>
                  <a:close/>
                  <a:moveTo>
                    <a:pt x="407" y="550"/>
                  </a:moveTo>
                  <a:lnTo>
                    <a:pt x="407" y="550"/>
                  </a:lnTo>
                  <a:cubicBezTo>
                    <a:pt x="399" y="550"/>
                    <a:pt x="392" y="542"/>
                    <a:pt x="392" y="534"/>
                  </a:cubicBezTo>
                  <a:cubicBezTo>
                    <a:pt x="392" y="525"/>
                    <a:pt x="399" y="518"/>
                    <a:pt x="407" y="518"/>
                  </a:cubicBezTo>
                  <a:cubicBezTo>
                    <a:pt x="416" y="518"/>
                    <a:pt x="423" y="525"/>
                    <a:pt x="423" y="534"/>
                  </a:cubicBezTo>
                  <a:cubicBezTo>
                    <a:pt x="423" y="542"/>
                    <a:pt x="416" y="550"/>
                    <a:pt x="407" y="550"/>
                  </a:cubicBezTo>
                  <a:lnTo>
                    <a:pt x="407" y="550"/>
                  </a:lnTo>
                  <a:close/>
                  <a:moveTo>
                    <a:pt x="624" y="463"/>
                  </a:moveTo>
                  <a:lnTo>
                    <a:pt x="624" y="463"/>
                  </a:lnTo>
                  <a:cubicBezTo>
                    <a:pt x="624" y="463"/>
                    <a:pt x="624" y="463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lnTo>
                    <a:pt x="624" y="463"/>
                  </a:lnTo>
                  <a:close/>
                  <a:moveTo>
                    <a:pt x="541" y="399"/>
                  </a:moveTo>
                  <a:lnTo>
                    <a:pt x="541" y="399"/>
                  </a:lnTo>
                  <a:cubicBezTo>
                    <a:pt x="539" y="395"/>
                    <a:pt x="539" y="389"/>
                    <a:pt x="539" y="383"/>
                  </a:cubicBezTo>
                  <a:cubicBezTo>
                    <a:pt x="531" y="385"/>
                    <a:pt x="523" y="389"/>
                    <a:pt x="516" y="395"/>
                  </a:cubicBezTo>
                  <a:cubicBezTo>
                    <a:pt x="518" y="395"/>
                    <a:pt x="522" y="397"/>
                    <a:pt x="527" y="398"/>
                  </a:cubicBezTo>
                  <a:cubicBezTo>
                    <a:pt x="531" y="398"/>
                    <a:pt x="536" y="399"/>
                    <a:pt x="541" y="399"/>
                  </a:cubicBezTo>
                  <a:lnTo>
                    <a:pt x="541" y="399"/>
                  </a:lnTo>
                  <a:close/>
                  <a:moveTo>
                    <a:pt x="545" y="381"/>
                  </a:moveTo>
                  <a:lnTo>
                    <a:pt x="545" y="381"/>
                  </a:lnTo>
                  <a:cubicBezTo>
                    <a:pt x="544" y="389"/>
                    <a:pt x="545" y="395"/>
                    <a:pt x="547" y="400"/>
                  </a:cubicBezTo>
                  <a:cubicBezTo>
                    <a:pt x="551" y="400"/>
                    <a:pt x="554" y="399"/>
                    <a:pt x="558" y="399"/>
                  </a:cubicBezTo>
                  <a:cubicBezTo>
                    <a:pt x="556" y="397"/>
                    <a:pt x="555" y="393"/>
                    <a:pt x="555" y="389"/>
                  </a:cubicBezTo>
                  <a:cubicBezTo>
                    <a:pt x="555" y="386"/>
                    <a:pt x="555" y="382"/>
                    <a:pt x="556" y="379"/>
                  </a:cubicBezTo>
                  <a:cubicBezTo>
                    <a:pt x="553" y="380"/>
                    <a:pt x="549" y="380"/>
                    <a:pt x="545" y="381"/>
                  </a:cubicBezTo>
                  <a:lnTo>
                    <a:pt x="545" y="381"/>
                  </a:lnTo>
                  <a:close/>
                  <a:moveTo>
                    <a:pt x="569" y="373"/>
                  </a:moveTo>
                  <a:lnTo>
                    <a:pt x="569" y="373"/>
                  </a:lnTo>
                  <a:cubicBezTo>
                    <a:pt x="572" y="373"/>
                    <a:pt x="576" y="372"/>
                    <a:pt x="579" y="373"/>
                  </a:cubicBezTo>
                  <a:cubicBezTo>
                    <a:pt x="581" y="373"/>
                    <a:pt x="582" y="375"/>
                    <a:pt x="582" y="376"/>
                  </a:cubicBezTo>
                  <a:cubicBezTo>
                    <a:pt x="582" y="379"/>
                    <a:pt x="577" y="381"/>
                    <a:pt x="574" y="382"/>
                  </a:cubicBezTo>
                  <a:cubicBezTo>
                    <a:pt x="574" y="384"/>
                    <a:pt x="575" y="386"/>
                    <a:pt x="575" y="387"/>
                  </a:cubicBezTo>
                  <a:cubicBezTo>
                    <a:pt x="576" y="395"/>
                    <a:pt x="572" y="402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0" y="405"/>
                    <a:pt x="553" y="405"/>
                    <a:pt x="546" y="405"/>
                  </a:cubicBezTo>
                  <a:cubicBezTo>
                    <a:pt x="545" y="405"/>
                    <a:pt x="545" y="405"/>
                    <a:pt x="544" y="405"/>
                  </a:cubicBezTo>
                  <a:cubicBezTo>
                    <a:pt x="533" y="405"/>
                    <a:pt x="521" y="403"/>
                    <a:pt x="511" y="399"/>
                  </a:cubicBezTo>
                  <a:cubicBezTo>
                    <a:pt x="511" y="399"/>
                    <a:pt x="511" y="399"/>
                    <a:pt x="511" y="399"/>
                  </a:cubicBezTo>
                  <a:cubicBezTo>
                    <a:pt x="508" y="402"/>
                    <a:pt x="504" y="399"/>
                    <a:pt x="506" y="396"/>
                  </a:cubicBezTo>
                  <a:cubicBezTo>
                    <a:pt x="506" y="396"/>
                    <a:pt x="507" y="395"/>
                    <a:pt x="508" y="394"/>
                  </a:cubicBezTo>
                  <a:cubicBezTo>
                    <a:pt x="508" y="394"/>
                    <a:pt x="509" y="393"/>
                    <a:pt x="509" y="393"/>
                  </a:cubicBezTo>
                  <a:cubicBezTo>
                    <a:pt x="515" y="387"/>
                    <a:pt x="534" y="373"/>
                    <a:pt x="569" y="37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" name="Google Shape;136;p25"/>
            <p:cNvSpPr/>
            <p:nvPr/>
          </p:nvSpPr>
          <p:spPr>
            <a:xfrm>
              <a:off x="7499350" y="325438"/>
              <a:ext cx="525463" cy="576262"/>
            </a:xfrm>
            <a:custGeom>
              <a:rect b="b" l="l" r="r" t="t"/>
              <a:pathLst>
                <a:path extrusionOk="0" h="701" w="647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137;p25"/>
            <p:cNvSpPr/>
            <p:nvPr/>
          </p:nvSpPr>
          <p:spPr>
            <a:xfrm>
              <a:off x="7688263" y="465138"/>
              <a:ext cx="273050" cy="304800"/>
            </a:xfrm>
            <a:custGeom>
              <a:rect b="b" l="l" r="r" t="t"/>
              <a:pathLst>
                <a:path extrusionOk="0" h="370" w="337">
                  <a:moveTo>
                    <a:pt x="31" y="333"/>
                  </a:moveTo>
                  <a:lnTo>
                    <a:pt x="31" y="333"/>
                  </a:lnTo>
                  <a:cubicBezTo>
                    <a:pt x="31" y="334"/>
                    <a:pt x="31" y="334"/>
                    <a:pt x="31" y="334"/>
                  </a:cubicBezTo>
                  <a:cubicBezTo>
                    <a:pt x="33" y="337"/>
                    <a:pt x="35" y="340"/>
                    <a:pt x="37" y="343"/>
                  </a:cubicBezTo>
                  <a:cubicBezTo>
                    <a:pt x="48" y="334"/>
                    <a:pt x="59" y="325"/>
                    <a:pt x="68" y="316"/>
                  </a:cubicBezTo>
                  <a:cubicBezTo>
                    <a:pt x="64" y="313"/>
                    <a:pt x="59" y="311"/>
                    <a:pt x="55" y="309"/>
                  </a:cubicBezTo>
                  <a:cubicBezTo>
                    <a:pt x="48" y="316"/>
                    <a:pt x="42" y="320"/>
                    <a:pt x="29" y="320"/>
                  </a:cubicBezTo>
                  <a:cubicBezTo>
                    <a:pt x="27" y="320"/>
                    <a:pt x="26" y="318"/>
                    <a:pt x="27" y="316"/>
                  </a:cubicBezTo>
                  <a:cubicBezTo>
                    <a:pt x="29" y="309"/>
                    <a:pt x="27" y="291"/>
                    <a:pt x="27" y="282"/>
                  </a:cubicBezTo>
                  <a:cubicBezTo>
                    <a:pt x="26" y="280"/>
                    <a:pt x="25" y="278"/>
                    <a:pt x="24" y="276"/>
                  </a:cubicBezTo>
                  <a:cubicBezTo>
                    <a:pt x="20" y="277"/>
                    <a:pt x="16" y="277"/>
                    <a:pt x="10" y="277"/>
                  </a:cubicBezTo>
                  <a:cubicBezTo>
                    <a:pt x="7" y="277"/>
                    <a:pt x="6" y="274"/>
                    <a:pt x="8" y="272"/>
                  </a:cubicBezTo>
                  <a:cubicBezTo>
                    <a:pt x="17" y="264"/>
                    <a:pt x="16" y="253"/>
                    <a:pt x="17" y="238"/>
                  </a:cubicBezTo>
                  <a:cubicBezTo>
                    <a:pt x="12" y="241"/>
                    <a:pt x="4" y="247"/>
                    <a:pt x="0" y="249"/>
                  </a:cubicBezTo>
                  <a:cubicBezTo>
                    <a:pt x="4" y="288"/>
                    <a:pt x="17" y="313"/>
                    <a:pt x="31" y="333"/>
                  </a:cubicBezTo>
                  <a:lnTo>
                    <a:pt x="31" y="333"/>
                  </a:lnTo>
                  <a:close/>
                  <a:moveTo>
                    <a:pt x="58" y="370"/>
                  </a:moveTo>
                  <a:lnTo>
                    <a:pt x="58" y="370"/>
                  </a:lnTo>
                  <a:cubicBezTo>
                    <a:pt x="173" y="293"/>
                    <a:pt x="218" y="153"/>
                    <a:pt x="321" y="65"/>
                  </a:cubicBezTo>
                  <a:lnTo>
                    <a:pt x="306" y="62"/>
                  </a:lnTo>
                  <a:cubicBezTo>
                    <a:pt x="303" y="61"/>
                    <a:pt x="303" y="61"/>
                    <a:pt x="303" y="58"/>
                  </a:cubicBezTo>
                  <a:lnTo>
                    <a:pt x="306" y="37"/>
                  </a:lnTo>
                  <a:cubicBezTo>
                    <a:pt x="211" y="133"/>
                    <a:pt x="158" y="292"/>
                    <a:pt x="50" y="360"/>
                  </a:cubicBezTo>
                  <a:cubicBezTo>
                    <a:pt x="53" y="363"/>
                    <a:pt x="55" y="366"/>
                    <a:pt x="58" y="370"/>
                  </a:cubicBezTo>
                  <a:lnTo>
                    <a:pt x="58" y="370"/>
                  </a:lnTo>
                  <a:close/>
                  <a:moveTo>
                    <a:pt x="325" y="18"/>
                  </a:moveTo>
                  <a:lnTo>
                    <a:pt x="325" y="18"/>
                  </a:lnTo>
                  <a:cubicBezTo>
                    <a:pt x="321" y="22"/>
                    <a:pt x="316" y="26"/>
                    <a:pt x="312" y="30"/>
                  </a:cubicBezTo>
                  <a:lnTo>
                    <a:pt x="309" y="57"/>
                  </a:lnTo>
                  <a:lnTo>
                    <a:pt x="327" y="60"/>
                  </a:lnTo>
                  <a:cubicBezTo>
                    <a:pt x="330" y="58"/>
                    <a:pt x="333" y="55"/>
                    <a:pt x="337" y="52"/>
                  </a:cubicBezTo>
                  <a:lnTo>
                    <a:pt x="334" y="46"/>
                  </a:lnTo>
                  <a:cubicBezTo>
                    <a:pt x="329" y="47"/>
                    <a:pt x="324" y="45"/>
                    <a:pt x="322" y="40"/>
                  </a:cubicBezTo>
                  <a:cubicBezTo>
                    <a:pt x="320" y="34"/>
                    <a:pt x="323" y="29"/>
                    <a:pt x="328" y="27"/>
                  </a:cubicBezTo>
                  <a:lnTo>
                    <a:pt x="325" y="18"/>
                  </a:lnTo>
                  <a:lnTo>
                    <a:pt x="325" y="18"/>
                  </a:lnTo>
                  <a:close/>
                  <a:moveTo>
                    <a:pt x="75" y="317"/>
                  </a:moveTo>
                  <a:lnTo>
                    <a:pt x="75" y="317"/>
                  </a:lnTo>
                  <a:cubicBezTo>
                    <a:pt x="64" y="328"/>
                    <a:pt x="53" y="338"/>
                    <a:pt x="41" y="347"/>
                  </a:cubicBezTo>
                  <a:lnTo>
                    <a:pt x="41" y="348"/>
                  </a:lnTo>
                  <a:cubicBezTo>
                    <a:pt x="43" y="351"/>
                    <a:pt x="45" y="353"/>
                    <a:pt x="47" y="355"/>
                  </a:cubicBezTo>
                  <a:cubicBezTo>
                    <a:pt x="103" y="320"/>
                    <a:pt x="145" y="259"/>
                    <a:pt x="186" y="194"/>
                  </a:cubicBezTo>
                  <a:cubicBezTo>
                    <a:pt x="221" y="138"/>
                    <a:pt x="259" y="75"/>
                    <a:pt x="307" y="27"/>
                  </a:cubicBezTo>
                  <a:cubicBezTo>
                    <a:pt x="307" y="27"/>
                    <a:pt x="308" y="27"/>
                    <a:pt x="308" y="26"/>
                  </a:cubicBezTo>
                  <a:cubicBezTo>
                    <a:pt x="313" y="22"/>
                    <a:pt x="318" y="17"/>
                    <a:pt x="323" y="13"/>
                  </a:cubicBezTo>
                  <a:lnTo>
                    <a:pt x="319" y="0"/>
                  </a:lnTo>
                  <a:cubicBezTo>
                    <a:pt x="300" y="15"/>
                    <a:pt x="283" y="33"/>
                    <a:pt x="267" y="52"/>
                  </a:cubicBezTo>
                  <a:cubicBezTo>
                    <a:pt x="267" y="52"/>
                    <a:pt x="267" y="53"/>
                    <a:pt x="267" y="53"/>
                  </a:cubicBezTo>
                  <a:cubicBezTo>
                    <a:pt x="236" y="90"/>
                    <a:pt x="210" y="132"/>
                    <a:pt x="185" y="171"/>
                  </a:cubicBezTo>
                  <a:cubicBezTo>
                    <a:pt x="172" y="191"/>
                    <a:pt x="159" y="212"/>
                    <a:pt x="145" y="232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39" y="241"/>
                    <a:pt x="133" y="249"/>
                    <a:pt x="127" y="256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2" y="263"/>
                    <a:pt x="118" y="269"/>
                    <a:pt x="114" y="274"/>
                  </a:cubicBezTo>
                  <a:cubicBezTo>
                    <a:pt x="113" y="274"/>
                    <a:pt x="113" y="275"/>
                    <a:pt x="113" y="275"/>
                  </a:cubicBezTo>
                  <a:cubicBezTo>
                    <a:pt x="107" y="283"/>
                    <a:pt x="100" y="291"/>
                    <a:pt x="93" y="298"/>
                  </a:cubicBezTo>
                  <a:cubicBezTo>
                    <a:pt x="93" y="299"/>
                    <a:pt x="93" y="299"/>
                    <a:pt x="92" y="299"/>
                  </a:cubicBezTo>
                  <a:cubicBezTo>
                    <a:pt x="87" y="305"/>
                    <a:pt x="81" y="311"/>
                    <a:pt x="75" y="317"/>
                  </a:cubicBezTo>
                  <a:lnTo>
                    <a:pt x="75" y="317"/>
                  </a:lnTo>
                  <a:lnTo>
                    <a:pt x="75" y="317"/>
                  </a:lnTo>
                  <a:close/>
                  <a:moveTo>
                    <a:pt x="73" y="312"/>
                  </a:moveTo>
                  <a:lnTo>
                    <a:pt x="73" y="312"/>
                  </a:lnTo>
                  <a:cubicBezTo>
                    <a:pt x="77" y="307"/>
                    <a:pt x="81" y="303"/>
                    <a:pt x="85" y="299"/>
                  </a:cubicBezTo>
                  <a:cubicBezTo>
                    <a:pt x="59" y="295"/>
                    <a:pt x="44" y="282"/>
                    <a:pt x="39" y="267"/>
                  </a:cubicBezTo>
                  <a:cubicBezTo>
                    <a:pt x="35" y="270"/>
                    <a:pt x="32" y="273"/>
                    <a:pt x="29" y="274"/>
                  </a:cubicBezTo>
                  <a:cubicBezTo>
                    <a:pt x="30" y="276"/>
                    <a:pt x="31" y="277"/>
                    <a:pt x="31" y="279"/>
                  </a:cubicBezTo>
                  <a:cubicBezTo>
                    <a:pt x="32" y="279"/>
                    <a:pt x="32" y="279"/>
                    <a:pt x="32" y="280"/>
                  </a:cubicBezTo>
                  <a:cubicBezTo>
                    <a:pt x="43" y="297"/>
                    <a:pt x="55" y="302"/>
                    <a:pt x="73" y="312"/>
                  </a:cubicBezTo>
                  <a:lnTo>
                    <a:pt x="73" y="312"/>
                  </a:lnTo>
                  <a:close/>
                  <a:moveTo>
                    <a:pt x="90" y="294"/>
                  </a:moveTo>
                  <a:lnTo>
                    <a:pt x="90" y="294"/>
                  </a:lnTo>
                  <a:cubicBezTo>
                    <a:pt x="94" y="289"/>
                    <a:pt x="98" y="284"/>
                    <a:pt x="102" y="279"/>
                  </a:cubicBezTo>
                  <a:cubicBezTo>
                    <a:pt x="54" y="293"/>
                    <a:pt x="24" y="217"/>
                    <a:pt x="106" y="186"/>
                  </a:cubicBezTo>
                  <a:cubicBezTo>
                    <a:pt x="100" y="184"/>
                    <a:pt x="94" y="182"/>
                    <a:pt x="88" y="179"/>
                  </a:cubicBezTo>
                  <a:cubicBezTo>
                    <a:pt x="35" y="203"/>
                    <a:pt x="17" y="284"/>
                    <a:pt x="90" y="294"/>
                  </a:cubicBezTo>
                  <a:lnTo>
                    <a:pt x="90" y="294"/>
                  </a:lnTo>
                  <a:close/>
                  <a:moveTo>
                    <a:pt x="110" y="270"/>
                  </a:moveTo>
                  <a:lnTo>
                    <a:pt x="110" y="270"/>
                  </a:lnTo>
                  <a:cubicBezTo>
                    <a:pt x="114" y="265"/>
                    <a:pt x="118" y="260"/>
                    <a:pt x="122" y="254"/>
                  </a:cubicBezTo>
                  <a:cubicBezTo>
                    <a:pt x="124" y="240"/>
                    <a:pt x="120" y="224"/>
                    <a:pt x="103" y="216"/>
                  </a:cubicBezTo>
                  <a:cubicBezTo>
                    <a:pt x="98" y="219"/>
                    <a:pt x="93" y="222"/>
                    <a:pt x="89" y="226"/>
                  </a:cubicBezTo>
                  <a:cubicBezTo>
                    <a:pt x="115" y="230"/>
                    <a:pt x="115" y="263"/>
                    <a:pt x="91" y="263"/>
                  </a:cubicBezTo>
                  <a:cubicBezTo>
                    <a:pt x="72" y="263"/>
                    <a:pt x="73" y="239"/>
                    <a:pt x="81" y="227"/>
                  </a:cubicBezTo>
                  <a:cubicBezTo>
                    <a:pt x="81" y="227"/>
                    <a:pt x="82" y="226"/>
                    <a:pt x="82" y="226"/>
                  </a:cubicBezTo>
                  <a:lnTo>
                    <a:pt x="82" y="226"/>
                  </a:lnTo>
                  <a:cubicBezTo>
                    <a:pt x="86" y="221"/>
                    <a:pt x="92" y="216"/>
                    <a:pt x="101" y="211"/>
                  </a:cubicBezTo>
                  <a:cubicBezTo>
                    <a:pt x="101" y="211"/>
                    <a:pt x="101" y="211"/>
                    <a:pt x="102" y="211"/>
                  </a:cubicBezTo>
                  <a:cubicBezTo>
                    <a:pt x="108" y="208"/>
                    <a:pt x="116" y="205"/>
                    <a:pt x="125" y="203"/>
                  </a:cubicBezTo>
                  <a:cubicBezTo>
                    <a:pt x="125" y="202"/>
                    <a:pt x="126" y="202"/>
                    <a:pt x="126" y="202"/>
                  </a:cubicBezTo>
                  <a:cubicBezTo>
                    <a:pt x="131" y="201"/>
                    <a:pt x="137" y="200"/>
                    <a:pt x="144" y="199"/>
                  </a:cubicBezTo>
                  <a:cubicBezTo>
                    <a:pt x="139" y="197"/>
                    <a:pt x="133" y="195"/>
                    <a:pt x="127" y="193"/>
                  </a:cubicBezTo>
                  <a:cubicBezTo>
                    <a:pt x="123" y="192"/>
                    <a:pt x="119" y="190"/>
                    <a:pt x="115" y="189"/>
                  </a:cubicBezTo>
                  <a:cubicBezTo>
                    <a:pt x="26" y="218"/>
                    <a:pt x="62" y="296"/>
                    <a:pt x="110" y="270"/>
                  </a:cubicBezTo>
                  <a:lnTo>
                    <a:pt x="110" y="270"/>
                  </a:lnTo>
                  <a:close/>
                  <a:moveTo>
                    <a:pt x="128" y="246"/>
                  </a:moveTo>
                  <a:lnTo>
                    <a:pt x="128" y="246"/>
                  </a:lnTo>
                  <a:cubicBezTo>
                    <a:pt x="132" y="241"/>
                    <a:pt x="136" y="235"/>
                    <a:pt x="140" y="230"/>
                  </a:cubicBezTo>
                  <a:cubicBezTo>
                    <a:pt x="139" y="225"/>
                    <a:pt x="133" y="215"/>
                    <a:pt x="125" y="208"/>
                  </a:cubicBezTo>
                  <a:cubicBezTo>
                    <a:pt x="120" y="210"/>
                    <a:pt x="114" y="211"/>
                    <a:pt x="109" y="214"/>
                  </a:cubicBezTo>
                  <a:cubicBezTo>
                    <a:pt x="123" y="221"/>
                    <a:pt x="128" y="234"/>
                    <a:pt x="128" y="246"/>
                  </a:cubicBezTo>
                  <a:lnTo>
                    <a:pt x="128" y="246"/>
                  </a:lnTo>
                  <a:close/>
                  <a:moveTo>
                    <a:pt x="144" y="224"/>
                  </a:moveTo>
                  <a:lnTo>
                    <a:pt x="144" y="224"/>
                  </a:lnTo>
                  <a:cubicBezTo>
                    <a:pt x="148" y="218"/>
                    <a:pt x="152" y="212"/>
                    <a:pt x="156" y="206"/>
                  </a:cubicBezTo>
                  <a:cubicBezTo>
                    <a:pt x="155" y="205"/>
                    <a:pt x="154" y="205"/>
                    <a:pt x="153" y="204"/>
                  </a:cubicBezTo>
                  <a:cubicBezTo>
                    <a:pt x="147" y="205"/>
                    <a:pt x="140" y="205"/>
                    <a:pt x="132" y="207"/>
                  </a:cubicBezTo>
                  <a:cubicBezTo>
                    <a:pt x="137" y="212"/>
                    <a:pt x="141" y="219"/>
                    <a:pt x="144" y="224"/>
                  </a:cubicBezTo>
                  <a:lnTo>
                    <a:pt x="144" y="224"/>
                  </a:lnTo>
                  <a:close/>
                  <a:moveTo>
                    <a:pt x="159" y="202"/>
                  </a:moveTo>
                  <a:lnTo>
                    <a:pt x="159" y="202"/>
                  </a:lnTo>
                  <a:cubicBezTo>
                    <a:pt x="163" y="195"/>
                    <a:pt x="167" y="189"/>
                    <a:pt x="171" y="183"/>
                  </a:cubicBezTo>
                  <a:cubicBezTo>
                    <a:pt x="156" y="179"/>
                    <a:pt x="127" y="181"/>
                    <a:pt x="110" y="181"/>
                  </a:cubicBezTo>
                  <a:cubicBezTo>
                    <a:pt x="116" y="184"/>
                    <a:pt x="122" y="186"/>
                    <a:pt x="129" y="188"/>
                  </a:cubicBezTo>
                  <a:cubicBezTo>
                    <a:pt x="138" y="191"/>
                    <a:pt x="147" y="194"/>
                    <a:pt x="154" y="199"/>
                  </a:cubicBezTo>
                  <a:cubicBezTo>
                    <a:pt x="155" y="199"/>
                    <a:pt x="155" y="199"/>
                    <a:pt x="155" y="199"/>
                  </a:cubicBezTo>
                  <a:cubicBezTo>
                    <a:pt x="156" y="200"/>
                    <a:pt x="158" y="201"/>
                    <a:pt x="159" y="202"/>
                  </a:cubicBezTo>
                  <a:lnTo>
                    <a:pt x="159" y="202"/>
                  </a:lnTo>
                  <a:close/>
                  <a:moveTo>
                    <a:pt x="174" y="178"/>
                  </a:moveTo>
                  <a:lnTo>
                    <a:pt x="174" y="178"/>
                  </a:lnTo>
                  <a:cubicBezTo>
                    <a:pt x="177" y="173"/>
                    <a:pt x="180" y="169"/>
                    <a:pt x="183" y="164"/>
                  </a:cubicBezTo>
                  <a:cubicBezTo>
                    <a:pt x="166" y="159"/>
                    <a:pt x="138" y="160"/>
                    <a:pt x="121" y="160"/>
                  </a:cubicBezTo>
                  <a:cubicBezTo>
                    <a:pt x="100" y="161"/>
                    <a:pt x="79" y="161"/>
                    <a:pt x="62" y="157"/>
                  </a:cubicBezTo>
                  <a:cubicBezTo>
                    <a:pt x="71" y="165"/>
                    <a:pt x="82" y="170"/>
                    <a:pt x="94" y="175"/>
                  </a:cubicBezTo>
                  <a:cubicBezTo>
                    <a:pt x="102" y="177"/>
                    <a:pt x="123" y="175"/>
                    <a:pt x="130" y="175"/>
                  </a:cubicBezTo>
                  <a:cubicBezTo>
                    <a:pt x="146" y="175"/>
                    <a:pt x="163" y="175"/>
                    <a:pt x="174" y="178"/>
                  </a:cubicBezTo>
                  <a:lnTo>
                    <a:pt x="174" y="178"/>
                  </a:lnTo>
                  <a:close/>
                  <a:moveTo>
                    <a:pt x="186" y="159"/>
                  </a:moveTo>
                  <a:lnTo>
                    <a:pt x="186" y="159"/>
                  </a:lnTo>
                  <a:cubicBezTo>
                    <a:pt x="188" y="155"/>
                    <a:pt x="191" y="152"/>
                    <a:pt x="193" y="148"/>
                  </a:cubicBezTo>
                  <a:cubicBezTo>
                    <a:pt x="171" y="139"/>
                    <a:pt x="136" y="142"/>
                    <a:pt x="113" y="142"/>
                  </a:cubicBezTo>
                  <a:cubicBezTo>
                    <a:pt x="87" y="142"/>
                    <a:pt x="60" y="141"/>
                    <a:pt x="43" y="126"/>
                  </a:cubicBezTo>
                  <a:cubicBezTo>
                    <a:pt x="46" y="135"/>
                    <a:pt x="50" y="142"/>
                    <a:pt x="54" y="148"/>
                  </a:cubicBezTo>
                  <a:cubicBezTo>
                    <a:pt x="80" y="159"/>
                    <a:pt x="128" y="153"/>
                    <a:pt x="158" y="155"/>
                  </a:cubicBezTo>
                  <a:cubicBezTo>
                    <a:pt x="168" y="155"/>
                    <a:pt x="178" y="156"/>
                    <a:pt x="186" y="159"/>
                  </a:cubicBezTo>
                  <a:lnTo>
                    <a:pt x="186" y="159"/>
                  </a:lnTo>
                  <a:close/>
                  <a:moveTo>
                    <a:pt x="196" y="143"/>
                  </a:moveTo>
                  <a:lnTo>
                    <a:pt x="196" y="143"/>
                  </a:lnTo>
                  <a:cubicBezTo>
                    <a:pt x="199" y="139"/>
                    <a:pt x="201" y="135"/>
                    <a:pt x="204" y="131"/>
                  </a:cubicBezTo>
                  <a:cubicBezTo>
                    <a:pt x="195" y="128"/>
                    <a:pt x="187" y="126"/>
                    <a:pt x="178" y="125"/>
                  </a:cubicBezTo>
                  <a:cubicBezTo>
                    <a:pt x="178" y="125"/>
                    <a:pt x="178" y="125"/>
                    <a:pt x="177" y="125"/>
                  </a:cubicBezTo>
                  <a:cubicBezTo>
                    <a:pt x="155" y="121"/>
                    <a:pt x="133" y="122"/>
                    <a:pt x="110" y="123"/>
                  </a:cubicBezTo>
                  <a:cubicBezTo>
                    <a:pt x="95" y="123"/>
                    <a:pt x="81" y="122"/>
                    <a:pt x="69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58" y="115"/>
                    <a:pt x="49" y="109"/>
                    <a:pt x="42" y="99"/>
                  </a:cubicBezTo>
                  <a:cubicBezTo>
                    <a:pt x="41" y="100"/>
                    <a:pt x="40" y="101"/>
                    <a:pt x="39" y="102"/>
                  </a:cubicBezTo>
                  <a:cubicBezTo>
                    <a:pt x="40" y="107"/>
                    <a:pt x="40" y="111"/>
                    <a:pt x="41" y="115"/>
                  </a:cubicBezTo>
                  <a:cubicBezTo>
                    <a:pt x="55" y="134"/>
                    <a:pt x="83" y="137"/>
                    <a:pt x="113" y="137"/>
                  </a:cubicBezTo>
                  <a:cubicBezTo>
                    <a:pt x="138" y="137"/>
                    <a:pt x="173" y="133"/>
                    <a:pt x="196" y="143"/>
                  </a:cubicBezTo>
                  <a:lnTo>
                    <a:pt x="196" y="143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Google Shape;138;p25"/>
            <p:cNvSpPr/>
            <p:nvPr/>
          </p:nvSpPr>
          <p:spPr>
            <a:xfrm>
              <a:off x="7613650" y="406400"/>
              <a:ext cx="296863" cy="406400"/>
            </a:xfrm>
            <a:custGeom>
              <a:rect b="b" l="l" r="r" t="t"/>
              <a:pathLst>
                <a:path extrusionOk="0" h="496" w="366">
                  <a:moveTo>
                    <a:pt x="358" y="119"/>
                  </a:moveTo>
                  <a:lnTo>
                    <a:pt x="358" y="119"/>
                  </a:lnTo>
                  <a:cubicBezTo>
                    <a:pt x="360" y="116"/>
                    <a:pt x="363" y="113"/>
                    <a:pt x="366" y="110"/>
                  </a:cubicBezTo>
                  <a:cubicBezTo>
                    <a:pt x="351" y="105"/>
                    <a:pt x="337" y="102"/>
                    <a:pt x="323" y="99"/>
                  </a:cubicBezTo>
                  <a:cubicBezTo>
                    <a:pt x="323" y="99"/>
                    <a:pt x="322" y="99"/>
                    <a:pt x="322" y="99"/>
                  </a:cubicBezTo>
                  <a:cubicBezTo>
                    <a:pt x="316" y="98"/>
                    <a:pt x="309" y="98"/>
                    <a:pt x="303" y="97"/>
                  </a:cubicBezTo>
                  <a:cubicBezTo>
                    <a:pt x="305" y="101"/>
                    <a:pt x="307" y="106"/>
                    <a:pt x="307" y="112"/>
                  </a:cubicBezTo>
                  <a:cubicBezTo>
                    <a:pt x="310" y="115"/>
                    <a:pt x="312" y="119"/>
                    <a:pt x="312" y="123"/>
                  </a:cubicBezTo>
                  <a:cubicBezTo>
                    <a:pt x="316" y="121"/>
                    <a:pt x="322" y="120"/>
                    <a:pt x="328" y="122"/>
                  </a:cubicBezTo>
                  <a:cubicBezTo>
                    <a:pt x="333" y="111"/>
                    <a:pt x="348" y="109"/>
                    <a:pt x="358" y="119"/>
                  </a:cubicBezTo>
                  <a:lnTo>
                    <a:pt x="358" y="119"/>
                  </a:lnTo>
                  <a:close/>
                  <a:moveTo>
                    <a:pt x="47" y="454"/>
                  </a:moveTo>
                  <a:lnTo>
                    <a:pt x="47" y="454"/>
                  </a:lnTo>
                  <a:lnTo>
                    <a:pt x="98" y="416"/>
                  </a:lnTo>
                  <a:cubicBezTo>
                    <a:pt x="96" y="411"/>
                    <a:pt x="93" y="407"/>
                    <a:pt x="91" y="402"/>
                  </a:cubicBezTo>
                  <a:lnTo>
                    <a:pt x="48" y="429"/>
                  </a:lnTo>
                  <a:cubicBezTo>
                    <a:pt x="45" y="431"/>
                    <a:pt x="42" y="426"/>
                    <a:pt x="45" y="424"/>
                  </a:cubicBezTo>
                  <a:lnTo>
                    <a:pt x="89" y="397"/>
                  </a:lnTo>
                  <a:cubicBezTo>
                    <a:pt x="87" y="394"/>
                    <a:pt x="85" y="390"/>
                    <a:pt x="84" y="386"/>
                  </a:cubicBezTo>
                  <a:lnTo>
                    <a:pt x="25" y="414"/>
                  </a:lnTo>
                  <a:cubicBezTo>
                    <a:pt x="31" y="427"/>
                    <a:pt x="38" y="441"/>
                    <a:pt x="47" y="454"/>
                  </a:cubicBezTo>
                  <a:lnTo>
                    <a:pt x="47" y="454"/>
                  </a:lnTo>
                  <a:close/>
                  <a:moveTo>
                    <a:pt x="101" y="421"/>
                  </a:moveTo>
                  <a:lnTo>
                    <a:pt x="101" y="421"/>
                  </a:lnTo>
                  <a:lnTo>
                    <a:pt x="50" y="459"/>
                  </a:lnTo>
                  <a:cubicBezTo>
                    <a:pt x="58" y="472"/>
                    <a:pt x="68" y="484"/>
                    <a:pt x="79" y="496"/>
                  </a:cubicBezTo>
                  <a:lnTo>
                    <a:pt x="119" y="448"/>
                  </a:lnTo>
                  <a:cubicBezTo>
                    <a:pt x="116" y="445"/>
                    <a:pt x="114" y="441"/>
                    <a:pt x="111" y="437"/>
                  </a:cubicBezTo>
                  <a:lnTo>
                    <a:pt x="73" y="475"/>
                  </a:lnTo>
                  <a:cubicBezTo>
                    <a:pt x="70" y="478"/>
                    <a:pt x="67" y="474"/>
                    <a:pt x="69" y="471"/>
                  </a:cubicBezTo>
                  <a:lnTo>
                    <a:pt x="108" y="433"/>
                  </a:lnTo>
                  <a:cubicBezTo>
                    <a:pt x="106" y="429"/>
                    <a:pt x="103" y="425"/>
                    <a:pt x="101" y="421"/>
                  </a:cubicBezTo>
                  <a:lnTo>
                    <a:pt x="101" y="421"/>
                  </a:lnTo>
                  <a:close/>
                  <a:moveTo>
                    <a:pt x="23" y="408"/>
                  </a:moveTo>
                  <a:lnTo>
                    <a:pt x="23" y="408"/>
                  </a:lnTo>
                  <a:lnTo>
                    <a:pt x="82" y="381"/>
                  </a:lnTo>
                  <a:cubicBezTo>
                    <a:pt x="80" y="377"/>
                    <a:pt x="79" y="373"/>
                    <a:pt x="78" y="369"/>
                  </a:cubicBezTo>
                  <a:lnTo>
                    <a:pt x="29" y="384"/>
                  </a:lnTo>
                  <a:cubicBezTo>
                    <a:pt x="26" y="385"/>
                    <a:pt x="24" y="379"/>
                    <a:pt x="28" y="378"/>
                  </a:cubicBezTo>
                  <a:lnTo>
                    <a:pt x="76" y="364"/>
                  </a:lnTo>
                  <a:cubicBezTo>
                    <a:pt x="74" y="359"/>
                    <a:pt x="73" y="354"/>
                    <a:pt x="72" y="348"/>
                  </a:cubicBezTo>
                  <a:lnTo>
                    <a:pt x="7" y="362"/>
                  </a:lnTo>
                  <a:cubicBezTo>
                    <a:pt x="11" y="378"/>
                    <a:pt x="16" y="393"/>
                    <a:pt x="23" y="408"/>
                  </a:cubicBezTo>
                  <a:lnTo>
                    <a:pt x="23" y="408"/>
                  </a:lnTo>
                  <a:close/>
                  <a:moveTo>
                    <a:pt x="6" y="357"/>
                  </a:moveTo>
                  <a:lnTo>
                    <a:pt x="6" y="357"/>
                  </a:lnTo>
                  <a:lnTo>
                    <a:pt x="70" y="343"/>
                  </a:lnTo>
                  <a:cubicBezTo>
                    <a:pt x="69" y="338"/>
                    <a:pt x="69" y="334"/>
                    <a:pt x="68" y="329"/>
                  </a:cubicBezTo>
                  <a:lnTo>
                    <a:pt x="17" y="334"/>
                  </a:lnTo>
                  <a:cubicBezTo>
                    <a:pt x="13" y="334"/>
                    <a:pt x="13" y="329"/>
                    <a:pt x="16" y="328"/>
                  </a:cubicBezTo>
                  <a:lnTo>
                    <a:pt x="67" y="324"/>
                  </a:lnTo>
                  <a:cubicBezTo>
                    <a:pt x="66" y="319"/>
                    <a:pt x="66" y="314"/>
                    <a:pt x="66" y="308"/>
                  </a:cubicBezTo>
                  <a:lnTo>
                    <a:pt x="0" y="307"/>
                  </a:lnTo>
                  <a:cubicBezTo>
                    <a:pt x="1" y="324"/>
                    <a:pt x="3" y="340"/>
                    <a:pt x="6" y="357"/>
                  </a:cubicBezTo>
                  <a:lnTo>
                    <a:pt x="6" y="357"/>
                  </a:lnTo>
                  <a:close/>
                  <a:moveTo>
                    <a:pt x="0" y="302"/>
                  </a:moveTo>
                  <a:lnTo>
                    <a:pt x="0" y="302"/>
                  </a:lnTo>
                  <a:lnTo>
                    <a:pt x="66" y="303"/>
                  </a:lnTo>
                  <a:cubicBezTo>
                    <a:pt x="65" y="298"/>
                    <a:pt x="65" y="294"/>
                    <a:pt x="66" y="290"/>
                  </a:cubicBezTo>
                  <a:lnTo>
                    <a:pt x="15" y="284"/>
                  </a:lnTo>
                  <a:cubicBezTo>
                    <a:pt x="11" y="284"/>
                    <a:pt x="12" y="278"/>
                    <a:pt x="16" y="278"/>
                  </a:cubicBezTo>
                  <a:lnTo>
                    <a:pt x="66" y="284"/>
                  </a:lnTo>
                  <a:cubicBezTo>
                    <a:pt x="66" y="278"/>
                    <a:pt x="67" y="273"/>
                    <a:pt x="67" y="267"/>
                  </a:cubicBezTo>
                  <a:lnTo>
                    <a:pt x="4" y="254"/>
                  </a:lnTo>
                  <a:cubicBezTo>
                    <a:pt x="1" y="270"/>
                    <a:pt x="0" y="286"/>
                    <a:pt x="0" y="302"/>
                  </a:cubicBezTo>
                  <a:lnTo>
                    <a:pt x="0" y="302"/>
                  </a:lnTo>
                  <a:close/>
                  <a:moveTo>
                    <a:pt x="4" y="249"/>
                  </a:moveTo>
                  <a:lnTo>
                    <a:pt x="4" y="249"/>
                  </a:lnTo>
                  <a:lnTo>
                    <a:pt x="68" y="262"/>
                  </a:lnTo>
                  <a:cubicBezTo>
                    <a:pt x="69" y="257"/>
                    <a:pt x="70" y="253"/>
                    <a:pt x="71" y="249"/>
                  </a:cubicBezTo>
                  <a:lnTo>
                    <a:pt x="22" y="233"/>
                  </a:lnTo>
                  <a:cubicBezTo>
                    <a:pt x="18" y="232"/>
                    <a:pt x="20" y="227"/>
                    <a:pt x="23" y="228"/>
                  </a:cubicBezTo>
                  <a:lnTo>
                    <a:pt x="72" y="243"/>
                  </a:lnTo>
                  <a:cubicBezTo>
                    <a:pt x="73" y="239"/>
                    <a:pt x="74" y="235"/>
                    <a:pt x="75" y="231"/>
                  </a:cubicBezTo>
                  <a:lnTo>
                    <a:pt x="17" y="202"/>
                  </a:lnTo>
                  <a:cubicBezTo>
                    <a:pt x="11" y="217"/>
                    <a:pt x="7" y="233"/>
                    <a:pt x="4" y="249"/>
                  </a:cubicBezTo>
                  <a:lnTo>
                    <a:pt x="4" y="249"/>
                  </a:lnTo>
                  <a:close/>
                  <a:moveTo>
                    <a:pt x="19" y="196"/>
                  </a:moveTo>
                  <a:lnTo>
                    <a:pt x="19" y="196"/>
                  </a:lnTo>
                  <a:lnTo>
                    <a:pt x="77" y="225"/>
                  </a:lnTo>
                  <a:cubicBezTo>
                    <a:pt x="79" y="221"/>
                    <a:pt x="80" y="217"/>
                    <a:pt x="82" y="213"/>
                  </a:cubicBezTo>
                  <a:lnTo>
                    <a:pt x="37" y="186"/>
                  </a:lnTo>
                  <a:cubicBezTo>
                    <a:pt x="34" y="184"/>
                    <a:pt x="37" y="179"/>
                    <a:pt x="40" y="181"/>
                  </a:cubicBezTo>
                  <a:lnTo>
                    <a:pt x="84" y="208"/>
                  </a:lnTo>
                  <a:cubicBezTo>
                    <a:pt x="86" y="203"/>
                    <a:pt x="88" y="199"/>
                    <a:pt x="90" y="195"/>
                  </a:cubicBezTo>
                  <a:lnTo>
                    <a:pt x="38" y="154"/>
                  </a:lnTo>
                  <a:cubicBezTo>
                    <a:pt x="30" y="168"/>
                    <a:pt x="24" y="182"/>
                    <a:pt x="19" y="196"/>
                  </a:cubicBezTo>
                  <a:lnTo>
                    <a:pt x="19" y="196"/>
                  </a:lnTo>
                  <a:close/>
                  <a:moveTo>
                    <a:pt x="40" y="149"/>
                  </a:moveTo>
                  <a:lnTo>
                    <a:pt x="40" y="149"/>
                  </a:lnTo>
                  <a:lnTo>
                    <a:pt x="93" y="190"/>
                  </a:lnTo>
                  <a:cubicBezTo>
                    <a:pt x="95" y="186"/>
                    <a:pt x="97" y="183"/>
                    <a:pt x="99" y="179"/>
                  </a:cubicBezTo>
                  <a:lnTo>
                    <a:pt x="60" y="142"/>
                  </a:lnTo>
                  <a:cubicBezTo>
                    <a:pt x="58" y="140"/>
                    <a:pt x="62" y="136"/>
                    <a:pt x="64" y="138"/>
                  </a:cubicBezTo>
                  <a:lnTo>
                    <a:pt x="102" y="174"/>
                  </a:lnTo>
                  <a:cubicBezTo>
                    <a:pt x="105" y="170"/>
                    <a:pt x="108" y="166"/>
                    <a:pt x="111" y="162"/>
                  </a:cubicBezTo>
                  <a:lnTo>
                    <a:pt x="67" y="111"/>
                  </a:lnTo>
                  <a:cubicBezTo>
                    <a:pt x="57" y="123"/>
                    <a:pt x="48" y="136"/>
                    <a:pt x="40" y="149"/>
                  </a:cubicBezTo>
                  <a:lnTo>
                    <a:pt x="40" y="149"/>
                  </a:lnTo>
                  <a:close/>
                  <a:moveTo>
                    <a:pt x="70" y="106"/>
                  </a:moveTo>
                  <a:lnTo>
                    <a:pt x="70" y="106"/>
                  </a:lnTo>
                  <a:lnTo>
                    <a:pt x="114" y="157"/>
                  </a:lnTo>
                  <a:cubicBezTo>
                    <a:pt x="117" y="154"/>
                    <a:pt x="120" y="150"/>
                    <a:pt x="123" y="147"/>
                  </a:cubicBezTo>
                  <a:lnTo>
                    <a:pt x="90" y="102"/>
                  </a:lnTo>
                  <a:cubicBezTo>
                    <a:pt x="88" y="99"/>
                    <a:pt x="93" y="96"/>
                    <a:pt x="95" y="99"/>
                  </a:cubicBezTo>
                  <a:lnTo>
                    <a:pt x="127" y="143"/>
                  </a:lnTo>
                  <a:cubicBezTo>
                    <a:pt x="130" y="139"/>
                    <a:pt x="133" y="136"/>
                    <a:pt x="137" y="133"/>
                  </a:cubicBezTo>
                  <a:lnTo>
                    <a:pt x="102" y="72"/>
                  </a:lnTo>
                  <a:cubicBezTo>
                    <a:pt x="91" y="83"/>
                    <a:pt x="80" y="94"/>
                    <a:pt x="70" y="106"/>
                  </a:cubicBezTo>
                  <a:lnTo>
                    <a:pt x="70" y="106"/>
                  </a:lnTo>
                  <a:close/>
                  <a:moveTo>
                    <a:pt x="106" y="69"/>
                  </a:moveTo>
                  <a:lnTo>
                    <a:pt x="106" y="69"/>
                  </a:lnTo>
                  <a:lnTo>
                    <a:pt x="141" y="129"/>
                  </a:lnTo>
                  <a:cubicBezTo>
                    <a:pt x="144" y="126"/>
                    <a:pt x="147" y="123"/>
                    <a:pt x="150" y="121"/>
                  </a:cubicBezTo>
                  <a:lnTo>
                    <a:pt x="127" y="68"/>
                  </a:lnTo>
                  <a:cubicBezTo>
                    <a:pt x="126" y="64"/>
                    <a:pt x="131" y="62"/>
                    <a:pt x="133" y="66"/>
                  </a:cubicBezTo>
                  <a:lnTo>
                    <a:pt x="155" y="117"/>
                  </a:lnTo>
                  <a:cubicBezTo>
                    <a:pt x="159" y="114"/>
                    <a:pt x="163" y="111"/>
                    <a:pt x="167" y="108"/>
                  </a:cubicBezTo>
                  <a:lnTo>
                    <a:pt x="144" y="40"/>
                  </a:lnTo>
                  <a:cubicBezTo>
                    <a:pt x="131" y="49"/>
                    <a:pt x="118" y="58"/>
                    <a:pt x="106" y="69"/>
                  </a:cubicBezTo>
                  <a:lnTo>
                    <a:pt x="106" y="69"/>
                  </a:lnTo>
                  <a:close/>
                  <a:moveTo>
                    <a:pt x="149" y="37"/>
                  </a:moveTo>
                  <a:lnTo>
                    <a:pt x="149" y="37"/>
                  </a:lnTo>
                  <a:lnTo>
                    <a:pt x="172" y="105"/>
                  </a:lnTo>
                  <a:cubicBezTo>
                    <a:pt x="176" y="103"/>
                    <a:pt x="179" y="101"/>
                    <a:pt x="183" y="99"/>
                  </a:cubicBezTo>
                  <a:lnTo>
                    <a:pt x="170" y="42"/>
                  </a:lnTo>
                  <a:cubicBezTo>
                    <a:pt x="169" y="38"/>
                    <a:pt x="174" y="37"/>
                    <a:pt x="175" y="40"/>
                  </a:cubicBezTo>
                  <a:lnTo>
                    <a:pt x="188" y="96"/>
                  </a:lnTo>
                  <a:cubicBezTo>
                    <a:pt x="192" y="94"/>
                    <a:pt x="196" y="92"/>
                    <a:pt x="200" y="90"/>
                  </a:cubicBezTo>
                  <a:lnTo>
                    <a:pt x="191" y="16"/>
                  </a:lnTo>
                  <a:cubicBezTo>
                    <a:pt x="176" y="22"/>
                    <a:pt x="162" y="29"/>
                    <a:pt x="149" y="37"/>
                  </a:cubicBezTo>
                  <a:lnTo>
                    <a:pt x="149" y="37"/>
                  </a:lnTo>
                  <a:close/>
                  <a:moveTo>
                    <a:pt x="196" y="14"/>
                  </a:moveTo>
                  <a:lnTo>
                    <a:pt x="196" y="14"/>
                  </a:lnTo>
                  <a:lnTo>
                    <a:pt x="206" y="88"/>
                  </a:lnTo>
                  <a:cubicBezTo>
                    <a:pt x="210" y="86"/>
                    <a:pt x="214" y="84"/>
                    <a:pt x="219" y="83"/>
                  </a:cubicBezTo>
                  <a:lnTo>
                    <a:pt x="217" y="21"/>
                  </a:lnTo>
                  <a:cubicBezTo>
                    <a:pt x="217" y="17"/>
                    <a:pt x="222" y="17"/>
                    <a:pt x="222" y="21"/>
                  </a:cubicBezTo>
                  <a:lnTo>
                    <a:pt x="224" y="81"/>
                  </a:lnTo>
                  <a:cubicBezTo>
                    <a:pt x="229" y="79"/>
                    <a:pt x="233" y="78"/>
                    <a:pt x="237" y="77"/>
                  </a:cubicBezTo>
                  <a:lnTo>
                    <a:pt x="243" y="0"/>
                  </a:lnTo>
                  <a:cubicBezTo>
                    <a:pt x="227" y="3"/>
                    <a:pt x="211" y="8"/>
                    <a:pt x="196" y="14"/>
                  </a:cubicBezTo>
                  <a:lnTo>
                    <a:pt x="196" y="14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Google Shape;139;p25"/>
            <p:cNvSpPr/>
            <p:nvPr/>
          </p:nvSpPr>
          <p:spPr>
            <a:xfrm>
              <a:off x="7700963" y="400050"/>
              <a:ext cx="238125" cy="323850"/>
            </a:xfrm>
            <a:custGeom>
              <a:rect b="b" l="l" r="r" t="t"/>
              <a:pathLst>
                <a:path extrusionOk="0" h="393" w="292">
                  <a:moveTo>
                    <a:pt x="139" y="5"/>
                  </a:moveTo>
                  <a:lnTo>
                    <a:pt x="139" y="5"/>
                  </a:lnTo>
                  <a:lnTo>
                    <a:pt x="134" y="82"/>
                  </a:lnTo>
                  <a:cubicBezTo>
                    <a:pt x="139" y="81"/>
                    <a:pt x="144" y="80"/>
                    <a:pt x="149" y="79"/>
                  </a:cubicBezTo>
                  <a:lnTo>
                    <a:pt x="159" y="18"/>
                  </a:lnTo>
                  <a:cubicBezTo>
                    <a:pt x="159" y="15"/>
                    <a:pt x="165" y="16"/>
                    <a:pt x="164" y="19"/>
                  </a:cubicBezTo>
                  <a:lnTo>
                    <a:pt x="155" y="78"/>
                  </a:lnTo>
                  <a:cubicBezTo>
                    <a:pt x="159" y="78"/>
                    <a:pt x="163" y="78"/>
                    <a:pt x="167" y="77"/>
                  </a:cubicBezTo>
                  <a:lnTo>
                    <a:pt x="187" y="0"/>
                  </a:lnTo>
                  <a:cubicBezTo>
                    <a:pt x="171" y="1"/>
                    <a:pt x="155" y="2"/>
                    <a:pt x="139" y="5"/>
                  </a:cubicBezTo>
                  <a:lnTo>
                    <a:pt x="139" y="5"/>
                  </a:lnTo>
                  <a:close/>
                  <a:moveTo>
                    <a:pt x="193" y="0"/>
                  </a:moveTo>
                  <a:lnTo>
                    <a:pt x="193" y="0"/>
                  </a:lnTo>
                  <a:lnTo>
                    <a:pt x="173" y="77"/>
                  </a:lnTo>
                  <a:cubicBezTo>
                    <a:pt x="178" y="77"/>
                    <a:pt x="183" y="77"/>
                    <a:pt x="188" y="77"/>
                  </a:cubicBezTo>
                  <a:lnTo>
                    <a:pt x="207" y="17"/>
                  </a:lnTo>
                  <a:cubicBezTo>
                    <a:pt x="208" y="13"/>
                    <a:pt x="214" y="15"/>
                    <a:pt x="213" y="18"/>
                  </a:cubicBezTo>
                  <a:lnTo>
                    <a:pt x="194" y="78"/>
                  </a:lnTo>
                  <a:cubicBezTo>
                    <a:pt x="199" y="78"/>
                    <a:pt x="203" y="79"/>
                    <a:pt x="208" y="80"/>
                  </a:cubicBezTo>
                  <a:lnTo>
                    <a:pt x="240" y="4"/>
                  </a:lnTo>
                  <a:cubicBezTo>
                    <a:pt x="224" y="2"/>
                    <a:pt x="208" y="0"/>
                    <a:pt x="193" y="0"/>
                  </a:cubicBezTo>
                  <a:lnTo>
                    <a:pt x="193" y="0"/>
                  </a:lnTo>
                  <a:close/>
                  <a:moveTo>
                    <a:pt x="246" y="5"/>
                  </a:moveTo>
                  <a:lnTo>
                    <a:pt x="246" y="5"/>
                  </a:lnTo>
                  <a:lnTo>
                    <a:pt x="214" y="81"/>
                  </a:lnTo>
                  <a:cubicBezTo>
                    <a:pt x="218" y="81"/>
                    <a:pt x="222" y="82"/>
                    <a:pt x="226" y="83"/>
                  </a:cubicBezTo>
                  <a:lnTo>
                    <a:pt x="258" y="22"/>
                  </a:lnTo>
                  <a:cubicBezTo>
                    <a:pt x="260" y="19"/>
                    <a:pt x="265" y="21"/>
                    <a:pt x="263" y="25"/>
                  </a:cubicBezTo>
                  <a:lnTo>
                    <a:pt x="232" y="85"/>
                  </a:lnTo>
                  <a:cubicBezTo>
                    <a:pt x="237" y="86"/>
                    <a:pt x="243" y="88"/>
                    <a:pt x="248" y="90"/>
                  </a:cubicBezTo>
                  <a:lnTo>
                    <a:pt x="292" y="17"/>
                  </a:lnTo>
                  <a:cubicBezTo>
                    <a:pt x="277" y="12"/>
                    <a:pt x="261" y="8"/>
                    <a:pt x="246" y="5"/>
                  </a:cubicBezTo>
                  <a:lnTo>
                    <a:pt x="246" y="5"/>
                  </a:lnTo>
                  <a:close/>
                  <a:moveTo>
                    <a:pt x="144" y="174"/>
                  </a:moveTo>
                  <a:lnTo>
                    <a:pt x="144" y="174"/>
                  </a:lnTo>
                  <a:cubicBezTo>
                    <a:pt x="144" y="175"/>
                    <a:pt x="144" y="175"/>
                    <a:pt x="144" y="176"/>
                  </a:cubicBezTo>
                  <a:cubicBezTo>
                    <a:pt x="143" y="176"/>
                    <a:pt x="143" y="176"/>
                    <a:pt x="142" y="177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37" y="178"/>
                    <a:pt x="132" y="177"/>
                    <a:pt x="128" y="177"/>
                  </a:cubicBezTo>
                  <a:cubicBezTo>
                    <a:pt x="127" y="177"/>
                    <a:pt x="127" y="177"/>
                    <a:pt x="126" y="178"/>
                  </a:cubicBezTo>
                  <a:cubicBezTo>
                    <a:pt x="127" y="183"/>
                    <a:pt x="130" y="190"/>
                    <a:pt x="136" y="196"/>
                  </a:cubicBezTo>
                  <a:cubicBezTo>
                    <a:pt x="140" y="196"/>
                    <a:pt x="144" y="196"/>
                    <a:pt x="149" y="197"/>
                  </a:cubicBezTo>
                  <a:lnTo>
                    <a:pt x="161" y="145"/>
                  </a:lnTo>
                  <a:cubicBezTo>
                    <a:pt x="147" y="141"/>
                    <a:pt x="144" y="117"/>
                    <a:pt x="162" y="113"/>
                  </a:cubicBezTo>
                  <a:cubicBezTo>
                    <a:pt x="162" y="109"/>
                    <a:pt x="164" y="106"/>
                    <a:pt x="167" y="103"/>
                  </a:cubicBezTo>
                  <a:cubicBezTo>
                    <a:pt x="157" y="104"/>
                    <a:pt x="147" y="105"/>
                    <a:pt x="138" y="107"/>
                  </a:cubicBezTo>
                  <a:lnTo>
                    <a:pt x="141" y="136"/>
                  </a:lnTo>
                  <a:cubicBezTo>
                    <a:pt x="141" y="136"/>
                    <a:pt x="141" y="136"/>
                    <a:pt x="141" y="137"/>
                  </a:cubicBezTo>
                  <a:lnTo>
                    <a:pt x="141" y="140"/>
                  </a:lnTo>
                  <a:cubicBezTo>
                    <a:pt x="141" y="143"/>
                    <a:pt x="136" y="144"/>
                    <a:pt x="135" y="140"/>
                  </a:cubicBezTo>
                  <a:lnTo>
                    <a:pt x="135" y="138"/>
                  </a:lnTo>
                  <a:lnTo>
                    <a:pt x="124" y="130"/>
                  </a:lnTo>
                  <a:cubicBezTo>
                    <a:pt x="121" y="132"/>
                    <a:pt x="119" y="136"/>
                    <a:pt x="119" y="140"/>
                  </a:cubicBezTo>
                  <a:cubicBezTo>
                    <a:pt x="119" y="148"/>
                    <a:pt x="125" y="154"/>
                    <a:pt x="133" y="154"/>
                  </a:cubicBezTo>
                  <a:cubicBezTo>
                    <a:pt x="134" y="154"/>
                    <a:pt x="135" y="154"/>
                    <a:pt x="137" y="154"/>
                  </a:cubicBezTo>
                  <a:lnTo>
                    <a:pt x="137" y="153"/>
                  </a:lnTo>
                  <a:cubicBezTo>
                    <a:pt x="136" y="149"/>
                    <a:pt x="142" y="148"/>
                    <a:pt x="142" y="152"/>
                  </a:cubicBezTo>
                  <a:lnTo>
                    <a:pt x="142" y="155"/>
                  </a:lnTo>
                  <a:cubicBezTo>
                    <a:pt x="143" y="155"/>
                    <a:pt x="143" y="155"/>
                    <a:pt x="143" y="156"/>
                  </a:cubicBezTo>
                  <a:lnTo>
                    <a:pt x="144" y="174"/>
                  </a:lnTo>
                  <a:cubicBezTo>
                    <a:pt x="144" y="174"/>
                    <a:pt x="144" y="174"/>
                    <a:pt x="144" y="174"/>
                  </a:cubicBezTo>
                  <a:lnTo>
                    <a:pt x="144" y="174"/>
                  </a:lnTo>
                  <a:close/>
                  <a:moveTo>
                    <a:pt x="123" y="123"/>
                  </a:moveTo>
                  <a:lnTo>
                    <a:pt x="123" y="123"/>
                  </a:lnTo>
                  <a:lnTo>
                    <a:pt x="125" y="124"/>
                  </a:lnTo>
                  <a:cubicBezTo>
                    <a:pt x="125" y="124"/>
                    <a:pt x="125" y="124"/>
                    <a:pt x="126" y="124"/>
                  </a:cubicBezTo>
                  <a:lnTo>
                    <a:pt x="135" y="131"/>
                  </a:lnTo>
                  <a:lnTo>
                    <a:pt x="133" y="108"/>
                  </a:lnTo>
                  <a:cubicBezTo>
                    <a:pt x="125" y="110"/>
                    <a:pt x="118" y="112"/>
                    <a:pt x="111" y="115"/>
                  </a:cubicBezTo>
                  <a:cubicBezTo>
                    <a:pt x="97" y="130"/>
                    <a:pt x="98" y="147"/>
                    <a:pt x="107" y="159"/>
                  </a:cubicBezTo>
                  <a:cubicBezTo>
                    <a:pt x="108" y="159"/>
                    <a:pt x="108" y="159"/>
                    <a:pt x="108" y="159"/>
                  </a:cubicBezTo>
                  <a:cubicBezTo>
                    <a:pt x="115" y="168"/>
                    <a:pt x="127" y="173"/>
                    <a:pt x="138" y="172"/>
                  </a:cubicBezTo>
                  <a:lnTo>
                    <a:pt x="137" y="159"/>
                  </a:lnTo>
                  <a:cubicBezTo>
                    <a:pt x="136" y="160"/>
                    <a:pt x="134" y="160"/>
                    <a:pt x="133" y="160"/>
                  </a:cubicBezTo>
                  <a:cubicBezTo>
                    <a:pt x="122" y="160"/>
                    <a:pt x="113" y="151"/>
                    <a:pt x="113" y="140"/>
                  </a:cubicBezTo>
                  <a:cubicBezTo>
                    <a:pt x="113" y="135"/>
                    <a:pt x="116" y="130"/>
                    <a:pt x="119" y="126"/>
                  </a:cubicBezTo>
                  <a:cubicBezTo>
                    <a:pt x="118" y="124"/>
                    <a:pt x="121" y="121"/>
                    <a:pt x="123" y="123"/>
                  </a:cubicBezTo>
                  <a:lnTo>
                    <a:pt x="123" y="123"/>
                  </a:lnTo>
                  <a:close/>
                  <a:moveTo>
                    <a:pt x="121" y="175"/>
                  </a:moveTo>
                  <a:lnTo>
                    <a:pt x="121" y="175"/>
                  </a:lnTo>
                  <a:cubicBezTo>
                    <a:pt x="115" y="172"/>
                    <a:pt x="109" y="169"/>
                    <a:pt x="105" y="164"/>
                  </a:cubicBezTo>
                  <a:cubicBezTo>
                    <a:pt x="85" y="169"/>
                    <a:pt x="68" y="154"/>
                    <a:pt x="62" y="142"/>
                  </a:cubicBezTo>
                  <a:cubicBezTo>
                    <a:pt x="55" y="147"/>
                    <a:pt x="48" y="153"/>
                    <a:pt x="42" y="159"/>
                  </a:cubicBezTo>
                  <a:lnTo>
                    <a:pt x="54" y="162"/>
                  </a:lnTo>
                  <a:cubicBezTo>
                    <a:pt x="55" y="162"/>
                    <a:pt x="55" y="162"/>
                    <a:pt x="55" y="162"/>
                  </a:cubicBezTo>
                  <a:lnTo>
                    <a:pt x="58" y="163"/>
                  </a:lnTo>
                  <a:cubicBezTo>
                    <a:pt x="58" y="163"/>
                    <a:pt x="59" y="163"/>
                    <a:pt x="59" y="164"/>
                  </a:cubicBezTo>
                  <a:cubicBezTo>
                    <a:pt x="60" y="164"/>
                    <a:pt x="60" y="164"/>
                    <a:pt x="60" y="165"/>
                  </a:cubicBezTo>
                  <a:cubicBezTo>
                    <a:pt x="74" y="181"/>
                    <a:pt x="108" y="181"/>
                    <a:pt x="121" y="175"/>
                  </a:cubicBezTo>
                  <a:lnTo>
                    <a:pt x="121" y="175"/>
                  </a:lnTo>
                  <a:close/>
                  <a:moveTo>
                    <a:pt x="101" y="159"/>
                  </a:moveTo>
                  <a:lnTo>
                    <a:pt x="101" y="159"/>
                  </a:lnTo>
                  <a:cubicBezTo>
                    <a:pt x="93" y="148"/>
                    <a:pt x="92" y="134"/>
                    <a:pt x="101" y="119"/>
                  </a:cubicBezTo>
                  <a:cubicBezTo>
                    <a:pt x="89" y="124"/>
                    <a:pt x="77" y="131"/>
                    <a:pt x="66" y="139"/>
                  </a:cubicBezTo>
                  <a:cubicBezTo>
                    <a:pt x="71" y="149"/>
                    <a:pt x="85" y="161"/>
                    <a:pt x="101" y="159"/>
                  </a:cubicBezTo>
                  <a:lnTo>
                    <a:pt x="101" y="159"/>
                  </a:lnTo>
                  <a:close/>
                  <a:moveTo>
                    <a:pt x="56" y="169"/>
                  </a:moveTo>
                  <a:lnTo>
                    <a:pt x="56" y="169"/>
                  </a:lnTo>
                  <a:lnTo>
                    <a:pt x="56" y="168"/>
                  </a:lnTo>
                  <a:cubicBezTo>
                    <a:pt x="54" y="174"/>
                    <a:pt x="54" y="186"/>
                    <a:pt x="55" y="192"/>
                  </a:cubicBezTo>
                  <a:cubicBezTo>
                    <a:pt x="66" y="196"/>
                    <a:pt x="79" y="196"/>
                    <a:pt x="94" y="196"/>
                  </a:cubicBezTo>
                  <a:cubicBezTo>
                    <a:pt x="106" y="196"/>
                    <a:pt x="117" y="196"/>
                    <a:pt x="128" y="196"/>
                  </a:cubicBezTo>
                  <a:cubicBezTo>
                    <a:pt x="124" y="191"/>
                    <a:pt x="122" y="185"/>
                    <a:pt x="121" y="181"/>
                  </a:cubicBezTo>
                  <a:cubicBezTo>
                    <a:pt x="104" y="187"/>
                    <a:pt x="71" y="185"/>
                    <a:pt x="56" y="169"/>
                  </a:cubicBezTo>
                  <a:lnTo>
                    <a:pt x="56" y="169"/>
                  </a:lnTo>
                  <a:close/>
                  <a:moveTo>
                    <a:pt x="66" y="255"/>
                  </a:moveTo>
                  <a:lnTo>
                    <a:pt x="66" y="255"/>
                  </a:lnTo>
                  <a:cubicBezTo>
                    <a:pt x="62" y="254"/>
                    <a:pt x="59" y="252"/>
                    <a:pt x="55" y="250"/>
                  </a:cubicBezTo>
                  <a:cubicBezTo>
                    <a:pt x="51" y="253"/>
                    <a:pt x="47" y="255"/>
                    <a:pt x="44" y="258"/>
                  </a:cubicBezTo>
                  <a:cubicBezTo>
                    <a:pt x="44" y="258"/>
                    <a:pt x="43" y="259"/>
                    <a:pt x="43" y="259"/>
                  </a:cubicBezTo>
                  <a:cubicBezTo>
                    <a:pt x="36" y="265"/>
                    <a:pt x="30" y="271"/>
                    <a:pt x="25" y="276"/>
                  </a:cubicBezTo>
                  <a:cubicBezTo>
                    <a:pt x="25" y="276"/>
                    <a:pt x="25" y="277"/>
                    <a:pt x="25" y="277"/>
                  </a:cubicBezTo>
                  <a:cubicBezTo>
                    <a:pt x="23" y="279"/>
                    <a:pt x="21" y="282"/>
                    <a:pt x="19" y="284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2" y="295"/>
                    <a:pt x="9" y="304"/>
                    <a:pt x="8" y="312"/>
                  </a:cubicBezTo>
                  <a:cubicBezTo>
                    <a:pt x="6" y="324"/>
                    <a:pt x="7" y="340"/>
                    <a:pt x="0" y="350"/>
                  </a:cubicBezTo>
                  <a:cubicBezTo>
                    <a:pt x="11" y="349"/>
                    <a:pt x="14" y="346"/>
                    <a:pt x="21" y="340"/>
                  </a:cubicBezTo>
                  <a:cubicBezTo>
                    <a:pt x="14" y="310"/>
                    <a:pt x="36" y="271"/>
                    <a:pt x="66" y="255"/>
                  </a:cubicBezTo>
                  <a:lnTo>
                    <a:pt x="66" y="255"/>
                  </a:lnTo>
                  <a:close/>
                  <a:moveTo>
                    <a:pt x="69" y="310"/>
                  </a:moveTo>
                  <a:lnTo>
                    <a:pt x="69" y="310"/>
                  </a:lnTo>
                  <a:cubicBezTo>
                    <a:pt x="68" y="311"/>
                    <a:pt x="68" y="312"/>
                    <a:pt x="67" y="314"/>
                  </a:cubicBezTo>
                  <a:cubicBezTo>
                    <a:pt x="61" y="326"/>
                    <a:pt x="68" y="336"/>
                    <a:pt x="75" y="336"/>
                  </a:cubicBezTo>
                  <a:cubicBezTo>
                    <a:pt x="93" y="336"/>
                    <a:pt x="92" y="311"/>
                    <a:pt x="69" y="310"/>
                  </a:cubicBezTo>
                  <a:lnTo>
                    <a:pt x="69" y="310"/>
                  </a:lnTo>
                  <a:close/>
                  <a:moveTo>
                    <a:pt x="37" y="256"/>
                  </a:moveTo>
                  <a:lnTo>
                    <a:pt x="37" y="256"/>
                  </a:lnTo>
                  <a:cubicBezTo>
                    <a:pt x="28" y="249"/>
                    <a:pt x="17" y="240"/>
                    <a:pt x="12" y="229"/>
                  </a:cubicBezTo>
                  <a:cubicBezTo>
                    <a:pt x="11" y="235"/>
                    <a:pt x="11" y="241"/>
                    <a:pt x="13" y="247"/>
                  </a:cubicBezTo>
                  <a:lnTo>
                    <a:pt x="13" y="247"/>
                  </a:lnTo>
                  <a:cubicBezTo>
                    <a:pt x="15" y="256"/>
                    <a:pt x="19" y="264"/>
                    <a:pt x="23" y="270"/>
                  </a:cubicBezTo>
                  <a:cubicBezTo>
                    <a:pt x="27" y="266"/>
                    <a:pt x="32" y="261"/>
                    <a:pt x="37" y="256"/>
                  </a:cubicBezTo>
                  <a:lnTo>
                    <a:pt x="37" y="256"/>
                  </a:lnTo>
                  <a:close/>
                  <a:moveTo>
                    <a:pt x="17" y="369"/>
                  </a:moveTo>
                  <a:lnTo>
                    <a:pt x="17" y="369"/>
                  </a:lnTo>
                  <a:cubicBezTo>
                    <a:pt x="17" y="377"/>
                    <a:pt x="18" y="385"/>
                    <a:pt x="17" y="393"/>
                  </a:cubicBezTo>
                  <a:cubicBezTo>
                    <a:pt x="26" y="392"/>
                    <a:pt x="29" y="390"/>
                    <a:pt x="34" y="385"/>
                  </a:cubicBezTo>
                  <a:cubicBezTo>
                    <a:pt x="28" y="381"/>
                    <a:pt x="22" y="376"/>
                    <a:pt x="17" y="369"/>
                  </a:cubicBezTo>
                  <a:lnTo>
                    <a:pt x="17" y="369"/>
                  </a:lnTo>
                  <a:close/>
                  <a:moveTo>
                    <a:pt x="14" y="265"/>
                  </a:moveTo>
                  <a:lnTo>
                    <a:pt x="14" y="265"/>
                  </a:lnTo>
                  <a:lnTo>
                    <a:pt x="3" y="271"/>
                  </a:lnTo>
                  <a:lnTo>
                    <a:pt x="9" y="283"/>
                  </a:lnTo>
                  <a:cubicBezTo>
                    <a:pt x="11" y="282"/>
                    <a:pt x="13" y="281"/>
                    <a:pt x="15" y="281"/>
                  </a:cubicBezTo>
                  <a:cubicBezTo>
                    <a:pt x="16" y="279"/>
                    <a:pt x="18" y="277"/>
                    <a:pt x="20" y="275"/>
                  </a:cubicBezTo>
                  <a:cubicBezTo>
                    <a:pt x="18" y="272"/>
                    <a:pt x="16" y="268"/>
                    <a:pt x="14" y="265"/>
                  </a:cubicBezTo>
                  <a:lnTo>
                    <a:pt x="14" y="265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" name="Google Shape;140;p25"/>
            <p:cNvSpPr/>
            <p:nvPr/>
          </p:nvSpPr>
          <p:spPr>
            <a:xfrm>
              <a:off x="7686675" y="476250"/>
              <a:ext cx="280988" cy="304800"/>
            </a:xfrm>
            <a:custGeom>
              <a:rect b="b" l="l" r="r" t="t"/>
              <a:pathLst>
                <a:path extrusionOk="0" h="372" w="346">
                  <a:moveTo>
                    <a:pt x="1" y="223"/>
                  </a:moveTo>
                  <a:lnTo>
                    <a:pt x="1" y="223"/>
                  </a:lnTo>
                  <a:cubicBezTo>
                    <a:pt x="1" y="225"/>
                    <a:pt x="1" y="228"/>
                    <a:pt x="1" y="230"/>
                  </a:cubicBezTo>
                  <a:cubicBezTo>
                    <a:pt x="7" y="226"/>
                    <a:pt x="15" y="220"/>
                    <a:pt x="20" y="219"/>
                  </a:cubicBezTo>
                  <a:cubicBezTo>
                    <a:pt x="22" y="212"/>
                    <a:pt x="24" y="205"/>
                    <a:pt x="28" y="196"/>
                  </a:cubicBezTo>
                  <a:cubicBezTo>
                    <a:pt x="28" y="197"/>
                    <a:pt x="27" y="197"/>
                    <a:pt x="27" y="197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15" y="204"/>
                    <a:pt x="3" y="218"/>
                    <a:pt x="1" y="223"/>
                  </a:cubicBezTo>
                  <a:lnTo>
                    <a:pt x="1" y="223"/>
                  </a:lnTo>
                  <a:close/>
                  <a:moveTo>
                    <a:pt x="2" y="188"/>
                  </a:moveTo>
                  <a:lnTo>
                    <a:pt x="2" y="188"/>
                  </a:lnTo>
                  <a:cubicBezTo>
                    <a:pt x="1" y="196"/>
                    <a:pt x="0" y="205"/>
                    <a:pt x="1" y="214"/>
                  </a:cubicBezTo>
                  <a:cubicBezTo>
                    <a:pt x="3" y="210"/>
                    <a:pt x="7" y="206"/>
                    <a:pt x="11" y="202"/>
                  </a:cubicBezTo>
                  <a:lnTo>
                    <a:pt x="2" y="188"/>
                  </a:lnTo>
                  <a:lnTo>
                    <a:pt x="2" y="188"/>
                  </a:lnTo>
                  <a:close/>
                  <a:moveTo>
                    <a:pt x="5" y="169"/>
                  </a:moveTo>
                  <a:lnTo>
                    <a:pt x="5" y="169"/>
                  </a:lnTo>
                  <a:cubicBezTo>
                    <a:pt x="4" y="172"/>
                    <a:pt x="4" y="176"/>
                    <a:pt x="3" y="179"/>
                  </a:cubicBezTo>
                  <a:lnTo>
                    <a:pt x="15" y="198"/>
                  </a:lnTo>
                  <a:cubicBezTo>
                    <a:pt x="17" y="197"/>
                    <a:pt x="20" y="195"/>
                    <a:pt x="22" y="194"/>
                  </a:cubicBezTo>
                  <a:cubicBezTo>
                    <a:pt x="12" y="174"/>
                    <a:pt x="10" y="178"/>
                    <a:pt x="29" y="168"/>
                  </a:cubicBezTo>
                  <a:cubicBezTo>
                    <a:pt x="28" y="165"/>
                    <a:pt x="27" y="162"/>
                    <a:pt x="26" y="159"/>
                  </a:cubicBezTo>
                  <a:cubicBezTo>
                    <a:pt x="21" y="160"/>
                    <a:pt x="12" y="164"/>
                    <a:pt x="5" y="169"/>
                  </a:cubicBezTo>
                  <a:lnTo>
                    <a:pt x="5" y="169"/>
                  </a:lnTo>
                  <a:close/>
                  <a:moveTo>
                    <a:pt x="36" y="96"/>
                  </a:moveTo>
                  <a:lnTo>
                    <a:pt x="36" y="96"/>
                  </a:lnTo>
                  <a:cubicBezTo>
                    <a:pt x="23" y="116"/>
                    <a:pt x="13" y="138"/>
                    <a:pt x="7" y="161"/>
                  </a:cubicBezTo>
                  <a:cubicBezTo>
                    <a:pt x="13" y="157"/>
                    <a:pt x="20" y="155"/>
                    <a:pt x="24" y="153"/>
                  </a:cubicBezTo>
                  <a:cubicBezTo>
                    <a:pt x="23" y="145"/>
                    <a:pt x="23" y="136"/>
                    <a:pt x="27" y="126"/>
                  </a:cubicBezTo>
                  <a:cubicBezTo>
                    <a:pt x="28" y="123"/>
                    <a:pt x="32" y="123"/>
                    <a:pt x="32" y="127"/>
                  </a:cubicBezTo>
                  <a:cubicBezTo>
                    <a:pt x="34" y="141"/>
                    <a:pt x="49" y="152"/>
                    <a:pt x="60" y="161"/>
                  </a:cubicBezTo>
                  <a:cubicBezTo>
                    <a:pt x="62" y="159"/>
                    <a:pt x="65" y="156"/>
                    <a:pt x="68" y="154"/>
                  </a:cubicBezTo>
                  <a:cubicBezTo>
                    <a:pt x="52" y="142"/>
                    <a:pt x="40" y="125"/>
                    <a:pt x="36" y="96"/>
                  </a:cubicBezTo>
                  <a:lnTo>
                    <a:pt x="36" y="96"/>
                  </a:lnTo>
                  <a:close/>
                  <a:moveTo>
                    <a:pt x="56" y="72"/>
                  </a:moveTo>
                  <a:lnTo>
                    <a:pt x="56" y="72"/>
                  </a:lnTo>
                  <a:cubicBezTo>
                    <a:pt x="53" y="75"/>
                    <a:pt x="50" y="78"/>
                    <a:pt x="47" y="82"/>
                  </a:cubicBezTo>
                  <a:cubicBezTo>
                    <a:pt x="53" y="90"/>
                    <a:pt x="59" y="95"/>
                    <a:pt x="67" y="98"/>
                  </a:cubicBezTo>
                  <a:cubicBezTo>
                    <a:pt x="66" y="91"/>
                    <a:pt x="66" y="81"/>
                    <a:pt x="68" y="75"/>
                  </a:cubicBezTo>
                  <a:lnTo>
                    <a:pt x="56" y="72"/>
                  </a:lnTo>
                  <a:lnTo>
                    <a:pt x="56" y="72"/>
                  </a:lnTo>
                  <a:close/>
                  <a:moveTo>
                    <a:pt x="214" y="53"/>
                  </a:moveTo>
                  <a:lnTo>
                    <a:pt x="214" y="53"/>
                  </a:lnTo>
                  <a:cubicBezTo>
                    <a:pt x="211" y="55"/>
                    <a:pt x="208" y="56"/>
                    <a:pt x="204" y="56"/>
                  </a:cubicBezTo>
                  <a:cubicBezTo>
                    <a:pt x="203" y="64"/>
                    <a:pt x="202" y="72"/>
                    <a:pt x="203" y="80"/>
                  </a:cubicBezTo>
                  <a:lnTo>
                    <a:pt x="218" y="64"/>
                  </a:lnTo>
                  <a:cubicBezTo>
                    <a:pt x="215" y="60"/>
                    <a:pt x="214" y="57"/>
                    <a:pt x="214" y="53"/>
                  </a:cubicBezTo>
                  <a:lnTo>
                    <a:pt x="214" y="53"/>
                  </a:lnTo>
                  <a:close/>
                  <a:moveTo>
                    <a:pt x="197" y="70"/>
                  </a:moveTo>
                  <a:lnTo>
                    <a:pt x="197" y="70"/>
                  </a:lnTo>
                  <a:cubicBezTo>
                    <a:pt x="193" y="69"/>
                    <a:pt x="189" y="68"/>
                    <a:pt x="187" y="64"/>
                  </a:cubicBezTo>
                  <a:cubicBezTo>
                    <a:pt x="186" y="62"/>
                    <a:pt x="192" y="63"/>
                    <a:pt x="193" y="63"/>
                  </a:cubicBezTo>
                  <a:cubicBezTo>
                    <a:pt x="195" y="63"/>
                    <a:pt x="196" y="62"/>
                    <a:pt x="198" y="62"/>
                  </a:cubicBezTo>
                  <a:cubicBezTo>
                    <a:pt x="198" y="59"/>
                    <a:pt x="198" y="56"/>
                    <a:pt x="199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0"/>
                    <a:pt x="199" y="49"/>
                  </a:cubicBezTo>
                  <a:cubicBezTo>
                    <a:pt x="200" y="46"/>
                    <a:pt x="205" y="46"/>
                    <a:pt x="205" y="50"/>
                  </a:cubicBezTo>
                  <a:cubicBezTo>
                    <a:pt x="221" y="49"/>
                    <a:pt x="218" y="25"/>
                    <a:pt x="201" y="29"/>
                  </a:cubicBezTo>
                  <a:cubicBezTo>
                    <a:pt x="197" y="29"/>
                    <a:pt x="196" y="24"/>
                    <a:pt x="200" y="23"/>
                  </a:cubicBezTo>
                  <a:cubicBezTo>
                    <a:pt x="204" y="22"/>
                    <a:pt x="207" y="22"/>
                    <a:pt x="210" y="23"/>
                  </a:cubicBezTo>
                  <a:cubicBezTo>
                    <a:pt x="208" y="0"/>
                    <a:pt x="172" y="14"/>
                    <a:pt x="192" y="32"/>
                  </a:cubicBezTo>
                  <a:cubicBezTo>
                    <a:pt x="195" y="34"/>
                    <a:pt x="192" y="39"/>
                    <a:pt x="189" y="36"/>
                  </a:cubicBezTo>
                  <a:cubicBezTo>
                    <a:pt x="185" y="33"/>
                    <a:pt x="183" y="30"/>
                    <a:pt x="182" y="27"/>
                  </a:cubicBezTo>
                  <a:cubicBezTo>
                    <a:pt x="169" y="29"/>
                    <a:pt x="172" y="45"/>
                    <a:pt x="181" y="48"/>
                  </a:cubicBezTo>
                  <a:lnTo>
                    <a:pt x="181" y="47"/>
                  </a:lnTo>
                  <a:cubicBezTo>
                    <a:pt x="182" y="44"/>
                    <a:pt x="187" y="45"/>
                    <a:pt x="186" y="49"/>
                  </a:cubicBezTo>
                  <a:lnTo>
                    <a:pt x="185" y="51"/>
                  </a:lnTo>
                  <a:cubicBezTo>
                    <a:pt x="185" y="52"/>
                    <a:pt x="185" y="52"/>
                    <a:pt x="185" y="52"/>
                  </a:cubicBezTo>
                  <a:lnTo>
                    <a:pt x="172" y="105"/>
                  </a:lnTo>
                  <a:cubicBezTo>
                    <a:pt x="175" y="105"/>
                    <a:pt x="177" y="106"/>
                    <a:pt x="179" y="106"/>
                  </a:cubicBezTo>
                  <a:lnTo>
                    <a:pt x="199" y="85"/>
                  </a:lnTo>
                  <a:cubicBezTo>
                    <a:pt x="197" y="80"/>
                    <a:pt x="197" y="75"/>
                    <a:pt x="197" y="70"/>
                  </a:cubicBezTo>
                  <a:lnTo>
                    <a:pt x="197" y="70"/>
                  </a:lnTo>
                  <a:close/>
                  <a:moveTo>
                    <a:pt x="225" y="90"/>
                  </a:moveTo>
                  <a:lnTo>
                    <a:pt x="225" y="90"/>
                  </a:lnTo>
                  <a:cubicBezTo>
                    <a:pt x="222" y="85"/>
                    <a:pt x="221" y="79"/>
                    <a:pt x="222" y="74"/>
                  </a:cubicBezTo>
                  <a:cubicBezTo>
                    <a:pt x="222" y="71"/>
                    <a:pt x="225" y="76"/>
                    <a:pt x="225" y="76"/>
                  </a:cubicBezTo>
                  <a:cubicBezTo>
                    <a:pt x="227" y="78"/>
                    <a:pt x="229" y="79"/>
                    <a:pt x="232" y="80"/>
                  </a:cubicBezTo>
                  <a:cubicBezTo>
                    <a:pt x="236" y="73"/>
                    <a:pt x="241" y="66"/>
                    <a:pt x="246" y="60"/>
                  </a:cubicBezTo>
                  <a:cubicBezTo>
                    <a:pt x="252" y="52"/>
                    <a:pt x="257" y="45"/>
                    <a:pt x="263" y="38"/>
                  </a:cubicBezTo>
                  <a:cubicBezTo>
                    <a:pt x="253" y="26"/>
                    <a:pt x="237" y="33"/>
                    <a:pt x="242" y="51"/>
                  </a:cubicBezTo>
                  <a:cubicBezTo>
                    <a:pt x="243" y="55"/>
                    <a:pt x="237" y="56"/>
                    <a:pt x="236" y="52"/>
                  </a:cubicBezTo>
                  <a:cubicBezTo>
                    <a:pt x="235" y="48"/>
                    <a:pt x="235" y="45"/>
                    <a:pt x="235" y="42"/>
                  </a:cubicBezTo>
                  <a:cubicBezTo>
                    <a:pt x="223" y="38"/>
                    <a:pt x="214" y="49"/>
                    <a:pt x="222" y="60"/>
                  </a:cubicBezTo>
                  <a:cubicBezTo>
                    <a:pt x="225" y="57"/>
                    <a:pt x="228" y="61"/>
                    <a:pt x="226" y="64"/>
                  </a:cubicBezTo>
                  <a:lnTo>
                    <a:pt x="204" y="87"/>
                  </a:lnTo>
                  <a:cubicBezTo>
                    <a:pt x="204" y="88"/>
                    <a:pt x="204" y="88"/>
                    <a:pt x="203" y="88"/>
                  </a:cubicBezTo>
                  <a:lnTo>
                    <a:pt x="186" y="107"/>
                  </a:lnTo>
                  <a:cubicBezTo>
                    <a:pt x="193" y="109"/>
                    <a:pt x="201" y="110"/>
                    <a:pt x="209" y="113"/>
                  </a:cubicBezTo>
                  <a:cubicBezTo>
                    <a:pt x="214" y="105"/>
                    <a:pt x="220" y="97"/>
                    <a:pt x="225" y="90"/>
                  </a:cubicBezTo>
                  <a:lnTo>
                    <a:pt x="225" y="90"/>
                  </a:lnTo>
                  <a:close/>
                  <a:moveTo>
                    <a:pt x="200" y="247"/>
                  </a:moveTo>
                  <a:lnTo>
                    <a:pt x="200" y="247"/>
                  </a:lnTo>
                  <a:cubicBezTo>
                    <a:pt x="231" y="234"/>
                    <a:pt x="241" y="209"/>
                    <a:pt x="240" y="189"/>
                  </a:cubicBezTo>
                  <a:cubicBezTo>
                    <a:pt x="233" y="199"/>
                    <a:pt x="226" y="210"/>
                    <a:pt x="219" y="219"/>
                  </a:cubicBezTo>
                  <a:cubicBezTo>
                    <a:pt x="213" y="229"/>
                    <a:pt x="206" y="238"/>
                    <a:pt x="200" y="247"/>
                  </a:cubicBezTo>
                  <a:lnTo>
                    <a:pt x="200" y="247"/>
                  </a:lnTo>
                  <a:close/>
                  <a:moveTo>
                    <a:pt x="262" y="176"/>
                  </a:moveTo>
                  <a:lnTo>
                    <a:pt x="262" y="176"/>
                  </a:lnTo>
                  <a:cubicBezTo>
                    <a:pt x="275" y="162"/>
                    <a:pt x="280" y="148"/>
                    <a:pt x="280" y="134"/>
                  </a:cubicBezTo>
                  <a:cubicBezTo>
                    <a:pt x="272" y="143"/>
                    <a:pt x="265" y="152"/>
                    <a:pt x="259" y="162"/>
                  </a:cubicBezTo>
                  <a:cubicBezTo>
                    <a:pt x="260" y="166"/>
                    <a:pt x="261" y="171"/>
                    <a:pt x="262" y="176"/>
                  </a:cubicBezTo>
                  <a:lnTo>
                    <a:pt x="262" y="176"/>
                  </a:lnTo>
                  <a:close/>
                  <a:moveTo>
                    <a:pt x="303" y="125"/>
                  </a:moveTo>
                  <a:lnTo>
                    <a:pt x="303" y="125"/>
                  </a:lnTo>
                  <a:cubicBezTo>
                    <a:pt x="317" y="114"/>
                    <a:pt x="322" y="102"/>
                    <a:pt x="322" y="87"/>
                  </a:cubicBezTo>
                  <a:cubicBezTo>
                    <a:pt x="314" y="94"/>
                    <a:pt x="307" y="101"/>
                    <a:pt x="300" y="109"/>
                  </a:cubicBezTo>
                  <a:cubicBezTo>
                    <a:pt x="301" y="115"/>
                    <a:pt x="302" y="120"/>
                    <a:pt x="303" y="125"/>
                  </a:cubicBezTo>
                  <a:lnTo>
                    <a:pt x="303" y="125"/>
                  </a:lnTo>
                  <a:close/>
                  <a:moveTo>
                    <a:pt x="302" y="148"/>
                  </a:moveTo>
                  <a:lnTo>
                    <a:pt x="302" y="148"/>
                  </a:lnTo>
                  <a:cubicBezTo>
                    <a:pt x="331" y="135"/>
                    <a:pt x="344" y="104"/>
                    <a:pt x="341" y="71"/>
                  </a:cubicBezTo>
                  <a:cubicBezTo>
                    <a:pt x="336" y="75"/>
                    <a:pt x="332" y="78"/>
                    <a:pt x="327" y="82"/>
                  </a:cubicBezTo>
                  <a:cubicBezTo>
                    <a:pt x="329" y="102"/>
                    <a:pt x="322" y="118"/>
                    <a:pt x="303" y="132"/>
                  </a:cubicBezTo>
                  <a:cubicBezTo>
                    <a:pt x="303" y="138"/>
                    <a:pt x="303" y="143"/>
                    <a:pt x="302" y="148"/>
                  </a:cubicBezTo>
                  <a:lnTo>
                    <a:pt x="302" y="148"/>
                  </a:lnTo>
                  <a:close/>
                  <a:moveTo>
                    <a:pt x="189" y="269"/>
                  </a:moveTo>
                  <a:lnTo>
                    <a:pt x="189" y="269"/>
                  </a:lnTo>
                  <a:cubicBezTo>
                    <a:pt x="189" y="269"/>
                    <a:pt x="189" y="269"/>
                    <a:pt x="189" y="269"/>
                  </a:cubicBezTo>
                  <a:cubicBezTo>
                    <a:pt x="222" y="266"/>
                    <a:pt x="251" y="240"/>
                    <a:pt x="257" y="205"/>
                  </a:cubicBezTo>
                  <a:cubicBezTo>
                    <a:pt x="257" y="204"/>
                    <a:pt x="257" y="204"/>
                    <a:pt x="257" y="204"/>
                  </a:cubicBezTo>
                  <a:cubicBezTo>
                    <a:pt x="258" y="197"/>
                    <a:pt x="258" y="190"/>
                    <a:pt x="257" y="182"/>
                  </a:cubicBezTo>
                  <a:cubicBezTo>
                    <a:pt x="257" y="182"/>
                    <a:pt x="257" y="181"/>
                    <a:pt x="257" y="181"/>
                  </a:cubicBezTo>
                  <a:cubicBezTo>
                    <a:pt x="257" y="177"/>
                    <a:pt x="256" y="172"/>
                    <a:pt x="254" y="168"/>
                  </a:cubicBezTo>
                  <a:cubicBezTo>
                    <a:pt x="251" y="172"/>
                    <a:pt x="248" y="177"/>
                    <a:pt x="244" y="182"/>
                  </a:cubicBezTo>
                  <a:cubicBezTo>
                    <a:pt x="249" y="207"/>
                    <a:pt x="238" y="242"/>
                    <a:pt x="194" y="255"/>
                  </a:cubicBezTo>
                  <a:cubicBezTo>
                    <a:pt x="191" y="260"/>
                    <a:pt x="187" y="264"/>
                    <a:pt x="184" y="269"/>
                  </a:cubicBezTo>
                  <a:cubicBezTo>
                    <a:pt x="185" y="269"/>
                    <a:pt x="187" y="269"/>
                    <a:pt x="189" y="269"/>
                  </a:cubicBezTo>
                  <a:lnTo>
                    <a:pt x="189" y="269"/>
                  </a:lnTo>
                  <a:close/>
                  <a:moveTo>
                    <a:pt x="68" y="369"/>
                  </a:moveTo>
                  <a:lnTo>
                    <a:pt x="68" y="369"/>
                  </a:lnTo>
                  <a:cubicBezTo>
                    <a:pt x="68" y="369"/>
                    <a:pt x="68" y="369"/>
                    <a:pt x="68" y="369"/>
                  </a:cubicBezTo>
                  <a:cubicBezTo>
                    <a:pt x="68" y="370"/>
                    <a:pt x="69" y="371"/>
                    <a:pt x="70" y="372"/>
                  </a:cubicBezTo>
                  <a:cubicBezTo>
                    <a:pt x="81" y="366"/>
                    <a:pt x="91" y="358"/>
                    <a:pt x="101" y="350"/>
                  </a:cubicBezTo>
                  <a:cubicBezTo>
                    <a:pt x="101" y="350"/>
                    <a:pt x="101" y="350"/>
                    <a:pt x="101" y="350"/>
                  </a:cubicBezTo>
                  <a:cubicBezTo>
                    <a:pt x="106" y="346"/>
                    <a:pt x="111" y="342"/>
                    <a:pt x="115" y="338"/>
                  </a:cubicBezTo>
                  <a:cubicBezTo>
                    <a:pt x="115" y="338"/>
                    <a:pt x="116" y="338"/>
                    <a:pt x="116" y="338"/>
                  </a:cubicBezTo>
                  <a:cubicBezTo>
                    <a:pt x="120" y="334"/>
                    <a:pt x="125" y="329"/>
                    <a:pt x="129" y="325"/>
                  </a:cubicBezTo>
                  <a:cubicBezTo>
                    <a:pt x="129" y="325"/>
                    <a:pt x="130" y="325"/>
                    <a:pt x="130" y="324"/>
                  </a:cubicBezTo>
                  <a:cubicBezTo>
                    <a:pt x="136" y="319"/>
                    <a:pt x="141" y="312"/>
                    <a:pt x="147" y="306"/>
                  </a:cubicBezTo>
                  <a:cubicBezTo>
                    <a:pt x="147" y="306"/>
                    <a:pt x="147" y="305"/>
                    <a:pt x="148" y="305"/>
                  </a:cubicBezTo>
                  <a:cubicBezTo>
                    <a:pt x="153" y="300"/>
                    <a:pt x="158" y="294"/>
                    <a:pt x="162" y="288"/>
                  </a:cubicBezTo>
                  <a:cubicBezTo>
                    <a:pt x="163" y="287"/>
                    <a:pt x="163" y="287"/>
                    <a:pt x="163" y="287"/>
                  </a:cubicBezTo>
                  <a:cubicBezTo>
                    <a:pt x="167" y="282"/>
                    <a:pt x="172" y="276"/>
                    <a:pt x="176" y="271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81" y="264"/>
                    <a:pt x="186" y="257"/>
                    <a:pt x="190" y="251"/>
                  </a:cubicBezTo>
                  <a:cubicBezTo>
                    <a:pt x="190" y="251"/>
                    <a:pt x="190" y="251"/>
                    <a:pt x="191" y="250"/>
                  </a:cubicBezTo>
                  <a:cubicBezTo>
                    <a:pt x="207" y="227"/>
                    <a:pt x="223" y="203"/>
                    <a:pt x="239" y="180"/>
                  </a:cubicBezTo>
                  <a:cubicBezTo>
                    <a:pt x="239" y="180"/>
                    <a:pt x="239" y="180"/>
                    <a:pt x="239" y="180"/>
                  </a:cubicBezTo>
                  <a:cubicBezTo>
                    <a:pt x="244" y="173"/>
                    <a:pt x="248" y="167"/>
                    <a:pt x="253" y="160"/>
                  </a:cubicBezTo>
                  <a:cubicBezTo>
                    <a:pt x="253" y="160"/>
                    <a:pt x="253" y="160"/>
                    <a:pt x="253" y="160"/>
                  </a:cubicBezTo>
                  <a:cubicBezTo>
                    <a:pt x="261" y="149"/>
                    <a:pt x="269" y="138"/>
                    <a:pt x="277" y="128"/>
                  </a:cubicBezTo>
                  <a:cubicBezTo>
                    <a:pt x="278" y="127"/>
                    <a:pt x="279" y="126"/>
                    <a:pt x="279" y="125"/>
                  </a:cubicBezTo>
                  <a:cubicBezTo>
                    <a:pt x="280" y="125"/>
                    <a:pt x="280" y="124"/>
                    <a:pt x="280" y="124"/>
                  </a:cubicBezTo>
                  <a:cubicBezTo>
                    <a:pt x="285" y="118"/>
                    <a:pt x="290" y="113"/>
                    <a:pt x="295" y="107"/>
                  </a:cubicBezTo>
                  <a:cubicBezTo>
                    <a:pt x="295" y="107"/>
                    <a:pt x="295" y="107"/>
                    <a:pt x="295" y="106"/>
                  </a:cubicBezTo>
                  <a:cubicBezTo>
                    <a:pt x="304" y="97"/>
                    <a:pt x="313" y="87"/>
                    <a:pt x="322" y="79"/>
                  </a:cubicBezTo>
                  <a:cubicBezTo>
                    <a:pt x="322" y="79"/>
                    <a:pt x="323" y="79"/>
                    <a:pt x="323" y="79"/>
                  </a:cubicBezTo>
                  <a:cubicBezTo>
                    <a:pt x="329" y="73"/>
                    <a:pt x="335" y="69"/>
                    <a:pt x="341" y="64"/>
                  </a:cubicBezTo>
                  <a:cubicBezTo>
                    <a:pt x="341" y="64"/>
                    <a:pt x="342" y="64"/>
                    <a:pt x="342" y="64"/>
                  </a:cubicBezTo>
                  <a:lnTo>
                    <a:pt x="343" y="63"/>
                  </a:lnTo>
                  <a:cubicBezTo>
                    <a:pt x="343" y="63"/>
                    <a:pt x="343" y="63"/>
                    <a:pt x="343" y="63"/>
                  </a:cubicBezTo>
                  <a:cubicBezTo>
                    <a:pt x="344" y="62"/>
                    <a:pt x="345" y="61"/>
                    <a:pt x="346" y="61"/>
                  </a:cubicBezTo>
                  <a:lnTo>
                    <a:pt x="340" y="45"/>
                  </a:lnTo>
                  <a:cubicBezTo>
                    <a:pt x="337" y="47"/>
                    <a:pt x="334" y="50"/>
                    <a:pt x="331" y="52"/>
                  </a:cubicBezTo>
                  <a:cubicBezTo>
                    <a:pt x="331" y="52"/>
                    <a:pt x="331" y="53"/>
                    <a:pt x="331" y="53"/>
                  </a:cubicBezTo>
                  <a:cubicBezTo>
                    <a:pt x="225" y="140"/>
                    <a:pt x="180" y="283"/>
                    <a:pt x="63" y="361"/>
                  </a:cubicBezTo>
                  <a:cubicBezTo>
                    <a:pt x="65" y="364"/>
                    <a:pt x="66" y="366"/>
                    <a:pt x="68" y="369"/>
                  </a:cubicBezTo>
                  <a:lnTo>
                    <a:pt x="68" y="369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p25"/>
            <p:cNvSpPr/>
            <p:nvPr/>
          </p:nvSpPr>
          <p:spPr>
            <a:xfrm>
              <a:off x="7694613" y="509588"/>
              <a:ext cx="328613" cy="385762"/>
            </a:xfrm>
            <a:custGeom>
              <a:rect b="b" l="l" r="r" t="t"/>
              <a:pathLst>
                <a:path extrusionOk="0" h="470" w="404">
                  <a:moveTo>
                    <a:pt x="159" y="338"/>
                  </a:moveTo>
                  <a:lnTo>
                    <a:pt x="159" y="338"/>
                  </a:lnTo>
                  <a:cubicBezTo>
                    <a:pt x="159" y="338"/>
                    <a:pt x="159" y="338"/>
                    <a:pt x="159" y="338"/>
                  </a:cubicBezTo>
                  <a:cubicBezTo>
                    <a:pt x="161" y="339"/>
                    <a:pt x="164" y="339"/>
                    <a:pt x="166" y="339"/>
                  </a:cubicBezTo>
                  <a:cubicBezTo>
                    <a:pt x="173" y="339"/>
                    <a:pt x="180" y="337"/>
                    <a:pt x="185" y="332"/>
                  </a:cubicBezTo>
                  <a:cubicBezTo>
                    <a:pt x="185" y="332"/>
                    <a:pt x="185" y="332"/>
                    <a:pt x="185" y="332"/>
                  </a:cubicBezTo>
                  <a:cubicBezTo>
                    <a:pt x="192" y="327"/>
                    <a:pt x="196" y="319"/>
                    <a:pt x="196" y="310"/>
                  </a:cubicBezTo>
                  <a:cubicBezTo>
                    <a:pt x="196" y="305"/>
                    <a:pt x="195" y="301"/>
                    <a:pt x="193" y="298"/>
                  </a:cubicBezTo>
                  <a:cubicBezTo>
                    <a:pt x="193" y="297"/>
                    <a:pt x="193" y="297"/>
                    <a:pt x="193" y="297"/>
                  </a:cubicBezTo>
                  <a:cubicBezTo>
                    <a:pt x="188" y="287"/>
                    <a:pt x="178" y="281"/>
                    <a:pt x="166" y="281"/>
                  </a:cubicBezTo>
                  <a:cubicBezTo>
                    <a:pt x="165" y="281"/>
                    <a:pt x="163" y="281"/>
                    <a:pt x="162" y="281"/>
                  </a:cubicBezTo>
                  <a:lnTo>
                    <a:pt x="161" y="281"/>
                  </a:lnTo>
                  <a:cubicBezTo>
                    <a:pt x="156" y="282"/>
                    <a:pt x="151" y="284"/>
                    <a:pt x="147" y="288"/>
                  </a:cubicBezTo>
                  <a:lnTo>
                    <a:pt x="147" y="288"/>
                  </a:lnTo>
                  <a:cubicBezTo>
                    <a:pt x="141" y="293"/>
                    <a:pt x="137" y="301"/>
                    <a:pt x="137" y="310"/>
                  </a:cubicBezTo>
                  <a:cubicBezTo>
                    <a:pt x="137" y="323"/>
                    <a:pt x="146" y="335"/>
                    <a:pt x="159" y="338"/>
                  </a:cubicBezTo>
                  <a:lnTo>
                    <a:pt x="159" y="338"/>
                  </a:lnTo>
                  <a:close/>
                  <a:moveTo>
                    <a:pt x="83" y="444"/>
                  </a:moveTo>
                  <a:lnTo>
                    <a:pt x="83" y="444"/>
                  </a:lnTo>
                  <a:cubicBezTo>
                    <a:pt x="91" y="441"/>
                    <a:pt x="99" y="438"/>
                    <a:pt x="106" y="433"/>
                  </a:cubicBezTo>
                  <a:cubicBezTo>
                    <a:pt x="106" y="433"/>
                    <a:pt x="106" y="433"/>
                    <a:pt x="107" y="433"/>
                  </a:cubicBezTo>
                  <a:cubicBezTo>
                    <a:pt x="113" y="429"/>
                    <a:pt x="119" y="424"/>
                    <a:pt x="124" y="419"/>
                  </a:cubicBezTo>
                  <a:cubicBezTo>
                    <a:pt x="124" y="419"/>
                    <a:pt x="124" y="419"/>
                    <a:pt x="124" y="419"/>
                  </a:cubicBezTo>
                  <a:cubicBezTo>
                    <a:pt x="149" y="394"/>
                    <a:pt x="156" y="361"/>
                    <a:pt x="155" y="343"/>
                  </a:cubicBezTo>
                  <a:cubicBezTo>
                    <a:pt x="150" y="341"/>
                    <a:pt x="144" y="338"/>
                    <a:pt x="140" y="333"/>
                  </a:cubicBezTo>
                  <a:cubicBezTo>
                    <a:pt x="143" y="366"/>
                    <a:pt x="133" y="405"/>
                    <a:pt x="86" y="429"/>
                  </a:cubicBezTo>
                  <a:cubicBezTo>
                    <a:pt x="85" y="429"/>
                    <a:pt x="85" y="429"/>
                    <a:pt x="84" y="429"/>
                  </a:cubicBezTo>
                  <a:cubicBezTo>
                    <a:pt x="84" y="429"/>
                    <a:pt x="83" y="429"/>
                    <a:pt x="83" y="429"/>
                  </a:cubicBezTo>
                  <a:cubicBezTo>
                    <a:pt x="75" y="426"/>
                    <a:pt x="66" y="422"/>
                    <a:pt x="59" y="417"/>
                  </a:cubicBezTo>
                  <a:cubicBezTo>
                    <a:pt x="58" y="416"/>
                    <a:pt x="58" y="416"/>
                    <a:pt x="57" y="416"/>
                  </a:cubicBezTo>
                  <a:cubicBezTo>
                    <a:pt x="51" y="411"/>
                    <a:pt x="45" y="405"/>
                    <a:pt x="41" y="398"/>
                  </a:cubicBezTo>
                  <a:cubicBezTo>
                    <a:pt x="41" y="397"/>
                    <a:pt x="41" y="397"/>
                    <a:pt x="40" y="397"/>
                  </a:cubicBezTo>
                  <a:cubicBezTo>
                    <a:pt x="31" y="381"/>
                    <a:pt x="33" y="361"/>
                    <a:pt x="59" y="345"/>
                  </a:cubicBezTo>
                  <a:cubicBezTo>
                    <a:pt x="58" y="341"/>
                    <a:pt x="56" y="337"/>
                    <a:pt x="54" y="333"/>
                  </a:cubicBezTo>
                  <a:cubicBezTo>
                    <a:pt x="0" y="370"/>
                    <a:pt x="22" y="416"/>
                    <a:pt x="83" y="444"/>
                  </a:cubicBezTo>
                  <a:lnTo>
                    <a:pt x="83" y="444"/>
                  </a:lnTo>
                  <a:close/>
                  <a:moveTo>
                    <a:pt x="108" y="438"/>
                  </a:moveTo>
                  <a:lnTo>
                    <a:pt x="108" y="438"/>
                  </a:lnTo>
                  <a:cubicBezTo>
                    <a:pt x="103" y="442"/>
                    <a:pt x="97" y="445"/>
                    <a:pt x="90" y="448"/>
                  </a:cubicBezTo>
                  <a:cubicBezTo>
                    <a:pt x="122" y="461"/>
                    <a:pt x="164" y="470"/>
                    <a:pt x="208" y="469"/>
                  </a:cubicBezTo>
                  <a:cubicBezTo>
                    <a:pt x="182" y="459"/>
                    <a:pt x="133" y="443"/>
                    <a:pt x="108" y="438"/>
                  </a:cubicBezTo>
                  <a:lnTo>
                    <a:pt x="108" y="438"/>
                  </a:lnTo>
                  <a:close/>
                  <a:moveTo>
                    <a:pt x="127" y="424"/>
                  </a:moveTo>
                  <a:lnTo>
                    <a:pt x="127" y="424"/>
                  </a:lnTo>
                  <a:cubicBezTo>
                    <a:pt x="123" y="428"/>
                    <a:pt x="119" y="431"/>
                    <a:pt x="115" y="434"/>
                  </a:cubicBezTo>
                  <a:cubicBezTo>
                    <a:pt x="146" y="441"/>
                    <a:pt x="202" y="459"/>
                    <a:pt x="222" y="468"/>
                  </a:cubicBezTo>
                  <a:cubicBezTo>
                    <a:pt x="234" y="468"/>
                    <a:pt x="246" y="466"/>
                    <a:pt x="258" y="464"/>
                  </a:cubicBezTo>
                  <a:cubicBezTo>
                    <a:pt x="224" y="453"/>
                    <a:pt x="157" y="432"/>
                    <a:pt x="127" y="424"/>
                  </a:cubicBezTo>
                  <a:lnTo>
                    <a:pt x="127" y="424"/>
                  </a:lnTo>
                  <a:close/>
                  <a:moveTo>
                    <a:pt x="161" y="344"/>
                  </a:moveTo>
                  <a:lnTo>
                    <a:pt x="161" y="344"/>
                  </a:lnTo>
                  <a:cubicBezTo>
                    <a:pt x="161" y="363"/>
                    <a:pt x="154" y="395"/>
                    <a:pt x="131" y="420"/>
                  </a:cubicBezTo>
                  <a:cubicBezTo>
                    <a:pt x="166" y="428"/>
                    <a:pt x="241" y="452"/>
                    <a:pt x="269" y="462"/>
                  </a:cubicBezTo>
                  <a:cubicBezTo>
                    <a:pt x="273" y="461"/>
                    <a:pt x="277" y="460"/>
                    <a:pt x="280" y="459"/>
                  </a:cubicBezTo>
                  <a:cubicBezTo>
                    <a:pt x="276" y="437"/>
                    <a:pt x="276" y="405"/>
                    <a:pt x="287" y="370"/>
                  </a:cubicBezTo>
                  <a:cubicBezTo>
                    <a:pt x="256" y="368"/>
                    <a:pt x="220" y="358"/>
                    <a:pt x="187" y="338"/>
                  </a:cubicBezTo>
                  <a:cubicBezTo>
                    <a:pt x="181" y="342"/>
                    <a:pt x="174" y="345"/>
                    <a:pt x="166" y="345"/>
                  </a:cubicBezTo>
                  <a:cubicBezTo>
                    <a:pt x="164" y="345"/>
                    <a:pt x="163" y="345"/>
                    <a:pt x="161" y="344"/>
                  </a:cubicBezTo>
                  <a:lnTo>
                    <a:pt x="161" y="344"/>
                  </a:lnTo>
                  <a:close/>
                  <a:moveTo>
                    <a:pt x="161" y="268"/>
                  </a:moveTo>
                  <a:lnTo>
                    <a:pt x="161" y="268"/>
                  </a:lnTo>
                  <a:cubicBezTo>
                    <a:pt x="161" y="271"/>
                    <a:pt x="162" y="273"/>
                    <a:pt x="163" y="275"/>
                  </a:cubicBezTo>
                  <a:cubicBezTo>
                    <a:pt x="164" y="275"/>
                    <a:pt x="165" y="275"/>
                    <a:pt x="166" y="275"/>
                  </a:cubicBezTo>
                  <a:cubicBezTo>
                    <a:pt x="172" y="275"/>
                    <a:pt x="177" y="276"/>
                    <a:pt x="182" y="279"/>
                  </a:cubicBezTo>
                  <a:cubicBezTo>
                    <a:pt x="185" y="263"/>
                    <a:pt x="170" y="257"/>
                    <a:pt x="161" y="268"/>
                  </a:cubicBezTo>
                  <a:lnTo>
                    <a:pt x="161" y="268"/>
                  </a:lnTo>
                  <a:close/>
                  <a:moveTo>
                    <a:pt x="181" y="240"/>
                  </a:moveTo>
                  <a:lnTo>
                    <a:pt x="181" y="240"/>
                  </a:lnTo>
                  <a:cubicBezTo>
                    <a:pt x="206" y="246"/>
                    <a:pt x="214" y="278"/>
                    <a:pt x="199" y="297"/>
                  </a:cubicBezTo>
                  <a:cubicBezTo>
                    <a:pt x="200" y="301"/>
                    <a:pt x="201" y="305"/>
                    <a:pt x="201" y="310"/>
                  </a:cubicBezTo>
                  <a:cubicBezTo>
                    <a:pt x="201" y="319"/>
                    <a:pt x="197" y="328"/>
                    <a:pt x="191" y="334"/>
                  </a:cubicBezTo>
                  <a:cubicBezTo>
                    <a:pt x="240" y="364"/>
                    <a:pt x="295" y="369"/>
                    <a:pt x="331" y="362"/>
                  </a:cubicBezTo>
                  <a:cubicBezTo>
                    <a:pt x="369" y="354"/>
                    <a:pt x="382" y="333"/>
                    <a:pt x="359" y="312"/>
                  </a:cubicBezTo>
                  <a:cubicBezTo>
                    <a:pt x="354" y="308"/>
                    <a:pt x="366" y="297"/>
                    <a:pt x="374" y="296"/>
                  </a:cubicBezTo>
                  <a:cubicBezTo>
                    <a:pt x="375" y="291"/>
                    <a:pt x="373" y="287"/>
                    <a:pt x="368" y="285"/>
                  </a:cubicBezTo>
                  <a:cubicBezTo>
                    <a:pt x="357" y="284"/>
                    <a:pt x="338" y="290"/>
                    <a:pt x="325" y="293"/>
                  </a:cubicBezTo>
                  <a:cubicBezTo>
                    <a:pt x="325" y="295"/>
                    <a:pt x="321" y="296"/>
                    <a:pt x="320" y="293"/>
                  </a:cubicBezTo>
                  <a:cubicBezTo>
                    <a:pt x="319" y="289"/>
                    <a:pt x="322" y="283"/>
                    <a:pt x="323" y="281"/>
                  </a:cubicBezTo>
                  <a:cubicBezTo>
                    <a:pt x="325" y="277"/>
                    <a:pt x="329" y="280"/>
                    <a:pt x="328" y="283"/>
                  </a:cubicBezTo>
                  <a:cubicBezTo>
                    <a:pt x="327" y="284"/>
                    <a:pt x="327" y="285"/>
                    <a:pt x="326" y="287"/>
                  </a:cubicBezTo>
                  <a:cubicBezTo>
                    <a:pt x="339" y="284"/>
                    <a:pt x="356" y="278"/>
                    <a:pt x="368" y="279"/>
                  </a:cubicBezTo>
                  <a:cubicBezTo>
                    <a:pt x="371" y="277"/>
                    <a:pt x="379" y="271"/>
                    <a:pt x="378" y="267"/>
                  </a:cubicBezTo>
                  <a:cubicBezTo>
                    <a:pt x="377" y="266"/>
                    <a:pt x="376" y="265"/>
                    <a:pt x="375" y="263"/>
                  </a:cubicBezTo>
                  <a:cubicBezTo>
                    <a:pt x="369" y="255"/>
                    <a:pt x="371" y="249"/>
                    <a:pt x="377" y="243"/>
                  </a:cubicBezTo>
                  <a:cubicBezTo>
                    <a:pt x="367" y="242"/>
                    <a:pt x="355" y="243"/>
                    <a:pt x="349" y="250"/>
                  </a:cubicBezTo>
                  <a:cubicBezTo>
                    <a:pt x="345" y="255"/>
                    <a:pt x="338" y="243"/>
                    <a:pt x="338" y="242"/>
                  </a:cubicBezTo>
                  <a:cubicBezTo>
                    <a:pt x="335" y="236"/>
                    <a:pt x="335" y="228"/>
                    <a:pt x="345" y="219"/>
                  </a:cubicBezTo>
                  <a:cubicBezTo>
                    <a:pt x="347" y="216"/>
                    <a:pt x="351" y="221"/>
                    <a:pt x="349" y="223"/>
                  </a:cubicBezTo>
                  <a:cubicBezTo>
                    <a:pt x="341" y="230"/>
                    <a:pt x="339" y="237"/>
                    <a:pt x="346" y="244"/>
                  </a:cubicBezTo>
                  <a:lnTo>
                    <a:pt x="347" y="245"/>
                  </a:lnTo>
                  <a:cubicBezTo>
                    <a:pt x="357" y="237"/>
                    <a:pt x="371" y="236"/>
                    <a:pt x="383" y="239"/>
                  </a:cubicBezTo>
                  <a:lnTo>
                    <a:pt x="383" y="239"/>
                  </a:lnTo>
                  <a:lnTo>
                    <a:pt x="383" y="239"/>
                  </a:lnTo>
                  <a:cubicBezTo>
                    <a:pt x="404" y="237"/>
                    <a:pt x="403" y="229"/>
                    <a:pt x="397" y="213"/>
                  </a:cubicBezTo>
                  <a:cubicBezTo>
                    <a:pt x="395" y="207"/>
                    <a:pt x="392" y="200"/>
                    <a:pt x="389" y="191"/>
                  </a:cubicBezTo>
                  <a:cubicBezTo>
                    <a:pt x="384" y="180"/>
                    <a:pt x="376" y="155"/>
                    <a:pt x="367" y="129"/>
                  </a:cubicBezTo>
                  <a:cubicBezTo>
                    <a:pt x="343" y="119"/>
                    <a:pt x="308" y="125"/>
                    <a:pt x="282" y="137"/>
                  </a:cubicBezTo>
                  <a:cubicBezTo>
                    <a:pt x="275" y="147"/>
                    <a:pt x="266" y="156"/>
                    <a:pt x="252" y="165"/>
                  </a:cubicBezTo>
                  <a:cubicBezTo>
                    <a:pt x="246" y="202"/>
                    <a:pt x="216" y="229"/>
                    <a:pt x="182" y="233"/>
                  </a:cubicBezTo>
                  <a:lnTo>
                    <a:pt x="181" y="240"/>
                  </a:lnTo>
                  <a:lnTo>
                    <a:pt x="181" y="240"/>
                  </a:lnTo>
                  <a:close/>
                  <a:moveTo>
                    <a:pt x="175" y="239"/>
                  </a:moveTo>
                  <a:lnTo>
                    <a:pt x="175" y="239"/>
                  </a:lnTo>
                  <a:lnTo>
                    <a:pt x="176" y="234"/>
                  </a:lnTo>
                  <a:cubicBezTo>
                    <a:pt x="174" y="234"/>
                    <a:pt x="172" y="234"/>
                    <a:pt x="170" y="234"/>
                  </a:cubicBezTo>
                  <a:cubicBezTo>
                    <a:pt x="166" y="239"/>
                    <a:pt x="162" y="244"/>
                    <a:pt x="158" y="249"/>
                  </a:cubicBezTo>
                  <a:cubicBezTo>
                    <a:pt x="158" y="253"/>
                    <a:pt x="158" y="258"/>
                    <a:pt x="159" y="261"/>
                  </a:cubicBezTo>
                  <a:cubicBezTo>
                    <a:pt x="171" y="252"/>
                    <a:pt x="194" y="258"/>
                    <a:pt x="187" y="282"/>
                  </a:cubicBezTo>
                  <a:cubicBezTo>
                    <a:pt x="190" y="284"/>
                    <a:pt x="193" y="287"/>
                    <a:pt x="196" y="291"/>
                  </a:cubicBezTo>
                  <a:cubicBezTo>
                    <a:pt x="208" y="274"/>
                    <a:pt x="198" y="245"/>
                    <a:pt x="173" y="245"/>
                  </a:cubicBezTo>
                  <a:cubicBezTo>
                    <a:pt x="170" y="244"/>
                    <a:pt x="170" y="239"/>
                    <a:pt x="174" y="239"/>
                  </a:cubicBezTo>
                  <a:cubicBezTo>
                    <a:pt x="174" y="239"/>
                    <a:pt x="175" y="239"/>
                    <a:pt x="175" y="239"/>
                  </a:cubicBezTo>
                  <a:lnTo>
                    <a:pt x="175" y="239"/>
                  </a:lnTo>
                  <a:close/>
                  <a:moveTo>
                    <a:pt x="273" y="38"/>
                  </a:moveTo>
                  <a:lnTo>
                    <a:pt x="273" y="38"/>
                  </a:lnTo>
                  <a:cubicBezTo>
                    <a:pt x="273" y="41"/>
                    <a:pt x="270" y="43"/>
                    <a:pt x="268" y="43"/>
                  </a:cubicBezTo>
                  <a:cubicBezTo>
                    <a:pt x="265" y="43"/>
                    <a:pt x="262" y="41"/>
                    <a:pt x="262" y="38"/>
                  </a:cubicBezTo>
                  <a:cubicBezTo>
                    <a:pt x="262" y="35"/>
                    <a:pt x="265" y="33"/>
                    <a:pt x="268" y="33"/>
                  </a:cubicBezTo>
                  <a:cubicBezTo>
                    <a:pt x="270" y="33"/>
                    <a:pt x="273" y="35"/>
                    <a:pt x="273" y="38"/>
                  </a:cubicBezTo>
                  <a:lnTo>
                    <a:pt x="273" y="38"/>
                  </a:lnTo>
                  <a:close/>
                  <a:moveTo>
                    <a:pt x="288" y="20"/>
                  </a:moveTo>
                  <a:lnTo>
                    <a:pt x="288" y="20"/>
                  </a:lnTo>
                  <a:cubicBezTo>
                    <a:pt x="288" y="24"/>
                    <a:pt x="285" y="26"/>
                    <a:pt x="282" y="26"/>
                  </a:cubicBezTo>
                  <a:cubicBezTo>
                    <a:pt x="279" y="26"/>
                    <a:pt x="276" y="24"/>
                    <a:pt x="276" y="20"/>
                  </a:cubicBezTo>
                  <a:cubicBezTo>
                    <a:pt x="276" y="17"/>
                    <a:pt x="279" y="15"/>
                    <a:pt x="282" y="15"/>
                  </a:cubicBezTo>
                  <a:cubicBezTo>
                    <a:pt x="285" y="15"/>
                    <a:pt x="288" y="17"/>
                    <a:pt x="288" y="20"/>
                  </a:cubicBezTo>
                  <a:lnTo>
                    <a:pt x="288" y="20"/>
                  </a:lnTo>
                  <a:close/>
                  <a:moveTo>
                    <a:pt x="258" y="56"/>
                  </a:moveTo>
                  <a:lnTo>
                    <a:pt x="258" y="56"/>
                  </a:lnTo>
                  <a:cubicBezTo>
                    <a:pt x="258" y="59"/>
                    <a:pt x="256" y="61"/>
                    <a:pt x="254" y="61"/>
                  </a:cubicBezTo>
                  <a:cubicBezTo>
                    <a:pt x="251" y="61"/>
                    <a:pt x="249" y="59"/>
                    <a:pt x="249" y="56"/>
                  </a:cubicBezTo>
                  <a:cubicBezTo>
                    <a:pt x="249" y="54"/>
                    <a:pt x="251" y="52"/>
                    <a:pt x="254" y="52"/>
                  </a:cubicBezTo>
                  <a:cubicBezTo>
                    <a:pt x="256" y="52"/>
                    <a:pt x="258" y="54"/>
                    <a:pt x="258" y="56"/>
                  </a:cubicBezTo>
                  <a:lnTo>
                    <a:pt x="258" y="56"/>
                  </a:lnTo>
                  <a:close/>
                  <a:moveTo>
                    <a:pt x="98" y="6"/>
                  </a:moveTo>
                  <a:lnTo>
                    <a:pt x="98" y="6"/>
                  </a:lnTo>
                  <a:cubicBezTo>
                    <a:pt x="98" y="9"/>
                    <a:pt x="95" y="12"/>
                    <a:pt x="92" y="12"/>
                  </a:cubicBezTo>
                  <a:cubicBezTo>
                    <a:pt x="89" y="12"/>
                    <a:pt x="87" y="9"/>
                    <a:pt x="87" y="6"/>
                  </a:cubicBezTo>
                  <a:cubicBezTo>
                    <a:pt x="87" y="3"/>
                    <a:pt x="89" y="0"/>
                    <a:pt x="92" y="0"/>
                  </a:cubicBezTo>
                  <a:cubicBezTo>
                    <a:pt x="95" y="0"/>
                    <a:pt x="98" y="3"/>
                    <a:pt x="98" y="6"/>
                  </a:cubicBezTo>
                  <a:lnTo>
                    <a:pt x="98" y="6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" name="Google Shape;142;p25"/>
            <p:cNvSpPr/>
            <p:nvPr/>
          </p:nvSpPr>
          <p:spPr>
            <a:xfrm>
              <a:off x="7816850" y="631825"/>
              <a:ext cx="188913" cy="146050"/>
            </a:xfrm>
            <a:custGeom>
              <a:rect b="b" l="l" r="r" t="t"/>
              <a:pathLst>
                <a:path extrusionOk="0" h="178" w="232">
                  <a:moveTo>
                    <a:pt x="15" y="172"/>
                  </a:moveTo>
                  <a:lnTo>
                    <a:pt x="15" y="172"/>
                  </a:lnTo>
                  <a:cubicBezTo>
                    <a:pt x="21" y="172"/>
                    <a:pt x="25" y="167"/>
                    <a:pt x="25" y="162"/>
                  </a:cubicBezTo>
                  <a:cubicBezTo>
                    <a:pt x="25" y="156"/>
                    <a:pt x="21" y="152"/>
                    <a:pt x="15" y="152"/>
                  </a:cubicBezTo>
                  <a:cubicBezTo>
                    <a:pt x="10" y="152"/>
                    <a:pt x="5" y="156"/>
                    <a:pt x="5" y="162"/>
                  </a:cubicBezTo>
                  <a:cubicBezTo>
                    <a:pt x="5" y="167"/>
                    <a:pt x="10" y="172"/>
                    <a:pt x="15" y="172"/>
                  </a:cubicBezTo>
                  <a:lnTo>
                    <a:pt x="15" y="172"/>
                  </a:lnTo>
                  <a:close/>
                  <a:moveTo>
                    <a:pt x="15" y="178"/>
                  </a:moveTo>
                  <a:lnTo>
                    <a:pt x="15" y="178"/>
                  </a:lnTo>
                  <a:cubicBezTo>
                    <a:pt x="7" y="178"/>
                    <a:pt x="0" y="170"/>
                    <a:pt x="0" y="162"/>
                  </a:cubicBezTo>
                  <a:cubicBezTo>
                    <a:pt x="0" y="153"/>
                    <a:pt x="7" y="146"/>
                    <a:pt x="15" y="146"/>
                  </a:cubicBezTo>
                  <a:cubicBezTo>
                    <a:pt x="24" y="146"/>
                    <a:pt x="31" y="153"/>
                    <a:pt x="31" y="162"/>
                  </a:cubicBezTo>
                  <a:cubicBezTo>
                    <a:pt x="31" y="170"/>
                    <a:pt x="24" y="178"/>
                    <a:pt x="15" y="178"/>
                  </a:cubicBezTo>
                  <a:lnTo>
                    <a:pt x="15" y="178"/>
                  </a:lnTo>
                  <a:close/>
                  <a:moveTo>
                    <a:pt x="232" y="91"/>
                  </a:moveTo>
                  <a:lnTo>
                    <a:pt x="232" y="91"/>
                  </a:lnTo>
                  <a:cubicBezTo>
                    <a:pt x="232" y="91"/>
                    <a:pt x="232" y="91"/>
                    <a:pt x="232" y="91"/>
                  </a:cubicBezTo>
                  <a:lnTo>
                    <a:pt x="232" y="91"/>
                  </a:lnTo>
                  <a:lnTo>
                    <a:pt x="232" y="91"/>
                  </a:lnTo>
                  <a:lnTo>
                    <a:pt x="232" y="91"/>
                  </a:lnTo>
                  <a:close/>
                  <a:moveTo>
                    <a:pt x="149" y="27"/>
                  </a:moveTo>
                  <a:lnTo>
                    <a:pt x="149" y="27"/>
                  </a:lnTo>
                  <a:cubicBezTo>
                    <a:pt x="147" y="23"/>
                    <a:pt x="147" y="17"/>
                    <a:pt x="147" y="11"/>
                  </a:cubicBezTo>
                  <a:cubicBezTo>
                    <a:pt x="139" y="13"/>
                    <a:pt x="131" y="17"/>
                    <a:pt x="124" y="23"/>
                  </a:cubicBezTo>
                  <a:cubicBezTo>
                    <a:pt x="126" y="23"/>
                    <a:pt x="130" y="25"/>
                    <a:pt x="135" y="26"/>
                  </a:cubicBezTo>
                  <a:cubicBezTo>
                    <a:pt x="139" y="26"/>
                    <a:pt x="144" y="27"/>
                    <a:pt x="149" y="27"/>
                  </a:cubicBezTo>
                  <a:lnTo>
                    <a:pt x="149" y="27"/>
                  </a:lnTo>
                  <a:close/>
                  <a:moveTo>
                    <a:pt x="153" y="9"/>
                  </a:moveTo>
                  <a:lnTo>
                    <a:pt x="153" y="9"/>
                  </a:lnTo>
                  <a:cubicBezTo>
                    <a:pt x="152" y="17"/>
                    <a:pt x="153" y="23"/>
                    <a:pt x="155" y="28"/>
                  </a:cubicBezTo>
                  <a:cubicBezTo>
                    <a:pt x="159" y="28"/>
                    <a:pt x="162" y="27"/>
                    <a:pt x="166" y="27"/>
                  </a:cubicBezTo>
                  <a:cubicBezTo>
                    <a:pt x="164" y="25"/>
                    <a:pt x="163" y="21"/>
                    <a:pt x="163" y="17"/>
                  </a:cubicBezTo>
                  <a:cubicBezTo>
                    <a:pt x="163" y="14"/>
                    <a:pt x="163" y="10"/>
                    <a:pt x="164" y="7"/>
                  </a:cubicBezTo>
                  <a:cubicBezTo>
                    <a:pt x="161" y="8"/>
                    <a:pt x="157" y="8"/>
                    <a:pt x="153" y="9"/>
                  </a:cubicBezTo>
                  <a:lnTo>
                    <a:pt x="153" y="9"/>
                  </a:lnTo>
                  <a:close/>
                  <a:moveTo>
                    <a:pt x="177" y="1"/>
                  </a:moveTo>
                  <a:lnTo>
                    <a:pt x="177" y="1"/>
                  </a:lnTo>
                  <a:cubicBezTo>
                    <a:pt x="180" y="1"/>
                    <a:pt x="184" y="0"/>
                    <a:pt x="187" y="1"/>
                  </a:cubicBezTo>
                  <a:cubicBezTo>
                    <a:pt x="189" y="1"/>
                    <a:pt x="190" y="3"/>
                    <a:pt x="190" y="4"/>
                  </a:cubicBezTo>
                  <a:cubicBezTo>
                    <a:pt x="190" y="7"/>
                    <a:pt x="185" y="9"/>
                    <a:pt x="182" y="10"/>
                  </a:cubicBezTo>
                  <a:cubicBezTo>
                    <a:pt x="182" y="12"/>
                    <a:pt x="183" y="14"/>
                    <a:pt x="183" y="15"/>
                  </a:cubicBezTo>
                  <a:cubicBezTo>
                    <a:pt x="184" y="23"/>
                    <a:pt x="180" y="30"/>
                    <a:pt x="175" y="32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68" y="33"/>
                    <a:pt x="161" y="33"/>
                    <a:pt x="154" y="33"/>
                  </a:cubicBezTo>
                  <a:cubicBezTo>
                    <a:pt x="153" y="33"/>
                    <a:pt x="153" y="33"/>
                    <a:pt x="152" y="33"/>
                  </a:cubicBezTo>
                  <a:cubicBezTo>
                    <a:pt x="141" y="33"/>
                    <a:pt x="129" y="31"/>
                    <a:pt x="119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6" y="30"/>
                    <a:pt x="112" y="27"/>
                    <a:pt x="114" y="24"/>
                  </a:cubicBezTo>
                  <a:cubicBezTo>
                    <a:pt x="114" y="24"/>
                    <a:pt x="115" y="23"/>
                    <a:pt x="116" y="22"/>
                  </a:cubicBezTo>
                  <a:cubicBezTo>
                    <a:pt x="116" y="22"/>
                    <a:pt x="117" y="21"/>
                    <a:pt x="117" y="21"/>
                  </a:cubicBezTo>
                  <a:cubicBezTo>
                    <a:pt x="123" y="15"/>
                    <a:pt x="142" y="1"/>
                    <a:pt x="177" y="1"/>
                  </a:cubicBezTo>
                  <a:lnTo>
                    <a:pt x="177" y="1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" name="Google Shape;143;p25"/>
            <p:cNvSpPr/>
            <p:nvPr/>
          </p:nvSpPr>
          <p:spPr>
            <a:xfrm>
              <a:off x="8123238" y="455613"/>
              <a:ext cx="800100" cy="385762"/>
            </a:xfrm>
            <a:custGeom>
              <a:rect b="b" l="l" r="r" t="t"/>
              <a:pathLst>
                <a:path extrusionOk="0" h="469" w="986">
                  <a:moveTo>
                    <a:pt x="0" y="2"/>
                  </a:moveTo>
                  <a:lnTo>
                    <a:pt x="0" y="2"/>
                  </a:lnTo>
                  <a:lnTo>
                    <a:pt x="0" y="12"/>
                  </a:lnTo>
                  <a:lnTo>
                    <a:pt x="32" y="12"/>
                  </a:lnTo>
                  <a:lnTo>
                    <a:pt x="32" y="110"/>
                  </a:lnTo>
                  <a:lnTo>
                    <a:pt x="44" y="110"/>
                  </a:lnTo>
                  <a:lnTo>
                    <a:pt x="44" y="12"/>
                  </a:lnTo>
                  <a:lnTo>
                    <a:pt x="76" y="12"/>
                  </a:lnTo>
                  <a:lnTo>
                    <a:pt x="76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0" y="2"/>
                  </a:moveTo>
                  <a:lnTo>
                    <a:pt x="100" y="2"/>
                  </a:lnTo>
                  <a:lnTo>
                    <a:pt x="100" y="110"/>
                  </a:lnTo>
                  <a:lnTo>
                    <a:pt x="158" y="110"/>
                  </a:lnTo>
                  <a:lnTo>
                    <a:pt x="158" y="100"/>
                  </a:lnTo>
                  <a:lnTo>
                    <a:pt x="112" y="100"/>
                  </a:lnTo>
                  <a:lnTo>
                    <a:pt x="112" y="59"/>
                  </a:lnTo>
                  <a:lnTo>
                    <a:pt x="154" y="59"/>
                  </a:lnTo>
                  <a:lnTo>
                    <a:pt x="154" y="49"/>
                  </a:lnTo>
                  <a:lnTo>
                    <a:pt x="112" y="49"/>
                  </a:lnTo>
                  <a:lnTo>
                    <a:pt x="112" y="12"/>
                  </a:lnTo>
                  <a:lnTo>
                    <a:pt x="158" y="12"/>
                  </a:lnTo>
                  <a:lnTo>
                    <a:pt x="158" y="2"/>
                  </a:lnTo>
                  <a:lnTo>
                    <a:pt x="100" y="2"/>
                  </a:lnTo>
                  <a:lnTo>
                    <a:pt x="100" y="2"/>
                  </a:lnTo>
                  <a:close/>
                  <a:moveTo>
                    <a:pt x="238" y="9"/>
                  </a:moveTo>
                  <a:lnTo>
                    <a:pt x="238" y="9"/>
                  </a:lnTo>
                  <a:cubicBezTo>
                    <a:pt x="248" y="9"/>
                    <a:pt x="257" y="11"/>
                    <a:pt x="266" y="17"/>
                  </a:cubicBezTo>
                  <a:lnTo>
                    <a:pt x="270" y="8"/>
                  </a:lnTo>
                  <a:cubicBezTo>
                    <a:pt x="260" y="3"/>
                    <a:pt x="250" y="0"/>
                    <a:pt x="238" y="0"/>
                  </a:cubicBezTo>
                  <a:cubicBezTo>
                    <a:pt x="206" y="0"/>
                    <a:pt x="181" y="23"/>
                    <a:pt x="181" y="56"/>
                  </a:cubicBezTo>
                  <a:cubicBezTo>
                    <a:pt x="181" y="91"/>
                    <a:pt x="206" y="112"/>
                    <a:pt x="238" y="112"/>
                  </a:cubicBezTo>
                  <a:cubicBezTo>
                    <a:pt x="248" y="112"/>
                    <a:pt x="260" y="107"/>
                    <a:pt x="270" y="102"/>
                  </a:cubicBezTo>
                  <a:lnTo>
                    <a:pt x="265" y="94"/>
                  </a:lnTo>
                  <a:cubicBezTo>
                    <a:pt x="257" y="99"/>
                    <a:pt x="247" y="102"/>
                    <a:pt x="238" y="102"/>
                  </a:cubicBezTo>
                  <a:cubicBezTo>
                    <a:pt x="211" y="102"/>
                    <a:pt x="193" y="82"/>
                    <a:pt x="193" y="56"/>
                  </a:cubicBezTo>
                  <a:cubicBezTo>
                    <a:pt x="193" y="30"/>
                    <a:pt x="211" y="9"/>
                    <a:pt x="238" y="9"/>
                  </a:cubicBezTo>
                  <a:lnTo>
                    <a:pt x="238" y="9"/>
                  </a:lnTo>
                  <a:close/>
                  <a:moveTo>
                    <a:pt x="297" y="2"/>
                  </a:moveTo>
                  <a:lnTo>
                    <a:pt x="297" y="2"/>
                  </a:lnTo>
                  <a:lnTo>
                    <a:pt x="297" y="110"/>
                  </a:lnTo>
                  <a:lnTo>
                    <a:pt x="309" y="110"/>
                  </a:lnTo>
                  <a:lnTo>
                    <a:pt x="309" y="58"/>
                  </a:lnTo>
                  <a:lnTo>
                    <a:pt x="368" y="58"/>
                  </a:lnTo>
                  <a:lnTo>
                    <a:pt x="368" y="110"/>
                  </a:lnTo>
                  <a:lnTo>
                    <a:pt x="380" y="110"/>
                  </a:lnTo>
                  <a:lnTo>
                    <a:pt x="380" y="2"/>
                  </a:lnTo>
                  <a:lnTo>
                    <a:pt x="368" y="2"/>
                  </a:lnTo>
                  <a:lnTo>
                    <a:pt x="368" y="49"/>
                  </a:lnTo>
                  <a:lnTo>
                    <a:pt x="309" y="49"/>
                  </a:lnTo>
                  <a:lnTo>
                    <a:pt x="309" y="2"/>
                  </a:lnTo>
                  <a:lnTo>
                    <a:pt x="297" y="2"/>
                  </a:lnTo>
                  <a:lnTo>
                    <a:pt x="297" y="2"/>
                  </a:lnTo>
                  <a:close/>
                  <a:moveTo>
                    <a:pt x="431" y="0"/>
                  </a:moveTo>
                  <a:lnTo>
                    <a:pt x="431" y="0"/>
                  </a:lnTo>
                  <a:lnTo>
                    <a:pt x="418" y="3"/>
                  </a:lnTo>
                  <a:lnTo>
                    <a:pt x="418" y="110"/>
                  </a:lnTo>
                  <a:lnTo>
                    <a:pt x="430" y="110"/>
                  </a:lnTo>
                  <a:lnTo>
                    <a:pt x="430" y="18"/>
                  </a:lnTo>
                  <a:lnTo>
                    <a:pt x="493" y="112"/>
                  </a:lnTo>
                  <a:lnTo>
                    <a:pt x="506" y="109"/>
                  </a:lnTo>
                  <a:lnTo>
                    <a:pt x="506" y="2"/>
                  </a:lnTo>
                  <a:lnTo>
                    <a:pt x="495" y="2"/>
                  </a:lnTo>
                  <a:lnTo>
                    <a:pt x="495" y="95"/>
                  </a:lnTo>
                  <a:lnTo>
                    <a:pt x="431" y="0"/>
                  </a:lnTo>
                  <a:lnTo>
                    <a:pt x="431" y="0"/>
                  </a:lnTo>
                  <a:close/>
                  <a:moveTo>
                    <a:pt x="550" y="110"/>
                  </a:moveTo>
                  <a:lnTo>
                    <a:pt x="550" y="110"/>
                  </a:lnTo>
                  <a:lnTo>
                    <a:pt x="562" y="110"/>
                  </a:lnTo>
                  <a:lnTo>
                    <a:pt x="562" y="2"/>
                  </a:lnTo>
                  <a:lnTo>
                    <a:pt x="550" y="2"/>
                  </a:lnTo>
                  <a:lnTo>
                    <a:pt x="550" y="110"/>
                  </a:lnTo>
                  <a:close/>
                  <a:moveTo>
                    <a:pt x="623" y="103"/>
                  </a:moveTo>
                  <a:lnTo>
                    <a:pt x="623" y="103"/>
                  </a:lnTo>
                  <a:cubicBezTo>
                    <a:pt x="615" y="103"/>
                    <a:pt x="606" y="100"/>
                    <a:pt x="600" y="96"/>
                  </a:cubicBezTo>
                  <a:lnTo>
                    <a:pt x="595" y="104"/>
                  </a:lnTo>
                  <a:cubicBezTo>
                    <a:pt x="604" y="109"/>
                    <a:pt x="613" y="112"/>
                    <a:pt x="624" y="112"/>
                  </a:cubicBezTo>
                  <a:cubicBezTo>
                    <a:pt x="647" y="112"/>
                    <a:pt x="658" y="97"/>
                    <a:pt x="658" y="81"/>
                  </a:cubicBezTo>
                  <a:cubicBezTo>
                    <a:pt x="658" y="65"/>
                    <a:pt x="646" y="58"/>
                    <a:pt x="634" y="52"/>
                  </a:cubicBezTo>
                  <a:lnTo>
                    <a:pt x="625" y="48"/>
                  </a:lnTo>
                  <a:cubicBezTo>
                    <a:pt x="617" y="44"/>
                    <a:pt x="609" y="39"/>
                    <a:pt x="609" y="28"/>
                  </a:cubicBezTo>
                  <a:cubicBezTo>
                    <a:pt x="609" y="14"/>
                    <a:pt x="620" y="8"/>
                    <a:pt x="630" y="8"/>
                  </a:cubicBezTo>
                  <a:cubicBezTo>
                    <a:pt x="640" y="8"/>
                    <a:pt x="647" y="12"/>
                    <a:pt x="653" y="16"/>
                  </a:cubicBezTo>
                  <a:lnTo>
                    <a:pt x="657" y="8"/>
                  </a:lnTo>
                  <a:cubicBezTo>
                    <a:pt x="649" y="3"/>
                    <a:pt x="640" y="0"/>
                    <a:pt x="630" y="0"/>
                  </a:cubicBezTo>
                  <a:cubicBezTo>
                    <a:pt x="611" y="0"/>
                    <a:pt x="598" y="11"/>
                    <a:pt x="598" y="28"/>
                  </a:cubicBezTo>
                  <a:cubicBezTo>
                    <a:pt x="598" y="50"/>
                    <a:pt x="614" y="54"/>
                    <a:pt x="630" y="62"/>
                  </a:cubicBezTo>
                  <a:cubicBezTo>
                    <a:pt x="639" y="66"/>
                    <a:pt x="646" y="71"/>
                    <a:pt x="646" y="82"/>
                  </a:cubicBezTo>
                  <a:cubicBezTo>
                    <a:pt x="646" y="95"/>
                    <a:pt x="636" y="103"/>
                    <a:pt x="623" y="103"/>
                  </a:cubicBezTo>
                  <a:lnTo>
                    <a:pt x="623" y="103"/>
                  </a:lnTo>
                  <a:close/>
                  <a:moveTo>
                    <a:pt x="741" y="9"/>
                  </a:moveTo>
                  <a:lnTo>
                    <a:pt x="741" y="9"/>
                  </a:lnTo>
                  <a:cubicBezTo>
                    <a:pt x="752" y="9"/>
                    <a:pt x="761" y="11"/>
                    <a:pt x="769" y="17"/>
                  </a:cubicBezTo>
                  <a:lnTo>
                    <a:pt x="774" y="8"/>
                  </a:lnTo>
                  <a:cubicBezTo>
                    <a:pt x="764" y="3"/>
                    <a:pt x="754" y="0"/>
                    <a:pt x="741" y="0"/>
                  </a:cubicBezTo>
                  <a:cubicBezTo>
                    <a:pt x="709" y="0"/>
                    <a:pt x="684" y="23"/>
                    <a:pt x="684" y="56"/>
                  </a:cubicBezTo>
                  <a:cubicBezTo>
                    <a:pt x="684" y="91"/>
                    <a:pt x="709" y="112"/>
                    <a:pt x="741" y="112"/>
                  </a:cubicBezTo>
                  <a:cubicBezTo>
                    <a:pt x="752" y="112"/>
                    <a:pt x="764" y="107"/>
                    <a:pt x="773" y="102"/>
                  </a:cubicBezTo>
                  <a:lnTo>
                    <a:pt x="769" y="94"/>
                  </a:lnTo>
                  <a:cubicBezTo>
                    <a:pt x="761" y="99"/>
                    <a:pt x="751" y="102"/>
                    <a:pt x="741" y="102"/>
                  </a:cubicBezTo>
                  <a:cubicBezTo>
                    <a:pt x="715" y="102"/>
                    <a:pt x="697" y="82"/>
                    <a:pt x="697" y="56"/>
                  </a:cubicBezTo>
                  <a:cubicBezTo>
                    <a:pt x="697" y="30"/>
                    <a:pt x="715" y="9"/>
                    <a:pt x="741" y="9"/>
                  </a:cubicBezTo>
                  <a:lnTo>
                    <a:pt x="741" y="9"/>
                  </a:lnTo>
                  <a:close/>
                  <a:moveTo>
                    <a:pt x="805" y="2"/>
                  </a:moveTo>
                  <a:lnTo>
                    <a:pt x="805" y="2"/>
                  </a:lnTo>
                  <a:lnTo>
                    <a:pt x="805" y="110"/>
                  </a:lnTo>
                  <a:lnTo>
                    <a:pt x="817" y="110"/>
                  </a:lnTo>
                  <a:lnTo>
                    <a:pt x="817" y="58"/>
                  </a:lnTo>
                  <a:lnTo>
                    <a:pt x="875" y="58"/>
                  </a:lnTo>
                  <a:lnTo>
                    <a:pt x="875" y="110"/>
                  </a:lnTo>
                  <a:lnTo>
                    <a:pt x="887" y="110"/>
                  </a:lnTo>
                  <a:lnTo>
                    <a:pt x="887" y="2"/>
                  </a:lnTo>
                  <a:lnTo>
                    <a:pt x="875" y="2"/>
                  </a:lnTo>
                  <a:lnTo>
                    <a:pt x="875" y="49"/>
                  </a:lnTo>
                  <a:lnTo>
                    <a:pt x="817" y="49"/>
                  </a:lnTo>
                  <a:lnTo>
                    <a:pt x="817" y="2"/>
                  </a:lnTo>
                  <a:lnTo>
                    <a:pt x="805" y="2"/>
                  </a:lnTo>
                  <a:lnTo>
                    <a:pt x="805" y="2"/>
                  </a:lnTo>
                  <a:close/>
                  <a:moveTo>
                    <a:pt x="926" y="2"/>
                  </a:moveTo>
                  <a:lnTo>
                    <a:pt x="926" y="2"/>
                  </a:lnTo>
                  <a:lnTo>
                    <a:pt x="926" y="110"/>
                  </a:lnTo>
                  <a:lnTo>
                    <a:pt x="984" y="110"/>
                  </a:lnTo>
                  <a:lnTo>
                    <a:pt x="984" y="100"/>
                  </a:lnTo>
                  <a:lnTo>
                    <a:pt x="938" y="100"/>
                  </a:lnTo>
                  <a:lnTo>
                    <a:pt x="938" y="59"/>
                  </a:lnTo>
                  <a:lnTo>
                    <a:pt x="980" y="59"/>
                  </a:lnTo>
                  <a:lnTo>
                    <a:pt x="980" y="49"/>
                  </a:lnTo>
                  <a:lnTo>
                    <a:pt x="938" y="49"/>
                  </a:lnTo>
                  <a:lnTo>
                    <a:pt x="938" y="12"/>
                  </a:lnTo>
                  <a:lnTo>
                    <a:pt x="984" y="12"/>
                  </a:lnTo>
                  <a:lnTo>
                    <a:pt x="984" y="2"/>
                  </a:lnTo>
                  <a:lnTo>
                    <a:pt x="926" y="2"/>
                  </a:lnTo>
                  <a:lnTo>
                    <a:pt x="926" y="2"/>
                  </a:lnTo>
                  <a:close/>
                  <a:moveTo>
                    <a:pt x="96" y="251"/>
                  </a:moveTo>
                  <a:lnTo>
                    <a:pt x="96" y="251"/>
                  </a:lnTo>
                  <a:lnTo>
                    <a:pt x="96" y="180"/>
                  </a:lnTo>
                  <a:lnTo>
                    <a:pt x="84" y="180"/>
                  </a:lnTo>
                  <a:lnTo>
                    <a:pt x="84" y="249"/>
                  </a:lnTo>
                  <a:cubicBezTo>
                    <a:pt x="84" y="274"/>
                    <a:pt x="73" y="281"/>
                    <a:pt x="54" y="281"/>
                  </a:cubicBezTo>
                  <a:cubicBezTo>
                    <a:pt x="34" y="281"/>
                    <a:pt x="25" y="270"/>
                    <a:pt x="25" y="249"/>
                  </a:cubicBezTo>
                  <a:lnTo>
                    <a:pt x="25" y="180"/>
                  </a:lnTo>
                  <a:lnTo>
                    <a:pt x="13" y="180"/>
                  </a:lnTo>
                  <a:lnTo>
                    <a:pt x="13" y="252"/>
                  </a:lnTo>
                  <a:cubicBezTo>
                    <a:pt x="13" y="277"/>
                    <a:pt x="27" y="290"/>
                    <a:pt x="54" y="290"/>
                  </a:cubicBezTo>
                  <a:cubicBezTo>
                    <a:pt x="74" y="290"/>
                    <a:pt x="96" y="284"/>
                    <a:pt x="96" y="251"/>
                  </a:cubicBezTo>
                  <a:lnTo>
                    <a:pt x="96" y="251"/>
                  </a:lnTo>
                  <a:close/>
                  <a:moveTo>
                    <a:pt x="143" y="178"/>
                  </a:moveTo>
                  <a:lnTo>
                    <a:pt x="143" y="178"/>
                  </a:lnTo>
                  <a:lnTo>
                    <a:pt x="130" y="181"/>
                  </a:lnTo>
                  <a:lnTo>
                    <a:pt x="130" y="288"/>
                  </a:lnTo>
                  <a:lnTo>
                    <a:pt x="142" y="288"/>
                  </a:lnTo>
                  <a:lnTo>
                    <a:pt x="142" y="196"/>
                  </a:lnTo>
                  <a:lnTo>
                    <a:pt x="205" y="291"/>
                  </a:lnTo>
                  <a:lnTo>
                    <a:pt x="218" y="287"/>
                  </a:lnTo>
                  <a:lnTo>
                    <a:pt x="218" y="181"/>
                  </a:lnTo>
                  <a:lnTo>
                    <a:pt x="207" y="181"/>
                  </a:lnTo>
                  <a:lnTo>
                    <a:pt x="206" y="273"/>
                  </a:lnTo>
                  <a:lnTo>
                    <a:pt x="143" y="178"/>
                  </a:lnTo>
                  <a:lnTo>
                    <a:pt x="143" y="178"/>
                  </a:lnTo>
                  <a:close/>
                  <a:moveTo>
                    <a:pt x="256" y="288"/>
                  </a:moveTo>
                  <a:lnTo>
                    <a:pt x="256" y="288"/>
                  </a:lnTo>
                  <a:lnTo>
                    <a:pt x="268" y="288"/>
                  </a:lnTo>
                  <a:lnTo>
                    <a:pt x="268" y="180"/>
                  </a:lnTo>
                  <a:lnTo>
                    <a:pt x="256" y="180"/>
                  </a:lnTo>
                  <a:lnTo>
                    <a:pt x="256" y="288"/>
                  </a:lnTo>
                  <a:close/>
                  <a:moveTo>
                    <a:pt x="303" y="179"/>
                  </a:moveTo>
                  <a:lnTo>
                    <a:pt x="303" y="179"/>
                  </a:lnTo>
                  <a:lnTo>
                    <a:pt x="291" y="183"/>
                  </a:lnTo>
                  <a:lnTo>
                    <a:pt x="332" y="288"/>
                  </a:lnTo>
                  <a:lnTo>
                    <a:pt x="344" y="288"/>
                  </a:lnTo>
                  <a:lnTo>
                    <a:pt x="385" y="183"/>
                  </a:lnTo>
                  <a:lnTo>
                    <a:pt x="374" y="179"/>
                  </a:lnTo>
                  <a:lnTo>
                    <a:pt x="338" y="275"/>
                  </a:lnTo>
                  <a:lnTo>
                    <a:pt x="303" y="179"/>
                  </a:lnTo>
                  <a:lnTo>
                    <a:pt x="303" y="179"/>
                  </a:lnTo>
                  <a:close/>
                  <a:moveTo>
                    <a:pt x="409" y="180"/>
                  </a:moveTo>
                  <a:lnTo>
                    <a:pt x="409" y="180"/>
                  </a:lnTo>
                  <a:lnTo>
                    <a:pt x="409" y="288"/>
                  </a:lnTo>
                  <a:lnTo>
                    <a:pt x="467" y="288"/>
                  </a:lnTo>
                  <a:lnTo>
                    <a:pt x="467" y="278"/>
                  </a:lnTo>
                  <a:lnTo>
                    <a:pt x="421" y="278"/>
                  </a:lnTo>
                  <a:lnTo>
                    <a:pt x="421" y="237"/>
                  </a:lnTo>
                  <a:lnTo>
                    <a:pt x="463" y="237"/>
                  </a:lnTo>
                  <a:lnTo>
                    <a:pt x="463" y="227"/>
                  </a:lnTo>
                  <a:lnTo>
                    <a:pt x="421" y="227"/>
                  </a:lnTo>
                  <a:lnTo>
                    <a:pt x="421" y="190"/>
                  </a:lnTo>
                  <a:lnTo>
                    <a:pt x="467" y="190"/>
                  </a:lnTo>
                  <a:lnTo>
                    <a:pt x="467" y="180"/>
                  </a:lnTo>
                  <a:lnTo>
                    <a:pt x="409" y="180"/>
                  </a:lnTo>
                  <a:lnTo>
                    <a:pt x="409" y="180"/>
                  </a:lnTo>
                  <a:close/>
                  <a:moveTo>
                    <a:pt x="522" y="233"/>
                  </a:moveTo>
                  <a:lnTo>
                    <a:pt x="522" y="233"/>
                  </a:lnTo>
                  <a:lnTo>
                    <a:pt x="508" y="233"/>
                  </a:lnTo>
                  <a:lnTo>
                    <a:pt x="508" y="190"/>
                  </a:lnTo>
                  <a:lnTo>
                    <a:pt x="525" y="190"/>
                  </a:lnTo>
                  <a:cubicBezTo>
                    <a:pt x="543" y="190"/>
                    <a:pt x="549" y="199"/>
                    <a:pt x="549" y="211"/>
                  </a:cubicBezTo>
                  <a:cubicBezTo>
                    <a:pt x="549" y="228"/>
                    <a:pt x="536" y="233"/>
                    <a:pt x="522" y="233"/>
                  </a:cubicBezTo>
                  <a:lnTo>
                    <a:pt x="522" y="233"/>
                  </a:lnTo>
                  <a:close/>
                  <a:moveTo>
                    <a:pt x="528" y="181"/>
                  </a:moveTo>
                  <a:lnTo>
                    <a:pt x="528" y="181"/>
                  </a:lnTo>
                  <a:lnTo>
                    <a:pt x="495" y="180"/>
                  </a:lnTo>
                  <a:lnTo>
                    <a:pt x="495" y="288"/>
                  </a:lnTo>
                  <a:lnTo>
                    <a:pt x="508" y="288"/>
                  </a:lnTo>
                  <a:lnTo>
                    <a:pt x="508" y="242"/>
                  </a:lnTo>
                  <a:lnTo>
                    <a:pt x="517" y="242"/>
                  </a:lnTo>
                  <a:cubicBezTo>
                    <a:pt x="525" y="242"/>
                    <a:pt x="530" y="245"/>
                    <a:pt x="534" y="251"/>
                  </a:cubicBezTo>
                  <a:lnTo>
                    <a:pt x="539" y="257"/>
                  </a:lnTo>
                  <a:lnTo>
                    <a:pt x="564" y="291"/>
                  </a:lnTo>
                  <a:lnTo>
                    <a:pt x="575" y="285"/>
                  </a:lnTo>
                  <a:lnTo>
                    <a:pt x="553" y="256"/>
                  </a:lnTo>
                  <a:cubicBezTo>
                    <a:pt x="549" y="251"/>
                    <a:pt x="543" y="241"/>
                    <a:pt x="537" y="240"/>
                  </a:cubicBezTo>
                  <a:lnTo>
                    <a:pt x="537" y="237"/>
                  </a:lnTo>
                  <a:cubicBezTo>
                    <a:pt x="551" y="235"/>
                    <a:pt x="560" y="227"/>
                    <a:pt x="560" y="209"/>
                  </a:cubicBezTo>
                  <a:cubicBezTo>
                    <a:pt x="560" y="192"/>
                    <a:pt x="548" y="181"/>
                    <a:pt x="528" y="181"/>
                  </a:cubicBezTo>
                  <a:lnTo>
                    <a:pt x="528" y="181"/>
                  </a:lnTo>
                  <a:close/>
                  <a:moveTo>
                    <a:pt x="618" y="282"/>
                  </a:moveTo>
                  <a:lnTo>
                    <a:pt x="618" y="282"/>
                  </a:lnTo>
                  <a:cubicBezTo>
                    <a:pt x="609" y="282"/>
                    <a:pt x="601" y="279"/>
                    <a:pt x="595" y="275"/>
                  </a:cubicBezTo>
                  <a:lnTo>
                    <a:pt x="590" y="283"/>
                  </a:lnTo>
                  <a:cubicBezTo>
                    <a:pt x="599" y="288"/>
                    <a:pt x="607" y="291"/>
                    <a:pt x="618" y="291"/>
                  </a:cubicBezTo>
                  <a:cubicBezTo>
                    <a:pt x="642" y="291"/>
                    <a:pt x="653" y="276"/>
                    <a:pt x="653" y="260"/>
                  </a:cubicBezTo>
                  <a:cubicBezTo>
                    <a:pt x="653" y="244"/>
                    <a:pt x="641" y="237"/>
                    <a:pt x="629" y="231"/>
                  </a:cubicBezTo>
                  <a:lnTo>
                    <a:pt x="620" y="227"/>
                  </a:lnTo>
                  <a:cubicBezTo>
                    <a:pt x="612" y="223"/>
                    <a:pt x="604" y="218"/>
                    <a:pt x="604" y="207"/>
                  </a:cubicBezTo>
                  <a:cubicBezTo>
                    <a:pt x="604" y="193"/>
                    <a:pt x="615" y="187"/>
                    <a:pt x="625" y="187"/>
                  </a:cubicBezTo>
                  <a:cubicBezTo>
                    <a:pt x="635" y="187"/>
                    <a:pt x="642" y="191"/>
                    <a:pt x="648" y="195"/>
                  </a:cubicBezTo>
                  <a:lnTo>
                    <a:pt x="652" y="187"/>
                  </a:lnTo>
                  <a:cubicBezTo>
                    <a:pt x="644" y="182"/>
                    <a:pt x="634" y="179"/>
                    <a:pt x="624" y="179"/>
                  </a:cubicBezTo>
                  <a:cubicBezTo>
                    <a:pt x="605" y="179"/>
                    <a:pt x="592" y="190"/>
                    <a:pt x="592" y="207"/>
                  </a:cubicBezTo>
                  <a:cubicBezTo>
                    <a:pt x="592" y="229"/>
                    <a:pt x="609" y="233"/>
                    <a:pt x="625" y="241"/>
                  </a:cubicBezTo>
                  <a:cubicBezTo>
                    <a:pt x="633" y="245"/>
                    <a:pt x="640" y="250"/>
                    <a:pt x="640" y="261"/>
                  </a:cubicBezTo>
                  <a:cubicBezTo>
                    <a:pt x="640" y="274"/>
                    <a:pt x="631" y="282"/>
                    <a:pt x="618" y="282"/>
                  </a:cubicBezTo>
                  <a:lnTo>
                    <a:pt x="618" y="282"/>
                  </a:lnTo>
                  <a:close/>
                  <a:moveTo>
                    <a:pt x="685" y="288"/>
                  </a:moveTo>
                  <a:lnTo>
                    <a:pt x="685" y="288"/>
                  </a:lnTo>
                  <a:lnTo>
                    <a:pt x="697" y="288"/>
                  </a:lnTo>
                  <a:lnTo>
                    <a:pt x="697" y="180"/>
                  </a:lnTo>
                  <a:lnTo>
                    <a:pt x="685" y="180"/>
                  </a:lnTo>
                  <a:lnTo>
                    <a:pt x="685" y="288"/>
                  </a:lnTo>
                  <a:close/>
                  <a:moveTo>
                    <a:pt x="721" y="180"/>
                  </a:moveTo>
                  <a:lnTo>
                    <a:pt x="721" y="180"/>
                  </a:lnTo>
                  <a:lnTo>
                    <a:pt x="721" y="190"/>
                  </a:lnTo>
                  <a:lnTo>
                    <a:pt x="752" y="190"/>
                  </a:lnTo>
                  <a:lnTo>
                    <a:pt x="752" y="288"/>
                  </a:lnTo>
                  <a:lnTo>
                    <a:pt x="764" y="288"/>
                  </a:lnTo>
                  <a:lnTo>
                    <a:pt x="764" y="190"/>
                  </a:lnTo>
                  <a:lnTo>
                    <a:pt x="796" y="190"/>
                  </a:lnTo>
                  <a:lnTo>
                    <a:pt x="796" y="180"/>
                  </a:lnTo>
                  <a:lnTo>
                    <a:pt x="721" y="180"/>
                  </a:lnTo>
                  <a:lnTo>
                    <a:pt x="721" y="180"/>
                  </a:lnTo>
                  <a:close/>
                  <a:moveTo>
                    <a:pt x="851" y="191"/>
                  </a:moveTo>
                  <a:lnTo>
                    <a:pt x="851" y="191"/>
                  </a:lnTo>
                  <a:lnTo>
                    <a:pt x="870" y="245"/>
                  </a:lnTo>
                  <a:lnTo>
                    <a:pt x="830" y="245"/>
                  </a:lnTo>
                  <a:lnTo>
                    <a:pt x="851" y="191"/>
                  </a:lnTo>
                  <a:lnTo>
                    <a:pt x="851" y="191"/>
                  </a:lnTo>
                  <a:close/>
                  <a:moveTo>
                    <a:pt x="900" y="287"/>
                  </a:moveTo>
                  <a:lnTo>
                    <a:pt x="900" y="287"/>
                  </a:lnTo>
                  <a:lnTo>
                    <a:pt x="857" y="180"/>
                  </a:lnTo>
                  <a:lnTo>
                    <a:pt x="844" y="180"/>
                  </a:lnTo>
                  <a:lnTo>
                    <a:pt x="800" y="287"/>
                  </a:lnTo>
                  <a:lnTo>
                    <a:pt x="812" y="291"/>
                  </a:lnTo>
                  <a:lnTo>
                    <a:pt x="827" y="253"/>
                  </a:lnTo>
                  <a:lnTo>
                    <a:pt x="874" y="253"/>
                  </a:lnTo>
                  <a:lnTo>
                    <a:pt x="888" y="291"/>
                  </a:lnTo>
                  <a:lnTo>
                    <a:pt x="900" y="287"/>
                  </a:lnTo>
                  <a:lnTo>
                    <a:pt x="900" y="287"/>
                  </a:lnTo>
                  <a:close/>
                  <a:moveTo>
                    <a:pt x="871" y="188"/>
                  </a:moveTo>
                  <a:lnTo>
                    <a:pt x="871" y="188"/>
                  </a:lnTo>
                  <a:lnTo>
                    <a:pt x="882" y="188"/>
                  </a:lnTo>
                  <a:lnTo>
                    <a:pt x="882" y="174"/>
                  </a:lnTo>
                  <a:lnTo>
                    <a:pt x="871" y="174"/>
                  </a:lnTo>
                  <a:lnTo>
                    <a:pt x="871" y="188"/>
                  </a:lnTo>
                  <a:close/>
                  <a:moveTo>
                    <a:pt x="820" y="188"/>
                  </a:moveTo>
                  <a:lnTo>
                    <a:pt x="820" y="188"/>
                  </a:lnTo>
                  <a:lnTo>
                    <a:pt x="831" y="188"/>
                  </a:lnTo>
                  <a:lnTo>
                    <a:pt x="831" y="174"/>
                  </a:lnTo>
                  <a:lnTo>
                    <a:pt x="820" y="174"/>
                  </a:lnTo>
                  <a:lnTo>
                    <a:pt x="820" y="188"/>
                  </a:lnTo>
                  <a:close/>
                  <a:moveTo>
                    <a:pt x="911" y="180"/>
                  </a:moveTo>
                  <a:lnTo>
                    <a:pt x="911" y="180"/>
                  </a:lnTo>
                  <a:lnTo>
                    <a:pt x="911" y="190"/>
                  </a:lnTo>
                  <a:lnTo>
                    <a:pt x="942" y="190"/>
                  </a:lnTo>
                  <a:lnTo>
                    <a:pt x="942" y="288"/>
                  </a:lnTo>
                  <a:lnTo>
                    <a:pt x="954" y="288"/>
                  </a:lnTo>
                  <a:lnTo>
                    <a:pt x="954" y="190"/>
                  </a:lnTo>
                  <a:lnTo>
                    <a:pt x="986" y="190"/>
                  </a:lnTo>
                  <a:lnTo>
                    <a:pt x="986" y="180"/>
                  </a:lnTo>
                  <a:lnTo>
                    <a:pt x="911" y="180"/>
                  </a:lnTo>
                  <a:lnTo>
                    <a:pt x="911" y="180"/>
                  </a:lnTo>
                  <a:close/>
                  <a:moveTo>
                    <a:pt x="41" y="457"/>
                  </a:moveTo>
                  <a:lnTo>
                    <a:pt x="41" y="457"/>
                  </a:lnTo>
                  <a:lnTo>
                    <a:pt x="25" y="457"/>
                  </a:lnTo>
                  <a:lnTo>
                    <a:pt x="25" y="368"/>
                  </a:lnTo>
                  <a:lnTo>
                    <a:pt x="43" y="368"/>
                  </a:lnTo>
                  <a:cubicBezTo>
                    <a:pt x="73" y="368"/>
                    <a:pt x="93" y="383"/>
                    <a:pt x="93" y="412"/>
                  </a:cubicBezTo>
                  <a:cubicBezTo>
                    <a:pt x="93" y="440"/>
                    <a:pt x="73" y="457"/>
                    <a:pt x="41" y="457"/>
                  </a:cubicBezTo>
                  <a:lnTo>
                    <a:pt x="41" y="457"/>
                  </a:lnTo>
                  <a:close/>
                  <a:moveTo>
                    <a:pt x="46" y="359"/>
                  </a:moveTo>
                  <a:lnTo>
                    <a:pt x="46" y="359"/>
                  </a:lnTo>
                  <a:lnTo>
                    <a:pt x="13" y="359"/>
                  </a:lnTo>
                  <a:lnTo>
                    <a:pt x="13" y="466"/>
                  </a:lnTo>
                  <a:lnTo>
                    <a:pt x="42" y="466"/>
                  </a:lnTo>
                  <a:cubicBezTo>
                    <a:pt x="79" y="466"/>
                    <a:pt x="104" y="448"/>
                    <a:pt x="104" y="411"/>
                  </a:cubicBezTo>
                  <a:cubicBezTo>
                    <a:pt x="104" y="385"/>
                    <a:pt x="89" y="359"/>
                    <a:pt x="46" y="359"/>
                  </a:cubicBezTo>
                  <a:lnTo>
                    <a:pt x="46" y="359"/>
                  </a:lnTo>
                  <a:close/>
                  <a:moveTo>
                    <a:pt x="171" y="369"/>
                  </a:moveTo>
                  <a:lnTo>
                    <a:pt x="171" y="369"/>
                  </a:lnTo>
                  <a:lnTo>
                    <a:pt x="191" y="423"/>
                  </a:lnTo>
                  <a:lnTo>
                    <a:pt x="150" y="423"/>
                  </a:lnTo>
                  <a:lnTo>
                    <a:pt x="171" y="369"/>
                  </a:lnTo>
                  <a:lnTo>
                    <a:pt x="171" y="369"/>
                  </a:lnTo>
                  <a:close/>
                  <a:moveTo>
                    <a:pt x="220" y="465"/>
                  </a:moveTo>
                  <a:lnTo>
                    <a:pt x="220" y="465"/>
                  </a:lnTo>
                  <a:lnTo>
                    <a:pt x="177" y="359"/>
                  </a:lnTo>
                  <a:lnTo>
                    <a:pt x="165" y="359"/>
                  </a:lnTo>
                  <a:lnTo>
                    <a:pt x="121" y="465"/>
                  </a:lnTo>
                  <a:lnTo>
                    <a:pt x="133" y="469"/>
                  </a:lnTo>
                  <a:lnTo>
                    <a:pt x="147" y="432"/>
                  </a:lnTo>
                  <a:lnTo>
                    <a:pt x="194" y="432"/>
                  </a:lnTo>
                  <a:lnTo>
                    <a:pt x="208" y="469"/>
                  </a:lnTo>
                  <a:lnTo>
                    <a:pt x="220" y="465"/>
                  </a:lnTo>
                  <a:lnTo>
                    <a:pt x="220" y="465"/>
                  </a:lnTo>
                  <a:close/>
                  <a:moveTo>
                    <a:pt x="275" y="411"/>
                  </a:moveTo>
                  <a:lnTo>
                    <a:pt x="275" y="411"/>
                  </a:lnTo>
                  <a:lnTo>
                    <a:pt x="261" y="411"/>
                  </a:lnTo>
                  <a:lnTo>
                    <a:pt x="261" y="368"/>
                  </a:lnTo>
                  <a:lnTo>
                    <a:pt x="278" y="368"/>
                  </a:lnTo>
                  <a:cubicBezTo>
                    <a:pt x="297" y="368"/>
                    <a:pt x="302" y="377"/>
                    <a:pt x="302" y="389"/>
                  </a:cubicBezTo>
                  <a:cubicBezTo>
                    <a:pt x="302" y="407"/>
                    <a:pt x="289" y="411"/>
                    <a:pt x="275" y="411"/>
                  </a:cubicBezTo>
                  <a:lnTo>
                    <a:pt x="275" y="411"/>
                  </a:lnTo>
                  <a:close/>
                  <a:moveTo>
                    <a:pt x="281" y="359"/>
                  </a:moveTo>
                  <a:lnTo>
                    <a:pt x="281" y="359"/>
                  </a:lnTo>
                  <a:lnTo>
                    <a:pt x="249" y="359"/>
                  </a:lnTo>
                  <a:lnTo>
                    <a:pt x="249" y="467"/>
                  </a:lnTo>
                  <a:lnTo>
                    <a:pt x="261" y="467"/>
                  </a:lnTo>
                  <a:lnTo>
                    <a:pt x="261" y="420"/>
                  </a:lnTo>
                  <a:lnTo>
                    <a:pt x="271" y="420"/>
                  </a:lnTo>
                  <a:cubicBezTo>
                    <a:pt x="279" y="420"/>
                    <a:pt x="283" y="423"/>
                    <a:pt x="287" y="429"/>
                  </a:cubicBezTo>
                  <a:lnTo>
                    <a:pt x="292" y="435"/>
                  </a:lnTo>
                  <a:lnTo>
                    <a:pt x="317" y="469"/>
                  </a:lnTo>
                  <a:lnTo>
                    <a:pt x="328" y="463"/>
                  </a:lnTo>
                  <a:lnTo>
                    <a:pt x="306" y="435"/>
                  </a:lnTo>
                  <a:cubicBezTo>
                    <a:pt x="302" y="429"/>
                    <a:pt x="297" y="419"/>
                    <a:pt x="290" y="418"/>
                  </a:cubicBezTo>
                  <a:lnTo>
                    <a:pt x="290" y="415"/>
                  </a:lnTo>
                  <a:cubicBezTo>
                    <a:pt x="305" y="413"/>
                    <a:pt x="313" y="405"/>
                    <a:pt x="313" y="387"/>
                  </a:cubicBezTo>
                  <a:cubicBezTo>
                    <a:pt x="313" y="370"/>
                    <a:pt x="301" y="359"/>
                    <a:pt x="281" y="359"/>
                  </a:cubicBezTo>
                  <a:lnTo>
                    <a:pt x="281" y="359"/>
                  </a:lnTo>
                  <a:close/>
                  <a:moveTo>
                    <a:pt x="394" y="359"/>
                  </a:moveTo>
                  <a:lnTo>
                    <a:pt x="394" y="359"/>
                  </a:lnTo>
                  <a:lnTo>
                    <a:pt x="381" y="359"/>
                  </a:lnTo>
                  <a:lnTo>
                    <a:pt x="351" y="465"/>
                  </a:lnTo>
                  <a:lnTo>
                    <a:pt x="362" y="468"/>
                  </a:lnTo>
                  <a:lnTo>
                    <a:pt x="388" y="375"/>
                  </a:lnTo>
                  <a:lnTo>
                    <a:pt x="415" y="466"/>
                  </a:lnTo>
                  <a:lnTo>
                    <a:pt x="429" y="466"/>
                  </a:lnTo>
                  <a:lnTo>
                    <a:pt x="457" y="375"/>
                  </a:lnTo>
                  <a:lnTo>
                    <a:pt x="482" y="468"/>
                  </a:lnTo>
                  <a:lnTo>
                    <a:pt x="493" y="465"/>
                  </a:lnTo>
                  <a:lnTo>
                    <a:pt x="463" y="359"/>
                  </a:lnTo>
                  <a:lnTo>
                    <a:pt x="450" y="359"/>
                  </a:lnTo>
                  <a:lnTo>
                    <a:pt x="422" y="453"/>
                  </a:lnTo>
                  <a:lnTo>
                    <a:pt x="394" y="359"/>
                  </a:lnTo>
                  <a:lnTo>
                    <a:pt x="394" y="359"/>
                  </a:lnTo>
                  <a:close/>
                  <a:moveTo>
                    <a:pt x="544" y="460"/>
                  </a:moveTo>
                  <a:lnTo>
                    <a:pt x="544" y="460"/>
                  </a:lnTo>
                  <a:cubicBezTo>
                    <a:pt x="536" y="460"/>
                    <a:pt x="527" y="457"/>
                    <a:pt x="521" y="453"/>
                  </a:cubicBezTo>
                  <a:lnTo>
                    <a:pt x="517" y="461"/>
                  </a:lnTo>
                  <a:cubicBezTo>
                    <a:pt x="525" y="466"/>
                    <a:pt x="534" y="468"/>
                    <a:pt x="545" y="468"/>
                  </a:cubicBezTo>
                  <a:cubicBezTo>
                    <a:pt x="569" y="468"/>
                    <a:pt x="579" y="454"/>
                    <a:pt x="579" y="438"/>
                  </a:cubicBezTo>
                  <a:cubicBezTo>
                    <a:pt x="579" y="422"/>
                    <a:pt x="568" y="415"/>
                    <a:pt x="555" y="409"/>
                  </a:cubicBezTo>
                  <a:lnTo>
                    <a:pt x="546" y="405"/>
                  </a:lnTo>
                  <a:cubicBezTo>
                    <a:pt x="539" y="401"/>
                    <a:pt x="530" y="395"/>
                    <a:pt x="530" y="385"/>
                  </a:cubicBezTo>
                  <a:cubicBezTo>
                    <a:pt x="530" y="371"/>
                    <a:pt x="542" y="365"/>
                    <a:pt x="552" y="365"/>
                  </a:cubicBezTo>
                  <a:cubicBezTo>
                    <a:pt x="562" y="365"/>
                    <a:pt x="568" y="369"/>
                    <a:pt x="574" y="373"/>
                  </a:cubicBezTo>
                  <a:lnTo>
                    <a:pt x="579" y="365"/>
                  </a:lnTo>
                  <a:cubicBezTo>
                    <a:pt x="570" y="360"/>
                    <a:pt x="561" y="357"/>
                    <a:pt x="551" y="357"/>
                  </a:cubicBezTo>
                  <a:cubicBezTo>
                    <a:pt x="532" y="357"/>
                    <a:pt x="519" y="368"/>
                    <a:pt x="519" y="384"/>
                  </a:cubicBezTo>
                  <a:cubicBezTo>
                    <a:pt x="519" y="407"/>
                    <a:pt x="535" y="411"/>
                    <a:pt x="551" y="419"/>
                  </a:cubicBezTo>
                  <a:cubicBezTo>
                    <a:pt x="560" y="423"/>
                    <a:pt x="567" y="428"/>
                    <a:pt x="567" y="439"/>
                  </a:cubicBezTo>
                  <a:cubicBezTo>
                    <a:pt x="567" y="452"/>
                    <a:pt x="558" y="460"/>
                    <a:pt x="544" y="460"/>
                  </a:cubicBezTo>
                  <a:lnTo>
                    <a:pt x="544" y="460"/>
                  </a:lnTo>
                  <a:close/>
                  <a:moveTo>
                    <a:pt x="599" y="359"/>
                  </a:moveTo>
                  <a:lnTo>
                    <a:pt x="599" y="359"/>
                  </a:lnTo>
                  <a:lnTo>
                    <a:pt x="599" y="369"/>
                  </a:lnTo>
                  <a:lnTo>
                    <a:pt x="631" y="369"/>
                  </a:lnTo>
                  <a:lnTo>
                    <a:pt x="631" y="466"/>
                  </a:lnTo>
                  <a:lnTo>
                    <a:pt x="643" y="466"/>
                  </a:lnTo>
                  <a:lnTo>
                    <a:pt x="643" y="369"/>
                  </a:lnTo>
                  <a:lnTo>
                    <a:pt x="675" y="369"/>
                  </a:lnTo>
                  <a:lnTo>
                    <a:pt x="675" y="359"/>
                  </a:lnTo>
                  <a:lnTo>
                    <a:pt x="599" y="359"/>
                  </a:lnTo>
                  <a:lnTo>
                    <a:pt x="599" y="359"/>
                  </a:lnTo>
                  <a:close/>
                  <a:moveTo>
                    <a:pt x="731" y="370"/>
                  </a:moveTo>
                  <a:lnTo>
                    <a:pt x="731" y="370"/>
                  </a:lnTo>
                  <a:lnTo>
                    <a:pt x="751" y="423"/>
                  </a:lnTo>
                  <a:lnTo>
                    <a:pt x="710" y="423"/>
                  </a:lnTo>
                  <a:lnTo>
                    <a:pt x="731" y="370"/>
                  </a:lnTo>
                  <a:lnTo>
                    <a:pt x="731" y="370"/>
                  </a:lnTo>
                  <a:close/>
                  <a:moveTo>
                    <a:pt x="780" y="465"/>
                  </a:moveTo>
                  <a:lnTo>
                    <a:pt x="780" y="465"/>
                  </a:lnTo>
                  <a:lnTo>
                    <a:pt x="737" y="359"/>
                  </a:lnTo>
                  <a:lnTo>
                    <a:pt x="725" y="359"/>
                  </a:lnTo>
                  <a:lnTo>
                    <a:pt x="681" y="465"/>
                  </a:lnTo>
                  <a:lnTo>
                    <a:pt x="693" y="469"/>
                  </a:lnTo>
                  <a:lnTo>
                    <a:pt x="707" y="432"/>
                  </a:lnTo>
                  <a:lnTo>
                    <a:pt x="754" y="432"/>
                  </a:lnTo>
                  <a:lnTo>
                    <a:pt x="768" y="469"/>
                  </a:lnTo>
                  <a:lnTo>
                    <a:pt x="780" y="465"/>
                  </a:lnTo>
                  <a:lnTo>
                    <a:pt x="780" y="465"/>
                  </a:lnTo>
                  <a:close/>
                  <a:moveTo>
                    <a:pt x="832" y="457"/>
                  </a:moveTo>
                  <a:lnTo>
                    <a:pt x="832" y="457"/>
                  </a:lnTo>
                  <a:lnTo>
                    <a:pt x="817" y="457"/>
                  </a:lnTo>
                  <a:lnTo>
                    <a:pt x="817" y="368"/>
                  </a:lnTo>
                  <a:lnTo>
                    <a:pt x="835" y="368"/>
                  </a:lnTo>
                  <a:cubicBezTo>
                    <a:pt x="865" y="368"/>
                    <a:pt x="884" y="383"/>
                    <a:pt x="884" y="412"/>
                  </a:cubicBezTo>
                  <a:cubicBezTo>
                    <a:pt x="884" y="440"/>
                    <a:pt x="864" y="457"/>
                    <a:pt x="832" y="457"/>
                  </a:cubicBezTo>
                  <a:lnTo>
                    <a:pt x="832" y="457"/>
                  </a:lnTo>
                  <a:close/>
                  <a:moveTo>
                    <a:pt x="837" y="359"/>
                  </a:moveTo>
                  <a:lnTo>
                    <a:pt x="837" y="359"/>
                  </a:lnTo>
                  <a:lnTo>
                    <a:pt x="804" y="359"/>
                  </a:lnTo>
                  <a:lnTo>
                    <a:pt x="804" y="466"/>
                  </a:lnTo>
                  <a:lnTo>
                    <a:pt x="834" y="466"/>
                  </a:lnTo>
                  <a:cubicBezTo>
                    <a:pt x="871" y="466"/>
                    <a:pt x="896" y="448"/>
                    <a:pt x="896" y="411"/>
                  </a:cubicBezTo>
                  <a:cubicBezTo>
                    <a:pt x="896" y="385"/>
                    <a:pt x="881" y="359"/>
                    <a:pt x="837" y="359"/>
                  </a:cubicBezTo>
                  <a:lnTo>
                    <a:pt x="837" y="359"/>
                  </a:lnTo>
                  <a:close/>
                  <a:moveTo>
                    <a:pt x="910" y="359"/>
                  </a:moveTo>
                  <a:lnTo>
                    <a:pt x="910" y="359"/>
                  </a:lnTo>
                  <a:lnTo>
                    <a:pt x="910" y="369"/>
                  </a:lnTo>
                  <a:lnTo>
                    <a:pt x="942" y="369"/>
                  </a:lnTo>
                  <a:lnTo>
                    <a:pt x="942" y="466"/>
                  </a:lnTo>
                  <a:lnTo>
                    <a:pt x="954" y="466"/>
                  </a:lnTo>
                  <a:lnTo>
                    <a:pt x="954" y="369"/>
                  </a:lnTo>
                  <a:lnTo>
                    <a:pt x="986" y="369"/>
                  </a:lnTo>
                  <a:lnTo>
                    <a:pt x="986" y="359"/>
                  </a:lnTo>
                  <a:lnTo>
                    <a:pt x="910" y="3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4" name="Google Shape;144;p25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6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5" name="Google Shape;145;p25"/>
          <p:cNvSpPr txBox="1"/>
          <p:nvPr>
            <p:ph idx="11" type="ftr"/>
          </p:nvPr>
        </p:nvSpPr>
        <p:spPr>
          <a:xfrm>
            <a:off x="270000" y="269999"/>
            <a:ext cx="6732000" cy="1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800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6" name="Google Shape;146;p25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6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buNone/>
              <a:defRPr sz="6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buNone/>
              <a:defRPr sz="6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buNone/>
              <a:defRPr sz="6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buNone/>
              <a:defRPr sz="6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buNone/>
              <a:defRPr sz="6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buNone/>
              <a:defRPr sz="6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buNone/>
              <a:defRPr sz="6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buNone/>
              <a:defRPr sz="6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47" name="Google Shape;147;p25"/>
          <p:cNvSpPr txBox="1"/>
          <p:nvPr/>
        </p:nvSpPr>
        <p:spPr>
          <a:xfrm>
            <a:off x="1601100" y="4922654"/>
            <a:ext cx="594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6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Faculty | Institute | Person</a:t>
            </a:r>
            <a:endParaRPr sz="1100"/>
          </a:p>
        </p:txBody>
      </p:sp>
      <p:sp>
        <p:nvSpPr>
          <p:cNvPr id="148" name="Google Shape;148;p25"/>
          <p:cNvSpPr txBox="1"/>
          <p:nvPr/>
        </p:nvSpPr>
        <p:spPr>
          <a:xfrm>
            <a:off x="6192000" y="1221750"/>
            <a:ext cx="8100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Relationship Id="rId5" Type="http://schemas.openxmlformats.org/officeDocument/2006/relationships/image" Target="../media/image3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://drive.google.com/file/d/1A0o8jwmavQ0wmz6Rm8KOLD1xz2E3c-dQ/view" TargetMode="External"/><Relationship Id="rId4" Type="http://schemas.openxmlformats.org/officeDocument/2006/relationships/image" Target="../media/image19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8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8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0.jpg"/><Relationship Id="rId4" Type="http://schemas.openxmlformats.org/officeDocument/2006/relationships/image" Target="../media/image17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5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4.png"/><Relationship Id="rId4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3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8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58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2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5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7.jp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6.jpg"/><Relationship Id="rId4" Type="http://schemas.openxmlformats.org/officeDocument/2006/relationships/image" Target="../media/image30.jp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5.jp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6.jp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0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73.png"/><Relationship Id="rId4" Type="http://schemas.openxmlformats.org/officeDocument/2006/relationships/hyperlink" Target="https://indico.icc.ub.edu/event/341" TargetMode="External"/><Relationship Id="rId5" Type="http://schemas.openxmlformats.org/officeDocument/2006/relationships/image" Target="../media/image38.png"/><Relationship Id="rId6" Type="http://schemas.openxmlformats.org/officeDocument/2006/relationships/image" Target="../media/image31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32.jp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62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46.png"/><Relationship Id="rId4" Type="http://schemas.openxmlformats.org/officeDocument/2006/relationships/image" Target="../media/image41.png"/><Relationship Id="rId5" Type="http://schemas.openxmlformats.org/officeDocument/2006/relationships/image" Target="../media/image44.jpg"/><Relationship Id="rId6" Type="http://schemas.openxmlformats.org/officeDocument/2006/relationships/image" Target="../media/image34.jpg"/><Relationship Id="rId7" Type="http://schemas.openxmlformats.org/officeDocument/2006/relationships/image" Target="../media/image50.png"/><Relationship Id="rId8" Type="http://schemas.openxmlformats.org/officeDocument/2006/relationships/image" Target="../media/image43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39.jpg"/><Relationship Id="rId4" Type="http://schemas.openxmlformats.org/officeDocument/2006/relationships/image" Target="../media/image47.jp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45.jpg"/><Relationship Id="rId4" Type="http://schemas.openxmlformats.org/officeDocument/2006/relationships/image" Target="../media/image51.jp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49.jpg"/><Relationship Id="rId4" Type="http://schemas.openxmlformats.org/officeDocument/2006/relationships/image" Target="../media/image59.jp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48.jp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7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0.png"/><Relationship Id="rId4" Type="http://schemas.openxmlformats.org/officeDocument/2006/relationships/image" Target="../media/image42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53.jp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60.jp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67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68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55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64.jp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72.png"/><Relationship Id="rId4" Type="http://schemas.openxmlformats.org/officeDocument/2006/relationships/image" Target="../media/image57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52.jp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56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26.jp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66.png"/><Relationship Id="rId4" Type="http://schemas.openxmlformats.org/officeDocument/2006/relationships/image" Target="../media/image61.png"/><Relationship Id="rId9" Type="http://schemas.openxmlformats.org/officeDocument/2006/relationships/image" Target="../media/image71.png"/><Relationship Id="rId5" Type="http://schemas.openxmlformats.org/officeDocument/2006/relationships/image" Target="../media/image65.png"/><Relationship Id="rId6" Type="http://schemas.openxmlformats.org/officeDocument/2006/relationships/image" Target="../media/image63.png"/><Relationship Id="rId7" Type="http://schemas.openxmlformats.org/officeDocument/2006/relationships/hyperlink" Target="https://arxiv.org/search/nucl-th?searchtype=author&amp;query=Reinhard,+P" TargetMode="External"/><Relationship Id="rId8" Type="http://schemas.openxmlformats.org/officeDocument/2006/relationships/hyperlink" Target="https://arxiv.org/search/nucl-th?searchtype=author&amp;query=Nazarewicz,+W" TargetMode="External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69.jp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70.jp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7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1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7"/>
          <p:cNvSpPr txBox="1"/>
          <p:nvPr>
            <p:ph type="ctrTitle"/>
          </p:nvPr>
        </p:nvSpPr>
        <p:spPr>
          <a:xfrm>
            <a:off x="991963" y="692028"/>
            <a:ext cx="7195200" cy="1192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 Black"/>
              <a:buNone/>
            </a:pPr>
            <a:r>
              <a:rPr b="1" lang="fr" sz="2600"/>
              <a:t>Investigating the nuclear matter equation of state with neutron stars</a:t>
            </a:r>
            <a:endParaRPr sz="2600"/>
          </a:p>
        </p:txBody>
      </p:sp>
      <p:sp>
        <p:nvSpPr>
          <p:cNvPr id="213" name="Google Shape;213;p37"/>
          <p:cNvSpPr txBox="1"/>
          <p:nvPr>
            <p:ph idx="1" type="subTitle"/>
          </p:nvPr>
        </p:nvSpPr>
        <p:spPr>
          <a:xfrm>
            <a:off x="1106200" y="2521391"/>
            <a:ext cx="7020000" cy="11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b="1" lang="fr" sz="2000"/>
              <a:t>Melissa Mendes</a:t>
            </a:r>
            <a:endParaRPr b="1" sz="20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b="1" lang="fr"/>
              <a:t>TU Darmstadt</a:t>
            </a:r>
            <a:endParaRPr b="1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t/>
            </a:r>
            <a:endParaRPr sz="1200"/>
          </a:p>
        </p:txBody>
      </p:sp>
      <p:sp>
        <p:nvSpPr>
          <p:cNvPr id="214" name="Google Shape;214;p37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</a:t>
            </a:r>
            <a:r>
              <a:rPr lang="fr" sz="800"/>
              <a:t>.06.2026</a:t>
            </a:r>
            <a:endParaRPr sz="800"/>
          </a:p>
        </p:txBody>
      </p:sp>
      <p:pic>
        <p:nvPicPr>
          <p:cNvPr id="215" name="Google Shape;215;p37" title="LOGO_ERC_crop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4024" y="3511211"/>
            <a:ext cx="2633295" cy="1101600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37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pic>
        <p:nvPicPr>
          <p:cNvPr id="217" name="Google Shape;217;p37" title="logo_SFB_1245-1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21878" y="3615383"/>
            <a:ext cx="1228226" cy="890950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37"/>
          <p:cNvSpPr/>
          <p:nvPr/>
        </p:nvSpPr>
        <p:spPr>
          <a:xfrm>
            <a:off x="4099550" y="4556750"/>
            <a:ext cx="1036200" cy="1920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37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</a:t>
            </a:r>
            <a:r>
              <a:rPr lang="fr" sz="800">
                <a:solidFill>
                  <a:srgbClr val="888888"/>
                </a:solidFill>
              </a:rPr>
              <a:t> | M Mendes</a:t>
            </a:r>
            <a:endParaRPr sz="800">
              <a:solidFill>
                <a:srgbClr val="888888"/>
              </a:solidFill>
            </a:endParaRPr>
          </a:p>
        </p:txBody>
      </p:sp>
      <p:pic>
        <p:nvPicPr>
          <p:cNvPr id="220" name="Google Shape;220;p37" title="SCALES_Horizontal_FullColour.jp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67401" y="3738776"/>
            <a:ext cx="2027023" cy="748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46"/>
          <p:cNvSpPr txBox="1"/>
          <p:nvPr>
            <p:ph type="title"/>
          </p:nvPr>
        </p:nvSpPr>
        <p:spPr>
          <a:xfrm>
            <a:off x="270000" y="-15482"/>
            <a:ext cx="67320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Chandra and XMM</a:t>
            </a:r>
            <a:endParaRPr/>
          </a:p>
        </p:txBody>
      </p:sp>
      <p:sp>
        <p:nvSpPr>
          <p:cNvPr id="332" name="Google Shape;332;p46"/>
          <p:cNvSpPr txBox="1"/>
          <p:nvPr>
            <p:ph idx="1" type="body"/>
          </p:nvPr>
        </p:nvSpPr>
        <p:spPr>
          <a:xfrm>
            <a:off x="7409156" y="1350818"/>
            <a:ext cx="1551600" cy="3375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Have been fundamental in measuring NS masses, especially of rotation-powered pulsars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000"/>
              <a:t>Figure from https://www3.mpifr-bonn.mpg.de/staff/pfreire/NS_masses.html</a:t>
            </a:r>
            <a:endParaRPr sz="1000"/>
          </a:p>
        </p:txBody>
      </p:sp>
      <p:pic>
        <p:nvPicPr>
          <p:cNvPr id="333" name="Google Shape;333;p46" title="NS_masses-1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775" y="1211975"/>
            <a:ext cx="7137802" cy="3218199"/>
          </a:xfrm>
          <a:prstGeom prst="rect">
            <a:avLst/>
          </a:prstGeom>
          <a:noFill/>
          <a:ln>
            <a:noFill/>
          </a:ln>
        </p:spPr>
      </p:pic>
      <p:sp>
        <p:nvSpPr>
          <p:cNvPr id="334" name="Google Shape;334;p46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335" name="Google Shape;335;p46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336" name="Google Shape;336;p46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47"/>
          <p:cNvSpPr txBox="1"/>
          <p:nvPr>
            <p:ph type="title"/>
          </p:nvPr>
        </p:nvSpPr>
        <p:spPr>
          <a:xfrm>
            <a:off x="169501" y="-63875"/>
            <a:ext cx="8917500" cy="877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Pulse profile modeling - NICER</a:t>
            </a:r>
            <a:endParaRPr/>
          </a:p>
        </p:txBody>
      </p:sp>
      <p:sp>
        <p:nvSpPr>
          <p:cNvPr id="342" name="Google Shape;342;p47"/>
          <p:cNvSpPr txBox="1"/>
          <p:nvPr>
            <p:ph idx="1" type="body"/>
          </p:nvPr>
        </p:nvSpPr>
        <p:spPr>
          <a:xfrm>
            <a:off x="7193625" y="1003400"/>
            <a:ext cx="1716600" cy="3789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 lnSpcReduction="10000"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Proportional effect to the stars’ compactness </a:t>
            </a:r>
            <a:r>
              <a:rPr lang="fr" sz="1400"/>
              <a:t>(M/R)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Simultaneous constraint on neutron star mass and radius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But non-trivial hot-spot modelling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024"/>
              <a:t>Animation from</a:t>
            </a:r>
            <a:r>
              <a:rPr lang="fr" sz="1024"/>
              <a:t> https://svs.gsfc.nasa.gov/vis/a020000/a020200/a020268/Lensing.1080.mp4</a:t>
            </a:r>
            <a:endParaRPr sz="1024"/>
          </a:p>
        </p:txBody>
      </p:sp>
      <p:pic>
        <p:nvPicPr>
          <p:cNvPr id="343" name="Google Shape;343;p47" title="Lensing.1080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2741" y="1003239"/>
            <a:ext cx="6737669" cy="3789939"/>
          </a:xfrm>
          <a:prstGeom prst="rect">
            <a:avLst/>
          </a:prstGeom>
          <a:noFill/>
          <a:ln>
            <a:noFill/>
          </a:ln>
        </p:spPr>
      </p:pic>
      <p:sp>
        <p:nvSpPr>
          <p:cNvPr id="344" name="Google Shape;344;p47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345" name="Google Shape;345;p47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346" name="Google Shape;346;p47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48"/>
          <p:cNvSpPr txBox="1"/>
          <p:nvPr>
            <p:ph type="title"/>
          </p:nvPr>
        </p:nvSpPr>
        <p:spPr>
          <a:xfrm>
            <a:off x="270000" y="-57100"/>
            <a:ext cx="76929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Non-trivial hot-spot modeling </a:t>
            </a:r>
            <a:endParaRPr/>
          </a:p>
        </p:txBody>
      </p:sp>
      <p:sp>
        <p:nvSpPr>
          <p:cNvPr id="352" name="Google Shape;352;p48"/>
          <p:cNvSpPr txBox="1"/>
          <p:nvPr>
            <p:ph idx="1" type="body"/>
          </p:nvPr>
        </p:nvSpPr>
        <p:spPr>
          <a:xfrm>
            <a:off x="7399425" y="1151650"/>
            <a:ext cx="1510800" cy="3696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 lnSpcReduction="20000"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Large number of parameters needed to describe hot spots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Hot spots for rotation-powered pulsars as result of magnetic field configuration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/>
              <a:t>Figure from Vinciguerra et al, APJ (2023),           arxiv:2308.08409</a:t>
            </a:r>
            <a:endParaRPr sz="10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</p:txBody>
      </p:sp>
      <p:pic>
        <p:nvPicPr>
          <p:cNvPr id="353" name="Google Shape;353;p48" title="apjacf9a0f1_hr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0150" y="1201593"/>
            <a:ext cx="6798152" cy="3399099"/>
          </a:xfrm>
          <a:prstGeom prst="rect">
            <a:avLst/>
          </a:prstGeom>
          <a:noFill/>
          <a:ln>
            <a:noFill/>
          </a:ln>
        </p:spPr>
      </p:pic>
      <p:sp>
        <p:nvSpPr>
          <p:cNvPr id="354" name="Google Shape;354;p48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355" name="Google Shape;355;p48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356" name="Google Shape;356;p48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49"/>
          <p:cNvSpPr txBox="1"/>
          <p:nvPr>
            <p:ph type="title"/>
          </p:nvPr>
        </p:nvSpPr>
        <p:spPr>
          <a:xfrm>
            <a:off x="270000" y="-38450"/>
            <a:ext cx="76929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3000"/>
              <a:t>Recent data from </a:t>
            </a:r>
            <a:r>
              <a:rPr lang="fr" sz="3000"/>
              <a:t>NICER</a:t>
            </a:r>
            <a:endParaRPr sz="3000"/>
          </a:p>
        </p:txBody>
      </p:sp>
      <p:sp>
        <p:nvSpPr>
          <p:cNvPr id="362" name="Google Shape;362;p49"/>
          <p:cNvSpPr txBox="1"/>
          <p:nvPr>
            <p:ph idx="1" type="body"/>
          </p:nvPr>
        </p:nvSpPr>
        <p:spPr>
          <a:xfrm>
            <a:off x="6526550" y="1224800"/>
            <a:ext cx="2268300" cy="3662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A</a:t>
            </a:r>
            <a:r>
              <a:rPr lang="fr" sz="1400"/>
              <a:t>lready including mass constraints from radio observations and background constraints (when available)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/>
              <a:t>Modified f</a:t>
            </a:r>
            <a:r>
              <a:rPr lang="fr" sz="1000"/>
              <a:t>igure from Mauviard, …, </a:t>
            </a:r>
            <a:r>
              <a:rPr b="1" lang="fr" sz="1000"/>
              <a:t>MM</a:t>
            </a:r>
            <a:r>
              <a:rPr lang="fr" sz="1000"/>
              <a:t>, … et al, ApJ (2025), arxiv: 2506.14883</a:t>
            </a:r>
            <a:endParaRPr sz="10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/>
          </a:p>
        </p:txBody>
      </p:sp>
      <p:pic>
        <p:nvPicPr>
          <p:cNvPr id="363" name="Google Shape;363;p49" title="MRdata_all_page-0001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6200" y="1047588"/>
            <a:ext cx="5931054" cy="3820588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p49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365" name="Google Shape;365;p49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366" name="Google Shape;366;p49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50"/>
          <p:cNvSpPr txBox="1"/>
          <p:nvPr>
            <p:ph idx="1" type="body"/>
          </p:nvPr>
        </p:nvSpPr>
        <p:spPr>
          <a:xfrm>
            <a:off x="98115" y="1110136"/>
            <a:ext cx="8640000" cy="389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-317500" lvl="1" marL="9144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898989"/>
              </a:buClr>
              <a:buSzPts val="1400"/>
              <a:buChar char="○"/>
            </a:pPr>
            <a:r>
              <a:rPr lang="fr">
                <a:solidFill>
                  <a:srgbClr val="898989"/>
                </a:solidFill>
              </a:rPr>
              <a:t>EOS information from luminosity observations</a:t>
            </a:r>
            <a:endParaRPr>
              <a:solidFill>
                <a:srgbClr val="898989"/>
              </a:solidFill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r">
                <a:solidFill>
                  <a:srgbClr val="898989"/>
                </a:solidFill>
              </a:rPr>
              <a:t>(Very brief) primer on observational techniques</a:t>
            </a:r>
            <a:r>
              <a:rPr lang="fr"/>
              <a:t> 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r"/>
              <a:t>Recent χEFT and perturbative quantum chromodynamic (pQCD) calculations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Char char="○"/>
            </a:pPr>
            <a:r>
              <a:rPr lang="fr">
                <a:solidFill>
                  <a:srgbClr val="898989"/>
                </a:solidFill>
              </a:rPr>
              <a:t>Bayesian framework and EOS construction</a:t>
            </a:r>
            <a:endParaRPr>
              <a:solidFill>
                <a:srgbClr val="898989"/>
              </a:solidFill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Char char="○"/>
            </a:pPr>
            <a:r>
              <a:rPr lang="fr">
                <a:solidFill>
                  <a:srgbClr val="898989"/>
                </a:solidFill>
              </a:rPr>
              <a:t>Implications for dense matter EOS and inference of EOS parameters </a:t>
            </a:r>
            <a:endParaRPr>
              <a:solidFill>
                <a:srgbClr val="898989"/>
              </a:solidFill>
            </a:endParaRPr>
          </a:p>
          <a:p>
            <a:pPr indent="0" lvl="0" marL="914400" rtl="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2" name="Google Shape;372;p50"/>
          <p:cNvSpPr txBox="1"/>
          <p:nvPr/>
        </p:nvSpPr>
        <p:spPr>
          <a:xfrm>
            <a:off x="1315201" y="2909692"/>
            <a:ext cx="6405600" cy="180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200">
                <a:solidFill>
                  <a:schemeClr val="dk1"/>
                </a:solidFill>
              </a:rPr>
              <a:t>Based on: </a:t>
            </a:r>
            <a:r>
              <a:rPr b="1" lang="fr" sz="1200">
                <a:solidFill>
                  <a:schemeClr val="dk1"/>
                </a:solidFill>
              </a:rPr>
              <a:t>MM, </a:t>
            </a:r>
            <a:r>
              <a:rPr lang="fr" sz="1200">
                <a:solidFill>
                  <a:schemeClr val="dk1"/>
                </a:solidFill>
              </a:rPr>
              <a:t>HG et al, 2026 (Submitted to ApJ), arxiv: 2605.18560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200">
                <a:solidFill>
                  <a:schemeClr val="dk1"/>
                </a:solidFill>
              </a:rPr>
              <a:t>Raaijmakers, …, </a:t>
            </a:r>
            <a:r>
              <a:rPr b="1" lang="fr" sz="1200">
                <a:solidFill>
                  <a:schemeClr val="dk1"/>
                </a:solidFill>
              </a:rPr>
              <a:t>MM</a:t>
            </a:r>
            <a:r>
              <a:rPr lang="fr" sz="1200">
                <a:solidFill>
                  <a:schemeClr val="dk1"/>
                </a:solidFill>
              </a:rPr>
              <a:t>, … et al, 2025 (JOSS), https://doi.org/10.21105/joss.06003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200">
                <a:solidFill>
                  <a:schemeClr val="dk1"/>
                </a:solidFill>
              </a:rPr>
              <a:t>Mauviard, …, </a:t>
            </a:r>
            <a:r>
              <a:rPr b="1" lang="fr" sz="1200">
                <a:solidFill>
                  <a:schemeClr val="dk1"/>
                </a:solidFill>
              </a:rPr>
              <a:t>MM,</a:t>
            </a:r>
            <a:r>
              <a:rPr lang="fr" sz="1200">
                <a:solidFill>
                  <a:schemeClr val="dk1"/>
                </a:solidFill>
              </a:rPr>
              <a:t> … et al, 2025 (ApJ), arxiv: 2506.14883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200">
                <a:solidFill>
                  <a:schemeClr val="dk1"/>
                </a:solidFill>
              </a:rPr>
              <a:t>Rutherford, </a:t>
            </a:r>
            <a:r>
              <a:rPr b="1" lang="fr" sz="1200">
                <a:solidFill>
                  <a:schemeClr val="dk1"/>
                </a:solidFill>
              </a:rPr>
              <a:t>MM</a:t>
            </a:r>
            <a:r>
              <a:rPr lang="fr" sz="1200">
                <a:solidFill>
                  <a:schemeClr val="dk1"/>
                </a:solidFill>
              </a:rPr>
              <a:t>, Svensson et al, 2024 (ApJL), arxiv: 2407.06790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" sz="1200">
                <a:solidFill>
                  <a:schemeClr val="dk1"/>
                </a:solidFill>
              </a:rPr>
              <a:t>MM </a:t>
            </a:r>
            <a:r>
              <a:rPr lang="fr" sz="1200">
                <a:solidFill>
                  <a:schemeClr val="dk1"/>
                </a:solidFill>
              </a:rPr>
              <a:t>et al, 2024 (PRD), arxiv: 2408.05287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" sz="1200">
                <a:solidFill>
                  <a:schemeClr val="dk1"/>
                </a:solidFill>
              </a:rPr>
              <a:t>MM</a:t>
            </a:r>
            <a:r>
              <a:rPr lang="fr" sz="1200">
                <a:solidFill>
                  <a:schemeClr val="dk1"/>
                </a:solidFill>
              </a:rPr>
              <a:t> et al, 2022 (ApJ), arxiv: 2208.04262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373" name="Google Shape;373;p50"/>
          <p:cNvSpPr/>
          <p:nvPr/>
        </p:nvSpPr>
        <p:spPr>
          <a:xfrm>
            <a:off x="7526400" y="2902279"/>
            <a:ext cx="946500" cy="12729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74" name="Google Shape;374;p50" title="qr-cod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70951" y="2937508"/>
            <a:ext cx="864102" cy="864102"/>
          </a:xfrm>
          <a:prstGeom prst="rect">
            <a:avLst/>
          </a:prstGeom>
          <a:noFill/>
          <a:ln>
            <a:noFill/>
          </a:ln>
        </p:spPr>
      </p:pic>
      <p:sp>
        <p:nvSpPr>
          <p:cNvPr id="375" name="Google Shape;375;p50"/>
          <p:cNvSpPr/>
          <p:nvPr/>
        </p:nvSpPr>
        <p:spPr>
          <a:xfrm>
            <a:off x="7596346" y="3853564"/>
            <a:ext cx="810600" cy="2769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6" name="Google Shape;376;p50"/>
          <p:cNvSpPr txBox="1"/>
          <p:nvPr/>
        </p:nvSpPr>
        <p:spPr>
          <a:xfrm>
            <a:off x="7584901" y="3799895"/>
            <a:ext cx="864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NEoST</a:t>
            </a:r>
            <a:endParaRPr b="1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377" name="Google Shape;377;p50"/>
          <p:cNvSpPr txBox="1"/>
          <p:nvPr/>
        </p:nvSpPr>
        <p:spPr>
          <a:xfrm>
            <a:off x="6803796" y="2585655"/>
            <a:ext cx="9177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0">
                <a:solidFill>
                  <a:schemeClr val="dk1"/>
                </a:solidFill>
              </a:rPr>
              <a:t>}</a:t>
            </a:r>
            <a:endParaRPr sz="10000">
              <a:solidFill>
                <a:schemeClr val="dk1"/>
              </a:solidFill>
            </a:endParaRPr>
          </a:p>
        </p:txBody>
      </p:sp>
      <p:sp>
        <p:nvSpPr>
          <p:cNvPr id="378" name="Google Shape;378;p50"/>
          <p:cNvSpPr txBox="1"/>
          <p:nvPr>
            <p:ph type="title"/>
          </p:nvPr>
        </p:nvSpPr>
        <p:spPr>
          <a:xfrm>
            <a:off x="270000" y="-133288"/>
            <a:ext cx="67320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Outline</a:t>
            </a:r>
            <a:endParaRPr/>
          </a:p>
        </p:txBody>
      </p:sp>
      <p:sp>
        <p:nvSpPr>
          <p:cNvPr id="379" name="Google Shape;379;p50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380" name="Google Shape;380;p50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381" name="Google Shape;381;p50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51"/>
          <p:cNvSpPr txBox="1"/>
          <p:nvPr>
            <p:ph type="title"/>
          </p:nvPr>
        </p:nvSpPr>
        <p:spPr>
          <a:xfrm>
            <a:off x="270000" y="-57100"/>
            <a:ext cx="76929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Chiral effective field theory</a:t>
            </a:r>
            <a:endParaRPr/>
          </a:p>
        </p:txBody>
      </p:sp>
      <p:sp>
        <p:nvSpPr>
          <p:cNvPr id="387" name="Google Shape;387;p51"/>
          <p:cNvSpPr txBox="1"/>
          <p:nvPr>
            <p:ph idx="1" type="body"/>
          </p:nvPr>
        </p:nvSpPr>
        <p:spPr>
          <a:xfrm>
            <a:off x="7076225" y="1336100"/>
            <a:ext cx="1510800" cy="3375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Ab initio calculations can determine the EOS at low densities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8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000"/>
              <a:t>Figure from Hebeler, Phys.Rept. (2021),     arxiv:2002.09548</a:t>
            </a:r>
            <a:endParaRPr sz="1000"/>
          </a:p>
        </p:txBody>
      </p:sp>
      <p:pic>
        <p:nvPicPr>
          <p:cNvPr id="388" name="Google Shape;388;p51" title="Screenshot from 2025-06-05 23-04-58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5639" y="925013"/>
            <a:ext cx="6565438" cy="3676437"/>
          </a:xfrm>
          <a:prstGeom prst="rect">
            <a:avLst/>
          </a:prstGeom>
          <a:noFill/>
          <a:ln>
            <a:noFill/>
          </a:ln>
        </p:spPr>
      </p:pic>
      <p:sp>
        <p:nvSpPr>
          <p:cNvPr id="389" name="Google Shape;389;p51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390" name="Google Shape;390;p51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391" name="Google Shape;391;p51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52"/>
          <p:cNvSpPr txBox="1"/>
          <p:nvPr>
            <p:ph type="title"/>
          </p:nvPr>
        </p:nvSpPr>
        <p:spPr>
          <a:xfrm>
            <a:off x="270000" y="-57100"/>
            <a:ext cx="76929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3000"/>
              <a:t>Recent χEFT EOS implementation</a:t>
            </a:r>
            <a:endParaRPr sz="3000"/>
          </a:p>
        </p:txBody>
      </p:sp>
      <p:sp>
        <p:nvSpPr>
          <p:cNvPr id="397" name="Google Shape;397;p52"/>
          <p:cNvSpPr txBox="1"/>
          <p:nvPr>
            <p:ph idx="1" type="body"/>
          </p:nvPr>
        </p:nvSpPr>
        <p:spPr>
          <a:xfrm>
            <a:off x="6649700" y="1285006"/>
            <a:ext cx="1898400" cy="3375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Broader pressure range covered with χEFT EOS with uncertainty quantification (GP-N</a:t>
            </a:r>
            <a:r>
              <a:rPr baseline="30000" lang="fr" sz="1400"/>
              <a:t>3</a:t>
            </a:r>
            <a:r>
              <a:rPr lang="fr" sz="1400"/>
              <a:t>LO)</a:t>
            </a:r>
            <a:endParaRPr sz="14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000"/>
              <a:t>Modified figure from </a:t>
            </a:r>
            <a:r>
              <a:rPr b="1" lang="fr" sz="1000"/>
              <a:t>MM, </a:t>
            </a:r>
            <a:r>
              <a:rPr lang="fr" sz="1000"/>
              <a:t>HG et al, 2026 (Submitted to ApJ), arxiv: 2605.18560</a:t>
            </a:r>
            <a:endParaRPr sz="1000"/>
          </a:p>
        </p:txBody>
      </p:sp>
      <p:pic>
        <p:nvPicPr>
          <p:cNvPr id="398" name="Google Shape;398;p52" title="PE_talk_1-1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9747" y="1003251"/>
            <a:ext cx="5110876" cy="3760786"/>
          </a:xfrm>
          <a:prstGeom prst="rect">
            <a:avLst/>
          </a:prstGeom>
          <a:noFill/>
          <a:ln>
            <a:noFill/>
          </a:ln>
        </p:spPr>
      </p:pic>
      <p:sp>
        <p:nvSpPr>
          <p:cNvPr id="399" name="Google Shape;399;p52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400" name="Google Shape;400;p52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401" name="Google Shape;401;p52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53"/>
          <p:cNvSpPr txBox="1"/>
          <p:nvPr>
            <p:ph type="title"/>
          </p:nvPr>
        </p:nvSpPr>
        <p:spPr>
          <a:xfrm>
            <a:off x="270000" y="-57100"/>
            <a:ext cx="76929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pQCD implementation</a:t>
            </a:r>
            <a:endParaRPr/>
          </a:p>
        </p:txBody>
      </p:sp>
      <p:sp>
        <p:nvSpPr>
          <p:cNvPr id="407" name="Google Shape;407;p53"/>
          <p:cNvSpPr txBox="1"/>
          <p:nvPr>
            <p:ph idx="1" type="body"/>
          </p:nvPr>
        </p:nvSpPr>
        <p:spPr>
          <a:xfrm>
            <a:off x="4572000" y="1002130"/>
            <a:ext cx="4217400" cy="1164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EOS extensions built to respect pQCD constraints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Further expands prior space, especially at high densities</a:t>
            </a:r>
            <a:endParaRPr sz="1400"/>
          </a:p>
        </p:txBody>
      </p:sp>
      <p:pic>
        <p:nvPicPr>
          <p:cNvPr id="408" name="Google Shape;408;p53" title="pqcd_grafik-1.jpg"/>
          <p:cNvPicPr preferRelativeResize="0"/>
          <p:nvPr/>
        </p:nvPicPr>
        <p:blipFill rotWithShape="1">
          <a:blip r:embed="rId3">
            <a:alphaModFix/>
          </a:blip>
          <a:srcRect b="0" l="-2764" r="0" t="0"/>
          <a:stretch/>
        </p:blipFill>
        <p:spPr>
          <a:xfrm>
            <a:off x="-111992" y="1185147"/>
            <a:ext cx="4156175" cy="2968976"/>
          </a:xfrm>
          <a:prstGeom prst="rect">
            <a:avLst/>
          </a:prstGeom>
          <a:noFill/>
          <a:ln>
            <a:noFill/>
          </a:ln>
        </p:spPr>
      </p:pic>
      <p:sp>
        <p:nvSpPr>
          <p:cNvPr id="409" name="Google Shape;409;p53"/>
          <p:cNvSpPr txBox="1"/>
          <p:nvPr/>
        </p:nvSpPr>
        <p:spPr>
          <a:xfrm>
            <a:off x="430925" y="4248850"/>
            <a:ext cx="35805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000">
                <a:solidFill>
                  <a:schemeClr val="dk1"/>
                </a:solidFill>
              </a:rPr>
              <a:t>Modified figure from Komoltsev and Kurkela, PRL (2022), arxiv:2111.05350</a:t>
            </a:r>
            <a:endParaRPr sz="1000">
              <a:solidFill>
                <a:schemeClr val="dk1"/>
              </a:solidFill>
            </a:endParaRPr>
          </a:p>
        </p:txBody>
      </p:sp>
      <p:sp>
        <p:nvSpPr>
          <p:cNvPr id="410" name="Google Shape;410;p53"/>
          <p:cNvSpPr txBox="1"/>
          <p:nvPr/>
        </p:nvSpPr>
        <p:spPr>
          <a:xfrm>
            <a:off x="270000" y="1063350"/>
            <a:ext cx="4415700" cy="65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>
                <a:solidFill>
                  <a:schemeClr val="dk1"/>
                </a:solidFill>
              </a:rPr>
              <a:t>Extension procedure built</a:t>
            </a:r>
            <a:r>
              <a:rPr lang="fr">
                <a:solidFill>
                  <a:schemeClr val="dk1"/>
                </a:solidFill>
              </a:rPr>
              <a:t> by A. Hensel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</a:endParaRPr>
          </a:p>
        </p:txBody>
      </p:sp>
      <p:sp>
        <p:nvSpPr>
          <p:cNvPr id="411" name="Google Shape;411;p53"/>
          <p:cNvSpPr txBox="1"/>
          <p:nvPr/>
        </p:nvSpPr>
        <p:spPr>
          <a:xfrm>
            <a:off x="5165332" y="4514446"/>
            <a:ext cx="3580500" cy="74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>
                <a:solidFill>
                  <a:schemeClr val="dk1"/>
                </a:solidFill>
              </a:rPr>
              <a:t>Modified figure from </a:t>
            </a:r>
            <a:r>
              <a:rPr b="1" lang="fr" sz="1000">
                <a:solidFill>
                  <a:schemeClr val="dk1"/>
                </a:solidFill>
              </a:rPr>
              <a:t>MM, </a:t>
            </a:r>
            <a:r>
              <a:rPr lang="fr" sz="1000">
                <a:solidFill>
                  <a:schemeClr val="dk1"/>
                </a:solidFill>
              </a:rPr>
              <a:t>HG et al, 2026 (Submitted to ApJ), arxiv: 2605.18560</a:t>
            </a:r>
            <a:endParaRPr sz="8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</a:endParaRPr>
          </a:p>
        </p:txBody>
      </p:sp>
      <p:pic>
        <p:nvPicPr>
          <p:cNvPr id="412" name="Google Shape;412;p53" title="PE_talk_2-1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11889" y="1779660"/>
            <a:ext cx="4076902" cy="2776599"/>
          </a:xfrm>
          <a:prstGeom prst="rect">
            <a:avLst/>
          </a:prstGeom>
          <a:noFill/>
          <a:ln>
            <a:noFill/>
          </a:ln>
        </p:spPr>
      </p:pic>
      <p:sp>
        <p:nvSpPr>
          <p:cNvPr id="413" name="Google Shape;413;p53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414" name="Google Shape;414;p53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415" name="Google Shape;415;p53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54"/>
          <p:cNvSpPr txBox="1"/>
          <p:nvPr>
            <p:ph idx="1" type="body"/>
          </p:nvPr>
        </p:nvSpPr>
        <p:spPr>
          <a:xfrm>
            <a:off x="98115" y="1110136"/>
            <a:ext cx="8640000" cy="389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-317500" lvl="1" marL="9144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898989"/>
              </a:buClr>
              <a:buSzPts val="1400"/>
              <a:buChar char="○"/>
            </a:pPr>
            <a:r>
              <a:rPr lang="fr">
                <a:solidFill>
                  <a:srgbClr val="898989"/>
                </a:solidFill>
              </a:rPr>
              <a:t>EOS information from luminosity observations</a:t>
            </a:r>
            <a:endParaRPr>
              <a:solidFill>
                <a:srgbClr val="898989"/>
              </a:solidFill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r">
                <a:solidFill>
                  <a:srgbClr val="898989"/>
                </a:solidFill>
              </a:rPr>
              <a:t>(Very brief) primer on observational techniques</a:t>
            </a:r>
            <a:r>
              <a:rPr lang="fr"/>
              <a:t> 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Char char="○"/>
            </a:pPr>
            <a:r>
              <a:rPr lang="fr">
                <a:solidFill>
                  <a:srgbClr val="898989"/>
                </a:solidFill>
              </a:rPr>
              <a:t>Recent χEFT and perturbative quantum chromodynamic (pQCD) calculations</a:t>
            </a:r>
            <a:endParaRPr>
              <a:solidFill>
                <a:srgbClr val="898989"/>
              </a:solidFill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r"/>
              <a:t>Bayesian framework and EOS construction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Char char="○"/>
            </a:pPr>
            <a:r>
              <a:rPr lang="fr">
                <a:solidFill>
                  <a:srgbClr val="898989"/>
                </a:solidFill>
              </a:rPr>
              <a:t>Implications for dense matter EOS and inference of EOS parameters </a:t>
            </a:r>
            <a:endParaRPr>
              <a:solidFill>
                <a:srgbClr val="898989"/>
              </a:solidFill>
            </a:endParaRPr>
          </a:p>
          <a:p>
            <a:pPr indent="0" lvl="0" marL="914400" rtl="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1" name="Google Shape;421;p54"/>
          <p:cNvSpPr txBox="1"/>
          <p:nvPr/>
        </p:nvSpPr>
        <p:spPr>
          <a:xfrm>
            <a:off x="1315201" y="2909692"/>
            <a:ext cx="6405600" cy="180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200">
                <a:solidFill>
                  <a:schemeClr val="dk1"/>
                </a:solidFill>
              </a:rPr>
              <a:t>Based on: </a:t>
            </a:r>
            <a:r>
              <a:rPr b="1" lang="fr" sz="1200">
                <a:solidFill>
                  <a:schemeClr val="dk1"/>
                </a:solidFill>
              </a:rPr>
              <a:t>MM, </a:t>
            </a:r>
            <a:r>
              <a:rPr lang="fr" sz="1200">
                <a:solidFill>
                  <a:schemeClr val="dk1"/>
                </a:solidFill>
              </a:rPr>
              <a:t>HG et al, 2026 (Submitted to ApJ), arxiv: 2605.18560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200">
                <a:solidFill>
                  <a:schemeClr val="dk1"/>
                </a:solidFill>
              </a:rPr>
              <a:t>Raaijmakers, …, </a:t>
            </a:r>
            <a:r>
              <a:rPr b="1" lang="fr" sz="1200">
                <a:solidFill>
                  <a:schemeClr val="dk1"/>
                </a:solidFill>
              </a:rPr>
              <a:t>MM</a:t>
            </a:r>
            <a:r>
              <a:rPr lang="fr" sz="1200">
                <a:solidFill>
                  <a:schemeClr val="dk1"/>
                </a:solidFill>
              </a:rPr>
              <a:t>, … et al, 2025 (JOSS), https://doi.org/10.21105/joss.06003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200">
                <a:solidFill>
                  <a:schemeClr val="dk1"/>
                </a:solidFill>
              </a:rPr>
              <a:t>Mauviard, …, </a:t>
            </a:r>
            <a:r>
              <a:rPr b="1" lang="fr" sz="1200">
                <a:solidFill>
                  <a:schemeClr val="dk1"/>
                </a:solidFill>
              </a:rPr>
              <a:t>MM,</a:t>
            </a:r>
            <a:r>
              <a:rPr lang="fr" sz="1200">
                <a:solidFill>
                  <a:schemeClr val="dk1"/>
                </a:solidFill>
              </a:rPr>
              <a:t> … et al, 2025 (ApJ), arxiv: 2506.14883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200">
                <a:solidFill>
                  <a:schemeClr val="dk1"/>
                </a:solidFill>
              </a:rPr>
              <a:t>Rutherford, </a:t>
            </a:r>
            <a:r>
              <a:rPr b="1" lang="fr" sz="1200">
                <a:solidFill>
                  <a:schemeClr val="dk1"/>
                </a:solidFill>
              </a:rPr>
              <a:t>MM</a:t>
            </a:r>
            <a:r>
              <a:rPr lang="fr" sz="1200">
                <a:solidFill>
                  <a:schemeClr val="dk1"/>
                </a:solidFill>
              </a:rPr>
              <a:t>, Svensson et al, 2024 (ApJL), arxiv: 2407.06790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" sz="1200">
                <a:solidFill>
                  <a:schemeClr val="dk1"/>
                </a:solidFill>
              </a:rPr>
              <a:t>MM </a:t>
            </a:r>
            <a:r>
              <a:rPr lang="fr" sz="1200">
                <a:solidFill>
                  <a:schemeClr val="dk1"/>
                </a:solidFill>
              </a:rPr>
              <a:t>et al, 2024 (PRD), arxiv: 2408.05287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" sz="1200">
                <a:solidFill>
                  <a:schemeClr val="dk1"/>
                </a:solidFill>
              </a:rPr>
              <a:t>MM</a:t>
            </a:r>
            <a:r>
              <a:rPr lang="fr" sz="1200">
                <a:solidFill>
                  <a:schemeClr val="dk1"/>
                </a:solidFill>
              </a:rPr>
              <a:t> et al, 2022 (ApJ), arxiv: 2208.04262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422" name="Google Shape;422;p54"/>
          <p:cNvSpPr/>
          <p:nvPr/>
        </p:nvSpPr>
        <p:spPr>
          <a:xfrm>
            <a:off x="7526400" y="2902279"/>
            <a:ext cx="946500" cy="12729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23" name="Google Shape;423;p54" title="qr-cod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70951" y="2937508"/>
            <a:ext cx="864102" cy="864102"/>
          </a:xfrm>
          <a:prstGeom prst="rect">
            <a:avLst/>
          </a:prstGeom>
          <a:noFill/>
          <a:ln>
            <a:noFill/>
          </a:ln>
        </p:spPr>
      </p:pic>
      <p:sp>
        <p:nvSpPr>
          <p:cNvPr id="424" name="Google Shape;424;p54"/>
          <p:cNvSpPr/>
          <p:nvPr/>
        </p:nvSpPr>
        <p:spPr>
          <a:xfrm>
            <a:off x="7596346" y="3853564"/>
            <a:ext cx="810600" cy="2769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5" name="Google Shape;425;p54"/>
          <p:cNvSpPr txBox="1"/>
          <p:nvPr/>
        </p:nvSpPr>
        <p:spPr>
          <a:xfrm>
            <a:off x="7584901" y="3799895"/>
            <a:ext cx="864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NEoST</a:t>
            </a:r>
            <a:endParaRPr b="1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426" name="Google Shape;426;p54"/>
          <p:cNvSpPr txBox="1"/>
          <p:nvPr/>
        </p:nvSpPr>
        <p:spPr>
          <a:xfrm>
            <a:off x="6803796" y="2585655"/>
            <a:ext cx="9177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0">
                <a:solidFill>
                  <a:schemeClr val="dk1"/>
                </a:solidFill>
              </a:rPr>
              <a:t>}</a:t>
            </a:r>
            <a:endParaRPr sz="10000">
              <a:solidFill>
                <a:schemeClr val="dk1"/>
              </a:solidFill>
            </a:endParaRPr>
          </a:p>
        </p:txBody>
      </p:sp>
      <p:sp>
        <p:nvSpPr>
          <p:cNvPr id="427" name="Google Shape;427;p54"/>
          <p:cNvSpPr txBox="1"/>
          <p:nvPr>
            <p:ph type="title"/>
          </p:nvPr>
        </p:nvSpPr>
        <p:spPr>
          <a:xfrm>
            <a:off x="270000" y="-133288"/>
            <a:ext cx="67320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Outline</a:t>
            </a:r>
            <a:endParaRPr/>
          </a:p>
        </p:txBody>
      </p:sp>
      <p:sp>
        <p:nvSpPr>
          <p:cNvPr id="428" name="Google Shape;428;p54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429" name="Google Shape;429;p54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430" name="Google Shape;430;p54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55"/>
          <p:cNvSpPr txBox="1"/>
          <p:nvPr>
            <p:ph type="title"/>
          </p:nvPr>
        </p:nvSpPr>
        <p:spPr>
          <a:xfrm>
            <a:off x="270000" y="-57100"/>
            <a:ext cx="76929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Bayesian framework</a:t>
            </a:r>
            <a:endParaRPr/>
          </a:p>
        </p:txBody>
      </p:sp>
      <p:sp>
        <p:nvSpPr>
          <p:cNvPr id="436" name="Google Shape;436;p55"/>
          <p:cNvSpPr txBox="1"/>
          <p:nvPr>
            <p:ph idx="1" type="body"/>
          </p:nvPr>
        </p:nvSpPr>
        <p:spPr>
          <a:xfrm>
            <a:off x="374825" y="1393975"/>
            <a:ext cx="8331900" cy="3350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Following previous works, (Raaijmakers et al, 2020; 2019), posterior distributions of all EOS parameters (θ) and central energy density (ε):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with radio mass measurements included through NICER M-R likelihoods when available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See NEoST: </a:t>
            </a:r>
            <a:r>
              <a:rPr b="1" lang="fr" sz="1400"/>
              <a:t>https://xpsi-group.github.io/neost/overview.html</a:t>
            </a:r>
            <a:endParaRPr b="1" sz="1400"/>
          </a:p>
        </p:txBody>
      </p:sp>
      <p:pic>
        <p:nvPicPr>
          <p:cNvPr id="437" name="Google Shape;437;p55" title="Screenshot from 2025-06-17 22-45-08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20903" y="2208100"/>
            <a:ext cx="6845497" cy="1336912"/>
          </a:xfrm>
          <a:prstGeom prst="rect">
            <a:avLst/>
          </a:prstGeom>
          <a:noFill/>
          <a:ln>
            <a:noFill/>
          </a:ln>
        </p:spPr>
      </p:pic>
      <p:sp>
        <p:nvSpPr>
          <p:cNvPr id="438" name="Google Shape;438;p55"/>
          <p:cNvSpPr/>
          <p:nvPr/>
        </p:nvSpPr>
        <p:spPr>
          <a:xfrm>
            <a:off x="7741572" y="4122269"/>
            <a:ext cx="572700" cy="770100"/>
          </a:xfrm>
          <a:prstGeom prst="rect">
            <a:avLst/>
          </a:prstGeom>
          <a:solidFill>
            <a:schemeClr val="dk1"/>
          </a:solidFill>
          <a:ln cap="flat" cmpd="sng" w="57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55325" lIns="55325" spcFirstLastPara="1" rIns="55325" wrap="square" tIns="553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47"/>
          </a:p>
        </p:txBody>
      </p:sp>
      <p:pic>
        <p:nvPicPr>
          <p:cNvPr id="439" name="Google Shape;439;p55" title="qr-code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68529" y="4139378"/>
            <a:ext cx="522844" cy="522844"/>
          </a:xfrm>
          <a:prstGeom prst="rect">
            <a:avLst/>
          </a:prstGeom>
          <a:noFill/>
          <a:ln>
            <a:noFill/>
          </a:ln>
        </p:spPr>
      </p:pic>
      <p:sp>
        <p:nvSpPr>
          <p:cNvPr id="440" name="Google Shape;440;p55"/>
          <p:cNvSpPr/>
          <p:nvPr/>
        </p:nvSpPr>
        <p:spPr>
          <a:xfrm>
            <a:off x="7783894" y="4697869"/>
            <a:ext cx="490500" cy="167400"/>
          </a:xfrm>
          <a:prstGeom prst="rect">
            <a:avLst/>
          </a:prstGeom>
          <a:solidFill>
            <a:schemeClr val="lt1"/>
          </a:solidFill>
          <a:ln cap="flat" cmpd="sng" w="57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55325" lIns="55325" spcFirstLastPara="1" rIns="55325" wrap="square" tIns="553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47"/>
          </a:p>
        </p:txBody>
      </p:sp>
      <p:sp>
        <p:nvSpPr>
          <p:cNvPr id="441" name="Google Shape;441;p55"/>
          <p:cNvSpPr txBox="1"/>
          <p:nvPr/>
        </p:nvSpPr>
        <p:spPr>
          <a:xfrm>
            <a:off x="7782613" y="4661189"/>
            <a:ext cx="522600" cy="242100"/>
          </a:xfrm>
          <a:prstGeom prst="rect">
            <a:avLst/>
          </a:prstGeom>
          <a:noFill/>
          <a:ln>
            <a:noFill/>
          </a:ln>
        </p:spPr>
        <p:txBody>
          <a:bodyPr anchorCtr="0" anchor="t" bIns="55325" lIns="55325" spcFirstLastPara="1" rIns="55325" wrap="square" tIns="553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847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NEoST</a:t>
            </a:r>
            <a:endParaRPr b="1" sz="847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442" name="Google Shape;442;p55"/>
          <p:cNvSpPr/>
          <p:nvPr/>
        </p:nvSpPr>
        <p:spPr>
          <a:xfrm rot="-5400000">
            <a:off x="1840033" y="1628595"/>
            <a:ext cx="146100" cy="13770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3" name="Google Shape;443;p55"/>
          <p:cNvSpPr txBox="1"/>
          <p:nvPr/>
        </p:nvSpPr>
        <p:spPr>
          <a:xfrm>
            <a:off x="1404843" y="1912228"/>
            <a:ext cx="1317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solidFill>
                  <a:schemeClr val="dk1"/>
                </a:solidFill>
              </a:rPr>
              <a:t>Posterior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444" name="Google Shape;444;p55"/>
          <p:cNvSpPr/>
          <p:nvPr/>
        </p:nvSpPr>
        <p:spPr>
          <a:xfrm rot="-5400000">
            <a:off x="3672200" y="1372352"/>
            <a:ext cx="186600" cy="18057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5" name="Google Shape;445;p55"/>
          <p:cNvSpPr txBox="1"/>
          <p:nvPr/>
        </p:nvSpPr>
        <p:spPr>
          <a:xfrm>
            <a:off x="3490475" y="1878143"/>
            <a:ext cx="1317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solidFill>
                  <a:schemeClr val="dk1"/>
                </a:solidFill>
              </a:rPr>
              <a:t>Prior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446" name="Google Shape;446;p55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447" name="Google Shape;447;p55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448" name="Google Shape;448;p55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8"/>
          <p:cNvSpPr txBox="1"/>
          <p:nvPr>
            <p:ph type="title"/>
          </p:nvPr>
        </p:nvSpPr>
        <p:spPr>
          <a:xfrm>
            <a:off x="270000" y="-30638"/>
            <a:ext cx="67320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QCD phase diagram</a:t>
            </a:r>
            <a:endParaRPr/>
          </a:p>
        </p:txBody>
      </p:sp>
      <p:sp>
        <p:nvSpPr>
          <p:cNvPr id="226" name="Google Shape;226;p38"/>
          <p:cNvSpPr txBox="1"/>
          <p:nvPr>
            <p:ph idx="1" type="body"/>
          </p:nvPr>
        </p:nvSpPr>
        <p:spPr>
          <a:xfrm>
            <a:off x="5912932" y="1193819"/>
            <a:ext cx="2854800" cy="3375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Neutron stars are interesting systems to investigate the nuclear matter equation of state 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Including nuclear pairing and its potentially observable astro signatures</a:t>
            </a:r>
            <a:endParaRPr sz="10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/>
              <a:t>Figure from Drischler et al, Annu. Rev. Nucl. Part. Sci. (2021), arxiv:2101.01709</a:t>
            </a:r>
            <a:endParaRPr/>
          </a:p>
        </p:txBody>
      </p:sp>
      <p:pic>
        <p:nvPicPr>
          <p:cNvPr id="227" name="Google Shape;227;p38" title="Schematic-view-of-the-QCD-phase-diagram-The-figure-highlights-regions-probed-by-the-1500094479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0101" y="1039567"/>
            <a:ext cx="4869151" cy="3752125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38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229" name="Google Shape;229;p38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230" name="Google Shape;230;p38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56"/>
          <p:cNvSpPr txBox="1"/>
          <p:nvPr>
            <p:ph type="title"/>
          </p:nvPr>
        </p:nvSpPr>
        <p:spPr>
          <a:xfrm>
            <a:off x="270000" y="323900"/>
            <a:ext cx="8432700" cy="840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 fontScale="9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3300"/>
              <a:t>P</a:t>
            </a:r>
            <a:r>
              <a:rPr lang="fr" sz="3550"/>
              <a:t>iecewise polytropic </a:t>
            </a:r>
            <a:endParaRPr sz="355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3550"/>
              <a:t>parametrization (PP)</a:t>
            </a:r>
            <a:endParaRPr sz="3550"/>
          </a:p>
        </p:txBody>
      </p:sp>
      <p:sp>
        <p:nvSpPr>
          <p:cNvPr id="454" name="Google Shape;454;p56"/>
          <p:cNvSpPr txBox="1"/>
          <p:nvPr>
            <p:ph idx="1" type="body"/>
          </p:nvPr>
        </p:nvSpPr>
        <p:spPr>
          <a:xfrm>
            <a:off x="6701050" y="1485000"/>
            <a:ext cx="2175900" cy="3375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3 independent polytropes, respecting causality, following Read et al, PRD (2009), arxiv: 0812.2163</a:t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000"/>
              <a:t>Figure from Hebeler et al, ApJ (2013) arxiv:1303.4662</a:t>
            </a:r>
            <a:endParaRPr sz="1000"/>
          </a:p>
        </p:txBody>
      </p:sp>
      <p:pic>
        <p:nvPicPr>
          <p:cNvPr id="455" name="Google Shape;455;p56" title="polytropes-1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7200" y="1435800"/>
            <a:ext cx="5722398" cy="3411850"/>
          </a:xfrm>
          <a:prstGeom prst="rect">
            <a:avLst/>
          </a:prstGeom>
          <a:noFill/>
          <a:ln>
            <a:noFill/>
          </a:ln>
        </p:spPr>
      </p:pic>
      <p:sp>
        <p:nvSpPr>
          <p:cNvPr id="456" name="Google Shape;456;p56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457" name="Google Shape;457;p56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458" name="Google Shape;458;p56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57"/>
          <p:cNvSpPr txBox="1"/>
          <p:nvPr>
            <p:ph type="title"/>
          </p:nvPr>
        </p:nvSpPr>
        <p:spPr>
          <a:xfrm>
            <a:off x="270000" y="171500"/>
            <a:ext cx="76929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Speed of sound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parametrization (CS)</a:t>
            </a:r>
            <a:endParaRPr/>
          </a:p>
        </p:txBody>
      </p:sp>
      <p:sp>
        <p:nvSpPr>
          <p:cNvPr id="464" name="Google Shape;464;p57"/>
          <p:cNvSpPr txBox="1"/>
          <p:nvPr>
            <p:ph idx="1" type="body"/>
          </p:nvPr>
        </p:nvSpPr>
        <p:spPr>
          <a:xfrm>
            <a:off x="6297175" y="1262550"/>
            <a:ext cx="2509800" cy="3375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Analytical expression to speed of sound, limited by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-317500" lvl="0" marL="457200" rtl="0" algn="l">
              <a:spcBef>
                <a:spcPts val="800"/>
              </a:spcBef>
              <a:spcAft>
                <a:spcPts val="0"/>
              </a:spcAft>
              <a:buSzPts val="1400"/>
              <a:buChar char="-"/>
            </a:pPr>
            <a:r>
              <a:rPr lang="fr" sz="1400"/>
              <a:t>Fermi liquid theory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r" sz="1400"/>
              <a:t>causality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r" sz="1400"/>
              <a:t>lim</a:t>
            </a:r>
            <a:r>
              <a:rPr baseline="-25000" lang="fr" sz="1400"/>
              <a:t>n≥50 n0</a:t>
            </a:r>
            <a:r>
              <a:rPr lang="fr" sz="1400"/>
              <a:t> c</a:t>
            </a:r>
            <a:r>
              <a:rPr baseline="-25000" lang="fr" sz="1400"/>
              <a:t>s</a:t>
            </a:r>
            <a:r>
              <a:rPr baseline="30000" lang="fr" sz="1400"/>
              <a:t>2</a:t>
            </a:r>
            <a:r>
              <a:rPr lang="fr" sz="1400"/>
              <a:t>→ 1/3 </a:t>
            </a:r>
            <a:endParaRPr sz="14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000"/>
              <a:t>From </a:t>
            </a:r>
            <a:r>
              <a:rPr lang="fr" sz="1000"/>
              <a:t>Greif et al, MNRAS (2019)             arxiv: 1812.08188</a:t>
            </a:r>
            <a:endParaRPr sz="1000"/>
          </a:p>
        </p:txBody>
      </p:sp>
      <p:pic>
        <p:nvPicPr>
          <p:cNvPr id="465" name="Google Shape;465;p57" title="cs-1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4700" y="1193750"/>
            <a:ext cx="5334449" cy="3640801"/>
          </a:xfrm>
          <a:prstGeom prst="rect">
            <a:avLst/>
          </a:prstGeom>
          <a:noFill/>
          <a:ln>
            <a:noFill/>
          </a:ln>
        </p:spPr>
      </p:pic>
      <p:sp>
        <p:nvSpPr>
          <p:cNvPr id="466" name="Google Shape;466;p57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467" name="Google Shape;467;p57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468" name="Google Shape;468;p57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58"/>
          <p:cNvSpPr txBox="1"/>
          <p:nvPr>
            <p:ph type="title"/>
          </p:nvPr>
        </p:nvSpPr>
        <p:spPr>
          <a:xfrm>
            <a:off x="270000" y="287363"/>
            <a:ext cx="76929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Semiparametric with Gaussian Processes</a:t>
            </a:r>
            <a:endParaRPr/>
          </a:p>
        </p:txBody>
      </p:sp>
      <p:sp>
        <p:nvSpPr>
          <p:cNvPr id="474" name="Google Shape;474;p58"/>
          <p:cNvSpPr txBox="1"/>
          <p:nvPr>
            <p:ph idx="1" type="body"/>
          </p:nvPr>
        </p:nvSpPr>
        <p:spPr>
          <a:xfrm>
            <a:off x="5916625" y="1262550"/>
            <a:ext cx="2890500" cy="3375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000"/>
              <a:t>Figure from Sunny et al, </a:t>
            </a:r>
            <a:r>
              <a:rPr lang="fr" sz="1000"/>
              <a:t>Class.Quant.Grav.</a:t>
            </a:r>
            <a:r>
              <a:rPr lang="fr" sz="1000"/>
              <a:t> (2025), arxiv: 2507.032032</a:t>
            </a:r>
            <a:endParaRPr sz="1000"/>
          </a:p>
        </p:txBody>
      </p:sp>
      <p:pic>
        <p:nvPicPr>
          <p:cNvPr id="475" name="Google Shape;475;p58" title="Screenshot from 2026-06-16 06-56-11.png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>
            <a:off x="965850" y="1262550"/>
            <a:ext cx="4749895" cy="3532187"/>
          </a:xfrm>
          <a:prstGeom prst="rect">
            <a:avLst/>
          </a:prstGeom>
          <a:noFill/>
          <a:ln>
            <a:noFill/>
          </a:ln>
        </p:spPr>
      </p:pic>
      <p:sp>
        <p:nvSpPr>
          <p:cNvPr id="476" name="Google Shape;476;p58"/>
          <p:cNvSpPr txBox="1"/>
          <p:nvPr/>
        </p:nvSpPr>
        <p:spPr>
          <a:xfrm rot="-1669990">
            <a:off x="1742245" y="1997759"/>
            <a:ext cx="4655829" cy="80035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4000">
                <a:solidFill>
                  <a:schemeClr val="dk1"/>
                </a:solidFill>
              </a:rPr>
              <a:t>Coming soon</a:t>
            </a:r>
            <a:endParaRPr sz="4000">
              <a:solidFill>
                <a:schemeClr val="dk1"/>
              </a:solidFill>
            </a:endParaRPr>
          </a:p>
        </p:txBody>
      </p:sp>
      <p:sp>
        <p:nvSpPr>
          <p:cNvPr id="477" name="Google Shape;477;p58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478" name="Google Shape;478;p58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479" name="Google Shape;479;p58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p59"/>
          <p:cNvSpPr txBox="1"/>
          <p:nvPr>
            <p:ph type="title"/>
          </p:nvPr>
        </p:nvSpPr>
        <p:spPr>
          <a:xfrm>
            <a:off x="498600" y="-129000"/>
            <a:ext cx="76929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Mass-Radius (MR) priors</a:t>
            </a:r>
            <a:endParaRPr/>
          </a:p>
        </p:txBody>
      </p:sp>
      <p:sp>
        <p:nvSpPr>
          <p:cNvPr id="485" name="Google Shape;485;p59"/>
          <p:cNvSpPr txBox="1"/>
          <p:nvPr>
            <p:ph idx="1" type="body"/>
          </p:nvPr>
        </p:nvSpPr>
        <p:spPr>
          <a:xfrm>
            <a:off x="6886400" y="1398250"/>
            <a:ext cx="1915800" cy="3375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 lnSpcReduction="20000"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400"/>
              <a:t>Radii around 10-14 km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Both the new treatment of the cEFT EOS and pQCD extensions expand MR priors</a:t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/>
              <a:t>Modified figure f</a:t>
            </a:r>
            <a:r>
              <a:rPr lang="fr" sz="1000"/>
              <a:t>rom </a:t>
            </a:r>
            <a:r>
              <a:rPr b="1" lang="fr" sz="1000"/>
              <a:t>MM, </a:t>
            </a:r>
            <a:r>
              <a:rPr lang="fr" sz="1000"/>
              <a:t>HG et al, 2026 (Submitted to ApJ), arxiv: 2605.18560</a:t>
            </a:r>
            <a:endParaRPr sz="10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</p:txBody>
      </p:sp>
      <p:pic>
        <p:nvPicPr>
          <p:cNvPr id="486" name="Google Shape;486;p59" title="MR_priors-1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5709" y="1248415"/>
            <a:ext cx="6581606" cy="3319726"/>
          </a:xfrm>
          <a:prstGeom prst="rect">
            <a:avLst/>
          </a:prstGeom>
          <a:noFill/>
          <a:ln>
            <a:noFill/>
          </a:ln>
        </p:spPr>
      </p:pic>
      <p:sp>
        <p:nvSpPr>
          <p:cNvPr id="487" name="Google Shape;487;p59"/>
          <p:cNvSpPr/>
          <p:nvPr/>
        </p:nvSpPr>
        <p:spPr>
          <a:xfrm>
            <a:off x="5278725" y="1925900"/>
            <a:ext cx="1142515" cy="1958855"/>
          </a:xfrm>
          <a:custGeom>
            <a:rect b="b" l="l" r="r" t="t"/>
            <a:pathLst>
              <a:path extrusionOk="0" h="31407" w="23129">
                <a:moveTo>
                  <a:pt x="0" y="59"/>
                </a:moveTo>
                <a:cubicBezTo>
                  <a:pt x="3796" y="-414"/>
                  <a:pt x="7727" y="4453"/>
                  <a:pt x="8020" y="8267"/>
                </a:cubicBezTo>
                <a:cubicBezTo>
                  <a:pt x="8448" y="13848"/>
                  <a:pt x="5144" y="20048"/>
                  <a:pt x="7647" y="25054"/>
                </a:cubicBezTo>
                <a:cubicBezTo>
                  <a:pt x="10121" y="30001"/>
                  <a:pt x="17762" y="32361"/>
                  <a:pt x="23129" y="31023"/>
                </a:cubicBezTo>
              </a:path>
            </a:pathLst>
          </a:custGeom>
          <a:noFill/>
          <a:ln cap="flat" cmpd="sng" w="9525">
            <a:solidFill>
              <a:srgbClr val="898989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88" name="Google Shape;488;p59"/>
          <p:cNvSpPr/>
          <p:nvPr/>
        </p:nvSpPr>
        <p:spPr>
          <a:xfrm rot="939413">
            <a:off x="5356966" y="1898765"/>
            <a:ext cx="1080492" cy="1996194"/>
          </a:xfrm>
          <a:custGeom>
            <a:rect b="b" l="l" r="r" t="t"/>
            <a:pathLst>
              <a:path extrusionOk="0" h="31407" w="23129">
                <a:moveTo>
                  <a:pt x="0" y="59"/>
                </a:moveTo>
                <a:cubicBezTo>
                  <a:pt x="3796" y="-414"/>
                  <a:pt x="7727" y="4453"/>
                  <a:pt x="8020" y="8267"/>
                </a:cubicBezTo>
                <a:cubicBezTo>
                  <a:pt x="8448" y="13848"/>
                  <a:pt x="5144" y="20048"/>
                  <a:pt x="7647" y="25054"/>
                </a:cubicBezTo>
                <a:cubicBezTo>
                  <a:pt x="10121" y="30001"/>
                  <a:pt x="17762" y="32361"/>
                  <a:pt x="23129" y="31023"/>
                </a:cubicBezTo>
              </a:path>
            </a:pathLst>
          </a:custGeom>
          <a:noFill/>
          <a:ln cap="flat" cmpd="sng" w="9525">
            <a:solidFill>
              <a:srgbClr val="898989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89" name="Google Shape;489;p59"/>
          <p:cNvSpPr/>
          <p:nvPr/>
        </p:nvSpPr>
        <p:spPr>
          <a:xfrm>
            <a:off x="5365847" y="2107749"/>
            <a:ext cx="752271" cy="1766173"/>
          </a:xfrm>
          <a:custGeom>
            <a:rect b="b" l="l" r="r" t="t"/>
            <a:pathLst>
              <a:path extrusionOk="0" h="31407" w="23129">
                <a:moveTo>
                  <a:pt x="0" y="59"/>
                </a:moveTo>
                <a:cubicBezTo>
                  <a:pt x="3796" y="-414"/>
                  <a:pt x="7727" y="4453"/>
                  <a:pt x="8020" y="8267"/>
                </a:cubicBezTo>
                <a:cubicBezTo>
                  <a:pt x="8448" y="13848"/>
                  <a:pt x="5144" y="20048"/>
                  <a:pt x="7647" y="25054"/>
                </a:cubicBezTo>
                <a:cubicBezTo>
                  <a:pt x="10121" y="30001"/>
                  <a:pt x="17762" y="32361"/>
                  <a:pt x="23129" y="31023"/>
                </a:cubicBezTo>
              </a:path>
            </a:pathLst>
          </a:custGeom>
          <a:noFill/>
          <a:ln cap="flat" cmpd="sng" w="9525">
            <a:solidFill>
              <a:srgbClr val="898989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90" name="Google Shape;490;p59"/>
          <p:cNvSpPr/>
          <p:nvPr/>
        </p:nvSpPr>
        <p:spPr>
          <a:xfrm>
            <a:off x="5380735" y="1883406"/>
            <a:ext cx="672105" cy="1918983"/>
          </a:xfrm>
          <a:custGeom>
            <a:rect b="b" l="l" r="r" t="t"/>
            <a:pathLst>
              <a:path extrusionOk="0" h="58085" w="25156">
                <a:moveTo>
                  <a:pt x="18862" y="0"/>
                </a:moveTo>
                <a:cubicBezTo>
                  <a:pt x="24223" y="1069"/>
                  <a:pt x="26562" y="10518"/>
                  <a:pt x="24272" y="15482"/>
                </a:cubicBezTo>
                <a:cubicBezTo>
                  <a:pt x="19718" y="25352"/>
                  <a:pt x="6819" y="29675"/>
                  <a:pt x="2261" y="39544"/>
                </a:cubicBezTo>
                <a:cubicBezTo>
                  <a:pt x="-243" y="44965"/>
                  <a:pt x="-1402" y="53227"/>
                  <a:pt x="2821" y="57450"/>
                </a:cubicBezTo>
                <a:cubicBezTo>
                  <a:pt x="4316" y="58945"/>
                  <a:pt x="7112" y="57123"/>
                  <a:pt x="9163" y="57637"/>
                </a:cubicBezTo>
              </a:path>
            </a:pathLst>
          </a:custGeom>
          <a:noFill/>
          <a:ln cap="flat" cmpd="sng" w="9525">
            <a:solidFill>
              <a:srgbClr val="898989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91" name="Google Shape;491;p59"/>
          <p:cNvSpPr/>
          <p:nvPr/>
        </p:nvSpPr>
        <p:spPr>
          <a:xfrm rot="928003">
            <a:off x="5485505" y="1842598"/>
            <a:ext cx="672107" cy="2031440"/>
          </a:xfrm>
          <a:custGeom>
            <a:rect b="b" l="l" r="r" t="t"/>
            <a:pathLst>
              <a:path extrusionOk="0" h="58085" w="25156">
                <a:moveTo>
                  <a:pt x="18862" y="0"/>
                </a:moveTo>
                <a:cubicBezTo>
                  <a:pt x="24223" y="1069"/>
                  <a:pt x="26562" y="10518"/>
                  <a:pt x="24272" y="15482"/>
                </a:cubicBezTo>
                <a:cubicBezTo>
                  <a:pt x="19718" y="25352"/>
                  <a:pt x="6819" y="29675"/>
                  <a:pt x="2261" y="39544"/>
                </a:cubicBezTo>
                <a:cubicBezTo>
                  <a:pt x="-243" y="44965"/>
                  <a:pt x="-1402" y="53227"/>
                  <a:pt x="2821" y="57450"/>
                </a:cubicBezTo>
                <a:cubicBezTo>
                  <a:pt x="4316" y="58945"/>
                  <a:pt x="7112" y="57123"/>
                  <a:pt x="9163" y="57637"/>
                </a:cubicBezTo>
              </a:path>
            </a:pathLst>
          </a:custGeom>
          <a:noFill/>
          <a:ln cap="flat" cmpd="sng" w="9525">
            <a:solidFill>
              <a:srgbClr val="898989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92" name="Google Shape;492;p59"/>
          <p:cNvSpPr/>
          <p:nvPr/>
        </p:nvSpPr>
        <p:spPr>
          <a:xfrm>
            <a:off x="5285099" y="2676675"/>
            <a:ext cx="752271" cy="1247015"/>
          </a:xfrm>
          <a:custGeom>
            <a:rect b="b" l="l" r="r" t="t"/>
            <a:pathLst>
              <a:path extrusionOk="0" h="31407" w="23129">
                <a:moveTo>
                  <a:pt x="0" y="59"/>
                </a:moveTo>
                <a:cubicBezTo>
                  <a:pt x="3796" y="-414"/>
                  <a:pt x="7727" y="4453"/>
                  <a:pt x="8020" y="8267"/>
                </a:cubicBezTo>
                <a:cubicBezTo>
                  <a:pt x="8448" y="13848"/>
                  <a:pt x="5144" y="20048"/>
                  <a:pt x="7647" y="25054"/>
                </a:cubicBezTo>
                <a:cubicBezTo>
                  <a:pt x="10121" y="30001"/>
                  <a:pt x="17762" y="32361"/>
                  <a:pt x="23129" y="31023"/>
                </a:cubicBezTo>
              </a:path>
            </a:pathLst>
          </a:custGeom>
          <a:noFill/>
          <a:ln cap="flat" cmpd="sng" w="9525">
            <a:solidFill>
              <a:srgbClr val="898989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93" name="Google Shape;493;p59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494" name="Google Shape;494;p59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495" name="Google Shape;495;p59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60"/>
          <p:cNvSpPr txBox="1"/>
          <p:nvPr>
            <p:ph idx="1" type="body"/>
          </p:nvPr>
        </p:nvSpPr>
        <p:spPr>
          <a:xfrm>
            <a:off x="98115" y="1110136"/>
            <a:ext cx="8640000" cy="389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-317500" lvl="1" marL="9144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898989"/>
              </a:buClr>
              <a:buSzPts val="1400"/>
              <a:buChar char="○"/>
            </a:pPr>
            <a:r>
              <a:rPr lang="fr">
                <a:solidFill>
                  <a:srgbClr val="898989"/>
                </a:solidFill>
              </a:rPr>
              <a:t>EOS information from luminosity observations</a:t>
            </a:r>
            <a:endParaRPr>
              <a:solidFill>
                <a:srgbClr val="898989"/>
              </a:solidFill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r">
                <a:solidFill>
                  <a:srgbClr val="898989"/>
                </a:solidFill>
              </a:rPr>
              <a:t>(Very brief) primer on observational techniques</a:t>
            </a:r>
            <a:r>
              <a:rPr lang="fr"/>
              <a:t> 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Char char="○"/>
            </a:pPr>
            <a:r>
              <a:rPr lang="fr">
                <a:solidFill>
                  <a:srgbClr val="898989"/>
                </a:solidFill>
              </a:rPr>
              <a:t>Recent χEFT and perturbative quantum chromodynamic (pQCD) calculations</a:t>
            </a:r>
            <a:endParaRPr>
              <a:solidFill>
                <a:srgbClr val="898989"/>
              </a:solidFill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Char char="○"/>
            </a:pPr>
            <a:r>
              <a:rPr lang="fr">
                <a:solidFill>
                  <a:srgbClr val="898989"/>
                </a:solidFill>
              </a:rPr>
              <a:t>Bayesian framework and EOS construction</a:t>
            </a:r>
            <a:endParaRPr>
              <a:solidFill>
                <a:srgbClr val="898989"/>
              </a:solidFill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r"/>
              <a:t>Implications for dense matter EOS and inference of EOS parameters </a:t>
            </a:r>
            <a:endParaRPr/>
          </a:p>
          <a:p>
            <a:pPr indent="0" lvl="0" marL="914400" rtl="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1" name="Google Shape;501;p60"/>
          <p:cNvSpPr txBox="1"/>
          <p:nvPr/>
        </p:nvSpPr>
        <p:spPr>
          <a:xfrm>
            <a:off x="1315201" y="2909692"/>
            <a:ext cx="6405600" cy="180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200">
                <a:solidFill>
                  <a:schemeClr val="dk1"/>
                </a:solidFill>
              </a:rPr>
              <a:t>Based on: </a:t>
            </a:r>
            <a:r>
              <a:rPr b="1" lang="fr" sz="1200">
                <a:solidFill>
                  <a:schemeClr val="dk1"/>
                </a:solidFill>
              </a:rPr>
              <a:t>MM, </a:t>
            </a:r>
            <a:r>
              <a:rPr lang="fr" sz="1200">
                <a:solidFill>
                  <a:schemeClr val="dk1"/>
                </a:solidFill>
              </a:rPr>
              <a:t>HG et al, 2026 (Submitted to ApJ), arxiv: 2605.18560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200">
                <a:solidFill>
                  <a:schemeClr val="dk1"/>
                </a:solidFill>
              </a:rPr>
              <a:t>Raaijmakers, …, </a:t>
            </a:r>
            <a:r>
              <a:rPr b="1" lang="fr" sz="1200">
                <a:solidFill>
                  <a:schemeClr val="dk1"/>
                </a:solidFill>
              </a:rPr>
              <a:t>MM</a:t>
            </a:r>
            <a:r>
              <a:rPr lang="fr" sz="1200">
                <a:solidFill>
                  <a:schemeClr val="dk1"/>
                </a:solidFill>
              </a:rPr>
              <a:t>, … et al, 2025 (JOSS), https://doi.org/10.21105/joss.06003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200">
                <a:solidFill>
                  <a:schemeClr val="dk1"/>
                </a:solidFill>
              </a:rPr>
              <a:t>Mauviard, …, </a:t>
            </a:r>
            <a:r>
              <a:rPr b="1" lang="fr" sz="1200">
                <a:solidFill>
                  <a:schemeClr val="dk1"/>
                </a:solidFill>
              </a:rPr>
              <a:t>MM,</a:t>
            </a:r>
            <a:r>
              <a:rPr lang="fr" sz="1200">
                <a:solidFill>
                  <a:schemeClr val="dk1"/>
                </a:solidFill>
              </a:rPr>
              <a:t> … et al, 2025 (ApJ), arxiv: 2506.14883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200">
                <a:solidFill>
                  <a:schemeClr val="dk1"/>
                </a:solidFill>
              </a:rPr>
              <a:t>Rutherford, </a:t>
            </a:r>
            <a:r>
              <a:rPr b="1" lang="fr" sz="1200">
                <a:solidFill>
                  <a:schemeClr val="dk1"/>
                </a:solidFill>
              </a:rPr>
              <a:t>MM</a:t>
            </a:r>
            <a:r>
              <a:rPr lang="fr" sz="1200">
                <a:solidFill>
                  <a:schemeClr val="dk1"/>
                </a:solidFill>
              </a:rPr>
              <a:t>, Svensson et al, 2024 (ApJL), arxiv: 2407.06790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" sz="1200">
                <a:solidFill>
                  <a:schemeClr val="dk1"/>
                </a:solidFill>
              </a:rPr>
              <a:t>MM </a:t>
            </a:r>
            <a:r>
              <a:rPr lang="fr" sz="1200">
                <a:solidFill>
                  <a:schemeClr val="dk1"/>
                </a:solidFill>
              </a:rPr>
              <a:t>et al, 2024 (PRD), arxiv: 2408.05287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" sz="1200">
                <a:solidFill>
                  <a:schemeClr val="dk1"/>
                </a:solidFill>
              </a:rPr>
              <a:t>MM</a:t>
            </a:r>
            <a:r>
              <a:rPr lang="fr" sz="1200">
                <a:solidFill>
                  <a:schemeClr val="dk1"/>
                </a:solidFill>
              </a:rPr>
              <a:t> et al, 2022 (ApJ), arxiv: 2208.04262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502" name="Google Shape;502;p60"/>
          <p:cNvSpPr/>
          <p:nvPr/>
        </p:nvSpPr>
        <p:spPr>
          <a:xfrm>
            <a:off x="7526400" y="2902279"/>
            <a:ext cx="946500" cy="12729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03" name="Google Shape;503;p60" title="qr-cod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70951" y="2937508"/>
            <a:ext cx="864102" cy="864102"/>
          </a:xfrm>
          <a:prstGeom prst="rect">
            <a:avLst/>
          </a:prstGeom>
          <a:noFill/>
          <a:ln>
            <a:noFill/>
          </a:ln>
        </p:spPr>
      </p:pic>
      <p:sp>
        <p:nvSpPr>
          <p:cNvPr id="504" name="Google Shape;504;p60"/>
          <p:cNvSpPr/>
          <p:nvPr/>
        </p:nvSpPr>
        <p:spPr>
          <a:xfrm>
            <a:off x="7596346" y="3853564"/>
            <a:ext cx="810600" cy="2769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5" name="Google Shape;505;p60"/>
          <p:cNvSpPr txBox="1"/>
          <p:nvPr/>
        </p:nvSpPr>
        <p:spPr>
          <a:xfrm>
            <a:off x="7584901" y="3799895"/>
            <a:ext cx="864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NEoST</a:t>
            </a:r>
            <a:endParaRPr b="1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506" name="Google Shape;506;p60"/>
          <p:cNvSpPr txBox="1"/>
          <p:nvPr/>
        </p:nvSpPr>
        <p:spPr>
          <a:xfrm>
            <a:off x="6803796" y="2585655"/>
            <a:ext cx="9177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0">
                <a:solidFill>
                  <a:schemeClr val="dk1"/>
                </a:solidFill>
              </a:rPr>
              <a:t>}</a:t>
            </a:r>
            <a:endParaRPr sz="10000">
              <a:solidFill>
                <a:schemeClr val="dk1"/>
              </a:solidFill>
            </a:endParaRPr>
          </a:p>
        </p:txBody>
      </p:sp>
      <p:sp>
        <p:nvSpPr>
          <p:cNvPr id="507" name="Google Shape;507;p60"/>
          <p:cNvSpPr txBox="1"/>
          <p:nvPr>
            <p:ph type="title"/>
          </p:nvPr>
        </p:nvSpPr>
        <p:spPr>
          <a:xfrm>
            <a:off x="270000" y="-133288"/>
            <a:ext cx="67320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Outline</a:t>
            </a:r>
            <a:endParaRPr/>
          </a:p>
        </p:txBody>
      </p:sp>
      <p:sp>
        <p:nvSpPr>
          <p:cNvPr id="508" name="Google Shape;508;p60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509" name="Google Shape;509;p60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510" name="Google Shape;510;p60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61"/>
          <p:cNvSpPr txBox="1"/>
          <p:nvPr>
            <p:ph type="title"/>
          </p:nvPr>
        </p:nvSpPr>
        <p:spPr>
          <a:xfrm>
            <a:off x="270000" y="-57100"/>
            <a:ext cx="76929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Constrained EOS </a:t>
            </a:r>
            <a:endParaRPr/>
          </a:p>
        </p:txBody>
      </p:sp>
      <p:sp>
        <p:nvSpPr>
          <p:cNvPr id="516" name="Google Shape;516;p61"/>
          <p:cNvSpPr txBox="1"/>
          <p:nvPr>
            <p:ph idx="1" type="body"/>
          </p:nvPr>
        </p:nvSpPr>
        <p:spPr>
          <a:xfrm>
            <a:off x="6979475" y="1234260"/>
            <a:ext cx="1900200" cy="3709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400"/>
              <a:t>New cEFT implementation broadens the radius, especially for low mass stars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400"/>
              <a:t>Minor differences to the posterior without pQCD constraints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8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/>
              <a:t>From </a:t>
            </a:r>
            <a:r>
              <a:rPr b="1" lang="fr" sz="1000"/>
              <a:t>MM, </a:t>
            </a:r>
            <a:r>
              <a:rPr lang="fr" sz="1000"/>
              <a:t>HG et al, 2026 (Submitted to ApJ), arxiv: 2605.18560</a:t>
            </a:r>
            <a:endParaRPr sz="10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/>
          </a:p>
        </p:txBody>
      </p:sp>
      <p:pic>
        <p:nvPicPr>
          <p:cNvPr id="517" name="Google Shape;517;p61" title="MR_posterior_v2-1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7727" y="1232919"/>
            <a:ext cx="6674678" cy="3366671"/>
          </a:xfrm>
          <a:prstGeom prst="rect">
            <a:avLst/>
          </a:prstGeom>
          <a:noFill/>
          <a:ln>
            <a:noFill/>
          </a:ln>
        </p:spPr>
      </p:pic>
      <p:sp>
        <p:nvSpPr>
          <p:cNvPr id="518" name="Google Shape;518;p61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519" name="Google Shape;519;p61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520" name="Google Shape;520;p61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62"/>
          <p:cNvSpPr txBox="1"/>
          <p:nvPr>
            <p:ph type="title"/>
          </p:nvPr>
        </p:nvSpPr>
        <p:spPr>
          <a:xfrm>
            <a:off x="270000" y="-127912"/>
            <a:ext cx="76929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P-E and </a:t>
            </a:r>
            <a:r>
              <a:rPr lang="fr"/>
              <a:t>c</a:t>
            </a:r>
            <a:r>
              <a:rPr baseline="-25000" lang="fr"/>
              <a:t>s</a:t>
            </a:r>
            <a:r>
              <a:rPr baseline="30000" lang="fr"/>
              <a:t>2 </a:t>
            </a:r>
            <a:r>
              <a:rPr lang="fr"/>
              <a:t>x E</a:t>
            </a:r>
            <a:r>
              <a:rPr lang="fr"/>
              <a:t> </a:t>
            </a:r>
            <a:endParaRPr/>
          </a:p>
        </p:txBody>
      </p:sp>
      <p:sp>
        <p:nvSpPr>
          <p:cNvPr id="526" name="Google Shape;526;p62"/>
          <p:cNvSpPr txBox="1"/>
          <p:nvPr>
            <p:ph idx="1" type="body"/>
          </p:nvPr>
        </p:nvSpPr>
        <p:spPr>
          <a:xfrm>
            <a:off x="6640375" y="908296"/>
            <a:ext cx="2225100" cy="412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 lnSpcReduction="10000"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400"/>
              <a:t>Broadening of pressure posterior beyond cEFT range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400"/>
              <a:t>Minimal impact of pQCD extension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Consistent results for PP and CS parameterizations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Bimodal-like tendency for all posteriors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8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8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/>
              <a:t>Figure modified from </a:t>
            </a:r>
            <a:r>
              <a:rPr b="1" lang="fr" sz="1000"/>
              <a:t>MM, </a:t>
            </a:r>
            <a:r>
              <a:rPr lang="fr" sz="1000"/>
              <a:t>HG et al, 2026 (Submitted to ApJ), arxiv: 2605.18560</a:t>
            </a:r>
            <a:endParaRPr sz="1000"/>
          </a:p>
        </p:txBody>
      </p:sp>
      <p:sp>
        <p:nvSpPr>
          <p:cNvPr id="527" name="Google Shape;527;p62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528" name="Google Shape;528;p62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529" name="Google Shape;529;p62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  <p:pic>
        <p:nvPicPr>
          <p:cNvPr id="530" name="Google Shape;530;p62" title="cs_volinplot-1.jpg"/>
          <p:cNvPicPr preferRelativeResize="0"/>
          <p:nvPr/>
        </p:nvPicPr>
        <p:blipFill rotWithShape="1">
          <a:blip r:embed="rId3">
            <a:alphaModFix/>
          </a:blip>
          <a:srcRect b="0" l="67915" r="0" t="0"/>
          <a:stretch/>
        </p:blipFill>
        <p:spPr>
          <a:xfrm>
            <a:off x="3817373" y="835150"/>
            <a:ext cx="2194652" cy="3954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31" name="Google Shape;531;p62" title="violinplot_PPCS_paper_v2_colors-1.jpg"/>
          <p:cNvPicPr preferRelativeResize="0"/>
          <p:nvPr/>
        </p:nvPicPr>
        <p:blipFill rotWithShape="1">
          <a:blip r:embed="rId4">
            <a:alphaModFix/>
          </a:blip>
          <a:srcRect b="823" l="68201" r="0" t="0"/>
          <a:stretch/>
        </p:blipFill>
        <p:spPr>
          <a:xfrm>
            <a:off x="877375" y="805300"/>
            <a:ext cx="2244777" cy="4013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32" name="Google Shape;532;p62" title="cs_volinplot-1.jpg"/>
          <p:cNvPicPr preferRelativeResize="0"/>
          <p:nvPr/>
        </p:nvPicPr>
        <p:blipFill rotWithShape="1">
          <a:blip r:embed="rId3">
            <a:alphaModFix/>
          </a:blip>
          <a:srcRect b="0" l="0" r="94104" t="0"/>
          <a:stretch/>
        </p:blipFill>
        <p:spPr>
          <a:xfrm>
            <a:off x="3439800" y="836586"/>
            <a:ext cx="403323" cy="3954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33" name="Google Shape;533;p62" title="violinplot_PPCS_paper_v2_colors-1.jpg"/>
          <p:cNvPicPr preferRelativeResize="0"/>
          <p:nvPr/>
        </p:nvPicPr>
        <p:blipFill rotWithShape="1">
          <a:blip r:embed="rId4">
            <a:alphaModFix/>
          </a:blip>
          <a:srcRect b="823" l="0" r="93219" t="0"/>
          <a:stretch/>
        </p:blipFill>
        <p:spPr>
          <a:xfrm>
            <a:off x="420250" y="805300"/>
            <a:ext cx="478648" cy="4013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p63"/>
          <p:cNvSpPr txBox="1"/>
          <p:nvPr>
            <p:ph type="title"/>
          </p:nvPr>
        </p:nvSpPr>
        <p:spPr>
          <a:xfrm>
            <a:off x="270000" y="40931"/>
            <a:ext cx="76929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L parameter inference</a:t>
            </a:r>
            <a:endParaRPr/>
          </a:p>
        </p:txBody>
      </p:sp>
      <p:sp>
        <p:nvSpPr>
          <p:cNvPr id="539" name="Google Shape;539;p63"/>
          <p:cNvSpPr txBox="1"/>
          <p:nvPr>
            <p:ph idx="1" type="body"/>
          </p:nvPr>
        </p:nvSpPr>
        <p:spPr>
          <a:xfrm>
            <a:off x="6095330" y="981500"/>
            <a:ext cx="2486400" cy="3770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 lnSpcReduction="20000"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/>
              <a:t>Astrophysical data informs the value of L, the slope of symmetry energy</a:t>
            </a:r>
            <a:endParaRPr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/>
              <a:t>L</a:t>
            </a:r>
            <a:r>
              <a:rPr baseline="-25000" lang="fr"/>
              <a:t>68% </a:t>
            </a:r>
            <a:r>
              <a:rPr b="1" baseline="-25000" lang="fr"/>
              <a:t>Prior</a:t>
            </a:r>
            <a:r>
              <a:rPr baseline="-25000" lang="fr"/>
              <a:t> PP</a:t>
            </a:r>
            <a:r>
              <a:rPr lang="fr"/>
              <a:t> = 48.0 - 67.2 MeV</a:t>
            </a:r>
            <a:endParaRPr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/>
              <a:t>L</a:t>
            </a:r>
            <a:r>
              <a:rPr baseline="-25000" lang="fr"/>
              <a:t>68% PP</a:t>
            </a:r>
            <a:r>
              <a:rPr lang="fr"/>
              <a:t> = 42.6 - 52.0 MeV</a:t>
            </a:r>
            <a:endParaRPr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/>
              <a:t>L</a:t>
            </a:r>
            <a:r>
              <a:rPr baseline="-25000" lang="fr"/>
              <a:t>68% </a:t>
            </a:r>
            <a:r>
              <a:rPr b="1" baseline="-25000" lang="fr"/>
              <a:t>Prior</a:t>
            </a:r>
            <a:r>
              <a:rPr baseline="-25000" lang="fr"/>
              <a:t> CS</a:t>
            </a:r>
            <a:r>
              <a:rPr lang="fr"/>
              <a:t> = 48.9 - 69.0 MeV</a:t>
            </a:r>
            <a:endParaRPr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/>
              <a:t>L</a:t>
            </a:r>
            <a:r>
              <a:rPr baseline="-25000" lang="fr"/>
              <a:t>68% CS</a:t>
            </a:r>
            <a:r>
              <a:rPr lang="fr"/>
              <a:t> = 44.2 - 56.7 MeV</a:t>
            </a:r>
            <a:endParaRPr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50"/>
              <a:t>From </a:t>
            </a:r>
            <a:r>
              <a:rPr b="1" lang="fr" sz="1050"/>
              <a:t>MM, </a:t>
            </a:r>
            <a:r>
              <a:rPr lang="fr" sz="1050"/>
              <a:t>HG et al, 2026 (Submitted to ApJ), arxiv: 2605.18560</a:t>
            </a:r>
            <a:endParaRPr sz="1050"/>
          </a:p>
        </p:txBody>
      </p:sp>
      <p:pic>
        <p:nvPicPr>
          <p:cNvPr id="540" name="Google Shape;540;p63" title="L_inference-1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4575" y="949944"/>
            <a:ext cx="4694477" cy="3894499"/>
          </a:xfrm>
          <a:prstGeom prst="rect">
            <a:avLst/>
          </a:prstGeom>
          <a:noFill/>
          <a:ln>
            <a:noFill/>
          </a:ln>
        </p:spPr>
      </p:pic>
      <p:sp>
        <p:nvSpPr>
          <p:cNvPr id="541" name="Google Shape;541;p63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542" name="Google Shape;542;p63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543" name="Google Shape;543;p63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7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64"/>
          <p:cNvSpPr txBox="1"/>
          <p:nvPr>
            <p:ph idx="1" type="body"/>
          </p:nvPr>
        </p:nvSpPr>
        <p:spPr>
          <a:xfrm>
            <a:off x="323575" y="1163483"/>
            <a:ext cx="8341200" cy="3609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 lnSpcReduction="20000"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-317500" lvl="0" marL="457200" rtl="0" algn="l">
              <a:spcBef>
                <a:spcPts val="800"/>
              </a:spcBef>
              <a:spcAft>
                <a:spcPts val="0"/>
              </a:spcAft>
              <a:buSzPts val="1400"/>
              <a:buChar char="❏"/>
            </a:pPr>
            <a:r>
              <a:rPr b="1" lang="fr" sz="1400"/>
              <a:t>Astrophysical data significantly constrains the EOS in high density, low temperature region</a:t>
            </a:r>
            <a:r>
              <a:rPr lang="fr" sz="1400"/>
              <a:t> (especially if combined: mass, radius, tidal, luminosities…)</a:t>
            </a:r>
            <a:r>
              <a:rPr lang="fr" sz="1400"/>
              <a:t> </a:t>
            </a:r>
            <a:endParaRPr sz="1400"/>
          </a:p>
          <a:p>
            <a:pPr indent="0" lvl="0" marL="4572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-317500" lvl="0" marL="457200" rtl="0" algn="l">
              <a:spcBef>
                <a:spcPts val="800"/>
              </a:spcBef>
              <a:spcAft>
                <a:spcPts val="0"/>
              </a:spcAft>
              <a:buSzPts val="1400"/>
              <a:buChar char="❏"/>
            </a:pPr>
            <a:r>
              <a:rPr lang="fr" sz="1400"/>
              <a:t> </a:t>
            </a:r>
            <a:r>
              <a:rPr b="1" lang="fr" sz="1400"/>
              <a:t>Ab initio calculation updates can easily be integrated into EOS inference frameworks, including uncertainty quantification of cEFT EOS</a:t>
            </a:r>
            <a:endParaRPr b="1" sz="14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b="1" sz="1400"/>
          </a:p>
          <a:p>
            <a:pPr indent="-317500" lvl="0" marL="457200" rtl="0" algn="l">
              <a:spcBef>
                <a:spcPts val="800"/>
              </a:spcBef>
              <a:spcAft>
                <a:spcPts val="0"/>
              </a:spcAft>
              <a:buSzPts val="1400"/>
              <a:buChar char="❏"/>
            </a:pPr>
            <a:r>
              <a:rPr b="1" lang="fr" sz="1400"/>
              <a:t> Inference of EOS parameters, such as L, statistically meaningful and astro informed</a:t>
            </a:r>
            <a:endParaRPr b="1" sz="1400"/>
          </a:p>
          <a:p>
            <a:pPr indent="0" lvl="0" marL="4572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b="1" sz="1400"/>
          </a:p>
          <a:p>
            <a:pPr indent="-317500" lvl="0" marL="457200" rtl="0" algn="l">
              <a:spcBef>
                <a:spcPts val="800"/>
              </a:spcBef>
              <a:spcAft>
                <a:spcPts val="0"/>
              </a:spcAft>
              <a:buSzPts val="1400"/>
              <a:buChar char="❏"/>
            </a:pPr>
            <a:r>
              <a:rPr b="1" lang="fr" sz="1400"/>
              <a:t>Amount and p</a:t>
            </a:r>
            <a:r>
              <a:rPr b="1" lang="fr" sz="1400"/>
              <a:t>recision of observations only increases! More astrophysical and laboratory data expected soon</a:t>
            </a:r>
            <a:endParaRPr b="1" sz="1400"/>
          </a:p>
          <a:p>
            <a:pPr indent="0" lvl="0" marL="45720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b="1" sz="1400"/>
          </a:p>
          <a:p>
            <a:pPr indent="0" lvl="0" marL="0" rtl="0" algn="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200"/>
              <a:t>Thank you! </a:t>
            </a:r>
            <a:endParaRPr sz="1200"/>
          </a:p>
          <a:p>
            <a:pPr indent="0" lvl="0" marL="0" rtl="0" algn="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200"/>
              <a:t>melissa.mendes@tu-darmstadt.de</a:t>
            </a:r>
            <a:endParaRPr sz="1200"/>
          </a:p>
        </p:txBody>
      </p:sp>
      <p:sp>
        <p:nvSpPr>
          <p:cNvPr id="549" name="Google Shape;549;p64"/>
          <p:cNvSpPr txBox="1"/>
          <p:nvPr>
            <p:ph type="title"/>
          </p:nvPr>
        </p:nvSpPr>
        <p:spPr>
          <a:xfrm>
            <a:off x="346200" y="-57100"/>
            <a:ext cx="76929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3000"/>
              <a:t>Summary</a:t>
            </a:r>
            <a:endParaRPr sz="3000"/>
          </a:p>
        </p:txBody>
      </p:sp>
      <p:sp>
        <p:nvSpPr>
          <p:cNvPr id="550" name="Google Shape;550;p64"/>
          <p:cNvSpPr txBox="1"/>
          <p:nvPr/>
        </p:nvSpPr>
        <p:spPr>
          <a:xfrm>
            <a:off x="379525" y="4005700"/>
            <a:ext cx="26859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chemeClr val="dk1"/>
                </a:solidFill>
              </a:rPr>
              <a:t>Special thanks to A. Hensel, H. Göttling, I. Svensson, K. Hebeler, 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chemeClr val="dk1"/>
                </a:solidFill>
              </a:rPr>
              <a:t>A. Schwenk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551" name="Google Shape;551;p64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552" name="Google Shape;552;p64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553" name="Google Shape;553;p64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  <p:pic>
        <p:nvPicPr>
          <p:cNvPr id="554" name="Google Shape;554;p64" title="Stadtmitte_Nord_buehne_1300x0-1460933597.jpg"/>
          <p:cNvPicPr preferRelativeResize="0"/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0" y="0"/>
            <a:ext cx="9143998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8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p65"/>
          <p:cNvSpPr txBox="1"/>
          <p:nvPr>
            <p:ph type="title"/>
          </p:nvPr>
        </p:nvSpPr>
        <p:spPr>
          <a:xfrm>
            <a:off x="2753975" y="1977300"/>
            <a:ext cx="50553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3000"/>
              <a:t>Additional slides</a:t>
            </a:r>
            <a:endParaRPr sz="3000"/>
          </a:p>
        </p:txBody>
      </p:sp>
      <p:sp>
        <p:nvSpPr>
          <p:cNvPr id="560" name="Google Shape;560;p65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561" name="Google Shape;561;p65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562" name="Google Shape;562;p65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9"/>
          <p:cNvSpPr txBox="1"/>
          <p:nvPr>
            <p:ph type="title"/>
          </p:nvPr>
        </p:nvSpPr>
        <p:spPr>
          <a:xfrm>
            <a:off x="165650" y="396381"/>
            <a:ext cx="7352700" cy="6915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Constraining equation of state (EOS) with NS observables</a:t>
            </a:r>
            <a:endParaRPr/>
          </a:p>
        </p:txBody>
      </p:sp>
      <p:sp>
        <p:nvSpPr>
          <p:cNvPr id="236" name="Google Shape;236;p39"/>
          <p:cNvSpPr txBox="1"/>
          <p:nvPr>
            <p:ph idx="1" type="body"/>
          </p:nvPr>
        </p:nvSpPr>
        <p:spPr>
          <a:xfrm>
            <a:off x="7247025" y="1496875"/>
            <a:ext cx="1510800" cy="3200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 lnSpcReduction="10000"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Mass-radius observations can constrain the nuclear matter EOS (in beta-equilibrium)</a:t>
            </a:r>
            <a:endParaRPr sz="16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000"/>
              <a:t>Figure from Watts et al, Sci China Phys Mech Astron(2019), arxiv:1812.04021</a:t>
            </a:r>
            <a:endParaRPr sz="1000"/>
          </a:p>
        </p:txBody>
      </p:sp>
      <p:pic>
        <p:nvPicPr>
          <p:cNvPr id="237" name="Google Shape;237;p39" title="EOS_M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9725" y="1482259"/>
            <a:ext cx="6888477" cy="2675400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39"/>
          <p:cNvSpPr txBox="1"/>
          <p:nvPr/>
        </p:nvSpPr>
        <p:spPr>
          <a:xfrm>
            <a:off x="2250240" y="4236948"/>
            <a:ext cx="4711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chemeClr val="dk1"/>
                </a:solidFill>
              </a:rPr>
              <a:t>See also Margueron et al (2025), arxiv: 2506.20434</a:t>
            </a:r>
            <a:endParaRPr sz="1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chemeClr val="dk1"/>
                </a:solidFill>
              </a:rPr>
              <a:t>and Semposki et al (2025), arxiv: 2505.18921</a:t>
            </a:r>
            <a:endParaRPr sz="1000">
              <a:solidFill>
                <a:schemeClr val="dk1"/>
              </a:solidFill>
            </a:endParaRPr>
          </a:p>
        </p:txBody>
      </p:sp>
      <p:sp>
        <p:nvSpPr>
          <p:cNvPr id="239" name="Google Shape;239;p39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240" name="Google Shape;240;p39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241" name="Google Shape;241;p39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6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p66"/>
          <p:cNvSpPr txBox="1"/>
          <p:nvPr>
            <p:ph type="title"/>
          </p:nvPr>
        </p:nvSpPr>
        <p:spPr>
          <a:xfrm>
            <a:off x="270000" y="95311"/>
            <a:ext cx="67320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BNS Gravitational Waves</a:t>
            </a:r>
            <a:endParaRPr/>
          </a:p>
        </p:txBody>
      </p:sp>
      <p:pic>
        <p:nvPicPr>
          <p:cNvPr id="568" name="Google Shape;568;p66" title="Screenshot from 2025-07-28 17-14-09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76800" y="1286325"/>
            <a:ext cx="4592125" cy="3455525"/>
          </a:xfrm>
          <a:prstGeom prst="rect">
            <a:avLst/>
          </a:prstGeom>
          <a:noFill/>
          <a:ln>
            <a:noFill/>
          </a:ln>
        </p:spPr>
      </p:pic>
      <p:sp>
        <p:nvSpPr>
          <p:cNvPr id="569" name="Google Shape;569;p66"/>
          <p:cNvSpPr/>
          <p:nvPr/>
        </p:nvSpPr>
        <p:spPr>
          <a:xfrm>
            <a:off x="1238775" y="4518075"/>
            <a:ext cx="1198500" cy="197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0" name="Google Shape;570;p66"/>
          <p:cNvSpPr txBox="1"/>
          <p:nvPr>
            <p:ph idx="1" type="body"/>
          </p:nvPr>
        </p:nvSpPr>
        <p:spPr>
          <a:xfrm>
            <a:off x="6228875" y="1177800"/>
            <a:ext cx="2312100" cy="3672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GW170817 much more constraining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GW190425  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baseline="30000"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baseline="30000" sz="16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baseline="30000" sz="16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/>
              <a:t>Figure from J. Read, L. Suleiman’s slides on behalf of LVK collaboration at Nuclei in the Cosmos 2025 - </a:t>
            </a:r>
            <a:r>
              <a:rPr lang="fr" sz="1000" u="sng">
                <a:solidFill>
                  <a:schemeClr val="hlink"/>
                </a:solidFill>
                <a:hlinkClick r:id="rId4"/>
              </a:rPr>
              <a:t>https://indico.icc.ub.edu/event/341</a:t>
            </a:r>
            <a:r>
              <a:rPr lang="fr" sz="1000"/>
              <a:t> </a:t>
            </a:r>
            <a:endParaRPr sz="1000"/>
          </a:p>
        </p:txBody>
      </p:sp>
      <p:pic>
        <p:nvPicPr>
          <p:cNvPr id="571" name="Google Shape;571;p6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93838" y="2011722"/>
            <a:ext cx="982175" cy="243003"/>
          </a:xfrm>
          <a:prstGeom prst="rect">
            <a:avLst/>
          </a:prstGeom>
          <a:noFill/>
          <a:ln>
            <a:noFill/>
          </a:ln>
        </p:spPr>
      </p:pic>
      <p:pic>
        <p:nvPicPr>
          <p:cNvPr id="572" name="Google Shape;572;p66" title="Screenshot from 2025-12-03 17-12-08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091320" y="2948576"/>
            <a:ext cx="587222" cy="197700"/>
          </a:xfrm>
          <a:prstGeom prst="rect">
            <a:avLst/>
          </a:prstGeom>
          <a:noFill/>
          <a:ln>
            <a:noFill/>
          </a:ln>
        </p:spPr>
      </p:pic>
      <p:sp>
        <p:nvSpPr>
          <p:cNvPr id="573" name="Google Shape;573;p66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574" name="Google Shape;574;p66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575" name="Google Shape;575;p66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p67"/>
          <p:cNvSpPr txBox="1"/>
          <p:nvPr>
            <p:ph type="title"/>
          </p:nvPr>
        </p:nvSpPr>
        <p:spPr>
          <a:xfrm>
            <a:off x="270000" y="204961"/>
            <a:ext cx="67320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NICER telescope primer</a:t>
            </a:r>
            <a:endParaRPr/>
          </a:p>
        </p:txBody>
      </p:sp>
      <p:sp>
        <p:nvSpPr>
          <p:cNvPr id="581" name="Google Shape;581;p67"/>
          <p:cNvSpPr txBox="1"/>
          <p:nvPr>
            <p:ph idx="1" type="body"/>
          </p:nvPr>
        </p:nvSpPr>
        <p:spPr>
          <a:xfrm>
            <a:off x="270000" y="1485000"/>
            <a:ext cx="8640000" cy="3153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 lnSpcReduction="10000"/>
          </a:bodyPr>
          <a:lstStyle/>
          <a:p>
            <a:pPr indent="0" lvl="0" marL="0" rtl="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fr"/>
              <a:t>Neutron star Interior Composition ExploreR (NICER)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SzPts val="1400"/>
              <a:buChar char="▪"/>
            </a:pPr>
            <a:r>
              <a:rPr lang="fr"/>
              <a:t>X-ray telescope, aboard the International Space Station since 2017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▪"/>
            </a:pPr>
            <a:r>
              <a:rPr lang="fr"/>
              <a:t>Needs rotating sources with f &gt; 100 Hz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▪"/>
            </a:pPr>
            <a:r>
              <a:rPr lang="fr"/>
              <a:t>Inferences depend on model for the surface emission, with free parameters: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▪"/>
            </a:pPr>
            <a:r>
              <a:rPr lang="fr"/>
              <a:t>mass, radius, spin rate, temperature distribution, beaming function or atmosphere model, observer inclination, distance, interstellar hydrogen column density and a background model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fr"/>
              <a:t>Targets: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SzPts val="1400"/>
              <a:buChar char="▪"/>
            </a:pPr>
            <a:r>
              <a:rPr lang="fr"/>
              <a:t>5-10% precision level for PSR J0437-4715, PSR J0030+0451, PSR J1231+1411 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▪"/>
            </a:pPr>
            <a:r>
              <a:rPr lang="fr"/>
              <a:t>Plus PSR J0740+6620, PSR J0614-3329, PSR J1614-2230 </a:t>
            </a:r>
            <a:endParaRPr/>
          </a:p>
        </p:txBody>
      </p:sp>
      <p:sp>
        <p:nvSpPr>
          <p:cNvPr id="582" name="Google Shape;582;p67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583" name="Google Shape;583;p67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584" name="Google Shape;584;p67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8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Google Shape;589;p68"/>
          <p:cNvSpPr txBox="1"/>
          <p:nvPr>
            <p:ph type="title"/>
          </p:nvPr>
        </p:nvSpPr>
        <p:spPr>
          <a:xfrm>
            <a:off x="270000" y="-57100"/>
            <a:ext cx="76929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Rutherford et al NICER data</a:t>
            </a:r>
            <a:endParaRPr/>
          </a:p>
        </p:txBody>
      </p:sp>
      <p:sp>
        <p:nvSpPr>
          <p:cNvPr id="590" name="Google Shape;590;p68"/>
          <p:cNvSpPr txBox="1"/>
          <p:nvPr>
            <p:ph idx="1" type="body"/>
          </p:nvPr>
        </p:nvSpPr>
        <p:spPr>
          <a:xfrm>
            <a:off x="6799775" y="1558700"/>
            <a:ext cx="1794600" cy="3375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Some possible MR data contours depending on hot spot modelling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Plus GW170817 and GW190425</a:t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/>
              <a:t>From Rutherford, </a:t>
            </a:r>
            <a:r>
              <a:rPr b="1" lang="fr" sz="1000"/>
              <a:t>MM</a:t>
            </a:r>
            <a:r>
              <a:rPr lang="fr" sz="1000"/>
              <a:t>, Svensson et al, ApJL (2024), arxiv:2407.06790</a:t>
            </a:r>
            <a:endParaRPr sz="10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800"/>
          </a:p>
        </p:txBody>
      </p:sp>
      <p:pic>
        <p:nvPicPr>
          <p:cNvPr id="591" name="Google Shape;591;p68" title="MRdata-1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9525" y="905300"/>
            <a:ext cx="5378077" cy="3942350"/>
          </a:xfrm>
          <a:prstGeom prst="rect">
            <a:avLst/>
          </a:prstGeom>
          <a:noFill/>
          <a:ln>
            <a:noFill/>
          </a:ln>
        </p:spPr>
      </p:pic>
      <p:sp>
        <p:nvSpPr>
          <p:cNvPr id="592" name="Google Shape;592;p68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593" name="Google Shape;593;p68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594" name="Google Shape;594;p68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8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p69"/>
          <p:cNvSpPr txBox="1"/>
          <p:nvPr>
            <p:ph type="title"/>
          </p:nvPr>
        </p:nvSpPr>
        <p:spPr>
          <a:xfrm>
            <a:off x="228025" y="-52450"/>
            <a:ext cx="76929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Recent χEFT EOS calculations</a:t>
            </a:r>
            <a:endParaRPr/>
          </a:p>
        </p:txBody>
      </p:sp>
      <p:sp>
        <p:nvSpPr>
          <p:cNvPr id="600" name="Google Shape;600;p69"/>
          <p:cNvSpPr txBox="1"/>
          <p:nvPr>
            <p:ph idx="1" type="body"/>
          </p:nvPr>
        </p:nvSpPr>
        <p:spPr>
          <a:xfrm>
            <a:off x="6940300" y="1170900"/>
            <a:ext cx="1898400" cy="3576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Based on asymmetric matter calculations and improved uncertainty quantification, for both next-to-next-to (N</a:t>
            </a:r>
            <a:r>
              <a:rPr baseline="30000" lang="fr" sz="1400"/>
              <a:t>2</a:t>
            </a:r>
            <a:r>
              <a:rPr lang="fr" sz="1400"/>
              <a:t>LO) and next-to-next-to-next-to (N</a:t>
            </a:r>
            <a:r>
              <a:rPr baseline="30000" lang="fr" sz="1400"/>
              <a:t>3</a:t>
            </a:r>
            <a:r>
              <a:rPr lang="fr" sz="1400"/>
              <a:t>LO) leading order</a:t>
            </a:r>
            <a:endParaRPr sz="14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000"/>
              <a:t>Figure from Keller et al, PRL (2023), arxiv:2204.14016</a:t>
            </a:r>
            <a:endParaRPr sz="1000"/>
          </a:p>
        </p:txBody>
      </p:sp>
      <p:pic>
        <p:nvPicPr>
          <p:cNvPr id="601" name="Google Shape;601;p69" title="Kelle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0550" y="1199962"/>
            <a:ext cx="6316975" cy="3576375"/>
          </a:xfrm>
          <a:prstGeom prst="rect">
            <a:avLst/>
          </a:prstGeom>
          <a:noFill/>
          <a:ln>
            <a:noFill/>
          </a:ln>
        </p:spPr>
      </p:pic>
      <p:sp>
        <p:nvSpPr>
          <p:cNvPr id="602" name="Google Shape;602;p69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603" name="Google Shape;603;p69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604" name="Google Shape;604;p69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8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p70"/>
          <p:cNvSpPr txBox="1"/>
          <p:nvPr>
            <p:ph type="title"/>
          </p:nvPr>
        </p:nvSpPr>
        <p:spPr>
          <a:xfrm>
            <a:off x="228025" y="-52450"/>
            <a:ext cx="76929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Gaussian processes (GP)</a:t>
            </a:r>
            <a:endParaRPr/>
          </a:p>
        </p:txBody>
      </p:sp>
      <p:pic>
        <p:nvPicPr>
          <p:cNvPr id="610" name="Google Shape;610;p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3705" y="1040807"/>
            <a:ext cx="2999446" cy="30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1" name="Google Shape;611;p70" title="Screenshot from 2025-11-30 20-35-30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3156" y="1394804"/>
            <a:ext cx="4186474" cy="421925"/>
          </a:xfrm>
          <a:prstGeom prst="rect">
            <a:avLst/>
          </a:prstGeom>
          <a:noFill/>
          <a:ln>
            <a:noFill/>
          </a:ln>
        </p:spPr>
      </p:pic>
      <p:sp>
        <p:nvSpPr>
          <p:cNvPr id="612" name="Google Shape;612;p70"/>
          <p:cNvSpPr txBox="1"/>
          <p:nvPr/>
        </p:nvSpPr>
        <p:spPr>
          <a:xfrm>
            <a:off x="5888912" y="994600"/>
            <a:ext cx="3435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1"/>
                </a:solidFill>
              </a:rPr>
              <a:t>Calculations performed by H. Göttling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613" name="Google Shape;613;p70" title="GP-1.jp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4990" y="1964049"/>
            <a:ext cx="2512026" cy="2342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" name="Google Shape;614;p70" title="deltaE-1.jpg"/>
          <p:cNvPicPr preferRelativeResize="0"/>
          <p:nvPr/>
        </p:nvPicPr>
        <p:blipFill rotWithShape="1">
          <a:blip r:embed="rId6">
            <a:alphaModFix/>
          </a:blip>
          <a:srcRect b="0" l="0" r="47723" t="0"/>
          <a:stretch/>
        </p:blipFill>
        <p:spPr>
          <a:xfrm>
            <a:off x="5264922" y="1394800"/>
            <a:ext cx="3688822" cy="2056899"/>
          </a:xfrm>
          <a:prstGeom prst="rect">
            <a:avLst/>
          </a:prstGeom>
          <a:noFill/>
          <a:ln>
            <a:noFill/>
          </a:ln>
        </p:spPr>
      </p:pic>
      <p:sp>
        <p:nvSpPr>
          <p:cNvPr id="615" name="Google Shape;615;p70"/>
          <p:cNvSpPr txBox="1"/>
          <p:nvPr/>
        </p:nvSpPr>
        <p:spPr>
          <a:xfrm>
            <a:off x="5752201" y="3451696"/>
            <a:ext cx="34353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chemeClr val="dk1"/>
                </a:solidFill>
              </a:rPr>
              <a:t>Modified figure from Göttling et al (2025), in preparation</a:t>
            </a:r>
            <a:endParaRPr sz="1000">
              <a:solidFill>
                <a:schemeClr val="dk1"/>
              </a:solidFill>
            </a:endParaRPr>
          </a:p>
        </p:txBody>
      </p:sp>
      <p:sp>
        <p:nvSpPr>
          <p:cNvPr id="616" name="Google Shape;616;p70"/>
          <p:cNvSpPr txBox="1"/>
          <p:nvPr/>
        </p:nvSpPr>
        <p:spPr>
          <a:xfrm>
            <a:off x="5708674" y="4108200"/>
            <a:ext cx="31701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chemeClr val="dk1"/>
                </a:solidFill>
              </a:rPr>
              <a:t>GP for uncertainty quantification following Drischler et al., PRC (2020); Melendez et al., PRC (2019)</a:t>
            </a:r>
            <a:endParaRPr sz="1000">
              <a:solidFill>
                <a:schemeClr val="dk1"/>
              </a:solidFill>
            </a:endParaRPr>
          </a:p>
        </p:txBody>
      </p:sp>
      <p:sp>
        <p:nvSpPr>
          <p:cNvPr id="617" name="Google Shape;617;p70"/>
          <p:cNvSpPr txBox="1"/>
          <p:nvPr/>
        </p:nvSpPr>
        <p:spPr>
          <a:xfrm>
            <a:off x="279887" y="4337868"/>
            <a:ext cx="5428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1"/>
                </a:solidFill>
              </a:rPr>
              <a:t>hyperparameters    , </a:t>
            </a:r>
            <a:r>
              <a:rPr lang="fr">
                <a:solidFill>
                  <a:srgbClr val="0000FF"/>
                </a:solidFill>
              </a:rPr>
              <a:t>ℓ </a:t>
            </a:r>
            <a:r>
              <a:rPr lang="fr">
                <a:solidFill>
                  <a:schemeClr val="dk1"/>
                </a:solidFill>
              </a:rPr>
              <a:t>determined from expansion coefficients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618" name="Google Shape;618;p70" title="Screenshot from 2025-11-30 20-56-44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974749" y="2737000"/>
            <a:ext cx="2021351" cy="580675"/>
          </a:xfrm>
          <a:prstGeom prst="rect">
            <a:avLst/>
          </a:prstGeom>
          <a:noFill/>
          <a:ln>
            <a:noFill/>
          </a:ln>
        </p:spPr>
      </p:pic>
      <p:sp>
        <p:nvSpPr>
          <p:cNvPr id="619" name="Google Shape;619;p70"/>
          <p:cNvSpPr txBox="1"/>
          <p:nvPr/>
        </p:nvSpPr>
        <p:spPr>
          <a:xfrm>
            <a:off x="3770428" y="2171550"/>
            <a:ext cx="929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1"/>
                </a:solidFill>
              </a:rPr>
              <a:t>where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620" name="Google Shape;620;p70" title="Screenshot from 2025-11-30 21-03-28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765583" y="4450787"/>
            <a:ext cx="149375" cy="165025"/>
          </a:xfrm>
          <a:prstGeom prst="rect">
            <a:avLst/>
          </a:prstGeom>
          <a:noFill/>
          <a:ln>
            <a:noFill/>
          </a:ln>
        </p:spPr>
      </p:pic>
      <p:sp>
        <p:nvSpPr>
          <p:cNvPr id="621" name="Google Shape;621;p70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622" name="Google Shape;622;p70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623" name="Google Shape;623;p70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7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Google Shape;628;p71"/>
          <p:cNvSpPr txBox="1"/>
          <p:nvPr>
            <p:ph type="title"/>
          </p:nvPr>
        </p:nvSpPr>
        <p:spPr>
          <a:xfrm>
            <a:off x="270000" y="-57100"/>
            <a:ext cx="76929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New 3 contours</a:t>
            </a:r>
            <a:endParaRPr/>
          </a:p>
        </p:txBody>
      </p:sp>
      <p:sp>
        <p:nvSpPr>
          <p:cNvPr id="629" name="Google Shape;629;p71"/>
          <p:cNvSpPr txBox="1"/>
          <p:nvPr>
            <p:ph idx="1" type="body"/>
          </p:nvPr>
        </p:nvSpPr>
        <p:spPr>
          <a:xfrm>
            <a:off x="6952175" y="1812850"/>
            <a:ext cx="1794600" cy="3375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000"/>
              <a:t>From Rutherford, </a:t>
            </a:r>
            <a:r>
              <a:rPr b="1" lang="fr" sz="1000"/>
              <a:t>MM</a:t>
            </a:r>
            <a:r>
              <a:rPr lang="fr" sz="1000"/>
              <a:t>, Svensson et al, ApJL (2024) arxiv:2407.06790</a:t>
            </a:r>
            <a:endParaRPr sz="10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800"/>
          </a:p>
        </p:txBody>
      </p:sp>
      <p:pic>
        <p:nvPicPr>
          <p:cNvPr id="630" name="Google Shape;630;p71" title="MR_N3LO_comparison_new3-1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1850" y="1115963"/>
            <a:ext cx="6647372" cy="3368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1" name="Google Shape;631;p71" title="MR_data_new3-1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64900" y="942200"/>
            <a:ext cx="2952250" cy="1968175"/>
          </a:xfrm>
          <a:prstGeom prst="rect">
            <a:avLst/>
          </a:prstGeom>
          <a:noFill/>
          <a:ln>
            <a:noFill/>
          </a:ln>
        </p:spPr>
      </p:pic>
      <p:sp>
        <p:nvSpPr>
          <p:cNvPr id="632" name="Google Shape;632;p71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633" name="Google Shape;633;p71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634" name="Google Shape;634;p71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8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Google Shape;639;p72"/>
          <p:cNvSpPr txBox="1"/>
          <p:nvPr>
            <p:ph type="title"/>
          </p:nvPr>
        </p:nvSpPr>
        <p:spPr>
          <a:xfrm>
            <a:off x="270000" y="-57100"/>
            <a:ext cx="76929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Other hot spot scenarios</a:t>
            </a:r>
            <a:endParaRPr/>
          </a:p>
        </p:txBody>
      </p:sp>
      <p:sp>
        <p:nvSpPr>
          <p:cNvPr id="640" name="Google Shape;640;p72"/>
          <p:cNvSpPr txBox="1"/>
          <p:nvPr>
            <p:ph idx="1" type="body"/>
          </p:nvPr>
        </p:nvSpPr>
        <p:spPr>
          <a:xfrm>
            <a:off x="6952175" y="1812850"/>
            <a:ext cx="1794600" cy="3375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000"/>
              <a:t>From Rutherford, </a:t>
            </a:r>
            <a:r>
              <a:rPr b="1" lang="fr" sz="1000"/>
              <a:t>MM</a:t>
            </a:r>
            <a:r>
              <a:rPr lang="fr" sz="1000"/>
              <a:t>, Svensson et al, ApJL (2024), arxiv:2407.06790</a:t>
            </a:r>
            <a:endParaRPr sz="10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800"/>
          </a:p>
        </p:txBody>
      </p:sp>
      <p:pic>
        <p:nvPicPr>
          <p:cNvPr id="641" name="Google Shape;641;p72" title="MR_N3LO_comparison_new1-1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0425" y="1190050"/>
            <a:ext cx="6494973" cy="329139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2" name="Google Shape;642;p72" title="MR_data_new1-1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11475" y="1020550"/>
            <a:ext cx="3079074" cy="2052724"/>
          </a:xfrm>
          <a:prstGeom prst="rect">
            <a:avLst/>
          </a:prstGeom>
          <a:noFill/>
          <a:ln>
            <a:noFill/>
          </a:ln>
        </p:spPr>
      </p:pic>
      <p:sp>
        <p:nvSpPr>
          <p:cNvPr id="643" name="Google Shape;643;p72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644" name="Google Shape;644;p72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645" name="Google Shape;645;p72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9" name="Shape 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Google Shape;650;p73"/>
          <p:cNvSpPr txBox="1"/>
          <p:nvPr>
            <p:ph type="title"/>
          </p:nvPr>
        </p:nvSpPr>
        <p:spPr>
          <a:xfrm>
            <a:off x="270000" y="-57100"/>
            <a:ext cx="76929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Most likely M-R</a:t>
            </a:r>
            <a:endParaRPr/>
          </a:p>
        </p:txBody>
      </p:sp>
      <p:sp>
        <p:nvSpPr>
          <p:cNvPr id="651" name="Google Shape;651;p73"/>
          <p:cNvSpPr txBox="1"/>
          <p:nvPr>
            <p:ph idx="1" type="body"/>
          </p:nvPr>
        </p:nvSpPr>
        <p:spPr>
          <a:xfrm>
            <a:off x="6458600" y="3016300"/>
            <a:ext cx="2421000" cy="2037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 lnSpcReduction="20000"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Consistent results for PP and CS parameterizations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Bimodal-like tendency for all posteriors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8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8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/>
              <a:t>From Rutherford, </a:t>
            </a:r>
            <a:r>
              <a:rPr b="1" lang="fr" sz="1000"/>
              <a:t>MM</a:t>
            </a:r>
            <a:r>
              <a:rPr lang="fr" sz="1000"/>
              <a:t>, Svensson et al, ApJL (2024), arxiv:2407.06790</a:t>
            </a:r>
            <a:endParaRPr sz="10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</p:txBody>
      </p:sp>
      <p:pic>
        <p:nvPicPr>
          <p:cNvPr id="652" name="Google Shape;652;p73" title="MR_posterior_1.1_1.5-1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0050" y="814650"/>
            <a:ext cx="5342399" cy="4042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53" name="Google Shape;653;p73" title="MR_data_new2-1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62949" y="1068275"/>
            <a:ext cx="2616751" cy="1744500"/>
          </a:xfrm>
          <a:prstGeom prst="rect">
            <a:avLst/>
          </a:prstGeom>
          <a:noFill/>
          <a:ln>
            <a:noFill/>
          </a:ln>
        </p:spPr>
      </p:pic>
      <p:sp>
        <p:nvSpPr>
          <p:cNvPr id="654" name="Google Shape;654;p73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655" name="Google Shape;655;p73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656" name="Google Shape;656;p73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0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Google Shape;661;p74"/>
          <p:cNvSpPr txBox="1"/>
          <p:nvPr>
            <p:ph type="title"/>
          </p:nvPr>
        </p:nvSpPr>
        <p:spPr>
          <a:xfrm>
            <a:off x="270000" y="-57100"/>
            <a:ext cx="76929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Most likely M-R</a:t>
            </a:r>
            <a:endParaRPr/>
          </a:p>
        </p:txBody>
      </p:sp>
      <p:sp>
        <p:nvSpPr>
          <p:cNvPr id="662" name="Google Shape;662;p74"/>
          <p:cNvSpPr txBox="1"/>
          <p:nvPr>
            <p:ph idx="1" type="body"/>
          </p:nvPr>
        </p:nvSpPr>
        <p:spPr>
          <a:xfrm>
            <a:off x="6379326" y="913975"/>
            <a:ext cx="2421000" cy="4139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Bimodal-like tendency still present with new cEFT implementation and pQCD extensions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8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8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8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8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8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8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/>
              <a:t>From </a:t>
            </a:r>
            <a:r>
              <a:rPr b="1" lang="fr" sz="1000"/>
              <a:t>MM, </a:t>
            </a:r>
            <a:r>
              <a:rPr lang="fr" sz="1000"/>
              <a:t>HG et al, 2026 (Submitted to ApJ), arxiv: 2605.18560</a:t>
            </a:r>
            <a:endParaRPr sz="800"/>
          </a:p>
        </p:txBody>
      </p:sp>
      <p:pic>
        <p:nvPicPr>
          <p:cNvPr id="663" name="Google Shape;663;p74" title="MR_j0614_heatmap_paper_v2_colormap-1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41524" y="814960"/>
            <a:ext cx="4650675" cy="4051201"/>
          </a:xfrm>
          <a:prstGeom prst="rect">
            <a:avLst/>
          </a:prstGeom>
          <a:noFill/>
          <a:ln>
            <a:noFill/>
          </a:ln>
        </p:spPr>
      </p:pic>
      <p:sp>
        <p:nvSpPr>
          <p:cNvPr id="664" name="Google Shape;664;p74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665" name="Google Shape;665;p74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666" name="Google Shape;666;p74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0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Google Shape;671;p75"/>
          <p:cNvSpPr txBox="1"/>
          <p:nvPr>
            <p:ph type="title"/>
          </p:nvPr>
        </p:nvSpPr>
        <p:spPr>
          <a:xfrm>
            <a:off x="270000" y="-38450"/>
            <a:ext cx="76929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3000"/>
              <a:t>Recent data from NICER</a:t>
            </a:r>
            <a:endParaRPr sz="3000"/>
          </a:p>
        </p:txBody>
      </p:sp>
      <p:sp>
        <p:nvSpPr>
          <p:cNvPr id="672" name="Google Shape;672;p75"/>
          <p:cNvSpPr txBox="1"/>
          <p:nvPr>
            <p:ph idx="1" type="body"/>
          </p:nvPr>
        </p:nvSpPr>
        <p:spPr>
          <a:xfrm>
            <a:off x="6526550" y="1224800"/>
            <a:ext cx="2268300" cy="3662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Reanalysis with more accumulated data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/>
              <a:t>Figure from Kini et al (2026), arxiv: 2602.23743 </a:t>
            </a:r>
            <a:endParaRPr sz="1000"/>
          </a:p>
        </p:txBody>
      </p:sp>
      <p:pic>
        <p:nvPicPr>
          <p:cNvPr id="673" name="Google Shape;673;p75" title="Screenshot from 2026-06-16 06-46-12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15100" y="923938"/>
            <a:ext cx="4345863" cy="3742138"/>
          </a:xfrm>
          <a:prstGeom prst="rect">
            <a:avLst/>
          </a:prstGeom>
          <a:noFill/>
          <a:ln>
            <a:noFill/>
          </a:ln>
        </p:spPr>
      </p:pic>
      <p:sp>
        <p:nvSpPr>
          <p:cNvPr id="674" name="Google Shape;674;p75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675" name="Google Shape;675;p75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676" name="Google Shape;676;p75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40"/>
          <p:cNvSpPr txBox="1"/>
          <p:nvPr>
            <p:ph type="title"/>
          </p:nvPr>
        </p:nvSpPr>
        <p:spPr>
          <a:xfrm>
            <a:off x="165650" y="396381"/>
            <a:ext cx="7352700" cy="6915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Constraining equation of state (EOS) with NS observables</a:t>
            </a:r>
            <a:endParaRPr/>
          </a:p>
        </p:txBody>
      </p:sp>
      <p:sp>
        <p:nvSpPr>
          <p:cNvPr id="247" name="Google Shape;247;p40"/>
          <p:cNvSpPr txBox="1"/>
          <p:nvPr>
            <p:ph idx="1" type="body"/>
          </p:nvPr>
        </p:nvSpPr>
        <p:spPr>
          <a:xfrm>
            <a:off x="7247025" y="1376575"/>
            <a:ext cx="1510800" cy="3321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 fontScale="85000" lnSpcReduction="20000"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600"/>
              <a:t>Tidal deformability -mass-radius observations can constrain the nuclear matter EOS (in beta-equilibrium)</a:t>
            </a:r>
            <a:endParaRPr sz="16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226"/>
              <a:t>Modified figure from Watts et al, Science China Physics, Mechanics &amp; Astronomy (2019), arxiv:1812.04021;</a:t>
            </a:r>
            <a:endParaRPr sz="1226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226"/>
              <a:t> Perot et al, Phys. Rev. C (2019), arxiv: 1910.13202</a:t>
            </a:r>
            <a:endParaRPr sz="1226"/>
          </a:p>
        </p:txBody>
      </p:sp>
      <p:pic>
        <p:nvPicPr>
          <p:cNvPr id="248" name="Google Shape;248;p40" title="EOS_M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9725" y="1376584"/>
            <a:ext cx="6888477" cy="267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40" title="Tidal_def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97445" y="1319759"/>
            <a:ext cx="3524830" cy="2705476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40"/>
          <p:cNvSpPr txBox="1"/>
          <p:nvPr/>
        </p:nvSpPr>
        <p:spPr>
          <a:xfrm>
            <a:off x="2125916" y="4193435"/>
            <a:ext cx="4711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chemeClr val="dk1"/>
                </a:solidFill>
              </a:rPr>
              <a:t>See also Margueron et al (2025), arxiv: 2506.20434</a:t>
            </a:r>
            <a:endParaRPr sz="1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chemeClr val="dk1"/>
                </a:solidFill>
              </a:rPr>
              <a:t>and Semposki et al (2025), arxiv: 2505.18921</a:t>
            </a:r>
            <a:endParaRPr sz="1000">
              <a:solidFill>
                <a:schemeClr val="dk1"/>
              </a:solidFill>
            </a:endParaRPr>
          </a:p>
        </p:txBody>
      </p:sp>
      <p:sp>
        <p:nvSpPr>
          <p:cNvPr id="251" name="Google Shape;251;p40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252" name="Google Shape;252;p40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253" name="Google Shape;253;p40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0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p76"/>
          <p:cNvSpPr txBox="1"/>
          <p:nvPr>
            <p:ph type="title"/>
          </p:nvPr>
        </p:nvSpPr>
        <p:spPr>
          <a:xfrm>
            <a:off x="270000" y="-57100"/>
            <a:ext cx="76929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Other NICER released data</a:t>
            </a:r>
            <a:endParaRPr/>
          </a:p>
        </p:txBody>
      </p:sp>
      <p:pic>
        <p:nvPicPr>
          <p:cNvPr id="682" name="Google Shape;682;p76" title="MRdata_baseline_1231-1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1425" y="981500"/>
            <a:ext cx="5203660" cy="3789949"/>
          </a:xfrm>
          <a:prstGeom prst="rect">
            <a:avLst/>
          </a:prstGeom>
          <a:noFill/>
          <a:ln>
            <a:noFill/>
          </a:ln>
        </p:spPr>
      </p:pic>
      <p:sp>
        <p:nvSpPr>
          <p:cNvPr id="683" name="Google Shape;683;p76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684" name="Google Shape;684;p76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685" name="Google Shape;685;p76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9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" name="Google Shape;690;p77"/>
          <p:cNvSpPr txBox="1"/>
          <p:nvPr>
            <p:ph type="title"/>
          </p:nvPr>
        </p:nvSpPr>
        <p:spPr>
          <a:xfrm>
            <a:off x="270000" y="-57100"/>
            <a:ext cx="76929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3000"/>
              <a:t>Other hot spot models for J0614</a:t>
            </a:r>
            <a:endParaRPr sz="3000"/>
          </a:p>
        </p:txBody>
      </p:sp>
      <p:pic>
        <p:nvPicPr>
          <p:cNvPr id="691" name="Google Shape;691;p77" title="RM_differentModels-1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82300" y="946025"/>
            <a:ext cx="3274605" cy="3860905"/>
          </a:xfrm>
          <a:prstGeom prst="rect">
            <a:avLst/>
          </a:prstGeom>
          <a:noFill/>
          <a:ln>
            <a:noFill/>
          </a:ln>
        </p:spPr>
      </p:pic>
      <p:sp>
        <p:nvSpPr>
          <p:cNvPr id="692" name="Google Shape;692;p77"/>
          <p:cNvSpPr txBox="1"/>
          <p:nvPr/>
        </p:nvSpPr>
        <p:spPr>
          <a:xfrm>
            <a:off x="6437375" y="3959300"/>
            <a:ext cx="2264700" cy="94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>
                <a:solidFill>
                  <a:schemeClr val="dk1"/>
                </a:solidFill>
              </a:rPr>
              <a:t>Figure from Mauviard, … </a:t>
            </a:r>
            <a:r>
              <a:rPr b="1" lang="fr" sz="1000">
                <a:solidFill>
                  <a:schemeClr val="dk1"/>
                </a:solidFill>
              </a:rPr>
              <a:t>MM</a:t>
            </a:r>
            <a:r>
              <a:rPr lang="fr" sz="1000">
                <a:solidFill>
                  <a:schemeClr val="dk1"/>
                </a:solidFill>
              </a:rPr>
              <a:t>, … et al, ApJ (2025), arxiv:2506.14883</a:t>
            </a:r>
            <a:endParaRPr sz="10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</a:endParaRPr>
          </a:p>
        </p:txBody>
      </p:sp>
      <p:sp>
        <p:nvSpPr>
          <p:cNvPr id="693" name="Google Shape;693;p77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694" name="Google Shape;694;p77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695" name="Google Shape;695;p77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9" name="Shape 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Google Shape;700;p78"/>
          <p:cNvSpPr txBox="1"/>
          <p:nvPr>
            <p:ph type="title"/>
          </p:nvPr>
        </p:nvSpPr>
        <p:spPr>
          <a:xfrm>
            <a:off x="346200" y="19111"/>
            <a:ext cx="67320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TOV equations I</a:t>
            </a:r>
            <a:endParaRPr/>
          </a:p>
        </p:txBody>
      </p:sp>
      <p:pic>
        <p:nvPicPr>
          <p:cNvPr id="701" name="Google Shape;701;p78" title="Screenshot from 2025-07-29 00-48-22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400" y="1198137"/>
            <a:ext cx="5573237" cy="3476189"/>
          </a:xfrm>
          <a:prstGeom prst="rect">
            <a:avLst/>
          </a:prstGeom>
          <a:noFill/>
          <a:ln>
            <a:noFill/>
          </a:ln>
        </p:spPr>
      </p:pic>
      <p:sp>
        <p:nvSpPr>
          <p:cNvPr id="702" name="Google Shape;702;p78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703" name="Google Shape;703;p78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704" name="Google Shape;704;p78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8" name="Shape 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Google Shape;709;p79"/>
          <p:cNvSpPr txBox="1"/>
          <p:nvPr>
            <p:ph type="title"/>
          </p:nvPr>
        </p:nvSpPr>
        <p:spPr>
          <a:xfrm>
            <a:off x="346200" y="-200013"/>
            <a:ext cx="67320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TOV equations II</a:t>
            </a:r>
            <a:endParaRPr/>
          </a:p>
        </p:txBody>
      </p:sp>
      <p:pic>
        <p:nvPicPr>
          <p:cNvPr id="710" name="Google Shape;710;p79" title="Screenshot from 2025-07-29 00-49-26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3550" y="643255"/>
            <a:ext cx="7104052" cy="4201899"/>
          </a:xfrm>
          <a:prstGeom prst="rect">
            <a:avLst/>
          </a:prstGeom>
          <a:noFill/>
          <a:ln>
            <a:noFill/>
          </a:ln>
        </p:spPr>
      </p:pic>
      <p:sp>
        <p:nvSpPr>
          <p:cNvPr id="711" name="Google Shape;711;p79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712" name="Google Shape;712;p79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713" name="Google Shape;713;p79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7" name="Shape 7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" name="Google Shape;718;p80"/>
          <p:cNvSpPr txBox="1"/>
          <p:nvPr>
            <p:ph type="title"/>
          </p:nvPr>
        </p:nvSpPr>
        <p:spPr>
          <a:xfrm>
            <a:off x="270000" y="-57100"/>
            <a:ext cx="76929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PP parametrization equation</a:t>
            </a:r>
            <a:endParaRPr/>
          </a:p>
        </p:txBody>
      </p:sp>
      <p:sp>
        <p:nvSpPr>
          <p:cNvPr id="719" name="Google Shape;719;p80"/>
          <p:cNvSpPr txBox="1"/>
          <p:nvPr>
            <p:ph idx="1" type="body"/>
          </p:nvPr>
        </p:nvSpPr>
        <p:spPr>
          <a:xfrm>
            <a:off x="374825" y="1208475"/>
            <a:ext cx="8331900" cy="3611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Each polytrope given by p(ρ) = K ρ</a:t>
            </a:r>
            <a:r>
              <a:rPr baseline="30000" lang="fr" sz="1400"/>
              <a:t>Γ</a:t>
            </a:r>
            <a:endParaRPr baseline="30000"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such that ε(p) = (1 + a)(p/K)</a:t>
            </a:r>
            <a:r>
              <a:rPr baseline="30000" lang="fr" sz="1400"/>
              <a:t>1/Γ</a:t>
            </a:r>
            <a:r>
              <a:rPr lang="fr" sz="1400"/>
              <a:t> + p/(Γ−1)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Parameter ranges are: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400"/>
              <a:t>For χ</a:t>
            </a:r>
            <a:r>
              <a:rPr baseline="-25000" lang="fr" sz="1400"/>
              <a:t>EFT</a:t>
            </a:r>
            <a:r>
              <a:rPr lang="fr" sz="1400"/>
              <a:t> up to 1.1n</a:t>
            </a:r>
            <a:r>
              <a:rPr baseline="-25000" lang="fr" sz="1400"/>
              <a:t>0</a:t>
            </a:r>
            <a:r>
              <a:rPr lang="fr" sz="1400"/>
              <a:t>,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Γ</a:t>
            </a:r>
            <a:r>
              <a:rPr baseline="-25000" lang="fr" sz="1400"/>
              <a:t>1</a:t>
            </a:r>
            <a:r>
              <a:rPr lang="fr" sz="1400"/>
              <a:t>: [1, 4.5], Γ</a:t>
            </a:r>
            <a:r>
              <a:rPr baseline="-25000" lang="fr" sz="1400"/>
              <a:t>2</a:t>
            </a:r>
            <a:r>
              <a:rPr lang="fr" sz="1400"/>
              <a:t>: [0, 8], Γ</a:t>
            </a:r>
            <a:r>
              <a:rPr baseline="-25000" lang="fr" sz="1400"/>
              <a:t>3</a:t>
            </a:r>
            <a:r>
              <a:rPr lang="fr" sz="1400"/>
              <a:t>: [0.5, 8], ρ</a:t>
            </a:r>
            <a:r>
              <a:rPr baseline="-25000" lang="fr" sz="1400"/>
              <a:t>12</a:t>
            </a:r>
            <a:r>
              <a:rPr lang="fr" sz="1400"/>
              <a:t>: [1.5, 8.3], ρ</a:t>
            </a:r>
            <a:r>
              <a:rPr baseline="-25000" lang="fr" sz="1400"/>
              <a:t>23</a:t>
            </a:r>
            <a:r>
              <a:rPr lang="fr" sz="1400"/>
              <a:t>: [1.5, 8.3]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400"/>
              <a:t>For χ</a:t>
            </a:r>
            <a:r>
              <a:rPr baseline="-25000" lang="fr" sz="1400"/>
              <a:t>EFT</a:t>
            </a:r>
            <a:r>
              <a:rPr lang="fr" sz="1400"/>
              <a:t> up to 1.5n</a:t>
            </a:r>
            <a:r>
              <a:rPr baseline="-25000" lang="fr" sz="1400"/>
              <a:t>0</a:t>
            </a:r>
            <a:r>
              <a:rPr lang="fr" sz="1400"/>
              <a:t>,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Γ</a:t>
            </a:r>
            <a:r>
              <a:rPr baseline="-25000" lang="fr" sz="1400"/>
              <a:t>1</a:t>
            </a:r>
            <a:r>
              <a:rPr lang="fr" sz="1400"/>
              <a:t>: [0, 8], Γ</a:t>
            </a:r>
            <a:r>
              <a:rPr baseline="-25000" lang="fr" sz="1400"/>
              <a:t>2</a:t>
            </a:r>
            <a:r>
              <a:rPr lang="fr" sz="1400"/>
              <a:t>: [0, 8], Γ</a:t>
            </a:r>
            <a:r>
              <a:rPr baseline="-25000" lang="fr" sz="1400"/>
              <a:t>3</a:t>
            </a:r>
            <a:r>
              <a:rPr lang="fr" sz="1400"/>
              <a:t>: [0.5, 8], ρ</a:t>
            </a:r>
            <a:r>
              <a:rPr baseline="-25000" lang="fr" sz="1400"/>
              <a:t>12</a:t>
            </a:r>
            <a:r>
              <a:rPr lang="fr" sz="1400"/>
              <a:t>: [2, 8.3], ρ</a:t>
            </a:r>
            <a:r>
              <a:rPr baseline="-25000" lang="fr" sz="1400"/>
              <a:t>23</a:t>
            </a:r>
            <a:r>
              <a:rPr lang="fr" sz="1400"/>
              <a:t>: [2, 8.3]</a:t>
            </a:r>
            <a:endParaRPr sz="1400"/>
          </a:p>
        </p:txBody>
      </p:sp>
      <p:sp>
        <p:nvSpPr>
          <p:cNvPr id="720" name="Google Shape;720;p80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721" name="Google Shape;721;p80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722" name="Google Shape;722;p80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6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Google Shape;727;p81"/>
          <p:cNvSpPr txBox="1"/>
          <p:nvPr>
            <p:ph type="title"/>
          </p:nvPr>
        </p:nvSpPr>
        <p:spPr>
          <a:xfrm>
            <a:off x="270000" y="-57100"/>
            <a:ext cx="76929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CS parametrization equation</a:t>
            </a:r>
            <a:endParaRPr/>
          </a:p>
        </p:txBody>
      </p:sp>
      <p:sp>
        <p:nvSpPr>
          <p:cNvPr id="728" name="Google Shape;728;p81"/>
          <p:cNvSpPr txBox="1"/>
          <p:nvPr>
            <p:ph idx="1" type="body"/>
          </p:nvPr>
        </p:nvSpPr>
        <p:spPr>
          <a:xfrm>
            <a:off x="374825" y="1208475"/>
            <a:ext cx="8331900" cy="3611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400"/>
              <a:t>High density EOS given by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400"/>
              <a:t>a</a:t>
            </a:r>
            <a:r>
              <a:rPr baseline="-25000" lang="fr" sz="1400"/>
              <a:t>6</a:t>
            </a:r>
            <a:r>
              <a:rPr lang="fr" sz="1400"/>
              <a:t> to match χ</a:t>
            </a:r>
            <a:r>
              <a:rPr baseline="-25000" lang="fr" sz="1400"/>
              <a:t>EFT</a:t>
            </a:r>
            <a:r>
              <a:rPr lang="fr" sz="1400"/>
              <a:t> band.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400"/>
              <a:t>Fermi liquid theory (FLT) limit is c</a:t>
            </a:r>
            <a:r>
              <a:rPr baseline="-25000" lang="fr" sz="1400"/>
              <a:t>s</a:t>
            </a:r>
            <a:r>
              <a:rPr baseline="30000" lang="fr" sz="1400"/>
              <a:t>2</a:t>
            </a:r>
            <a:r>
              <a:rPr lang="fr" sz="1400"/>
              <a:t> FLT(1.5 n</a:t>
            </a:r>
            <a:r>
              <a:rPr baseline="-25000" lang="fr" sz="1400"/>
              <a:t>0</a:t>
            </a:r>
            <a:r>
              <a:rPr lang="fr" sz="1400"/>
              <a:t>)/c</a:t>
            </a:r>
            <a:r>
              <a:rPr baseline="30000" lang="fr" sz="1400"/>
              <a:t>2</a:t>
            </a:r>
            <a:r>
              <a:rPr lang="fr" sz="1400"/>
              <a:t> ≤ 1/m</a:t>
            </a:r>
            <a:r>
              <a:rPr baseline="-25000" lang="fr" sz="1400"/>
              <a:t>N</a:t>
            </a:r>
            <a:r>
              <a:rPr baseline="30000" lang="fr" sz="1400"/>
              <a:t>2</a:t>
            </a:r>
            <a:r>
              <a:rPr lang="fr" sz="1400"/>
              <a:t> (3π</a:t>
            </a:r>
            <a:r>
              <a:rPr baseline="30000" lang="fr" sz="1400"/>
              <a:t>2</a:t>
            </a:r>
            <a:r>
              <a:rPr lang="fr" sz="1400"/>
              <a:t>n)</a:t>
            </a:r>
            <a:r>
              <a:rPr baseline="30000" lang="fr" sz="1400"/>
              <a:t>2/3</a:t>
            </a:r>
            <a:endParaRPr baseline="30000"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400"/>
              <a:t>With a</a:t>
            </a:r>
            <a:r>
              <a:rPr baseline="-25000" lang="fr" sz="1400"/>
              <a:t>1</a:t>
            </a:r>
            <a:r>
              <a:rPr lang="fr" sz="1400"/>
              <a:t>:[0.1,1.5], a</a:t>
            </a:r>
            <a:r>
              <a:rPr baseline="-25000" lang="fr" sz="1400"/>
              <a:t>2</a:t>
            </a:r>
            <a:r>
              <a:rPr lang="fr" sz="1400"/>
              <a:t>:[1.5,12], a</a:t>
            </a:r>
            <a:r>
              <a:rPr baseline="-25000" lang="fr" sz="1400"/>
              <a:t>3</a:t>
            </a:r>
            <a:r>
              <a:rPr lang="fr" sz="1400"/>
              <a:t>:[0.05,2], a</a:t>
            </a:r>
            <a:r>
              <a:rPr baseline="-25000" lang="fr" sz="1400"/>
              <a:t>4</a:t>
            </a:r>
            <a:r>
              <a:rPr lang="fr" sz="1400"/>
              <a:t>:[1.5,37], a</a:t>
            </a:r>
            <a:r>
              <a:rPr baseline="-25000" lang="fr" sz="1400"/>
              <a:t>5</a:t>
            </a:r>
            <a:r>
              <a:rPr lang="fr" sz="1400"/>
              <a:t>:[0.1,1]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a</a:t>
            </a:r>
            <a:r>
              <a:rPr baseline="-25000" lang="fr" sz="1400"/>
              <a:t>1</a:t>
            </a:r>
            <a:r>
              <a:rPr lang="fr" sz="1400"/>
              <a:t> outside this range fails maximum mass constraint or causality</a:t>
            </a:r>
            <a:endParaRPr sz="1400"/>
          </a:p>
        </p:txBody>
      </p:sp>
      <p:pic>
        <p:nvPicPr>
          <p:cNvPr id="729" name="Google Shape;729;p81" title="Screenshot from 2025-06-17 22-55-25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53900" y="1721825"/>
            <a:ext cx="5043750" cy="76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30" name="Google Shape;730;p81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731" name="Google Shape;731;p81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732" name="Google Shape;732;p81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6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Google Shape;737;p82"/>
          <p:cNvSpPr txBox="1"/>
          <p:nvPr>
            <p:ph type="title"/>
          </p:nvPr>
        </p:nvSpPr>
        <p:spPr>
          <a:xfrm>
            <a:off x="270000" y="-57100"/>
            <a:ext cx="76929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Crust and outer core</a:t>
            </a:r>
            <a:endParaRPr/>
          </a:p>
        </p:txBody>
      </p:sp>
      <p:sp>
        <p:nvSpPr>
          <p:cNvPr id="738" name="Google Shape;738;p82"/>
          <p:cNvSpPr txBox="1"/>
          <p:nvPr>
            <p:ph idx="1" type="body"/>
          </p:nvPr>
        </p:nvSpPr>
        <p:spPr>
          <a:xfrm>
            <a:off x="6247575" y="1202725"/>
            <a:ext cx="2579700" cy="3375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BPS EOS to model crust and polytropic fit (P = K n</a:t>
            </a:r>
            <a:r>
              <a:rPr baseline="30000" lang="fr" sz="1400"/>
              <a:t>Γ </a:t>
            </a:r>
            <a:r>
              <a:rPr lang="fr" sz="1400"/>
              <a:t>) for χEFT</a:t>
            </a:r>
            <a:endParaRPr sz="14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Extended to both 1.1n</a:t>
            </a:r>
            <a:r>
              <a:rPr baseline="-25000" lang="fr" sz="1400"/>
              <a:t>0</a:t>
            </a:r>
            <a:r>
              <a:rPr lang="fr" sz="1400"/>
              <a:t>           and 1.5 n</a:t>
            </a:r>
            <a:r>
              <a:rPr baseline="-25000" lang="fr" sz="1400"/>
              <a:t>0</a:t>
            </a:r>
            <a:r>
              <a:rPr baseline="-25000" lang="fr" sz="1300"/>
              <a:t> </a:t>
            </a:r>
            <a:endParaRPr baseline="-25000" sz="13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000"/>
              <a:t>From Rutherford, </a:t>
            </a:r>
            <a:r>
              <a:rPr b="1" lang="fr" sz="1000"/>
              <a:t>MM</a:t>
            </a:r>
            <a:r>
              <a:rPr lang="fr" sz="1000"/>
              <a:t>, Svensson et al, ApJL (2024), arxiv:2407.06790</a:t>
            </a:r>
            <a:endParaRPr sz="1000"/>
          </a:p>
        </p:txBody>
      </p:sp>
      <p:pic>
        <p:nvPicPr>
          <p:cNvPr id="739" name="Google Shape;739;p82" title="New_P_vs_n-1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6775" y="1057700"/>
            <a:ext cx="5019863" cy="3789951"/>
          </a:xfrm>
          <a:prstGeom prst="rect">
            <a:avLst/>
          </a:prstGeom>
          <a:noFill/>
          <a:ln>
            <a:noFill/>
          </a:ln>
        </p:spPr>
      </p:pic>
      <p:sp>
        <p:nvSpPr>
          <p:cNvPr id="740" name="Google Shape;740;p82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741" name="Google Shape;741;p82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742" name="Google Shape;742;p82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6" name="Shape 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" name="Google Shape;747;p83"/>
          <p:cNvSpPr txBox="1"/>
          <p:nvPr/>
        </p:nvSpPr>
        <p:spPr>
          <a:xfrm>
            <a:off x="5569557" y="1334484"/>
            <a:ext cx="33258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500">
                <a:solidFill>
                  <a:schemeClr val="dk1"/>
                </a:solidFill>
              </a:rPr>
              <a:t>where</a:t>
            </a:r>
            <a:endParaRPr sz="1500">
              <a:solidFill>
                <a:schemeClr val="dk1"/>
              </a:solidFill>
            </a:endParaRPr>
          </a:p>
        </p:txBody>
      </p:sp>
      <p:sp>
        <p:nvSpPr>
          <p:cNvPr id="748" name="Google Shape;748;p83"/>
          <p:cNvSpPr txBox="1"/>
          <p:nvPr>
            <p:ph type="title"/>
          </p:nvPr>
        </p:nvSpPr>
        <p:spPr>
          <a:xfrm>
            <a:off x="270000" y="-94400"/>
            <a:ext cx="76929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pQCD implementation details</a:t>
            </a:r>
            <a:endParaRPr/>
          </a:p>
        </p:txBody>
      </p:sp>
      <p:sp>
        <p:nvSpPr>
          <p:cNvPr id="749" name="Google Shape;749;p83"/>
          <p:cNvSpPr txBox="1"/>
          <p:nvPr>
            <p:ph idx="1" type="body"/>
          </p:nvPr>
        </p:nvSpPr>
        <p:spPr>
          <a:xfrm>
            <a:off x="4701794" y="4096475"/>
            <a:ext cx="3966000" cy="24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000"/>
              <a:t>Figure from A. Hensel Master’s thesis</a:t>
            </a:r>
            <a:endParaRPr sz="1000"/>
          </a:p>
        </p:txBody>
      </p:sp>
      <p:pic>
        <p:nvPicPr>
          <p:cNvPr id="750" name="Google Shape;750;p83" title="Screenshot from 2025-12-04 05-28-10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9150" y="1253535"/>
            <a:ext cx="4461745" cy="3329808"/>
          </a:xfrm>
          <a:prstGeom prst="rect">
            <a:avLst/>
          </a:prstGeom>
          <a:noFill/>
          <a:ln>
            <a:noFill/>
          </a:ln>
        </p:spPr>
      </p:pic>
      <p:pic>
        <p:nvPicPr>
          <p:cNvPr id="751" name="Google Shape;751;p8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88806" y="1427100"/>
            <a:ext cx="1386857" cy="242700"/>
          </a:xfrm>
          <a:prstGeom prst="rect">
            <a:avLst/>
          </a:prstGeom>
          <a:noFill/>
          <a:ln>
            <a:noFill/>
          </a:ln>
        </p:spPr>
      </p:pic>
      <p:sp>
        <p:nvSpPr>
          <p:cNvPr id="752" name="Google Shape;752;p83"/>
          <p:cNvSpPr txBox="1"/>
          <p:nvPr/>
        </p:nvSpPr>
        <p:spPr>
          <a:xfrm>
            <a:off x="5588206" y="1897159"/>
            <a:ext cx="3325800" cy="133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500">
                <a:solidFill>
                  <a:schemeClr val="dk1"/>
                </a:solidFill>
              </a:rPr>
              <a:t>with Λ renormalization scale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500">
                <a:solidFill>
                  <a:schemeClr val="dk1"/>
                </a:solidFill>
              </a:rPr>
              <a:t>In NEoST, LogX uniformly sampled from [0.5, 2]</a:t>
            </a:r>
            <a:endParaRPr sz="1500">
              <a:solidFill>
                <a:schemeClr val="dk1"/>
              </a:solidFill>
            </a:endParaRPr>
          </a:p>
        </p:txBody>
      </p:sp>
      <p:sp>
        <p:nvSpPr>
          <p:cNvPr id="753" name="Google Shape;753;p83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754" name="Google Shape;754;p83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755" name="Google Shape;755;p83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9" name="Shape 7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" name="Google Shape;760;p84"/>
          <p:cNvSpPr txBox="1"/>
          <p:nvPr>
            <p:ph type="title"/>
          </p:nvPr>
        </p:nvSpPr>
        <p:spPr>
          <a:xfrm>
            <a:off x="270000" y="231200"/>
            <a:ext cx="76929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Most likely M-R with GP-N3LO</a:t>
            </a:r>
            <a:endParaRPr/>
          </a:p>
        </p:txBody>
      </p:sp>
      <p:sp>
        <p:nvSpPr>
          <p:cNvPr id="761" name="Google Shape;761;p84"/>
          <p:cNvSpPr txBox="1"/>
          <p:nvPr>
            <p:ph idx="1" type="body"/>
          </p:nvPr>
        </p:nvSpPr>
        <p:spPr>
          <a:xfrm>
            <a:off x="6393354" y="1376850"/>
            <a:ext cx="2486400" cy="3375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We calculate 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∆R = R</a:t>
            </a:r>
            <a:r>
              <a:rPr baseline="-25000" lang="fr" sz="1400"/>
              <a:t>2.0</a:t>
            </a:r>
            <a:r>
              <a:rPr lang="fr" sz="1400"/>
              <a:t> − R</a:t>
            </a:r>
            <a:r>
              <a:rPr baseline="-25000" lang="fr" sz="1400"/>
              <a:t>1.4</a:t>
            </a:r>
            <a:endParaRPr baseline="-25000"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baseline="-25000"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∆R &gt; 0 suggests a stiffening of the EOS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Small dependence on high-density extension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/>
              <a:t>F</a:t>
            </a:r>
            <a:r>
              <a:rPr lang="fr" sz="1000"/>
              <a:t>rom </a:t>
            </a:r>
            <a:r>
              <a:rPr b="1" lang="fr" sz="1000"/>
              <a:t>MM, </a:t>
            </a:r>
            <a:r>
              <a:rPr lang="fr" sz="1000"/>
              <a:t>HG et al, 2026 (Submitted to ApJ), arxiv: 2605.18560</a:t>
            </a:r>
            <a:endParaRPr sz="1000"/>
          </a:p>
        </p:txBody>
      </p:sp>
      <p:pic>
        <p:nvPicPr>
          <p:cNvPr id="762" name="Google Shape;762;p84" title="MR_j0614-1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825" y="1431630"/>
            <a:ext cx="6268549" cy="3161824"/>
          </a:xfrm>
          <a:prstGeom prst="rect">
            <a:avLst/>
          </a:prstGeom>
          <a:noFill/>
          <a:ln>
            <a:noFill/>
          </a:ln>
        </p:spPr>
      </p:pic>
      <p:sp>
        <p:nvSpPr>
          <p:cNvPr id="763" name="Google Shape;763;p84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764" name="Google Shape;764;p84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765" name="Google Shape;765;p84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9" name="Shape 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" name="Google Shape;770;p85"/>
          <p:cNvSpPr txBox="1"/>
          <p:nvPr>
            <p:ph type="title"/>
          </p:nvPr>
        </p:nvSpPr>
        <p:spPr>
          <a:xfrm>
            <a:off x="270000" y="-57100"/>
            <a:ext cx="76929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Corresponding P-E curves</a:t>
            </a:r>
            <a:endParaRPr/>
          </a:p>
        </p:txBody>
      </p:sp>
      <p:sp>
        <p:nvSpPr>
          <p:cNvPr id="771" name="Google Shape;771;p85"/>
          <p:cNvSpPr txBox="1"/>
          <p:nvPr>
            <p:ph idx="1" type="body"/>
          </p:nvPr>
        </p:nvSpPr>
        <p:spPr>
          <a:xfrm>
            <a:off x="6830025" y="1371800"/>
            <a:ext cx="1830600" cy="3375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 lnSpcReduction="10000"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Broadening of pressure posterior beyond cEFT range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Minimal impact of pQCD extension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8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8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8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/>
              <a:t>F</a:t>
            </a:r>
            <a:r>
              <a:rPr lang="fr" sz="1000"/>
              <a:t>rom </a:t>
            </a:r>
            <a:r>
              <a:rPr b="1" lang="fr" sz="1000"/>
              <a:t>MM, </a:t>
            </a:r>
            <a:r>
              <a:rPr lang="fr" sz="1000"/>
              <a:t>HG et al, 2026 (Submitted to ApJ), arxiv: 2605.18560</a:t>
            </a:r>
            <a:endParaRPr sz="8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</p:txBody>
      </p:sp>
      <p:pic>
        <p:nvPicPr>
          <p:cNvPr id="772" name="Google Shape;772;p85" title="PE_j0614-1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5850" y="1331200"/>
            <a:ext cx="6400727" cy="3300375"/>
          </a:xfrm>
          <a:prstGeom prst="rect">
            <a:avLst/>
          </a:prstGeom>
          <a:noFill/>
          <a:ln>
            <a:noFill/>
          </a:ln>
        </p:spPr>
      </p:pic>
      <p:sp>
        <p:nvSpPr>
          <p:cNvPr id="773" name="Google Shape;773;p85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774" name="Google Shape;774;p85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775" name="Google Shape;775;p85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41"/>
          <p:cNvSpPr txBox="1"/>
          <p:nvPr>
            <p:ph idx="1" type="body"/>
          </p:nvPr>
        </p:nvSpPr>
        <p:spPr>
          <a:xfrm>
            <a:off x="98115" y="1110136"/>
            <a:ext cx="8640000" cy="389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-317500" lvl="1" marL="9144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○"/>
            </a:pPr>
            <a:r>
              <a:rPr lang="fr"/>
              <a:t>EOS information from luminosity observations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Char char="○"/>
            </a:pPr>
            <a:r>
              <a:rPr lang="fr">
                <a:solidFill>
                  <a:srgbClr val="898989"/>
                </a:solidFill>
              </a:rPr>
              <a:t>(Very brief) p</a:t>
            </a:r>
            <a:r>
              <a:rPr lang="fr">
                <a:solidFill>
                  <a:srgbClr val="898989"/>
                </a:solidFill>
              </a:rPr>
              <a:t>rimer on observational techniques </a:t>
            </a:r>
            <a:endParaRPr>
              <a:solidFill>
                <a:srgbClr val="898989"/>
              </a:solidFill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Char char="○"/>
            </a:pPr>
            <a:r>
              <a:rPr lang="fr">
                <a:solidFill>
                  <a:srgbClr val="898989"/>
                </a:solidFill>
              </a:rPr>
              <a:t>Recent χEFT and </a:t>
            </a:r>
            <a:r>
              <a:rPr lang="fr">
                <a:solidFill>
                  <a:srgbClr val="898989"/>
                </a:solidFill>
              </a:rPr>
              <a:t>perturbative quantum chromodynamic (pQCD) calculations</a:t>
            </a:r>
            <a:endParaRPr>
              <a:solidFill>
                <a:srgbClr val="898989"/>
              </a:solidFill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Char char="○"/>
            </a:pPr>
            <a:r>
              <a:rPr lang="fr">
                <a:solidFill>
                  <a:srgbClr val="898989"/>
                </a:solidFill>
              </a:rPr>
              <a:t>Bayesian framework and EOS construction</a:t>
            </a:r>
            <a:endParaRPr>
              <a:solidFill>
                <a:srgbClr val="898989"/>
              </a:solidFill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r">
                <a:solidFill>
                  <a:srgbClr val="898989"/>
                </a:solidFill>
              </a:rPr>
              <a:t>Implications for dense matter EOS and inference of EOS parameters</a:t>
            </a:r>
            <a:r>
              <a:rPr lang="fr"/>
              <a:t> </a:t>
            </a:r>
            <a:endParaRPr/>
          </a:p>
          <a:p>
            <a:pPr indent="0" lvl="0" marL="914400" rtl="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41"/>
          <p:cNvSpPr txBox="1"/>
          <p:nvPr/>
        </p:nvSpPr>
        <p:spPr>
          <a:xfrm>
            <a:off x="1315201" y="2909692"/>
            <a:ext cx="6405600" cy="180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200">
                <a:solidFill>
                  <a:schemeClr val="dk1"/>
                </a:solidFill>
              </a:rPr>
              <a:t>Based on: </a:t>
            </a:r>
            <a:r>
              <a:rPr b="1" lang="fr" sz="1200">
                <a:solidFill>
                  <a:schemeClr val="dk1"/>
                </a:solidFill>
              </a:rPr>
              <a:t>MM, </a:t>
            </a:r>
            <a:r>
              <a:rPr lang="fr" sz="1200">
                <a:solidFill>
                  <a:schemeClr val="dk1"/>
                </a:solidFill>
              </a:rPr>
              <a:t>HG et al, 2026 (Submitted to ApJ), arxiv: 2605.18560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200">
                <a:solidFill>
                  <a:schemeClr val="dk1"/>
                </a:solidFill>
              </a:rPr>
              <a:t>Raaijmakers, …, </a:t>
            </a:r>
            <a:r>
              <a:rPr b="1" lang="fr" sz="1200">
                <a:solidFill>
                  <a:schemeClr val="dk1"/>
                </a:solidFill>
              </a:rPr>
              <a:t>MM</a:t>
            </a:r>
            <a:r>
              <a:rPr lang="fr" sz="1200">
                <a:solidFill>
                  <a:schemeClr val="dk1"/>
                </a:solidFill>
              </a:rPr>
              <a:t>, … et al, 2025 (JOSS), https://doi.org/10.21105/joss.06003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200">
                <a:solidFill>
                  <a:schemeClr val="dk1"/>
                </a:solidFill>
              </a:rPr>
              <a:t>Mauviard, …, </a:t>
            </a:r>
            <a:r>
              <a:rPr b="1" lang="fr" sz="1200">
                <a:solidFill>
                  <a:schemeClr val="dk1"/>
                </a:solidFill>
              </a:rPr>
              <a:t>MM,</a:t>
            </a:r>
            <a:r>
              <a:rPr lang="fr" sz="1200">
                <a:solidFill>
                  <a:schemeClr val="dk1"/>
                </a:solidFill>
              </a:rPr>
              <a:t> … et al, 2025 (ApJ), arxiv: 2506.14883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200">
                <a:solidFill>
                  <a:schemeClr val="dk1"/>
                </a:solidFill>
              </a:rPr>
              <a:t>Rutherford, </a:t>
            </a:r>
            <a:r>
              <a:rPr b="1" lang="fr" sz="1200">
                <a:solidFill>
                  <a:schemeClr val="dk1"/>
                </a:solidFill>
              </a:rPr>
              <a:t>MM</a:t>
            </a:r>
            <a:r>
              <a:rPr lang="fr" sz="1200">
                <a:solidFill>
                  <a:schemeClr val="dk1"/>
                </a:solidFill>
              </a:rPr>
              <a:t>, Svensson et al, 2024 (ApJL), arxiv: 2407.06790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" sz="1200">
                <a:solidFill>
                  <a:schemeClr val="dk1"/>
                </a:solidFill>
              </a:rPr>
              <a:t>MM </a:t>
            </a:r>
            <a:r>
              <a:rPr lang="fr" sz="1200">
                <a:solidFill>
                  <a:schemeClr val="dk1"/>
                </a:solidFill>
              </a:rPr>
              <a:t>et al, 2024 (PRD), arxiv: 2408.05287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" sz="1200">
                <a:solidFill>
                  <a:schemeClr val="dk1"/>
                </a:solidFill>
              </a:rPr>
              <a:t>MM</a:t>
            </a:r>
            <a:r>
              <a:rPr lang="fr" sz="1200">
                <a:solidFill>
                  <a:schemeClr val="dk1"/>
                </a:solidFill>
              </a:rPr>
              <a:t> et al, 2022 (ApJ), arxiv: 2208.04262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260" name="Google Shape;260;p41"/>
          <p:cNvSpPr/>
          <p:nvPr/>
        </p:nvSpPr>
        <p:spPr>
          <a:xfrm>
            <a:off x="7526400" y="2902279"/>
            <a:ext cx="946500" cy="12729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61" name="Google Shape;261;p41" title="qr-cod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70951" y="2937508"/>
            <a:ext cx="864102" cy="864102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41"/>
          <p:cNvSpPr/>
          <p:nvPr/>
        </p:nvSpPr>
        <p:spPr>
          <a:xfrm>
            <a:off x="7596346" y="3853564"/>
            <a:ext cx="810600" cy="2769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p41"/>
          <p:cNvSpPr txBox="1"/>
          <p:nvPr/>
        </p:nvSpPr>
        <p:spPr>
          <a:xfrm>
            <a:off x="7584901" y="3799895"/>
            <a:ext cx="864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NEoST</a:t>
            </a:r>
            <a:endParaRPr b="1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264" name="Google Shape;264;p41"/>
          <p:cNvSpPr txBox="1"/>
          <p:nvPr/>
        </p:nvSpPr>
        <p:spPr>
          <a:xfrm>
            <a:off x="6803796" y="2585655"/>
            <a:ext cx="9177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0">
                <a:solidFill>
                  <a:schemeClr val="dk1"/>
                </a:solidFill>
              </a:rPr>
              <a:t>}</a:t>
            </a:r>
            <a:endParaRPr sz="10000">
              <a:solidFill>
                <a:schemeClr val="dk1"/>
              </a:solidFill>
            </a:endParaRPr>
          </a:p>
        </p:txBody>
      </p:sp>
      <p:sp>
        <p:nvSpPr>
          <p:cNvPr id="265" name="Google Shape;265;p41"/>
          <p:cNvSpPr txBox="1"/>
          <p:nvPr>
            <p:ph type="title"/>
          </p:nvPr>
        </p:nvSpPr>
        <p:spPr>
          <a:xfrm>
            <a:off x="270000" y="-133288"/>
            <a:ext cx="67320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Outline</a:t>
            </a:r>
            <a:endParaRPr/>
          </a:p>
        </p:txBody>
      </p:sp>
      <p:sp>
        <p:nvSpPr>
          <p:cNvPr id="266" name="Google Shape;266;p41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267" name="Google Shape;267;p41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268" name="Google Shape;268;p41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9" name="Shape 7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" name="Google Shape;780;p86"/>
          <p:cNvSpPr txBox="1"/>
          <p:nvPr>
            <p:ph type="title"/>
          </p:nvPr>
        </p:nvSpPr>
        <p:spPr>
          <a:xfrm>
            <a:off x="301555" y="-151766"/>
            <a:ext cx="76929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c</a:t>
            </a:r>
            <a:r>
              <a:rPr baseline="-25000" lang="fr"/>
              <a:t>s</a:t>
            </a:r>
            <a:r>
              <a:rPr baseline="30000" lang="fr"/>
              <a:t>2 </a:t>
            </a:r>
            <a:r>
              <a:rPr lang="fr"/>
              <a:t>x E</a:t>
            </a:r>
            <a:endParaRPr/>
          </a:p>
        </p:txBody>
      </p:sp>
      <p:sp>
        <p:nvSpPr>
          <p:cNvPr id="781" name="Google Shape;781;p86"/>
          <p:cNvSpPr txBox="1"/>
          <p:nvPr>
            <p:ph idx="1" type="body"/>
          </p:nvPr>
        </p:nvSpPr>
        <p:spPr>
          <a:xfrm>
            <a:off x="7131475" y="1000675"/>
            <a:ext cx="1872900" cy="412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Potentially useful for investigations of phase transitions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8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8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8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8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8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8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8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/>
              <a:t>From </a:t>
            </a:r>
            <a:r>
              <a:rPr b="1" lang="fr" sz="1000"/>
              <a:t>MM, </a:t>
            </a:r>
            <a:r>
              <a:rPr lang="fr" sz="1000"/>
              <a:t>HG et al, 2026 (Submitted to ApJ), arxiv: 2605.18560</a:t>
            </a:r>
            <a:endParaRPr sz="10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</p:txBody>
      </p:sp>
      <p:pic>
        <p:nvPicPr>
          <p:cNvPr id="782" name="Google Shape;782;p86" title="cs_volinplot-1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909414"/>
            <a:ext cx="6840223" cy="3954504"/>
          </a:xfrm>
          <a:prstGeom prst="rect">
            <a:avLst/>
          </a:prstGeom>
          <a:noFill/>
          <a:ln>
            <a:noFill/>
          </a:ln>
        </p:spPr>
      </p:pic>
      <p:sp>
        <p:nvSpPr>
          <p:cNvPr id="783" name="Google Shape;783;p86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784" name="Google Shape;784;p86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785" name="Google Shape;785;p86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9" name="Shape 7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0" name="Google Shape;790;p87"/>
          <p:cNvSpPr txBox="1"/>
          <p:nvPr>
            <p:ph type="title"/>
          </p:nvPr>
        </p:nvSpPr>
        <p:spPr>
          <a:xfrm>
            <a:off x="270000" y="115550"/>
            <a:ext cx="76929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EOS parametrization</a:t>
            </a:r>
            <a:endParaRPr/>
          </a:p>
        </p:txBody>
      </p:sp>
      <p:pic>
        <p:nvPicPr>
          <p:cNvPr id="791" name="Google Shape;791;p87" title="Screenshot from 2025-11-25 18-30-37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11400" y="1699079"/>
            <a:ext cx="1339280" cy="234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2" name="Google Shape;792;p87" title="Screenshot from 2025-11-25 18-44-10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1547" y="1672241"/>
            <a:ext cx="3683799" cy="273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93" name="Google Shape;793;p87" title="Screenshot from 2025-11-25 18-44-59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2193" y="2571026"/>
            <a:ext cx="4637885" cy="548050"/>
          </a:xfrm>
          <a:prstGeom prst="rect">
            <a:avLst/>
          </a:prstGeom>
          <a:noFill/>
          <a:ln>
            <a:noFill/>
          </a:ln>
        </p:spPr>
      </p:pic>
      <p:sp>
        <p:nvSpPr>
          <p:cNvPr id="794" name="Google Shape;794;p87"/>
          <p:cNvSpPr txBox="1"/>
          <p:nvPr/>
        </p:nvSpPr>
        <p:spPr>
          <a:xfrm>
            <a:off x="1741612" y="2029893"/>
            <a:ext cx="3541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1"/>
                </a:solidFill>
              </a:rPr>
              <a:t>with symmetry energy: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795" name="Google Shape;795;p87"/>
          <p:cNvSpPr txBox="1"/>
          <p:nvPr/>
        </p:nvSpPr>
        <p:spPr>
          <a:xfrm>
            <a:off x="1665306" y="3359475"/>
            <a:ext cx="3541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1"/>
                </a:solidFill>
              </a:rPr>
              <a:t>such that 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796" name="Google Shape;796;p87" title="Screenshot from 2025-11-30 23-38-43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69194" y="3466376"/>
            <a:ext cx="1328351" cy="234150"/>
          </a:xfrm>
          <a:prstGeom prst="rect">
            <a:avLst/>
          </a:prstGeom>
          <a:noFill/>
          <a:ln>
            <a:noFill/>
          </a:ln>
        </p:spPr>
      </p:pic>
      <p:sp>
        <p:nvSpPr>
          <p:cNvPr id="797" name="Google Shape;797;p87"/>
          <p:cNvSpPr txBox="1"/>
          <p:nvPr/>
        </p:nvSpPr>
        <p:spPr>
          <a:xfrm>
            <a:off x="5727653" y="4395867"/>
            <a:ext cx="35415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chemeClr val="dk1"/>
                </a:solidFill>
              </a:rPr>
              <a:t>Figure from R</a:t>
            </a:r>
            <a:r>
              <a:rPr lang="fr" sz="1000">
                <a:solidFill>
                  <a:schemeClr val="dk1"/>
                </a:solidFill>
                <a:uFill>
                  <a:noFill/>
                </a:u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einhard</a:t>
            </a:r>
            <a:r>
              <a:rPr lang="fr" sz="1000"/>
              <a:t> and </a:t>
            </a:r>
            <a:r>
              <a:rPr lang="fr" sz="1000">
                <a:solidFill>
                  <a:schemeClr val="dk1"/>
                </a:solidFill>
                <a:uFill>
                  <a:noFill/>
                </a:u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Nazarewicz</a:t>
            </a:r>
            <a:r>
              <a:rPr lang="fr" sz="1000">
                <a:solidFill>
                  <a:schemeClr val="dk1"/>
                </a:solidFill>
              </a:rPr>
              <a:t>, PRC (2016), arxiv:1601.06324</a:t>
            </a:r>
            <a:endParaRPr sz="1000">
              <a:solidFill>
                <a:schemeClr val="dk1"/>
              </a:solidFill>
            </a:endParaRPr>
          </a:p>
        </p:txBody>
      </p:sp>
      <p:sp>
        <p:nvSpPr>
          <p:cNvPr id="798" name="Google Shape;798;p87"/>
          <p:cNvSpPr txBox="1"/>
          <p:nvPr/>
        </p:nvSpPr>
        <p:spPr>
          <a:xfrm>
            <a:off x="443997" y="3938094"/>
            <a:ext cx="47628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1"/>
                </a:solidFill>
              </a:rPr>
              <a:t>We explore the correlation between β-equilibrated matter and pure neutron matter to infer L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799" name="Google Shape;799;p87"/>
          <p:cNvSpPr txBox="1"/>
          <p:nvPr/>
        </p:nvSpPr>
        <p:spPr>
          <a:xfrm>
            <a:off x="3883189" y="1579325"/>
            <a:ext cx="269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1"/>
                </a:solidFill>
              </a:rPr>
              <a:t>,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800" name="Google Shape;800;p87" title="Screenshot from 2025-12-03 17-51-31.png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506046" y="1473200"/>
            <a:ext cx="3541501" cy="2937850"/>
          </a:xfrm>
          <a:prstGeom prst="rect">
            <a:avLst/>
          </a:prstGeom>
          <a:noFill/>
          <a:ln>
            <a:noFill/>
          </a:ln>
        </p:spPr>
      </p:pic>
      <p:sp>
        <p:nvSpPr>
          <p:cNvPr id="801" name="Google Shape;801;p87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802" name="Google Shape;802;p87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803" name="Google Shape;803;p87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7" name="Shape 8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" name="Google Shape;808;p88"/>
          <p:cNvSpPr txBox="1"/>
          <p:nvPr>
            <p:ph type="title"/>
          </p:nvPr>
        </p:nvSpPr>
        <p:spPr>
          <a:xfrm>
            <a:off x="270000" y="40931"/>
            <a:ext cx="76929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L parameter inference</a:t>
            </a:r>
            <a:endParaRPr/>
          </a:p>
        </p:txBody>
      </p:sp>
      <p:sp>
        <p:nvSpPr>
          <p:cNvPr id="809" name="Google Shape;809;p88"/>
          <p:cNvSpPr txBox="1"/>
          <p:nvPr>
            <p:ph idx="1" type="body"/>
          </p:nvPr>
        </p:nvSpPr>
        <p:spPr>
          <a:xfrm>
            <a:off x="6448748" y="981500"/>
            <a:ext cx="2486400" cy="3770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Posterior suggests that L is not prior dominated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GW data is crucial!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/>
              <a:t>F</a:t>
            </a:r>
            <a:r>
              <a:rPr lang="fr" sz="1000"/>
              <a:t>rom </a:t>
            </a:r>
            <a:r>
              <a:rPr b="1" lang="fr" sz="1000"/>
              <a:t>MM, </a:t>
            </a:r>
            <a:r>
              <a:rPr lang="fr" sz="1000"/>
              <a:t>HG et al, 2026 (Submitted to ApJ), arxiv: 2605.18560</a:t>
            </a:r>
            <a:endParaRPr sz="1000"/>
          </a:p>
        </p:txBody>
      </p:sp>
      <p:pic>
        <p:nvPicPr>
          <p:cNvPr id="810" name="Google Shape;810;p88" title="L_multipledata-1.jpg"/>
          <p:cNvPicPr preferRelativeResize="0"/>
          <p:nvPr/>
        </p:nvPicPr>
        <p:blipFill rotWithShape="1">
          <a:blip r:embed="rId3">
            <a:alphaModFix/>
          </a:blip>
          <a:srcRect b="1845" l="0" r="0" t="0"/>
          <a:stretch/>
        </p:blipFill>
        <p:spPr>
          <a:xfrm>
            <a:off x="304800" y="1446450"/>
            <a:ext cx="6080850" cy="2861784"/>
          </a:xfrm>
          <a:prstGeom prst="rect">
            <a:avLst/>
          </a:prstGeom>
          <a:noFill/>
          <a:ln>
            <a:noFill/>
          </a:ln>
        </p:spPr>
      </p:pic>
      <p:sp>
        <p:nvSpPr>
          <p:cNvPr id="811" name="Google Shape;811;p88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812" name="Google Shape;812;p88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813" name="Google Shape;813;p88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7" name="Shape 8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" name="Google Shape;818;p89"/>
          <p:cNvSpPr txBox="1"/>
          <p:nvPr>
            <p:ph type="title"/>
          </p:nvPr>
        </p:nvSpPr>
        <p:spPr>
          <a:xfrm>
            <a:off x="270000" y="40931"/>
            <a:ext cx="76929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L parameter inference 1.1 </a:t>
            </a:r>
            <a:endParaRPr/>
          </a:p>
        </p:txBody>
      </p:sp>
      <p:sp>
        <p:nvSpPr>
          <p:cNvPr id="819" name="Google Shape;819;p89"/>
          <p:cNvSpPr txBox="1"/>
          <p:nvPr>
            <p:ph idx="1" type="body"/>
          </p:nvPr>
        </p:nvSpPr>
        <p:spPr>
          <a:xfrm>
            <a:off x="7009750" y="981500"/>
            <a:ext cx="1925400" cy="3770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Low pressure cut not so sharp if cEFT extended until 1.1 n</a:t>
            </a:r>
            <a:r>
              <a:rPr baseline="-25000" lang="fr" sz="1400"/>
              <a:t>0                            </a:t>
            </a:r>
            <a:r>
              <a:rPr lang="fr" sz="1400"/>
              <a:t>with </a:t>
            </a:r>
            <a:r>
              <a:rPr lang="fr" sz="1400"/>
              <a:t>L≳30.4 MeV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/>
              <a:t>From </a:t>
            </a:r>
            <a:r>
              <a:rPr b="1" lang="fr" sz="1000"/>
              <a:t>MM, </a:t>
            </a:r>
            <a:r>
              <a:rPr lang="fr" sz="1000"/>
              <a:t>HG et al, 2026 (Submitted to ApJ), arxiv: 2605.18560</a:t>
            </a:r>
            <a:endParaRPr sz="1000"/>
          </a:p>
        </p:txBody>
      </p:sp>
      <p:pic>
        <p:nvPicPr>
          <p:cNvPr id="820" name="Google Shape;820;p89" title="L_multipledata_1.1_1.5-1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0875" y="1301350"/>
            <a:ext cx="6604524" cy="3166825"/>
          </a:xfrm>
          <a:prstGeom prst="rect">
            <a:avLst/>
          </a:prstGeom>
          <a:noFill/>
          <a:ln>
            <a:noFill/>
          </a:ln>
        </p:spPr>
      </p:pic>
      <p:sp>
        <p:nvSpPr>
          <p:cNvPr id="821" name="Google Shape;821;p89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822" name="Google Shape;822;p89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823" name="Google Shape;823;p89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7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8" name="Google Shape;828;p90"/>
          <p:cNvSpPr txBox="1"/>
          <p:nvPr>
            <p:ph type="title"/>
          </p:nvPr>
        </p:nvSpPr>
        <p:spPr>
          <a:xfrm>
            <a:off x="270000" y="121198"/>
            <a:ext cx="6997800" cy="966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Future for luminosity constraints</a:t>
            </a:r>
            <a:endParaRPr/>
          </a:p>
        </p:txBody>
      </p:sp>
      <p:sp>
        <p:nvSpPr>
          <p:cNvPr id="829" name="Google Shape;829;p90"/>
          <p:cNvSpPr txBox="1"/>
          <p:nvPr>
            <p:ph idx="1" type="body"/>
          </p:nvPr>
        </p:nvSpPr>
        <p:spPr>
          <a:xfrm>
            <a:off x="6540427" y="1626623"/>
            <a:ext cx="2189400" cy="3375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 sz="1400"/>
              <a:t>Future measurements could actually constrain EOS+ nuclear pairing models</a:t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/>
              <a:t>Figure from </a:t>
            </a:r>
            <a:r>
              <a:rPr b="1" lang="fr" sz="1000"/>
              <a:t>MM</a:t>
            </a:r>
            <a:r>
              <a:rPr lang="fr" sz="1000"/>
              <a:t> et al, 2022 (ApJ), arxiv: 2208.04262</a:t>
            </a:r>
            <a:endParaRPr sz="1000"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  <p:pic>
        <p:nvPicPr>
          <p:cNvPr id="830" name="Google Shape;830;p90" title="Screenshot from 2026-06-25 17-01-45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1525" y="1246638"/>
            <a:ext cx="5794779" cy="3476188"/>
          </a:xfrm>
          <a:prstGeom prst="rect">
            <a:avLst/>
          </a:prstGeom>
          <a:noFill/>
          <a:ln>
            <a:noFill/>
          </a:ln>
        </p:spPr>
      </p:pic>
      <p:sp>
        <p:nvSpPr>
          <p:cNvPr id="831" name="Google Shape;831;p90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832" name="Google Shape;832;p90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833" name="Google Shape;833;p90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42"/>
          <p:cNvSpPr txBox="1"/>
          <p:nvPr>
            <p:ph type="title"/>
          </p:nvPr>
        </p:nvSpPr>
        <p:spPr>
          <a:xfrm>
            <a:off x="165650" y="177509"/>
            <a:ext cx="7352700" cy="6915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NS luminosities</a:t>
            </a:r>
            <a:endParaRPr/>
          </a:p>
        </p:txBody>
      </p:sp>
      <p:pic>
        <p:nvPicPr>
          <p:cNvPr id="274" name="Google Shape;274;p42" title="Isolated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8615" y="1423509"/>
            <a:ext cx="4154051" cy="3234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42" title="TA-NS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17224" y="1487531"/>
            <a:ext cx="3143550" cy="3163001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Google Shape;276;p42"/>
          <p:cNvSpPr txBox="1"/>
          <p:nvPr/>
        </p:nvSpPr>
        <p:spPr>
          <a:xfrm>
            <a:off x="669179" y="4563702"/>
            <a:ext cx="3580500" cy="3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8">
                <a:solidFill>
                  <a:schemeClr val="dk1"/>
                </a:solidFill>
              </a:rPr>
              <a:t>Figure from Beloin et al, 2018 (PRC), arxiv:1612.04289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77" name="Google Shape;277;p42"/>
          <p:cNvSpPr txBox="1"/>
          <p:nvPr/>
        </p:nvSpPr>
        <p:spPr>
          <a:xfrm>
            <a:off x="4817203" y="4567499"/>
            <a:ext cx="4223700" cy="57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8">
                <a:solidFill>
                  <a:schemeClr val="dk1"/>
                </a:solidFill>
              </a:rPr>
              <a:t>Figure from Potekhin et al, 2023 (MNRAS), arxiv:2303.08716</a:t>
            </a:r>
            <a:endParaRPr sz="1008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</a:endParaRPr>
          </a:p>
        </p:txBody>
      </p:sp>
      <p:sp>
        <p:nvSpPr>
          <p:cNvPr id="278" name="Google Shape;278;p42"/>
          <p:cNvSpPr txBox="1"/>
          <p:nvPr/>
        </p:nvSpPr>
        <p:spPr>
          <a:xfrm>
            <a:off x="945887" y="1247495"/>
            <a:ext cx="3580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1"/>
                </a:solidFill>
              </a:rPr>
              <a:t>Isolated neutron stars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79" name="Google Shape;279;p42"/>
          <p:cNvSpPr txBox="1"/>
          <p:nvPr/>
        </p:nvSpPr>
        <p:spPr>
          <a:xfrm>
            <a:off x="5138812" y="1176120"/>
            <a:ext cx="3580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1"/>
                </a:solidFill>
              </a:rPr>
              <a:t>Transiently-accreting neutron stars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80" name="Google Shape;280;p42"/>
          <p:cNvSpPr txBox="1"/>
          <p:nvPr/>
        </p:nvSpPr>
        <p:spPr>
          <a:xfrm>
            <a:off x="5460135" y="811337"/>
            <a:ext cx="43098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chemeClr val="dk1"/>
                </a:solidFill>
              </a:rPr>
              <a:t>See also Jain et al, PRL (2025) and Ong et al, PRC (2024)</a:t>
            </a:r>
            <a:endParaRPr sz="1000">
              <a:solidFill>
                <a:schemeClr val="dk1"/>
              </a:solidFill>
            </a:endParaRPr>
          </a:p>
        </p:txBody>
      </p:sp>
      <p:sp>
        <p:nvSpPr>
          <p:cNvPr id="281" name="Google Shape;281;p42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282" name="Google Shape;282;p42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283" name="Google Shape;283;p42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43"/>
          <p:cNvSpPr txBox="1"/>
          <p:nvPr>
            <p:ph type="title"/>
          </p:nvPr>
        </p:nvSpPr>
        <p:spPr>
          <a:xfrm>
            <a:off x="270000" y="115550"/>
            <a:ext cx="76929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NS cooling primer</a:t>
            </a:r>
            <a:endParaRPr/>
          </a:p>
        </p:txBody>
      </p:sp>
      <p:sp>
        <p:nvSpPr>
          <p:cNvPr id="289" name="Google Shape;289;p43"/>
          <p:cNvSpPr txBox="1"/>
          <p:nvPr/>
        </p:nvSpPr>
        <p:spPr>
          <a:xfrm>
            <a:off x="232702" y="1224600"/>
            <a:ext cx="8677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1"/>
                </a:solidFill>
              </a:rPr>
              <a:t>Neutron stars cool by the emission of photons and neutrinos, in reactions like β-decay and e- capture: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90" name="Google Shape;290;p43"/>
          <p:cNvSpPr txBox="1"/>
          <p:nvPr/>
        </p:nvSpPr>
        <p:spPr>
          <a:xfrm>
            <a:off x="4388002" y="3190938"/>
            <a:ext cx="2555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1"/>
                </a:solidFill>
              </a:rPr>
              <a:t>direct Urca (dUrca) threshold 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291" name="Google Shape;291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23475" y="1746662"/>
            <a:ext cx="3842425" cy="282450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p43"/>
          <p:cNvSpPr txBox="1"/>
          <p:nvPr/>
        </p:nvSpPr>
        <p:spPr>
          <a:xfrm>
            <a:off x="233252" y="2150950"/>
            <a:ext cx="8677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1"/>
                </a:solidFill>
              </a:rPr>
              <a:t>which only happen when energy and momentum are conserved, that is,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293" name="Google Shape;293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66800" y="2609653"/>
            <a:ext cx="5126050" cy="522798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p43"/>
          <p:cNvSpPr txBox="1"/>
          <p:nvPr/>
        </p:nvSpPr>
        <p:spPr>
          <a:xfrm>
            <a:off x="239497" y="3717734"/>
            <a:ext cx="84888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Overall, l</a:t>
            </a:r>
            <a:r>
              <a:rPr lang="fr">
                <a:solidFill>
                  <a:srgbClr val="000000"/>
                </a:solidFill>
              </a:rPr>
              <a:t>uminosity data </a:t>
            </a:r>
            <a:r>
              <a:rPr lang="fr"/>
              <a:t>can constrain microphysical EOS ingredients (</a:t>
            </a:r>
            <a:r>
              <a:rPr lang="fr">
                <a:solidFill>
                  <a:srgbClr val="000000"/>
                </a:solidFill>
              </a:rPr>
              <a:t>Y</a:t>
            </a:r>
            <a:r>
              <a:rPr baseline="-25000" lang="fr">
                <a:solidFill>
                  <a:srgbClr val="000000"/>
                </a:solidFill>
              </a:rPr>
              <a:t>p</a:t>
            </a:r>
            <a:r>
              <a:rPr lang="fr"/>
              <a:t>, </a:t>
            </a:r>
            <a:r>
              <a:rPr lang="fr">
                <a:solidFill>
                  <a:srgbClr val="000000"/>
                </a:solidFill>
              </a:rPr>
              <a:t>effective nuclear masses, </a:t>
            </a:r>
            <a:r>
              <a:rPr lang="fr"/>
              <a:t>nuclear pairing, etc</a:t>
            </a:r>
            <a:r>
              <a:rPr lang="fr"/>
              <a:t>) through thresholds and emissivities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95" name="Google Shape;295;p43"/>
          <p:cNvSpPr txBox="1"/>
          <p:nvPr/>
        </p:nvSpPr>
        <p:spPr>
          <a:xfrm>
            <a:off x="3791662" y="4294700"/>
            <a:ext cx="52659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1"/>
                </a:solidFill>
              </a:rPr>
              <a:t>See also C. Dehman’s talk</a:t>
            </a:r>
            <a:endParaRPr>
              <a:solidFill>
                <a:schemeClr val="dk1"/>
              </a:solidFill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1"/>
                </a:solidFill>
              </a:rPr>
              <a:t>for details on how magnetic fields also play an important role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96" name="Google Shape;296;p43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297" name="Google Shape;297;p43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298" name="Google Shape;298;p43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44"/>
          <p:cNvSpPr txBox="1"/>
          <p:nvPr/>
        </p:nvSpPr>
        <p:spPr>
          <a:xfrm>
            <a:off x="5979200" y="1077453"/>
            <a:ext cx="2913000" cy="329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NS luminosity data and cooling simulations can eliminate EOS as viable candidates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but results are very model-dependent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/>
              <a:t>Figure from </a:t>
            </a:r>
            <a:r>
              <a:rPr b="1" lang="fr" sz="1000">
                <a:solidFill>
                  <a:schemeClr val="dk1"/>
                </a:solidFill>
              </a:rPr>
              <a:t>MM</a:t>
            </a:r>
            <a:r>
              <a:rPr lang="fr" sz="1000">
                <a:solidFill>
                  <a:schemeClr val="dk1"/>
                </a:solidFill>
              </a:rPr>
              <a:t> et al, 2022 (ApJ), arxiv: 2208.04262</a:t>
            </a:r>
            <a:endParaRPr sz="1000"/>
          </a:p>
        </p:txBody>
      </p:sp>
      <p:pic>
        <p:nvPicPr>
          <p:cNvPr id="304" name="Google Shape;304;p44" title="Screenshot from 2026-06-25 15-54-09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0937" y="1234152"/>
            <a:ext cx="5794691" cy="3509476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44"/>
          <p:cNvSpPr txBox="1"/>
          <p:nvPr>
            <p:ph type="title"/>
          </p:nvPr>
        </p:nvSpPr>
        <p:spPr>
          <a:xfrm>
            <a:off x="366549" y="-2138"/>
            <a:ext cx="67320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For example</a:t>
            </a:r>
            <a:endParaRPr/>
          </a:p>
        </p:txBody>
      </p:sp>
      <p:cxnSp>
        <p:nvCxnSpPr>
          <p:cNvPr id="306" name="Google Shape;306;p44"/>
          <p:cNvCxnSpPr/>
          <p:nvPr/>
        </p:nvCxnSpPr>
        <p:spPr>
          <a:xfrm>
            <a:off x="859537" y="3701068"/>
            <a:ext cx="5049900" cy="600"/>
          </a:xfrm>
          <a:prstGeom prst="straightConnector1">
            <a:avLst/>
          </a:prstGeom>
          <a:noFill/>
          <a:ln cap="flat" cmpd="sng" w="9525">
            <a:solidFill>
              <a:srgbClr val="9900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07" name="Google Shape;307;p44"/>
          <p:cNvCxnSpPr/>
          <p:nvPr/>
        </p:nvCxnSpPr>
        <p:spPr>
          <a:xfrm>
            <a:off x="5615857" y="3708018"/>
            <a:ext cx="6900" cy="222600"/>
          </a:xfrm>
          <a:prstGeom prst="straightConnector1">
            <a:avLst/>
          </a:prstGeom>
          <a:noFill/>
          <a:ln cap="flat" cmpd="sng" w="9525">
            <a:solidFill>
              <a:srgbClr val="9900F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08" name="Google Shape;308;p44"/>
          <p:cNvSpPr txBox="1"/>
          <p:nvPr/>
        </p:nvSpPr>
        <p:spPr>
          <a:xfrm>
            <a:off x="5129954" y="3388186"/>
            <a:ext cx="855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rgbClr val="9900FF"/>
                </a:solidFill>
              </a:rPr>
              <a:t>excluded</a:t>
            </a:r>
            <a:endParaRPr sz="1200">
              <a:solidFill>
                <a:srgbClr val="9900FF"/>
              </a:solidFill>
            </a:endParaRPr>
          </a:p>
        </p:txBody>
      </p:sp>
      <p:sp>
        <p:nvSpPr>
          <p:cNvPr id="309" name="Google Shape;309;p44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310" name="Google Shape;310;p44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311" name="Google Shape;311;p44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45"/>
          <p:cNvSpPr txBox="1"/>
          <p:nvPr>
            <p:ph idx="1" type="body"/>
          </p:nvPr>
        </p:nvSpPr>
        <p:spPr>
          <a:xfrm>
            <a:off x="98115" y="1110136"/>
            <a:ext cx="8640000" cy="389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-317500" lvl="1" marL="9144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898989"/>
              </a:buClr>
              <a:buSzPts val="1400"/>
              <a:buChar char="○"/>
            </a:pPr>
            <a:r>
              <a:rPr lang="fr">
                <a:solidFill>
                  <a:srgbClr val="898989"/>
                </a:solidFill>
              </a:rPr>
              <a:t>EOS information from luminosity observations</a:t>
            </a:r>
            <a:endParaRPr>
              <a:solidFill>
                <a:srgbClr val="898989"/>
              </a:solidFill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r"/>
              <a:t>(Very brief) primer on observational techniques 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Char char="○"/>
            </a:pPr>
            <a:r>
              <a:rPr lang="fr">
                <a:solidFill>
                  <a:srgbClr val="898989"/>
                </a:solidFill>
              </a:rPr>
              <a:t>Recent χEFT and perturbative quantum chromodynamic (pQCD) calculations</a:t>
            </a:r>
            <a:endParaRPr>
              <a:solidFill>
                <a:srgbClr val="898989"/>
              </a:solidFill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Char char="○"/>
            </a:pPr>
            <a:r>
              <a:rPr lang="fr">
                <a:solidFill>
                  <a:srgbClr val="898989"/>
                </a:solidFill>
              </a:rPr>
              <a:t>Bayesian framework and EOS construction</a:t>
            </a:r>
            <a:endParaRPr>
              <a:solidFill>
                <a:srgbClr val="898989"/>
              </a:solidFill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Char char="○"/>
            </a:pPr>
            <a:r>
              <a:rPr lang="fr">
                <a:solidFill>
                  <a:srgbClr val="898989"/>
                </a:solidFill>
              </a:rPr>
              <a:t>Implications for dense matter EOS and inference of EOS parameters </a:t>
            </a:r>
            <a:endParaRPr>
              <a:solidFill>
                <a:srgbClr val="898989"/>
              </a:solidFill>
            </a:endParaRPr>
          </a:p>
          <a:p>
            <a:pPr indent="0" lvl="0" marL="914400" rtl="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7" name="Google Shape;317;p45"/>
          <p:cNvSpPr txBox="1"/>
          <p:nvPr/>
        </p:nvSpPr>
        <p:spPr>
          <a:xfrm>
            <a:off x="1315201" y="2909692"/>
            <a:ext cx="6405600" cy="180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200">
                <a:solidFill>
                  <a:schemeClr val="dk1"/>
                </a:solidFill>
              </a:rPr>
              <a:t>Based on: </a:t>
            </a:r>
            <a:r>
              <a:rPr b="1" lang="fr" sz="1200">
                <a:solidFill>
                  <a:schemeClr val="dk1"/>
                </a:solidFill>
              </a:rPr>
              <a:t>MM, </a:t>
            </a:r>
            <a:r>
              <a:rPr lang="fr" sz="1200">
                <a:solidFill>
                  <a:schemeClr val="dk1"/>
                </a:solidFill>
              </a:rPr>
              <a:t>HG et al, 2026 (Submitted to ApJ), arxiv: 2605.18560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200">
                <a:solidFill>
                  <a:schemeClr val="dk1"/>
                </a:solidFill>
              </a:rPr>
              <a:t>Raaijmakers, …, </a:t>
            </a:r>
            <a:r>
              <a:rPr b="1" lang="fr" sz="1200">
                <a:solidFill>
                  <a:schemeClr val="dk1"/>
                </a:solidFill>
              </a:rPr>
              <a:t>MM</a:t>
            </a:r>
            <a:r>
              <a:rPr lang="fr" sz="1200">
                <a:solidFill>
                  <a:schemeClr val="dk1"/>
                </a:solidFill>
              </a:rPr>
              <a:t>, … et al, 2025 (JOSS), https://doi.org/10.21105/joss.06003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200">
                <a:solidFill>
                  <a:schemeClr val="dk1"/>
                </a:solidFill>
              </a:rPr>
              <a:t>Mauviard, …, </a:t>
            </a:r>
            <a:r>
              <a:rPr b="1" lang="fr" sz="1200">
                <a:solidFill>
                  <a:schemeClr val="dk1"/>
                </a:solidFill>
              </a:rPr>
              <a:t>MM,</a:t>
            </a:r>
            <a:r>
              <a:rPr lang="fr" sz="1200">
                <a:solidFill>
                  <a:schemeClr val="dk1"/>
                </a:solidFill>
              </a:rPr>
              <a:t> … et al, 2025 (ApJ), arxiv: 2506.14883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200">
                <a:solidFill>
                  <a:schemeClr val="dk1"/>
                </a:solidFill>
              </a:rPr>
              <a:t>Rutherford, </a:t>
            </a:r>
            <a:r>
              <a:rPr b="1" lang="fr" sz="1200">
                <a:solidFill>
                  <a:schemeClr val="dk1"/>
                </a:solidFill>
              </a:rPr>
              <a:t>MM</a:t>
            </a:r>
            <a:r>
              <a:rPr lang="fr" sz="1200">
                <a:solidFill>
                  <a:schemeClr val="dk1"/>
                </a:solidFill>
              </a:rPr>
              <a:t>, Svensson et al, 2024 (ApJL), arxiv: 2407.06790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" sz="1200">
                <a:solidFill>
                  <a:schemeClr val="dk1"/>
                </a:solidFill>
              </a:rPr>
              <a:t>MM </a:t>
            </a:r>
            <a:r>
              <a:rPr lang="fr" sz="1200">
                <a:solidFill>
                  <a:schemeClr val="dk1"/>
                </a:solidFill>
              </a:rPr>
              <a:t>et al, 2024 (PRD), arxiv: 2408.05287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" sz="1200">
                <a:solidFill>
                  <a:schemeClr val="dk1"/>
                </a:solidFill>
              </a:rPr>
              <a:t>MM</a:t>
            </a:r>
            <a:r>
              <a:rPr lang="fr" sz="1200">
                <a:solidFill>
                  <a:schemeClr val="dk1"/>
                </a:solidFill>
              </a:rPr>
              <a:t> et al, 2022 (ApJ), arxiv: 2208.04262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318" name="Google Shape;318;p45"/>
          <p:cNvSpPr/>
          <p:nvPr/>
        </p:nvSpPr>
        <p:spPr>
          <a:xfrm>
            <a:off x="7526400" y="2902279"/>
            <a:ext cx="946500" cy="12729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19" name="Google Shape;319;p45" title="qr-cod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70951" y="2937508"/>
            <a:ext cx="864102" cy="864102"/>
          </a:xfrm>
          <a:prstGeom prst="rect">
            <a:avLst/>
          </a:prstGeom>
          <a:noFill/>
          <a:ln>
            <a:noFill/>
          </a:ln>
        </p:spPr>
      </p:pic>
      <p:sp>
        <p:nvSpPr>
          <p:cNvPr id="320" name="Google Shape;320;p45"/>
          <p:cNvSpPr/>
          <p:nvPr/>
        </p:nvSpPr>
        <p:spPr>
          <a:xfrm>
            <a:off x="7596346" y="3853564"/>
            <a:ext cx="810600" cy="2769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1" name="Google Shape;321;p45"/>
          <p:cNvSpPr txBox="1"/>
          <p:nvPr/>
        </p:nvSpPr>
        <p:spPr>
          <a:xfrm>
            <a:off x="7584901" y="3799895"/>
            <a:ext cx="864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NEoST</a:t>
            </a:r>
            <a:endParaRPr b="1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322" name="Google Shape;322;p45"/>
          <p:cNvSpPr txBox="1"/>
          <p:nvPr/>
        </p:nvSpPr>
        <p:spPr>
          <a:xfrm>
            <a:off x="6803796" y="2585655"/>
            <a:ext cx="9177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0">
                <a:solidFill>
                  <a:schemeClr val="dk1"/>
                </a:solidFill>
              </a:rPr>
              <a:t>}</a:t>
            </a:r>
            <a:endParaRPr sz="10000">
              <a:solidFill>
                <a:schemeClr val="dk1"/>
              </a:solidFill>
            </a:endParaRPr>
          </a:p>
        </p:txBody>
      </p:sp>
      <p:sp>
        <p:nvSpPr>
          <p:cNvPr id="323" name="Google Shape;323;p45"/>
          <p:cNvSpPr txBox="1"/>
          <p:nvPr>
            <p:ph type="title"/>
          </p:nvPr>
        </p:nvSpPr>
        <p:spPr>
          <a:xfrm>
            <a:off x="270000" y="-133288"/>
            <a:ext cx="6732000" cy="810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Outline</a:t>
            </a:r>
            <a:endParaRPr/>
          </a:p>
        </p:txBody>
      </p:sp>
      <p:sp>
        <p:nvSpPr>
          <p:cNvPr id="324" name="Google Shape;324;p45"/>
          <p:cNvSpPr txBox="1"/>
          <p:nvPr>
            <p:ph idx="10" type="dt"/>
          </p:nvPr>
        </p:nvSpPr>
        <p:spPr>
          <a:xfrm>
            <a:off x="270000" y="4918605"/>
            <a:ext cx="10800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/>
              <a:t>26.06.2026</a:t>
            </a:r>
            <a:endParaRPr sz="800"/>
          </a:p>
        </p:txBody>
      </p:sp>
      <p:sp>
        <p:nvSpPr>
          <p:cNvPr id="325" name="Google Shape;325;p45"/>
          <p:cNvSpPr txBox="1"/>
          <p:nvPr>
            <p:ph idx="12" type="sldNum"/>
          </p:nvPr>
        </p:nvSpPr>
        <p:spPr>
          <a:xfrm>
            <a:off x="7813429" y="4918605"/>
            <a:ext cx="1096800" cy="1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800"/>
              <a:t>‹#›</a:t>
            </a:fld>
            <a:endParaRPr sz="800"/>
          </a:p>
        </p:txBody>
      </p:sp>
      <p:sp>
        <p:nvSpPr>
          <p:cNvPr id="326" name="Google Shape;326;p45"/>
          <p:cNvSpPr txBox="1"/>
          <p:nvPr/>
        </p:nvSpPr>
        <p:spPr>
          <a:xfrm>
            <a:off x="3508392" y="4818475"/>
            <a:ext cx="2551200" cy="307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800">
                <a:solidFill>
                  <a:srgbClr val="888888"/>
                </a:solidFill>
              </a:rPr>
              <a:t>SCALES 1st General Meeting | M Mendes</a:t>
            </a:r>
            <a:endParaRPr sz="800"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Template">
  <a:themeElements>
    <a:clrScheme name="TUDa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6001A"/>
      </a:accent1>
      <a:accent2>
        <a:srgbClr val="004E8A"/>
      </a:accent2>
      <a:accent3>
        <a:srgbClr val="009CDA"/>
      </a:accent3>
      <a:accent4>
        <a:srgbClr val="00689D"/>
      </a:accent4>
      <a:accent5>
        <a:srgbClr val="B5B5B5"/>
      </a:accent5>
      <a:accent6>
        <a:srgbClr val="535353"/>
      </a:accent6>
      <a:hlink>
        <a:srgbClr val="243572"/>
      </a:hlink>
      <a:folHlink>
        <a:srgbClr val="611C7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Template">
  <a:themeElements>
    <a:clrScheme name="TUDa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6001A"/>
      </a:accent1>
      <a:accent2>
        <a:srgbClr val="004E8A"/>
      </a:accent2>
      <a:accent3>
        <a:srgbClr val="009CDA"/>
      </a:accent3>
      <a:accent4>
        <a:srgbClr val="00689D"/>
      </a:accent4>
      <a:accent5>
        <a:srgbClr val="B5B5B5"/>
      </a:accent5>
      <a:accent6>
        <a:srgbClr val="535353"/>
      </a:accent6>
      <a:hlink>
        <a:srgbClr val="243572"/>
      </a:hlink>
      <a:folHlink>
        <a:srgbClr val="611C7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