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media1.mov" ContentType="video/unknown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Bowl with salmon cakes, salad and houmo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Bowl of pappardelle pasta with parsley butter, roasted hazelnuts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19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png"/><Relationship Id="rId3" Type="http://schemas.openxmlformats.org/officeDocument/2006/relationships/image" Target="../media/image3.jpeg"/><Relationship Id="rId4" Type="http://schemas.openxmlformats.org/officeDocument/2006/relationships/image" Target="../media/image37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2.tif"/><Relationship Id="rId9" Type="http://schemas.openxmlformats.org/officeDocument/2006/relationships/image" Target="../media/image3.tif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gif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video" Target="../media/media1.mov"/><Relationship Id="rId3" Type="http://schemas.microsoft.com/office/2007/relationships/media" Target="../media/media1.mov"/><Relationship Id="rId4" Type="http://schemas.openxmlformats.org/officeDocument/2006/relationships/image" Target="../media/image20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Brynmor Haskell"/>
          <p:cNvSpPr txBox="1"/>
          <p:nvPr>
            <p:ph type="body" idx="21"/>
          </p:nvPr>
        </p:nvSpPr>
        <p:spPr>
          <a:xfrm>
            <a:off x="7984628" y="8202475"/>
            <a:ext cx="9379511" cy="184419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1" marL="0" indent="457200">
              <a:lnSpc>
                <a:spcPct val="80000"/>
              </a:lnSpc>
              <a:spcBef>
                <a:spcPts val="0"/>
              </a:spcBef>
              <a:buSzTx/>
              <a:buNone/>
              <a:defRPr b="1" spc="-142" sz="7100" u="sng"/>
            </a:pPr>
            <a:r>
              <a:t>Brynmor Haskell   </a:t>
            </a:r>
          </a:p>
        </p:txBody>
      </p:sp>
      <p:pic>
        <p:nvPicPr>
          <p:cNvPr id="15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7837" y="9495829"/>
            <a:ext cx="15893068" cy="270746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676140" y="8659014"/>
            <a:ext cx="4381091" cy="4381091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Investigating pinning…"/>
          <p:cNvSpPr txBox="1"/>
          <p:nvPr>
            <p:ph type="ctrTitle"/>
          </p:nvPr>
        </p:nvSpPr>
        <p:spPr>
          <a:xfrm>
            <a:off x="1206498" y="1371607"/>
            <a:ext cx="21971004" cy="4648201"/>
          </a:xfrm>
          <a:prstGeom prst="rect">
            <a:avLst/>
          </a:prstGeom>
        </p:spPr>
        <p:txBody>
          <a:bodyPr/>
          <a:lstStyle/>
          <a:p>
            <a:pPr algn="ctr" defTabSz="1877520">
              <a:defRPr spc="-178" sz="8932"/>
            </a:pPr>
            <a:r>
              <a:rPr b="0">
                <a:latin typeface="Andale Mono"/>
                <a:ea typeface="Andale Mono"/>
                <a:cs typeface="Andale Mono"/>
                <a:sym typeface="Andale Mono"/>
              </a:rPr>
              <a:t>Investigating pinning </a:t>
            </a:r>
            <a:endParaRPr b="0">
              <a:latin typeface="Andale Mono"/>
              <a:ea typeface="Andale Mono"/>
              <a:cs typeface="Andale Mono"/>
              <a:sym typeface="Andale Mono"/>
            </a:endParaRPr>
          </a:p>
          <a:p>
            <a:pPr algn="ctr" defTabSz="1877520">
              <a:defRPr spc="-178" sz="8932"/>
            </a:pPr>
            <a:r>
              <a:rPr b="0">
                <a:latin typeface="Andale Mono"/>
                <a:ea typeface="Andale Mono"/>
                <a:cs typeface="Andale Mono"/>
                <a:sym typeface="Andale Mono"/>
              </a:rPr>
              <a:t>in Neutron Stars with simulations and laboratory experiments</a:t>
            </a:r>
            <a:r>
              <a:t> </a:t>
            </a:r>
          </a:p>
        </p:txBody>
      </p:sp>
      <p:sp>
        <p:nvSpPr>
          <p:cNvPr id="155" name="based on : Autti, Graber and Haskell: arXiv:2604.18016 (PRR in review)"/>
          <p:cNvSpPr txBox="1"/>
          <p:nvPr/>
        </p:nvSpPr>
        <p:spPr>
          <a:xfrm>
            <a:off x="5627885" y="6337705"/>
            <a:ext cx="13128229" cy="558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indent="107950" algn="l" defTabSz="914400">
              <a:spcBef>
                <a:spcPts val="1400"/>
              </a:spcBef>
              <a:defRPr i="1" sz="3200">
                <a:solidFill>
                  <a:schemeClr val="accent1">
                    <a:hueOff val="114395"/>
                    <a:lumOff val="-24975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based on : Autti, Graber and Haskell: arXiv:2604.18016 (PRR in review)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61016" y="314373"/>
            <a:ext cx="18484183" cy="13481462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Rectangle 1"/>
          <p:cNvSpPr/>
          <p:nvPr/>
        </p:nvSpPr>
        <p:spPr>
          <a:xfrm>
            <a:off x="3389869" y="-633720"/>
            <a:ext cx="13441985" cy="1423891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271" name="Text Placeholder 5"/>
          <p:cNvSpPr txBox="1"/>
          <p:nvPr/>
        </p:nvSpPr>
        <p:spPr>
          <a:xfrm>
            <a:off x="831360" y="2657520"/>
            <a:ext cx="15626995" cy="10383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marL="495300" indent="-495300" algn="l" defTabSz="914400">
              <a:spcBef>
                <a:spcPts val="1400"/>
              </a:spcBef>
              <a:buClr>
                <a:schemeClr val="accent5">
                  <a:lumOff val="-29866"/>
                </a:schemeClr>
              </a:buClr>
              <a:buSzPct val="123000"/>
              <a:buChar char="•"/>
              <a:defRPr sz="3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2D point vortex simulation (original by Risto Hänninen)</a:t>
            </a:r>
          </a:p>
          <a:p>
            <a:pPr marL="495300" indent="-495300" algn="l" defTabSz="914400">
              <a:spcBef>
                <a:spcPts val="1400"/>
              </a:spcBef>
              <a:buClr>
                <a:schemeClr val="accent5">
                  <a:lumOff val="-29866"/>
                </a:schemeClr>
              </a:buClr>
              <a:buSzPct val="123000"/>
              <a:buChar char="•"/>
              <a:defRPr sz="3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Vortices can move only if F</a:t>
            </a:r>
            <a:r>
              <a:rPr baseline="-16717"/>
              <a:t>m</a:t>
            </a:r>
            <a:r>
              <a:t>&gt;F</a:t>
            </a:r>
            <a:r>
              <a:rPr baseline="-16717"/>
              <a:t>p </a:t>
            </a:r>
            <a:r>
              <a:t>---&gt; v</a:t>
            </a:r>
            <a:r>
              <a:rPr baseline="-16717"/>
              <a:t>c,p </a:t>
            </a:r>
            <a:r>
              <a:t> , used as fitting parameter</a:t>
            </a:r>
          </a:p>
          <a:p>
            <a:pPr marL="495300" indent="-495300" algn="l" defTabSz="914400">
              <a:spcBef>
                <a:spcPts val="1400"/>
              </a:spcBef>
              <a:buClr>
                <a:schemeClr val="accent5">
                  <a:lumOff val="-29866"/>
                </a:schemeClr>
              </a:buClr>
              <a:buSzPct val="123000"/>
              <a:buChar char="•"/>
              <a:defRPr sz="3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No hysteresis in pinning/depinning</a:t>
            </a:r>
          </a:p>
          <a:p>
            <a:pPr marL="495300" indent="-495300" algn="l" defTabSz="914400">
              <a:spcBef>
                <a:spcPts val="1400"/>
              </a:spcBef>
              <a:buClr>
                <a:schemeClr val="accent5">
                  <a:lumOff val="-29866"/>
                </a:schemeClr>
              </a:buClr>
              <a:buSzPct val="123000"/>
              <a:buChar char="•"/>
              <a:defRPr sz="3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Pinning sites available continuously</a:t>
            </a:r>
          </a:p>
          <a:p>
            <a:pPr marL="495300" indent="-495300" algn="l" defTabSz="914400">
              <a:spcBef>
                <a:spcPts val="1400"/>
              </a:spcBef>
              <a:buClr>
                <a:schemeClr val="accent5">
                  <a:lumOff val="-29866"/>
                </a:schemeClr>
              </a:buClr>
              <a:buSzPct val="123000"/>
              <a:buChar char="•"/>
              <a:defRPr sz="3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Two other critical velocities: bulk nucleation v</a:t>
            </a:r>
            <a:r>
              <a:rPr baseline="-16717"/>
              <a:t>c,n</a:t>
            </a:r>
            <a:r>
              <a:t> , entrance through outer boundary v</a:t>
            </a:r>
            <a:r>
              <a:rPr baseline="-16717"/>
              <a:t>c,e</a:t>
            </a:r>
            <a:r>
              <a:t> ; these can sometimes be included ad hoc</a:t>
            </a:r>
          </a:p>
          <a:p>
            <a:pPr marL="495300" indent="-495300" algn="l" defTabSz="914400">
              <a:spcBef>
                <a:spcPts val="1400"/>
              </a:spcBef>
              <a:buClr>
                <a:schemeClr val="accent5">
                  <a:lumOff val="-29866"/>
                </a:schemeClr>
              </a:buClr>
              <a:buSzPct val="123000"/>
              <a:buChar char="•"/>
              <a:defRPr sz="3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Specific values of mutual friction parameters α, α' are not important in most cases</a:t>
            </a:r>
            <a:endParaRPr sz="2200"/>
          </a:p>
        </p:txBody>
      </p:sp>
      <p:sp>
        <p:nvSpPr>
          <p:cNvPr id="272" name="Point vortex simulations"/>
          <p:cNvSpPr txBox="1"/>
          <p:nvPr/>
        </p:nvSpPr>
        <p:spPr>
          <a:xfrm>
            <a:off x="9576054" y="479045"/>
            <a:ext cx="5231893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defRPr sz="4800" u="sng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lvl1pPr>
          </a:lstStyle>
          <a:p>
            <a:pPr/>
            <a:r>
              <a:t>Point vortex simulations</a:t>
            </a:r>
          </a:p>
        </p:txBody>
      </p:sp>
      <p:sp>
        <p:nvSpPr>
          <p:cNvPr id="273" name="Vortex unpinning:…"/>
          <p:cNvSpPr txBox="1"/>
          <p:nvPr/>
        </p:nvSpPr>
        <p:spPr>
          <a:xfrm>
            <a:off x="3189551" y="10173366"/>
            <a:ext cx="5533493" cy="2882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1" sz="36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Vortex unpinning:</a:t>
            </a:r>
          </a:p>
          <a:p>
            <a:pPr algn="r">
              <a:defRPr b="1" sz="36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 algn="r">
              <a:defRPr b="1" sz="36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Bulk nucleation:</a:t>
            </a:r>
          </a:p>
          <a:p>
            <a:pPr algn="r">
              <a:defRPr b="1" sz="36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 algn="r">
              <a:defRPr b="1" sz="36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Entrance from boundary:</a:t>
            </a:r>
          </a:p>
        </p:txBody>
      </p:sp>
      <p:pic>
        <p:nvPicPr>
          <p:cNvPr id="27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50237" y="10262759"/>
            <a:ext cx="1172926" cy="597529"/>
          </a:xfrm>
          <a:prstGeom prst="rect">
            <a:avLst/>
          </a:prstGeom>
          <a:ln w="12700">
            <a:miter lim="400000"/>
          </a:ln>
        </p:spPr>
      </p:pic>
      <p:pic>
        <p:nvPicPr>
          <p:cNvPr id="27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117041" y="11391972"/>
            <a:ext cx="1239318" cy="597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172368" y="12483084"/>
            <a:ext cx="1128664" cy="597529"/>
          </a:xfrm>
          <a:prstGeom prst="rect">
            <a:avLst/>
          </a:prstGeom>
          <a:ln w="12700">
            <a:miter lim="400000"/>
          </a:ln>
        </p:spPr>
      </p:pic>
      <p:sp>
        <p:nvSpPr>
          <p:cNvPr id="277" name="Rectangle"/>
          <p:cNvSpPr/>
          <p:nvPr/>
        </p:nvSpPr>
        <p:spPr>
          <a:xfrm>
            <a:off x="2827016" y="9878318"/>
            <a:ext cx="8939779" cy="3472436"/>
          </a:xfrm>
          <a:prstGeom prst="rect">
            <a:avLst/>
          </a:prstGeom>
          <a:ln w="508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8" name="Rectangle"/>
          <p:cNvSpPr/>
          <p:nvPr/>
        </p:nvSpPr>
        <p:spPr>
          <a:xfrm>
            <a:off x="16603568" y="2684601"/>
            <a:ext cx="1270001" cy="86499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9" name="Rectangle"/>
          <p:cNvSpPr/>
          <p:nvPr/>
        </p:nvSpPr>
        <p:spPr>
          <a:xfrm>
            <a:off x="16603568" y="16300"/>
            <a:ext cx="181528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0" name="Rectangle"/>
          <p:cNvSpPr/>
          <p:nvPr/>
        </p:nvSpPr>
        <p:spPr>
          <a:xfrm>
            <a:off x="17020600" y="6814052"/>
            <a:ext cx="181528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8280" y="5078674"/>
            <a:ext cx="11040135" cy="8029189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219228" y="5252038"/>
            <a:ext cx="11251168" cy="7812662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Spin up and spin-down simulations"/>
          <p:cNvSpPr txBox="1"/>
          <p:nvPr/>
        </p:nvSpPr>
        <p:spPr>
          <a:xfrm>
            <a:off x="8365693" y="479045"/>
            <a:ext cx="7652614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defRPr sz="4800" u="sng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lvl1pPr>
          </a:lstStyle>
          <a:p>
            <a:pPr/>
            <a:r>
              <a:t>Spin up and spin-down simulations</a:t>
            </a:r>
          </a:p>
        </p:txBody>
      </p:sp>
      <p:sp>
        <p:nvSpPr>
          <p:cNvPr id="285" name="Spin-down"/>
          <p:cNvSpPr txBox="1"/>
          <p:nvPr/>
        </p:nvSpPr>
        <p:spPr>
          <a:xfrm>
            <a:off x="2813383" y="4413003"/>
            <a:ext cx="2225371" cy="597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 u="sng">
                <a:solidFill>
                  <a:srgbClr val="000000"/>
                </a:solidFill>
              </a:defRPr>
            </a:lvl1pPr>
          </a:lstStyle>
          <a:p>
            <a:pPr/>
            <a:r>
              <a:t>Spin-down</a:t>
            </a:r>
          </a:p>
        </p:txBody>
      </p:sp>
      <p:sp>
        <p:nvSpPr>
          <p:cNvPr id="286" name="Spin-up"/>
          <p:cNvSpPr txBox="1"/>
          <p:nvPr/>
        </p:nvSpPr>
        <p:spPr>
          <a:xfrm>
            <a:off x="17584580" y="4413003"/>
            <a:ext cx="1650213" cy="597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 u="sng">
                <a:solidFill>
                  <a:srgbClr val="000000"/>
                </a:solidFill>
              </a:defRPr>
            </a:lvl1pPr>
          </a:lstStyle>
          <a:p>
            <a:pPr/>
            <a:r>
              <a:t>Spin-up</a:t>
            </a:r>
          </a:p>
        </p:txBody>
      </p:sp>
      <p:sp>
        <p:nvSpPr>
          <p:cNvPr id="287" name="Vortices enter the system first…"/>
          <p:cNvSpPr txBox="1"/>
          <p:nvPr/>
        </p:nvSpPr>
        <p:spPr>
          <a:xfrm>
            <a:off x="1102478" y="1370498"/>
            <a:ext cx="14929373" cy="2974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0" tIns="127000" rIns="127000" bIns="127000" anchor="ctr"/>
          <a:lstStyle/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Vortices enter the system first</a:t>
            </a:r>
          </a:p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Consistent with </a:t>
            </a:r>
            <a:r>
              <a:rPr b="1"/>
              <a:t>strong</a:t>
            </a:r>
            <a:r>
              <a:t> pinning</a:t>
            </a:r>
          </a:p>
        </p:txBody>
      </p:sp>
      <p:pic>
        <p:nvPicPr>
          <p:cNvPr id="28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82953" y="2185411"/>
            <a:ext cx="4201612" cy="50096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758839" y="2963896"/>
            <a:ext cx="3506439" cy="597511"/>
          </a:xfrm>
          <a:prstGeom prst="rect">
            <a:avLst/>
          </a:prstGeom>
          <a:ln w="12700">
            <a:miter lim="400000"/>
          </a:ln>
        </p:spPr>
      </p:pic>
      <p:sp>
        <p:nvSpPr>
          <p:cNvPr id="290" name="Line"/>
          <p:cNvSpPr/>
          <p:nvPr/>
        </p:nvSpPr>
        <p:spPr>
          <a:xfrm>
            <a:off x="11648499" y="3262651"/>
            <a:ext cx="1841946" cy="1"/>
          </a:xfrm>
          <a:prstGeom prst="line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1" name="Corresponds to strongest NS estimates!"/>
          <p:cNvSpPr txBox="1"/>
          <p:nvPr/>
        </p:nvSpPr>
        <p:spPr>
          <a:xfrm>
            <a:off x="13651011" y="3104912"/>
            <a:ext cx="5945430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Corresponds to strongest NS estimates!</a:t>
            </a:r>
          </a:p>
        </p:txBody>
      </p:sp>
      <p:pic>
        <p:nvPicPr>
          <p:cNvPr id="292" name="Picture 1" descr="Picture 1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9694212" y="1229501"/>
            <a:ext cx="3602414" cy="1756828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TextBox 5"/>
          <p:cNvSpPr txBox="1"/>
          <p:nvPr/>
        </p:nvSpPr>
        <p:spPr>
          <a:xfrm>
            <a:off x="19983992" y="3217991"/>
            <a:ext cx="4040061" cy="3479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l" defTabSz="914400">
              <a:lnSpc>
                <a:spcPts val="1900"/>
              </a:lnSpc>
              <a:defRPr sz="2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[Nature Commun. </a:t>
            </a:r>
            <a:r>
              <a:rPr b="1"/>
              <a:t>10</a:t>
            </a:r>
            <a:r>
              <a:t>, 237 (2019)], SM</a:t>
            </a:r>
            <a:r>
              <a:rPr>
                <a:solidFill>
                  <a:srgbClr val="000000"/>
                </a:solidFill>
              </a:rPr>
              <a:t>​</a:t>
            </a:r>
          </a:p>
        </p:txBody>
      </p:sp>
      <p:sp>
        <p:nvSpPr>
          <p:cNvPr id="294" name="Rectangle"/>
          <p:cNvSpPr/>
          <p:nvPr/>
        </p:nvSpPr>
        <p:spPr>
          <a:xfrm>
            <a:off x="7380529" y="1911971"/>
            <a:ext cx="5180684" cy="914401"/>
          </a:xfrm>
          <a:prstGeom prst="rect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8" name="Group"/>
          <p:cNvGrpSpPr/>
          <p:nvPr/>
        </p:nvGrpSpPr>
        <p:grpSpPr>
          <a:xfrm>
            <a:off x="1523999" y="430227"/>
            <a:ext cx="20389451" cy="12295717"/>
            <a:chOff x="0" y="0"/>
            <a:chExt cx="20389450" cy="12295716"/>
          </a:xfrm>
        </p:grpSpPr>
        <p:sp>
          <p:nvSpPr>
            <p:cNvPr id="296" name="Rectangle 2"/>
            <p:cNvSpPr/>
            <p:nvPr/>
          </p:nvSpPr>
          <p:spPr>
            <a:xfrm>
              <a:off x="15508825" y="0"/>
              <a:ext cx="4880626" cy="241867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defRPr sz="1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pic>
          <p:nvPicPr>
            <p:cNvPr id="297" name="Picture 6" descr="Picture 6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3103144"/>
              <a:ext cx="18975734" cy="91925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99" name="Vortices in core-like aerogels"/>
          <p:cNvSpPr txBox="1"/>
          <p:nvPr/>
        </p:nvSpPr>
        <p:spPr>
          <a:xfrm>
            <a:off x="9120987" y="479045"/>
            <a:ext cx="6142026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defRPr sz="4800" u="sng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lvl1pPr>
          </a:lstStyle>
          <a:p>
            <a:pPr/>
            <a:r>
              <a:t>Vortices in core-like aerogels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264376" y="2293629"/>
            <a:ext cx="12376962" cy="10206437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TextBox 7"/>
          <p:cNvSpPr txBox="1"/>
          <p:nvPr/>
        </p:nvSpPr>
        <p:spPr>
          <a:xfrm>
            <a:off x="11698643" y="12348297"/>
            <a:ext cx="6260062" cy="539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l" defTabSz="914400">
              <a:defRPr sz="2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3500"/>
              <a:t>[PRR </a:t>
            </a:r>
            <a:r>
              <a:rPr b="1" sz="3500"/>
              <a:t>2</a:t>
            </a:r>
            <a:r>
              <a:rPr sz="3500"/>
              <a:t>, 033013 (2020)]</a:t>
            </a:r>
          </a:p>
        </p:txBody>
      </p:sp>
      <p:sp>
        <p:nvSpPr>
          <p:cNvPr id="303" name="Vortices in core-like aerogels"/>
          <p:cNvSpPr txBox="1"/>
          <p:nvPr/>
        </p:nvSpPr>
        <p:spPr>
          <a:xfrm>
            <a:off x="9120987" y="479045"/>
            <a:ext cx="6142026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defRPr sz="4800" u="sng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lvl1pPr>
          </a:lstStyle>
          <a:p>
            <a:pPr/>
            <a:r>
              <a:t>Vortices in core-like aerogels</a:t>
            </a:r>
          </a:p>
        </p:txBody>
      </p:sp>
      <p:pic>
        <p:nvPicPr>
          <p:cNvPr id="304" name="Picture 1" descr="Picture 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9007" y="2533214"/>
            <a:ext cx="7044224" cy="7189466"/>
          </a:xfrm>
          <a:prstGeom prst="rect">
            <a:avLst/>
          </a:prstGeom>
          <a:ln w="12700">
            <a:miter lim="400000"/>
          </a:ln>
        </p:spPr>
      </p:pic>
      <p:sp>
        <p:nvSpPr>
          <p:cNvPr id="305" name="TextBox 4"/>
          <p:cNvSpPr txBox="1"/>
          <p:nvPr/>
        </p:nvSpPr>
        <p:spPr>
          <a:xfrm>
            <a:off x="2389335" y="10604704"/>
            <a:ext cx="5329501" cy="5394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l" defTabSz="914400">
              <a:defRPr sz="35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[PRL </a:t>
            </a:r>
            <a:r>
              <a:rPr b="1"/>
              <a:t>127</a:t>
            </a:r>
            <a:r>
              <a:t>, 115702 (2021)]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75561" y="3000075"/>
            <a:ext cx="12580705" cy="9812467"/>
          </a:xfrm>
          <a:prstGeom prst="rect">
            <a:avLst/>
          </a:prstGeom>
          <a:ln w="12700">
            <a:miter lim="400000"/>
          </a:ln>
        </p:spPr>
      </p:pic>
      <p:sp>
        <p:nvSpPr>
          <p:cNvPr id="308" name="Simulations of vortices in core-like aerogels"/>
          <p:cNvSpPr txBox="1"/>
          <p:nvPr/>
        </p:nvSpPr>
        <p:spPr>
          <a:xfrm>
            <a:off x="7537551" y="479045"/>
            <a:ext cx="9308898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defRPr sz="4800" u="sng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lvl1pPr>
          </a:lstStyle>
          <a:p>
            <a:pPr/>
            <a:r>
              <a:t>Simulations of vortices in core-like aerogels</a:t>
            </a:r>
          </a:p>
        </p:txBody>
      </p:sp>
      <p:sp>
        <p:nvSpPr>
          <p:cNvPr id="309" name="TextBox 6"/>
          <p:cNvSpPr txBox="1"/>
          <p:nvPr/>
        </p:nvSpPr>
        <p:spPr>
          <a:xfrm>
            <a:off x="16227982" y="3657946"/>
            <a:ext cx="6089762" cy="2565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l" defTabSz="914400">
              <a:defRPr sz="4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high T  α, α'</a:t>
            </a:r>
          </a:p>
          <a:p>
            <a:pPr algn="l" defTabSz="914400">
              <a:defRPr sz="4200">
                <a:solidFill>
                  <a:srgbClr val="4472C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high T +  v</a:t>
            </a:r>
            <a:r>
              <a:rPr baseline="-15952"/>
              <a:t>c,p</a:t>
            </a:r>
            <a:r>
              <a:t> = 0.1mm/s</a:t>
            </a:r>
          </a:p>
          <a:p>
            <a:pPr algn="l" defTabSz="914400">
              <a:defRPr sz="4200">
                <a:solidFill>
                  <a:srgbClr val="ED7D31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Different α, α'</a:t>
            </a:r>
          </a:p>
        </p:txBody>
      </p:sp>
      <p:sp>
        <p:nvSpPr>
          <p:cNvPr id="310" name="pinning explains scaling of vortex number"/>
          <p:cNvSpPr txBox="1"/>
          <p:nvPr/>
        </p:nvSpPr>
        <p:spPr>
          <a:xfrm>
            <a:off x="16374659" y="8437656"/>
            <a:ext cx="6484355" cy="51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 u="sng">
                <a:solidFill>
                  <a:srgbClr val="000000"/>
                </a:solidFill>
              </a:defRPr>
            </a:lvl1pPr>
          </a:lstStyle>
          <a:p>
            <a:pPr/>
            <a:r>
              <a:t>pinning explains scaling of vortex number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Rectangle 2"/>
          <p:cNvSpPr/>
          <p:nvPr/>
        </p:nvSpPr>
        <p:spPr>
          <a:xfrm>
            <a:off x="18072245" y="1334671"/>
            <a:ext cx="4955511" cy="24557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defRPr sz="1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313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57567" y="6419828"/>
            <a:ext cx="7456467" cy="1239303"/>
          </a:xfrm>
          <a:prstGeom prst="rect">
            <a:avLst/>
          </a:prstGeom>
          <a:ln w="12700">
            <a:miter lim="400000"/>
          </a:ln>
        </p:spPr>
      </p:pic>
      <p:pic>
        <p:nvPicPr>
          <p:cNvPr id="314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601697" y="1671835"/>
            <a:ext cx="10053911" cy="12069440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TextBox 9"/>
          <p:cNvSpPr txBox="1"/>
          <p:nvPr/>
        </p:nvSpPr>
        <p:spPr>
          <a:xfrm>
            <a:off x="17844522" y="13717412"/>
            <a:ext cx="5410955" cy="694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 algn="l" defTabSz="914400">
              <a:defRPr sz="2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[PRR </a:t>
            </a:r>
            <a:r>
              <a:rPr b="1"/>
              <a:t>2</a:t>
            </a:r>
            <a:r>
              <a:t>, 033013 (2020)]</a:t>
            </a:r>
          </a:p>
        </p:txBody>
      </p:sp>
      <p:sp>
        <p:nvSpPr>
          <p:cNvPr id="316" name="Vortices nucleation ‘avalanches’ explain the behaviour"/>
          <p:cNvSpPr txBox="1"/>
          <p:nvPr/>
        </p:nvSpPr>
        <p:spPr>
          <a:xfrm>
            <a:off x="1421513" y="3110694"/>
            <a:ext cx="14929374" cy="2974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0" tIns="127000" rIns="127000" bIns="127000" anchor="ctr"/>
          <a:lstStyle>
            <a:lvl1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lvl1pPr>
          </a:lstStyle>
          <a:p>
            <a:pPr/>
            <a:r>
              <a:t>Vortices nucleation ‘avalanches’ explain the behaviour</a:t>
            </a:r>
          </a:p>
        </p:txBody>
      </p:sp>
      <p:pic>
        <p:nvPicPr>
          <p:cNvPr id="31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67342" y="9576295"/>
            <a:ext cx="3307985" cy="553760"/>
          </a:xfrm>
          <a:prstGeom prst="rect">
            <a:avLst/>
          </a:prstGeom>
          <a:ln w="12700">
            <a:miter lim="400000"/>
          </a:ln>
        </p:spPr>
      </p:pic>
      <p:sp>
        <p:nvSpPr>
          <p:cNvPr id="318" name="Spin up and spin down in core-like aerogels"/>
          <p:cNvSpPr txBox="1"/>
          <p:nvPr/>
        </p:nvSpPr>
        <p:spPr>
          <a:xfrm>
            <a:off x="7493965" y="479045"/>
            <a:ext cx="9396070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defRPr sz="4800" u="sng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lvl1pPr>
          </a:lstStyle>
          <a:p>
            <a:pPr/>
            <a:r>
              <a:t>Spin up and spin down in core-like aerogels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Rectangle 6"/>
          <p:cNvSpPr txBox="1"/>
          <p:nvPr/>
        </p:nvSpPr>
        <p:spPr>
          <a:xfrm>
            <a:off x="299381" y="2108570"/>
            <a:ext cx="8297548" cy="9595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l" defTabSz="914400">
              <a:defRPr b="1" sz="3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NS crust:</a:t>
            </a:r>
          </a:p>
          <a:p>
            <a:pPr marL="342900" indent="-342900" algn="l" defTabSz="914400">
              <a:buSzPct val="100000"/>
              <a:buFont typeface="Arial"/>
              <a:buChar char="•"/>
              <a:defRPr sz="3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</a:t>
            </a:r>
            <a:r>
              <a:rPr baseline="-15999"/>
              <a:t>c,p</a:t>
            </a:r>
            <a:r>
              <a:t> ~ 10</a:t>
            </a:r>
            <a:r>
              <a:rPr baseline="30947"/>
              <a:t>7</a:t>
            </a:r>
            <a:r>
              <a:t> m/s at the inner crust edge</a:t>
            </a:r>
          </a:p>
          <a:p>
            <a:pPr marL="342900" indent="-342900" algn="l" defTabSz="914400">
              <a:buSzPct val="100000"/>
              <a:buFont typeface="Arial"/>
              <a:buChar char="•"/>
              <a:defRPr sz="3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</a:t>
            </a:r>
            <a:r>
              <a:rPr baseline="-15999"/>
              <a:t>c,p</a:t>
            </a:r>
            <a:r>
              <a:t> ~ 10</a:t>
            </a:r>
            <a:r>
              <a:rPr baseline="30947"/>
              <a:t>5</a:t>
            </a:r>
            <a:r>
              <a:t> m/s near the crust-core bdr.</a:t>
            </a:r>
          </a:p>
          <a:p>
            <a:pPr marL="342900" indent="-342900" algn="l" defTabSz="914400">
              <a:buSzPct val="100000"/>
              <a:buFont typeface="Arial"/>
              <a:buChar char="•"/>
              <a:defRPr sz="3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Rapid rotation 1000 rad/s --&gt; v=10</a:t>
            </a:r>
            <a:r>
              <a:rPr baseline="30947"/>
              <a:t>7</a:t>
            </a:r>
            <a:r>
              <a:t> m/s</a:t>
            </a:r>
          </a:p>
          <a:p>
            <a:pPr algn="l" defTabSz="914400">
              <a:defRPr b="1" sz="3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NS core:</a:t>
            </a:r>
          </a:p>
          <a:p>
            <a:pPr marL="342900" indent="-342900" algn="l" defTabSz="914400">
              <a:buSzPct val="100000"/>
              <a:buFont typeface="Helvetica"/>
              <a:buChar char="•"/>
              <a:defRPr sz="3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</a:t>
            </a:r>
            <a:r>
              <a:rPr baseline="-15999"/>
              <a:t>c,p</a:t>
            </a:r>
            <a:r>
              <a:t> ~ 5x10</a:t>
            </a:r>
            <a:r>
              <a:rPr baseline="30947"/>
              <a:t>6</a:t>
            </a:r>
            <a:r>
              <a:t> </a:t>
            </a:r>
          </a:p>
          <a:p>
            <a:pPr algn="l" defTabSz="914400">
              <a:defRPr b="1" sz="3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Bulk nucleation</a:t>
            </a:r>
          </a:p>
          <a:p>
            <a:pPr marL="342900" indent="-342900" algn="l" defTabSz="914400">
              <a:buSzPct val="100000"/>
              <a:buFont typeface="Arial"/>
              <a:buChar char="•"/>
              <a:defRPr sz="3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 both phases v</a:t>
            </a:r>
            <a:r>
              <a:rPr baseline="-15999"/>
              <a:t>c,n</a:t>
            </a:r>
            <a:r>
              <a:t> not larger than ~</a:t>
            </a:r>
            <a:r>
              <a:t>κ/(2πξ) ∼ </a:t>
            </a:r>
            <a:r>
              <a:t>10</a:t>
            </a:r>
            <a:r>
              <a:rPr baseline="30947"/>
              <a:t>6</a:t>
            </a:r>
            <a:r>
              <a:t> m/s!  </a:t>
            </a:r>
          </a:p>
          <a:p>
            <a:pPr marL="342900" indent="-342900" algn="l" defTabSz="914400">
              <a:buSzPct val="100000"/>
              <a:buFont typeface="Arial"/>
              <a:buChar char="•"/>
              <a:defRPr sz="3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  <a:p>
            <a:pPr algn="l" defTabSz="914400">
              <a:defRPr sz="3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Taking this at face value, vortices won't be able to escape the crust and nucleation will take place instead! Also, no turbulence etc bulk phenomena.</a:t>
            </a:r>
          </a:p>
        </p:txBody>
      </p:sp>
      <p:grpSp>
        <p:nvGrpSpPr>
          <p:cNvPr id="323" name="Group"/>
          <p:cNvGrpSpPr/>
          <p:nvPr/>
        </p:nvGrpSpPr>
        <p:grpSpPr>
          <a:xfrm>
            <a:off x="10573018" y="2491378"/>
            <a:ext cx="13842424" cy="8347579"/>
            <a:chOff x="0" y="0"/>
            <a:chExt cx="13842423" cy="8347578"/>
          </a:xfrm>
        </p:grpSpPr>
        <p:sp>
          <p:nvSpPr>
            <p:cNvPr id="321" name="Rectangle 2"/>
            <p:cNvSpPr/>
            <p:nvPr/>
          </p:nvSpPr>
          <p:spPr>
            <a:xfrm>
              <a:off x="10528961" y="0"/>
              <a:ext cx="3313463" cy="164204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defRPr sz="1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pic>
          <p:nvPicPr>
            <p:cNvPr id="322" name="Picture 6" descr="Picture 6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2106728"/>
              <a:ext cx="12882650" cy="62408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24" name="Extrapolation to neutron stars"/>
          <p:cNvSpPr txBox="1"/>
          <p:nvPr/>
        </p:nvSpPr>
        <p:spPr>
          <a:xfrm>
            <a:off x="9003944" y="479045"/>
            <a:ext cx="6376112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defRPr sz="4800" u="sng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lvl1pPr>
          </a:lstStyle>
          <a:p>
            <a:pPr/>
            <a:r>
              <a:t>Extrapolation to neutron stars</a:t>
            </a:r>
          </a:p>
        </p:txBody>
      </p:sp>
      <p:sp>
        <p:nvSpPr>
          <p:cNvPr id="325" name="But possibility of vortex avalanches for strong pinning - see poster by Alessandro Costanzo"/>
          <p:cNvSpPr txBox="1"/>
          <p:nvPr/>
        </p:nvSpPr>
        <p:spPr>
          <a:xfrm>
            <a:off x="2564742" y="12432107"/>
            <a:ext cx="14091934" cy="51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:r>
              <a:t>But possibility of vortex avalanches for strong pinning - see poster by Alessandro Costanzo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Conclusions"/>
          <p:cNvSpPr txBox="1"/>
          <p:nvPr/>
        </p:nvSpPr>
        <p:spPr>
          <a:xfrm>
            <a:off x="10850727" y="479045"/>
            <a:ext cx="2682546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defRPr sz="4800" u="sng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lvl1pPr>
          </a:lstStyle>
          <a:p>
            <a:pPr/>
            <a:r>
              <a:t>Conclusions</a:t>
            </a:r>
          </a:p>
        </p:txBody>
      </p:sp>
      <p:sp>
        <p:nvSpPr>
          <p:cNvPr id="328" name="Helium 3 and aerogels provide a platform to study superfluity in a NS ‘setting’…"/>
          <p:cNvSpPr txBox="1"/>
          <p:nvPr/>
        </p:nvSpPr>
        <p:spPr>
          <a:xfrm>
            <a:off x="696432" y="2037573"/>
            <a:ext cx="18063539" cy="5222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0" tIns="127000" rIns="127000" bIns="127000" anchor="ctr"/>
          <a:lstStyle/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Helium 3 and aerogels provide a platform to study superfluity in a NS ‘setting’</a:t>
            </a:r>
          </a:p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Extrapolations require caution - but pinning appears strong</a:t>
            </a:r>
          </a:p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Consistent (maybe) with TDDFT simulation results - strong (interstitial) pinning and low tension</a:t>
            </a:r>
          </a:p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Vortex (anti-vortex) nucleation in the core and motion through the crust?</a:t>
            </a:r>
          </a:p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Need to model density dependence and local effects (and hydro)</a:t>
            </a:r>
          </a:p>
        </p:txBody>
      </p:sp>
      <p:pic>
        <p:nvPicPr>
          <p:cNvPr id="329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1433" y="7946131"/>
            <a:ext cx="20394735" cy="5428724"/>
          </a:xfrm>
          <a:prstGeom prst="rect">
            <a:avLst/>
          </a:prstGeom>
          <a:ln w="12700">
            <a:miter lim="400000"/>
          </a:ln>
        </p:spPr>
      </p:pic>
      <p:sp>
        <p:nvSpPr>
          <p:cNvPr id="330" name="TextBox 1"/>
          <p:cNvSpPr txBox="1"/>
          <p:nvPr/>
        </p:nvSpPr>
        <p:spPr>
          <a:xfrm>
            <a:off x="1487052" y="6689623"/>
            <a:ext cx="8787175" cy="944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 defTabSz="914400">
              <a:defRPr sz="31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[PRR in review, arXiv: 2604.18016]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6" name="Group"/>
          <p:cNvGrpSpPr/>
          <p:nvPr/>
        </p:nvGrpSpPr>
        <p:grpSpPr>
          <a:xfrm>
            <a:off x="544348" y="434357"/>
            <a:ext cx="22941806" cy="12641694"/>
            <a:chOff x="0" y="0"/>
            <a:chExt cx="22941803" cy="12641693"/>
          </a:xfrm>
        </p:grpSpPr>
        <p:pic>
          <p:nvPicPr>
            <p:cNvPr id="333" name="Picture 3" descr="Picture 3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787843" y="0"/>
              <a:ext cx="17153962" cy="1264169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4" name="Picture 4" descr="Picture 4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10896313"/>
              <a:ext cx="6376728" cy="10127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5" name="Connector: Curved 8"/>
            <p:cNvSpPr/>
            <p:nvPr/>
          </p:nvSpPr>
          <p:spPr>
            <a:xfrm rot="10800000">
              <a:off x="8827576" y="7788375"/>
              <a:ext cx="9230759" cy="26420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5400" y="0"/>
                    <a:pt x="10800" y="5400"/>
                    <a:pt x="10800" y="10800"/>
                  </a:cubicBezTo>
                  <a:cubicBezTo>
                    <a:pt x="10800" y="16200"/>
                    <a:pt x="16200" y="21600"/>
                    <a:pt x="21600" y="21600"/>
                  </a:cubicBezTo>
                </a:path>
              </a:pathLst>
            </a:custGeom>
            <a:noFill/>
            <a:ln w="19050" cap="flat">
              <a:solidFill>
                <a:srgbClr val="4472C4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uperfluids in neutron stars"/>
          <p:cNvSpPr txBox="1"/>
          <p:nvPr/>
        </p:nvSpPr>
        <p:spPr>
          <a:xfrm>
            <a:off x="7997906" y="37025"/>
            <a:ext cx="8469291" cy="1325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sz="4800" u="sng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lvl1pPr>
          </a:lstStyle>
          <a:p>
            <a:pPr/>
            <a:r>
              <a:t>Superfluids in neutron stars</a:t>
            </a:r>
          </a:p>
        </p:txBody>
      </p:sp>
      <p:pic>
        <p:nvPicPr>
          <p:cNvPr id="158" name="Untitled 10.pdf" descr="Untitled 10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5854" y="1067905"/>
            <a:ext cx="12233433" cy="9122025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(courtesy of Nils Andersson)"/>
          <p:cNvSpPr txBox="1"/>
          <p:nvPr/>
        </p:nvSpPr>
        <p:spPr>
          <a:xfrm>
            <a:off x="3605542" y="9405222"/>
            <a:ext cx="5190077" cy="6447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(courtesy of Nils Andersson)</a:t>
            </a:r>
          </a:p>
        </p:txBody>
      </p:sp>
      <p:pic>
        <p:nvPicPr>
          <p:cNvPr id="160" name="Tcrit_col.jpeg" descr="Tcrit_col.jpeg"/>
          <p:cNvPicPr>
            <a:picLocks noChangeAspect="1"/>
          </p:cNvPicPr>
          <p:nvPr/>
        </p:nvPicPr>
        <p:blipFill>
          <a:blip r:embed="rId3">
            <a:extLst/>
          </a:blip>
          <a:srcRect l="0" t="0" r="26470" b="0"/>
          <a:stretch>
            <a:fillRect/>
          </a:stretch>
        </p:blipFill>
        <p:spPr>
          <a:xfrm>
            <a:off x="14682663" y="1515778"/>
            <a:ext cx="8843956" cy="9360366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Pairing calculations confirm that mature  neutron stars are expected to be superfluid"/>
          <p:cNvSpPr txBox="1"/>
          <p:nvPr/>
        </p:nvSpPr>
        <p:spPr>
          <a:xfrm>
            <a:off x="2978431" y="10386285"/>
            <a:ext cx="16521396" cy="4745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0" tIns="127000" rIns="127000" bIns="127000" anchor="ctr"/>
          <a:lstStyle/>
          <a:p>
            <a:pPr marL="228600" indent="-228600" algn="l" defTabSz="584200">
              <a:lnSpc>
                <a:spcPct val="150000"/>
              </a:lnSpc>
              <a:spcBef>
                <a:spcPts val="2800"/>
              </a:spcBef>
              <a:buClr>
                <a:schemeClr val="accent5">
                  <a:hueOff val="-82419"/>
                  <a:satOff val="-9513"/>
                  <a:lumOff val="-16343"/>
                </a:schemeClr>
              </a:buClr>
              <a:buSzPct val="100000"/>
              <a:buChar char="•"/>
              <a:defRPr spc="-39" sz="39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t> Pairing calculations confirm that mature  neutron stars are expected to be superfluid</a:t>
            </a:r>
          </a:p>
          <a:p>
            <a:pPr algn="l" defTabSz="584200">
              <a:lnSpc>
                <a:spcPct val="150000"/>
              </a:lnSpc>
              <a:spcBef>
                <a:spcPts val="2800"/>
              </a:spcBef>
              <a:defRPr spc="-36" sz="36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</a:p>
        </p:txBody>
      </p:sp>
      <p:sp>
        <p:nvSpPr>
          <p:cNvPr id="162" name="(see Haskell &amp; Sedrakian 2018 for a review)"/>
          <p:cNvSpPr txBox="1"/>
          <p:nvPr/>
        </p:nvSpPr>
        <p:spPr>
          <a:xfrm>
            <a:off x="922857" y="12530478"/>
            <a:ext cx="997538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defRPr i="1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(see Haskell &amp; Sedrakian 2018 for a review)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Freezing KZ vortices in place"/>
          <p:cNvSpPr txBox="1"/>
          <p:nvPr>
            <p:ph type="title"/>
          </p:nvPr>
        </p:nvSpPr>
        <p:spPr>
          <a:xfrm>
            <a:off x="783773" y="475866"/>
            <a:ext cx="9902706" cy="1224154"/>
          </a:xfrm>
          <a:prstGeom prst="rect">
            <a:avLst/>
          </a:prstGeom>
        </p:spPr>
        <p:txBody>
          <a:bodyPr lIns="45719" tIns="45719" rIns="45719" bIns="45719" anchor="ctr"/>
          <a:lstStyle>
            <a:lvl1pPr defTabSz="914400">
              <a:lnSpc>
                <a:spcPts val="3400"/>
              </a:lnSpc>
              <a:spcBef>
                <a:spcPts val="700"/>
              </a:spcBef>
              <a:defRPr b="0" spc="0" sz="48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Freezing KZ vortices in place</a:t>
            </a:r>
          </a:p>
        </p:txBody>
      </p:sp>
      <p:grpSp>
        <p:nvGrpSpPr>
          <p:cNvPr id="342" name="Group"/>
          <p:cNvGrpSpPr/>
          <p:nvPr/>
        </p:nvGrpSpPr>
        <p:grpSpPr>
          <a:xfrm>
            <a:off x="560464" y="430226"/>
            <a:ext cx="22513319" cy="12444688"/>
            <a:chOff x="0" y="0"/>
            <a:chExt cx="22513317" cy="12444686"/>
          </a:xfrm>
        </p:grpSpPr>
        <p:sp>
          <p:nvSpPr>
            <p:cNvPr id="339" name="Rectangle 2"/>
            <p:cNvSpPr/>
            <p:nvPr/>
          </p:nvSpPr>
          <p:spPr>
            <a:xfrm>
              <a:off x="16801009" y="0"/>
              <a:ext cx="4700396" cy="232936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defRPr sz="1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pic>
          <p:nvPicPr>
            <p:cNvPr id="340" name="Picture 1" descr="Picture 1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9152514" y="2131770"/>
              <a:ext cx="13360804" cy="103129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1" name="Text Placeholder 4"/>
            <p:cNvSpPr txBox="1"/>
            <p:nvPr/>
          </p:nvSpPr>
          <p:spPr>
            <a:xfrm>
              <a:off x="0" y="4178676"/>
              <a:ext cx="8716437" cy="64223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marL="450850" indent="-342900" algn="l" defTabSz="914400">
                <a:spcBef>
                  <a:spcPts val="1400"/>
                </a:spcBef>
                <a:buSzPct val="100000"/>
                <a:buFont typeface="Arial"/>
                <a:buChar char="•"/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Array of random vortex polarities and locations in the box</a:t>
              </a:r>
              <a:endParaRPr sz="3200"/>
            </a:p>
            <a:p>
              <a:pPr marL="450850" indent="-342900" algn="l" defTabSz="914400">
                <a:spcBef>
                  <a:spcPts val="1400"/>
                </a:spcBef>
                <a:buSzPct val="100000"/>
                <a:buFont typeface="Arial"/>
                <a:buChar char="•"/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Here α=5, α'=0.95. Increasing the temperature (mutual friction) slows down the annihilation</a:t>
              </a:r>
            </a:p>
            <a:p>
              <a:pPr marL="450850" indent="-342900" algn="l" defTabSz="914400">
                <a:spcBef>
                  <a:spcPts val="1400"/>
                </a:spcBef>
                <a:buSzPct val="100000"/>
                <a:buFont typeface="Arial"/>
                <a:buChar char="•"/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vc=0.1mm/s reached at perhaps T=0.999Tc, that is, in a fraction of relaxation time even in slowest cooldowns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Line"/>
          <p:cNvSpPr/>
          <p:nvPr/>
        </p:nvSpPr>
        <p:spPr>
          <a:xfrm flipV="1">
            <a:off x="6182458" y="2819284"/>
            <a:ext cx="1330923" cy="2626285"/>
          </a:xfrm>
          <a:prstGeom prst="line">
            <a:avLst/>
          </a:prstGeom>
          <a:ln w="12700">
            <a:solidFill>
              <a:srgbClr val="000000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65" name="Oval Oval" descr="Oval Oval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01248" y="3702046"/>
            <a:ext cx="1810421" cy="2027313"/>
          </a:xfrm>
          <a:prstGeom prst="rect">
            <a:avLst/>
          </a:prstGeom>
        </p:spPr>
      </p:pic>
      <p:pic>
        <p:nvPicPr>
          <p:cNvPr id="167" name="Oval Oval" descr="Oval Oval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98197" y="3218636"/>
            <a:ext cx="1214421" cy="1436770"/>
          </a:xfrm>
          <a:prstGeom prst="rect">
            <a:avLst/>
          </a:prstGeom>
        </p:spPr>
      </p:pic>
      <p:pic>
        <p:nvPicPr>
          <p:cNvPr id="169" name="Oval Oval" descr="Oval Oval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47854" y="2796730"/>
            <a:ext cx="1810421" cy="2027313"/>
          </a:xfrm>
          <a:prstGeom prst="rect">
            <a:avLst/>
          </a:prstGeom>
        </p:spPr>
      </p:pic>
      <p:sp>
        <p:nvSpPr>
          <p:cNvPr id="171" name="Shape"/>
          <p:cNvSpPr/>
          <p:nvPr/>
        </p:nvSpPr>
        <p:spPr>
          <a:xfrm rot="1823573">
            <a:off x="7111894" y="2942371"/>
            <a:ext cx="571963" cy="231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40" h="19021" fill="norm" stroke="1" extrusionOk="0">
                <a:moveTo>
                  <a:pt x="16498" y="4041"/>
                </a:moveTo>
                <a:cubicBezTo>
                  <a:pt x="20410" y="8338"/>
                  <a:pt x="20570" y="14270"/>
                  <a:pt x="16854" y="17290"/>
                </a:cubicBezTo>
                <a:cubicBezTo>
                  <a:pt x="13139" y="20310"/>
                  <a:pt x="6955" y="19275"/>
                  <a:pt x="3042" y="14979"/>
                </a:cubicBezTo>
                <a:cubicBezTo>
                  <a:pt x="-870" y="10682"/>
                  <a:pt x="-1030" y="4750"/>
                  <a:pt x="2686" y="1730"/>
                </a:cubicBezTo>
                <a:cubicBezTo>
                  <a:pt x="6401" y="-1290"/>
                  <a:pt x="12585" y="-255"/>
                  <a:pt x="16498" y="4041"/>
                </a:cubicBezTo>
                <a:close/>
              </a:path>
            </a:pathLst>
          </a:cu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2" name="Line"/>
          <p:cNvSpPr/>
          <p:nvPr/>
        </p:nvSpPr>
        <p:spPr>
          <a:xfrm>
            <a:off x="7395470" y="3179960"/>
            <a:ext cx="61689" cy="4570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73" name="Oval Oval" descr="Oval Oval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640503" y="3855156"/>
            <a:ext cx="1201721" cy="1424071"/>
          </a:xfrm>
          <a:prstGeom prst="rect">
            <a:avLst/>
          </a:prstGeom>
        </p:spPr>
      </p:pic>
      <p:grpSp>
        <p:nvGrpSpPr>
          <p:cNvPr id="177" name="Oval"/>
          <p:cNvGrpSpPr/>
          <p:nvPr/>
        </p:nvGrpSpPr>
        <p:grpSpPr>
          <a:xfrm>
            <a:off x="6371655" y="3740934"/>
            <a:ext cx="843440" cy="984387"/>
            <a:chOff x="0" y="0"/>
            <a:chExt cx="843439" cy="984385"/>
          </a:xfrm>
        </p:grpSpPr>
        <p:sp>
          <p:nvSpPr>
            <p:cNvPr id="176" name="Oval"/>
            <p:cNvSpPr/>
            <p:nvPr/>
          </p:nvSpPr>
          <p:spPr>
            <a:xfrm>
              <a:off x="12700" y="12699"/>
              <a:ext cx="818040" cy="958987"/>
            </a:xfrm>
            <a:prstGeom prst="ellipse">
              <a:avLst/>
            </a:prstGeom>
            <a:blipFill rotWithShape="1">
              <a:blip r:embed="rId5">
                <a:alphaModFix amt="97139"/>
              </a:blip>
              <a:srcRect l="0" t="0" r="0" b="0"/>
              <a:tile tx="0" ty="0" sx="100000" sy="100000" flip="none" algn="tl"/>
            </a:blipFill>
            <a:ln>
              <a:noFill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175" name="Oval Oval" descr="Oval Oval"/>
            <p:cNvPicPr>
              <a:picLocks noChangeAspect="0"/>
            </p:cNvPicPr>
            <p:nvPr/>
          </p:nvPicPr>
          <p:blipFill>
            <a:blip r:embed="rId6">
              <a:alphaModFix amt="97139"/>
              <a:extLst/>
            </a:blip>
            <a:stretch>
              <a:fillRect/>
            </a:stretch>
          </p:blipFill>
          <p:spPr>
            <a:xfrm>
              <a:off x="-1" y="-1"/>
              <a:ext cx="843441" cy="984387"/>
            </a:xfrm>
            <a:prstGeom prst="rect">
              <a:avLst/>
            </a:prstGeom>
            <a:effectLst/>
          </p:spPr>
        </p:pic>
      </p:grpSp>
      <p:pic>
        <p:nvPicPr>
          <p:cNvPr id="191" name="Connection Line" descr="Connection Line"/>
          <p:cNvPicPr>
            <a:picLocks noChangeAspect="0"/>
          </p:cNvPicPr>
          <p:nvPr/>
        </p:nvPicPr>
        <p:blipFill>
          <a:blip r:embed="rId7">
            <a:alphaModFix amt="81000"/>
            <a:extLst/>
          </a:blip>
          <a:stretch>
            <a:fillRect/>
          </a:stretch>
        </p:blipFill>
        <p:spPr>
          <a:xfrm>
            <a:off x="7315546" y="3870321"/>
            <a:ext cx="492137" cy="1070594"/>
          </a:xfrm>
          <a:prstGeom prst="rect">
            <a:avLst/>
          </a:prstGeom>
        </p:spPr>
      </p:pic>
      <p:pic>
        <p:nvPicPr>
          <p:cNvPr id="179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722733" y="7025416"/>
            <a:ext cx="3334680" cy="3334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4759330" y="4064511"/>
            <a:ext cx="5778756" cy="7094244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Connection Line"/>
          <p:cNvSpPr/>
          <p:nvPr/>
        </p:nvSpPr>
        <p:spPr>
          <a:xfrm>
            <a:off x="8562491" y="3226673"/>
            <a:ext cx="1113340" cy="13176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52" h="20273" fill="norm" stroke="1" extrusionOk="0">
                <a:moveTo>
                  <a:pt x="0" y="217"/>
                </a:moveTo>
                <a:cubicBezTo>
                  <a:pt x="17323" y="-1327"/>
                  <a:pt x="21600" y="5358"/>
                  <a:pt x="12831" y="20273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pPr/>
          </a:p>
        </p:txBody>
      </p:sp>
      <p:sp>
        <p:nvSpPr>
          <p:cNvPr id="194" name="Connection Line"/>
          <p:cNvSpPr/>
          <p:nvPr/>
        </p:nvSpPr>
        <p:spPr>
          <a:xfrm>
            <a:off x="9132898" y="4542841"/>
            <a:ext cx="1066835" cy="13383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313" h="21354" fill="norm" stroke="1" extrusionOk="0">
                <a:moveTo>
                  <a:pt x="4206" y="0"/>
                </a:moveTo>
                <a:cubicBezTo>
                  <a:pt x="-4287" y="14484"/>
                  <a:pt x="82" y="21600"/>
                  <a:pt x="17313" y="21348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pPr/>
          </a:p>
        </p:txBody>
      </p:sp>
      <p:sp>
        <p:nvSpPr>
          <p:cNvPr id="195" name="Connection Line"/>
          <p:cNvSpPr/>
          <p:nvPr/>
        </p:nvSpPr>
        <p:spPr>
          <a:xfrm>
            <a:off x="10182715" y="5877245"/>
            <a:ext cx="1179610" cy="14082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521" h="20440" fill="norm" stroke="1" extrusionOk="0">
                <a:moveTo>
                  <a:pt x="0" y="162"/>
                </a:moveTo>
                <a:cubicBezTo>
                  <a:pt x="16946" y="-1160"/>
                  <a:pt x="21600" y="5599"/>
                  <a:pt x="13961" y="2044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pPr/>
          </a:p>
        </p:txBody>
      </p:sp>
      <p:sp>
        <p:nvSpPr>
          <p:cNvPr id="184" name="Time of Arrival (TOA) registered for each pulse…"/>
          <p:cNvSpPr txBox="1"/>
          <p:nvPr/>
        </p:nvSpPr>
        <p:spPr>
          <a:xfrm>
            <a:off x="1293401" y="7627465"/>
            <a:ext cx="9519328" cy="2685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333374" indent="-333374" algn="l" defTabSz="584200">
              <a:buClr>
                <a:schemeClr val="accent5">
                  <a:lumOff val="-29866"/>
                </a:schemeClr>
              </a:buClr>
              <a:buSzPct val="174000"/>
              <a:buChar char="•"/>
              <a:defRPr sz="3000">
                <a:solidFill>
                  <a:srgbClr val="000000"/>
                </a:solidFill>
              </a:defRPr>
            </a:pPr>
            <a:r>
              <a:t>Time of Arrival (TOA) registered for each pulse</a:t>
            </a:r>
          </a:p>
          <a:p>
            <a:pPr marL="333374" indent="-333374" algn="l" defTabSz="584200">
              <a:buClr>
                <a:schemeClr val="accent5">
                  <a:lumOff val="-29866"/>
                </a:schemeClr>
              </a:buClr>
              <a:buSzPct val="174000"/>
              <a:buChar char="•"/>
              <a:defRPr sz="3000">
                <a:solidFill>
                  <a:srgbClr val="000000"/>
                </a:solidFill>
              </a:defRPr>
            </a:pPr>
            <a:r>
              <a:t>Pulsar spins down due to the emission of EM (and GW?) radiation</a:t>
            </a:r>
          </a:p>
          <a:p>
            <a:pPr marL="333374" indent="-333374" algn="l" defTabSz="584200">
              <a:buClr>
                <a:schemeClr val="accent5">
                  <a:lumOff val="-29866"/>
                </a:schemeClr>
              </a:buClr>
              <a:buSzPct val="174000"/>
              <a:buChar char="•"/>
              <a:defRPr sz="3000">
                <a:solidFill>
                  <a:srgbClr val="000000"/>
                </a:solidFill>
              </a:defRPr>
            </a:pPr>
            <a:r>
              <a:t>Sudden jumps - ‘glitches’ - in frequency observed</a:t>
            </a:r>
          </a:p>
        </p:txBody>
      </p:sp>
      <p:sp>
        <p:nvSpPr>
          <p:cNvPr id="185" name="Line"/>
          <p:cNvSpPr/>
          <p:nvPr/>
        </p:nvSpPr>
        <p:spPr>
          <a:xfrm flipV="1">
            <a:off x="13726032" y="4264305"/>
            <a:ext cx="1997960" cy="331679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6" name="Line"/>
          <p:cNvSpPr/>
          <p:nvPr/>
        </p:nvSpPr>
        <p:spPr>
          <a:xfrm>
            <a:off x="13696955" y="8232530"/>
            <a:ext cx="2056116" cy="219717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7" name="First Vela glitch 1969"/>
          <p:cNvSpPr txBox="1"/>
          <p:nvPr/>
        </p:nvSpPr>
        <p:spPr>
          <a:xfrm>
            <a:off x="14523350" y="1880282"/>
            <a:ext cx="6351447" cy="13047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sz="4800">
                <a:solidFill>
                  <a:schemeClr val="accent5">
                    <a:lumOff val="-29866"/>
                  </a:schemeClr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lvl1pPr>
          </a:lstStyle>
          <a:p>
            <a:pPr/>
            <a:r>
              <a:t>First Vela glitch 1969</a:t>
            </a:r>
          </a:p>
        </p:txBody>
      </p:sp>
      <p:sp>
        <p:nvSpPr>
          <p:cNvPr id="188" name="Line"/>
          <p:cNvSpPr/>
          <p:nvPr/>
        </p:nvSpPr>
        <p:spPr>
          <a:xfrm>
            <a:off x="17089763" y="3119225"/>
            <a:ext cx="426159" cy="2683159"/>
          </a:xfrm>
          <a:prstGeom prst="line">
            <a:avLst/>
          </a:prstGeom>
          <a:ln w="25400">
            <a:solidFill>
              <a:schemeClr val="accent5">
                <a:lumOff val="-29866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9" name="(see Antonopoulou, Haskell &amp; Espinoza 2022 for a review)"/>
          <p:cNvSpPr txBox="1"/>
          <p:nvPr/>
        </p:nvSpPr>
        <p:spPr>
          <a:xfrm>
            <a:off x="842205" y="10649590"/>
            <a:ext cx="9437152" cy="634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i="1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(see Antonopoulou, Haskell &amp; Espinoza 2022 for a review)</a:t>
            </a:r>
          </a:p>
        </p:txBody>
      </p:sp>
      <p:sp>
        <p:nvSpPr>
          <p:cNvPr id="190" name="Pulsar glitches"/>
          <p:cNvSpPr txBox="1"/>
          <p:nvPr/>
        </p:nvSpPr>
        <p:spPr>
          <a:xfrm>
            <a:off x="10595305" y="479045"/>
            <a:ext cx="3193390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defRPr sz="4800" u="sng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lvl1pPr>
          </a:lstStyle>
          <a:p>
            <a:pPr/>
            <a:r>
              <a:t>Pulsar glitches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What is happening?"/>
          <p:cNvSpPr txBox="1"/>
          <p:nvPr/>
        </p:nvSpPr>
        <p:spPr>
          <a:xfrm>
            <a:off x="8886837" y="425715"/>
            <a:ext cx="6812790" cy="1461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sz="4800" u="sng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lvl1pPr>
          </a:lstStyle>
          <a:p>
            <a:pPr/>
            <a:r>
              <a:t>What is happening?</a:t>
            </a:r>
          </a:p>
        </p:txBody>
      </p:sp>
      <p:sp>
        <p:nvSpPr>
          <p:cNvPr id="198" name="Line"/>
          <p:cNvSpPr/>
          <p:nvPr/>
        </p:nvSpPr>
        <p:spPr>
          <a:xfrm flipH="1" flipV="1">
            <a:off x="6601963" y="8856746"/>
            <a:ext cx="2212189" cy="867382"/>
          </a:xfrm>
          <a:prstGeom prst="line">
            <a:avLst/>
          </a:prstGeom>
          <a:ln w="38100">
            <a:solidFill>
              <a:srgbClr val="FF4013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199" name="swirls_med.gif" descr="swirls_med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3988" y="2162783"/>
            <a:ext cx="6537238" cy="4628365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Superfluids rotate by forming quantised vortices…"/>
          <p:cNvSpPr txBox="1"/>
          <p:nvPr/>
        </p:nvSpPr>
        <p:spPr>
          <a:xfrm>
            <a:off x="8511510" y="2433192"/>
            <a:ext cx="14929373" cy="2974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0" tIns="127000" rIns="127000" bIns="127000" anchor="ctr"/>
          <a:lstStyle/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Superfluids rotate by forming quantised vortices</a:t>
            </a:r>
          </a:p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Vortex density determines spin : vortices must move out to spin down the fluid!</a:t>
            </a:r>
          </a:p>
        </p:txBody>
      </p:sp>
      <p:sp>
        <p:nvSpPr>
          <p:cNvPr id="201" name="Magnus Force"/>
          <p:cNvSpPr txBox="1"/>
          <p:nvPr/>
        </p:nvSpPr>
        <p:spPr>
          <a:xfrm>
            <a:off x="3296516" y="7681296"/>
            <a:ext cx="5865740" cy="12442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sz="4200">
                <a:solidFill>
                  <a:srgbClr val="000000"/>
                </a:solidFill>
                <a:latin typeface="PT Serif"/>
                <a:ea typeface="PT Serif"/>
                <a:cs typeface="PT Serif"/>
                <a:sym typeface="PT Serif"/>
              </a:defRPr>
            </a:lvl1pPr>
          </a:lstStyle>
          <a:p>
            <a:pPr/>
            <a:r>
              <a:t>Magnus Force</a:t>
            </a:r>
          </a:p>
        </p:txBody>
      </p:sp>
      <p:pic>
        <p:nvPicPr>
          <p:cNvPr id="202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28550" y="10150040"/>
            <a:ext cx="13074475" cy="92825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Rectangle Rectangle" descr="Rectangle Rectangl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61553" y="9815691"/>
            <a:ext cx="4882196" cy="1596948"/>
          </a:xfrm>
          <a:prstGeom prst="rect">
            <a:avLst/>
          </a:prstGeom>
        </p:spPr>
      </p:pic>
      <p:pic>
        <p:nvPicPr>
          <p:cNvPr id="205" name="droppedImage.pdf" descr="dropped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80440" y="12302787"/>
            <a:ext cx="11435229" cy="987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493622" y="7832451"/>
            <a:ext cx="6519496" cy="172702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Oval Oval" descr="Oval Oval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3259605" y="7927112"/>
            <a:ext cx="1619006" cy="1537698"/>
          </a:xfrm>
          <a:prstGeom prst="rect">
            <a:avLst/>
          </a:prstGeom>
        </p:spPr>
      </p:pic>
      <p:sp>
        <p:nvSpPr>
          <p:cNvPr id="209" name="Observed"/>
          <p:cNvSpPr txBox="1"/>
          <p:nvPr/>
        </p:nvSpPr>
        <p:spPr>
          <a:xfrm>
            <a:off x="11567683" y="7222682"/>
            <a:ext cx="2355302" cy="71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b="1" u="sng">
                <a:solidFill>
                  <a:srgbClr val="000000"/>
                </a:solidFill>
              </a:defRPr>
            </a:lvl1pPr>
          </a:lstStyle>
          <a:p>
            <a:pPr/>
            <a:r>
              <a:t>Observed</a:t>
            </a:r>
          </a:p>
        </p:txBody>
      </p:sp>
      <p:sp>
        <p:nvSpPr>
          <p:cNvPr id="210" name="Line"/>
          <p:cNvSpPr/>
          <p:nvPr/>
        </p:nvSpPr>
        <p:spPr>
          <a:xfrm flipH="1" flipV="1">
            <a:off x="18307594" y="9422326"/>
            <a:ext cx="407939" cy="1961745"/>
          </a:xfrm>
          <a:prstGeom prst="line">
            <a:avLst/>
          </a:prstGeom>
          <a:ln w="25400">
            <a:solidFill>
              <a:schemeClr val="accent5">
                <a:lumOff val="-29866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1" name="Internal lag before the glitch"/>
          <p:cNvSpPr txBox="1"/>
          <p:nvPr/>
        </p:nvSpPr>
        <p:spPr>
          <a:xfrm>
            <a:off x="15725709" y="11287756"/>
            <a:ext cx="6548298" cy="71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b="1" u="sng">
                <a:solidFill>
                  <a:srgbClr val="000000"/>
                </a:solidFill>
              </a:defRPr>
            </a:lvl1pPr>
          </a:lstStyle>
          <a:p>
            <a:pPr/>
            <a:r>
              <a:t>Internal lag before the glitch</a:t>
            </a:r>
          </a:p>
        </p:txBody>
      </p:sp>
      <p:sp>
        <p:nvSpPr>
          <p:cNvPr id="212" name="Line"/>
          <p:cNvSpPr/>
          <p:nvPr/>
        </p:nvSpPr>
        <p:spPr>
          <a:xfrm flipH="1">
            <a:off x="16566840" y="6766586"/>
            <a:ext cx="392025" cy="1065866"/>
          </a:xfrm>
          <a:prstGeom prst="line">
            <a:avLst/>
          </a:prstGeom>
          <a:ln w="25400">
            <a:solidFill>
              <a:schemeClr val="accent5">
                <a:lumOff val="-29866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3" name="MoI of superfluid reservoir"/>
          <p:cNvSpPr txBox="1"/>
          <p:nvPr/>
        </p:nvSpPr>
        <p:spPr>
          <a:xfrm>
            <a:off x="13680433" y="5953516"/>
            <a:ext cx="6145873" cy="71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b="1" u="sng">
                <a:solidFill>
                  <a:srgbClr val="000000"/>
                </a:solidFill>
              </a:defRPr>
            </a:lvl1pPr>
          </a:lstStyle>
          <a:p>
            <a:pPr/>
            <a:r>
              <a:t>MoI of superfluid reservoir</a:t>
            </a:r>
          </a:p>
        </p:txBody>
      </p:sp>
      <p:sp>
        <p:nvSpPr>
          <p:cNvPr id="214" name="Depends on pinning force"/>
          <p:cNvSpPr txBox="1"/>
          <p:nvPr/>
        </p:nvSpPr>
        <p:spPr>
          <a:xfrm>
            <a:off x="16005605" y="12214224"/>
            <a:ext cx="5988505" cy="71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Depends on pinning force</a:t>
            </a:r>
          </a:p>
        </p:txBody>
      </p:sp>
      <p:sp>
        <p:nvSpPr>
          <p:cNvPr id="215" name="Rounded Rectangle"/>
          <p:cNvSpPr/>
          <p:nvPr/>
        </p:nvSpPr>
        <p:spPr>
          <a:xfrm>
            <a:off x="15822048" y="12026129"/>
            <a:ext cx="6355617" cy="1093190"/>
          </a:xfrm>
          <a:prstGeom prst="roundRect">
            <a:avLst>
              <a:gd name="adj" fmla="val 27079"/>
            </a:avLst>
          </a:prstGeom>
          <a:solidFill>
            <a:srgbClr val="F8BA00">
              <a:alpha val="38057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rust and core pinning"/>
          <p:cNvSpPr txBox="1"/>
          <p:nvPr/>
        </p:nvSpPr>
        <p:spPr>
          <a:xfrm>
            <a:off x="8886837" y="425715"/>
            <a:ext cx="6812790" cy="1461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sz="4800" u="sng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lvl1pPr>
          </a:lstStyle>
          <a:p>
            <a:pPr/>
            <a:r>
              <a:t>Crust and core pinning</a:t>
            </a:r>
          </a:p>
        </p:txBody>
      </p:sp>
      <p:pic>
        <p:nvPicPr>
          <p:cNvPr id="218" name="Screenshot 2026-06-19 at 14.21.05.png" descr="Screenshot 2026-06-19 at 14.21.0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36164" y="3358705"/>
            <a:ext cx="7057723" cy="6450430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Rectangle"/>
          <p:cNvSpPr/>
          <p:nvPr/>
        </p:nvSpPr>
        <p:spPr>
          <a:xfrm>
            <a:off x="1137596" y="8956507"/>
            <a:ext cx="2749604" cy="162906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0" name="Rectangle"/>
          <p:cNvSpPr/>
          <p:nvPr/>
        </p:nvSpPr>
        <p:spPr>
          <a:xfrm>
            <a:off x="1720180" y="9297900"/>
            <a:ext cx="2749604" cy="162906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1" name="Rectangle"/>
          <p:cNvSpPr/>
          <p:nvPr/>
        </p:nvSpPr>
        <p:spPr>
          <a:xfrm>
            <a:off x="1351988" y="8956507"/>
            <a:ext cx="2749605" cy="162906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2" name="Rectangle"/>
          <p:cNvSpPr/>
          <p:nvPr/>
        </p:nvSpPr>
        <p:spPr>
          <a:xfrm>
            <a:off x="139034" y="3160907"/>
            <a:ext cx="2749604" cy="162906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3" name="Rectangle"/>
          <p:cNvSpPr/>
          <p:nvPr/>
        </p:nvSpPr>
        <p:spPr>
          <a:xfrm>
            <a:off x="5438259" y="2008041"/>
            <a:ext cx="3421466" cy="162906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4" name="Crust"/>
          <p:cNvSpPr txBox="1"/>
          <p:nvPr/>
        </p:nvSpPr>
        <p:spPr>
          <a:xfrm>
            <a:off x="4156917" y="2036247"/>
            <a:ext cx="1223468" cy="63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 u="sng">
                <a:solidFill>
                  <a:srgbClr val="000000"/>
                </a:solidFill>
              </a:defRPr>
            </a:lvl1pPr>
          </a:lstStyle>
          <a:p>
            <a:pPr/>
            <a:r>
              <a:t>Crust</a:t>
            </a:r>
          </a:p>
        </p:txBody>
      </p:sp>
      <p:sp>
        <p:nvSpPr>
          <p:cNvPr id="225" name="Pinning due to ions in the crust…"/>
          <p:cNvSpPr txBox="1"/>
          <p:nvPr/>
        </p:nvSpPr>
        <p:spPr>
          <a:xfrm>
            <a:off x="364586" y="9671114"/>
            <a:ext cx="15482524" cy="42728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0" tIns="127000" rIns="127000" bIns="127000" anchor="ctr"/>
          <a:lstStyle/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Pinning due to ions in the crust</a:t>
            </a:r>
          </a:p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First estimates due to Alpar et al. (1981, 1982, 1984)</a:t>
            </a:r>
          </a:p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If vortex rigid - significant reduction (Seveso et al. 2016) </a:t>
            </a:r>
          </a:p>
        </p:txBody>
      </p:sp>
      <p:pic>
        <p:nvPicPr>
          <p:cNvPr id="226" name="Screenshot 2026-06-19 at 14.31.40.png" descr="Screenshot 2026-06-19 at 14.31.4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208945" y="5728447"/>
            <a:ext cx="7240014" cy="7181978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Rectangle"/>
          <p:cNvSpPr/>
          <p:nvPr/>
        </p:nvSpPr>
        <p:spPr>
          <a:xfrm>
            <a:off x="15083384" y="5266201"/>
            <a:ext cx="2902024" cy="227873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8" name="Rectangle"/>
          <p:cNvSpPr/>
          <p:nvPr/>
        </p:nvSpPr>
        <p:spPr>
          <a:xfrm>
            <a:off x="15994552" y="5266201"/>
            <a:ext cx="2902024" cy="146149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9" name="Core"/>
          <p:cNvSpPr txBox="1"/>
          <p:nvPr/>
        </p:nvSpPr>
        <p:spPr>
          <a:xfrm>
            <a:off x="16897381" y="2036247"/>
            <a:ext cx="1096367" cy="63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 u="sng">
                <a:solidFill>
                  <a:srgbClr val="000000"/>
                </a:solidFill>
              </a:defRPr>
            </a:lvl1pPr>
          </a:lstStyle>
          <a:p>
            <a:pPr/>
            <a:r>
              <a:t>Core</a:t>
            </a:r>
          </a:p>
        </p:txBody>
      </p:sp>
      <p:sp>
        <p:nvSpPr>
          <p:cNvPr id="230" name="Pinning to superconducting fluxtubes…"/>
          <p:cNvSpPr txBox="1"/>
          <p:nvPr/>
        </p:nvSpPr>
        <p:spPr>
          <a:xfrm>
            <a:off x="14414977" y="2712624"/>
            <a:ext cx="14929374" cy="2974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0" tIns="127000" rIns="127000" bIns="127000" anchor="ctr"/>
          <a:lstStyle/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Pinning to superconducting fluxtubes</a:t>
            </a:r>
          </a:p>
          <a:p>
            <a:pPr algn="l" defTabSz="584200">
              <a:lnSpc>
                <a:spcPct val="150000"/>
              </a:lnSpc>
              <a:spcBef>
                <a:spcPts val="1200"/>
              </a:spcBef>
              <a:defRPr spc="-32" sz="3200">
                <a:solidFill>
                  <a:srgbClr val="000000"/>
                </a:solidFill>
              </a:defRPr>
            </a:pPr>
          </a:p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Pinning possibly stronger, depends on B topology</a:t>
            </a:r>
          </a:p>
        </p:txBody>
      </p:sp>
      <p:grpSp>
        <p:nvGrpSpPr>
          <p:cNvPr id="233" name="Screenshot 2026-06-19 at 14.34.32.png"/>
          <p:cNvGrpSpPr/>
          <p:nvPr/>
        </p:nvGrpSpPr>
        <p:grpSpPr>
          <a:xfrm>
            <a:off x="6453972" y="6498099"/>
            <a:ext cx="7188201" cy="4838701"/>
            <a:chOff x="0" y="0"/>
            <a:chExt cx="7188200" cy="4838700"/>
          </a:xfrm>
        </p:grpSpPr>
        <p:pic>
          <p:nvPicPr>
            <p:cNvPr id="232" name="Screenshot 2026-06-19 at 14.34.32.png" descr="Screenshot 2026-06-19 at 14.34.3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27000" y="88900"/>
              <a:ext cx="6934200" cy="45085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31" name="Screenshot 2026-06-19 at 14.34.32.png" descr="Screenshot 2026-06-19 at 14.34.32.png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7188200" cy="4838700"/>
            </a:xfrm>
            <a:prstGeom prst="rect">
              <a:avLst/>
            </a:prstGeom>
            <a:effectLst/>
          </p:spPr>
        </p:pic>
      </p:grpSp>
      <p:sp>
        <p:nvSpPr>
          <p:cNvPr id="234" name="Rectangle"/>
          <p:cNvSpPr/>
          <p:nvPr/>
        </p:nvSpPr>
        <p:spPr>
          <a:xfrm>
            <a:off x="15083384" y="10923926"/>
            <a:ext cx="2902024" cy="207944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5" name="(Figure by Marco Antonelli)"/>
          <p:cNvSpPr txBox="1"/>
          <p:nvPr/>
        </p:nvSpPr>
        <p:spPr>
          <a:xfrm>
            <a:off x="17716468" y="12951903"/>
            <a:ext cx="3744164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(Figure by Marco Antonelli)</a:t>
            </a:r>
          </a:p>
        </p:txBody>
      </p:sp>
      <p:sp>
        <p:nvSpPr>
          <p:cNvPr id="236" name="[Link 2003, Sidery &amp; Alpar 2009]"/>
          <p:cNvSpPr txBox="1"/>
          <p:nvPr/>
        </p:nvSpPr>
        <p:spPr>
          <a:xfrm>
            <a:off x="14799557" y="3744758"/>
            <a:ext cx="4467759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[Link 2003, Sidery &amp; Alpar 2009]</a:t>
            </a:r>
          </a:p>
        </p:txBody>
      </p:sp>
      <p:sp>
        <p:nvSpPr>
          <p:cNvPr id="237" name="Vortices not rigid? See Daniel Pęcak’s talk"/>
          <p:cNvSpPr txBox="1"/>
          <p:nvPr/>
        </p:nvSpPr>
        <p:spPr>
          <a:xfrm>
            <a:off x="10915471" y="12177416"/>
            <a:ext cx="6729528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600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pPr/>
            <a:r>
              <a:t>Vortices not rigid? See Daniel Pęcak’s talk</a:t>
            </a:r>
          </a:p>
        </p:txBody>
      </p:sp>
      <p:sp>
        <p:nvSpPr>
          <p:cNvPr id="238" name="(See poster by Davide Castellani on B field configurations!)"/>
          <p:cNvSpPr txBox="1"/>
          <p:nvPr/>
        </p:nvSpPr>
        <p:spPr>
          <a:xfrm>
            <a:off x="14796447" y="5542308"/>
            <a:ext cx="8422641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:r>
              <a:t>(See poster by Davide Castellani on B field configurations!)</a:t>
            </a:r>
          </a:p>
        </p:txBody>
      </p:sp>
      <p:sp>
        <p:nvSpPr>
          <p:cNvPr id="239" name="But possibility of vortex avalanches for strong pinning - see poster by Alessandro Costanzo"/>
          <p:cNvSpPr txBox="1"/>
          <p:nvPr/>
        </p:nvSpPr>
        <p:spPr>
          <a:xfrm>
            <a:off x="737537" y="12927036"/>
            <a:ext cx="14091933" cy="51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:r>
              <a:t>But possibility of vortex avalanches for strong pinning - see poster by Alessandro Costanzo</a:t>
            </a:r>
          </a:p>
        </p:txBody>
      </p:sp>
      <p:pic>
        <p:nvPicPr>
          <p:cNvPr id="240" name="Screenshot 2026-06-20 at 17.09.39.png" descr="Screenshot 2026-06-20 at 17.09.39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388430" y="4077876"/>
            <a:ext cx="5253743" cy="1979456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Picture 1" descr="Picture 1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628854" y="2606504"/>
            <a:ext cx="3098241" cy="1510953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(Order parameter)"/>
          <p:cNvSpPr txBox="1"/>
          <p:nvPr/>
        </p:nvSpPr>
        <p:spPr>
          <a:xfrm>
            <a:off x="11030750" y="3131297"/>
            <a:ext cx="2524964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(Order parameter)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run169s.mov" descr="run169s.mov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5694775" y="1009063"/>
            <a:ext cx="12052974" cy="12073062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Simulation by Jack Lönnborn, Melbourne - Lönnborn, Melatos &amp; Haskell (2019), MNRAS 487, 702"/>
          <p:cNvSpPr txBox="1"/>
          <p:nvPr/>
        </p:nvSpPr>
        <p:spPr>
          <a:xfrm>
            <a:off x="5857711" y="12549916"/>
            <a:ext cx="13388646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Simulation by Jack Lönnborn, Melbourne - Lönnborn, Melatos &amp; Haskell (2019), MNRAS 487, 702</a:t>
            </a:r>
          </a:p>
        </p:txBody>
      </p:sp>
      <p:sp>
        <p:nvSpPr>
          <p:cNvPr id="246" name="Vortex avalanches"/>
          <p:cNvSpPr txBox="1"/>
          <p:nvPr/>
        </p:nvSpPr>
        <p:spPr>
          <a:xfrm>
            <a:off x="8785605" y="238121"/>
            <a:ext cx="6812790" cy="1461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sz="4800" u="sng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lvl1pPr>
          </a:lstStyle>
          <a:p>
            <a:pPr/>
            <a:r>
              <a:t>Vortex avalanches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200" fill="hold"/>
                                        <p:tgtEl>
                                          <p:spTgt spid="2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44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24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4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Group"/>
          <p:cNvGrpSpPr/>
          <p:nvPr/>
        </p:nvGrpSpPr>
        <p:grpSpPr>
          <a:xfrm>
            <a:off x="5031356" y="5236768"/>
            <a:ext cx="6499791" cy="8046408"/>
            <a:chOff x="0" y="0"/>
            <a:chExt cx="6499790" cy="8046406"/>
          </a:xfrm>
        </p:grpSpPr>
        <p:sp>
          <p:nvSpPr>
            <p:cNvPr id="248" name="Rectangle 2"/>
            <p:cNvSpPr/>
            <p:nvPr/>
          </p:nvSpPr>
          <p:spPr>
            <a:xfrm>
              <a:off x="2488655" y="0"/>
              <a:ext cx="4011136" cy="198778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defRPr sz="1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pic>
          <p:nvPicPr>
            <p:cNvPr id="249" name="Picture 1" descr="Picture 1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2603141"/>
              <a:ext cx="6229865" cy="544326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51" name="Superfluid 3He in Aerogels"/>
          <p:cNvSpPr txBox="1"/>
          <p:nvPr/>
        </p:nvSpPr>
        <p:spPr>
          <a:xfrm>
            <a:off x="8785605" y="238121"/>
            <a:ext cx="6812790" cy="1461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584200">
              <a:defRPr sz="4800" u="sng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t>Superfluid</a:t>
            </a:r>
            <a:r>
              <a:rPr baseline="56250" sz="3200"/>
              <a:t> 3</a:t>
            </a:r>
            <a:r>
              <a:t>He in Aerogels</a:t>
            </a:r>
          </a:p>
        </p:txBody>
      </p:sp>
      <p:sp>
        <p:nvSpPr>
          <p:cNvPr id="252" name="Fermi system, Cooper pairing with S=1  L=1 (p-wave triplet state)…"/>
          <p:cNvSpPr txBox="1"/>
          <p:nvPr/>
        </p:nvSpPr>
        <p:spPr>
          <a:xfrm>
            <a:off x="462965" y="1381377"/>
            <a:ext cx="17063873" cy="87340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0" tIns="127000" rIns="127000" bIns="127000" anchor="ctr"/>
          <a:lstStyle/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Fermi system, Cooper pairing with S=1  L=1 (p-wave triplet state)</a:t>
            </a:r>
          </a:p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Order parameter is a 3x3 complex matrix</a:t>
            </a:r>
          </a:p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 3 Superfluid phases in bulk, several other phases in restricted geometries</a:t>
            </a:r>
          </a:p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 a) ”Crust-like" silica aerogel, 98% open, 5nm inter-connected spheres, disordered, B phase at 30 bar, cylindrical container</a:t>
            </a:r>
          </a:p>
          <a:p>
            <a:pPr marL="241300" indent="-228600" algn="l" defTabSz="584200">
              <a:lnSpc>
                <a:spcPct val="150000"/>
              </a:lnSpc>
              <a:spcBef>
                <a:spcPts val="1200"/>
              </a:spcBef>
              <a:buClr>
                <a:schemeClr val="accent5">
                  <a:lumOff val="-29866"/>
                </a:schemeClr>
              </a:buClr>
              <a:buSzPct val="178000"/>
              <a:buChar char="•"/>
              <a:defRPr spc="-32" sz="3200">
                <a:solidFill>
                  <a:srgbClr val="000000"/>
                </a:solidFill>
              </a:defRPr>
            </a:pPr>
            <a:r>
              <a:t> b) "Core-like" Nafen aerogel, 94% open, 10nm strands, polar phase at p=7bar, box container</a:t>
            </a:r>
          </a:p>
          <a:p>
            <a:pPr algn="l" defTabSz="584200">
              <a:lnSpc>
                <a:spcPct val="150000"/>
              </a:lnSpc>
              <a:spcBef>
                <a:spcPts val="1200"/>
              </a:spcBef>
              <a:defRPr spc="-32" sz="3200">
                <a:solidFill>
                  <a:srgbClr val="000000"/>
                </a:solidFill>
              </a:defRPr>
            </a:pPr>
          </a:p>
        </p:txBody>
      </p:sp>
      <p:pic>
        <p:nvPicPr>
          <p:cNvPr id="253" name="Picture 1" descr="Picture 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557051" y="639978"/>
            <a:ext cx="5801760" cy="5749176"/>
          </a:xfrm>
          <a:prstGeom prst="rect">
            <a:avLst/>
          </a:prstGeom>
          <a:ln w="12700">
            <a:miter lim="400000"/>
          </a:ln>
        </p:spPr>
      </p:pic>
      <p:pic>
        <p:nvPicPr>
          <p:cNvPr id="254" name="Picture 3" descr="Picture 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157228" y="6508432"/>
            <a:ext cx="6601406" cy="69864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8" name="Group"/>
          <p:cNvGrpSpPr/>
          <p:nvPr/>
        </p:nvGrpSpPr>
        <p:grpSpPr>
          <a:xfrm>
            <a:off x="1523999" y="430226"/>
            <a:ext cx="20389451" cy="12295718"/>
            <a:chOff x="0" y="0"/>
            <a:chExt cx="20389449" cy="12295716"/>
          </a:xfrm>
        </p:grpSpPr>
        <p:sp>
          <p:nvSpPr>
            <p:cNvPr id="256" name="Rectangle 2"/>
            <p:cNvSpPr/>
            <p:nvPr/>
          </p:nvSpPr>
          <p:spPr>
            <a:xfrm>
              <a:off x="15508825" y="0"/>
              <a:ext cx="4880626" cy="241867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defRPr sz="1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pic>
          <p:nvPicPr>
            <p:cNvPr id="257" name="Picture 6" descr="Picture 6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3103144"/>
              <a:ext cx="18975734" cy="91925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59" name="Neutron stars and 3He experiments"/>
          <p:cNvSpPr txBox="1"/>
          <p:nvPr/>
        </p:nvSpPr>
        <p:spPr>
          <a:xfrm>
            <a:off x="8385111" y="447130"/>
            <a:ext cx="7613778" cy="10036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584200">
              <a:defRPr sz="4800" u="sng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t>Neutron stars and </a:t>
            </a:r>
            <a:r>
              <a:rPr baseline="43243" sz="3700"/>
              <a:t>3</a:t>
            </a:r>
            <a:r>
              <a:t>He experiments</a:t>
            </a:r>
          </a:p>
        </p:txBody>
      </p:sp>
      <p:sp>
        <p:nvSpPr>
          <p:cNvPr id="260" name="(Courtesy of Samuli Autti)"/>
          <p:cNvSpPr txBox="1"/>
          <p:nvPr/>
        </p:nvSpPr>
        <p:spPr>
          <a:xfrm>
            <a:off x="16902101" y="12516854"/>
            <a:ext cx="3574696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(Courtesy of Samuli Autti)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tangle 2"/>
          <p:cNvSpPr/>
          <p:nvPr/>
        </p:nvSpPr>
        <p:spPr>
          <a:xfrm>
            <a:off x="18165385" y="430226"/>
            <a:ext cx="4774397" cy="236603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defRPr sz="1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263" name="TextBox 1"/>
          <p:cNvSpPr txBox="1"/>
          <p:nvPr/>
        </p:nvSpPr>
        <p:spPr>
          <a:xfrm>
            <a:off x="690696" y="11636549"/>
            <a:ext cx="5213194" cy="1787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 algn="l" defTabSz="914400">
              <a:defRPr sz="3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PRL </a:t>
            </a:r>
            <a:r>
              <a:rPr b="1"/>
              <a:t>94</a:t>
            </a:r>
            <a:r>
              <a:t>, 075301 (2005)</a:t>
            </a:r>
          </a:p>
          <a:p>
            <a:pPr algn="l" defTabSz="914400">
              <a:defRPr sz="1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264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440708" y="3129798"/>
            <a:ext cx="11460038" cy="7640025"/>
          </a:xfrm>
          <a:prstGeom prst="rect">
            <a:avLst/>
          </a:prstGeom>
          <a:ln w="12700">
            <a:miter lim="400000"/>
          </a:ln>
        </p:spPr>
      </p:pic>
      <p:sp>
        <p:nvSpPr>
          <p:cNvPr id="265" name="Vortices in crust like aerogels"/>
          <p:cNvSpPr txBox="1"/>
          <p:nvPr/>
        </p:nvSpPr>
        <p:spPr>
          <a:xfrm>
            <a:off x="8785605" y="238121"/>
            <a:ext cx="6812790" cy="1461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sz="4800" u="sng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lvl1pPr>
          </a:lstStyle>
          <a:p>
            <a:pPr/>
            <a:r>
              <a:t>Vortices in crust like aerogels</a:t>
            </a:r>
          </a:p>
        </p:txBody>
      </p:sp>
      <p:sp>
        <p:nvSpPr>
          <p:cNvPr id="266" name="Rectangle"/>
          <p:cNvSpPr/>
          <p:nvPr/>
        </p:nvSpPr>
        <p:spPr>
          <a:xfrm>
            <a:off x="12398094" y="2187575"/>
            <a:ext cx="11545266" cy="934085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67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64622" y="2724174"/>
            <a:ext cx="18020244" cy="107678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