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14"/>
  </p:notesMasterIdLst>
  <p:sldIdLst>
    <p:sldId id="256" r:id="rId2"/>
    <p:sldId id="258" r:id="rId3"/>
    <p:sldId id="301" r:id="rId4"/>
    <p:sldId id="304" r:id="rId5"/>
    <p:sldId id="302" r:id="rId6"/>
    <p:sldId id="305" r:id="rId7"/>
    <p:sldId id="306" r:id="rId8"/>
    <p:sldId id="307" r:id="rId9"/>
    <p:sldId id="308" r:id="rId10"/>
    <p:sldId id="311" r:id="rId11"/>
    <p:sldId id="309" r:id="rId12"/>
    <p:sldId id="31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1F36D6-38EA-48FF-977C-C577D52D5377}">
          <p14:sldIdLst>
            <p14:sldId id="256"/>
            <p14:sldId id="258"/>
            <p14:sldId id="301"/>
            <p14:sldId id="304"/>
            <p14:sldId id="302"/>
            <p14:sldId id="305"/>
            <p14:sldId id="306"/>
            <p14:sldId id="307"/>
            <p14:sldId id="308"/>
            <p14:sldId id="311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9933FF"/>
    <a:srgbClr val="0046D2"/>
    <a:srgbClr val="377AFF"/>
    <a:srgbClr val="F07F09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69" d="100"/>
          <a:sy n="69" d="100"/>
        </p:scale>
        <p:origin x="162" y="429"/>
      </p:cViewPr>
      <p:guideLst>
        <p:guide orient="horz" pos="225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9B761-B39B-486F-BBA8-233D052B6DB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040C7-51D2-4685-A35D-6A913588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8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5040C7-51D2-4685-A35D-6A913588EC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9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5040C7-51D2-4685-A35D-6A913588EC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28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0" contrast="-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33733"/>
          <a:stretch/>
        </p:blipFill>
        <p:spPr>
          <a:xfrm>
            <a:off x="0" y="0"/>
            <a:ext cx="12192000" cy="456266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1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alpha val="90000"/>
                </a:schemeClr>
              </a:gs>
              <a:gs pos="38000">
                <a:schemeClr val="accent2">
                  <a:lumMod val="95000"/>
                  <a:lumOff val="5000"/>
                  <a:alpha val="90000"/>
                </a:schemeClr>
              </a:gs>
              <a:gs pos="100000">
                <a:schemeClr val="accent2">
                  <a:lumMod val="60000"/>
                  <a:alpha val="9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604" y="1209231"/>
            <a:ext cx="11775233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7698" y="2885950"/>
            <a:ext cx="6382139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0838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4372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50000"/>
                </a:schemeClr>
              </a:buClr>
              <a:defRPr/>
            </a:lvl1pPr>
            <a:lvl2pPr>
              <a:buClr>
                <a:schemeClr val="tx1">
                  <a:lumMod val="50000"/>
                </a:schemeClr>
              </a:buClr>
              <a:defRPr/>
            </a:lvl2pPr>
            <a:lvl3pPr>
              <a:buClr>
                <a:schemeClr val="tx1">
                  <a:lumMod val="50000"/>
                </a:schemeClr>
              </a:buClr>
              <a:defRPr/>
            </a:lvl3pPr>
            <a:lvl4pPr>
              <a:buClr>
                <a:schemeClr val="tx1">
                  <a:lumMod val="50000"/>
                </a:schemeClr>
              </a:buClr>
              <a:defRPr/>
            </a:lvl4pPr>
            <a:lvl5pPr>
              <a:buClr>
                <a:schemeClr val="tx1">
                  <a:lumMod val="50000"/>
                </a:schemeClr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6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9" y="204890"/>
            <a:ext cx="11260741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258" y="1861168"/>
            <a:ext cx="5721069" cy="4448192"/>
          </a:xfrm>
        </p:spPr>
        <p:txBody>
          <a:bodyPr/>
          <a:lstStyle>
            <a:lvl1pPr>
              <a:buClr>
                <a:srgbClr val="00B0F0"/>
              </a:buClr>
              <a:defRPr/>
            </a:lvl1pPr>
            <a:lvl2pPr>
              <a:buClr>
                <a:srgbClr val="00B0F0"/>
              </a:buClr>
              <a:defRPr/>
            </a:lvl2pPr>
            <a:lvl3pPr>
              <a:buClr>
                <a:srgbClr val="00B0F0"/>
              </a:buClr>
              <a:defRPr/>
            </a:lvl3pPr>
            <a:lvl4pPr>
              <a:buClr>
                <a:srgbClr val="00B0F0"/>
              </a:buClr>
              <a:defRPr/>
            </a:lvl4pPr>
            <a:lvl5pPr>
              <a:buClr>
                <a:srgbClr val="00B0F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5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9" y="204890"/>
            <a:ext cx="11260741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258" y="1861168"/>
            <a:ext cx="5721069" cy="4448192"/>
          </a:xfrm>
        </p:spPr>
        <p:txBody>
          <a:bodyPr/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92662" y="445999"/>
            <a:ext cx="0" cy="9144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69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9" y="204890"/>
            <a:ext cx="11260741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258" y="1861168"/>
            <a:ext cx="5721069" cy="4448192"/>
          </a:xfrm>
        </p:spPr>
        <p:txBody>
          <a:bodyPr/>
          <a:lstStyle>
            <a:lvl1pPr>
              <a:buClr>
                <a:srgbClr val="FFC000"/>
              </a:buClr>
              <a:defRPr/>
            </a:lvl1pPr>
            <a:lvl2pPr>
              <a:buClr>
                <a:srgbClr val="FFC000"/>
              </a:buClr>
              <a:defRPr/>
            </a:lvl2pPr>
            <a:lvl3pPr>
              <a:buClr>
                <a:srgbClr val="FFC000"/>
              </a:buClr>
              <a:defRPr/>
            </a:lvl3pPr>
            <a:lvl4pPr>
              <a:buClr>
                <a:srgbClr val="FFC000"/>
              </a:buClr>
              <a:defRPr/>
            </a:lvl4pPr>
            <a:lvl5pPr>
              <a:buClr>
                <a:srgbClr val="FFC00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92662" y="445999"/>
            <a:ext cx="0" cy="914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96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9" y="204890"/>
            <a:ext cx="11260741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258" y="1861168"/>
            <a:ext cx="5721069" cy="4448192"/>
          </a:xfrm>
        </p:spPr>
        <p:txBody>
          <a:bodyPr/>
          <a:lstStyle>
            <a:lvl1pPr>
              <a:buClr>
                <a:srgbClr val="9933FF"/>
              </a:buClr>
              <a:defRPr/>
            </a:lvl1pPr>
            <a:lvl2pPr>
              <a:buClr>
                <a:srgbClr val="9933FF"/>
              </a:buClr>
              <a:defRPr/>
            </a:lvl2pPr>
            <a:lvl3pPr>
              <a:buClr>
                <a:srgbClr val="9933FF"/>
              </a:buClr>
              <a:defRPr/>
            </a:lvl3pPr>
            <a:lvl4pPr>
              <a:buClr>
                <a:srgbClr val="9933FF"/>
              </a:buClr>
              <a:defRPr/>
            </a:lvl4pPr>
            <a:lvl5pPr>
              <a:buClr>
                <a:srgbClr val="9933FF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92662" y="445999"/>
            <a:ext cx="0" cy="914400"/>
          </a:xfrm>
          <a:prstGeom prst="line">
            <a:avLst/>
          </a:prstGeom>
          <a:ln w="28575">
            <a:solidFill>
              <a:srgbClr val="99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17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790" y="1802593"/>
            <a:ext cx="4754880" cy="366072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rgbClr val="FFC000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4790" y="2229482"/>
            <a:ext cx="4754880" cy="4079878"/>
          </a:xfrm>
        </p:spPr>
        <p:txBody>
          <a:bodyPr/>
          <a:lstStyle>
            <a:lvl1pPr>
              <a:buClr>
                <a:srgbClr val="FFC000"/>
              </a:buClr>
              <a:defRPr/>
            </a:lvl1pPr>
            <a:lvl2pPr>
              <a:buClr>
                <a:srgbClr val="FFC000"/>
              </a:buClr>
              <a:defRPr/>
            </a:lvl2pPr>
            <a:lvl3pPr>
              <a:buClr>
                <a:srgbClr val="FFC000"/>
              </a:buClr>
              <a:defRPr/>
            </a:lvl3pPr>
            <a:lvl4pPr>
              <a:buClr>
                <a:srgbClr val="FFC000"/>
              </a:buClr>
              <a:defRPr/>
            </a:lvl4pPr>
            <a:lvl5pPr>
              <a:buClr>
                <a:srgbClr val="FFC00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43561" y="1802592"/>
            <a:ext cx="5167439" cy="366073"/>
          </a:xfrm>
        </p:spPr>
        <p:txBody>
          <a:bodyPr lIns="137160" rIns="137160" anchor="ctr">
            <a:norm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43561" y="2229482"/>
            <a:ext cx="5167439" cy="4079878"/>
          </a:xfrm>
        </p:spPr>
        <p:txBody>
          <a:bodyPr/>
          <a:lstStyle>
            <a:lvl1pPr>
              <a:buClr>
                <a:srgbClr val="FFC000"/>
              </a:buClr>
              <a:defRPr/>
            </a:lvl1pPr>
            <a:lvl2pPr>
              <a:buClr>
                <a:srgbClr val="FFC000"/>
              </a:buClr>
              <a:defRPr/>
            </a:lvl2pPr>
            <a:lvl3pPr>
              <a:buClr>
                <a:srgbClr val="FFC000"/>
              </a:buClr>
              <a:defRPr/>
            </a:lvl3pPr>
            <a:lvl4pPr>
              <a:buClr>
                <a:srgbClr val="FFC000"/>
              </a:buClr>
              <a:defRPr/>
            </a:lvl4pPr>
            <a:lvl5pPr>
              <a:buClr>
                <a:srgbClr val="FFC00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984282F-4D6F-4186-89D2-D03DA087929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292662" y="445999"/>
            <a:ext cx="0" cy="914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13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  <a:lumOff val="15000"/>
              </a:schemeClr>
            </a:gs>
            <a:gs pos="100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4790" y="204891"/>
            <a:ext cx="11256210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790" y="1853076"/>
            <a:ext cx="11256210" cy="445628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8FC0977-6E7C-49C8-8B72-FA99E6EC7BB2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984282F-4D6F-4186-89D2-D03DA0879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99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7" r:id="rId1"/>
    <p:sldLayoutId id="2147483809" r:id="rId2"/>
    <p:sldLayoutId id="2147483808" r:id="rId3"/>
    <p:sldLayoutId id="2147483810" r:id="rId4"/>
    <p:sldLayoutId id="2147483818" r:id="rId5"/>
    <p:sldLayoutId id="2147483819" r:id="rId6"/>
    <p:sldLayoutId id="2147483820" r:id="rId7"/>
    <p:sldLayoutId id="2147483811" r:id="rId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chemeClr val="tx1">
              <a:lumMod val="95000"/>
              <a:lumOff val="5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hnschrift SemiLight" panose="020B0502040204020203" pitchFamily="34" charset="0"/>
          <a:ea typeface="Roboto" panose="02000000000000000000" pitchFamily="2" charset="0"/>
          <a:cs typeface="+mn-cs"/>
        </a:defRPr>
      </a:lvl1pPr>
      <a:lvl2pPr marL="622300" indent="-2667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400" kern="1200">
          <a:solidFill>
            <a:schemeClr val="tx1"/>
          </a:solidFill>
          <a:latin typeface="Bahnschrift SemiLight" panose="020B0502040204020203" pitchFamily="34" charset="0"/>
          <a:ea typeface="Roboto" panose="02000000000000000000" pitchFamily="2" charset="0"/>
          <a:cs typeface="+mn-cs"/>
        </a:defRPr>
      </a:lvl2pPr>
      <a:lvl3pPr marL="809625" indent="-13652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Bahnschrift SemiLight" panose="020B0502040204020203" pitchFamily="34" charset="0"/>
          <a:ea typeface="Roboto" panose="02000000000000000000" pitchFamily="2" charset="0"/>
          <a:cs typeface="+mn-cs"/>
        </a:defRPr>
      </a:lvl3pPr>
      <a:lvl4pPr marL="987425" indent="-13652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Bahnschrift SemiLight" panose="020B0502040204020203" pitchFamily="34" charset="0"/>
          <a:ea typeface="Roboto" panose="02000000000000000000" pitchFamily="2" charset="0"/>
          <a:cs typeface="+mn-cs"/>
        </a:defRPr>
      </a:lvl4pPr>
      <a:lvl5pPr marL="1165225" indent="-13652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Bahnschrift SemiLight" panose="020B0502040204020203" pitchFamily="34" charset="0"/>
          <a:ea typeface="Roboto" panose="02000000000000000000" pitchFamily="2" charset="0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  <a:lumOff val="15000"/>
              </a:schemeClr>
            </a:gs>
            <a:gs pos="100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383" y="1050910"/>
            <a:ext cx="11775233" cy="21309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6000" cap="none" spc="0" dirty="0">
                <a:ln w="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Persistent Gravitational Radiation </a:t>
            </a:r>
            <a:br>
              <a:rPr lang="en-US" sz="6000" cap="none" spc="0" dirty="0">
                <a:ln w="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</a:br>
            <a:r>
              <a:rPr lang="en-US" sz="6000" cap="none" spc="0" dirty="0">
                <a:ln w="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from </a:t>
            </a:r>
            <a:r>
              <a:rPr lang="en-US" sz="6000" cap="none" spc="0" dirty="0" err="1">
                <a:ln w="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Glitching</a:t>
            </a:r>
            <a:r>
              <a:rPr lang="en-US" sz="6000" cap="none" spc="0" dirty="0">
                <a:ln w="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 Pulsars</a:t>
            </a:r>
            <a:endParaRPr lang="en-US" sz="5400" dirty="0">
              <a:latin typeface="Bahnschrift SemiBold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376" y="3247052"/>
            <a:ext cx="10053462" cy="1283384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</a:pPr>
            <a:r>
              <a:rPr lang="en-US" sz="32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 SemiConde" panose="020B0502040204020203" pitchFamily="34" charset="0"/>
              </a:rPr>
              <a:t>Thippayawis (Tong) Cheunchitra</a:t>
            </a: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 SemiConde" panose="020B0502040204020203" pitchFamily="34" charset="0"/>
              </a:rPr>
              <a:t> </a:t>
            </a:r>
          </a:p>
          <a:p>
            <a:pPr algn="r">
              <a:lnSpc>
                <a:spcPct val="110000"/>
              </a:lnSpc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 SemiConde" panose="020B0502040204020203" pitchFamily="34" charset="0"/>
              </a:rPr>
              <a:t>With Andrew </a:t>
            </a:r>
            <a:r>
              <a:rPr lang="en-US" sz="2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 SemiConde" panose="020B0502040204020203" pitchFamily="34" charset="0"/>
              </a:rPr>
              <a:t>Melatos</a:t>
            </a: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 SemiConde" panose="020B0502040204020203" pitchFamily="34" charset="0"/>
              </a:rPr>
              <a:t>, Julian Carlin, and George Howitt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127" y="5059064"/>
            <a:ext cx="1493607" cy="14936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604" y="6313438"/>
            <a:ext cx="6464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Light SemiConde" panose="020B0502040204020203" pitchFamily="34" charset="0"/>
              </a:rPr>
              <a:t>SCALES 1</a:t>
            </a:r>
            <a:r>
              <a:rPr lang="en-US" sz="2000" baseline="30000" dirty="0">
                <a:latin typeface="Bahnschrift SemiLight SemiConde" panose="020B0502040204020203" pitchFamily="34" charset="0"/>
              </a:rPr>
              <a:t>st</a:t>
            </a:r>
            <a:r>
              <a:rPr lang="en-US" sz="2000" dirty="0">
                <a:latin typeface="Bahnschrift SemiLight SemiConde" panose="020B0502040204020203" pitchFamily="34" charset="0"/>
              </a:rPr>
              <a:t> General Meeting - 26/06/2026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7227" y="5382253"/>
            <a:ext cx="3415553" cy="584775"/>
          </a:xfrm>
          <a:prstGeom prst="rect">
            <a:avLst/>
          </a:prstGeom>
          <a:noFill/>
          <a:ln w="38100">
            <a:solidFill>
              <a:srgbClr val="F07F0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latin typeface="Bahnschrift SemiLight" panose="020B0502040204020203" pitchFamily="34" charset="0"/>
              </a:rPr>
              <a:t>arXiv</a:t>
            </a:r>
            <a:r>
              <a:rPr lang="en-US" sz="3200" dirty="0">
                <a:latin typeface="Bahnschrift SemiLight" panose="020B0502040204020203" pitchFamily="34" charset="0"/>
              </a:rPr>
              <a:t>: 2401.05600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9C5E2A-D036-1606-70A4-D8B8E0A1BC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016" y="5059063"/>
            <a:ext cx="1493607" cy="14936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E6841C-CAAF-FBC4-1547-EC41F6093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66" y="3920836"/>
            <a:ext cx="2046192" cy="2046192"/>
          </a:xfrm>
          <a:prstGeom prst="roundRect">
            <a:avLst>
              <a:gd name="adj" fmla="val 12480"/>
            </a:avLst>
          </a:prstGeom>
        </p:spPr>
      </p:pic>
    </p:spTree>
    <p:extLst>
      <p:ext uri="{BB962C8B-B14F-4D97-AF65-F5344CB8AC3E}">
        <p14:creationId xmlns:p14="http://schemas.microsoft.com/office/powerpoint/2010/main" val="143876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FEEFB-C063-5C80-70C9-90068C153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FF268-CACF-FC4C-DA90-68158510D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Observing the GW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C65F7-79B6-BEB3-D306-1FD507DE93CD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A20ACC-0CF4-04CC-457D-17CA5B4C7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91" y="1492172"/>
            <a:ext cx="6778726" cy="508404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CFE42FD-1032-6A50-9B70-422E1FE2134A}"/>
              </a:ext>
            </a:extLst>
          </p:cNvPr>
          <p:cNvSpPr/>
          <p:nvPr/>
        </p:nvSpPr>
        <p:spPr>
          <a:xfrm>
            <a:off x="4779818" y="1600200"/>
            <a:ext cx="2172525" cy="4250281"/>
          </a:xfrm>
          <a:prstGeom prst="rect">
            <a:avLst/>
          </a:prstGeom>
          <a:solidFill>
            <a:schemeClr val="tx1">
              <a:lumMod val="50000"/>
              <a:alpha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LIGO Band</a:t>
            </a:r>
            <a:endParaRPr lang="en-AU" sz="3600" dirty="0">
              <a:solidFill>
                <a:schemeClr val="tx1">
                  <a:alpha val="7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11">
                <a:extLst>
                  <a:ext uri="{FF2B5EF4-FFF2-40B4-BE49-F238E27FC236}">
                    <a16:creationId xmlns:a16="http://schemas.microsoft.com/office/drawing/2014/main" id="{4286E096-4740-AF84-D6D8-A922A19721A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138263" y="1882587"/>
                <a:ext cx="4934198" cy="318125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Most optimistic: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−31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LVK upper-limit: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−25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But…</a:t>
                </a:r>
              </a:p>
            </p:txBody>
          </p:sp>
        </mc:Choice>
        <mc:Fallback>
          <p:sp>
            <p:nvSpPr>
              <p:cNvPr id="3" name="Content Placeholder 11">
                <a:extLst>
                  <a:ext uri="{FF2B5EF4-FFF2-40B4-BE49-F238E27FC236}">
                    <a16:creationId xmlns:a16="http://schemas.microsoft.com/office/drawing/2014/main" id="{4286E096-4740-AF84-D6D8-A922A19721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138263" y="1882587"/>
                <a:ext cx="4934198" cy="3181250"/>
              </a:xfrm>
              <a:blipFill>
                <a:blip r:embed="rId3"/>
                <a:stretch>
                  <a:fillRect l="-3214" t="-3831" r="-136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7774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5BDE95-DB46-D5B2-6F03-05F22FD84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20E44-F910-FB19-20BE-FA1C2CD3B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Flux Branching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D53CD3-CE07-DA88-F808-D0076D7D8D23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1F0C1450-0E95-328F-CE52-43662E7240C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708497"/>
                <a:ext cx="7744691" cy="505238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Thong &amp; </a:t>
                </a:r>
                <a:r>
                  <a:rPr lang="en-US" dirty="0" err="1"/>
                  <a:t>Melatos</a:t>
                </a:r>
                <a:r>
                  <a:rPr lang="en-US" dirty="0"/>
                  <a:t> (2024, 2025)</a:t>
                </a:r>
              </a:p>
              <a:p>
                <a:r>
                  <a:rPr lang="en-US" dirty="0"/>
                  <a:t>Vortices could pin to magnetic flux tubes, which cluster together due to flux branching</a:t>
                </a:r>
              </a:p>
              <a:p>
                <a:endParaRPr lang="en-US" dirty="0"/>
              </a:p>
              <a:p>
                <a:r>
                  <a:rPr lang="en-US" dirty="0"/>
                  <a:t>Clustering ~ opposite to repulsion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Increase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i="0" dirty="0">
                    <a:sym typeface="Symbol" panose="05050102010706020507" pitchFamily="18" charset="2"/>
                  </a:rPr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−25</m:t>
                        </m:r>
                      </m:sup>
                    </m:sSup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 (with a few uncertainties)</a:t>
                </a:r>
              </a:p>
              <a:p>
                <a:pPr lvl="1"/>
                <a:endParaRPr lang="en-US" dirty="0"/>
              </a:p>
              <a:p>
                <a:endParaRPr lang="en-AU" dirty="0"/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1F0C1450-0E95-328F-CE52-43662E724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708497"/>
                <a:ext cx="7744691" cy="5052385"/>
              </a:xfrm>
              <a:blipFill>
                <a:blip r:embed="rId3"/>
                <a:stretch>
                  <a:fillRect l="-1969" t="-2171" r="-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37959AC3-8576-F635-164F-1CE612A2F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9774383" y="684576"/>
            <a:ext cx="1787236" cy="223238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2F28FB7-4748-703F-A155-808CCC6E52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327" y="3881282"/>
            <a:ext cx="3643746" cy="27328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F8577EC-0C44-9453-D276-0F8E3229E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042563" y="694648"/>
            <a:ext cx="1787236" cy="2232384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B39CA7E-3E6B-D1A7-C900-FFC396E035E6}"/>
              </a:ext>
            </a:extLst>
          </p:cNvPr>
          <p:cNvCxnSpPr/>
          <p:nvPr/>
        </p:nvCxnSpPr>
        <p:spPr>
          <a:xfrm flipV="1">
            <a:off x="7294418" y="3207328"/>
            <a:ext cx="2757055" cy="1274619"/>
          </a:xfrm>
          <a:prstGeom prst="line">
            <a:avLst/>
          </a:prstGeom>
          <a:ln w="5715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0C633D1-B19E-CD12-E303-1AC3661CED87}"/>
              </a:ext>
            </a:extLst>
          </p:cNvPr>
          <p:cNvSpPr txBox="1"/>
          <p:nvPr/>
        </p:nvSpPr>
        <p:spPr>
          <a:xfrm>
            <a:off x="10228830" y="5466842"/>
            <a:ext cx="2120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9933FF"/>
                </a:solidFill>
                <a:latin typeface="Bahnschrift SemiLight SemiConde" panose="020B0502040204020203" pitchFamily="34" charset="0"/>
              </a:rPr>
              <a:t>Max repulsion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04F786-B85E-C6F8-F12E-D0BEF4EE943D}"/>
              </a:ext>
            </a:extLst>
          </p:cNvPr>
          <p:cNvSpPr txBox="1"/>
          <p:nvPr/>
        </p:nvSpPr>
        <p:spPr>
          <a:xfrm>
            <a:off x="10153898" y="3835831"/>
            <a:ext cx="2120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33CCFF"/>
                </a:solidFill>
                <a:latin typeface="Bahnschrift SemiLight SemiConde" panose="020B0502040204020203" pitchFamily="34" charset="0"/>
              </a:rPr>
              <a:t>No repulsion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873087-C715-00CA-A693-EFE3EBD25771}"/>
              </a:ext>
            </a:extLst>
          </p:cNvPr>
          <p:cNvSpPr txBox="1"/>
          <p:nvPr/>
        </p:nvSpPr>
        <p:spPr>
          <a:xfrm>
            <a:off x="7191993" y="3300607"/>
            <a:ext cx="2120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Bahnschrift SemiLight SemiConde" panose="020B0502040204020203" pitchFamily="34" charset="0"/>
              </a:rPr>
              <a:t>Clustering</a:t>
            </a:r>
          </a:p>
        </p:txBody>
      </p:sp>
    </p:spTree>
    <p:extLst>
      <p:ext uri="{BB962C8B-B14F-4D97-AF65-F5344CB8AC3E}">
        <p14:creationId xmlns:p14="http://schemas.microsoft.com/office/powerpoint/2010/main" val="4164716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C6CF3-7B38-B344-5AAB-970F8D6A0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10D1-2A6C-629D-7F69-6D5E8A85E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34C65-8AB1-CD3E-EFEA-2A0E0D43746C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29282970-B387-7439-8874-72FE38C4A70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708497"/>
                <a:ext cx="7862456" cy="505238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Glitches </a:t>
                </a:r>
                <a:r>
                  <a:rPr lang="en-US" dirty="0">
                    <a:sym typeface="Symbol" panose="05050102010706020507" pitchFamily="18" charset="2"/>
                  </a:rPr>
                  <a:t> </a:t>
                </a:r>
                <a:r>
                  <a:rPr lang="en-US" dirty="0">
                    <a:solidFill>
                      <a:srgbClr val="FFC000"/>
                    </a:solidFill>
                    <a:sym typeface="Symbol" panose="05050102010706020507" pitchFamily="18" charset="2"/>
                  </a:rPr>
                  <a:t>asymmetric</a:t>
                </a:r>
                <a:r>
                  <a:rPr lang="en-US" dirty="0">
                    <a:solidFill>
                      <a:srgbClr val="FFC000"/>
                    </a:solidFill>
                  </a:rPr>
                  <a:t> vortex arrays</a:t>
                </a:r>
                <a:r>
                  <a:rPr lang="en-US" dirty="0"/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 </a:t>
                </a:r>
                <a:r>
                  <a:rPr lang="en-US" dirty="0"/>
                  <a:t>GW</a:t>
                </a:r>
              </a:p>
              <a:p>
                <a:endParaRPr lang="en-US" dirty="0"/>
              </a:p>
              <a:p>
                <a:r>
                  <a:rPr lang="en-US" dirty="0"/>
                  <a:t>We calculate current quadrupole with N-body simulation, and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scaling</a:t>
                </a:r>
              </a:p>
              <a:p>
                <a:endParaRPr lang="en-US" dirty="0"/>
              </a:p>
              <a:p>
                <a:r>
                  <a:rPr lang="en-US" dirty="0"/>
                  <a:t>Developed </a:t>
                </a:r>
                <a:r>
                  <a:rPr lang="en-US" dirty="0">
                    <a:solidFill>
                      <a:srgbClr val="FFC000"/>
                    </a:solidFill>
                  </a:rPr>
                  <a:t>analytic </a:t>
                </a:r>
                <a:r>
                  <a:rPr lang="en-US" dirty="0" err="1">
                    <a:solidFill>
                      <a:srgbClr val="FFC000"/>
                    </a:solidFill>
                  </a:rPr>
                  <a:t>scalings</a:t>
                </a:r>
                <a:r>
                  <a:rPr lang="en-US" dirty="0">
                    <a:solidFill>
                      <a:srgbClr val="FFC000"/>
                    </a:solidFill>
                  </a:rPr>
                  <a:t> </a:t>
                </a:r>
                <a:r>
                  <a:rPr lang="en-US" dirty="0"/>
                  <a:t>for limiting cases</a:t>
                </a:r>
              </a:p>
              <a:p>
                <a:endParaRPr lang="en-US" dirty="0"/>
              </a:p>
              <a:p>
                <a:r>
                  <a:rPr lang="en-US" dirty="0"/>
                  <a:t>Signal is weak but could tell us about NS microphysics!</a:t>
                </a: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29282970-B387-7439-8874-72FE38C4A7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708497"/>
                <a:ext cx="7862456" cy="5052385"/>
              </a:xfrm>
              <a:blipFill>
                <a:blip r:embed="rId3"/>
                <a:stretch>
                  <a:fillRect l="-1938" t="-2171" r="-100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D48BC78-39E1-864A-17A8-1EE4F66CD62C}"/>
              </a:ext>
            </a:extLst>
          </p:cNvPr>
          <p:cNvSpPr txBox="1"/>
          <p:nvPr/>
        </p:nvSpPr>
        <p:spPr>
          <a:xfrm>
            <a:off x="8589285" y="4929495"/>
            <a:ext cx="3415553" cy="584775"/>
          </a:xfrm>
          <a:prstGeom prst="rect">
            <a:avLst/>
          </a:prstGeom>
          <a:noFill/>
          <a:ln w="38100">
            <a:solidFill>
              <a:srgbClr val="F07F0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latin typeface="Bahnschrift SemiLight" panose="020B0502040204020203" pitchFamily="34" charset="0"/>
              </a:rPr>
              <a:t>arXiv</a:t>
            </a:r>
            <a:r>
              <a:rPr lang="en-US" sz="3200" dirty="0">
                <a:latin typeface="Bahnschrift SemiLight" panose="020B0502040204020203" pitchFamily="34" charset="0"/>
              </a:rPr>
              <a:t>: 2401.05600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D54CD1-3289-A361-0888-B99B860C8E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624" y="1537855"/>
            <a:ext cx="3099136" cy="3099136"/>
          </a:xfrm>
          <a:prstGeom prst="roundRect">
            <a:avLst>
              <a:gd name="adj" fmla="val 12480"/>
            </a:avLst>
          </a:prstGeom>
        </p:spPr>
      </p:pic>
    </p:spTree>
    <p:extLst>
      <p:ext uri="{BB962C8B-B14F-4D97-AF65-F5344CB8AC3E}">
        <p14:creationId xmlns:p14="http://schemas.microsoft.com/office/powerpoint/2010/main" val="299797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Superfluids</a:t>
            </a:r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NS &amp; Glitches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42DD59-2248-6990-FA4A-7D981C7081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258" y="1527341"/>
            <a:ext cx="5721069" cy="557354"/>
          </a:xfrm>
        </p:spPr>
        <p:txBody>
          <a:bodyPr/>
          <a:lstStyle/>
          <a:p>
            <a:r>
              <a:rPr lang="en-US" dirty="0"/>
              <a:t>Pulsar Glitches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5D5518-F38E-FC2F-640D-2138308EEC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10" r="1"/>
          <a:stretch/>
        </p:blipFill>
        <p:spPr>
          <a:xfrm>
            <a:off x="1246997" y="2237669"/>
            <a:ext cx="3703552" cy="262322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BC5B94-482F-DD69-5D3A-3A08851BCBF4}"/>
              </a:ext>
            </a:extLst>
          </p:cNvPr>
          <p:cNvSpPr txBox="1"/>
          <p:nvPr/>
        </p:nvSpPr>
        <p:spPr>
          <a:xfrm>
            <a:off x="1246997" y="4860894"/>
            <a:ext cx="2024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Light SemiConde" panose="020B0502040204020203" pitchFamily="34" charset="0"/>
              </a:rPr>
              <a:t>Credit: Julian Carlin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2EC14428-D92C-9CD6-8981-07F6E62F4B4F}"/>
              </a:ext>
            </a:extLst>
          </p:cNvPr>
          <p:cNvSpPr txBox="1">
            <a:spLocks/>
          </p:cNvSpPr>
          <p:nvPr/>
        </p:nvSpPr>
        <p:spPr>
          <a:xfrm>
            <a:off x="7315302" y="1527341"/>
            <a:ext cx="4635124" cy="55735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Superfluid vortices</a:t>
            </a:r>
            <a:endParaRPr lang="en-AU" dirty="0"/>
          </a:p>
        </p:txBody>
      </p:sp>
      <p:pic>
        <p:nvPicPr>
          <p:cNvPr id="17" name="Picture 16" descr="A sphere with arrows and arrows&#10;&#10;AI-generated content may be incorrect.">
            <a:extLst>
              <a:ext uri="{FF2B5EF4-FFF2-40B4-BE49-F238E27FC236}">
                <a16:creationId xmlns:a16="http://schemas.microsoft.com/office/drawing/2014/main" id="{4886CF1E-0231-3999-54E2-04C6FB358E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118" b="89971" l="9919" r="89965">
                        <a14:foregroundMark x1="53172" y1="33142" x2="49942" y2="24737"/>
                        <a14:foregroundMark x1="60208" y1="34957" x2="66551" y2="43362"/>
                        <a14:foregroundMark x1="66551" y1="43362" x2="85698" y2="53009"/>
                        <a14:foregroundMark x1="85698" y1="53009" x2="81892" y2="56543"/>
                        <a14:foregroundMark x1="68858" y1="41165" x2="55940" y2="56925"/>
                        <a14:foregroundMark x1="77163" y1="37918" x2="55248" y2="42980"/>
                        <a14:foregroundMark x1="61130" y1="37345" x2="43253" y2="42980"/>
                        <a14:foregroundMark x1="51672" y1="32092" x2="40484" y2="37440"/>
                        <a14:foregroundMark x1="54671" y1="43266" x2="43714" y2="47755"/>
                        <a14:foregroundMark x1="60900" y1="68290" x2="49596" y2="74117"/>
                        <a14:foregroundMark x1="46713" y1="8118" x2="48674" y2="22541"/>
                        <a14:foregroundMark x1="48674" y1="22541" x2="49366" y2="23878"/>
                        <a14:foregroundMark x1="54095" y1="80516" x2="53172" y2="80325"/>
                        <a14:foregroundMark x1="56517" y1="80516" x2="58824" y2="80325"/>
                        <a14:foregroundMark x1="58593" y1="80802" x2="57555" y2="80993"/>
                        <a14:foregroundMark x1="59631" y1="81089" x2="57670" y2="81280"/>
                        <a14:foregroundMark x1="59054" y1="80802" x2="60208" y2="86055"/>
                        <a14:foregroundMark x1="59862" y1="85769" x2="59993" y2="85950"/>
                        <a14:backgroundMark x1="51442" y1="82139" x2="51442" y2="82139"/>
                        <a14:backgroundMark x1="61015" y1="86055" x2="60900" y2="868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60912">
            <a:off x="7281672" y="1418253"/>
            <a:ext cx="3903530" cy="4715102"/>
          </a:xfrm>
          <a:prstGeom prst="rect">
            <a:avLst/>
          </a:prstGeom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B0DA374E-1AB2-4E65-F014-64DA4B366EE0}"/>
              </a:ext>
            </a:extLst>
          </p:cNvPr>
          <p:cNvSpPr/>
          <p:nvPr/>
        </p:nvSpPr>
        <p:spPr>
          <a:xfrm rot="5400000">
            <a:off x="6203620" y="3081393"/>
            <a:ext cx="399143" cy="1074057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323081BC-E2BF-ACE4-B4E2-13C5A2DFAF10}"/>
              </a:ext>
            </a:extLst>
          </p:cNvPr>
          <p:cNvSpPr txBox="1">
            <a:spLocks/>
          </p:cNvSpPr>
          <p:nvPr/>
        </p:nvSpPr>
        <p:spPr>
          <a:xfrm>
            <a:off x="5490800" y="2816496"/>
            <a:ext cx="2193340" cy="55735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Avalanches</a:t>
            </a:r>
            <a:endParaRPr lang="en-AU" dirty="0"/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74571EF9-C301-5D8C-9744-36CBAC7427DE}"/>
              </a:ext>
            </a:extLst>
          </p:cNvPr>
          <p:cNvSpPr txBox="1">
            <a:spLocks/>
          </p:cNvSpPr>
          <p:nvPr/>
        </p:nvSpPr>
        <p:spPr>
          <a:xfrm>
            <a:off x="550258" y="5793226"/>
            <a:ext cx="10879742" cy="3693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Observational hints: size-waiting time distribution, e.g. </a:t>
            </a:r>
            <a:r>
              <a:rPr lang="en-US" dirty="0" err="1"/>
              <a:t>Melatos</a:t>
            </a:r>
            <a:r>
              <a:rPr lang="en-US" dirty="0"/>
              <a:t> 2008, Howitt &amp; </a:t>
            </a:r>
            <a:r>
              <a:rPr lang="en-US" dirty="0" err="1"/>
              <a:t>Melatos</a:t>
            </a:r>
            <a:r>
              <a:rPr lang="en-US" dirty="0"/>
              <a:t> 2018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180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7DA95-46AD-FFA6-B6AA-57CED136B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F451-CCC1-3A27-722B-F7945FD83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Vortex Avalanches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3DB97-908E-786D-A1E8-7830E9931979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CC7BBFC-75B1-853F-B3C8-252F143A04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258" y="1893191"/>
            <a:ext cx="5721069" cy="4432547"/>
          </a:xfrm>
        </p:spPr>
        <p:txBody>
          <a:bodyPr>
            <a:normAutofit/>
          </a:bodyPr>
          <a:lstStyle/>
          <a:p>
            <a:r>
              <a:rPr lang="en-US" dirty="0"/>
              <a:t>Electromagnetic braking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NS Crust spins down</a:t>
            </a:r>
          </a:p>
          <a:p>
            <a:r>
              <a:rPr lang="en-US" dirty="0"/>
              <a:t>Vortices pinned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Magnus force builds up</a:t>
            </a:r>
          </a:p>
          <a:p>
            <a:r>
              <a:rPr lang="en-US" dirty="0"/>
              <a:t>One vortex </a:t>
            </a:r>
            <a:r>
              <a:rPr lang="en-US" dirty="0" err="1"/>
              <a:t>depins</a:t>
            </a:r>
            <a:endParaRPr lang="en-US" dirty="0"/>
          </a:p>
          <a:p>
            <a:r>
              <a:rPr lang="en-US" dirty="0"/>
              <a:t>Vortex knock-on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avalanche</a:t>
            </a:r>
          </a:p>
          <a:p>
            <a:r>
              <a:rPr lang="en-US" dirty="0"/>
              <a:t>Transfers angular momentum to crust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Glitch!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5A2A641-5AC7-A679-B012-2975879B4AAA}"/>
              </a:ext>
            </a:extLst>
          </p:cNvPr>
          <p:cNvGrpSpPr/>
          <p:nvPr/>
        </p:nvGrpSpPr>
        <p:grpSpPr>
          <a:xfrm>
            <a:off x="6865529" y="1482292"/>
            <a:ext cx="5015752" cy="5015752"/>
            <a:chOff x="6618786" y="1598407"/>
            <a:chExt cx="5015752" cy="501575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C017A2D-3779-52A7-9879-CE0619C1FFD2}"/>
                </a:ext>
              </a:extLst>
            </p:cNvPr>
            <p:cNvSpPr/>
            <p:nvPr/>
          </p:nvSpPr>
          <p:spPr>
            <a:xfrm>
              <a:off x="6618786" y="1598407"/>
              <a:ext cx="5015752" cy="501575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>
              <a:solidFill>
                <a:schemeClr val="accent2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F75FA33-5A3C-CA44-7144-61C7944D7EE8}"/>
                </a:ext>
              </a:extLst>
            </p:cNvPr>
            <p:cNvSpPr/>
            <p:nvPr/>
          </p:nvSpPr>
          <p:spPr>
            <a:xfrm>
              <a:off x="7029683" y="2009306"/>
              <a:ext cx="4193958" cy="4193954"/>
            </a:xfrm>
            <a:prstGeom prst="ellipse">
              <a:avLst/>
            </a:prstGeom>
            <a:pattFill prst="lgGrid">
              <a:fgClr>
                <a:schemeClr val="accent2">
                  <a:lumMod val="20000"/>
                  <a:lumOff val="80000"/>
                </a:schemeClr>
              </a:fgClr>
              <a:bgClr>
                <a:schemeClr val="tx1"/>
              </a:bgClr>
            </a:pattFill>
            <a:ln w="57150">
              <a:solidFill>
                <a:schemeClr val="accent2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8ACD318-9D6C-93A2-474A-E8C477C7E111}"/>
                </a:ext>
              </a:extLst>
            </p:cNvPr>
            <p:cNvSpPr/>
            <p:nvPr/>
          </p:nvSpPr>
          <p:spPr>
            <a:xfrm>
              <a:off x="7377748" y="389463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C7C9742-7AF0-F1E1-35F1-D7D51E8197BF}"/>
                </a:ext>
              </a:extLst>
            </p:cNvPr>
            <p:cNvSpPr/>
            <p:nvPr/>
          </p:nvSpPr>
          <p:spPr>
            <a:xfrm>
              <a:off x="8206009" y="267316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1793C6C-22A8-3F87-D6BE-70CB9EF66407}"/>
                </a:ext>
              </a:extLst>
            </p:cNvPr>
            <p:cNvSpPr/>
            <p:nvPr/>
          </p:nvSpPr>
          <p:spPr>
            <a:xfrm>
              <a:off x="9038430" y="277664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44BB1E3-AECC-2459-24FB-0DABCF502E24}"/>
                </a:ext>
              </a:extLst>
            </p:cNvPr>
            <p:cNvSpPr/>
            <p:nvPr/>
          </p:nvSpPr>
          <p:spPr>
            <a:xfrm>
              <a:off x="8029546" y="3154426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6459CC0-2DFB-8CFD-3CB3-D4FBA6B427D6}"/>
                </a:ext>
              </a:extLst>
            </p:cNvPr>
            <p:cNvSpPr/>
            <p:nvPr/>
          </p:nvSpPr>
          <p:spPr>
            <a:xfrm>
              <a:off x="9038430" y="208099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31614CF-374A-6E97-5E0F-DB0EEF1AD2DF}"/>
                </a:ext>
              </a:extLst>
            </p:cNvPr>
            <p:cNvSpPr/>
            <p:nvPr/>
          </p:nvSpPr>
          <p:spPr>
            <a:xfrm>
              <a:off x="7328382" y="471123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0D03354-79B5-1564-BE74-FB9A57711BB2}"/>
                </a:ext>
              </a:extLst>
            </p:cNvPr>
            <p:cNvSpPr/>
            <p:nvPr/>
          </p:nvSpPr>
          <p:spPr>
            <a:xfrm>
              <a:off x="8047640" y="3994746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D3BCF9F-50A6-5F6C-DA18-C8E6B475EC7E}"/>
                </a:ext>
              </a:extLst>
            </p:cNvPr>
            <p:cNvSpPr/>
            <p:nvPr/>
          </p:nvSpPr>
          <p:spPr>
            <a:xfrm>
              <a:off x="7827946" y="294291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762F91E-D1E9-567A-8341-724954C471E4}"/>
                </a:ext>
              </a:extLst>
            </p:cNvPr>
            <p:cNvSpPr/>
            <p:nvPr/>
          </p:nvSpPr>
          <p:spPr>
            <a:xfrm>
              <a:off x="10139501" y="3242657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32EA20B-C2BF-D7B3-4E25-8A1549E9E569}"/>
                </a:ext>
              </a:extLst>
            </p:cNvPr>
            <p:cNvSpPr/>
            <p:nvPr/>
          </p:nvSpPr>
          <p:spPr>
            <a:xfrm>
              <a:off x="9150777" y="456179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9D91D1-0EA7-61C7-9A7B-612B2E6E13D7}"/>
                </a:ext>
              </a:extLst>
            </p:cNvPr>
            <p:cNvSpPr/>
            <p:nvPr/>
          </p:nvSpPr>
          <p:spPr>
            <a:xfrm>
              <a:off x="8509943" y="4461495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4953B06-ED0B-52CB-ACF8-13923BFD9357}"/>
                </a:ext>
              </a:extLst>
            </p:cNvPr>
            <p:cNvSpPr/>
            <p:nvPr/>
          </p:nvSpPr>
          <p:spPr>
            <a:xfrm>
              <a:off x="8851680" y="325870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222579A-DEEE-C5C5-DD2D-5916CC689C16}"/>
                </a:ext>
              </a:extLst>
            </p:cNvPr>
            <p:cNvSpPr/>
            <p:nvPr/>
          </p:nvSpPr>
          <p:spPr>
            <a:xfrm>
              <a:off x="7926943" y="512500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5C4BE66-ADC4-229A-BB4C-EE3FACA75A71}"/>
                </a:ext>
              </a:extLst>
            </p:cNvPr>
            <p:cNvSpPr/>
            <p:nvPr/>
          </p:nvSpPr>
          <p:spPr>
            <a:xfrm>
              <a:off x="8632540" y="366044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C6019AD-C394-7058-3C48-5830172F743D}"/>
                </a:ext>
              </a:extLst>
            </p:cNvPr>
            <p:cNvSpPr/>
            <p:nvPr/>
          </p:nvSpPr>
          <p:spPr>
            <a:xfrm>
              <a:off x="10326391" y="2600177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4103CC1-0627-9F77-3D39-3BDCE6BA6673}"/>
                </a:ext>
              </a:extLst>
            </p:cNvPr>
            <p:cNvSpPr/>
            <p:nvPr/>
          </p:nvSpPr>
          <p:spPr>
            <a:xfrm>
              <a:off x="8950198" y="395653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AE5D641-D688-8AD7-ABF5-61C83E79C43E}"/>
                </a:ext>
              </a:extLst>
            </p:cNvPr>
            <p:cNvSpPr/>
            <p:nvPr/>
          </p:nvSpPr>
          <p:spPr>
            <a:xfrm>
              <a:off x="8639157" y="594324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D1BCBE-132C-A135-6734-2E0C06E654F9}"/>
                </a:ext>
              </a:extLst>
            </p:cNvPr>
            <p:cNvSpPr/>
            <p:nvPr/>
          </p:nvSpPr>
          <p:spPr>
            <a:xfrm>
              <a:off x="10550372" y="390585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D66C5C4-FB59-EF82-773D-006BA21048E0}"/>
                </a:ext>
              </a:extLst>
            </p:cNvPr>
            <p:cNvSpPr/>
            <p:nvPr/>
          </p:nvSpPr>
          <p:spPr>
            <a:xfrm>
              <a:off x="9587482" y="303114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2E73D55-48CD-AC56-308C-CE61F6B3ED27}"/>
                </a:ext>
              </a:extLst>
            </p:cNvPr>
            <p:cNvSpPr/>
            <p:nvPr/>
          </p:nvSpPr>
          <p:spPr>
            <a:xfrm>
              <a:off x="9370492" y="3757104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11A6BFB-4DF4-E080-FDB9-7322A4D186A0}"/>
                </a:ext>
              </a:extLst>
            </p:cNvPr>
            <p:cNvSpPr/>
            <p:nvPr/>
          </p:nvSpPr>
          <p:spPr>
            <a:xfrm>
              <a:off x="9190927" y="5677449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943AB63-8EAA-DA65-3FFE-6AF52A074E2A}"/>
                </a:ext>
              </a:extLst>
            </p:cNvPr>
            <p:cNvSpPr/>
            <p:nvPr/>
          </p:nvSpPr>
          <p:spPr>
            <a:xfrm>
              <a:off x="10196169" y="360781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AF5E2B6-88E7-E6CE-E13E-74A474268F23}"/>
                </a:ext>
              </a:extLst>
            </p:cNvPr>
            <p:cNvSpPr/>
            <p:nvPr/>
          </p:nvSpPr>
          <p:spPr>
            <a:xfrm>
              <a:off x="9169231" y="527059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B377163-5B6F-B6BD-A402-66DD252223B8}"/>
                </a:ext>
              </a:extLst>
            </p:cNvPr>
            <p:cNvSpPr/>
            <p:nvPr/>
          </p:nvSpPr>
          <p:spPr>
            <a:xfrm>
              <a:off x="10187209" y="465436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3A06C3B-046F-535C-21FC-D9518F34727A}"/>
                </a:ext>
              </a:extLst>
            </p:cNvPr>
            <p:cNvSpPr/>
            <p:nvPr/>
          </p:nvSpPr>
          <p:spPr>
            <a:xfrm>
              <a:off x="10562771" y="349562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B190EFD-3A7B-A7ED-A56A-E39682C24121}"/>
                </a:ext>
              </a:extLst>
            </p:cNvPr>
            <p:cNvSpPr/>
            <p:nvPr/>
          </p:nvSpPr>
          <p:spPr>
            <a:xfrm rot="3281749">
              <a:off x="7283650" y="3327976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8E15AB-CC18-4C2D-F62D-AFCBC7C83D35}"/>
                </a:ext>
              </a:extLst>
            </p:cNvPr>
            <p:cNvSpPr/>
            <p:nvPr/>
          </p:nvSpPr>
          <p:spPr>
            <a:xfrm rot="3281749">
              <a:off x="9785096" y="2471422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176FC9D-5354-A56F-4A60-DFB08DE6C6EE}"/>
                </a:ext>
              </a:extLst>
            </p:cNvPr>
            <p:cNvSpPr/>
            <p:nvPr/>
          </p:nvSpPr>
          <p:spPr>
            <a:xfrm rot="3281749">
              <a:off x="8808183" y="5139917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CF8ED25-1D57-BFE1-638C-47CF68694A2F}"/>
                </a:ext>
              </a:extLst>
            </p:cNvPr>
            <p:cNvSpPr/>
            <p:nvPr/>
          </p:nvSpPr>
          <p:spPr>
            <a:xfrm rot="3281749">
              <a:off x="10010949" y="5481825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43C5240-9ECF-C36E-898B-C3AD8C79B5E6}"/>
                </a:ext>
              </a:extLst>
            </p:cNvPr>
            <p:cNvSpPr/>
            <p:nvPr/>
          </p:nvSpPr>
          <p:spPr>
            <a:xfrm rot="3281749">
              <a:off x="8572203" y="2867072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C25489A-479F-0250-28B4-956E24D22116}"/>
                </a:ext>
              </a:extLst>
            </p:cNvPr>
            <p:cNvSpPr/>
            <p:nvPr/>
          </p:nvSpPr>
          <p:spPr>
            <a:xfrm rot="3281749">
              <a:off x="8615034" y="310594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5A9EB5F-EA2C-1813-2A21-2BCE84E3F658}"/>
                </a:ext>
              </a:extLst>
            </p:cNvPr>
            <p:cNvSpPr/>
            <p:nvPr/>
          </p:nvSpPr>
          <p:spPr>
            <a:xfrm rot="3281749">
              <a:off x="9346467" y="231877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D3F69C2-06ED-7292-960A-B6F78F3CC541}"/>
                </a:ext>
              </a:extLst>
            </p:cNvPr>
            <p:cNvSpPr/>
            <p:nvPr/>
          </p:nvSpPr>
          <p:spPr>
            <a:xfrm rot="3281749">
              <a:off x="10437733" y="4378456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E012DA-3029-2198-39F5-479E4BB3A799}"/>
                </a:ext>
              </a:extLst>
            </p:cNvPr>
            <p:cNvSpPr/>
            <p:nvPr/>
          </p:nvSpPr>
          <p:spPr>
            <a:xfrm rot="3281749">
              <a:off x="8714245" y="4387412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AD97B5B-5F4F-471F-FECB-B757260FA7ED}"/>
                </a:ext>
              </a:extLst>
            </p:cNvPr>
            <p:cNvSpPr/>
            <p:nvPr/>
          </p:nvSpPr>
          <p:spPr>
            <a:xfrm rot="3281749">
              <a:off x="8173426" y="3576095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4295BC7-2A94-D77B-6D5A-8E1F4F30B434}"/>
                </a:ext>
              </a:extLst>
            </p:cNvPr>
            <p:cNvSpPr/>
            <p:nvPr/>
          </p:nvSpPr>
          <p:spPr>
            <a:xfrm rot="3281749">
              <a:off x="9680386" y="3336743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D0B7A8C-BE20-2DC6-CFE9-DE27556F9329}"/>
                </a:ext>
              </a:extLst>
            </p:cNvPr>
            <p:cNvSpPr/>
            <p:nvPr/>
          </p:nvSpPr>
          <p:spPr>
            <a:xfrm rot="3281749">
              <a:off x="7622883" y="366063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FAACF85-CDF6-6727-2D11-C99A7CCB2BF9}"/>
                </a:ext>
              </a:extLst>
            </p:cNvPr>
            <p:cNvSpPr/>
            <p:nvPr/>
          </p:nvSpPr>
          <p:spPr>
            <a:xfrm rot="3281749">
              <a:off x="9225883" y="3390076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F6FBE04-9264-A7EC-D039-A6016C637250}"/>
                </a:ext>
              </a:extLst>
            </p:cNvPr>
            <p:cNvSpPr/>
            <p:nvPr/>
          </p:nvSpPr>
          <p:spPr>
            <a:xfrm rot="3281749">
              <a:off x="10639743" y="4116914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868F344-CB7E-5570-1B2C-4F2A763DACDF}"/>
                </a:ext>
              </a:extLst>
            </p:cNvPr>
            <p:cNvSpPr/>
            <p:nvPr/>
          </p:nvSpPr>
          <p:spPr>
            <a:xfrm rot="3281749">
              <a:off x="9167825" y="382043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6697B0D-0386-30F0-D6B2-D5BC6D8EE009}"/>
                </a:ext>
              </a:extLst>
            </p:cNvPr>
            <p:cNvSpPr/>
            <p:nvPr/>
          </p:nvSpPr>
          <p:spPr>
            <a:xfrm rot="3281749">
              <a:off x="8203534" y="519682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CC019C7-73E5-51AD-538E-0338FF619B4C}"/>
                </a:ext>
              </a:extLst>
            </p:cNvPr>
            <p:cNvSpPr/>
            <p:nvPr/>
          </p:nvSpPr>
          <p:spPr>
            <a:xfrm rot="3281749">
              <a:off x="10133947" y="509704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5711692-881E-9D5A-F5C6-231348AACDCE}"/>
                </a:ext>
              </a:extLst>
            </p:cNvPr>
            <p:cNvSpPr/>
            <p:nvPr/>
          </p:nvSpPr>
          <p:spPr>
            <a:xfrm rot="3281749">
              <a:off x="10291329" y="3805717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6000"/>
                    <a:lumOff val="44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0E36CEC-5F20-7498-0507-B5543B72A6CB}"/>
                </a:ext>
              </a:extLst>
            </p:cNvPr>
            <p:cNvSpPr/>
            <p:nvPr/>
          </p:nvSpPr>
          <p:spPr>
            <a:xfrm rot="3281749">
              <a:off x="9748062" y="3994949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DA05E17-1DA4-A1C7-4FC2-C91B13ED0706}"/>
                </a:ext>
              </a:extLst>
            </p:cNvPr>
            <p:cNvSpPr/>
            <p:nvPr/>
          </p:nvSpPr>
          <p:spPr>
            <a:xfrm rot="3281749">
              <a:off x="7980720" y="436087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03B99D9-2E61-DC03-A303-2BE0684F436C}"/>
                </a:ext>
              </a:extLst>
            </p:cNvPr>
            <p:cNvSpPr/>
            <p:nvPr/>
          </p:nvSpPr>
          <p:spPr>
            <a:xfrm rot="3281749">
              <a:off x="10441617" y="3956530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C149B2D-BBFE-D125-9E2E-92830857C53E}"/>
                </a:ext>
              </a:extLst>
            </p:cNvPr>
            <p:cNvSpPr/>
            <p:nvPr/>
          </p:nvSpPr>
          <p:spPr>
            <a:xfrm rot="3281749">
              <a:off x="8222004" y="4758605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FFFB9A1-53DC-2692-0336-47307224EA43}"/>
                </a:ext>
              </a:extLst>
            </p:cNvPr>
            <p:cNvSpPr/>
            <p:nvPr/>
          </p:nvSpPr>
          <p:spPr>
            <a:xfrm rot="3281749">
              <a:off x="9678321" y="527248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62099D5-8779-B120-54A0-669E16DBF9E3}"/>
                </a:ext>
              </a:extLst>
            </p:cNvPr>
            <p:cNvSpPr/>
            <p:nvPr/>
          </p:nvSpPr>
          <p:spPr>
            <a:xfrm rot="3281749">
              <a:off x="10475899" y="4870081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C250545-D52C-DA0A-0839-061102E69A67}"/>
                </a:ext>
              </a:extLst>
            </p:cNvPr>
            <p:cNvSpPr/>
            <p:nvPr/>
          </p:nvSpPr>
          <p:spPr>
            <a:xfrm>
              <a:off x="8698516" y="2172455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D5F4911-9F80-38AF-B522-A653A418AAD0}"/>
                </a:ext>
              </a:extLst>
            </p:cNvPr>
            <p:cNvSpPr/>
            <p:nvPr/>
          </p:nvSpPr>
          <p:spPr>
            <a:xfrm>
              <a:off x="8522053" y="2653718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8B7492B-62D8-B355-565D-8C0300DFB41D}"/>
                </a:ext>
              </a:extLst>
            </p:cNvPr>
            <p:cNvSpPr/>
            <p:nvPr/>
          </p:nvSpPr>
          <p:spPr>
            <a:xfrm>
              <a:off x="8320453" y="2442202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5B049CD-B266-27F2-32E8-1E0A9EA11D75}"/>
                </a:ext>
              </a:extLst>
            </p:cNvPr>
            <p:cNvSpPr/>
            <p:nvPr/>
          </p:nvSpPr>
          <p:spPr>
            <a:xfrm>
              <a:off x="9344187" y="2757992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2778A45-44EC-2D6D-3400-12B79837A7FE}"/>
                </a:ext>
              </a:extLst>
            </p:cNvPr>
            <p:cNvSpPr/>
            <p:nvPr/>
          </p:nvSpPr>
          <p:spPr>
            <a:xfrm rot="3281749">
              <a:off x="9064710" y="2366364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D1C89F8-E5B9-A741-6EFA-53C233989C2B}"/>
                </a:ext>
              </a:extLst>
            </p:cNvPr>
            <p:cNvSpPr/>
            <p:nvPr/>
          </p:nvSpPr>
          <p:spPr>
            <a:xfrm rot="3281749">
              <a:off x="10550371" y="2939329"/>
              <a:ext cx="176463" cy="17646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Arrow 80">
              <a:extLst>
                <a:ext uri="{FF2B5EF4-FFF2-40B4-BE49-F238E27FC236}">
                  <a16:creationId xmlns:a16="http://schemas.microsoft.com/office/drawing/2014/main" id="{E04FBCFE-EFA1-43FF-7AA9-D6E6B5C53FA7}"/>
                </a:ext>
              </a:extLst>
            </p:cNvPr>
            <p:cNvSpPr/>
            <p:nvPr/>
          </p:nvSpPr>
          <p:spPr>
            <a:xfrm rot="16536006">
              <a:off x="10362260" y="2953329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Arrow 87">
              <a:extLst>
                <a:ext uri="{FF2B5EF4-FFF2-40B4-BE49-F238E27FC236}">
                  <a16:creationId xmlns:a16="http://schemas.microsoft.com/office/drawing/2014/main" id="{2C92151F-DB81-6139-FF6B-597B529AA8F9}"/>
                </a:ext>
              </a:extLst>
            </p:cNvPr>
            <p:cNvSpPr/>
            <p:nvPr/>
          </p:nvSpPr>
          <p:spPr>
            <a:xfrm rot="17592729">
              <a:off x="10571571" y="3614343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Arrow 88">
              <a:extLst>
                <a:ext uri="{FF2B5EF4-FFF2-40B4-BE49-F238E27FC236}">
                  <a16:creationId xmlns:a16="http://schemas.microsoft.com/office/drawing/2014/main" id="{2E65B2C0-88CC-4D1C-2DCB-0981BD24D008}"/>
                </a:ext>
              </a:extLst>
            </p:cNvPr>
            <p:cNvSpPr/>
            <p:nvPr/>
          </p:nvSpPr>
          <p:spPr>
            <a:xfrm rot="17128823">
              <a:off x="10421943" y="3376547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Arrow 89">
              <a:extLst>
                <a:ext uri="{FF2B5EF4-FFF2-40B4-BE49-F238E27FC236}">
                  <a16:creationId xmlns:a16="http://schemas.microsoft.com/office/drawing/2014/main" id="{7B14811A-D699-EC36-2800-07B0E6DBD3BE}"/>
                </a:ext>
              </a:extLst>
            </p:cNvPr>
            <p:cNvSpPr/>
            <p:nvPr/>
          </p:nvSpPr>
          <p:spPr>
            <a:xfrm rot="16200000">
              <a:off x="9938829" y="3058355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Arrow 90">
              <a:extLst>
                <a:ext uri="{FF2B5EF4-FFF2-40B4-BE49-F238E27FC236}">
                  <a16:creationId xmlns:a16="http://schemas.microsoft.com/office/drawing/2014/main" id="{99A65D58-AA06-94D5-177E-640A8F3E2F0D}"/>
                </a:ext>
              </a:extLst>
            </p:cNvPr>
            <p:cNvSpPr/>
            <p:nvPr/>
          </p:nvSpPr>
          <p:spPr>
            <a:xfrm rot="16200000">
              <a:off x="10129534" y="3290994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ight Arrow 91">
              <a:extLst>
                <a:ext uri="{FF2B5EF4-FFF2-40B4-BE49-F238E27FC236}">
                  <a16:creationId xmlns:a16="http://schemas.microsoft.com/office/drawing/2014/main" id="{071F2FBF-1058-AA9E-1D6D-1ED463AC4223}"/>
                </a:ext>
              </a:extLst>
            </p:cNvPr>
            <p:cNvSpPr/>
            <p:nvPr/>
          </p:nvSpPr>
          <p:spPr>
            <a:xfrm rot="18874350">
              <a:off x="10595115" y="4021939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ight Arrow 92">
              <a:extLst>
                <a:ext uri="{FF2B5EF4-FFF2-40B4-BE49-F238E27FC236}">
                  <a16:creationId xmlns:a16="http://schemas.microsoft.com/office/drawing/2014/main" id="{E442267D-D1D2-8F66-E3AD-22FE9D1CABF9}"/>
                </a:ext>
              </a:extLst>
            </p:cNvPr>
            <p:cNvSpPr/>
            <p:nvPr/>
          </p:nvSpPr>
          <p:spPr>
            <a:xfrm rot="19960298">
              <a:off x="10408629" y="4438502"/>
              <a:ext cx="746046" cy="189721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ight Arrow 99">
              <a:extLst>
                <a:ext uri="{FF2B5EF4-FFF2-40B4-BE49-F238E27FC236}">
                  <a16:creationId xmlns:a16="http://schemas.microsoft.com/office/drawing/2014/main" id="{9004E806-31DB-E801-4FC3-712316B4EB07}"/>
                </a:ext>
              </a:extLst>
            </p:cNvPr>
            <p:cNvSpPr/>
            <p:nvPr/>
          </p:nvSpPr>
          <p:spPr>
            <a:xfrm rot="10800000">
              <a:off x="8838662" y="1745556"/>
              <a:ext cx="576000" cy="180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ight Arrow 100">
              <a:extLst>
                <a:ext uri="{FF2B5EF4-FFF2-40B4-BE49-F238E27FC236}">
                  <a16:creationId xmlns:a16="http://schemas.microsoft.com/office/drawing/2014/main" id="{C5BC1853-C5E5-0CDA-5C74-C2D5D528204C}"/>
                </a:ext>
              </a:extLst>
            </p:cNvPr>
            <p:cNvSpPr/>
            <p:nvPr/>
          </p:nvSpPr>
          <p:spPr>
            <a:xfrm>
              <a:off x="8838662" y="6325738"/>
              <a:ext cx="576000" cy="180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ight Arrow 101">
              <a:extLst>
                <a:ext uri="{FF2B5EF4-FFF2-40B4-BE49-F238E27FC236}">
                  <a16:creationId xmlns:a16="http://schemas.microsoft.com/office/drawing/2014/main" id="{54D8547E-D584-28F0-85D7-52F31BBB09DC}"/>
                </a:ext>
              </a:extLst>
            </p:cNvPr>
            <p:cNvSpPr/>
            <p:nvPr/>
          </p:nvSpPr>
          <p:spPr>
            <a:xfrm rot="16200000">
              <a:off x="11112103" y="4016283"/>
              <a:ext cx="576000" cy="180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Arrow 102">
              <a:extLst>
                <a:ext uri="{FF2B5EF4-FFF2-40B4-BE49-F238E27FC236}">
                  <a16:creationId xmlns:a16="http://schemas.microsoft.com/office/drawing/2014/main" id="{67E3388A-4C27-7C98-CC5C-C08FD0742D86}"/>
                </a:ext>
              </a:extLst>
            </p:cNvPr>
            <p:cNvSpPr/>
            <p:nvPr/>
          </p:nvSpPr>
          <p:spPr>
            <a:xfrm rot="5400000">
              <a:off x="6565221" y="3995264"/>
              <a:ext cx="576000" cy="180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06E28E3A-BD1C-A5FE-12BF-B7DE0348117B}"/>
                </a:ext>
              </a:extLst>
            </p:cNvPr>
            <p:cNvSpPr/>
            <p:nvPr/>
          </p:nvSpPr>
          <p:spPr>
            <a:xfrm>
              <a:off x="9403952" y="4984026"/>
              <a:ext cx="176463" cy="176463"/>
            </a:xfrm>
            <a:prstGeom prst="ellipse">
              <a:avLst/>
            </a:prstGeom>
            <a:gradFill flip="none" rotWithShape="1">
              <a:gsLst>
                <a:gs pos="10000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ight Arrow 92">
              <a:extLst>
                <a:ext uri="{FF2B5EF4-FFF2-40B4-BE49-F238E27FC236}">
                  <a16:creationId xmlns:a16="http://schemas.microsoft.com/office/drawing/2014/main" id="{4E0C3D71-2580-E0AD-5629-AB588B72BCB7}"/>
                </a:ext>
              </a:extLst>
            </p:cNvPr>
            <p:cNvSpPr/>
            <p:nvPr/>
          </p:nvSpPr>
          <p:spPr>
            <a:xfrm rot="19512153">
              <a:off x="9567844" y="4664729"/>
              <a:ext cx="746046" cy="189721"/>
            </a:xfrm>
            <a:prstGeom prst="righ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057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08410-6658-DB73-54FD-D05D730B6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6A009-51C8-177F-561B-DDCD6358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Vortex Avalanches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F21606-700E-6ECA-A4A6-B26EC64C1479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9CBDA61-3F2D-1C4C-86E6-2FFAE06D3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258" y="1893191"/>
            <a:ext cx="5721069" cy="443254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Can study this in several ways, e.g.</a:t>
            </a:r>
          </a:p>
          <a:p>
            <a:r>
              <a:rPr lang="en-US" dirty="0"/>
              <a:t>Cellular Automata [1]</a:t>
            </a:r>
          </a:p>
          <a:p>
            <a:r>
              <a:rPr lang="en-US" dirty="0"/>
              <a:t>Gross-</a:t>
            </a:r>
            <a:r>
              <a:rPr lang="en-US" dirty="0" err="1"/>
              <a:t>Pitaevskii</a:t>
            </a:r>
            <a:r>
              <a:rPr lang="en-US" dirty="0"/>
              <a:t> Solvers [2]</a:t>
            </a:r>
          </a:p>
          <a:p>
            <a:r>
              <a:rPr lang="en-US" dirty="0"/>
              <a:t>N-body simulations [3]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/>
              <a:t>[1] Warszawski &amp; </a:t>
            </a:r>
            <a:r>
              <a:rPr lang="en-US" sz="1600" dirty="0" err="1"/>
              <a:t>Melatos</a:t>
            </a:r>
            <a:r>
              <a:rPr lang="en-US" sz="1600" dirty="0"/>
              <a:t> (2008)</a:t>
            </a:r>
          </a:p>
          <a:p>
            <a:pPr marL="0" indent="0">
              <a:buNone/>
            </a:pPr>
            <a:r>
              <a:rPr lang="en-US" sz="1600" dirty="0"/>
              <a:t>[2] Warszawski &amp; </a:t>
            </a:r>
            <a:r>
              <a:rPr lang="en-US" sz="1600" dirty="0" err="1"/>
              <a:t>Melatos</a:t>
            </a:r>
            <a:r>
              <a:rPr lang="en-US" sz="1600" dirty="0"/>
              <a:t> (2011, 2012), Drummond &amp; </a:t>
            </a:r>
            <a:r>
              <a:rPr lang="en-US" sz="1600" dirty="0" err="1"/>
              <a:t>Melatos</a:t>
            </a:r>
            <a:r>
              <a:rPr lang="en-US" sz="1600" dirty="0"/>
              <a:t> (2017, 2018), Thong et al. (2023), Liu et al. (2025), (and many more!)</a:t>
            </a:r>
          </a:p>
          <a:p>
            <a:pPr marL="0" indent="0">
              <a:buNone/>
            </a:pPr>
            <a:r>
              <a:rPr lang="en-US" sz="1600" dirty="0"/>
              <a:t>[3] Howitt et al. (2020), Anantharaman &amp; Bhattacharya (2025)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EDBB60-C430-5C0E-0B1A-71F6F1861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594" y="1449952"/>
            <a:ext cx="4859408" cy="4859408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BF2EFEB0-47BF-E65C-5140-47BF6A55B855}"/>
              </a:ext>
            </a:extLst>
          </p:cNvPr>
          <p:cNvSpPr/>
          <p:nvPr/>
        </p:nvSpPr>
        <p:spPr>
          <a:xfrm rot="16200000">
            <a:off x="5173106" y="3476170"/>
            <a:ext cx="399143" cy="1074057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85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9AD67-8BFD-4201-88E6-0CD9AE660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07D7F-0E2B-6036-3CF5-BDE9A1BCA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 what?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95B666-8185-DAA9-437E-46079039C22F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AAF5BCA-9DA7-03B4-2B17-515B55281C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828" y="1828800"/>
            <a:ext cx="5542922" cy="4638674"/>
          </a:xfrm>
        </p:spPr>
        <p:txBody>
          <a:bodyPr>
            <a:normAutofit/>
          </a:bodyPr>
          <a:lstStyle/>
          <a:p>
            <a:r>
              <a:rPr lang="en-AU" dirty="0"/>
              <a:t>Between avalanches, current is fixed &amp; asymmetric</a:t>
            </a:r>
          </a:p>
          <a:p>
            <a:r>
              <a:rPr lang="en-AU" dirty="0"/>
              <a:t>Fixed </a:t>
            </a:r>
            <a:r>
              <a:rPr lang="en-AU" dirty="0">
                <a:solidFill>
                  <a:srgbClr val="FFC000"/>
                </a:solidFill>
              </a:rPr>
              <a:t>current quadrupole </a:t>
            </a:r>
            <a:r>
              <a:rPr lang="en-AU" dirty="0"/>
              <a:t>moment, rotating</a:t>
            </a:r>
          </a:p>
          <a:p>
            <a:r>
              <a:rPr lang="en-AU" dirty="0"/>
              <a:t>NS emits continuous gravitational waves!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1A45E86-6470-8693-B495-E71F759DAC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941" y="599624"/>
            <a:ext cx="8463368" cy="6858000"/>
          </a:xfrm>
          <a:prstGeom prst="rect">
            <a:avLst/>
          </a:prstGeom>
        </p:spPr>
      </p:pic>
      <p:sp>
        <p:nvSpPr>
          <p:cNvPr id="39" name="Content Placeholder 9">
            <a:extLst>
              <a:ext uri="{FF2B5EF4-FFF2-40B4-BE49-F238E27FC236}">
                <a16:creationId xmlns:a16="http://schemas.microsoft.com/office/drawing/2014/main" id="{DF08DFC0-3D40-3679-09A5-E9D2BEEFB8B6}"/>
              </a:ext>
            </a:extLst>
          </p:cNvPr>
          <p:cNvSpPr txBox="1">
            <a:spLocks/>
          </p:cNvSpPr>
          <p:nvPr/>
        </p:nvSpPr>
        <p:spPr>
          <a:xfrm>
            <a:off x="1023256" y="4891313"/>
            <a:ext cx="3743779" cy="937531"/>
          </a:xfrm>
          <a:prstGeom prst="rect">
            <a:avLst/>
          </a:prstGeom>
          <a:ln w="57150">
            <a:solidFill>
              <a:schemeClr val="accent3"/>
            </a:solidFill>
          </a:ln>
        </p:spPr>
        <p:txBody>
          <a:bodyPr vert="horz" lIns="45720" tIns="45720" rIns="45720" bIns="45720" rtlCol="0" anchor="ctr" anchorCtr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How strong is it?</a:t>
            </a:r>
            <a:endParaRPr lang="en-AU" dirty="0"/>
          </a:p>
        </p:txBody>
      </p:sp>
      <p:sp>
        <p:nvSpPr>
          <p:cNvPr id="40" name="Content Placeholder 9">
            <a:extLst>
              <a:ext uri="{FF2B5EF4-FFF2-40B4-BE49-F238E27FC236}">
                <a16:creationId xmlns:a16="http://schemas.microsoft.com/office/drawing/2014/main" id="{09D094BC-D644-F0C3-2144-3A539A054DC7}"/>
              </a:ext>
            </a:extLst>
          </p:cNvPr>
          <p:cNvSpPr txBox="1">
            <a:spLocks/>
          </p:cNvSpPr>
          <p:nvPr/>
        </p:nvSpPr>
        <p:spPr>
          <a:xfrm>
            <a:off x="457198" y="6250541"/>
            <a:ext cx="6719486" cy="510342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dirty="0" err="1"/>
              <a:t>Challlenge</a:t>
            </a:r>
            <a:r>
              <a:rPr lang="en-AU" dirty="0"/>
              <a:t>: no analytic theory for avalanche statistics!</a:t>
            </a:r>
          </a:p>
        </p:txBody>
      </p:sp>
    </p:spTree>
    <p:extLst>
      <p:ext uri="{BB962C8B-B14F-4D97-AF65-F5344CB8AC3E}">
        <p14:creationId xmlns:p14="http://schemas.microsoft.com/office/powerpoint/2010/main" val="1797437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FF116-1786-4B46-301D-7144927A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E2E9-CD90-147F-DD65-ED38FDE15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N-body Simulation Scaling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F99BB7-9801-262B-987B-4445EB34614A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6A350FA2-FB19-5202-B201-B1346CFE7CE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258" y="1480457"/>
                <a:ext cx="6351285" cy="484528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Run N-body simulations</a:t>
                </a:r>
              </a:p>
              <a:p>
                <a:pPr lvl="1"/>
                <a:r>
                  <a:rPr lang="en-US" dirty="0"/>
                  <a:t>8 runs,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𝑖𝑛𝑖𝑡</m:t>
                        </m:r>
                      </m:sub>
                    </m:sSub>
                  </m:oMath>
                </a14:m>
                <a:r>
                  <a:rPr lang="en-US" dirty="0"/>
                  <a:t>= 5000</a:t>
                </a:r>
              </a:p>
              <a:p>
                <a:pPr lvl="1"/>
                <a:r>
                  <a:rPr lang="en-US" dirty="0"/>
                  <a:t>Rectilinear vortices</a:t>
                </a:r>
              </a:p>
              <a:p>
                <a:r>
                  <a:rPr lang="en-US" dirty="0"/>
                  <a:t>Calculate “dimensionless quadrupole moment”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for every 10 </a:t>
                </a:r>
                <a:r>
                  <a:rPr lang="en-US" dirty="0" err="1"/>
                  <a:t>interglitch</a:t>
                </a:r>
                <a:r>
                  <a:rPr lang="en-US" dirty="0"/>
                  <a:t> interval</a:t>
                </a:r>
              </a:p>
              <a:p>
                <a:r>
                  <a:rPr lang="en-US" dirty="0"/>
                  <a:t>Also count number of vortex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Fit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/>
                  <a:t>to a fiducial power law</a:t>
                </a:r>
              </a:p>
              <a:p>
                <a:r>
                  <a:rPr lang="en-US" dirty="0"/>
                  <a:t>Convert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FFC00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6A350FA2-FB19-5202-B201-B1346CFE7C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258" y="1480457"/>
                <a:ext cx="6351285" cy="4845281"/>
              </a:xfrm>
              <a:blipFill>
                <a:blip r:embed="rId2"/>
                <a:stretch>
                  <a:fillRect l="-2399" t="-2390" r="-3551" b="-2691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26FDB6A-7EE7-3458-785F-CFD1F9024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994" y="1846855"/>
            <a:ext cx="4345748" cy="3634722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F8D6D313-8E34-E240-07CB-0E30DCFB591D}"/>
              </a:ext>
            </a:extLst>
          </p:cNvPr>
          <p:cNvSpPr txBox="1">
            <a:spLocks/>
          </p:cNvSpPr>
          <p:nvPr/>
        </p:nvSpPr>
        <p:spPr>
          <a:xfrm>
            <a:off x="7295994" y="5567232"/>
            <a:ext cx="3854828" cy="36933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Cheunchitra et al. 2024</a:t>
            </a:r>
          </a:p>
        </p:txBody>
      </p:sp>
    </p:spTree>
    <p:extLst>
      <p:ext uri="{BB962C8B-B14F-4D97-AF65-F5344CB8AC3E}">
        <p14:creationId xmlns:p14="http://schemas.microsoft.com/office/powerpoint/2010/main" val="386084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AF396-9676-9AAA-9BCF-D521718E6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85C93-8BD4-6D79-CAF2-06FB9E55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N-body Simulation Scaling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CEC66E-CCBF-6BB1-D5A2-8D706D6ABD9E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CBC8A7FC-8251-64C0-4C6B-B6E85FB3CD4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258" y="1589315"/>
                <a:ext cx="6351285" cy="473642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Feynman-Onsager: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endParaRPr lang="en-US" i="1" dirty="0"/>
              </a:p>
              <a:p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→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US" dirty="0">
                  <a:solidFill>
                    <a:srgbClr val="FFC000"/>
                  </a:solidFill>
                </a:endParaRPr>
              </a:p>
              <a:p>
                <a:endParaRPr lang="en-US" dirty="0"/>
              </a:p>
              <a:p>
                <a:r>
                  <a:rPr lang="en-US" dirty="0"/>
                  <a:t>But… </a:t>
                </a:r>
              </a:p>
              <a:p>
                <a:pPr lvl="1"/>
                <a:r>
                  <a:rPr lang="en-US" dirty="0"/>
                  <a:t>In neutron stars,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 our simulations,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b="0" dirty="0"/>
              </a:p>
              <a:p>
                <a:r>
                  <a:rPr lang="en-US" b="0" dirty="0"/>
                  <a:t>For safety, compute some sanity checks</a:t>
                </a:r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CBC8A7FC-8251-64C0-4C6B-B6E85FB3CD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258" y="1589315"/>
                <a:ext cx="6351285" cy="4736424"/>
              </a:xfrm>
              <a:blipFill>
                <a:blip r:embed="rId2"/>
                <a:stretch>
                  <a:fillRect l="-2399" t="-270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0C968AD-6118-F9DD-52B2-8CC246F10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3024"/>
            <a:ext cx="6050436" cy="45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0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E7838-375E-8DA6-2DE9-58FC42AB7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AB47E-9E81-E798-5800-D2801C227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Limiting Cases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FE523D-9C5B-ED18-283D-20401979F2FD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215BD72-19B7-C5B5-E9F8-55EB1357F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258" y="1589315"/>
            <a:ext cx="10320942" cy="4736424"/>
          </a:xfrm>
        </p:spPr>
        <p:txBody>
          <a:bodyPr>
            <a:normAutofit/>
          </a:bodyPr>
          <a:lstStyle/>
          <a:p>
            <a:r>
              <a:rPr lang="en-US" dirty="0"/>
              <a:t>Vortex avalanche occurs when there is balance between </a:t>
            </a:r>
            <a:r>
              <a:rPr lang="en-US" dirty="0">
                <a:solidFill>
                  <a:srgbClr val="00B0F0"/>
                </a:solidFill>
              </a:rPr>
              <a:t>pinning</a:t>
            </a:r>
            <a:r>
              <a:rPr lang="en-US" dirty="0"/>
              <a:t> and </a:t>
            </a:r>
            <a:r>
              <a:rPr lang="en-US" dirty="0">
                <a:solidFill>
                  <a:srgbClr val="9933FF"/>
                </a:solidFill>
              </a:rPr>
              <a:t>repulsion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5086739F-0308-1F7B-251B-F57402125EC9}"/>
              </a:ext>
            </a:extLst>
          </p:cNvPr>
          <p:cNvSpPr txBox="1">
            <a:spLocks/>
          </p:cNvSpPr>
          <p:nvPr/>
        </p:nvSpPr>
        <p:spPr>
          <a:xfrm>
            <a:off x="718274" y="5193207"/>
            <a:ext cx="3627449" cy="975360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3CCFF"/>
                </a:solidFill>
                <a:latin typeface="Bahnschrift SemiLight SemiConde" panose="020B0502040204020203" pitchFamily="34" charset="0"/>
              </a:rPr>
              <a:t>Pinning</a:t>
            </a:r>
            <a:r>
              <a:rPr lang="en-US" dirty="0">
                <a:latin typeface="Bahnschrift SemiLight SemiConde" panose="020B0502040204020203" pitchFamily="34" charset="0"/>
              </a:rPr>
              <a:t>-dominated</a:t>
            </a:r>
          </a:p>
          <a:p>
            <a:r>
              <a:rPr lang="en-US" sz="2400" dirty="0">
                <a:latin typeface="Bahnschrift SemiLight SemiConde" panose="020B0502040204020203" pitchFamily="34" charset="0"/>
              </a:rPr>
              <a:t>Equal probability per area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C021678E-3CAB-2960-FE1A-443CDEC2C644}"/>
              </a:ext>
            </a:extLst>
          </p:cNvPr>
          <p:cNvSpPr txBox="1">
            <a:spLocks/>
          </p:cNvSpPr>
          <p:nvPr/>
        </p:nvSpPr>
        <p:spPr>
          <a:xfrm>
            <a:off x="8378379" y="5083060"/>
            <a:ext cx="3694082" cy="108550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9933FF"/>
                </a:solidFill>
                <a:latin typeface="Bahnschrift SemiLight SemiConde" panose="020B0502040204020203" pitchFamily="34" charset="0"/>
              </a:rPr>
              <a:t>Repulsion</a:t>
            </a:r>
            <a:r>
              <a:rPr lang="en-US" dirty="0">
                <a:latin typeface="Bahnschrift SemiLight SemiConde" panose="020B0502040204020203" pitchFamily="34" charset="0"/>
              </a:rPr>
              <a:t>-dominated</a:t>
            </a:r>
          </a:p>
          <a:p>
            <a:pPr>
              <a:buClr>
                <a:srgbClr val="33CCFF"/>
              </a:buClr>
            </a:pPr>
            <a:r>
              <a:rPr lang="en-US" sz="2400" dirty="0">
                <a:latin typeface="Bahnschrift SemiLight SemiConde" panose="020B0502040204020203" pitchFamily="34" charset="0"/>
              </a:rPr>
              <a:t>Regularly-spaced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1B80B3-AE4D-3614-51C0-16E815552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01" b="98399" l="1207" r="9586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8327" y="2653531"/>
            <a:ext cx="2507342" cy="2429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A20701-7D1C-29BA-1770-1A9613C448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47" b="98734" l="2465" r="9665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05708" y="2708057"/>
            <a:ext cx="2439424" cy="2375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3526B5-7287-7938-8E18-602E1B9E3F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82" t="16359" r="14820" b="15743"/>
          <a:stretch/>
        </p:blipFill>
        <p:spPr>
          <a:xfrm>
            <a:off x="4741647" y="2609146"/>
            <a:ext cx="2891468" cy="2891466"/>
          </a:xfrm>
          <a:prstGeom prst="ellipse">
            <a:avLst/>
          </a:prstGeom>
          <a:ln w="38100">
            <a:noFill/>
          </a:ln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614288D8-58EF-2D80-750E-8E1F09776A9D}"/>
              </a:ext>
            </a:extLst>
          </p:cNvPr>
          <p:cNvSpPr txBox="1">
            <a:spLocks/>
          </p:cNvSpPr>
          <p:nvPr/>
        </p:nvSpPr>
        <p:spPr>
          <a:xfrm>
            <a:off x="4821829" y="5864013"/>
            <a:ext cx="2731105" cy="60910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24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2pPr>
            <a:lvl3pPr marL="8096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3pPr>
            <a:lvl4pPr marL="9874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4pPr>
            <a:lvl5pPr marL="1165225" indent="-13652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C00000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Bahnschrift SemiLight" panose="020B0502040204020203" pitchFamily="34" charset="0"/>
                <a:ea typeface="Roboto" panose="02000000000000000000" pitchFamily="2" charset="0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07F09"/>
                </a:solidFill>
                <a:latin typeface="Bahnschrift SemiLight SemiConde" panose="020B0502040204020203" pitchFamily="34" charset="0"/>
              </a:rPr>
              <a:t>“Real star”/N-body</a:t>
            </a:r>
            <a:endParaRPr lang="en-US" sz="2400" dirty="0">
              <a:solidFill>
                <a:srgbClr val="F07F09"/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70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1D675-68AD-45E2-095B-2C1AEC21A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72356-9B9A-3AB5-4763-97CD60EF4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3418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13500000" scaled="1"/>
            <a:tileRect/>
          </a:gradFill>
        </p:spPr>
        <p:txBody>
          <a:bodyPr lIns="252000" anchor="b" anchorCtr="0"/>
          <a:lstStyle/>
          <a:p>
            <a:r>
              <a:rPr lang="en-US" cap="none" spc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Limiting Cases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9BC53-AC6C-95D6-C881-1D3B88EF5F11}"/>
              </a:ext>
            </a:extLst>
          </p:cNvPr>
          <p:cNvSpPr txBox="1"/>
          <p:nvPr/>
        </p:nvSpPr>
        <p:spPr>
          <a:xfrm>
            <a:off x="11214259" y="6391551"/>
            <a:ext cx="858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hnschrift SemiLight SemiConde" panose="020B0502040204020203" pitchFamily="34" charset="0"/>
              </a:rPr>
              <a:t>1/13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D648882-C071-5D58-6E00-AB6F5C233D17}"/>
              </a:ext>
            </a:extLst>
          </p:cNvPr>
          <p:cNvGrpSpPr/>
          <p:nvPr/>
        </p:nvGrpSpPr>
        <p:grpSpPr>
          <a:xfrm>
            <a:off x="449591" y="-804308"/>
            <a:ext cx="11752500" cy="7380525"/>
            <a:chOff x="449591" y="-804308"/>
            <a:chExt cx="11752500" cy="7380525"/>
          </a:xfrm>
        </p:grpSpPr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19505F0D-BECA-13FD-4B14-8B7E3968B20B}"/>
                </a:ext>
              </a:extLst>
            </p:cNvPr>
            <p:cNvSpPr/>
            <p:nvPr/>
          </p:nvSpPr>
          <p:spPr>
            <a:xfrm rot="2060087" flipV="1">
              <a:off x="6069674" y="-804308"/>
              <a:ext cx="3081982" cy="2944906"/>
            </a:xfrm>
            <a:prstGeom prst="arc">
              <a:avLst/>
            </a:prstGeom>
            <a:ln w="76200">
              <a:solidFill>
                <a:srgbClr val="33CCFF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8FDFE91-09E3-70D3-1680-30BF7BA62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91" y="1492172"/>
              <a:ext cx="6778726" cy="5084045"/>
            </a:xfrm>
            <a:prstGeom prst="rect">
              <a:avLst/>
            </a:prstGeom>
          </p:spPr>
        </p:pic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497B9E0E-F080-E261-7690-B4E5A6DCD105}"/>
                </a:ext>
              </a:extLst>
            </p:cNvPr>
            <p:cNvSpPr/>
            <p:nvPr/>
          </p:nvSpPr>
          <p:spPr>
            <a:xfrm rot="3344466" flipV="1">
              <a:off x="6297513" y="1195572"/>
              <a:ext cx="3081982" cy="2944906"/>
            </a:xfrm>
            <a:prstGeom prst="arc">
              <a:avLst/>
            </a:prstGeom>
            <a:ln w="76200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C1317F2-0313-75A4-4C8F-3C1205809A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82" t="16359" r="14820" b="15743"/>
            <a:stretch/>
          </p:blipFill>
          <p:spPr>
            <a:xfrm>
              <a:off x="8231028" y="2323430"/>
              <a:ext cx="2328203" cy="2328203"/>
            </a:xfrm>
            <a:prstGeom prst="ellipse">
              <a:avLst/>
            </a:prstGeom>
            <a:ln w="38100">
              <a:noFill/>
            </a:ln>
          </p:spPr>
        </p:pic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8237DEF9-D8E0-671F-C96E-F1BFE18E57ED}"/>
                </a:ext>
              </a:extLst>
            </p:cNvPr>
            <p:cNvSpPr/>
            <p:nvPr/>
          </p:nvSpPr>
          <p:spPr>
            <a:xfrm rot="14331977" flipH="1">
              <a:off x="6353633" y="2654457"/>
              <a:ext cx="3081982" cy="2944906"/>
            </a:xfrm>
            <a:prstGeom prst="arc">
              <a:avLst/>
            </a:prstGeom>
            <a:ln w="76200">
              <a:solidFill>
                <a:srgbClr val="7030A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00E8379-079E-EEE2-1391-52636EE33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47" b="98734" l="2465" r="96655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272334" y="4770550"/>
              <a:ext cx="1779024" cy="173204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B75A42-1334-76D6-1A52-DCF6FAF38D70}"/>
                </a:ext>
              </a:extLst>
            </p:cNvPr>
            <p:cNvSpPr txBox="1"/>
            <p:nvPr/>
          </p:nvSpPr>
          <p:spPr>
            <a:xfrm>
              <a:off x="10226426" y="1377342"/>
              <a:ext cx="197566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00B0F0"/>
                  </a:solidFill>
                  <a:latin typeface="Bahnschrift SemiLight SemiConde" panose="020B0502040204020203" pitchFamily="34" charset="0"/>
                </a:rPr>
                <a:t>Pinning-dominated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2F4E98-BB4E-4A46-8880-0F3AAB2E5483}"/>
                </a:ext>
              </a:extLst>
            </p:cNvPr>
            <p:cNvSpPr txBox="1"/>
            <p:nvPr/>
          </p:nvSpPr>
          <p:spPr>
            <a:xfrm>
              <a:off x="10212391" y="4219133"/>
              <a:ext cx="16272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F07F09"/>
                  </a:solidFill>
                  <a:latin typeface="Bahnschrift SemiLight SemiConde" panose="020B0502040204020203" pitchFamily="34" charset="0"/>
                </a:rPr>
                <a:t>N-body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D6A152-453A-B0DC-108C-209B9547692A}"/>
                </a:ext>
              </a:extLst>
            </p:cNvPr>
            <p:cNvSpPr txBox="1"/>
            <p:nvPr/>
          </p:nvSpPr>
          <p:spPr>
            <a:xfrm>
              <a:off x="9951739" y="5379115"/>
              <a:ext cx="225035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7030A0"/>
                  </a:solidFill>
                  <a:latin typeface="Bahnschrift SemiLight SemiConde" panose="020B0502040204020203" pitchFamily="34" charset="0"/>
                </a:rPr>
                <a:t>Repulsion-dominated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29F5483-CD41-DB86-04ED-8965D5AB2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01" b="98399" l="1207" r="95862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644312" y="534253"/>
              <a:ext cx="1740184" cy="16861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7878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Custom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1B587C"/>
      </a:accent2>
      <a:accent3>
        <a:srgbClr val="9F2936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2706</TotalTime>
  <Words>460</Words>
  <Application>Microsoft Office PowerPoint</Application>
  <PresentationFormat>Widescreen</PresentationFormat>
  <Paragraphs>99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Bahnschrift SemiBold</vt:lpstr>
      <vt:lpstr>Bahnschrift SemiLight</vt:lpstr>
      <vt:lpstr>Bahnschrift SemiLight SemiConde</vt:lpstr>
      <vt:lpstr>Calibri</vt:lpstr>
      <vt:lpstr>Cambria Math</vt:lpstr>
      <vt:lpstr>Symbol</vt:lpstr>
      <vt:lpstr>Tw Cen MT</vt:lpstr>
      <vt:lpstr>Tw Cen MT Condensed</vt:lpstr>
      <vt:lpstr>Wingdings 3</vt:lpstr>
      <vt:lpstr>Integral</vt:lpstr>
      <vt:lpstr>Persistent Gravitational Radiation  from Glitching Pulsars</vt:lpstr>
      <vt:lpstr>Superfluids In NS &amp; Glitches</vt:lpstr>
      <vt:lpstr>Vortex Avalanches</vt:lpstr>
      <vt:lpstr>Vortex Avalanches</vt:lpstr>
      <vt:lpstr>So what?</vt:lpstr>
      <vt:lpstr>N-body Simulation Scaling</vt:lpstr>
      <vt:lpstr>N-body Simulation Scaling</vt:lpstr>
      <vt:lpstr>Limiting Cases</vt:lpstr>
      <vt:lpstr>Limiting Cases</vt:lpstr>
      <vt:lpstr>Observing the GW</vt:lpstr>
      <vt:lpstr>Flux Branching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Thippayawis Cheunchitra</dc:creator>
  <cp:lastModifiedBy>Tong Cheunchitra</cp:lastModifiedBy>
  <cp:revision>193</cp:revision>
  <dcterms:created xsi:type="dcterms:W3CDTF">2023-02-03T05:16:07Z</dcterms:created>
  <dcterms:modified xsi:type="dcterms:W3CDTF">2026-06-25T22:20:53Z</dcterms:modified>
</cp:coreProperties>
</file>