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5"/>
  </p:notesMasterIdLst>
  <p:handoutMasterIdLst>
    <p:handoutMasterId r:id="rId56"/>
  </p:handoutMasterIdLst>
  <p:sldIdLst>
    <p:sldId id="330" r:id="rId2"/>
    <p:sldId id="282" r:id="rId3"/>
    <p:sldId id="1046" r:id="rId4"/>
    <p:sldId id="1047" r:id="rId5"/>
    <p:sldId id="1048" r:id="rId6"/>
    <p:sldId id="1049" r:id="rId7"/>
    <p:sldId id="1050" r:id="rId8"/>
    <p:sldId id="1051" r:id="rId9"/>
    <p:sldId id="1053" r:id="rId10"/>
    <p:sldId id="1052" r:id="rId11"/>
    <p:sldId id="391" r:id="rId12"/>
    <p:sldId id="392" r:id="rId13"/>
    <p:sldId id="1054" r:id="rId14"/>
    <p:sldId id="259" r:id="rId15"/>
    <p:sldId id="1055" r:id="rId16"/>
    <p:sldId id="1056" r:id="rId17"/>
    <p:sldId id="1057" r:id="rId18"/>
    <p:sldId id="1073" r:id="rId19"/>
    <p:sldId id="1058" r:id="rId20"/>
    <p:sldId id="1059" r:id="rId21"/>
    <p:sldId id="302" r:id="rId22"/>
    <p:sldId id="303" r:id="rId23"/>
    <p:sldId id="1061" r:id="rId24"/>
    <p:sldId id="305" r:id="rId25"/>
    <p:sldId id="306" r:id="rId26"/>
    <p:sldId id="1060" r:id="rId27"/>
    <p:sldId id="308" r:id="rId28"/>
    <p:sldId id="309" r:id="rId29"/>
    <p:sldId id="1070" r:id="rId30"/>
    <p:sldId id="1067" r:id="rId31"/>
    <p:sldId id="317" r:id="rId32"/>
    <p:sldId id="1068" r:id="rId33"/>
    <p:sldId id="1069" r:id="rId34"/>
    <p:sldId id="326" r:id="rId35"/>
    <p:sldId id="1071" r:id="rId36"/>
    <p:sldId id="338" r:id="rId37"/>
    <p:sldId id="339" r:id="rId38"/>
    <p:sldId id="341" r:id="rId39"/>
    <p:sldId id="1072" r:id="rId40"/>
    <p:sldId id="389" r:id="rId41"/>
    <p:sldId id="327" r:id="rId42"/>
    <p:sldId id="328" r:id="rId43"/>
    <p:sldId id="311" r:id="rId44"/>
    <p:sldId id="315" r:id="rId45"/>
    <p:sldId id="334" r:id="rId46"/>
    <p:sldId id="319" r:id="rId47"/>
    <p:sldId id="320" r:id="rId48"/>
    <p:sldId id="274" r:id="rId49"/>
    <p:sldId id="276" r:id="rId50"/>
    <p:sldId id="367" r:id="rId51"/>
    <p:sldId id="1043" r:id="rId52"/>
    <p:sldId id="1044" r:id="rId53"/>
    <p:sldId id="307" r:id="rId54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4A6E1"/>
    <a:srgbClr val="89B7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Helle Formatvorlage 3 - Akz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27102A9-8310-4765-A935-A1911B00CA55}" styleName="Helle Formatvorlage 1 - Akz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FD0F851-EC5A-4D38-B0AD-8093EC10F338}" styleName="Helle Formatvorlage 1 - Akz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2838BEF-8BB2-4498-84A7-C5851F593DF1}" styleName="Mittlere Formatvorlage 4 - Akz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3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1896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microsoft.com/office/2016/11/relationships/changesInfo" Target="changesInfos/changesInfo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chwanda, Christoph" userId="8bd7b027-4874-47bd-aae7-672fe52d5c60" providerId="ADAL" clId="{16245AC2-A9E1-5B01-9E67-4847887C72CC}"/>
    <pc:docChg chg="addSld modSld">
      <pc:chgData name="Schwanda, Christoph" userId="8bd7b027-4874-47bd-aae7-672fe52d5c60" providerId="ADAL" clId="{16245AC2-A9E1-5B01-9E67-4847887C72CC}" dt="2026-03-09T14:55:25.404" v="88" actId="20577"/>
      <pc:docMkLst>
        <pc:docMk/>
      </pc:docMkLst>
      <pc:sldChg chg="addSp delSp modSp new mod">
        <pc:chgData name="Schwanda, Christoph" userId="8bd7b027-4874-47bd-aae7-672fe52d5c60" providerId="ADAL" clId="{16245AC2-A9E1-5B01-9E67-4847887C72CC}" dt="2026-03-09T14:55:25.404" v="88" actId="20577"/>
        <pc:sldMkLst>
          <pc:docMk/>
          <pc:sldMk cId="2492554767" sldId="1073"/>
        </pc:sldMkLst>
        <pc:spChg chg="mod">
          <ac:chgData name="Schwanda, Christoph" userId="8bd7b027-4874-47bd-aae7-672fe52d5c60" providerId="ADAL" clId="{16245AC2-A9E1-5B01-9E67-4847887C72CC}" dt="2026-03-09T14:55:13.428" v="85" actId="1076"/>
          <ac:spMkLst>
            <pc:docMk/>
            <pc:sldMk cId="2492554767" sldId="1073"/>
            <ac:spMk id="2" creationId="{036B1878-BA8E-4458-40EE-CCCC49D184C8}"/>
          </ac:spMkLst>
        </pc:spChg>
        <pc:spChg chg="del">
          <ac:chgData name="Schwanda, Christoph" userId="8bd7b027-4874-47bd-aae7-672fe52d5c60" providerId="ADAL" clId="{16245AC2-A9E1-5B01-9E67-4847887C72CC}" dt="2026-03-09T14:47:45.613" v="26"/>
          <ac:spMkLst>
            <pc:docMk/>
            <pc:sldMk cId="2492554767" sldId="1073"/>
            <ac:spMk id="3" creationId="{40AD3A5F-B611-CEAC-8031-DC925D801F9B}"/>
          </ac:spMkLst>
        </pc:spChg>
        <pc:spChg chg="add mod">
          <ac:chgData name="Schwanda, Christoph" userId="8bd7b027-4874-47bd-aae7-672fe52d5c60" providerId="ADAL" clId="{16245AC2-A9E1-5B01-9E67-4847887C72CC}" dt="2026-03-09T14:55:25.404" v="88" actId="20577"/>
          <ac:spMkLst>
            <pc:docMk/>
            <pc:sldMk cId="2492554767" sldId="1073"/>
            <ac:spMk id="6" creationId="{6D10B73C-501C-68BE-48C1-952AFF75A901}"/>
          </ac:spMkLst>
        </pc:spChg>
        <pc:picChg chg="add mod">
          <ac:chgData name="Schwanda, Christoph" userId="8bd7b027-4874-47bd-aae7-672fe52d5c60" providerId="ADAL" clId="{16245AC2-A9E1-5B01-9E67-4847887C72CC}" dt="2026-03-09T14:54:13.582" v="78" actId="1076"/>
          <ac:picMkLst>
            <pc:docMk/>
            <pc:sldMk cId="2492554767" sldId="1073"/>
            <ac:picMk id="5" creationId="{5A293827-87E6-3DEC-E076-DCA320E4F0A9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DCA18A-1E42-7445-9462-D42C5FCD35D3}" type="datetimeFigureOut">
              <a:rPr lang="de-DE" smtClean="0"/>
              <a:pPr/>
              <a:t>09.03.26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0012D9-A214-8647-97D4-ADB41D2757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54478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92518B-18DD-8A4F-91CF-7B3E695FBDE4}" type="datetimeFigureOut">
              <a:rPr lang="de-DE" smtClean="0"/>
              <a:pPr/>
              <a:t>09.03.26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BC1A25-433C-EF4C-B1C0-7E30AEDC42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38348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/>
              <a:buChar char="•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4B05C2-C0DE-C543-9BF9-F48CBE5F7934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50790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111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28DAED-BF52-4B45-AE5C-B6F4C0ACD456}" type="slidenum">
              <a:rPr lang="de-AT"/>
              <a:pPr/>
              <a:t>49</a:t>
            </a:fld>
            <a:endParaRPr lang="de-AT"/>
          </a:p>
        </p:txBody>
      </p:sp>
      <p:sp>
        <p:nvSpPr>
          <p:cNvPr id="2457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November 2010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Christoph Schwanda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November 2010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Christoph Schwanda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November 2010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Christoph Schwanda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1" name="Shape 6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2" name="Shape 6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60474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November 2010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Christoph Schwanda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November 2010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Christoph Schwanda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November 2010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Christoph Schwanda</a:t>
            </a:r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November 2010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Christoph Schwanda</a:t>
            </a:r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Mastertitelformat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November 2010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Christoph Schwanda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November 2010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Christoph Schwanda</a:t>
            </a:r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November 2010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Christoph Schwanda</a:t>
            </a:r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November 2010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Christoph Schwanda</a:t>
            </a:r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 November 2010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Christoph Schwanda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C436C3-2147-9A46-BB34-AD596C6E7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../../www/physik2000/PdM/teilchen/motivation/kraft1.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0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wmf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tiff"/><Relationship Id="rId2" Type="http://schemas.openxmlformats.org/officeDocument/2006/relationships/image" Target="../media/image53.tiff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sm_NHM_MHoch_silder_6b2e27b76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04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67022" y="3213541"/>
            <a:ext cx="8706564" cy="867409"/>
          </a:xfr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>
            <a:noAutofit/>
          </a:bodyPr>
          <a:lstStyle/>
          <a:p>
            <a:pPr algn="l"/>
            <a:r>
              <a:rPr lang="de-DE" sz="2800" b="1"/>
              <a:t>Das Standardmodell der Teilchenphysik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67023" y="4060326"/>
            <a:ext cx="6247194" cy="1234626"/>
          </a:xfrm>
        </p:spPr>
        <p:txBody>
          <a:bodyPr>
            <a:normAutofit/>
          </a:bodyPr>
          <a:lstStyle/>
          <a:p>
            <a:pPr algn="l"/>
            <a:r>
              <a:rPr lang="de-DE" sz="2000" i="1">
                <a:solidFill>
                  <a:schemeClr val="tx1"/>
                </a:solidFill>
              </a:rPr>
              <a:t>Christoph Schwanda</a:t>
            </a:r>
          </a:p>
          <a:p>
            <a:pPr algn="l"/>
            <a:r>
              <a:rPr lang="de-DE" sz="2000" i="1">
                <a:solidFill>
                  <a:schemeClr val="tx1"/>
                </a:solidFill>
              </a:rPr>
              <a:t>Institut für Hochenergiephysik</a:t>
            </a:r>
          </a:p>
          <a:p>
            <a:pPr algn="l"/>
            <a:r>
              <a:rPr lang="de-DE" sz="2000" i="1">
                <a:solidFill>
                  <a:schemeClr val="tx1"/>
                </a:solidFill>
              </a:rPr>
              <a:t>Österreichische Akademie der Wissenschaften</a:t>
            </a:r>
          </a:p>
        </p:txBody>
      </p:sp>
      <p:pic>
        <p:nvPicPr>
          <p:cNvPr id="12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1956" y="5730364"/>
            <a:ext cx="1652579" cy="71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1CC93AA-2937-8A4A-A5ED-64AAAE4E9E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489" y="5735990"/>
            <a:ext cx="1506664" cy="848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552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E093B-4F46-BC4F-8B61-76DEBE5F5C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Anti-Materie –</a:t>
            </a:r>
            <a:br>
              <a:rPr lang="de-AT" dirty="0"/>
            </a:br>
            <a:r>
              <a:rPr lang="de-AT" dirty="0"/>
              <a:t>ein Triumph der theoretischen Physik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122472-20FC-5A43-8377-D9C21722E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6BA76D4-B642-1F4B-AF7F-597A3CC7E3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1357" y="2217404"/>
            <a:ext cx="4686300" cy="112207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0931D15-552A-A347-A640-99432984040F}"/>
              </a:ext>
            </a:extLst>
          </p:cNvPr>
          <p:cNvSpPr txBox="1"/>
          <p:nvPr/>
        </p:nvSpPr>
        <p:spPr>
          <a:xfrm>
            <a:off x="718457" y="1730825"/>
            <a:ext cx="2955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Schrödinger-</a:t>
            </a:r>
            <a:r>
              <a:rPr lang="en-US" dirty="0" err="1"/>
              <a:t>Gleichung</a:t>
            </a:r>
            <a:r>
              <a:rPr lang="en-US" dirty="0"/>
              <a:t> (1926)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43DD0F4-308D-D54F-BB34-8750EA7FCD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3200" y="1559577"/>
            <a:ext cx="1563007" cy="199217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F89DF57-AC39-9A40-8B34-0A19BE579B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1357" y="4899150"/>
            <a:ext cx="3601357" cy="95305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6A39F96-23FD-5141-BD77-04E2C9EF25CF}"/>
              </a:ext>
            </a:extLst>
          </p:cNvPr>
          <p:cNvSpPr txBox="1"/>
          <p:nvPr/>
        </p:nvSpPr>
        <p:spPr>
          <a:xfrm>
            <a:off x="718457" y="4473494"/>
            <a:ext cx="2955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Dirac-</a:t>
            </a:r>
            <a:r>
              <a:rPr lang="en-US" dirty="0" err="1"/>
              <a:t>Gleichung</a:t>
            </a:r>
            <a:r>
              <a:rPr lang="en-US" dirty="0"/>
              <a:t> (1928)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6D1C597-33C6-D947-99CF-CF551883C8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6553200" y="4244893"/>
            <a:ext cx="1555754" cy="2271486"/>
          </a:xfrm>
          <a:prstGeom prst="rect">
            <a:avLst/>
          </a:prstGeom>
        </p:spPr>
      </p:pic>
      <p:sp>
        <p:nvSpPr>
          <p:cNvPr id="11" name="Down Arrow 10">
            <a:extLst>
              <a:ext uri="{FF2B5EF4-FFF2-40B4-BE49-F238E27FC236}">
                <a16:creationId xmlns:a16="http://schemas.microsoft.com/office/drawing/2014/main" id="{45EA3799-81E4-7C4C-AB2B-1190E0DABF92}"/>
              </a:ext>
            </a:extLst>
          </p:cNvPr>
          <p:cNvSpPr/>
          <p:nvPr/>
        </p:nvSpPr>
        <p:spPr>
          <a:xfrm>
            <a:off x="2166077" y="3620995"/>
            <a:ext cx="658947" cy="54671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F2345F2-0E12-1D49-8A62-43A763CA4075}"/>
              </a:ext>
            </a:extLst>
          </p:cNvPr>
          <p:cNvSpPr txBox="1"/>
          <p:nvPr/>
        </p:nvSpPr>
        <p:spPr>
          <a:xfrm>
            <a:off x="2999103" y="3709455"/>
            <a:ext cx="2955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C00000"/>
                </a:solidFill>
              </a:rPr>
              <a:t>Relativistische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err="1">
                <a:solidFill>
                  <a:srgbClr val="C00000"/>
                </a:solidFill>
              </a:rPr>
              <a:t>Formulierung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AB6FACE-BF94-5448-B361-C20986441B13}"/>
              </a:ext>
            </a:extLst>
          </p:cNvPr>
          <p:cNvSpPr txBox="1"/>
          <p:nvPr/>
        </p:nvSpPr>
        <p:spPr>
          <a:xfrm>
            <a:off x="1093106" y="6054063"/>
            <a:ext cx="3413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C00000"/>
                </a:solidFill>
              </a:rPr>
              <a:t>Lösungen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err="1">
                <a:solidFill>
                  <a:srgbClr val="C00000"/>
                </a:solidFill>
              </a:rPr>
              <a:t>mit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err="1">
                <a:solidFill>
                  <a:srgbClr val="C00000"/>
                </a:solidFill>
              </a:rPr>
              <a:t>negativer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err="1">
                <a:solidFill>
                  <a:srgbClr val="C00000"/>
                </a:solidFill>
              </a:rPr>
              <a:t>Energie</a:t>
            </a:r>
            <a:r>
              <a:rPr lang="en-US" dirty="0">
                <a:solidFill>
                  <a:srgbClr val="C00000"/>
                </a:solidFill>
              </a:rPr>
              <a:t>??</a:t>
            </a:r>
          </a:p>
        </p:txBody>
      </p:sp>
    </p:spTree>
    <p:extLst>
      <p:ext uri="{BB962C8B-B14F-4D97-AF65-F5344CB8AC3E}">
        <p14:creationId xmlns:p14="http://schemas.microsoft.com/office/powerpoint/2010/main" val="7060385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9F28C0-88FD-424B-BBFC-1FC854A872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Dirac-See (1929)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5E41399-ED15-C24B-9DFD-1C79A90A8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F8542ED-9F23-AB4C-BF4E-8A5083302E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743" y="2002654"/>
            <a:ext cx="7445829" cy="3120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1465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E34A06-8857-6140-9EC5-9B796093DE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545" y="222107"/>
            <a:ext cx="8229600" cy="1143000"/>
          </a:xfrm>
        </p:spPr>
        <p:txBody>
          <a:bodyPr/>
          <a:lstStyle/>
          <a:p>
            <a:r>
              <a:rPr lang="de-AT"/>
              <a:t>Entdeckung des Positrons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97F484-5BDD-4646-BCA8-C1B434132D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5127170"/>
            <a:ext cx="8229600" cy="1730830"/>
          </a:xfrm>
        </p:spPr>
        <p:txBody>
          <a:bodyPr/>
          <a:lstStyle/>
          <a:p>
            <a:r>
              <a:rPr lang="de-DE"/>
              <a:t>Wies nach, dass hochenergetische Gamma-Strahlung beim Durchgang durch Materie die Emission von Positronen bewirkt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C3CAE0F-3A22-704A-BE16-6E3953E00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A3AEDE6-4703-F643-9825-E7FA018C08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8414" y="1900457"/>
            <a:ext cx="1681843" cy="277167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58DB5EC-8FB9-DF42-AD89-094C0D931BAE}"/>
              </a:ext>
            </a:extLst>
          </p:cNvPr>
          <p:cNvSpPr txBox="1"/>
          <p:nvPr/>
        </p:nvSpPr>
        <p:spPr>
          <a:xfrm>
            <a:off x="1926771" y="1477466"/>
            <a:ext cx="1763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Carl Anderson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36F4A49-6C35-4246-B028-77FA90B450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7345" y="1580296"/>
            <a:ext cx="3032655" cy="3059793"/>
          </a:xfrm>
          <a:prstGeom prst="rect">
            <a:avLst/>
          </a:prstGeom>
        </p:spPr>
      </p:pic>
      <p:grpSp>
        <p:nvGrpSpPr>
          <p:cNvPr id="8" name="Group 9">
            <a:extLst>
              <a:ext uri="{FF2B5EF4-FFF2-40B4-BE49-F238E27FC236}">
                <a16:creationId xmlns:a16="http://schemas.microsoft.com/office/drawing/2014/main" id="{0291E1A1-1AB6-C34C-84DA-27439A5FF781}"/>
              </a:ext>
            </a:extLst>
          </p:cNvPr>
          <p:cNvGrpSpPr>
            <a:grpSpLocks/>
          </p:cNvGrpSpPr>
          <p:nvPr/>
        </p:nvGrpSpPr>
        <p:grpSpPr bwMode="auto">
          <a:xfrm>
            <a:off x="146949" y="1046896"/>
            <a:ext cx="1143000" cy="1066800"/>
            <a:chOff x="1056" y="2784"/>
            <a:chExt cx="1296" cy="1008"/>
          </a:xfrm>
        </p:grpSpPr>
        <p:sp>
          <p:nvSpPr>
            <p:cNvPr id="9" name="AutoShape 10">
              <a:extLst>
                <a:ext uri="{FF2B5EF4-FFF2-40B4-BE49-F238E27FC236}">
                  <a16:creationId xmlns:a16="http://schemas.microsoft.com/office/drawing/2014/main" id="{1D48A47B-2F0F-C749-B18B-8B4AF4212F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" y="2784"/>
              <a:ext cx="1296" cy="1008"/>
            </a:xfrm>
            <a:prstGeom prst="irregularSeal1">
              <a:avLst/>
            </a:prstGeom>
            <a:solidFill>
              <a:srgbClr val="FF0000"/>
            </a:solidFill>
            <a:ln w="508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T"/>
            </a:p>
          </p:txBody>
        </p:sp>
        <p:sp>
          <p:nvSpPr>
            <p:cNvPr id="10" name="WordArt 11">
              <a:extLst>
                <a:ext uri="{FF2B5EF4-FFF2-40B4-BE49-F238E27FC236}">
                  <a16:creationId xmlns:a16="http://schemas.microsoft.com/office/drawing/2014/main" id="{DE7E7732-CE60-DE4A-B28E-A170FC81B4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367507">
              <a:off x="1392" y="3047"/>
              <a:ext cx="622" cy="409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SlantUp">
                <a:avLst>
                  <a:gd name="adj" fmla="val 37310"/>
                </a:avLst>
              </a:prstTxWarp>
            </a:bodyPr>
            <a:lstStyle/>
            <a:p>
              <a:pPr algn="ctr"/>
              <a:r>
                <a:rPr lang="en-GB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1932</a:t>
              </a:r>
              <a:endParaRPr lang="en-AT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682295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097EA1-FBF5-7744-85D4-450326AAB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Ein kleines Problem…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4327E5-A7E3-1346-A666-927B9D6B0B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T" dirty="0"/>
              <a:t>Was hält eigentlich die Protonen/Neutronen im Kern zusammen?</a:t>
            </a:r>
          </a:p>
          <a:p>
            <a:pPr lvl="1"/>
            <a:r>
              <a:rPr lang="en-AT" dirty="0"/>
              <a:t>Die elektromagnetische Wechselwirkung ist 0 bzw. </a:t>
            </a:r>
            <a:r>
              <a:rPr lang="en-GB" dirty="0"/>
              <a:t>a</a:t>
            </a:r>
            <a:r>
              <a:rPr lang="en-AT" dirty="0"/>
              <a:t>bstoßend</a:t>
            </a:r>
          </a:p>
          <a:p>
            <a:pPr lvl="1"/>
            <a:r>
              <a:rPr lang="en-AT" dirty="0"/>
              <a:t>Die Gravitation ist zu schwach</a:t>
            </a:r>
          </a:p>
          <a:p>
            <a:r>
              <a:rPr lang="en-AT" dirty="0"/>
              <a:t>Eine neue Kraft?</a:t>
            </a:r>
          </a:p>
          <a:p>
            <a:pPr lvl="1"/>
            <a:r>
              <a:rPr lang="en-AT"/>
              <a:t>Warum sieht man diese Kraft dann nicht in unserer Makro-Welt?</a:t>
            </a:r>
            <a:endParaRPr lang="en-A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7CE516-641E-5745-B63C-CC1388EDE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5971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462421"/>
          </a:xfrm>
        </p:spPr>
        <p:txBody>
          <a:bodyPr>
            <a:normAutofit/>
          </a:bodyPr>
          <a:lstStyle/>
          <a:p>
            <a:r>
              <a:rPr lang="de-DE" dirty="0"/>
              <a:t>Kräfte zwischen den fundamentalen Bausteinen und deren Dynamik</a:t>
            </a:r>
          </a:p>
          <a:p>
            <a:r>
              <a:rPr lang="de-DE" dirty="0"/>
              <a:t>Kraftübertragung durch  Austausch von </a:t>
            </a:r>
            <a:r>
              <a:rPr lang="de-DE" dirty="0" err="1"/>
              <a:t>Bosonen</a:t>
            </a:r>
            <a:endParaRPr lang="de-DE" dirty="0"/>
          </a:p>
          <a:p>
            <a:r>
              <a:rPr lang="de-DE" dirty="0"/>
              <a:t>(vgl. Zuwerfen</a:t>
            </a:r>
            <a:br>
              <a:rPr lang="de-DE" dirty="0"/>
            </a:br>
            <a:r>
              <a:rPr lang="de-DE" dirty="0"/>
              <a:t> eines Balles)</a:t>
            </a:r>
          </a:p>
          <a:p>
            <a:endParaRPr lang="de-DE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6DA9-550F-6F40-91C5-C6EAFCDC6BE8}" type="slidenum">
              <a:rPr lang="de-DE" smtClean="0"/>
              <a:pPr/>
              <a:t>14</a:t>
            </a:fld>
            <a:endParaRPr lang="de-DE"/>
          </a:p>
        </p:txBody>
      </p:sp>
      <p:pic>
        <p:nvPicPr>
          <p:cNvPr id="18" name="Picture 5" descr="abstossend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5269" y="3745387"/>
            <a:ext cx="7403948" cy="261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000" dirty="0"/>
              <a:t>Quantenfeldtheorie (QFT)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89001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BB09CA-DDE5-4B4D-A021-2EBFD91DE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Vorhersage des Pions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11F464-4AA9-4749-9F0F-BCC8F8F4A8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4295553" cy="4525963"/>
          </a:xfrm>
        </p:spPr>
        <p:txBody>
          <a:bodyPr>
            <a:normAutofit fontScale="77500" lnSpcReduction="20000"/>
          </a:bodyPr>
          <a:lstStyle/>
          <a:p>
            <a:r>
              <a:rPr lang="en-AT" dirty="0"/>
              <a:t>Hideki Yukawa: Die Nukleonen werden durch eine neue Wechselwirkung mit endlicher Reichweite gebunden</a:t>
            </a:r>
          </a:p>
          <a:p>
            <a:r>
              <a:rPr lang="en-AT" dirty="0"/>
              <a:t>Das Yukawa-Potential entsteht durch Austausch eines massiven skalaren Teilchens</a:t>
            </a:r>
          </a:p>
          <a:p>
            <a:r>
              <a:rPr lang="en-AT" dirty="0"/>
              <a:t>Yukawa errechnet aus der Kerngröße die Masse des Teilchens ~150 MeV</a:t>
            </a:r>
          </a:p>
          <a:p>
            <a:r>
              <a:rPr lang="en-AT" dirty="0"/>
              <a:t>Nobelpreis 1949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E42CE4-F93A-A940-B434-C53FB4B9C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4119F96-3661-044E-86DC-F5F35843EB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2589" y="1820849"/>
            <a:ext cx="3021221" cy="454985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EEBAE9D-029A-E248-8C79-881DAF6E4166}"/>
              </a:ext>
            </a:extLst>
          </p:cNvPr>
          <p:cNvSpPr txBox="1"/>
          <p:nvPr/>
        </p:nvSpPr>
        <p:spPr>
          <a:xfrm>
            <a:off x="5082361" y="1347001"/>
            <a:ext cx="2941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T" sz="2800" dirty="0">
                <a:solidFill>
                  <a:srgbClr val="FF0000"/>
                </a:solidFill>
              </a:rPr>
              <a:t>Yukawa-Potential</a:t>
            </a:r>
          </a:p>
        </p:txBody>
      </p:sp>
      <p:grpSp>
        <p:nvGrpSpPr>
          <p:cNvPr id="7" name="Group 9">
            <a:extLst>
              <a:ext uri="{FF2B5EF4-FFF2-40B4-BE49-F238E27FC236}">
                <a16:creationId xmlns:a16="http://schemas.microsoft.com/office/drawing/2014/main" id="{C7F70EC5-BA38-A443-AF85-A47AA6422BA9}"/>
              </a:ext>
            </a:extLst>
          </p:cNvPr>
          <p:cNvGrpSpPr>
            <a:grpSpLocks/>
          </p:cNvGrpSpPr>
          <p:nvPr/>
        </p:nvGrpSpPr>
        <p:grpSpPr bwMode="auto">
          <a:xfrm>
            <a:off x="200112" y="476206"/>
            <a:ext cx="1143000" cy="1066800"/>
            <a:chOff x="1056" y="2784"/>
            <a:chExt cx="1296" cy="1008"/>
          </a:xfrm>
        </p:grpSpPr>
        <p:sp>
          <p:nvSpPr>
            <p:cNvPr id="8" name="AutoShape 10">
              <a:extLst>
                <a:ext uri="{FF2B5EF4-FFF2-40B4-BE49-F238E27FC236}">
                  <a16:creationId xmlns:a16="http://schemas.microsoft.com/office/drawing/2014/main" id="{E1B27AAC-4C79-9C4C-A531-032802972E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" y="2784"/>
              <a:ext cx="1296" cy="1008"/>
            </a:xfrm>
            <a:prstGeom prst="irregularSeal1">
              <a:avLst/>
            </a:prstGeom>
            <a:solidFill>
              <a:srgbClr val="FF0000"/>
            </a:solidFill>
            <a:ln w="508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T"/>
            </a:p>
          </p:txBody>
        </p:sp>
        <p:sp>
          <p:nvSpPr>
            <p:cNvPr id="9" name="WordArt 11">
              <a:extLst>
                <a:ext uri="{FF2B5EF4-FFF2-40B4-BE49-F238E27FC236}">
                  <a16:creationId xmlns:a16="http://schemas.microsoft.com/office/drawing/2014/main" id="{AB099E46-B6A2-EC4E-BFBF-514AB81229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367507">
              <a:off x="1392" y="3047"/>
              <a:ext cx="622" cy="409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SlantUp">
                <a:avLst>
                  <a:gd name="adj" fmla="val 37310"/>
                </a:avLst>
              </a:prstTxWarp>
            </a:bodyPr>
            <a:lstStyle/>
            <a:p>
              <a:pPr algn="ctr"/>
              <a:r>
                <a:rPr lang="en-GB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1934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536559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EBD0C-4494-C44A-800B-5CC74464E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Entdeckung des Yukawa-Teilchens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D50052-03BB-0244-89BD-7987A1B912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T" dirty="0"/>
              <a:t>Das M</a:t>
            </a:r>
            <a:r>
              <a:rPr lang="en-GB" dirty="0"/>
              <a:t>y</a:t>
            </a:r>
            <a:r>
              <a:rPr lang="en-AT" dirty="0"/>
              <a:t>on (</a:t>
            </a:r>
            <a:r>
              <a:rPr lang="en-AT" dirty="0">
                <a:latin typeface="Symbol" pitchFamily="2" charset="2"/>
              </a:rPr>
              <a:t>m</a:t>
            </a:r>
            <a:r>
              <a:rPr lang="en-AT" dirty="0"/>
              <a:t>)</a:t>
            </a:r>
          </a:p>
          <a:p>
            <a:pPr lvl="1"/>
            <a:r>
              <a:rPr lang="en-AT" dirty="0"/>
              <a:t>Entdeckt in der kosmischen Strahlung</a:t>
            </a:r>
          </a:p>
          <a:p>
            <a:pPr lvl="1"/>
            <a:r>
              <a:rPr lang="en-AT" dirty="0"/>
              <a:t>Wurde fälschlicherweise für das Yukawa-Teilchen gehalten</a:t>
            </a:r>
          </a:p>
          <a:p>
            <a:r>
              <a:rPr lang="en-AT" dirty="0"/>
              <a:t>C. Powell</a:t>
            </a:r>
          </a:p>
          <a:p>
            <a:pPr lvl="1"/>
            <a:r>
              <a:rPr lang="en-AT" dirty="0"/>
              <a:t>Es gibt zwei leichte Teilchen, das Myon (</a:t>
            </a:r>
            <a:r>
              <a:rPr lang="en-AT" dirty="0">
                <a:latin typeface="Symbol" pitchFamily="2" charset="2"/>
              </a:rPr>
              <a:t>m</a:t>
            </a:r>
            <a:r>
              <a:rPr lang="en-AT" dirty="0"/>
              <a:t>) und das Pion (</a:t>
            </a:r>
            <a:r>
              <a:rPr lang="en-AT" dirty="0">
                <a:latin typeface="Symbol" pitchFamily="2" charset="2"/>
              </a:rPr>
              <a:t>p</a:t>
            </a:r>
            <a:r>
              <a:rPr lang="en-AT" dirty="0"/>
              <a:t>)</a:t>
            </a:r>
          </a:p>
          <a:p>
            <a:pPr lvl="1"/>
            <a:r>
              <a:rPr lang="en-AT" dirty="0"/>
              <a:t>M(</a:t>
            </a:r>
            <a:r>
              <a:rPr lang="en-AT" dirty="0">
                <a:latin typeface="Symbol" pitchFamily="2" charset="2"/>
              </a:rPr>
              <a:t>m</a:t>
            </a:r>
            <a:r>
              <a:rPr lang="en-AT" dirty="0"/>
              <a:t>) = 105.7 MeV, M(</a:t>
            </a:r>
            <a:r>
              <a:rPr lang="en-AT" dirty="0">
                <a:latin typeface="Symbol" pitchFamily="2" charset="2"/>
              </a:rPr>
              <a:t>p</a:t>
            </a:r>
            <a:r>
              <a:rPr lang="en-AT" dirty="0"/>
              <a:t>) = 139.6 MeV</a:t>
            </a:r>
          </a:p>
          <a:p>
            <a:pPr lvl="1"/>
            <a:r>
              <a:rPr lang="en-AT" dirty="0"/>
              <a:t>Lebensdauer: </a:t>
            </a:r>
            <a:r>
              <a:rPr lang="en-AT" dirty="0">
                <a:latin typeface="Symbol" pitchFamily="2" charset="2"/>
              </a:rPr>
              <a:t>t</a:t>
            </a:r>
            <a:r>
              <a:rPr lang="en-AT" dirty="0"/>
              <a:t>(</a:t>
            </a:r>
            <a:r>
              <a:rPr lang="en-AT" dirty="0">
                <a:latin typeface="Symbol" pitchFamily="2" charset="2"/>
              </a:rPr>
              <a:t>m</a:t>
            </a:r>
            <a:r>
              <a:rPr lang="en-AT" dirty="0"/>
              <a:t>) = 2.2 </a:t>
            </a:r>
            <a:r>
              <a:rPr lang="en-AT" dirty="0">
                <a:latin typeface="Symbol" pitchFamily="2" charset="2"/>
              </a:rPr>
              <a:t>m</a:t>
            </a:r>
            <a:r>
              <a:rPr lang="en-AT" dirty="0"/>
              <a:t>s, </a:t>
            </a:r>
            <a:r>
              <a:rPr lang="en-AT" dirty="0">
                <a:latin typeface="Symbol" pitchFamily="2" charset="2"/>
              </a:rPr>
              <a:t>t</a:t>
            </a:r>
            <a:r>
              <a:rPr lang="en-AT" dirty="0"/>
              <a:t>(</a:t>
            </a:r>
            <a:r>
              <a:rPr lang="en-AT" dirty="0">
                <a:latin typeface="Symbol" pitchFamily="2" charset="2"/>
              </a:rPr>
              <a:t>p</a:t>
            </a:r>
            <a:r>
              <a:rPr lang="en-AT" dirty="0"/>
              <a:t>) = 28 ns</a:t>
            </a:r>
          </a:p>
          <a:p>
            <a:pPr lvl="1"/>
            <a:r>
              <a:rPr lang="en-AT" dirty="0"/>
              <a:t>Nobelpreis 1950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9F274E-F2E6-7341-A490-DC224911D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16</a:t>
            </a:fld>
            <a:endParaRPr lang="en-US"/>
          </a:p>
        </p:txBody>
      </p:sp>
      <p:grpSp>
        <p:nvGrpSpPr>
          <p:cNvPr id="5" name="Group 9">
            <a:extLst>
              <a:ext uri="{FF2B5EF4-FFF2-40B4-BE49-F238E27FC236}">
                <a16:creationId xmlns:a16="http://schemas.microsoft.com/office/drawing/2014/main" id="{77E08F41-39E6-5B4F-9B03-41E3A9D73918}"/>
              </a:ext>
            </a:extLst>
          </p:cNvPr>
          <p:cNvGrpSpPr>
            <a:grpSpLocks/>
          </p:cNvGrpSpPr>
          <p:nvPr/>
        </p:nvGrpSpPr>
        <p:grpSpPr bwMode="auto">
          <a:xfrm>
            <a:off x="0" y="2684871"/>
            <a:ext cx="1143000" cy="1066800"/>
            <a:chOff x="1056" y="2784"/>
            <a:chExt cx="1296" cy="1008"/>
          </a:xfrm>
        </p:grpSpPr>
        <p:sp>
          <p:nvSpPr>
            <p:cNvPr id="6" name="AutoShape 10">
              <a:extLst>
                <a:ext uri="{FF2B5EF4-FFF2-40B4-BE49-F238E27FC236}">
                  <a16:creationId xmlns:a16="http://schemas.microsoft.com/office/drawing/2014/main" id="{A3046C12-0340-1948-92A9-95C66F1940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" y="2784"/>
              <a:ext cx="1296" cy="1008"/>
            </a:xfrm>
            <a:prstGeom prst="irregularSeal1">
              <a:avLst/>
            </a:prstGeom>
            <a:solidFill>
              <a:srgbClr val="FF0000"/>
            </a:solidFill>
            <a:ln w="508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T"/>
            </a:p>
          </p:txBody>
        </p:sp>
        <p:sp>
          <p:nvSpPr>
            <p:cNvPr id="7" name="WordArt 11">
              <a:extLst>
                <a:ext uri="{FF2B5EF4-FFF2-40B4-BE49-F238E27FC236}">
                  <a16:creationId xmlns:a16="http://schemas.microsoft.com/office/drawing/2014/main" id="{C4DF58B2-5DCB-B745-BFF1-731275DD0D7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367507">
              <a:off x="1392" y="3047"/>
              <a:ext cx="622" cy="409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SlantUp">
                <a:avLst>
                  <a:gd name="adj" fmla="val 37310"/>
                </a:avLst>
              </a:prstTxWarp>
            </a:bodyPr>
            <a:lstStyle/>
            <a:p>
              <a:pPr algn="ctr"/>
              <a:r>
                <a:rPr lang="en-GB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1947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697565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524EBA-41F3-3843-BDDC-0F31CE421A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29739" y="1166018"/>
            <a:ext cx="4114800" cy="4525963"/>
          </a:xfrm>
        </p:spPr>
        <p:txBody>
          <a:bodyPr/>
          <a:lstStyle/>
          <a:p>
            <a:r>
              <a:rPr lang="en-AT" dirty="0"/>
              <a:t>Powell: Photographische Emulsionen</a:t>
            </a:r>
          </a:p>
          <a:p>
            <a:pPr lvl="1"/>
            <a:r>
              <a:rPr lang="en-AT" dirty="0"/>
              <a:t>Pion fällt von links ein</a:t>
            </a:r>
          </a:p>
          <a:p>
            <a:pPr lvl="1"/>
            <a:r>
              <a:rPr lang="en-AT" dirty="0"/>
              <a:t>Zerfällt in ein Myon und ein Neutrino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056DB6-DEE6-634F-BE89-FDF1A9223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7707344-7023-A848-BAB1-B93AF16B29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828" y="109202"/>
            <a:ext cx="2946447" cy="6639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4625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6B1878-BA8E-4458-40EE-CCCC49D184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140548"/>
            <a:ext cx="8229600" cy="1143000"/>
          </a:xfrm>
        </p:spPr>
        <p:txBody>
          <a:bodyPr/>
          <a:lstStyle/>
          <a:p>
            <a:pPr algn="l"/>
            <a:r>
              <a:rPr lang="en-AT" dirty="0"/>
              <a:t>Marietta Blau (1894-1970)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A293827-87E6-3DEC-E076-DCA320E4F0A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50636" y="0"/>
            <a:ext cx="2130015" cy="2876359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439D8A-1298-64FA-567F-AF5E505578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10B73C-501C-68BE-48C1-952AFF75A901}"/>
              </a:ext>
            </a:extLst>
          </p:cNvPr>
          <p:cNvSpPr txBox="1"/>
          <p:nvPr/>
        </p:nvSpPr>
        <p:spPr>
          <a:xfrm>
            <a:off x="457200" y="906601"/>
            <a:ext cx="82296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Sie war </a:t>
            </a:r>
            <a:r>
              <a:rPr lang="en-GB" dirty="0" err="1"/>
              <a:t>eine</a:t>
            </a:r>
            <a:r>
              <a:rPr lang="en-GB" dirty="0"/>
              <a:t> der </a:t>
            </a:r>
            <a:r>
              <a:rPr lang="en-GB" dirty="0" err="1"/>
              <a:t>ersten</a:t>
            </a:r>
            <a:r>
              <a:rPr lang="en-GB" dirty="0"/>
              <a:t> Frauen, die an der Universität Wien</a:t>
            </a:r>
            <a:br>
              <a:rPr lang="en-GB" dirty="0"/>
            </a:br>
            <a:r>
              <a:rPr lang="en-GB" dirty="0" err="1"/>
              <a:t>Physik</a:t>
            </a:r>
            <a:r>
              <a:rPr lang="en-GB" dirty="0"/>
              <a:t> </a:t>
            </a:r>
            <a:r>
              <a:rPr lang="en-GB" dirty="0" err="1"/>
              <a:t>studierten</a:t>
            </a:r>
            <a:r>
              <a:rPr lang="en-GB" dirty="0"/>
              <a:t>; </a:t>
            </a:r>
            <a:r>
              <a:rPr lang="en-GB" dirty="0" err="1"/>
              <a:t>ihre</a:t>
            </a:r>
            <a:r>
              <a:rPr lang="en-GB" dirty="0"/>
              <a:t> Dissertation </a:t>
            </a:r>
            <a:r>
              <a:rPr lang="en-GB" dirty="0" err="1"/>
              <a:t>über</a:t>
            </a:r>
            <a:r>
              <a:rPr lang="en-GB" dirty="0"/>
              <a:t> die </a:t>
            </a:r>
            <a:r>
              <a:rPr lang="en-GB" dirty="0" err="1"/>
              <a:t>Auswirkungen</a:t>
            </a:r>
            <a:br>
              <a:rPr lang="en-GB" dirty="0"/>
            </a:br>
            <a:r>
              <a:rPr lang="en-GB" dirty="0" err="1"/>
              <a:t>hochenergetischer</a:t>
            </a:r>
            <a:r>
              <a:rPr lang="en-GB" dirty="0"/>
              <a:t> </a:t>
            </a:r>
            <a:r>
              <a:rPr lang="en-GB" dirty="0" err="1"/>
              <a:t>Röntgenstrahlung</a:t>
            </a:r>
            <a:r>
              <a:rPr lang="en-GB" dirty="0"/>
              <a:t> auf </a:t>
            </a:r>
            <a:r>
              <a:rPr lang="en-GB" dirty="0" err="1"/>
              <a:t>biologisches</a:t>
            </a:r>
            <a:r>
              <a:rPr lang="en-GB" dirty="0"/>
              <a:t> </a:t>
            </a:r>
            <a:r>
              <a:rPr lang="en-GB" dirty="0" err="1"/>
              <a:t>Gewebe</a:t>
            </a:r>
            <a:br>
              <a:rPr lang="en-GB" dirty="0"/>
            </a:br>
            <a:r>
              <a:rPr lang="en-GB" dirty="0" err="1"/>
              <a:t>legte</a:t>
            </a:r>
            <a:r>
              <a:rPr lang="en-GB" dirty="0"/>
              <a:t> den </a:t>
            </a:r>
            <a:r>
              <a:rPr lang="en-GB" dirty="0" err="1"/>
              <a:t>Grundstein</a:t>
            </a:r>
            <a:r>
              <a:rPr lang="en-GB" dirty="0"/>
              <a:t> für die </a:t>
            </a:r>
            <a:r>
              <a:rPr lang="en-GB" dirty="0" err="1"/>
              <a:t>moderne</a:t>
            </a:r>
            <a:r>
              <a:rPr lang="en-GB" dirty="0"/>
              <a:t> </a:t>
            </a:r>
            <a:r>
              <a:rPr lang="en-GB" dirty="0" err="1"/>
              <a:t>Tumortherapie</a:t>
            </a:r>
            <a:r>
              <a:rPr lang="en-GB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/>
              <a:t>Bekannt</a:t>
            </a:r>
            <a:r>
              <a:rPr lang="en-GB" dirty="0"/>
              <a:t> </a:t>
            </a:r>
            <a:r>
              <a:rPr lang="en-GB" dirty="0" err="1"/>
              <a:t>wurde</a:t>
            </a:r>
            <a:r>
              <a:rPr lang="en-GB" dirty="0"/>
              <a:t> </a:t>
            </a:r>
            <a:r>
              <a:rPr lang="en-GB" dirty="0" err="1"/>
              <a:t>sie</a:t>
            </a:r>
            <a:r>
              <a:rPr lang="en-GB" dirty="0"/>
              <a:t> </a:t>
            </a:r>
            <a:r>
              <a:rPr lang="en-GB" dirty="0" err="1"/>
              <a:t>vor</a:t>
            </a:r>
            <a:r>
              <a:rPr lang="en-GB" dirty="0"/>
              <a:t> </a:t>
            </a:r>
            <a:r>
              <a:rPr lang="en-GB" dirty="0" err="1"/>
              <a:t>allem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ihre</a:t>
            </a:r>
            <a:r>
              <a:rPr lang="en-GB" dirty="0"/>
              <a:t> Arbeit am</a:t>
            </a:r>
            <a:br>
              <a:rPr lang="en-GB" dirty="0"/>
            </a:br>
            <a:r>
              <a:rPr lang="en-GB" dirty="0"/>
              <a:t>Radium-</a:t>
            </a:r>
            <a:r>
              <a:rPr lang="en-GB" dirty="0" err="1"/>
              <a:t>Institut</a:t>
            </a:r>
            <a:r>
              <a:rPr lang="en-GB" dirty="0"/>
              <a:t> (1923–1938), wo </a:t>
            </a:r>
            <a:r>
              <a:rPr lang="en-GB" dirty="0" err="1"/>
              <a:t>sie</a:t>
            </a:r>
            <a:r>
              <a:rPr lang="en-GB" dirty="0"/>
              <a:t> die Methode der</a:t>
            </a:r>
            <a:br>
              <a:rPr lang="en-GB" dirty="0"/>
            </a:br>
            <a:r>
              <a:rPr lang="en-GB" dirty="0"/>
              <a:t>„</a:t>
            </a:r>
            <a:r>
              <a:rPr lang="en-GB" dirty="0" err="1"/>
              <a:t>Kernemulsionen</a:t>
            </a:r>
            <a:r>
              <a:rPr lang="en-GB" dirty="0"/>
              <a:t>“ </a:t>
            </a:r>
            <a:r>
              <a:rPr lang="en-GB" dirty="0" err="1"/>
              <a:t>zum</a:t>
            </a:r>
            <a:r>
              <a:rPr lang="en-GB" dirty="0"/>
              <a:t> </a:t>
            </a:r>
            <a:r>
              <a:rPr lang="en-GB" dirty="0" err="1"/>
              <a:t>Nachweis</a:t>
            </a:r>
            <a:r>
              <a:rPr lang="en-GB" dirty="0"/>
              <a:t> von </a:t>
            </a:r>
            <a:r>
              <a:rPr lang="en-GB" dirty="0" err="1"/>
              <a:t>Elementarteilchen</a:t>
            </a:r>
            <a:br>
              <a:rPr lang="en-GB" dirty="0"/>
            </a:br>
            <a:r>
              <a:rPr lang="en-GB" dirty="0" err="1"/>
              <a:t>entwickelte</a:t>
            </a:r>
            <a:r>
              <a:rPr lang="en-GB" dirty="0"/>
              <a:t> – bis </a:t>
            </a:r>
            <a:r>
              <a:rPr lang="en-GB" dirty="0" err="1"/>
              <a:t>heute</a:t>
            </a:r>
            <a:r>
              <a:rPr lang="en-GB" dirty="0"/>
              <a:t> die </a:t>
            </a:r>
            <a:r>
              <a:rPr lang="en-GB" dirty="0" err="1"/>
              <a:t>präziseste</a:t>
            </a:r>
            <a:r>
              <a:rPr lang="en-GB" dirty="0"/>
              <a:t> Methode </a:t>
            </a:r>
            <a:r>
              <a:rPr lang="en-GB" dirty="0" err="1"/>
              <a:t>zur</a:t>
            </a:r>
            <a:r>
              <a:rPr lang="en-GB" dirty="0"/>
              <a:t> </a:t>
            </a:r>
            <a:r>
              <a:rPr lang="en-GB" dirty="0" err="1"/>
              <a:t>Registrierung</a:t>
            </a:r>
            <a:br>
              <a:rPr lang="en-GB" dirty="0"/>
            </a:br>
            <a:r>
              <a:rPr lang="en-GB" dirty="0" err="1"/>
              <a:t>geladener</a:t>
            </a:r>
            <a:r>
              <a:rPr lang="en-GB" dirty="0"/>
              <a:t> </a:t>
            </a:r>
            <a:r>
              <a:rPr lang="en-GB" dirty="0" err="1"/>
              <a:t>Teilchen</a:t>
            </a:r>
            <a:r>
              <a:rPr lang="en-GB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Sie </a:t>
            </a:r>
            <a:r>
              <a:rPr lang="en-GB" dirty="0" err="1"/>
              <a:t>führte</a:t>
            </a:r>
            <a:r>
              <a:rPr lang="en-GB" dirty="0"/>
              <a:t> </a:t>
            </a:r>
            <a:r>
              <a:rPr lang="en-GB" dirty="0" err="1"/>
              <a:t>bahnbrechende</a:t>
            </a:r>
            <a:r>
              <a:rPr lang="en-GB" dirty="0"/>
              <a:t> </a:t>
            </a:r>
            <a:r>
              <a:rPr lang="en-GB" dirty="0" err="1"/>
              <a:t>Studien</a:t>
            </a:r>
            <a:r>
              <a:rPr lang="en-GB" dirty="0"/>
              <a:t> </a:t>
            </a:r>
            <a:r>
              <a:rPr lang="en-GB" dirty="0" err="1"/>
              <a:t>zu</a:t>
            </a:r>
            <a:r>
              <a:rPr lang="en-GB" dirty="0"/>
              <a:t> den </a:t>
            </a:r>
            <a:r>
              <a:rPr lang="en-GB" dirty="0" err="1"/>
              <a:t>Wechselwirkungen</a:t>
            </a:r>
            <a:r>
              <a:rPr lang="en-GB" dirty="0"/>
              <a:t> </a:t>
            </a:r>
            <a:r>
              <a:rPr lang="en-GB" dirty="0" err="1"/>
              <a:t>kosmischer</a:t>
            </a:r>
            <a:r>
              <a:rPr lang="en-GB" dirty="0"/>
              <a:t> </a:t>
            </a:r>
            <a:r>
              <a:rPr lang="en-GB" dirty="0" err="1"/>
              <a:t>Strahlung</a:t>
            </a:r>
            <a:r>
              <a:rPr lang="en-GB" dirty="0"/>
              <a:t> </a:t>
            </a:r>
            <a:r>
              <a:rPr lang="en-GB" dirty="0" err="1"/>
              <a:t>mit</a:t>
            </a:r>
            <a:r>
              <a:rPr lang="en-GB" dirty="0"/>
              <a:t> </a:t>
            </a:r>
            <a:r>
              <a:rPr lang="en-GB" dirty="0" err="1"/>
              <a:t>Materie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und </a:t>
            </a:r>
            <a:r>
              <a:rPr lang="en-GB" dirty="0" err="1"/>
              <a:t>arbeitete</a:t>
            </a:r>
            <a:r>
              <a:rPr lang="en-GB" dirty="0"/>
              <a:t> </a:t>
            </a:r>
            <a:r>
              <a:rPr lang="en-GB" dirty="0" err="1"/>
              <a:t>dabei</a:t>
            </a:r>
            <a:r>
              <a:rPr lang="en-GB" dirty="0"/>
              <a:t> </a:t>
            </a:r>
            <a:r>
              <a:rPr lang="en-GB" dirty="0" err="1"/>
              <a:t>mit</a:t>
            </a:r>
            <a:r>
              <a:rPr lang="en-GB" dirty="0"/>
              <a:t> Victor Franz Hess </a:t>
            </a:r>
            <a:r>
              <a:rPr lang="en-GB" dirty="0" err="1"/>
              <a:t>zusammen</a:t>
            </a:r>
            <a:r>
              <a:rPr lang="en-GB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1938 </a:t>
            </a:r>
            <a:r>
              <a:rPr lang="en-GB" dirty="0" err="1"/>
              <a:t>musste</a:t>
            </a:r>
            <a:r>
              <a:rPr lang="en-GB" dirty="0"/>
              <a:t> </a:t>
            </a:r>
            <a:r>
              <a:rPr lang="en-GB" dirty="0" err="1"/>
              <a:t>sie</a:t>
            </a:r>
            <a:r>
              <a:rPr lang="en-GB" dirty="0"/>
              <a:t> Österreich </a:t>
            </a:r>
            <a:r>
              <a:rPr lang="en-GB" dirty="0" err="1"/>
              <a:t>verlassen</a:t>
            </a:r>
            <a:r>
              <a:rPr lang="en-GB" dirty="0"/>
              <a:t>; ab 1944 </a:t>
            </a:r>
            <a:r>
              <a:rPr lang="en-GB" dirty="0" err="1"/>
              <a:t>arbeitete</a:t>
            </a:r>
            <a:r>
              <a:rPr lang="en-GB" dirty="0"/>
              <a:t> </a:t>
            </a:r>
            <a:r>
              <a:rPr lang="en-GB" dirty="0" err="1"/>
              <a:t>sie</a:t>
            </a:r>
            <a:r>
              <a:rPr lang="en-GB" dirty="0"/>
              <a:t> in den USA (</a:t>
            </a:r>
            <a:r>
              <a:rPr lang="en-GB" dirty="0" err="1"/>
              <a:t>zuerst</a:t>
            </a:r>
            <a:r>
              <a:rPr lang="en-GB" dirty="0"/>
              <a:t> in der Industrie, </a:t>
            </a:r>
            <a:r>
              <a:rPr lang="en-GB" dirty="0" err="1"/>
              <a:t>dann</a:t>
            </a:r>
            <a:r>
              <a:rPr lang="en-GB" dirty="0"/>
              <a:t> </a:t>
            </a:r>
            <a:r>
              <a:rPr lang="en-GB" dirty="0" err="1"/>
              <a:t>im</a:t>
            </a:r>
            <a:r>
              <a:rPr lang="en-GB" dirty="0"/>
              <a:t> Brookhaven National Laboratory); 1960 </a:t>
            </a:r>
            <a:r>
              <a:rPr lang="en-GB" dirty="0" err="1"/>
              <a:t>kehrte</a:t>
            </a:r>
            <a:r>
              <a:rPr lang="en-GB" dirty="0"/>
              <a:t> </a:t>
            </a:r>
            <a:r>
              <a:rPr lang="en-GB" dirty="0" err="1"/>
              <a:t>sie</a:t>
            </a:r>
            <a:r>
              <a:rPr lang="en-GB" dirty="0"/>
              <a:t> </a:t>
            </a:r>
            <a:r>
              <a:rPr lang="en-GB" dirty="0" err="1"/>
              <a:t>nach</a:t>
            </a:r>
            <a:r>
              <a:rPr lang="en-GB" dirty="0"/>
              <a:t> Wien </a:t>
            </a:r>
            <a:r>
              <a:rPr lang="en-GB" dirty="0" err="1"/>
              <a:t>zurück</a:t>
            </a:r>
            <a:r>
              <a:rPr lang="en-GB" dirty="0"/>
              <a:t>, um </a:t>
            </a:r>
            <a:r>
              <a:rPr lang="en-GB" dirty="0" err="1"/>
              <a:t>ihre</a:t>
            </a:r>
            <a:r>
              <a:rPr lang="en-GB" dirty="0"/>
              <a:t> Arbeit am Radium-</a:t>
            </a:r>
            <a:r>
              <a:rPr lang="en-GB" dirty="0" err="1"/>
              <a:t>Institut</a:t>
            </a:r>
            <a:r>
              <a:rPr lang="en-GB" dirty="0"/>
              <a:t> </a:t>
            </a:r>
            <a:r>
              <a:rPr lang="en-GB" dirty="0" err="1"/>
              <a:t>fortzusetzen</a:t>
            </a:r>
            <a:r>
              <a:rPr lang="en-GB" dirty="0"/>
              <a:t>.</a:t>
            </a:r>
          </a:p>
          <a:p>
            <a:endParaRPr lang="en-GB" dirty="0"/>
          </a:p>
          <a:p>
            <a:r>
              <a:rPr lang="en-GB" dirty="0" err="1"/>
              <a:t>Ihre</a:t>
            </a:r>
            <a:r>
              <a:rPr lang="en-GB" dirty="0"/>
              <a:t> Methode der </a:t>
            </a:r>
            <a:r>
              <a:rPr lang="en-GB" dirty="0" err="1"/>
              <a:t>Kernemulsion</a:t>
            </a:r>
            <a:r>
              <a:rPr lang="en-GB" dirty="0"/>
              <a:t> </a:t>
            </a:r>
            <a:r>
              <a:rPr lang="en-GB" dirty="0" err="1"/>
              <a:t>wurde</a:t>
            </a:r>
            <a:r>
              <a:rPr lang="en-GB" dirty="0"/>
              <a:t> von Cecil Powell in Birmingham </a:t>
            </a:r>
            <a:r>
              <a:rPr lang="en-GB" dirty="0" err="1"/>
              <a:t>weiterentwickelt</a:t>
            </a:r>
            <a:r>
              <a:rPr lang="en-GB" dirty="0"/>
              <a:t>, was </a:t>
            </a:r>
            <a:r>
              <a:rPr lang="en-GB" dirty="0" err="1"/>
              <a:t>zur</a:t>
            </a:r>
            <a:r>
              <a:rPr lang="en-GB" dirty="0"/>
              <a:t> </a:t>
            </a:r>
            <a:r>
              <a:rPr lang="en-GB" dirty="0" err="1"/>
              <a:t>Entdeckung</a:t>
            </a:r>
            <a:r>
              <a:rPr lang="en-GB" dirty="0"/>
              <a:t> </a:t>
            </a:r>
            <a:r>
              <a:rPr lang="en-GB" dirty="0" err="1"/>
              <a:t>neuer</a:t>
            </a:r>
            <a:r>
              <a:rPr lang="en-GB" dirty="0"/>
              <a:t> </a:t>
            </a:r>
            <a:r>
              <a:rPr lang="en-GB" dirty="0" err="1"/>
              <a:t>Elementarteilchen</a:t>
            </a:r>
            <a:r>
              <a:rPr lang="en-GB" dirty="0"/>
              <a:t> </a:t>
            </a:r>
            <a:r>
              <a:rPr lang="en-GB" dirty="0" err="1"/>
              <a:t>führte</a:t>
            </a:r>
            <a:r>
              <a:rPr lang="en-GB" dirty="0"/>
              <a:t>; Powell </a:t>
            </a:r>
            <a:r>
              <a:rPr lang="en-GB" dirty="0" err="1"/>
              <a:t>erhielt</a:t>
            </a:r>
            <a:r>
              <a:rPr lang="en-GB" dirty="0"/>
              <a:t> </a:t>
            </a:r>
            <a:r>
              <a:rPr lang="en-GB" dirty="0" err="1"/>
              <a:t>dafür</a:t>
            </a:r>
            <a:r>
              <a:rPr lang="en-GB" dirty="0"/>
              <a:t> 1950 den </a:t>
            </a:r>
            <a:r>
              <a:rPr lang="en-GB" dirty="0" err="1"/>
              <a:t>Nobelpreis</a:t>
            </a:r>
            <a:r>
              <a:rPr lang="en-GB" dirty="0"/>
              <a:t> für </a:t>
            </a:r>
            <a:r>
              <a:rPr lang="en-GB" dirty="0" err="1"/>
              <a:t>Physik</a:t>
            </a:r>
            <a:r>
              <a:rPr lang="en-GB" dirty="0"/>
              <a:t>. Blau </a:t>
            </a:r>
            <a:r>
              <a:rPr lang="en-GB" dirty="0" err="1"/>
              <a:t>wurde</a:t>
            </a:r>
            <a:r>
              <a:rPr lang="en-GB" dirty="0"/>
              <a:t> </a:t>
            </a:r>
            <a:r>
              <a:rPr lang="en-GB" dirty="0" err="1"/>
              <a:t>zweimal</a:t>
            </a:r>
            <a:r>
              <a:rPr lang="en-GB" dirty="0"/>
              <a:t> für den </a:t>
            </a:r>
            <a:r>
              <a:rPr lang="en-GB" dirty="0" err="1"/>
              <a:t>Nobelpreis</a:t>
            </a:r>
            <a:r>
              <a:rPr lang="en-GB" dirty="0"/>
              <a:t> </a:t>
            </a:r>
            <a:r>
              <a:rPr lang="en-GB" dirty="0" err="1"/>
              <a:t>nominiert</a:t>
            </a:r>
            <a:r>
              <a:rPr lang="en-GB" dirty="0"/>
              <a:t> und </a:t>
            </a:r>
            <a:r>
              <a:rPr lang="en-GB" dirty="0" err="1"/>
              <a:t>vom</a:t>
            </a:r>
            <a:r>
              <a:rPr lang="en-GB" dirty="0"/>
              <a:t> </a:t>
            </a:r>
            <a:r>
              <a:rPr lang="en-GB" dirty="0" err="1"/>
              <a:t>Komitee</a:t>
            </a:r>
            <a:r>
              <a:rPr lang="en-GB" dirty="0"/>
              <a:t> </a:t>
            </a:r>
            <a:r>
              <a:rPr lang="en-GB" dirty="0" err="1"/>
              <a:t>anerkannt</a:t>
            </a:r>
            <a:r>
              <a:rPr lang="en-GB" dirty="0"/>
              <a:t>, </a:t>
            </a:r>
            <a:r>
              <a:rPr lang="en-GB" dirty="0" err="1"/>
              <a:t>erhielt</a:t>
            </a:r>
            <a:r>
              <a:rPr lang="en-GB" dirty="0"/>
              <a:t> </a:t>
            </a:r>
            <a:r>
              <a:rPr lang="en-GB" dirty="0" err="1"/>
              <a:t>aber</a:t>
            </a:r>
            <a:r>
              <a:rPr lang="en-GB" dirty="0"/>
              <a:t> nicht die </a:t>
            </a:r>
            <a:r>
              <a:rPr lang="en-GB" dirty="0" err="1"/>
              <a:t>volle</a:t>
            </a:r>
            <a:r>
              <a:rPr lang="en-GB" dirty="0"/>
              <a:t> </a:t>
            </a:r>
            <a:r>
              <a:rPr lang="en-GB" dirty="0" err="1"/>
              <a:t>Anerkennung</a:t>
            </a:r>
            <a:r>
              <a:rPr lang="en-GB" dirty="0"/>
              <a:t> für </a:t>
            </a:r>
            <a:r>
              <a:rPr lang="en-GB" dirty="0" err="1"/>
              <a:t>ihre</a:t>
            </a:r>
            <a:r>
              <a:rPr lang="en-GB" dirty="0"/>
              <a:t> </a:t>
            </a:r>
            <a:r>
              <a:rPr lang="en-GB" dirty="0" err="1"/>
              <a:t>bahnbrechende</a:t>
            </a:r>
            <a:r>
              <a:rPr lang="en-GB" dirty="0"/>
              <a:t> Arbeit.</a:t>
            </a:r>
            <a:endParaRPr lang="en-AT" dirty="0"/>
          </a:p>
        </p:txBody>
      </p:sp>
    </p:spTree>
    <p:extLst>
      <p:ext uri="{BB962C8B-B14F-4D97-AF65-F5344CB8AC3E}">
        <p14:creationId xmlns:p14="http://schemas.microsoft.com/office/powerpoint/2010/main" val="24925547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9E9829-5064-D243-A226-546F03EF1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T" dirty="0"/>
              <a:t>Seltsame Teilchen (strange particles)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73C9F1-BC38-924F-84D7-47C34390D4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11036" y="2344480"/>
            <a:ext cx="2437267" cy="2450804"/>
          </a:xfrm>
        </p:spPr>
        <p:txBody>
          <a:bodyPr/>
          <a:lstStyle/>
          <a:p>
            <a:r>
              <a:rPr lang="en-AT" dirty="0"/>
              <a:t>Rochester, Butler, …</a:t>
            </a:r>
          </a:p>
          <a:p>
            <a:pPr lvl="1"/>
            <a:r>
              <a:rPr lang="en-AT" dirty="0">
                <a:latin typeface="Symbol" pitchFamily="2" charset="2"/>
              </a:rPr>
              <a:t>L</a:t>
            </a:r>
            <a:r>
              <a:rPr lang="en-AT" dirty="0"/>
              <a:t> </a:t>
            </a:r>
            <a:r>
              <a:rPr lang="en-AT" dirty="0">
                <a:latin typeface="Symbol" pitchFamily="2" charset="2"/>
              </a:rPr>
              <a:t>®</a:t>
            </a:r>
            <a:r>
              <a:rPr lang="en-AT" dirty="0"/>
              <a:t> p</a:t>
            </a:r>
            <a:r>
              <a:rPr lang="en-AT" dirty="0">
                <a:latin typeface="Symbol" pitchFamily="2" charset="2"/>
              </a:rPr>
              <a:t>p</a:t>
            </a:r>
            <a:r>
              <a:rPr lang="en-AT" baseline="30000" dirty="0"/>
              <a:t>-</a:t>
            </a:r>
          </a:p>
          <a:p>
            <a:pPr lvl="1"/>
            <a:r>
              <a:rPr lang="en-AT" dirty="0"/>
              <a:t>K</a:t>
            </a:r>
            <a:r>
              <a:rPr lang="en-AT" baseline="30000" dirty="0"/>
              <a:t>0</a:t>
            </a:r>
            <a:r>
              <a:rPr lang="en-AT" baseline="-25000" dirty="0"/>
              <a:t>S</a:t>
            </a:r>
            <a:r>
              <a:rPr lang="en-AT" dirty="0"/>
              <a:t> </a:t>
            </a:r>
            <a:r>
              <a:rPr lang="en-AT" dirty="0">
                <a:latin typeface="Symbol" pitchFamily="2" charset="2"/>
              </a:rPr>
              <a:t>®</a:t>
            </a:r>
            <a:r>
              <a:rPr lang="en-AT" dirty="0"/>
              <a:t> </a:t>
            </a:r>
            <a:r>
              <a:rPr lang="en-AT" dirty="0">
                <a:latin typeface="Symbol" pitchFamily="2" charset="2"/>
              </a:rPr>
              <a:t>p</a:t>
            </a:r>
            <a:r>
              <a:rPr lang="en-AT" baseline="30000" dirty="0"/>
              <a:t>+</a:t>
            </a:r>
            <a:r>
              <a:rPr lang="en-AT" dirty="0">
                <a:latin typeface="Symbol" pitchFamily="2" charset="2"/>
              </a:rPr>
              <a:t>p</a:t>
            </a:r>
            <a:r>
              <a:rPr lang="en-AT" baseline="30000" dirty="0"/>
              <a:t>-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6C5198-C514-F149-82C9-0605F92CA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8CDEE38-82D7-9C4E-80D2-3ED9E5B7EE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533" y="1931037"/>
            <a:ext cx="6399667" cy="322043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E417F49-D36B-1744-AF36-37FE5002EEED}"/>
              </a:ext>
            </a:extLst>
          </p:cNvPr>
          <p:cNvSpPr txBox="1"/>
          <p:nvPr/>
        </p:nvSpPr>
        <p:spPr>
          <a:xfrm>
            <a:off x="797442" y="5415864"/>
            <a:ext cx="57557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T" sz="2400" dirty="0"/>
              <a:t>Kosmische Strahlung in einer Nebelkammer</a:t>
            </a:r>
          </a:p>
        </p:txBody>
      </p:sp>
      <p:grpSp>
        <p:nvGrpSpPr>
          <p:cNvPr id="8" name="Group 9">
            <a:extLst>
              <a:ext uri="{FF2B5EF4-FFF2-40B4-BE49-F238E27FC236}">
                <a16:creationId xmlns:a16="http://schemas.microsoft.com/office/drawing/2014/main" id="{7621B7D0-01D8-F642-B246-2D0069BEB0B3}"/>
              </a:ext>
            </a:extLst>
          </p:cNvPr>
          <p:cNvGrpSpPr>
            <a:grpSpLocks/>
          </p:cNvGrpSpPr>
          <p:nvPr/>
        </p:nvGrpSpPr>
        <p:grpSpPr bwMode="auto">
          <a:xfrm>
            <a:off x="83782" y="1123649"/>
            <a:ext cx="1143000" cy="1066800"/>
            <a:chOff x="1056" y="2784"/>
            <a:chExt cx="1296" cy="1008"/>
          </a:xfrm>
        </p:grpSpPr>
        <p:sp>
          <p:nvSpPr>
            <p:cNvPr id="9" name="AutoShape 10">
              <a:extLst>
                <a:ext uri="{FF2B5EF4-FFF2-40B4-BE49-F238E27FC236}">
                  <a16:creationId xmlns:a16="http://schemas.microsoft.com/office/drawing/2014/main" id="{0174BC91-5C2E-BC47-A5E9-DED95FCD24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" y="2784"/>
              <a:ext cx="1296" cy="1008"/>
            </a:xfrm>
            <a:prstGeom prst="irregularSeal1">
              <a:avLst/>
            </a:prstGeom>
            <a:solidFill>
              <a:srgbClr val="FF0000"/>
            </a:solidFill>
            <a:ln w="508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T"/>
            </a:p>
          </p:txBody>
        </p:sp>
        <p:sp>
          <p:nvSpPr>
            <p:cNvPr id="10" name="WordArt 11">
              <a:extLst>
                <a:ext uri="{FF2B5EF4-FFF2-40B4-BE49-F238E27FC236}">
                  <a16:creationId xmlns:a16="http://schemas.microsoft.com/office/drawing/2014/main" id="{4C2C902C-583B-A343-ABB0-ED0E155091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367507">
              <a:off x="1392" y="3047"/>
              <a:ext cx="622" cy="409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SlantUp">
                <a:avLst>
                  <a:gd name="adj" fmla="val 37310"/>
                </a:avLst>
              </a:prstTxWarp>
            </a:bodyPr>
            <a:lstStyle/>
            <a:p>
              <a:pPr algn="ctr"/>
              <a:r>
                <a:rPr lang="en-GB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1947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8950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Anzahl der Elementarteilchen als Funktion der Zeit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6DA9-550F-6F40-91C5-C6EAFCDC6BE8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0439" y="1417638"/>
            <a:ext cx="7206566" cy="48841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541224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A7082E-E7A3-1145-A529-4A767B7A83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9609" y="1015409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AT" dirty="0"/>
              <a:t>“Teilchen-Zoo”</a:t>
            </a:r>
          </a:p>
          <a:p>
            <a:pPr lvl="1"/>
            <a:r>
              <a:rPr lang="en-AT" dirty="0"/>
              <a:t>Anfang der 1960er kannte man rund 200 Elementarteilchen</a:t>
            </a:r>
          </a:p>
          <a:p>
            <a:r>
              <a:rPr lang="en-AT" dirty="0"/>
              <a:t>W. Lamb in seiner N</a:t>
            </a:r>
            <a:r>
              <a:rPr lang="en-GB" dirty="0"/>
              <a:t>o</a:t>
            </a:r>
            <a:r>
              <a:rPr lang="en-AT" dirty="0"/>
              <a:t>belpreis-Rede 1950:</a:t>
            </a:r>
          </a:p>
          <a:p>
            <a:pPr marL="457200" lvl="1" indent="0">
              <a:buNone/>
            </a:pPr>
            <a:r>
              <a:rPr lang="en-AT" dirty="0">
                <a:solidFill>
                  <a:srgbClr val="64A6E1"/>
                </a:solidFill>
              </a:rPr>
              <a:t>“I have heard it said the finder</a:t>
            </a:r>
            <a:br>
              <a:rPr lang="en-AT" dirty="0">
                <a:solidFill>
                  <a:srgbClr val="64A6E1"/>
                </a:solidFill>
              </a:rPr>
            </a:br>
            <a:r>
              <a:rPr lang="en-AT" dirty="0">
                <a:solidFill>
                  <a:srgbClr val="64A6E1"/>
                </a:solidFill>
              </a:rPr>
              <a:t> of a new elementary particle</a:t>
            </a:r>
            <a:br>
              <a:rPr lang="en-AT" dirty="0">
                <a:solidFill>
                  <a:srgbClr val="64A6E1"/>
                </a:solidFill>
              </a:rPr>
            </a:br>
            <a:r>
              <a:rPr lang="en-AT" dirty="0">
                <a:solidFill>
                  <a:srgbClr val="64A6E1"/>
                </a:solidFill>
              </a:rPr>
              <a:t> used to be rewarded by a</a:t>
            </a:r>
            <a:br>
              <a:rPr lang="en-AT" dirty="0">
                <a:solidFill>
                  <a:srgbClr val="64A6E1"/>
                </a:solidFill>
              </a:rPr>
            </a:br>
            <a:r>
              <a:rPr lang="en-AT" dirty="0">
                <a:solidFill>
                  <a:srgbClr val="64A6E1"/>
                </a:solidFill>
              </a:rPr>
              <a:t>Nobel Prize, but that now such</a:t>
            </a:r>
            <a:br>
              <a:rPr lang="en-AT" dirty="0">
                <a:solidFill>
                  <a:srgbClr val="64A6E1"/>
                </a:solidFill>
              </a:rPr>
            </a:br>
            <a:r>
              <a:rPr lang="en-AT" dirty="0">
                <a:solidFill>
                  <a:srgbClr val="64A6E1"/>
                </a:solidFill>
              </a:rPr>
              <a:t>a discovery ought to be punished</a:t>
            </a:r>
            <a:br>
              <a:rPr lang="en-AT" dirty="0">
                <a:solidFill>
                  <a:srgbClr val="64A6E1"/>
                </a:solidFill>
              </a:rPr>
            </a:br>
            <a:r>
              <a:rPr lang="en-AT" dirty="0">
                <a:solidFill>
                  <a:srgbClr val="64A6E1"/>
                </a:solidFill>
              </a:rPr>
              <a:t>by a $10,000 fine.”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D157C0-E501-0344-8519-D513D1D42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A91AC00-F835-1D49-9C49-EE1123554D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3014" y="3030278"/>
            <a:ext cx="2191208" cy="3019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1133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6031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3" r="2" b="3"/>
          <a:stretch/>
        </p:blipFill>
        <p:spPr>
          <a:xfrm>
            <a:off x="-194400" y="0"/>
            <a:ext cx="9565200" cy="6858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A3237-9F63-5A46-B69F-A6BD4ABDCAE9}" type="slidenum">
              <a:rPr lang="de-DE" smtClean="0"/>
              <a:pPr/>
              <a:t>21</a:t>
            </a:fld>
            <a:endParaRPr lang="de-DE"/>
          </a:p>
        </p:txBody>
      </p:sp>
      <p:sp>
        <p:nvSpPr>
          <p:cNvPr id="4" name="Rectangle 3"/>
          <p:cNvSpPr/>
          <p:nvPr/>
        </p:nvSpPr>
        <p:spPr>
          <a:xfrm>
            <a:off x="7740999" y="5986007"/>
            <a:ext cx="392185" cy="336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2261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6031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3" r="2" b="3"/>
          <a:stretch/>
        </p:blipFill>
        <p:spPr>
          <a:xfrm>
            <a:off x="-194400" y="0"/>
            <a:ext cx="9565200" cy="6858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A3237-9F63-5A46-B69F-A6BD4ABDCAE9}" type="slidenum">
              <a:rPr lang="de-DE" smtClean="0"/>
              <a:pPr/>
              <a:t>22</a:t>
            </a:fld>
            <a:endParaRPr lang="de-DE"/>
          </a:p>
        </p:txBody>
      </p:sp>
      <p:sp>
        <p:nvSpPr>
          <p:cNvPr id="4" name="Rectangle 3"/>
          <p:cNvSpPr/>
          <p:nvPr/>
        </p:nvSpPr>
        <p:spPr>
          <a:xfrm>
            <a:off x="7740999" y="5986007"/>
            <a:ext cx="392185" cy="336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6497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40F1D0B-9BE8-F948-969B-1100D0452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T" sz="3600" dirty="0"/>
              <a:t>Das (ursprüngliche) Quark-Modell (GM)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DEC692A-2651-B441-B545-6107BA0FA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E778C30-8723-1349-A508-3899050773B1}"/>
              </a:ext>
            </a:extLst>
          </p:cNvPr>
          <p:cNvSpPr txBox="1"/>
          <p:nvPr/>
        </p:nvSpPr>
        <p:spPr>
          <a:xfrm>
            <a:off x="2678340" y="1447888"/>
            <a:ext cx="3787319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T" sz="2800" dirty="0"/>
              <a:t>Hadronen</a:t>
            </a:r>
            <a:br>
              <a:rPr lang="en-AT" dirty="0"/>
            </a:br>
            <a:r>
              <a:rPr lang="en-AT" dirty="0"/>
              <a:t>(Teilchen auf die die starke Kraft wirkt)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0C9930F-6C94-5E45-AB5E-6CC2CAE72715}"/>
              </a:ext>
            </a:extLst>
          </p:cNvPr>
          <p:cNvSpPr txBox="1"/>
          <p:nvPr/>
        </p:nvSpPr>
        <p:spPr>
          <a:xfrm>
            <a:off x="2000221" y="2976434"/>
            <a:ext cx="15568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T" sz="2800" dirty="0"/>
              <a:t>Mesonen</a:t>
            </a:r>
            <a:endParaRPr lang="en-AT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060E96-C14D-8143-B25A-CAEA30278A2E}"/>
              </a:ext>
            </a:extLst>
          </p:cNvPr>
          <p:cNvSpPr txBox="1"/>
          <p:nvPr/>
        </p:nvSpPr>
        <p:spPr>
          <a:xfrm>
            <a:off x="5349683" y="2976434"/>
            <a:ext cx="15815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T" sz="2800" dirty="0"/>
              <a:t>Baryonen</a:t>
            </a:r>
            <a:endParaRPr lang="en-AT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E53FD8E-E42C-224F-8EA2-AFF3AD9C9A81}"/>
              </a:ext>
            </a:extLst>
          </p:cNvPr>
          <p:cNvCxnSpPr>
            <a:cxnSpLocks/>
          </p:cNvCxnSpPr>
          <p:nvPr/>
        </p:nvCxnSpPr>
        <p:spPr>
          <a:xfrm flipH="1">
            <a:off x="2983230" y="2362595"/>
            <a:ext cx="934337" cy="467833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56DB02D-0E52-494B-A124-7EA5BA8AF289}"/>
              </a:ext>
            </a:extLst>
          </p:cNvPr>
          <p:cNvCxnSpPr>
            <a:cxnSpLocks/>
          </p:cNvCxnSpPr>
          <p:nvPr/>
        </p:nvCxnSpPr>
        <p:spPr>
          <a:xfrm>
            <a:off x="4881497" y="2346838"/>
            <a:ext cx="936373" cy="499349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AD039743-B35D-6049-9838-8BA528CA62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7340" y="3498644"/>
            <a:ext cx="5265449" cy="159363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F8325CA-AE71-E042-B0F3-C29CC863992B}"/>
              </a:ext>
            </a:extLst>
          </p:cNvPr>
          <p:cNvSpPr txBox="1"/>
          <p:nvPr/>
        </p:nvSpPr>
        <p:spPr>
          <a:xfrm>
            <a:off x="1063602" y="5956240"/>
            <a:ext cx="70167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T" sz="2000" dirty="0"/>
              <a:t>“Three quarks for Muster Mark” in Finnegans Wake (James Joyce)</a:t>
            </a:r>
          </a:p>
        </p:txBody>
      </p:sp>
    </p:spTree>
    <p:extLst>
      <p:ext uri="{BB962C8B-B14F-4D97-AF65-F5344CB8AC3E}">
        <p14:creationId xmlns:p14="http://schemas.microsoft.com/office/powerpoint/2010/main" val="7647774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6031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3" r="2" b="3"/>
          <a:stretch/>
        </p:blipFill>
        <p:spPr>
          <a:xfrm>
            <a:off x="-194400" y="0"/>
            <a:ext cx="9565200" cy="6858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A3237-9F63-5A46-B69F-A6BD4ABDCAE9}" type="slidenum">
              <a:rPr lang="de-DE" smtClean="0"/>
              <a:pPr/>
              <a:t>24</a:t>
            </a:fld>
            <a:endParaRPr lang="de-DE"/>
          </a:p>
        </p:txBody>
      </p:sp>
      <p:sp>
        <p:nvSpPr>
          <p:cNvPr id="4" name="Rectangle 3"/>
          <p:cNvSpPr/>
          <p:nvPr/>
        </p:nvSpPr>
        <p:spPr>
          <a:xfrm>
            <a:off x="7740999" y="5986007"/>
            <a:ext cx="392185" cy="336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5012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6031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3" r="2" b="3"/>
          <a:stretch/>
        </p:blipFill>
        <p:spPr>
          <a:xfrm>
            <a:off x="-194400" y="0"/>
            <a:ext cx="9565200" cy="6858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A3237-9F63-5A46-B69F-A6BD4ABDCAE9}" type="slidenum">
              <a:rPr lang="de-DE" smtClean="0"/>
              <a:pPr/>
              <a:t>25</a:t>
            </a:fld>
            <a:endParaRPr lang="de-DE"/>
          </a:p>
        </p:txBody>
      </p:sp>
      <p:sp>
        <p:nvSpPr>
          <p:cNvPr id="4" name="Rectangle 3"/>
          <p:cNvSpPr/>
          <p:nvPr/>
        </p:nvSpPr>
        <p:spPr>
          <a:xfrm>
            <a:off x="7740999" y="5986007"/>
            <a:ext cx="392185" cy="336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2464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6031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3" r="2" b="3"/>
          <a:stretch/>
        </p:blipFill>
        <p:spPr>
          <a:xfrm>
            <a:off x="-194400" y="0"/>
            <a:ext cx="9565200" cy="6858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A3237-9F63-5A46-B69F-A6BD4ABDCAE9}" type="slidenum">
              <a:rPr lang="de-DE" smtClean="0"/>
              <a:pPr/>
              <a:t>26</a:t>
            </a:fld>
            <a:endParaRPr lang="de-DE"/>
          </a:p>
        </p:txBody>
      </p:sp>
      <p:sp>
        <p:nvSpPr>
          <p:cNvPr id="4" name="Rectangle 3"/>
          <p:cNvSpPr/>
          <p:nvPr/>
        </p:nvSpPr>
        <p:spPr>
          <a:xfrm>
            <a:off x="7740999" y="5986007"/>
            <a:ext cx="392185" cy="336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1094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13EC8B3-13F9-FC42-92F6-996DF7A27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Kritik am Quark-Modell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4AA21F-EBAA-8B49-B29C-6ED91D3A95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T" dirty="0"/>
              <a:t>Kein Hinweis auf Teilchen mit Drittel-Ladung, kein Hinweis auf freie Quarks</a:t>
            </a:r>
          </a:p>
          <a:p>
            <a:r>
              <a:rPr lang="en-AT" dirty="0"/>
              <a:t>Das Quark-Modell verletzt das Pauli’sche Ausschließungsprinzip (</a:t>
            </a:r>
            <a:r>
              <a:rPr lang="en-AT" dirty="0">
                <a:latin typeface="Symbol" pitchFamily="2" charset="2"/>
              </a:rPr>
              <a:t>D</a:t>
            </a:r>
            <a:r>
              <a:rPr lang="en-AT" baseline="30000" dirty="0"/>
              <a:t>++</a:t>
            </a:r>
            <a:r>
              <a:rPr lang="en-AT" dirty="0"/>
              <a:t>, </a:t>
            </a:r>
            <a:r>
              <a:rPr lang="en-AT" dirty="0">
                <a:latin typeface="Symbol" pitchFamily="2" charset="2"/>
              </a:rPr>
              <a:t>D</a:t>
            </a:r>
            <a:r>
              <a:rPr lang="en-AT" baseline="30000" dirty="0"/>
              <a:t>-</a:t>
            </a:r>
            <a:r>
              <a:rPr lang="en-AT" dirty="0"/>
              <a:t>, </a:t>
            </a:r>
            <a:r>
              <a:rPr lang="en-AT" dirty="0">
                <a:latin typeface="Symbol" pitchFamily="2" charset="2"/>
              </a:rPr>
              <a:t>W</a:t>
            </a:r>
            <a:r>
              <a:rPr lang="en-AT" baseline="30000" dirty="0"/>
              <a:t>-</a:t>
            </a:r>
            <a:r>
              <a:rPr lang="en-AT" dirty="0"/>
              <a:t>) da drei identische Fermionen nicht im selben Quantenzustand sein können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A3237-9F63-5A46-B69F-A6BD4ABDCAE9}" type="slidenum">
              <a:rPr lang="de-DE" smtClean="0"/>
              <a:pPr/>
              <a:t>27</a:t>
            </a:fld>
            <a:endParaRPr lang="de-DE"/>
          </a:p>
        </p:txBody>
      </p:sp>
      <p:sp>
        <p:nvSpPr>
          <p:cNvPr id="4" name="Rectangle 3"/>
          <p:cNvSpPr/>
          <p:nvPr/>
        </p:nvSpPr>
        <p:spPr>
          <a:xfrm>
            <a:off x="7740999" y="5986007"/>
            <a:ext cx="392185" cy="336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5180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A929B84-84E2-DE46-8A4E-D5B49F02B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D9E46C1-82A2-154A-AC53-2AC84E1175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T" dirty="0"/>
              <a:t>In späten 1960er Jahre</a:t>
            </a:r>
          </a:p>
          <a:p>
            <a:pPr lvl="1"/>
            <a:r>
              <a:rPr lang="en-AT" dirty="0">
                <a:solidFill>
                  <a:schemeClr val="accent1"/>
                </a:solidFill>
              </a:rPr>
              <a:t>M. Gell-Mann</a:t>
            </a:r>
            <a:r>
              <a:rPr lang="en-AT" dirty="0"/>
              <a:t>: Quarks sind lediglich bequeme “mathematische Konstrukte” aber keine tatsächlichen Teilchen</a:t>
            </a:r>
          </a:p>
          <a:p>
            <a:pPr lvl="1"/>
            <a:r>
              <a:rPr lang="en-AT" dirty="0">
                <a:solidFill>
                  <a:schemeClr val="accent1"/>
                </a:solidFill>
              </a:rPr>
              <a:t>R. Feynman</a:t>
            </a:r>
            <a:r>
              <a:rPr lang="en-AT" dirty="0"/>
              <a:t>: Quarks sind tatsächliche Teilchen (“Partonen”)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A3237-9F63-5A46-B69F-A6BD4ABDCAE9}" type="slidenum">
              <a:rPr lang="de-DE" smtClean="0"/>
              <a:pPr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21184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D8C4C-F6CC-E846-8986-0F0BE0AE0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T" dirty="0"/>
              <a:t>Theorie der starken Wechselwirkung</a:t>
            </a:r>
            <a:br>
              <a:rPr lang="en-AT" dirty="0"/>
            </a:br>
            <a:r>
              <a:rPr lang="en-AT" dirty="0"/>
              <a:t>(Quantenchromodynamik – QCD)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D5C169-5A84-C54E-9745-0DE05D25F9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AT" dirty="0"/>
              <a:t>Mathematische Struktur ähnlich zur elektro-magnetischen Wechselwirkung (QED)</a:t>
            </a:r>
          </a:p>
          <a:p>
            <a:r>
              <a:rPr lang="en-AT" dirty="0"/>
              <a:t>Allerdings </a:t>
            </a:r>
            <a:r>
              <a:rPr lang="en-AT" dirty="0">
                <a:solidFill>
                  <a:schemeClr val="accent1"/>
                </a:solidFill>
              </a:rPr>
              <a:t>drei Farbladungen </a:t>
            </a:r>
            <a:r>
              <a:rPr lang="en-AT" dirty="0"/>
              <a:t>statt einer elektronischen Ladung (M.-Y. Han, Y. Nambu, O. Greenberg, 1965)</a:t>
            </a:r>
          </a:p>
          <a:p>
            <a:r>
              <a:rPr lang="en-AT" dirty="0">
                <a:solidFill>
                  <a:schemeClr val="accent1"/>
                </a:solidFill>
              </a:rPr>
              <a:t>8 Gluonen </a:t>
            </a:r>
            <a:r>
              <a:rPr lang="en-AT" dirty="0"/>
              <a:t>statt einem Photon, Gluonen tragen zwei Farbladungen</a:t>
            </a:r>
          </a:p>
          <a:p>
            <a:r>
              <a:rPr lang="en-AT" dirty="0"/>
              <a:t>“</a:t>
            </a:r>
            <a:r>
              <a:rPr lang="en-AT" dirty="0">
                <a:solidFill>
                  <a:schemeClr val="accent1"/>
                </a:solidFill>
              </a:rPr>
              <a:t>Quark-Einschluss</a:t>
            </a:r>
            <a:r>
              <a:rPr lang="en-AT" dirty="0"/>
              <a:t>” und “</a:t>
            </a:r>
            <a:r>
              <a:rPr lang="en-AT" dirty="0">
                <a:solidFill>
                  <a:schemeClr val="accent1"/>
                </a:solidFill>
              </a:rPr>
              <a:t>asymptotische Freiheit</a:t>
            </a:r>
            <a:r>
              <a:rPr lang="en-AT" dirty="0"/>
              <a:t>” (D. Politzer, F. Wilczek, D. Gross, Nobelpreis 2004)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EFFF52-A547-8949-82F7-C277C37BF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9110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76047-B21A-FF4D-9D55-76FAE9984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T" sz="3600" dirty="0"/>
              <a:t>Entdeckung des Elektrons (J.J. Thomson)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36E71A7-9944-244A-B28C-2EAD7B724B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4072270"/>
            <a:ext cx="4274288" cy="2053893"/>
          </a:xfrm>
        </p:spPr>
        <p:txBody>
          <a:bodyPr>
            <a:normAutofit fontScale="77500" lnSpcReduction="20000"/>
          </a:bodyPr>
          <a:lstStyle/>
          <a:p>
            <a:r>
              <a:rPr lang="en-AT" dirty="0"/>
              <a:t>“Kathodenstrahlen” werden durch elektrische und magnetische Felder abgelenkt</a:t>
            </a:r>
          </a:p>
          <a:p>
            <a:pPr lvl="1"/>
            <a:r>
              <a:rPr lang="en-AT" dirty="0"/>
              <a:t>Bestimmung von m/e</a:t>
            </a:r>
          </a:p>
          <a:p>
            <a:r>
              <a:rPr lang="en-AT" dirty="0"/>
              <a:t>Physik-Nobelpreis 1906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2A645A-CBB9-B546-A1F8-5A5004666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4" name="Group 9">
            <a:extLst>
              <a:ext uri="{FF2B5EF4-FFF2-40B4-BE49-F238E27FC236}">
                <a16:creationId xmlns:a16="http://schemas.microsoft.com/office/drawing/2014/main" id="{E3706FA1-A174-7F41-B20A-61749B789C42}"/>
              </a:ext>
            </a:extLst>
          </p:cNvPr>
          <p:cNvGrpSpPr>
            <a:grpSpLocks/>
          </p:cNvGrpSpPr>
          <p:nvPr/>
        </p:nvGrpSpPr>
        <p:grpSpPr bwMode="auto">
          <a:xfrm>
            <a:off x="359735" y="1557669"/>
            <a:ext cx="1143000" cy="1066800"/>
            <a:chOff x="1056" y="2784"/>
            <a:chExt cx="1296" cy="1008"/>
          </a:xfrm>
        </p:grpSpPr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5E2E4C11-85C1-8E47-946D-8F9B6CACC9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" y="2784"/>
              <a:ext cx="1296" cy="1008"/>
            </a:xfrm>
            <a:prstGeom prst="irregularSeal1">
              <a:avLst/>
            </a:prstGeom>
            <a:solidFill>
              <a:srgbClr val="FF0000"/>
            </a:solidFill>
            <a:ln w="508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T"/>
            </a:p>
          </p:txBody>
        </p:sp>
        <p:sp>
          <p:nvSpPr>
            <p:cNvPr id="6" name="WordArt 11">
              <a:extLst>
                <a:ext uri="{FF2B5EF4-FFF2-40B4-BE49-F238E27FC236}">
                  <a16:creationId xmlns:a16="http://schemas.microsoft.com/office/drawing/2014/main" id="{87C8E5CD-804F-3447-9644-4DA2F6C3C4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367507">
              <a:off x="1392" y="3047"/>
              <a:ext cx="622" cy="409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SlantUp">
                <a:avLst>
                  <a:gd name="adj" fmla="val 37310"/>
                </a:avLst>
              </a:prstTxWarp>
            </a:bodyPr>
            <a:lstStyle/>
            <a:p>
              <a:pPr algn="ctr"/>
              <a:r>
                <a:rPr lang="en-GB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1897</a:t>
              </a:r>
              <a:endParaRPr lang="en-AT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6EE17044-CFB7-034E-A838-C20834195A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3214" y="1275294"/>
            <a:ext cx="6546246" cy="229840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282C5DA-9F9B-3B4B-8533-3D717E949C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3507" y="3730298"/>
            <a:ext cx="3632925" cy="2470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53662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6031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3" r="2" b="3"/>
          <a:stretch/>
        </p:blipFill>
        <p:spPr>
          <a:xfrm>
            <a:off x="-194400" y="0"/>
            <a:ext cx="9565200" cy="6858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A3237-9F63-5A46-B69F-A6BD4ABDCAE9}" type="slidenum">
              <a:rPr lang="de-DE" smtClean="0"/>
              <a:pPr/>
              <a:t>30</a:t>
            </a:fld>
            <a:endParaRPr lang="de-DE"/>
          </a:p>
        </p:txBody>
      </p:sp>
      <p:sp>
        <p:nvSpPr>
          <p:cNvPr id="4" name="Rectangle 3"/>
          <p:cNvSpPr/>
          <p:nvPr/>
        </p:nvSpPr>
        <p:spPr>
          <a:xfrm>
            <a:off x="7740999" y="5986007"/>
            <a:ext cx="392185" cy="336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47770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6031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3" r="2" b="40550"/>
          <a:stretch/>
        </p:blipFill>
        <p:spPr>
          <a:xfrm>
            <a:off x="-210600" y="785309"/>
            <a:ext cx="9565200" cy="4077148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A3237-9F63-5A46-B69F-A6BD4ABDCAE9}" type="slidenum">
              <a:rPr lang="de-DE" smtClean="0"/>
              <a:pPr/>
              <a:t>31</a:t>
            </a:fld>
            <a:endParaRPr lang="de-DE"/>
          </a:p>
        </p:txBody>
      </p:sp>
      <p:sp>
        <p:nvSpPr>
          <p:cNvPr id="4" name="Rectangle 3"/>
          <p:cNvSpPr/>
          <p:nvPr/>
        </p:nvSpPr>
        <p:spPr>
          <a:xfrm>
            <a:off x="7740999" y="5986007"/>
            <a:ext cx="392185" cy="336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72752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6031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3" r="2" b="3"/>
          <a:stretch/>
        </p:blipFill>
        <p:spPr>
          <a:xfrm>
            <a:off x="-194400" y="0"/>
            <a:ext cx="9565200" cy="6858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A3237-9F63-5A46-B69F-A6BD4ABDCAE9}" type="slidenum">
              <a:rPr lang="de-DE" smtClean="0"/>
              <a:pPr/>
              <a:t>32</a:t>
            </a:fld>
            <a:endParaRPr lang="de-DE"/>
          </a:p>
        </p:txBody>
      </p:sp>
      <p:sp>
        <p:nvSpPr>
          <p:cNvPr id="4" name="Rectangle 3"/>
          <p:cNvSpPr/>
          <p:nvPr/>
        </p:nvSpPr>
        <p:spPr>
          <a:xfrm>
            <a:off x="7740999" y="5986007"/>
            <a:ext cx="392185" cy="336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60600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6031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3" r="2" b="3"/>
          <a:stretch/>
        </p:blipFill>
        <p:spPr>
          <a:xfrm>
            <a:off x="-194400" y="0"/>
            <a:ext cx="9565200" cy="6858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A3237-9F63-5A46-B69F-A6BD4ABDCAE9}" type="slidenum">
              <a:rPr lang="de-DE" smtClean="0"/>
              <a:pPr/>
              <a:t>33</a:t>
            </a:fld>
            <a:endParaRPr lang="de-DE"/>
          </a:p>
        </p:txBody>
      </p:sp>
      <p:sp>
        <p:nvSpPr>
          <p:cNvPr id="4" name="Rectangle 3"/>
          <p:cNvSpPr/>
          <p:nvPr/>
        </p:nvSpPr>
        <p:spPr>
          <a:xfrm>
            <a:off x="7740999" y="5986007"/>
            <a:ext cx="392185" cy="336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65878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lhc-pho-1995-0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7183" y="542186"/>
            <a:ext cx="7422356" cy="5436394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7752240" y="6331417"/>
            <a:ext cx="1154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© CERN</a:t>
            </a:r>
          </a:p>
        </p:txBody>
      </p:sp>
      <p:cxnSp>
        <p:nvCxnSpPr>
          <p:cNvPr id="7" name="Gerade Verbindung 6"/>
          <p:cNvCxnSpPr/>
          <p:nvPr/>
        </p:nvCxnSpPr>
        <p:spPr>
          <a:xfrm>
            <a:off x="4030133" y="4876801"/>
            <a:ext cx="372534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7"/>
          <p:cNvCxnSpPr/>
          <p:nvPr/>
        </p:nvCxnSpPr>
        <p:spPr>
          <a:xfrm>
            <a:off x="4063995" y="5003800"/>
            <a:ext cx="372534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C7B4F97-473B-344E-9AF3-F88062417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F04A102-E316-6747-82DE-6C80BAB463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Fundamentale Wechselwirkungen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7900DA5-31AD-8343-9688-8DDAC3F2A43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8142687"/>
              </p:ext>
            </p:extLst>
          </p:nvPr>
        </p:nvGraphicFramePr>
        <p:xfrm>
          <a:off x="457200" y="2514600"/>
          <a:ext cx="8229600" cy="18288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4910866">
                  <a:extLst>
                    <a:ext uri="{9D8B030D-6E8A-4147-A177-3AD203B41FA5}">
                      <a16:colId xmlns:a16="http://schemas.microsoft.com/office/drawing/2014/main" val="532124396"/>
                    </a:ext>
                  </a:extLst>
                </a:gridCol>
                <a:gridCol w="3318734">
                  <a:extLst>
                    <a:ext uri="{9D8B030D-6E8A-4147-A177-3AD203B41FA5}">
                      <a16:colId xmlns:a16="http://schemas.microsoft.com/office/drawing/2014/main" val="35485375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AT" sz="2400" b="0" dirty="0"/>
                        <a:t>Gravitation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T" sz="2400" b="0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32488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T" sz="2400" dirty="0"/>
                        <a:t>Elektromagnetische Wechselwirkung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D</a:t>
                      </a:r>
                      <a:r>
                        <a:rPr lang="en-AT" sz="2400" dirty="0"/>
                        <a:t>as Photon </a:t>
                      </a:r>
                      <a:r>
                        <a:rPr lang="en-AT" sz="2400" dirty="0">
                          <a:latin typeface="Symbol" pitchFamily="2" charset="2"/>
                        </a:rPr>
                        <a:t>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24129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T" sz="2400" dirty="0"/>
                        <a:t>Starke Wechselwirkung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T" sz="2400" dirty="0"/>
                        <a:t>Acht Gluonen 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02440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T" sz="2400" dirty="0"/>
                        <a:t>Schwache Wechselwirkung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T" sz="2400" dirty="0"/>
                        <a:t>W</a:t>
                      </a:r>
                      <a:r>
                        <a:rPr lang="en-AT" sz="2400" baseline="30000" dirty="0"/>
                        <a:t>+/-</a:t>
                      </a:r>
                      <a:r>
                        <a:rPr lang="en-AT" sz="2400" dirty="0"/>
                        <a:t> und Z Bosonen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6153087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A479998-E83C-6E49-BD02-D8802C73C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2EC26F9-D80E-DD48-A132-D4025F73E5A0}"/>
              </a:ext>
            </a:extLst>
          </p:cNvPr>
          <p:cNvSpPr txBox="1"/>
          <p:nvPr/>
        </p:nvSpPr>
        <p:spPr>
          <a:xfrm>
            <a:off x="5836024" y="1781453"/>
            <a:ext cx="2850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T" dirty="0"/>
              <a:t>Eichboson (Spin 1)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DA40FBF7-0BBB-E443-B8C2-FC05D14C9AF9}"/>
              </a:ext>
            </a:extLst>
          </p:cNvPr>
          <p:cNvCxnSpPr/>
          <p:nvPr/>
        </p:nvCxnSpPr>
        <p:spPr>
          <a:xfrm>
            <a:off x="6831106" y="2239447"/>
            <a:ext cx="0" cy="43920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689353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Image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486" y="1132007"/>
            <a:ext cx="8070314" cy="527652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Vereinheitlichung der Kräfte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6DA9-550F-6F40-91C5-C6EAFCDC6BE8}" type="slidenum">
              <a:rPr lang="de-DE" smtClean="0"/>
              <a:pPr/>
              <a:t>36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281597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Der</a:t>
            </a:r>
            <a:r>
              <a:rPr dirty="0"/>
              <a:t> Higgs </a:t>
            </a:r>
            <a:r>
              <a:rPr dirty="0" err="1"/>
              <a:t>Mec</a:t>
            </a:r>
            <a:r>
              <a:rPr lang="en-US" dirty="0" err="1"/>
              <a:t>hanismus</a:t>
            </a:r>
            <a:r>
              <a:rPr dirty="0"/>
              <a:t> </a:t>
            </a:r>
          </a:p>
        </p:txBody>
      </p:sp>
      <p:sp>
        <p:nvSpPr>
          <p:cNvPr id="206" name="Shape 206"/>
          <p:cNvSpPr>
            <a:spLocks noGrp="1"/>
          </p:cNvSpPr>
          <p:nvPr>
            <p:ph type="body" sz="half" idx="1"/>
          </p:nvPr>
        </p:nvSpPr>
        <p:spPr>
          <a:xfrm>
            <a:off x="401836" y="1562696"/>
            <a:ext cx="4900539" cy="5098817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0" indent="0" defTabSz="320385">
              <a:spcBef>
                <a:spcPts val="2250"/>
              </a:spcBef>
              <a:buNone/>
              <a:defRPr sz="2807">
                <a:solidFill>
                  <a:srgbClr val="0433FF"/>
                </a:solidFill>
              </a:defRPr>
            </a:pPr>
            <a:r>
              <a:rPr lang="de-AT" b="1" dirty="0">
                <a:latin typeface="Helvetica Neue"/>
                <a:ea typeface="Helvetica Neue"/>
                <a:cs typeface="Helvetica Neue"/>
                <a:sym typeface="Helvetica Neue"/>
              </a:rPr>
              <a:t>Problem:</a:t>
            </a:r>
          </a:p>
          <a:p>
            <a:pPr marL="250736" indent="-250736" defTabSz="320385">
              <a:spcBef>
                <a:spcPts val="2250"/>
              </a:spcBef>
              <a:defRPr sz="2807"/>
            </a:pPr>
            <a:r>
              <a:rPr lang="de-AT" dirty="0"/>
              <a:t>einige Eichbosonen sind massiv</a:t>
            </a:r>
            <a:br>
              <a:rPr lang="de-AT" dirty="0"/>
            </a:br>
            <a:r>
              <a:rPr lang="de-AT" dirty="0"/>
              <a:t>(W</a:t>
            </a:r>
            <a:r>
              <a:rPr lang="de-AT" baseline="31999" dirty="0"/>
              <a:t>±</a:t>
            </a:r>
            <a:r>
              <a:rPr lang="de-AT" dirty="0"/>
              <a:t>, Z</a:t>
            </a:r>
            <a:r>
              <a:rPr lang="de-AT" baseline="31999" dirty="0"/>
              <a:t>0</a:t>
            </a:r>
            <a:r>
              <a:rPr lang="de-AT" dirty="0"/>
              <a:t>) </a:t>
            </a:r>
          </a:p>
          <a:p>
            <a:pPr marL="250736" indent="-250736" defTabSz="320385">
              <a:spcBef>
                <a:spcPts val="2250"/>
              </a:spcBef>
              <a:defRPr sz="2807"/>
            </a:pPr>
            <a:r>
              <a:rPr lang="de-AT" dirty="0"/>
              <a:t>Massenterm kann nicht ad hoc </a:t>
            </a:r>
            <a:br>
              <a:rPr lang="de-AT" dirty="0"/>
            </a:br>
            <a:r>
              <a:rPr lang="de-AT" dirty="0"/>
              <a:t>hinzugefügt werden </a:t>
            </a:r>
          </a:p>
          <a:p>
            <a:pPr marL="0" indent="0" defTabSz="320385">
              <a:spcBef>
                <a:spcPts val="2250"/>
              </a:spcBef>
              <a:buNone/>
              <a:defRPr sz="2807" b="1">
                <a:solidFill>
                  <a:srgbClr val="0433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lang="de-AT" dirty="0"/>
              <a:t>Lösung:</a:t>
            </a:r>
          </a:p>
          <a:p>
            <a:pPr marL="250736" indent="-250736" defTabSz="320385">
              <a:spcBef>
                <a:spcPts val="2250"/>
              </a:spcBef>
              <a:defRPr sz="2807"/>
            </a:pPr>
            <a:r>
              <a:rPr lang="de-AT" dirty="0"/>
              <a:t>füge zusätzliches </a:t>
            </a:r>
            <a:r>
              <a:rPr lang="de-AT" dirty="0" err="1"/>
              <a:t>Higgs</a:t>
            </a:r>
            <a:r>
              <a:rPr lang="de-AT" dirty="0"/>
              <a:t>-Feld mit</a:t>
            </a:r>
            <a:br>
              <a:rPr lang="de-AT" dirty="0"/>
            </a:br>
            <a:r>
              <a:rPr lang="de-AT" dirty="0"/>
              <a:t>gebrochener Symmetrie hinzu</a:t>
            </a:r>
          </a:p>
          <a:p>
            <a:pPr marL="250736" indent="-250736" defTabSz="320385">
              <a:spcBef>
                <a:spcPts val="2250"/>
              </a:spcBef>
              <a:defRPr sz="2807"/>
            </a:pPr>
            <a:r>
              <a:rPr lang="de-AT" dirty="0"/>
              <a:t>Wechselwirkung der Elementarteilchen mit </a:t>
            </a:r>
            <a:r>
              <a:rPr lang="de-AT" dirty="0" err="1"/>
              <a:t>Higgs</a:t>
            </a:r>
            <a:r>
              <a:rPr lang="de-AT" dirty="0"/>
              <a:t>-Feld erzeugt Massenterme</a:t>
            </a:r>
          </a:p>
          <a:p>
            <a:pPr marL="250736" indent="-250736" defTabSz="320385">
              <a:spcBef>
                <a:spcPts val="2250"/>
              </a:spcBef>
              <a:defRPr sz="2807"/>
            </a:pPr>
            <a:r>
              <a:rPr lang="de-AT" dirty="0"/>
              <a:t>Stärke der Wechselwirkung bestimmt die Masse</a:t>
            </a:r>
          </a:p>
        </p:txBody>
      </p:sp>
      <p:pic>
        <p:nvPicPr>
          <p:cNvPr id="207" name="Picture 206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4747360" y="2509322"/>
            <a:ext cx="4155713" cy="2958159"/>
          </a:xfrm>
          <a:prstGeom prst="rect">
            <a:avLst/>
          </a:prstGeom>
        </p:spPr>
      </p:pic>
      <p:sp>
        <p:nvSpPr>
          <p:cNvPr id="208" name="Shape 208"/>
          <p:cNvSpPr/>
          <p:nvPr/>
        </p:nvSpPr>
        <p:spPr>
          <a:xfrm>
            <a:off x="6728876" y="5508254"/>
            <a:ext cx="2236959" cy="2884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000" u="sng">
                <a:hlinkClick r:id="" action="ppaction://noaction"/>
              </a:defRPr>
            </a:lvl1pPr>
          </a:lstStyle>
          <a:p>
            <a:pPr>
              <a:defRPr u="none"/>
            </a:pPr>
            <a:r>
              <a:rPr sz="1406"/>
              <a:t>http://profmattstrassler.com/</a:t>
            </a:r>
          </a:p>
        </p:txBody>
      </p:sp>
      <p:sp>
        <p:nvSpPr>
          <p:cNvPr id="209" name="Shape 209"/>
          <p:cNvSpPr>
            <a:spLocks noGrp="1"/>
          </p:cNvSpPr>
          <p:nvPr>
            <p:ph type="sldNum" sz="quarter" idx="4294967295"/>
          </p:nvPr>
        </p:nvSpPr>
        <p:spPr>
          <a:xfrm>
            <a:off x="8409214" y="6414107"/>
            <a:ext cx="436249" cy="261799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37</a:t>
            </a:fld>
            <a:endParaRPr/>
          </a:p>
        </p:txBody>
      </p:sp>
      <p:sp>
        <p:nvSpPr>
          <p:cNvPr id="210" name="Shape 210"/>
          <p:cNvSpPr/>
          <p:nvPr/>
        </p:nvSpPr>
        <p:spPr>
          <a:xfrm>
            <a:off x="5181244" y="1589913"/>
            <a:ext cx="3816623" cy="7212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 algn="r">
              <a:defRPr sz="3000" b="1">
                <a:solidFill>
                  <a:srgbClr val="0433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2109" dirty="0"/>
              <a:t>Higgs</a:t>
            </a:r>
            <a:r>
              <a:rPr lang="en-US" sz="2109" dirty="0"/>
              <a:t>-P</a:t>
            </a:r>
            <a:r>
              <a:rPr sz="2109" dirty="0"/>
              <a:t>otential</a:t>
            </a:r>
            <a:br>
              <a:rPr sz="2109" dirty="0"/>
            </a:br>
            <a:r>
              <a:rPr lang="en-US" sz="2109" dirty="0"/>
              <a:t>mit gebrochenere Symmetrie</a:t>
            </a:r>
            <a:endParaRPr sz="2109" dirty="0"/>
          </a:p>
        </p:txBody>
      </p:sp>
      <p:pic>
        <p:nvPicPr>
          <p:cNvPr id="211" name="Picture 210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5012953" y="4163726"/>
            <a:ext cx="1094954" cy="173365"/>
          </a:xfrm>
          <a:prstGeom prst="rect">
            <a:avLst/>
          </a:prstGeom>
        </p:spPr>
      </p:pic>
      <p:sp>
        <p:nvSpPr>
          <p:cNvPr id="213" name="Shape 213"/>
          <p:cNvSpPr/>
          <p:nvPr/>
        </p:nvSpPr>
        <p:spPr>
          <a:xfrm>
            <a:off x="4654271" y="4052052"/>
            <a:ext cx="222818" cy="396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3000" b="1">
                <a:solidFill>
                  <a:srgbClr val="FF26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sz="2109"/>
              <a:t>0</a:t>
            </a:r>
          </a:p>
        </p:txBody>
      </p:sp>
      <p:pic>
        <p:nvPicPr>
          <p:cNvPr id="214" name="Picture 213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5035741" y="4931679"/>
            <a:ext cx="366720" cy="173365"/>
          </a:xfrm>
          <a:prstGeom prst="rect">
            <a:avLst/>
          </a:prstGeom>
        </p:spPr>
      </p:pic>
      <p:sp>
        <p:nvSpPr>
          <p:cNvPr id="216" name="Shape 216"/>
          <p:cNvSpPr/>
          <p:nvPr/>
        </p:nvSpPr>
        <p:spPr>
          <a:xfrm>
            <a:off x="4573904" y="4820005"/>
            <a:ext cx="384722" cy="396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3000" b="1">
                <a:solidFill>
                  <a:srgbClr val="FF26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sz="2109"/>
              <a:t>≠0</a:t>
            </a:r>
          </a:p>
        </p:txBody>
      </p:sp>
    </p:spTree>
    <p:extLst>
      <p:ext uri="{BB962C8B-B14F-4D97-AF65-F5344CB8AC3E}">
        <p14:creationId xmlns:p14="http://schemas.microsoft.com/office/powerpoint/2010/main" val="214115115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dirty="0"/>
              <a:t>Die </a:t>
            </a:r>
            <a:r>
              <a:rPr lang="en-US" dirty="0" err="1"/>
              <a:t>Entdeckung</a:t>
            </a:r>
            <a:r>
              <a:rPr lang="en-US" dirty="0"/>
              <a:t> des Higgs – das </a:t>
            </a:r>
            <a:r>
              <a:rPr lang="en-US" dirty="0" err="1"/>
              <a:t>letzte</a:t>
            </a:r>
            <a:r>
              <a:rPr lang="en-US" dirty="0"/>
              <a:t> </a:t>
            </a:r>
            <a:r>
              <a:rPr lang="en-US" dirty="0" err="1"/>
              <a:t>Teilchen</a:t>
            </a:r>
            <a:r>
              <a:rPr lang="en-US" dirty="0"/>
              <a:t> des Standard </a:t>
            </a:r>
            <a:r>
              <a:rPr lang="en-US" dirty="0" err="1"/>
              <a:t>Modells</a:t>
            </a:r>
            <a:endParaRPr dirty="0"/>
          </a:p>
        </p:txBody>
      </p:sp>
      <p:sp>
        <p:nvSpPr>
          <p:cNvPr id="241" name="Shape 241"/>
          <p:cNvSpPr>
            <a:spLocks noGrp="1"/>
          </p:cNvSpPr>
          <p:nvPr>
            <p:ph type="body" sz="half" idx="1"/>
          </p:nvPr>
        </p:nvSpPr>
        <p:spPr>
          <a:xfrm>
            <a:off x="401836" y="1562695"/>
            <a:ext cx="3977153" cy="4688086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270023" indent="-270023" defTabSz="345030">
              <a:spcBef>
                <a:spcPts val="2461"/>
              </a:spcBef>
              <a:defRPr sz="3024"/>
            </a:pPr>
            <a:r>
              <a:rPr lang="de-AT" dirty="0"/>
              <a:t>Erzeugung der </a:t>
            </a:r>
            <a:r>
              <a:rPr lang="de-AT" dirty="0" err="1"/>
              <a:t>Higgs</a:t>
            </a:r>
            <a:r>
              <a:rPr lang="de-AT" dirty="0"/>
              <a:t>-Masse über den </a:t>
            </a:r>
            <a:r>
              <a:rPr lang="de-AT" dirty="0" err="1"/>
              <a:t>Higgs</a:t>
            </a:r>
            <a:r>
              <a:rPr lang="de-AT" dirty="0"/>
              <a:t>-Mechanismus erlaubt auch den Zerfall des </a:t>
            </a:r>
            <a:r>
              <a:rPr lang="de-AT" dirty="0" err="1"/>
              <a:t>Higgs-Bosons</a:t>
            </a:r>
            <a:r>
              <a:rPr lang="de-AT" dirty="0"/>
              <a:t> </a:t>
            </a:r>
          </a:p>
          <a:p>
            <a:pPr marL="270023" indent="-270023" defTabSz="345030">
              <a:spcBef>
                <a:spcPts val="2461"/>
              </a:spcBef>
              <a:defRPr sz="3024"/>
            </a:pPr>
            <a:r>
              <a:rPr lang="de-AT" dirty="0" err="1"/>
              <a:t>Higgs</a:t>
            </a:r>
            <a:r>
              <a:rPr lang="de-AT" dirty="0"/>
              <a:t>-Bosonen werden in hochenergetischen Kollisionen erzeugt</a:t>
            </a:r>
            <a:br>
              <a:rPr lang="de-AT" dirty="0"/>
            </a:br>
            <a:r>
              <a:rPr lang="de-AT" dirty="0"/>
              <a:t> (=Anregung des </a:t>
            </a:r>
            <a:r>
              <a:rPr lang="de-AT" dirty="0" err="1"/>
              <a:t>Higgs</a:t>
            </a:r>
            <a:r>
              <a:rPr lang="de-AT" dirty="0"/>
              <a:t>- Felds)</a:t>
            </a:r>
          </a:p>
          <a:p>
            <a:pPr marL="270023" indent="-270023" defTabSz="345030">
              <a:spcBef>
                <a:spcPts val="2461"/>
              </a:spcBef>
              <a:defRPr sz="3024"/>
            </a:pPr>
            <a:r>
              <a:rPr lang="de-AT" dirty="0"/>
              <a:t>Rekonstruktion des </a:t>
            </a:r>
            <a:r>
              <a:rPr lang="de-AT" dirty="0" err="1"/>
              <a:t>Higgs</a:t>
            </a:r>
            <a:r>
              <a:rPr lang="de-AT" dirty="0"/>
              <a:t>-Zerfalls und Berechnung der invarianten Masse</a:t>
            </a:r>
          </a:p>
          <a:p>
            <a:pPr marL="270023" indent="-270023" defTabSz="345030">
              <a:spcBef>
                <a:spcPts val="2461"/>
              </a:spcBef>
              <a:defRPr sz="3024"/>
            </a:pPr>
            <a:r>
              <a:rPr lang="de-AT" dirty="0"/>
              <a:t>mehrmalige Wiederholung des Experiments</a:t>
            </a:r>
          </a:p>
        </p:txBody>
      </p:sp>
      <p:pic>
        <p:nvPicPr>
          <p:cNvPr id="242" name="4l-FixedScale-NoMuProf2.gif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4374782" y="1582803"/>
            <a:ext cx="4672669" cy="4531785"/>
          </a:xfrm>
          <a:prstGeom prst="rect">
            <a:avLst/>
          </a:prstGeom>
        </p:spPr>
      </p:pic>
      <p:sp>
        <p:nvSpPr>
          <p:cNvPr id="243" name="Shape 243"/>
          <p:cNvSpPr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38</a:t>
            </a:fld>
            <a:endParaRPr/>
          </a:p>
        </p:txBody>
      </p:sp>
      <p:sp>
        <p:nvSpPr>
          <p:cNvPr id="244" name="Shape 244"/>
          <p:cNvSpPr/>
          <p:nvPr/>
        </p:nvSpPr>
        <p:spPr>
          <a:xfrm>
            <a:off x="6742143" y="5828709"/>
            <a:ext cx="1832233" cy="5048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 algn="r">
              <a:defRPr sz="2000" b="1">
                <a:solidFill>
                  <a:srgbClr val="0433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406" dirty="0"/>
              <a:t>Higgs</a:t>
            </a:r>
            <a:r>
              <a:rPr lang="en-US" sz="1406" dirty="0"/>
              <a:t>-Boson zerfällt</a:t>
            </a:r>
            <a:br>
              <a:rPr lang="en-US" sz="1406" dirty="0"/>
            </a:br>
            <a:r>
              <a:rPr lang="en-US" sz="1406" dirty="0"/>
              <a:t> in vier Leptonen</a:t>
            </a:r>
            <a:endParaRPr sz="1406" dirty="0"/>
          </a:p>
        </p:txBody>
      </p:sp>
      <p:sp>
        <p:nvSpPr>
          <p:cNvPr id="247" name="Shape 247"/>
          <p:cNvSpPr/>
          <p:nvPr/>
        </p:nvSpPr>
        <p:spPr>
          <a:xfrm>
            <a:off x="6928341" y="1404385"/>
            <a:ext cx="2343591" cy="2884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000" b="1">
                <a:solidFill>
                  <a:srgbClr val="FF26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sz="1406" dirty="0"/>
              <a:t>“</a:t>
            </a:r>
            <a:r>
              <a:rPr lang="en-US" sz="1406" dirty="0"/>
              <a:t>Anzahl der Experimente</a:t>
            </a:r>
            <a:r>
              <a:rPr sz="1406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0738305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5302F13-BC42-8048-97AF-A70B69CA73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2593004"/>
            <a:ext cx="7772400" cy="1470025"/>
          </a:xfrm>
        </p:spPr>
        <p:txBody>
          <a:bodyPr/>
          <a:lstStyle/>
          <a:p>
            <a:r>
              <a:rPr lang="en-AT" dirty="0"/>
              <a:t>Wissen wir damit alles?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256244-6271-4746-885A-8A2613E0B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AT" smtClean="0"/>
              <a:t>39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22001616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98ABC-5CD2-F944-9EE8-EF5B63AA5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Das Rutherford-Experiment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843B20-ED39-CF46-B37C-5BC6685ADB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844751"/>
            <a:ext cx="4508205" cy="4525963"/>
          </a:xfrm>
        </p:spPr>
        <p:txBody>
          <a:bodyPr>
            <a:normAutofit fontScale="92500" lnSpcReduction="10000"/>
          </a:bodyPr>
          <a:lstStyle/>
          <a:p>
            <a:r>
              <a:rPr lang="en-AT" dirty="0"/>
              <a:t>Sind postive und negative Ladungen gleichförmig im Festkörper verteilt?</a:t>
            </a:r>
          </a:p>
          <a:p>
            <a:pPr lvl="1"/>
            <a:r>
              <a:rPr lang="en-AT" dirty="0"/>
              <a:t>Streuung von </a:t>
            </a:r>
            <a:r>
              <a:rPr lang="en-AT" dirty="0">
                <a:latin typeface="Symbol" pitchFamily="2" charset="2"/>
              </a:rPr>
              <a:t>a</a:t>
            </a:r>
            <a:r>
              <a:rPr lang="en-AT" dirty="0"/>
              <a:t>-Teilchen an Goldfolien</a:t>
            </a:r>
          </a:p>
          <a:p>
            <a:pPr lvl="1"/>
            <a:r>
              <a:rPr lang="en-AT" dirty="0"/>
              <a:t>Beobachtete Ablenkung kann nur durch einen punktförmigen Kern erklärt werden</a:t>
            </a:r>
          </a:p>
          <a:p>
            <a:r>
              <a:rPr lang="en-AT" dirty="0"/>
              <a:t>Bohr’sches Atommodel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EBC3E7-A84C-F247-9F8F-6BA325C2A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5" name="Group 9">
            <a:extLst>
              <a:ext uri="{FF2B5EF4-FFF2-40B4-BE49-F238E27FC236}">
                <a16:creationId xmlns:a16="http://schemas.microsoft.com/office/drawing/2014/main" id="{905CDCD6-3FED-6E49-8937-1A814A1DB04B}"/>
              </a:ext>
            </a:extLst>
          </p:cNvPr>
          <p:cNvGrpSpPr>
            <a:grpSpLocks/>
          </p:cNvGrpSpPr>
          <p:nvPr/>
        </p:nvGrpSpPr>
        <p:grpSpPr bwMode="auto">
          <a:xfrm>
            <a:off x="221513" y="586565"/>
            <a:ext cx="1143000" cy="1066800"/>
            <a:chOff x="1056" y="2784"/>
            <a:chExt cx="1296" cy="1008"/>
          </a:xfrm>
        </p:grpSpPr>
        <p:sp>
          <p:nvSpPr>
            <p:cNvPr id="6" name="AutoShape 10">
              <a:extLst>
                <a:ext uri="{FF2B5EF4-FFF2-40B4-BE49-F238E27FC236}">
                  <a16:creationId xmlns:a16="http://schemas.microsoft.com/office/drawing/2014/main" id="{ED934403-CB71-CB4A-99D2-1137963158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" y="2784"/>
              <a:ext cx="1296" cy="1008"/>
            </a:xfrm>
            <a:prstGeom prst="irregularSeal1">
              <a:avLst/>
            </a:prstGeom>
            <a:solidFill>
              <a:srgbClr val="FF0000"/>
            </a:solidFill>
            <a:ln w="508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T"/>
            </a:p>
          </p:txBody>
        </p:sp>
        <p:sp>
          <p:nvSpPr>
            <p:cNvPr id="7" name="WordArt 11">
              <a:extLst>
                <a:ext uri="{FF2B5EF4-FFF2-40B4-BE49-F238E27FC236}">
                  <a16:creationId xmlns:a16="http://schemas.microsoft.com/office/drawing/2014/main" id="{E0DE64F9-F396-FF41-842A-3E1716DB3CE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367507">
              <a:off x="1392" y="3047"/>
              <a:ext cx="622" cy="409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SlantUp">
                <a:avLst>
                  <a:gd name="adj" fmla="val 37310"/>
                </a:avLst>
              </a:prstTxWarp>
            </a:bodyPr>
            <a:lstStyle/>
            <a:p>
              <a:pPr algn="ctr"/>
              <a:r>
                <a:rPr lang="en-GB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1905</a:t>
              </a:r>
              <a:endParaRPr lang="en-AT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4127A649-E7F6-7B42-AD45-091863F806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1216" y="1272631"/>
            <a:ext cx="3573869" cy="228914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ECBE5A3-6854-464A-B947-DAA16EA256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1216" y="3746869"/>
            <a:ext cx="2080042" cy="2974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61155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Dunkle</a:t>
            </a:r>
            <a:r>
              <a:rPr lang="en-US" dirty="0"/>
              <a:t> </a:t>
            </a:r>
            <a:r>
              <a:rPr lang="en-US" dirty="0" err="1"/>
              <a:t>Materie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6DA9-550F-6F40-91C5-C6EAFCDC6BE8}" type="slidenum">
              <a:rPr lang="de-DE" smtClean="0"/>
              <a:pPr/>
              <a:t>40</a:t>
            </a:fld>
            <a:endParaRPr lang="de-DE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697" y="1823373"/>
            <a:ext cx="6118564" cy="3701871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6553200" y="1450198"/>
            <a:ext cx="245037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800" dirty="0"/>
              <a:t>Rotationskurve der Galaxien verhält sich anders als erwartet</a:t>
            </a:r>
          </a:p>
          <a:p>
            <a:endParaRPr lang="de-AT" sz="2800" dirty="0"/>
          </a:p>
          <a:p>
            <a:r>
              <a:rPr lang="de-AT" sz="2800" dirty="0"/>
              <a:t>weitere eindeutige Indizien</a:t>
            </a:r>
          </a:p>
        </p:txBody>
      </p:sp>
    </p:spTree>
    <p:extLst>
      <p:ext uri="{BB962C8B-B14F-4D97-AF65-F5344CB8AC3E}">
        <p14:creationId xmlns:p14="http://schemas.microsoft.com/office/powerpoint/2010/main" val="79177868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080998_Universe_ContentM.jpg"/>
          <p:cNvPicPr>
            <a:picLocks noChangeAspect="1"/>
          </p:cNvPicPr>
          <p:nvPr/>
        </p:nvPicPr>
        <p:blipFill>
          <a:blip r:embed="rId2"/>
          <a:srcRect b="60236"/>
          <a:stretch>
            <a:fillRect/>
          </a:stretch>
        </p:blipFill>
        <p:spPr>
          <a:xfrm>
            <a:off x="230916" y="230950"/>
            <a:ext cx="6072188" cy="3408805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6729654" y="475154"/>
            <a:ext cx="1913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© NASA/WMAP</a:t>
            </a:r>
          </a:p>
        </p:txBody>
      </p:sp>
      <p:sp>
        <p:nvSpPr>
          <p:cNvPr id="4" name="Abgerundetes Rechteck 3"/>
          <p:cNvSpPr/>
          <p:nvPr/>
        </p:nvSpPr>
        <p:spPr>
          <a:xfrm>
            <a:off x="692759" y="3843449"/>
            <a:ext cx="7950228" cy="268876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feld 4"/>
          <p:cNvSpPr txBox="1"/>
          <p:nvPr/>
        </p:nvSpPr>
        <p:spPr>
          <a:xfrm>
            <a:off x="1533964" y="3639755"/>
            <a:ext cx="3744195" cy="400110"/>
          </a:xfrm>
          <a:prstGeom prst="rect">
            <a:avLst/>
          </a:prstGeom>
          <a:solidFill>
            <a:schemeClr val="bg1"/>
          </a:solidFill>
          <a:ln w="38100" cap="flat" cmpd="sng" algn="ctr">
            <a:solidFill>
              <a:srgbClr val="4F81BD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rgbClr val="5C92CD"/>
                </a:solidFill>
              </a:rPr>
              <a:t>Extensions to the Standard Model</a:t>
            </a:r>
          </a:p>
        </p:txBody>
      </p:sp>
      <p:sp>
        <p:nvSpPr>
          <p:cNvPr id="6" name="Textfeld 5"/>
          <p:cNvSpPr txBox="1"/>
          <p:nvPr/>
        </p:nvSpPr>
        <p:spPr>
          <a:xfrm rot="19620000">
            <a:off x="775230" y="4833394"/>
            <a:ext cx="2589601" cy="5232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i="1" dirty="0" err="1">
                <a:solidFill>
                  <a:srgbClr val="FF6600"/>
                </a:solidFill>
                <a:latin typeface="Academy Engraved LET"/>
                <a:cs typeface="Academy Engraved LET"/>
              </a:rPr>
              <a:t>Supersymmetry</a:t>
            </a:r>
            <a:endParaRPr lang="en-US" sz="2800" b="1" i="1" dirty="0">
              <a:solidFill>
                <a:srgbClr val="FF6600"/>
              </a:solidFill>
              <a:latin typeface="Academy Engraved LET"/>
              <a:cs typeface="Academy Engraved LET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3628305" y="4800420"/>
            <a:ext cx="2174013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i="1" dirty="0">
                <a:solidFill>
                  <a:schemeClr val="accent1">
                    <a:lumMod val="75000"/>
                  </a:schemeClr>
                </a:solidFill>
                <a:latin typeface="Britannic Bold"/>
                <a:cs typeface="Britannic Bold"/>
              </a:rPr>
              <a:t>Technicolor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3628305" y="4104420"/>
            <a:ext cx="43549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>
                <a:solidFill>
                  <a:schemeClr val="bg1"/>
                </a:solidFill>
                <a:latin typeface="Courier New"/>
                <a:cs typeface="Courier New"/>
              </a:rPr>
              <a:t>Large Extra Dimensions</a:t>
            </a:r>
          </a:p>
        </p:txBody>
      </p:sp>
      <p:sp>
        <p:nvSpPr>
          <p:cNvPr id="9" name="Textfeld 8"/>
          <p:cNvSpPr txBox="1"/>
          <p:nvPr/>
        </p:nvSpPr>
        <p:spPr>
          <a:xfrm rot="2040000">
            <a:off x="6267520" y="5299544"/>
            <a:ext cx="19263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Apple Chancery"/>
                <a:cs typeface="Apple Chancery"/>
              </a:rPr>
              <a:t>Little Higgs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2164046" y="5838163"/>
            <a:ext cx="331203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i="1" dirty="0">
                <a:latin typeface="Copperplate Gothic Light"/>
                <a:cs typeface="Copperplate Gothic Light"/>
              </a:rPr>
              <a:t>Grand Unification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89EA8FA6-6CB9-8746-BAC4-B9B6533F6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4053269" y="1814499"/>
            <a:ext cx="3612223" cy="3612223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hteck 3"/>
          <p:cNvSpPr/>
          <p:nvPr/>
        </p:nvSpPr>
        <p:spPr>
          <a:xfrm>
            <a:off x="2346122" y="729817"/>
            <a:ext cx="3612223" cy="3612223"/>
          </a:xfrm>
          <a:prstGeom prst="rect">
            <a:avLst/>
          </a:prstGeom>
          <a:noFill/>
          <a:ln w="2540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hteck 4"/>
          <p:cNvSpPr/>
          <p:nvPr/>
        </p:nvSpPr>
        <p:spPr>
          <a:xfrm>
            <a:off x="1814371" y="2602472"/>
            <a:ext cx="3612223" cy="3612223"/>
          </a:xfrm>
          <a:prstGeom prst="rect">
            <a:avLst/>
          </a:prstGeom>
          <a:noFill/>
          <a:ln w="25400" cap="flat" cmpd="sng" algn="ctr">
            <a:solidFill>
              <a:srgbClr val="008000"/>
            </a:solidFill>
            <a:prstDash val="lg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4053269" y="2591315"/>
            <a:ext cx="1373325" cy="1754327"/>
          </a:xfrm>
          <a:prstGeom prst="rect">
            <a:avLst/>
          </a:prstGeom>
          <a:solidFill>
            <a:srgbClr val="660066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endParaRPr lang="en-US" dirty="0">
              <a:solidFill>
                <a:schemeClr val="bg1"/>
              </a:solidFill>
            </a:endParaRPr>
          </a:p>
          <a:p>
            <a:pPr algn="ctr"/>
            <a:r>
              <a:rPr lang="en-US" dirty="0">
                <a:solidFill>
                  <a:schemeClr val="bg1"/>
                </a:solidFill>
              </a:rPr>
              <a:t>Physics beyond the Standard Model</a:t>
            </a:r>
          </a:p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2346122" y="329707"/>
            <a:ext cx="20327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5C92CD"/>
                </a:solidFill>
              </a:rPr>
              <a:t>Energy Frontier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5426595" y="5426722"/>
            <a:ext cx="22388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rgbClr val="FF0000"/>
                </a:solidFill>
              </a:rPr>
              <a:t>Precision Frontier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1814371" y="6214695"/>
            <a:ext cx="28864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8000"/>
                </a:solidFill>
              </a:rPr>
              <a:t>Cosmological Frontier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7EE0A3D-5E08-A642-81E2-D82D00BD7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LHC-Dipolmagnete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6DA9-550F-6F40-91C5-C6EAFCDC6BE8}" type="slidenum">
              <a:rPr lang="de-DE" smtClean="0"/>
              <a:pPr/>
              <a:t>43</a:t>
            </a:fld>
            <a:endParaRPr lang="de-DE"/>
          </a:p>
        </p:txBody>
      </p:sp>
      <p:pic>
        <p:nvPicPr>
          <p:cNvPr id="6" name="Bild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646" y="1235076"/>
            <a:ext cx="7651119" cy="51212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7" name="Textfeld 6"/>
          <p:cNvSpPr txBox="1"/>
          <p:nvPr/>
        </p:nvSpPr>
        <p:spPr>
          <a:xfrm>
            <a:off x="747645" y="5334001"/>
            <a:ext cx="2587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>
                <a:solidFill>
                  <a:schemeClr val="bg1"/>
                </a:solidFill>
              </a:rPr>
              <a:t>abgekühlt auf 1.9 K</a:t>
            </a:r>
          </a:p>
        </p:txBody>
      </p:sp>
    </p:spTree>
    <p:extLst>
      <p:ext uri="{BB962C8B-B14F-4D97-AF65-F5344CB8AC3E}">
        <p14:creationId xmlns:p14="http://schemas.microsoft.com/office/powerpoint/2010/main" val="518154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ms_120918_0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43" y="144010"/>
            <a:ext cx="8686800" cy="6136522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6DA9-550F-6F40-91C5-C6EAFCDC6BE8}" type="slidenum">
              <a:rPr lang="de-DE" smtClean="0"/>
              <a:pPr/>
              <a:t>44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881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6DA9-550F-6F40-91C5-C6EAFCDC6BE8}" type="slidenum">
              <a:rPr lang="de-DE" smtClean="0"/>
              <a:pPr/>
              <a:t>45</a:t>
            </a:fld>
            <a:endParaRPr lang="de-DE"/>
          </a:p>
        </p:txBody>
      </p:sp>
      <p:pic>
        <p:nvPicPr>
          <p:cNvPr id="7" name="Picture 6" descr="cms_0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387" y="208500"/>
            <a:ext cx="8647600" cy="6074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146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6DA9-550F-6F40-91C5-C6EAFCDC6BE8}" type="slidenum">
              <a:rPr lang="de-DE" smtClean="0"/>
              <a:pPr/>
              <a:t>46</a:t>
            </a:fld>
            <a:endParaRPr lang="de-DE"/>
          </a:p>
        </p:txBody>
      </p:sp>
      <p:sp>
        <p:nvSpPr>
          <p:cNvPr id="7" name="Titel 7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/>
              <a:t>Datennahme an LHC Experimenten</a:t>
            </a:r>
            <a:endParaRPr lang="de-DE" dirty="0"/>
          </a:p>
        </p:txBody>
      </p:sp>
      <p:sp>
        <p:nvSpPr>
          <p:cNvPr id="8" name="Inhaltsplatzhalter 8"/>
          <p:cNvSpPr txBox="1">
            <a:spLocks/>
          </p:cNvSpPr>
          <p:nvPr/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Ereignisrate: 40 MHz – jedes Ereignis hat durchschnittlich 1.6 MByte</a:t>
            </a:r>
          </a:p>
          <a:p>
            <a:pPr lvl="1"/>
            <a:r>
              <a:rPr lang="de-DE"/>
              <a:t>~ 60 000 000 MByte / s =  Stapel CDs von 150 m oder 50 Milliarden Telefonanrufe gleichzeitig</a:t>
            </a:r>
          </a:p>
          <a:p>
            <a:r>
              <a:rPr lang="de-DE">
                <a:solidFill>
                  <a:srgbClr val="0000FF"/>
                </a:solidFill>
              </a:rPr>
              <a:t>nicht alle Daten können aufgezeichnet werden</a:t>
            </a:r>
          </a:p>
          <a:p>
            <a:r>
              <a:rPr lang="de-DE">
                <a:solidFill>
                  <a:srgbClr val="0000FF"/>
                </a:solidFill>
              </a:rPr>
              <a:t>nicht alle Ereignisse sind ‚interessant‘</a:t>
            </a:r>
          </a:p>
          <a:p>
            <a:r>
              <a:rPr lang="de-DE">
                <a:solidFill>
                  <a:srgbClr val="0000FF"/>
                </a:solidFill>
              </a:rPr>
              <a:t>nur 200 Ereignisse / s werden aufgezeichnet</a:t>
            </a:r>
          </a:p>
          <a:p>
            <a:pPr lvl="1"/>
            <a:r>
              <a:rPr lang="de-DE">
                <a:solidFill>
                  <a:srgbClr val="0000FF"/>
                </a:solidFill>
              </a:rPr>
              <a:t>nur eines von 200000 Ereignissen </a:t>
            </a:r>
          </a:p>
          <a:p>
            <a:r>
              <a:rPr lang="de-DE"/>
              <a:t>jedes Jahr werden pro Experiment 3200 Tbyte aufgezeichnet (7 km CD-ROMs)</a:t>
            </a:r>
          </a:p>
          <a:p>
            <a:pPr lvl="1"/>
            <a:endParaRPr lang="de-DE"/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03875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6DA9-550F-6F40-91C5-C6EAFCDC6BE8}" type="slidenum">
              <a:rPr lang="de-DE" smtClean="0"/>
              <a:pPr/>
              <a:t>47</a:t>
            </a:fld>
            <a:endParaRPr lang="de-DE"/>
          </a:p>
        </p:txBody>
      </p:sp>
      <p:sp>
        <p:nvSpPr>
          <p:cNvPr id="5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>
                <a:solidFill>
                  <a:srgbClr val="0000FF"/>
                </a:solidFill>
              </a:rPr>
              <a:t>Die Suche nach der Stecknadel im Heuhaufen</a:t>
            </a:r>
            <a:endParaRPr lang="de-DE" sz="3200" dirty="0">
              <a:solidFill>
                <a:srgbClr val="0000FF"/>
              </a:solidFill>
            </a:endParaRPr>
          </a:p>
        </p:txBody>
      </p:sp>
      <p:sp>
        <p:nvSpPr>
          <p:cNvPr id="6" name="Inhaltsplatzhalter 2"/>
          <p:cNvSpPr txBox="1">
            <a:spLocks/>
          </p:cNvSpPr>
          <p:nvPr/>
        </p:nvSpPr>
        <p:spPr>
          <a:xfrm>
            <a:off x="457201" y="1600201"/>
            <a:ext cx="3876675" cy="2438400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‚verteiltes Rechnen‘ durch Daten ausgelagert </a:t>
            </a:r>
            <a:br>
              <a:rPr lang="de-DE"/>
            </a:br>
            <a:r>
              <a:rPr lang="de-DE"/>
              <a:t>auf mehreren Rechenzentren weltweit (‚GRID‘)  </a:t>
            </a:r>
            <a:endParaRPr lang="de-DE" dirty="0"/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73600" y="1526878"/>
            <a:ext cx="4013200" cy="48006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blurRad="63500" dist="35921" dir="2700000" algn="ctr" rotWithShape="0">
              <a:schemeClr val="bg2">
                <a:alpha val="74998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8" name="Textfeld 7"/>
          <p:cNvSpPr txBox="1"/>
          <p:nvPr/>
        </p:nvSpPr>
        <p:spPr>
          <a:xfrm rot="16200000">
            <a:off x="7961708" y="1478608"/>
            <a:ext cx="1450187" cy="461665"/>
          </a:xfrm>
          <a:prstGeom prst="rect">
            <a:avLst/>
          </a:prstGeom>
          <a:solidFill>
            <a:srgbClr val="0000FF"/>
          </a:solidFill>
        </p:spPr>
        <p:txBody>
          <a:bodyPr wrap="none" rtlCol="0">
            <a:spAutoFit/>
          </a:bodyPr>
          <a:lstStyle/>
          <a:p>
            <a:r>
              <a:rPr lang="de-DE" sz="2400" dirty="0">
                <a:solidFill>
                  <a:schemeClr val="bg1"/>
                </a:solidFill>
              </a:rPr>
              <a:t>Häufigkeit</a:t>
            </a:r>
          </a:p>
        </p:txBody>
      </p:sp>
      <p:sp>
        <p:nvSpPr>
          <p:cNvPr id="9" name="Pfeil nach rechts 8"/>
          <p:cNvSpPr/>
          <p:nvPr/>
        </p:nvSpPr>
        <p:spPr>
          <a:xfrm>
            <a:off x="4673600" y="1949901"/>
            <a:ext cx="1994408" cy="484632"/>
          </a:xfrm>
          <a:prstGeom prst="rightArrow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alle Ereignisse</a:t>
            </a:r>
          </a:p>
        </p:txBody>
      </p:sp>
      <p:sp>
        <p:nvSpPr>
          <p:cNvPr id="10" name="Pfeil nach rechts 9"/>
          <p:cNvSpPr/>
          <p:nvPr/>
        </p:nvSpPr>
        <p:spPr>
          <a:xfrm>
            <a:off x="4673600" y="4300240"/>
            <a:ext cx="1994408" cy="484632"/>
          </a:xfrm>
          <a:prstGeom prst="rightArrow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Higgs-Ereignisse</a:t>
            </a:r>
            <a:endParaRPr lang="de-DE" dirty="0"/>
          </a:p>
        </p:txBody>
      </p:sp>
      <p:sp>
        <p:nvSpPr>
          <p:cNvPr id="11" name="Pfeil nach oben und unten 10"/>
          <p:cNvSpPr/>
          <p:nvPr/>
        </p:nvSpPr>
        <p:spPr>
          <a:xfrm>
            <a:off x="5181600" y="2623840"/>
            <a:ext cx="1139827" cy="1524000"/>
          </a:xfrm>
          <a:prstGeom prst="upDownArrow">
            <a:avLst>
              <a:gd name="adj1" fmla="val 63928"/>
              <a:gd name="adj2" fmla="val 34679"/>
            </a:avLst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1: 10</a:t>
            </a:r>
            <a:r>
              <a:rPr lang="de-DE" baseline="30000" dirty="0"/>
              <a:t>9</a:t>
            </a:r>
            <a:endParaRPr lang="de-DE" dirty="0"/>
          </a:p>
        </p:txBody>
      </p:sp>
      <p:pic>
        <p:nvPicPr>
          <p:cNvPr id="12" name="Bild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3997635"/>
            <a:ext cx="3876675" cy="233807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1041277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5604" name="Picture 4" descr="KEKphoto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81000" y="0"/>
            <a:ext cx="9906000" cy="6900863"/>
          </a:xfrm>
          <a:prstGeom prst="rect">
            <a:avLst/>
          </a:prstGeom>
          <a:noFill/>
        </p:spPr>
      </p:pic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5867400" y="4433888"/>
            <a:ext cx="3206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KEK Tsukuba site</a:t>
            </a:r>
          </a:p>
        </p:txBody>
      </p:sp>
      <p:sp>
        <p:nvSpPr>
          <p:cNvPr id="25606" name="Line 6"/>
          <p:cNvSpPr>
            <a:spLocks noChangeShapeType="1"/>
          </p:cNvSpPr>
          <p:nvPr/>
        </p:nvSpPr>
        <p:spPr bwMode="auto">
          <a:xfrm flipH="1" flipV="1">
            <a:off x="3048000" y="4114800"/>
            <a:ext cx="1981200" cy="1143000"/>
          </a:xfrm>
          <a:prstGeom prst="line">
            <a:avLst/>
          </a:prstGeom>
          <a:noFill/>
          <a:ln w="635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09" name="Text Box 9"/>
          <p:cNvSpPr txBox="1">
            <a:spLocks noGrp="1" noChangeArrowheads="1"/>
          </p:cNvSpPr>
          <p:nvPr>
            <p:ph type="title"/>
          </p:nvPr>
        </p:nvSpPr>
        <p:spPr>
          <a:xfrm>
            <a:off x="2819400" y="4572000"/>
            <a:ext cx="1284288" cy="576263"/>
          </a:xfrm>
          <a:noFill/>
          <a:ln/>
        </p:spPr>
        <p:txBody>
          <a:bodyPr/>
          <a:lstStyle/>
          <a:p>
            <a:pPr algn="l" eaLnBrk="1" hangingPunct="1"/>
            <a:r>
              <a:rPr lang="en-US" sz="2400">
                <a:solidFill>
                  <a:srgbClr val="FFFF00"/>
                </a:solidFill>
              </a:rPr>
              <a:t>Linac</a:t>
            </a:r>
          </a:p>
        </p:txBody>
      </p:sp>
      <p:sp>
        <p:nvSpPr>
          <p:cNvPr id="25610" name="Oval 10"/>
          <p:cNvSpPr>
            <a:spLocks noChangeArrowheads="1"/>
          </p:cNvSpPr>
          <p:nvPr/>
        </p:nvSpPr>
        <p:spPr bwMode="auto">
          <a:xfrm>
            <a:off x="1371600" y="2971800"/>
            <a:ext cx="4495800" cy="1143000"/>
          </a:xfrm>
          <a:prstGeom prst="ellipse">
            <a:avLst/>
          </a:prstGeom>
          <a:noFill/>
          <a:ln w="635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76200" y="2319338"/>
            <a:ext cx="38100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KEKB rings (HER+LER)</a:t>
            </a:r>
          </a:p>
        </p:txBody>
      </p:sp>
      <p:sp>
        <p:nvSpPr>
          <p:cNvPr id="25615" name="Oval 15"/>
          <p:cNvSpPr>
            <a:spLocks noChangeArrowheads="1"/>
          </p:cNvSpPr>
          <p:nvPr/>
        </p:nvSpPr>
        <p:spPr bwMode="auto">
          <a:xfrm>
            <a:off x="4343400" y="2895600"/>
            <a:ext cx="304800" cy="304800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16" name="Text Box 16"/>
          <p:cNvSpPr txBox="1">
            <a:spLocks noChangeArrowheads="1"/>
          </p:cNvSpPr>
          <p:nvPr/>
        </p:nvSpPr>
        <p:spPr bwMode="auto">
          <a:xfrm>
            <a:off x="5040313" y="2547938"/>
            <a:ext cx="2274887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r>
              <a:rPr lang="en-US" sz="2400" b="1" dirty="0">
                <a:solidFill>
                  <a:srgbClr val="FFFF00"/>
                </a:solidFill>
              </a:rPr>
              <a:t>Belle detector</a:t>
            </a:r>
          </a:p>
        </p:txBody>
      </p:sp>
      <p:sp>
        <p:nvSpPr>
          <p:cNvPr id="25617" name="Text Box 17"/>
          <p:cNvSpPr txBox="1">
            <a:spLocks noChangeArrowheads="1"/>
          </p:cNvSpPr>
          <p:nvPr/>
        </p:nvSpPr>
        <p:spPr bwMode="auto">
          <a:xfrm>
            <a:off x="4038600" y="490538"/>
            <a:ext cx="20574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r>
              <a:rPr lang="en-US" sz="2400" b="1">
                <a:solidFill>
                  <a:schemeClr val="bg1"/>
                </a:solidFill>
              </a:rPr>
              <a:t>Mt. Tsukuba</a:t>
            </a:r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560440-C7AA-A344-BADC-B3A3422C02F2}" type="slidenum">
              <a:rPr lang="de-AT" smtClean="0"/>
              <a:pPr/>
              <a:t>48</a:t>
            </a:fld>
            <a:endParaRPr lang="de-AT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3" descr="BelleFi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3913" y="909638"/>
            <a:ext cx="7593012" cy="538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5754688" y="5634038"/>
            <a:ext cx="3195637" cy="69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kumimoji="1" lang="en-US" altLang="ja-JP" sz="2800" b="1">
                <a:solidFill>
                  <a:srgbClr val="000000"/>
                </a:solidFill>
                <a:latin typeface="Symbol" charset="2"/>
                <a:ea typeface="ＭＳ Ｐゴシック" charset="-128"/>
                <a:cs typeface="ＭＳ Ｐゴシック" charset="-128"/>
              </a:rPr>
              <a:t>m </a:t>
            </a:r>
            <a:r>
              <a:rPr kumimoji="1" lang="en-US" altLang="ja-JP" sz="2800" b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/ </a:t>
            </a:r>
            <a:r>
              <a:rPr kumimoji="1" lang="en-US" altLang="ja-JP" sz="2800" b="1" i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K</a:t>
            </a:r>
            <a:r>
              <a:rPr kumimoji="1" lang="en-US" altLang="ja-JP" sz="2800" b="1" i="1" baseline="-250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L</a:t>
            </a:r>
            <a:r>
              <a:rPr kumimoji="1" lang="en-US" altLang="ja-JP" sz="2800" b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detection</a:t>
            </a:r>
            <a:endParaRPr kumimoji="1" lang="en-US" altLang="ja-JP" sz="2800">
              <a:solidFill>
                <a:srgbClr val="000000"/>
              </a:solidFill>
              <a:latin typeface="Times New Roman" charset="0"/>
              <a:ea typeface="ＭＳ Ｐゴシック" charset="-128"/>
              <a:cs typeface="ＭＳ Ｐゴシック" charset="-128"/>
            </a:endParaRPr>
          </a:p>
          <a:p>
            <a:pPr eaLnBrk="0" hangingPunct="0">
              <a:lnSpc>
                <a:spcPct val="20000"/>
              </a:lnSpc>
              <a:spcBef>
                <a:spcPct val="50000"/>
              </a:spcBef>
            </a:pPr>
            <a:r>
              <a:rPr kumimoji="1" lang="en-US" altLang="ja-JP" sz="28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</a:t>
            </a:r>
            <a:r>
              <a:rPr kumimoji="1" lang="en-US" altLang="ja-JP" sz="24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14/15 lyr. RPC+Fe</a:t>
            </a:r>
            <a:endParaRPr kumimoji="1" lang="en-US" altLang="ja-JP" sz="2800">
              <a:solidFill>
                <a:srgbClr val="000000"/>
              </a:solidFill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477838" y="2243138"/>
            <a:ext cx="218916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kumimoji="1" lang="en-US" altLang="ja-JP" sz="2800" b="1">
                <a:latin typeface="Times New Roman" charset="0"/>
                <a:ea typeface="ＭＳ Ｐゴシック" charset="-128"/>
                <a:cs typeface="ＭＳ Ｐゴシック" charset="-128"/>
              </a:rPr>
              <a:t>CsI(Tl)</a:t>
            </a:r>
            <a:r>
              <a:rPr kumimoji="1" lang="en-US" altLang="ja-JP" sz="2800">
                <a:latin typeface="Times New Roman" charset="0"/>
                <a:ea typeface="ＭＳ Ｐゴシック" charset="-128"/>
                <a:cs typeface="ＭＳ Ｐゴシック" charset="-128"/>
              </a:rPr>
              <a:t> </a:t>
            </a:r>
          </a:p>
          <a:p>
            <a:pPr eaLnBrk="0" hangingPunct="0">
              <a:lnSpc>
                <a:spcPct val="10000"/>
              </a:lnSpc>
              <a:spcBef>
                <a:spcPct val="50000"/>
              </a:spcBef>
            </a:pPr>
            <a:r>
              <a:rPr kumimoji="1" lang="en-US" altLang="ja-JP" sz="2800">
                <a:latin typeface="Times New Roman" charset="0"/>
                <a:ea typeface="ＭＳ Ｐゴシック" charset="-128"/>
                <a:cs typeface="ＭＳ Ｐゴシック" charset="-128"/>
              </a:rPr>
              <a:t>   </a:t>
            </a:r>
            <a:r>
              <a:rPr kumimoji="1" lang="en-US" altLang="ja-JP" sz="2400">
                <a:latin typeface="Times New Roman" charset="0"/>
                <a:ea typeface="ＭＳ Ｐゴシック" charset="-128"/>
                <a:cs typeface="ＭＳ Ｐゴシック" charset="-128"/>
              </a:rPr>
              <a:t>16</a:t>
            </a:r>
            <a:r>
              <a:rPr kumimoji="1" lang="en-US" altLang="ja-JP" sz="2400" i="1">
                <a:latin typeface="Times New Roman" charset="0"/>
                <a:ea typeface="ＭＳ Ｐゴシック" charset="-128"/>
                <a:cs typeface="ＭＳ Ｐゴシック" charset="-128"/>
              </a:rPr>
              <a:t>X</a:t>
            </a:r>
            <a:r>
              <a:rPr kumimoji="1" lang="en-US" altLang="ja-JP" sz="2400" i="1" baseline="-25000">
                <a:latin typeface="Times New Roman" charset="0"/>
                <a:ea typeface="ＭＳ Ｐゴシック" charset="-128"/>
                <a:cs typeface="ＭＳ Ｐゴシック" charset="-128"/>
              </a:rPr>
              <a:t>0</a:t>
            </a:r>
            <a:endParaRPr kumimoji="1" lang="en-US" altLang="ja-JP" sz="280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1787525" y="5541963"/>
            <a:ext cx="2347913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kumimoji="1" lang="en-US" altLang="ja-JP" sz="2800" b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Si vtx. det.</a:t>
            </a:r>
          </a:p>
          <a:p>
            <a:pPr eaLnBrk="0" hangingPunct="0">
              <a:lnSpc>
                <a:spcPct val="30000"/>
              </a:lnSpc>
              <a:spcBef>
                <a:spcPct val="50000"/>
              </a:spcBef>
            </a:pPr>
            <a:r>
              <a:rPr kumimoji="1" lang="en-US" altLang="ja-JP" sz="28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  </a:t>
            </a:r>
            <a:r>
              <a:rPr kumimoji="1" lang="en-US" altLang="ja-JP" sz="24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3(4) lyr. DSSD</a:t>
            </a: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0" y="1320800"/>
            <a:ext cx="198755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kumimoji="1" lang="en-US" altLang="ja-JP" sz="2800" b="1">
                <a:latin typeface="Times New Roman" charset="0"/>
                <a:ea typeface="ＭＳ Ｐゴシック" charset="-128"/>
                <a:cs typeface="ＭＳ Ｐゴシック" charset="-128"/>
              </a:rPr>
              <a:t>SC solenoid</a:t>
            </a:r>
          </a:p>
          <a:p>
            <a:pPr eaLnBrk="0" hangingPunct="0">
              <a:lnSpc>
                <a:spcPct val="20000"/>
              </a:lnSpc>
              <a:spcBef>
                <a:spcPct val="50000"/>
              </a:spcBef>
            </a:pPr>
            <a:r>
              <a:rPr kumimoji="1" lang="en-US" altLang="ja-JP" sz="2400">
                <a:latin typeface="Times New Roman" charset="0"/>
                <a:ea typeface="ＭＳ Ｐゴシック" charset="-128"/>
                <a:cs typeface="ＭＳ Ｐゴシック" charset="-128"/>
              </a:rPr>
              <a:t>   1.5T</a:t>
            </a:r>
          </a:p>
        </p:txBody>
      </p:sp>
      <p:sp>
        <p:nvSpPr>
          <p:cNvPr id="23560" name="Line 8"/>
          <p:cNvSpPr>
            <a:spLocks noChangeShapeType="1"/>
          </p:cNvSpPr>
          <p:nvPr/>
        </p:nvSpPr>
        <p:spPr bwMode="auto">
          <a:xfrm flipH="1">
            <a:off x="4675188" y="1511300"/>
            <a:ext cx="1727200" cy="1249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1" name="Line 9"/>
          <p:cNvSpPr>
            <a:spLocks noChangeShapeType="1"/>
          </p:cNvSpPr>
          <p:nvPr/>
        </p:nvSpPr>
        <p:spPr bwMode="auto">
          <a:xfrm flipH="1" flipV="1">
            <a:off x="5000625" y="3408363"/>
            <a:ext cx="1295400" cy="2160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2" name="Line 10"/>
          <p:cNvSpPr>
            <a:spLocks noChangeShapeType="1"/>
          </p:cNvSpPr>
          <p:nvPr/>
        </p:nvSpPr>
        <p:spPr bwMode="auto">
          <a:xfrm flipH="1" flipV="1">
            <a:off x="4314825" y="4632325"/>
            <a:ext cx="1439863" cy="12969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3" name="Line 11"/>
          <p:cNvSpPr>
            <a:spLocks noChangeShapeType="1"/>
          </p:cNvSpPr>
          <p:nvPr/>
        </p:nvSpPr>
        <p:spPr bwMode="auto">
          <a:xfrm flipV="1">
            <a:off x="1863725" y="2860675"/>
            <a:ext cx="2379663" cy="3317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4" name="Line 12"/>
          <p:cNvSpPr>
            <a:spLocks noChangeShapeType="1"/>
          </p:cNvSpPr>
          <p:nvPr/>
        </p:nvSpPr>
        <p:spPr bwMode="auto">
          <a:xfrm>
            <a:off x="1830388" y="2400300"/>
            <a:ext cx="252095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5" name="Line 13"/>
          <p:cNvSpPr>
            <a:spLocks noChangeShapeType="1"/>
          </p:cNvSpPr>
          <p:nvPr/>
        </p:nvSpPr>
        <p:spPr bwMode="auto">
          <a:xfrm>
            <a:off x="1760538" y="1752600"/>
            <a:ext cx="2663825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6" name="Line 14"/>
          <p:cNvSpPr>
            <a:spLocks noChangeShapeType="1"/>
          </p:cNvSpPr>
          <p:nvPr/>
        </p:nvSpPr>
        <p:spPr bwMode="auto">
          <a:xfrm flipV="1">
            <a:off x="3559175" y="3109913"/>
            <a:ext cx="936625" cy="2736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7" name="Line 15"/>
          <p:cNvSpPr>
            <a:spLocks noChangeShapeType="1"/>
          </p:cNvSpPr>
          <p:nvPr/>
        </p:nvSpPr>
        <p:spPr bwMode="auto">
          <a:xfrm flipH="1" flipV="1">
            <a:off x="4891088" y="3109913"/>
            <a:ext cx="1439862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8" name="Text Box 16"/>
          <p:cNvSpPr txBox="1">
            <a:spLocks noChangeArrowheads="1"/>
          </p:cNvSpPr>
          <p:nvPr/>
        </p:nvSpPr>
        <p:spPr bwMode="auto">
          <a:xfrm>
            <a:off x="103188" y="3805238"/>
            <a:ext cx="15732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1" lang="en-US" altLang="ja-JP" sz="2800" b="1">
                <a:solidFill>
                  <a:srgbClr val="CC00CC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8 </a:t>
            </a:r>
            <a:r>
              <a:rPr kumimoji="1" lang="en-US" altLang="ja-JP" sz="2400" b="1">
                <a:solidFill>
                  <a:srgbClr val="CC00CC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GeV</a:t>
            </a:r>
            <a:r>
              <a:rPr kumimoji="1" lang="en-US" altLang="ja-JP" sz="2800" b="1">
                <a:solidFill>
                  <a:srgbClr val="CC00CC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</a:t>
            </a:r>
            <a:r>
              <a:rPr kumimoji="1" lang="en-US" altLang="ja-JP" sz="3200" b="1" i="1">
                <a:solidFill>
                  <a:srgbClr val="CC00CC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e</a:t>
            </a:r>
            <a:r>
              <a:rPr kumimoji="1" lang="en-US" altLang="ja-JP" sz="3200" b="1" baseline="30000">
                <a:solidFill>
                  <a:srgbClr val="CC00CC"/>
                </a:solidFill>
                <a:latin typeface="Symbol" charset="2"/>
                <a:ea typeface="ＭＳ Ｐゴシック" charset="-128"/>
                <a:cs typeface="ＭＳ Ｐゴシック" charset="-128"/>
              </a:rPr>
              <a:t>-</a:t>
            </a:r>
          </a:p>
        </p:txBody>
      </p:sp>
      <p:sp>
        <p:nvSpPr>
          <p:cNvPr id="23569" name="Line 17"/>
          <p:cNvSpPr>
            <a:spLocks noChangeShapeType="1"/>
          </p:cNvSpPr>
          <p:nvPr/>
        </p:nvSpPr>
        <p:spPr bwMode="auto">
          <a:xfrm flipV="1">
            <a:off x="822325" y="3624263"/>
            <a:ext cx="1009650" cy="287337"/>
          </a:xfrm>
          <a:prstGeom prst="line">
            <a:avLst/>
          </a:prstGeom>
          <a:noFill/>
          <a:ln w="57150">
            <a:solidFill>
              <a:srgbClr val="FF99CC"/>
            </a:solidFill>
            <a:round/>
            <a:headEnd/>
            <a:tailEnd type="arrow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70" name="Line 18"/>
          <p:cNvSpPr>
            <a:spLocks noChangeShapeType="1"/>
          </p:cNvSpPr>
          <p:nvPr/>
        </p:nvSpPr>
        <p:spPr bwMode="auto">
          <a:xfrm flipH="1">
            <a:off x="6367463" y="2076450"/>
            <a:ext cx="720725" cy="215900"/>
          </a:xfrm>
          <a:prstGeom prst="line">
            <a:avLst/>
          </a:prstGeom>
          <a:noFill/>
          <a:ln w="57150">
            <a:solidFill>
              <a:srgbClr val="FF99CC"/>
            </a:solidFill>
            <a:round/>
            <a:headEnd/>
            <a:tailEnd type="arrow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71" name="Text Box 19"/>
          <p:cNvSpPr txBox="1">
            <a:spLocks noChangeArrowheads="1"/>
          </p:cNvSpPr>
          <p:nvPr/>
        </p:nvSpPr>
        <p:spPr bwMode="auto">
          <a:xfrm>
            <a:off x="7134225" y="1628775"/>
            <a:ext cx="19335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1" lang="en-US" altLang="ja-JP" sz="2800" b="1">
                <a:solidFill>
                  <a:srgbClr val="CC00CC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3.5 </a:t>
            </a:r>
            <a:r>
              <a:rPr kumimoji="1" lang="en-US" altLang="ja-JP" sz="2400" b="1">
                <a:solidFill>
                  <a:srgbClr val="CC00CC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GeV</a:t>
            </a:r>
            <a:r>
              <a:rPr kumimoji="1" lang="en-US" altLang="ja-JP" sz="2800" b="1">
                <a:solidFill>
                  <a:srgbClr val="CC00CC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</a:t>
            </a:r>
            <a:r>
              <a:rPr kumimoji="1" lang="en-US" altLang="ja-JP" sz="3200" b="1" i="1">
                <a:solidFill>
                  <a:srgbClr val="CC00CC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e</a:t>
            </a:r>
            <a:r>
              <a:rPr kumimoji="1" lang="en-US" altLang="ja-JP" sz="3200" b="1" baseline="30000">
                <a:solidFill>
                  <a:srgbClr val="CC00CC"/>
                </a:solidFill>
                <a:latin typeface="Symbol" charset="2"/>
                <a:ea typeface="ＭＳ Ｐゴシック" charset="-128"/>
                <a:cs typeface="ＭＳ Ｐゴシック" charset="-128"/>
              </a:rPr>
              <a:t>+</a:t>
            </a:r>
          </a:p>
        </p:txBody>
      </p:sp>
      <p:sp>
        <p:nvSpPr>
          <p:cNvPr id="23572" name="Text Box 20"/>
          <p:cNvSpPr txBox="1">
            <a:spLocks noChangeArrowheads="1"/>
          </p:cNvSpPr>
          <p:nvPr/>
        </p:nvSpPr>
        <p:spPr bwMode="auto">
          <a:xfrm>
            <a:off x="5257800" y="985838"/>
            <a:ext cx="38862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kumimoji="1" lang="en-US" altLang="ja-JP" sz="2800">
                <a:latin typeface="Times New Roman" charset="0"/>
                <a:ea typeface="ＭＳ Ｐゴシック" charset="-128"/>
                <a:cs typeface="ＭＳ Ｐゴシック" charset="-128"/>
              </a:rPr>
              <a:t> </a:t>
            </a:r>
            <a:r>
              <a:rPr kumimoji="1" lang="en-US" altLang="ja-JP" sz="2800" b="1">
                <a:latin typeface="Times New Roman" charset="0"/>
                <a:ea typeface="ＭＳ Ｐゴシック" charset="-128"/>
                <a:cs typeface="ＭＳ Ｐゴシック" charset="-128"/>
              </a:rPr>
              <a:t>Aerogel Cherenkov cnt.</a:t>
            </a:r>
            <a:endParaRPr kumimoji="1" lang="en-US" altLang="ja-JP" sz="2800">
              <a:latin typeface="Times New Roman" charset="0"/>
              <a:ea typeface="ＭＳ Ｐゴシック" charset="-128"/>
              <a:cs typeface="ＭＳ Ｐゴシック" charset="-128"/>
            </a:endParaRPr>
          </a:p>
          <a:p>
            <a:pPr eaLnBrk="0" hangingPunct="0">
              <a:lnSpc>
                <a:spcPct val="10000"/>
              </a:lnSpc>
              <a:spcBef>
                <a:spcPct val="50000"/>
              </a:spcBef>
            </a:pPr>
            <a:r>
              <a:rPr kumimoji="1" lang="en-US" altLang="ja-JP" sz="2800">
                <a:latin typeface="Times New Roman" charset="0"/>
                <a:ea typeface="ＭＳ Ｐゴシック" charset="-128"/>
                <a:cs typeface="ＭＳ Ｐゴシック" charset="-128"/>
              </a:rPr>
              <a:t>              </a:t>
            </a:r>
            <a:r>
              <a:rPr kumimoji="1" lang="en-US" altLang="ja-JP" sz="2400">
                <a:latin typeface="Times New Roman" charset="0"/>
                <a:ea typeface="ＭＳ Ｐゴシック" charset="-128"/>
                <a:cs typeface="ＭＳ Ｐゴシック" charset="-128"/>
              </a:rPr>
              <a:t>n=1.015~1.030</a:t>
            </a:r>
            <a:endParaRPr kumimoji="1" lang="en-US" altLang="ja-JP" sz="280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3573" name="Text Box 21"/>
          <p:cNvSpPr txBox="1">
            <a:spLocks noChangeArrowheads="1"/>
          </p:cNvSpPr>
          <p:nvPr/>
        </p:nvSpPr>
        <p:spPr bwMode="auto">
          <a:xfrm>
            <a:off x="5562600" y="3957638"/>
            <a:ext cx="3505200" cy="77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kumimoji="1" lang="en-US" altLang="ja-JP" sz="2800" b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C</a:t>
            </a:r>
            <a:r>
              <a:rPr kumimoji="1" lang="en-US" altLang="ja-JP" sz="2400" b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entral</a:t>
            </a:r>
            <a:r>
              <a:rPr kumimoji="1" lang="en-US" altLang="ja-JP" sz="2800" b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D</a:t>
            </a:r>
            <a:r>
              <a:rPr kumimoji="1" lang="en-US" altLang="ja-JP" sz="2400" b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rift</a:t>
            </a:r>
            <a:r>
              <a:rPr kumimoji="1" lang="en-US" altLang="ja-JP" sz="2800" b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C</a:t>
            </a:r>
            <a:r>
              <a:rPr kumimoji="1" lang="en-US" altLang="ja-JP" sz="2400" b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hamber</a:t>
            </a:r>
            <a:endParaRPr kumimoji="1" lang="en-US" altLang="ja-JP" sz="2800" i="1">
              <a:solidFill>
                <a:srgbClr val="000000"/>
              </a:solidFill>
              <a:latin typeface="Times New Roman" charset="0"/>
              <a:ea typeface="ＭＳ Ｐゴシック" charset="-128"/>
              <a:cs typeface="ＭＳ Ｐゴシック" charset="-128"/>
            </a:endParaRPr>
          </a:p>
          <a:p>
            <a:pPr eaLnBrk="0" hangingPunct="0">
              <a:lnSpc>
                <a:spcPct val="20000"/>
              </a:lnSpc>
              <a:spcBef>
                <a:spcPct val="50000"/>
              </a:spcBef>
            </a:pPr>
            <a:r>
              <a:rPr kumimoji="1" lang="en-US" altLang="ja-JP" sz="28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      </a:t>
            </a:r>
            <a:r>
              <a:rPr kumimoji="1" lang="en-US" altLang="ja-JP" sz="24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small cell +He/C</a:t>
            </a:r>
            <a:r>
              <a:rPr kumimoji="1" lang="en-US" altLang="ja-JP" sz="2400" baseline="-250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2</a:t>
            </a:r>
            <a:r>
              <a:rPr kumimoji="1" lang="en-US" altLang="ja-JP" sz="24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H</a:t>
            </a:r>
            <a:r>
              <a:rPr kumimoji="1" lang="en-US" altLang="ja-JP" sz="2400" baseline="-250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5</a:t>
            </a:r>
          </a:p>
        </p:txBody>
      </p:sp>
      <p:sp>
        <p:nvSpPr>
          <p:cNvPr id="23574" name="Text Box 22"/>
          <p:cNvSpPr txBox="1">
            <a:spLocks noChangeArrowheads="1"/>
          </p:cNvSpPr>
          <p:nvPr/>
        </p:nvSpPr>
        <p:spPr bwMode="auto">
          <a:xfrm>
            <a:off x="117475" y="3057525"/>
            <a:ext cx="21685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kumimoji="1" lang="en-US" altLang="ja-JP" sz="2800" b="1">
                <a:latin typeface="Times New Roman" charset="0"/>
                <a:ea typeface="ＭＳ Ｐゴシック" charset="-128"/>
                <a:cs typeface="ＭＳ Ｐゴシック" charset="-128"/>
              </a:rPr>
              <a:t>TOF counter</a:t>
            </a:r>
            <a:endParaRPr kumimoji="1" lang="en-US" altLang="ja-JP" sz="280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3575" name="Rectangle 23"/>
          <p:cNvSpPr>
            <a:spLocks noGrp="1" noChangeArrowheads="1"/>
          </p:cNvSpPr>
          <p:nvPr>
            <p:ph type="title"/>
          </p:nvPr>
        </p:nvSpPr>
        <p:spPr>
          <a:xfrm>
            <a:off x="468313" y="268400"/>
            <a:ext cx="8229600" cy="576263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64A6E1"/>
                </a:solidFill>
              </a:rPr>
              <a:t>The Belle detector</a:t>
            </a:r>
          </a:p>
        </p:txBody>
      </p:sp>
      <p:sp>
        <p:nvSpPr>
          <p:cNvPr id="27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9AC436C3-2147-9A46-BB34-AD596C6E7FFC}" type="slidenum">
              <a:rPr lang="en-US" smtClean="0"/>
              <a:pPr/>
              <a:t>49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86DC0D3-94C7-A042-8FF5-4CD8EDE39B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112" y="0"/>
            <a:ext cx="8963776" cy="68580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3C5533-3414-DB4B-A396-FA81E2739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06436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el 1"/>
          <p:cNvSpPr>
            <a:spLocks noGrp="1"/>
          </p:cNvSpPr>
          <p:nvPr>
            <p:ph type="title"/>
          </p:nvPr>
        </p:nvSpPr>
        <p:spPr>
          <a:xfrm>
            <a:off x="457200" y="224502"/>
            <a:ext cx="8229600" cy="620410"/>
          </a:xfrm>
        </p:spPr>
        <p:txBody>
          <a:bodyPr/>
          <a:lstStyle/>
          <a:p>
            <a:r>
              <a:rPr lang="en-US" sz="3200" dirty="0">
                <a:solidFill>
                  <a:schemeClr val="tx2"/>
                </a:solidFill>
              </a:rPr>
              <a:t>From Belle to Belle II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48B0AE-A5B3-384B-B4FD-8FA73FAB8C97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65088" y="855663"/>
            <a:ext cx="8915400" cy="5932487"/>
            <a:chOff x="1163" y="916"/>
            <a:chExt cx="4631" cy="3173"/>
          </a:xfrm>
        </p:grpSpPr>
        <p:pic>
          <p:nvPicPr>
            <p:cNvPr id="26635" name="Picture 10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296" y="1008"/>
              <a:ext cx="4368" cy="30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" name="Group 11"/>
            <p:cNvGrpSpPr>
              <a:grpSpLocks/>
            </p:cNvGrpSpPr>
            <p:nvPr/>
          </p:nvGrpSpPr>
          <p:grpSpPr bwMode="auto">
            <a:xfrm>
              <a:off x="1163" y="916"/>
              <a:ext cx="4631" cy="3021"/>
              <a:chOff x="1163" y="925"/>
              <a:chExt cx="4631" cy="3021"/>
            </a:xfrm>
          </p:grpSpPr>
          <p:sp>
            <p:nvSpPr>
              <p:cNvPr id="26637" name="Rectangle 12"/>
              <p:cNvSpPr>
                <a:spLocks noChangeArrowheads="1"/>
              </p:cNvSpPr>
              <p:nvPr/>
            </p:nvSpPr>
            <p:spPr bwMode="auto">
              <a:xfrm>
                <a:off x="1248" y="960"/>
                <a:ext cx="1200" cy="5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20000"/>
                  </a:spcBef>
                  <a:buSzPct val="75000"/>
                  <a:buFont typeface="Wingdings" charset="2"/>
                  <a:buNone/>
                </a:pPr>
                <a:r>
                  <a:rPr lang="pl-PL" sz="1600">
                    <a:latin typeface="Calibri" charset="0"/>
                  </a:rPr>
                  <a:t>CsI(Tl) EM calorimeter: </a:t>
                </a:r>
                <a:r>
                  <a:rPr lang="pl-PL" sz="1600">
                    <a:solidFill>
                      <a:srgbClr val="FF0000"/>
                    </a:solidFill>
                    <a:latin typeface="Calibri" charset="0"/>
                  </a:rPr>
                  <a:t>waveform sampling electronics, pure</a:t>
                </a:r>
                <a:br>
                  <a:rPr lang="pl-PL" sz="1600">
                    <a:solidFill>
                      <a:srgbClr val="FF0000"/>
                    </a:solidFill>
                    <a:latin typeface="Calibri" charset="0"/>
                  </a:rPr>
                </a:br>
                <a:r>
                  <a:rPr lang="pl-PL" sz="1600">
                    <a:solidFill>
                      <a:srgbClr val="FF0000"/>
                    </a:solidFill>
                    <a:latin typeface="Calibri" charset="0"/>
                  </a:rPr>
                  <a:t>CsI for endcaps</a:t>
                </a: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4690" y="925"/>
                <a:ext cx="1104" cy="4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20000"/>
                  </a:spcBef>
                  <a:buSzPct val="75000"/>
                  <a:buFont typeface="Wingdings" charset="2"/>
                  <a:buNone/>
                  <a:defRPr/>
                </a:pPr>
                <a:r>
                  <a:rPr lang="pl-PL" sz="1600" dirty="0">
                    <a:latin typeface="+mn-lt"/>
                  </a:rPr>
                  <a:t>RPC </a:t>
                </a:r>
                <a:r>
                  <a:rPr lang="el-GR" sz="1600" dirty="0">
                    <a:latin typeface="+mn-lt"/>
                  </a:rPr>
                  <a:t>μ</a:t>
                </a:r>
                <a:r>
                  <a:rPr lang="pl-PL" sz="1600" dirty="0">
                    <a:latin typeface="+mn-lt"/>
                  </a:rPr>
                  <a:t> &amp; K</a:t>
                </a:r>
                <a:r>
                  <a:rPr lang="pl-PL" sz="1600" baseline="-12000" dirty="0">
                    <a:latin typeface="+mn-lt"/>
                  </a:rPr>
                  <a:t>L</a:t>
                </a:r>
                <a:r>
                  <a:rPr lang="pl-PL" sz="1600" dirty="0">
                    <a:latin typeface="+mn-lt"/>
                  </a:rPr>
                  <a:t> counter:    </a:t>
                </a:r>
                <a:r>
                  <a:rPr lang="pl-PL" sz="1600" dirty="0">
                    <a:solidFill>
                      <a:srgbClr val="FF0000"/>
                    </a:solidFill>
                    <a:latin typeface="+mn-lt"/>
                  </a:rPr>
                  <a:t>scintillator + Si-PM for end-caps</a:t>
                </a: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/>
            </p:nvSpPr>
            <p:spPr bwMode="auto">
              <a:xfrm>
                <a:off x="4560" y="3120"/>
                <a:ext cx="1200" cy="7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20000"/>
                  </a:spcBef>
                  <a:buSzPct val="75000"/>
                  <a:buFont typeface="Wingdings" charset="2"/>
                  <a:buNone/>
                  <a:defRPr/>
                </a:pPr>
                <a:r>
                  <a:rPr lang="pl-PL" sz="1600" dirty="0">
                    <a:latin typeface="+mn-lt"/>
                  </a:rPr>
                  <a:t>Time-of-Flight,  Aerogel Cherenkov Counter </a:t>
                </a:r>
                <a:r>
                  <a:rPr lang="pl-PL" sz="1600" dirty="0">
                    <a:latin typeface="+mn-lt"/>
                    <a:ea typeface="Arial" charset="0"/>
                    <a:cs typeface="Arial" charset="0"/>
                  </a:rPr>
                  <a:t>→ </a:t>
                </a:r>
                <a:r>
                  <a:rPr lang="pl-PL" sz="1600" dirty="0">
                    <a:solidFill>
                      <a:srgbClr val="FF0000"/>
                    </a:solidFill>
                    <a:latin typeface="+mn-lt"/>
                  </a:rPr>
                  <a:t>Time-of-Propagation (barrel), prox. focusing Aerogel RICH (forward) </a:t>
                </a: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1163" y="2208"/>
                <a:ext cx="1200" cy="4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20000"/>
                  </a:spcBef>
                  <a:buSzPct val="75000"/>
                  <a:buFont typeface="Wingdings" charset="2"/>
                  <a:buNone/>
                  <a:defRPr/>
                </a:pPr>
                <a:r>
                  <a:rPr lang="pl-PL" sz="1600" dirty="0">
                    <a:latin typeface="+mn-lt"/>
                  </a:rPr>
                  <a:t>4 layers DS Si vertex detector </a:t>
                </a:r>
                <a:r>
                  <a:rPr lang="pl-PL" sz="1600" dirty="0">
                    <a:latin typeface="+mn-lt"/>
                    <a:ea typeface="Arial" charset="0"/>
                    <a:cs typeface="Arial" charset="0"/>
                  </a:rPr>
                  <a:t>→</a:t>
                </a:r>
                <a:r>
                  <a:rPr lang="pl-PL" sz="1600" dirty="0">
                    <a:latin typeface="+mn-lt"/>
                  </a:rPr>
                  <a:t> </a:t>
                </a:r>
                <a:r>
                  <a:rPr lang="pl-PL" sz="1600" dirty="0">
                    <a:solidFill>
                      <a:srgbClr val="FF0000"/>
                    </a:solidFill>
                    <a:latin typeface="+mn-lt"/>
                  </a:rPr>
                  <a:t>2 layers PXD (DEPFET)</a:t>
                </a:r>
                <a:r>
                  <a:rPr lang="en-US" sz="1600" dirty="0">
                    <a:solidFill>
                      <a:srgbClr val="FF0000"/>
                    </a:solidFill>
                    <a:latin typeface="+mn-lt"/>
                  </a:rPr>
                  <a:t> + </a:t>
                </a:r>
                <a:r>
                  <a:rPr lang="pl-PL" sz="1600" dirty="0">
                    <a:solidFill>
                      <a:srgbClr val="FF0000"/>
                    </a:solidFill>
                    <a:latin typeface="+mn-lt"/>
                  </a:rPr>
                  <a:t>4 layers DSSD</a:t>
                </a:r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1344" y="3504"/>
                <a:ext cx="1201" cy="4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20000"/>
                  </a:spcBef>
                  <a:buSzPct val="75000"/>
                  <a:buFont typeface="Wingdings" charset="2"/>
                  <a:buNone/>
                  <a:defRPr/>
                </a:pPr>
                <a:r>
                  <a:rPr lang="pl-PL" sz="1600" dirty="0">
                    <a:latin typeface="+mn-lt"/>
                  </a:rPr>
                  <a:t>Central Drift Chamber: </a:t>
                </a:r>
                <a:r>
                  <a:rPr lang="pl-PL" sz="1600" dirty="0">
                    <a:solidFill>
                      <a:srgbClr val="FF0000"/>
                    </a:solidFill>
                    <a:latin typeface="+mn-lt"/>
                  </a:rPr>
                  <a:t>smaller cell size, long lever arm </a:t>
                </a:r>
              </a:p>
            </p:txBody>
          </p:sp>
        </p:grpSp>
      </p:grpSp>
      <p:sp>
        <p:nvSpPr>
          <p:cNvPr id="26629" name="Line 17"/>
          <p:cNvSpPr>
            <a:spLocks noChangeShapeType="1"/>
          </p:cNvSpPr>
          <p:nvPr/>
        </p:nvSpPr>
        <p:spPr bwMode="auto">
          <a:xfrm flipH="1">
            <a:off x="5681663" y="1190625"/>
            <a:ext cx="1108075" cy="717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6630" name="Line 18"/>
          <p:cNvSpPr>
            <a:spLocks noChangeShapeType="1"/>
          </p:cNvSpPr>
          <p:nvPr/>
        </p:nvSpPr>
        <p:spPr bwMode="auto">
          <a:xfrm flipH="1" flipV="1">
            <a:off x="4572000" y="3792538"/>
            <a:ext cx="2495550" cy="10779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6631" name="Line 19"/>
          <p:cNvSpPr>
            <a:spLocks noChangeShapeType="1"/>
          </p:cNvSpPr>
          <p:nvPr/>
        </p:nvSpPr>
        <p:spPr bwMode="auto">
          <a:xfrm flipH="1" flipV="1">
            <a:off x="4330700" y="4330700"/>
            <a:ext cx="2736850" cy="628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6632" name="Line 20"/>
          <p:cNvSpPr>
            <a:spLocks noChangeShapeType="1"/>
          </p:cNvSpPr>
          <p:nvPr/>
        </p:nvSpPr>
        <p:spPr bwMode="auto">
          <a:xfrm>
            <a:off x="1800225" y="1908175"/>
            <a:ext cx="1477963" cy="8969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6633" name="Line 21"/>
          <p:cNvSpPr>
            <a:spLocks noChangeShapeType="1"/>
          </p:cNvSpPr>
          <p:nvPr/>
        </p:nvSpPr>
        <p:spPr bwMode="auto">
          <a:xfrm flipV="1">
            <a:off x="2538413" y="3971925"/>
            <a:ext cx="1387475" cy="1885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6634" name="Line 22"/>
          <p:cNvSpPr>
            <a:spLocks noChangeShapeType="1"/>
          </p:cNvSpPr>
          <p:nvPr/>
        </p:nvSpPr>
        <p:spPr bwMode="auto">
          <a:xfrm flipV="1">
            <a:off x="2262188" y="3524250"/>
            <a:ext cx="1663700" cy="179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9" name="Bild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4119303"/>
            <a:ext cx="1228725" cy="24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47314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D67BB8-E555-184C-987B-B05C673B6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CRESST</a:t>
            </a:r>
            <a:br>
              <a:rPr lang="en-US" dirty="0"/>
            </a:br>
            <a:r>
              <a:rPr lang="en-US" sz="3100" dirty="0"/>
              <a:t>(und </a:t>
            </a:r>
            <a:r>
              <a:rPr lang="en-US" sz="3100" dirty="0" err="1"/>
              <a:t>zukünftige</a:t>
            </a:r>
            <a:r>
              <a:rPr lang="en-US" sz="3100" dirty="0"/>
              <a:t> </a:t>
            </a:r>
            <a:r>
              <a:rPr lang="en-US" sz="3100" dirty="0" err="1"/>
              <a:t>Experimente</a:t>
            </a:r>
            <a:r>
              <a:rPr lang="en-US" sz="3100" dirty="0"/>
              <a:t> </a:t>
            </a:r>
            <a:r>
              <a:rPr lang="en-US" sz="3100" dirty="0" err="1"/>
              <a:t>mit</a:t>
            </a:r>
            <a:r>
              <a:rPr lang="en-US" sz="3100" dirty="0"/>
              <a:t> </a:t>
            </a:r>
            <a:r>
              <a:rPr lang="en-US" sz="3100" dirty="0" err="1"/>
              <a:t>Kryodetektoren</a:t>
            </a:r>
            <a:r>
              <a:rPr lang="en-US" sz="3100" dirty="0"/>
              <a:t>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C0E33E6-7BCA-224F-A1FE-74C75242D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51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DE73A29-56D1-C642-BB6E-BBAA23E499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9432" y="1837406"/>
            <a:ext cx="6665136" cy="435899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946E290-A51D-2745-8A90-0DA2EC4D7A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481" y="1566732"/>
            <a:ext cx="1905000" cy="14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83441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74F7095-B995-A949-AA32-46ED05FA7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52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DD15FBC-22F5-9B4B-9E52-1005F61C80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8192"/>
            <a:ext cx="9144000" cy="646161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BF2D579-F9E8-FF47-912F-8F5414778B1E}"/>
              </a:ext>
            </a:extLst>
          </p:cNvPr>
          <p:cNvSpPr/>
          <p:nvPr/>
        </p:nvSpPr>
        <p:spPr>
          <a:xfrm>
            <a:off x="8304904" y="6193249"/>
            <a:ext cx="392654" cy="27969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23273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425652"/>
            <a:ext cx="8229600" cy="1143000"/>
          </a:xfrm>
        </p:spPr>
        <p:txBody>
          <a:bodyPr/>
          <a:lstStyle/>
          <a:p>
            <a:r>
              <a:rPr lang="en-US" dirty="0" err="1">
                <a:solidFill>
                  <a:schemeClr val="tx2"/>
                </a:solidFill>
              </a:rPr>
              <a:t>Danke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für</a:t>
            </a:r>
            <a:r>
              <a:rPr lang="en-US" dirty="0">
                <a:solidFill>
                  <a:schemeClr val="tx2"/>
                </a:solidFill>
              </a:rPr>
              <a:t> die </a:t>
            </a:r>
            <a:r>
              <a:rPr lang="en-US" dirty="0" err="1">
                <a:solidFill>
                  <a:schemeClr val="tx2"/>
                </a:solidFill>
              </a:rPr>
              <a:t>Aufmerksamkeit</a:t>
            </a:r>
            <a:r>
              <a:rPr lang="en-US" dirty="0">
                <a:solidFill>
                  <a:schemeClr val="tx2"/>
                </a:solidFill>
              </a:rPr>
              <a:t>!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67F84DC-5B43-0940-AB45-F5D68A852E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6314718" cy="1143000"/>
          </a:xfrm>
        </p:spPr>
        <p:txBody>
          <a:bodyPr>
            <a:noAutofit/>
          </a:bodyPr>
          <a:lstStyle/>
          <a:p>
            <a:r>
              <a:rPr lang="en-AT" sz="3600" dirty="0"/>
              <a:t>Das Photon (Quantum des elektro-magnetischen Feldes)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466A31-4EC6-C146-A250-BB174A1FFE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913" y="1940454"/>
            <a:ext cx="5968408" cy="4525963"/>
          </a:xfrm>
        </p:spPr>
        <p:txBody>
          <a:bodyPr>
            <a:normAutofit fontScale="70000" lnSpcReduction="20000"/>
          </a:bodyPr>
          <a:lstStyle/>
          <a:p>
            <a:r>
              <a:rPr lang="en-AT" dirty="0"/>
              <a:t>Planck: Schwarzkörper-Strahlung</a:t>
            </a:r>
          </a:p>
          <a:p>
            <a:pPr lvl="1"/>
            <a:r>
              <a:rPr lang="en-AT" dirty="0"/>
              <a:t>Korrekte Beschreibung der SK-Strahlung erfordert Annahme eines quantisierten em. Feldes (E=h</a:t>
            </a:r>
            <a:r>
              <a:rPr lang="en-AT" dirty="0">
                <a:latin typeface="Symbol" pitchFamily="2" charset="2"/>
              </a:rPr>
              <a:t>n</a:t>
            </a:r>
            <a:r>
              <a:rPr lang="en-AT" dirty="0"/>
              <a:t>)</a:t>
            </a:r>
          </a:p>
          <a:p>
            <a:pPr lvl="1"/>
            <a:r>
              <a:rPr lang="en-AT" dirty="0"/>
              <a:t>Nobelpreis 1918</a:t>
            </a:r>
          </a:p>
          <a:p>
            <a:r>
              <a:rPr lang="en-AT" dirty="0"/>
              <a:t>Einstein: Photoelektrischer Effekt</a:t>
            </a:r>
          </a:p>
          <a:p>
            <a:pPr lvl="1"/>
            <a:r>
              <a:rPr lang="en-AT" dirty="0"/>
              <a:t>Emissionsschwelle für Photoelektronen hängt von Frequenz der Strahlung ab (E=h</a:t>
            </a:r>
            <a:r>
              <a:rPr lang="en-AT" dirty="0">
                <a:latin typeface="Symbol" pitchFamily="2" charset="2"/>
              </a:rPr>
              <a:t>n</a:t>
            </a:r>
            <a:r>
              <a:rPr lang="en-AT" dirty="0"/>
              <a:t>-W)</a:t>
            </a:r>
          </a:p>
          <a:p>
            <a:pPr lvl="1"/>
            <a:r>
              <a:rPr lang="en-AT" dirty="0"/>
              <a:t>Nobelpreis 1921</a:t>
            </a:r>
          </a:p>
          <a:p>
            <a:r>
              <a:rPr lang="en-AT" dirty="0"/>
              <a:t>Compton Streuung</a:t>
            </a:r>
          </a:p>
          <a:p>
            <a:pPr lvl="1"/>
            <a:r>
              <a:rPr lang="en-AT" dirty="0"/>
              <a:t>Photonen haben einen Impuls und die Ww. mit den Hüllenelektronen läßt sich als elastischer Stoß beschreiben</a:t>
            </a:r>
          </a:p>
          <a:p>
            <a:pPr lvl="1"/>
            <a:r>
              <a:rPr lang="en-AT" dirty="0"/>
              <a:t>Nobelpreis 1927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98F3D7D-81E3-B449-A8CF-D02A6B1B7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7B9FD34-562D-5741-874C-419274259A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1918" y="0"/>
            <a:ext cx="1696163" cy="6858000"/>
          </a:xfrm>
          <a:prstGeom prst="rect">
            <a:avLst/>
          </a:prstGeom>
        </p:spPr>
      </p:pic>
      <p:grpSp>
        <p:nvGrpSpPr>
          <p:cNvPr id="6" name="Group 9">
            <a:extLst>
              <a:ext uri="{FF2B5EF4-FFF2-40B4-BE49-F238E27FC236}">
                <a16:creationId xmlns:a16="http://schemas.microsoft.com/office/drawing/2014/main" id="{D2AD61BD-E7F1-3749-A006-763BC55E4DF2}"/>
              </a:ext>
            </a:extLst>
          </p:cNvPr>
          <p:cNvGrpSpPr>
            <a:grpSpLocks/>
          </p:cNvGrpSpPr>
          <p:nvPr/>
        </p:nvGrpSpPr>
        <p:grpSpPr bwMode="auto">
          <a:xfrm>
            <a:off x="104419" y="1123702"/>
            <a:ext cx="1143000" cy="1066800"/>
            <a:chOff x="1056" y="2784"/>
            <a:chExt cx="1296" cy="1008"/>
          </a:xfrm>
        </p:grpSpPr>
        <p:sp>
          <p:nvSpPr>
            <p:cNvPr id="7" name="AutoShape 10">
              <a:extLst>
                <a:ext uri="{FF2B5EF4-FFF2-40B4-BE49-F238E27FC236}">
                  <a16:creationId xmlns:a16="http://schemas.microsoft.com/office/drawing/2014/main" id="{D2AF2445-9FF0-834B-9EC9-73C87105DC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" y="2784"/>
              <a:ext cx="1296" cy="1008"/>
            </a:xfrm>
            <a:prstGeom prst="irregularSeal1">
              <a:avLst/>
            </a:prstGeom>
            <a:solidFill>
              <a:srgbClr val="FF0000"/>
            </a:solidFill>
            <a:ln w="508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T"/>
            </a:p>
          </p:txBody>
        </p:sp>
        <p:sp>
          <p:nvSpPr>
            <p:cNvPr id="8" name="WordArt 11">
              <a:extLst>
                <a:ext uri="{FF2B5EF4-FFF2-40B4-BE49-F238E27FC236}">
                  <a16:creationId xmlns:a16="http://schemas.microsoft.com/office/drawing/2014/main" id="{CC2F2790-ADD6-7B40-9195-79C27DA447A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367507">
              <a:off x="1392" y="3047"/>
              <a:ext cx="622" cy="409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SlantUp">
                <a:avLst>
                  <a:gd name="adj" fmla="val 37310"/>
                </a:avLst>
              </a:prstTxWarp>
            </a:bodyPr>
            <a:lstStyle/>
            <a:p>
              <a:pPr algn="ctr"/>
              <a:r>
                <a:rPr lang="en-GB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1900</a:t>
              </a:r>
              <a:endParaRPr lang="en-AT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9" name="Group 9">
            <a:extLst>
              <a:ext uri="{FF2B5EF4-FFF2-40B4-BE49-F238E27FC236}">
                <a16:creationId xmlns:a16="http://schemas.microsoft.com/office/drawing/2014/main" id="{89AD5B03-1C05-864D-A327-55A8A0B9B969}"/>
              </a:ext>
            </a:extLst>
          </p:cNvPr>
          <p:cNvGrpSpPr>
            <a:grpSpLocks/>
          </p:cNvGrpSpPr>
          <p:nvPr/>
        </p:nvGrpSpPr>
        <p:grpSpPr bwMode="auto">
          <a:xfrm>
            <a:off x="104419" y="2573883"/>
            <a:ext cx="1143000" cy="1066800"/>
            <a:chOff x="1056" y="2784"/>
            <a:chExt cx="1296" cy="1008"/>
          </a:xfrm>
        </p:grpSpPr>
        <p:sp>
          <p:nvSpPr>
            <p:cNvPr id="10" name="AutoShape 10">
              <a:extLst>
                <a:ext uri="{FF2B5EF4-FFF2-40B4-BE49-F238E27FC236}">
                  <a16:creationId xmlns:a16="http://schemas.microsoft.com/office/drawing/2014/main" id="{30817231-C583-C041-A905-310B1BB195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" y="2784"/>
              <a:ext cx="1296" cy="1008"/>
            </a:xfrm>
            <a:prstGeom prst="irregularSeal1">
              <a:avLst/>
            </a:prstGeom>
            <a:solidFill>
              <a:srgbClr val="FF0000"/>
            </a:solidFill>
            <a:ln w="508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T"/>
            </a:p>
          </p:txBody>
        </p:sp>
        <p:sp>
          <p:nvSpPr>
            <p:cNvPr id="11" name="WordArt 11">
              <a:extLst>
                <a:ext uri="{FF2B5EF4-FFF2-40B4-BE49-F238E27FC236}">
                  <a16:creationId xmlns:a16="http://schemas.microsoft.com/office/drawing/2014/main" id="{58D37CD8-4394-0F4D-84E1-A11BCE9696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367507">
              <a:off x="1392" y="3047"/>
              <a:ext cx="622" cy="409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SlantUp">
                <a:avLst>
                  <a:gd name="adj" fmla="val 37310"/>
                </a:avLst>
              </a:prstTxWarp>
            </a:bodyPr>
            <a:lstStyle/>
            <a:p>
              <a:pPr algn="ctr"/>
              <a:r>
                <a:rPr lang="en-GB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1905</a:t>
              </a:r>
              <a:endParaRPr lang="en-AT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12" name="Group 9">
            <a:extLst>
              <a:ext uri="{FF2B5EF4-FFF2-40B4-BE49-F238E27FC236}">
                <a16:creationId xmlns:a16="http://schemas.microsoft.com/office/drawing/2014/main" id="{5E86AD61-CE8A-2342-85FC-31471C79A199}"/>
              </a:ext>
            </a:extLst>
          </p:cNvPr>
          <p:cNvGrpSpPr>
            <a:grpSpLocks/>
          </p:cNvGrpSpPr>
          <p:nvPr/>
        </p:nvGrpSpPr>
        <p:grpSpPr bwMode="auto">
          <a:xfrm>
            <a:off x="13291" y="3949104"/>
            <a:ext cx="1143000" cy="1066800"/>
            <a:chOff x="1056" y="2784"/>
            <a:chExt cx="1296" cy="1008"/>
          </a:xfrm>
        </p:grpSpPr>
        <p:sp>
          <p:nvSpPr>
            <p:cNvPr id="13" name="AutoShape 10">
              <a:extLst>
                <a:ext uri="{FF2B5EF4-FFF2-40B4-BE49-F238E27FC236}">
                  <a16:creationId xmlns:a16="http://schemas.microsoft.com/office/drawing/2014/main" id="{42176B5A-EC97-0C4E-8A63-3DF3A4A11A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" y="2784"/>
              <a:ext cx="1296" cy="1008"/>
            </a:xfrm>
            <a:prstGeom prst="irregularSeal1">
              <a:avLst/>
            </a:prstGeom>
            <a:solidFill>
              <a:srgbClr val="FF0000"/>
            </a:solidFill>
            <a:ln w="508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T"/>
            </a:p>
          </p:txBody>
        </p:sp>
        <p:sp>
          <p:nvSpPr>
            <p:cNvPr id="14" name="WordArt 11">
              <a:extLst>
                <a:ext uri="{FF2B5EF4-FFF2-40B4-BE49-F238E27FC236}">
                  <a16:creationId xmlns:a16="http://schemas.microsoft.com/office/drawing/2014/main" id="{604426ED-3B67-8046-AC6C-FB2AFC4263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367507">
              <a:off x="1392" y="3047"/>
              <a:ext cx="622" cy="409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SlantUp">
                <a:avLst>
                  <a:gd name="adj" fmla="val 37310"/>
                </a:avLst>
              </a:prstTxWarp>
            </a:bodyPr>
            <a:lstStyle/>
            <a:p>
              <a:pPr algn="ctr"/>
              <a:r>
                <a:rPr lang="en-GB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1923</a:t>
              </a:r>
              <a:endParaRPr lang="en-AT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28499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E01123-190C-5742-99A7-23ECEDFFDB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Die ‘einfache’ Welt um ~1930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7C2885-57BB-DF4B-BD3D-66DA0793CF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4476307" cy="4525963"/>
          </a:xfrm>
        </p:spPr>
        <p:txBody>
          <a:bodyPr/>
          <a:lstStyle/>
          <a:p>
            <a:r>
              <a:rPr lang="en-AT" dirty="0"/>
              <a:t>Elementare Teilchen</a:t>
            </a:r>
          </a:p>
          <a:p>
            <a:pPr lvl="1"/>
            <a:r>
              <a:rPr lang="en-AT" dirty="0"/>
              <a:t>Elektron (Atomhülle)</a:t>
            </a:r>
          </a:p>
          <a:p>
            <a:pPr lvl="1"/>
            <a:r>
              <a:rPr lang="en-AT" dirty="0"/>
              <a:t>Proton, Neutron (Kern)</a:t>
            </a:r>
          </a:p>
          <a:p>
            <a:pPr lvl="1"/>
            <a:r>
              <a:rPr lang="en-AT" dirty="0"/>
              <a:t>Photon (em. Wechselwirkung)</a:t>
            </a:r>
          </a:p>
          <a:p>
            <a:r>
              <a:rPr lang="en-AT" dirty="0"/>
              <a:t>Es sollte aber bald wieder komplizierter werden...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1EE996-4BE9-3040-B3C4-FCD574A4F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53D9FFD-EF14-1F4A-BCF9-9AFD49A38C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4724" y="2209356"/>
            <a:ext cx="4170551" cy="29527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1FAD4FF-252C-D34E-B488-8DBDF61924F4}"/>
              </a:ext>
            </a:extLst>
          </p:cNvPr>
          <p:cNvSpPr txBox="1"/>
          <p:nvPr/>
        </p:nvSpPr>
        <p:spPr>
          <a:xfrm>
            <a:off x="5305646" y="2209356"/>
            <a:ext cx="8506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T" dirty="0"/>
              <a:t>Proton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EC381C-7E41-374B-A7C7-B8E08C2759F2}"/>
              </a:ext>
            </a:extLst>
          </p:cNvPr>
          <p:cNvSpPr txBox="1"/>
          <p:nvPr/>
        </p:nvSpPr>
        <p:spPr>
          <a:xfrm>
            <a:off x="8041757" y="3543597"/>
            <a:ext cx="100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T" dirty="0"/>
              <a:t>Neutron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7881B26-4BF9-CC44-A749-B65E31EDFD56}"/>
              </a:ext>
            </a:extLst>
          </p:cNvPr>
          <p:cNvSpPr txBox="1"/>
          <p:nvPr/>
        </p:nvSpPr>
        <p:spPr>
          <a:xfrm>
            <a:off x="8041757" y="2427216"/>
            <a:ext cx="100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T" dirty="0"/>
              <a:t>Orbital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8A1EFD7-E98C-A943-A0B2-240C4CF0881F}"/>
              </a:ext>
            </a:extLst>
          </p:cNvPr>
          <p:cNvSpPr txBox="1"/>
          <p:nvPr/>
        </p:nvSpPr>
        <p:spPr>
          <a:xfrm>
            <a:off x="8109094" y="4231983"/>
            <a:ext cx="100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T" dirty="0"/>
              <a:t>Elektron</a:t>
            </a:r>
          </a:p>
        </p:txBody>
      </p:sp>
    </p:spTree>
    <p:extLst>
      <p:ext uri="{BB962C8B-B14F-4D97-AF65-F5344CB8AC3E}">
        <p14:creationId xmlns:p14="http://schemas.microsoft.com/office/powerpoint/2010/main" val="29477293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B1B7A2-83A1-AC4C-9B8B-6A567357E5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4752753" cy="1143000"/>
          </a:xfrm>
        </p:spPr>
        <p:txBody>
          <a:bodyPr/>
          <a:lstStyle/>
          <a:p>
            <a:r>
              <a:rPr lang="en-AT" dirty="0"/>
              <a:t>Victor Hess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07D1E3-1BB7-6244-ACA5-AF6CCF4F48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749057"/>
            <a:ext cx="4306186" cy="4525963"/>
          </a:xfrm>
        </p:spPr>
        <p:txBody>
          <a:bodyPr/>
          <a:lstStyle/>
          <a:p>
            <a:r>
              <a:rPr lang="en-AT" dirty="0"/>
              <a:t>Entdecker der kosmischen Strahlung</a:t>
            </a:r>
          </a:p>
          <a:p>
            <a:pPr lvl="1"/>
            <a:r>
              <a:rPr lang="en-AT" dirty="0"/>
              <a:t>Fand, dass bei seinen Ballonflügen die natürliche Radioaktivität mit der Höhe zunahm</a:t>
            </a:r>
          </a:p>
          <a:p>
            <a:r>
              <a:rPr lang="en-AT" dirty="0"/>
              <a:t>Nobelpreis 1936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DC579D-7E70-EE45-8C35-098F63B7C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177609F-2914-B94A-A247-C289BAC72E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8566" y="663105"/>
            <a:ext cx="3668233" cy="5509513"/>
          </a:xfrm>
          <a:prstGeom prst="rect">
            <a:avLst/>
          </a:prstGeom>
        </p:spPr>
      </p:pic>
      <p:grpSp>
        <p:nvGrpSpPr>
          <p:cNvPr id="6" name="Group 9">
            <a:extLst>
              <a:ext uri="{FF2B5EF4-FFF2-40B4-BE49-F238E27FC236}">
                <a16:creationId xmlns:a16="http://schemas.microsoft.com/office/drawing/2014/main" id="{E9E30954-4084-0443-8483-817689440894}"/>
              </a:ext>
            </a:extLst>
          </p:cNvPr>
          <p:cNvGrpSpPr>
            <a:grpSpLocks/>
          </p:cNvGrpSpPr>
          <p:nvPr/>
        </p:nvGrpSpPr>
        <p:grpSpPr bwMode="auto">
          <a:xfrm>
            <a:off x="136316" y="312738"/>
            <a:ext cx="1143000" cy="1066800"/>
            <a:chOff x="1056" y="2784"/>
            <a:chExt cx="1296" cy="1008"/>
          </a:xfrm>
        </p:grpSpPr>
        <p:sp>
          <p:nvSpPr>
            <p:cNvPr id="7" name="AutoShape 10">
              <a:extLst>
                <a:ext uri="{FF2B5EF4-FFF2-40B4-BE49-F238E27FC236}">
                  <a16:creationId xmlns:a16="http://schemas.microsoft.com/office/drawing/2014/main" id="{75E97CBA-0B3E-7C45-90E5-81C71EC105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" y="2784"/>
              <a:ext cx="1296" cy="1008"/>
            </a:xfrm>
            <a:prstGeom prst="irregularSeal1">
              <a:avLst/>
            </a:prstGeom>
            <a:solidFill>
              <a:srgbClr val="FF0000"/>
            </a:solidFill>
            <a:ln w="508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T"/>
            </a:p>
          </p:txBody>
        </p:sp>
        <p:sp>
          <p:nvSpPr>
            <p:cNvPr id="8" name="WordArt 11">
              <a:extLst>
                <a:ext uri="{FF2B5EF4-FFF2-40B4-BE49-F238E27FC236}">
                  <a16:creationId xmlns:a16="http://schemas.microsoft.com/office/drawing/2014/main" id="{CC4AFE6B-975C-F446-82EA-E7BFA5951D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367507">
              <a:off x="1392" y="3047"/>
              <a:ext cx="622" cy="409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SlantUp">
                <a:avLst>
                  <a:gd name="adj" fmla="val 37310"/>
                </a:avLst>
              </a:prstTxWarp>
            </a:bodyPr>
            <a:lstStyle/>
            <a:p>
              <a:pPr algn="ctr"/>
              <a:r>
                <a:rPr lang="en-GB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1912</a:t>
              </a:r>
              <a:endParaRPr lang="en-AT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170338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34E5A-F5E9-2D41-88AA-F5FB3833E7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T" sz="3200" dirty="0"/>
              <a:t>Eine kleine Frage zur kosmischen Strahlung…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74BFCB-DECB-894B-833B-3329B58DED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T" dirty="0"/>
              <a:t>Auf der Erdoberfläche besteht die kosmische Strahlung hauptsächlich aus Myonen (</a:t>
            </a:r>
            <a:r>
              <a:rPr lang="en-AT" dirty="0">
                <a:latin typeface="Symbol" pitchFamily="2" charset="2"/>
              </a:rPr>
              <a:t>m</a:t>
            </a:r>
            <a:r>
              <a:rPr lang="en-AT" dirty="0"/>
              <a:t>)</a:t>
            </a:r>
          </a:p>
          <a:p>
            <a:pPr lvl="1"/>
            <a:r>
              <a:rPr lang="en-AT" dirty="0"/>
              <a:t>Sie entstehen in der oberen Atmosphäre, etliche Kilometer über dem Boden</a:t>
            </a:r>
          </a:p>
          <a:p>
            <a:pPr lvl="1"/>
            <a:r>
              <a:rPr lang="en-AT" dirty="0"/>
              <a:t>Myon-Lebensdauer = 2.2 </a:t>
            </a:r>
            <a:r>
              <a:rPr lang="en-AT" dirty="0">
                <a:latin typeface="Symbol" pitchFamily="2" charset="2"/>
              </a:rPr>
              <a:t>m</a:t>
            </a:r>
            <a:r>
              <a:rPr lang="en-AT" dirty="0"/>
              <a:t>s</a:t>
            </a:r>
          </a:p>
          <a:p>
            <a:pPr lvl="1"/>
            <a:r>
              <a:rPr lang="en-AT" dirty="0"/>
              <a:t>So, selbst mit Lichtgeschwindigkeit könnten sie nur ~600m weit fliegen</a:t>
            </a:r>
          </a:p>
          <a:p>
            <a:r>
              <a:rPr lang="en-AT" dirty="0">
                <a:solidFill>
                  <a:srgbClr val="FF0000"/>
                </a:solidFill>
              </a:rPr>
              <a:t>Wie kann es also sein, dass M</a:t>
            </a:r>
            <a:r>
              <a:rPr lang="en-GB" dirty="0">
                <a:solidFill>
                  <a:srgbClr val="FF0000"/>
                </a:solidFill>
              </a:rPr>
              <a:t>y</a:t>
            </a:r>
            <a:r>
              <a:rPr lang="en-AT" dirty="0">
                <a:solidFill>
                  <a:srgbClr val="FF0000"/>
                </a:solidFill>
              </a:rPr>
              <a:t>onen die Erdoberfläche erreichen können?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B466D5-7E39-2C46-B66C-2CAE3229F2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7626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1109</TotalTime>
  <Words>1525</Words>
  <Application>Microsoft Macintosh PowerPoint</Application>
  <PresentationFormat>On-screen Show (4:3)</PresentationFormat>
  <Paragraphs>270</Paragraphs>
  <Slides>53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66" baseType="lpstr">
      <vt:lpstr>Arial Unicode MS</vt:lpstr>
      <vt:lpstr>Academy Engraved LET</vt:lpstr>
      <vt:lpstr>Apple Chancery</vt:lpstr>
      <vt:lpstr>Arial</vt:lpstr>
      <vt:lpstr>Britannic Bold</vt:lpstr>
      <vt:lpstr>Calibri</vt:lpstr>
      <vt:lpstr>Copperplate Gothic Light</vt:lpstr>
      <vt:lpstr>Courier New</vt:lpstr>
      <vt:lpstr>Helvetica Neue</vt:lpstr>
      <vt:lpstr>Symbol</vt:lpstr>
      <vt:lpstr>Times New Roman</vt:lpstr>
      <vt:lpstr>Wingdings</vt:lpstr>
      <vt:lpstr>Office-Design</vt:lpstr>
      <vt:lpstr>Das Standardmodell der Teilchenphysik</vt:lpstr>
      <vt:lpstr>Anzahl der Elementarteilchen als Funktion der Zeit</vt:lpstr>
      <vt:lpstr>Entdeckung des Elektrons (J.J. Thomson)</vt:lpstr>
      <vt:lpstr>Das Rutherford-Experiment</vt:lpstr>
      <vt:lpstr>PowerPoint Presentation</vt:lpstr>
      <vt:lpstr>Das Photon (Quantum des elektro-magnetischen Feldes)</vt:lpstr>
      <vt:lpstr>Die ‘einfache’ Welt um ~1930</vt:lpstr>
      <vt:lpstr>Victor Hess</vt:lpstr>
      <vt:lpstr>Eine kleine Frage zur kosmischen Strahlung…</vt:lpstr>
      <vt:lpstr>Anti-Materie – ein Triumph der theoretischen Physik</vt:lpstr>
      <vt:lpstr>Dirac-See (1929)</vt:lpstr>
      <vt:lpstr>Entdeckung des Positrons</vt:lpstr>
      <vt:lpstr>Ein kleines Problem…</vt:lpstr>
      <vt:lpstr>Quantenfeldtheorie (QFT)</vt:lpstr>
      <vt:lpstr>Vorhersage des Pions</vt:lpstr>
      <vt:lpstr>Entdeckung des Yukawa-Teilchens</vt:lpstr>
      <vt:lpstr>PowerPoint Presentation</vt:lpstr>
      <vt:lpstr>Marietta Blau (1894-1970)</vt:lpstr>
      <vt:lpstr>Seltsame Teilchen (strange particles)</vt:lpstr>
      <vt:lpstr>PowerPoint Presentation</vt:lpstr>
      <vt:lpstr>PowerPoint Presentation</vt:lpstr>
      <vt:lpstr>PowerPoint Presentation</vt:lpstr>
      <vt:lpstr>Das (ursprüngliche) Quark-Modell (GM)</vt:lpstr>
      <vt:lpstr>PowerPoint Presentation</vt:lpstr>
      <vt:lpstr>PowerPoint Presentation</vt:lpstr>
      <vt:lpstr>PowerPoint Presentation</vt:lpstr>
      <vt:lpstr>Kritik am Quark-Modell</vt:lpstr>
      <vt:lpstr>PowerPoint Presentation</vt:lpstr>
      <vt:lpstr>Theorie der starken Wechselwirkung (Quantenchromodynamik – QCD)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Fundamentale Wechselwirkungen</vt:lpstr>
      <vt:lpstr>Vereinheitlichung der Kräfte</vt:lpstr>
      <vt:lpstr>Der Higgs Mechanismus </vt:lpstr>
      <vt:lpstr>Die Entdeckung des Higgs – das letzte Teilchen des Standard Modells</vt:lpstr>
      <vt:lpstr>Wissen wir damit alles?</vt:lpstr>
      <vt:lpstr>Dunkle Materie</vt:lpstr>
      <vt:lpstr>PowerPoint Presentation</vt:lpstr>
      <vt:lpstr>PowerPoint Presentation</vt:lpstr>
      <vt:lpstr>LHC-Dipolmagnete</vt:lpstr>
      <vt:lpstr>PowerPoint Presentation</vt:lpstr>
      <vt:lpstr>PowerPoint Presentation</vt:lpstr>
      <vt:lpstr>PowerPoint Presentation</vt:lpstr>
      <vt:lpstr>PowerPoint Presentation</vt:lpstr>
      <vt:lpstr>Linac</vt:lpstr>
      <vt:lpstr>The Belle detector</vt:lpstr>
      <vt:lpstr>From Belle to Belle II</vt:lpstr>
      <vt:lpstr>CRESST (und zukünftige Experimente mit Kryodetektoren)</vt:lpstr>
      <vt:lpstr>PowerPoint Presentation</vt:lpstr>
      <vt:lpstr>Danke für die Aufmerksamkeit!</vt:lpstr>
    </vt:vector>
  </TitlesOfParts>
  <Company>Hephy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Measurements of moments in B  Xcln and fits for |Vcb|</dc:title>
  <dc:creator>Christoph Schwanda</dc:creator>
  <cp:lastModifiedBy>SVD ROS</cp:lastModifiedBy>
  <cp:revision>84</cp:revision>
  <dcterms:created xsi:type="dcterms:W3CDTF">2014-11-27T19:28:33Z</dcterms:created>
  <dcterms:modified xsi:type="dcterms:W3CDTF">2026-03-09T14:56:08Z</dcterms:modified>
</cp:coreProperties>
</file>