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3" r:id="rId1"/>
  </p:sldMasterIdLst>
  <p:notesMasterIdLst>
    <p:notesMasterId r:id="rId9"/>
  </p:notesMasterIdLst>
  <p:sldIdLst>
    <p:sldId id="285" r:id="rId2"/>
    <p:sldId id="267" r:id="rId3"/>
    <p:sldId id="270" r:id="rId4"/>
    <p:sldId id="274" r:id="rId5"/>
    <p:sldId id="276" r:id="rId6"/>
    <p:sldId id="277" r:id="rId7"/>
    <p:sldId id="279" r:id="rId8"/>
  </p:sldIdLst>
  <p:sldSz cx="9144000" cy="5715000" type="screen16x1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301181-E913-79D3-CBD4-E436406799AF}" v="121" dt="2026-07-03T16:03:03.9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47"/>
    <p:restoredTop sz="94691"/>
  </p:normalViewPr>
  <p:slideViewPr>
    <p:cSldViewPr snapToGrid="0">
      <p:cViewPr varScale="1">
        <p:scale>
          <a:sx n="127" d="100"/>
          <a:sy n="127" d="100"/>
        </p:scale>
        <p:origin x="1136" y="122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9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5752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a1ea8448cb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198" name="Google Shape;198;g3a1ea8448cb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a1ea8448cb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239" name="Google Shape;239;g3a1ea8448cb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a26411ca33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267" name="Google Shape;267;g3a26411ca33_0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a1ea8448cb_0_1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281" name="Google Shape;281;g3a1ea8448cb_0_1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a26411ca33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288" name="Google Shape;288;g3a26411ca33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a26411ca3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312" name="Google Shape;312;g3a26411ca3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827306"/>
            <a:ext cx="8520600" cy="228066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3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149028"/>
            <a:ext cx="8520600" cy="88066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389834"/>
            <a:ext cx="8520600" cy="935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94473"/>
            <a:ext cx="8520600" cy="6363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280528"/>
            <a:ext cx="8520600" cy="37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80985" lvl="0" indent="-28573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761970" lvl="1" indent="-26457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142954" lvl="2" indent="-26457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523939" lvl="3" indent="-26457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904924" lvl="4" indent="-26457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5909" lvl="5" indent="-26457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666893" lvl="6" indent="-26457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047878" lvl="7" indent="-26457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428863" lvl="8" indent="-26457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94473"/>
            <a:ext cx="8520600" cy="6363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280528"/>
            <a:ext cx="3999900" cy="37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80985" lvl="0" indent="-26457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67"/>
            </a:lvl1pPr>
            <a:lvl2pPr marL="761970" lvl="1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2pPr>
            <a:lvl3pPr marL="1142954" lvl="2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3pPr>
            <a:lvl4pPr marL="1523939" lvl="3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4pPr>
            <a:lvl5pPr marL="1904924" lvl="4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5pPr>
            <a:lvl6pPr marL="2285909" lvl="5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6pPr>
            <a:lvl7pPr marL="2666893" lvl="6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7pPr>
            <a:lvl8pPr marL="3047878" lvl="7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8pPr>
            <a:lvl9pPr marL="3428863" lvl="8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280528"/>
            <a:ext cx="3999900" cy="37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80985" lvl="0" indent="-26457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67"/>
            </a:lvl1pPr>
            <a:lvl2pPr marL="761970" lvl="1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2pPr>
            <a:lvl3pPr marL="1142954" lvl="2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3pPr>
            <a:lvl4pPr marL="1523939" lvl="3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4pPr>
            <a:lvl5pPr marL="1904924" lvl="4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5pPr>
            <a:lvl6pPr marL="2285909" lvl="5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6pPr>
            <a:lvl7pPr marL="2666893" lvl="6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7pPr>
            <a:lvl8pPr marL="3047878" lvl="7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8pPr>
            <a:lvl9pPr marL="3428863" lvl="8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94473"/>
            <a:ext cx="8520600" cy="6363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617333"/>
            <a:ext cx="2808000" cy="83966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544001"/>
            <a:ext cx="2808000" cy="353266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80985" lvl="0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1pPr>
            <a:lvl2pPr marL="761970" lvl="1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2pPr>
            <a:lvl3pPr marL="1142954" lvl="2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3pPr>
            <a:lvl4pPr marL="1523939" lvl="3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4pPr>
            <a:lvl5pPr marL="1904924" lvl="4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5pPr>
            <a:lvl6pPr marL="2285909" lvl="5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6pPr>
            <a:lvl7pPr marL="2666893" lvl="6" indent="-2539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000"/>
            </a:lvl7pPr>
            <a:lvl8pPr marL="3047878" lvl="7" indent="-2539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000"/>
            </a:lvl8pPr>
            <a:lvl9pPr marL="3428863" lvl="8" indent="-2539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0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500168"/>
            <a:ext cx="6367800" cy="4545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0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39"/>
            <a:ext cx="4572000" cy="5715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76188" tIns="76188" rIns="76188" bIns="76188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67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370194"/>
            <a:ext cx="4045200" cy="1647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5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114529"/>
            <a:ext cx="4045200" cy="13723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75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804528"/>
            <a:ext cx="3837000" cy="410566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380985" lvl="0" indent="-28573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761970" lvl="1" indent="-26457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142954" lvl="2" indent="-26457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523939" lvl="3" indent="-26457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904924" lvl="4" indent="-26457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5909" lvl="5" indent="-26457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666893" lvl="6" indent="-26457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047878" lvl="7" indent="-26457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428863" lvl="8" indent="-26457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700639"/>
            <a:ext cx="5998800" cy="672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380985" lvl="0" indent="-1904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29028"/>
            <a:ext cx="8520600" cy="218166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502473"/>
            <a:ext cx="8520600" cy="14453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80985" lvl="0" indent="-28573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761970" lvl="1" indent="-26457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142954" lvl="2" indent="-26457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523939" lvl="3" indent="-26457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904924" lvl="4" indent="-26457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285909" lvl="5" indent="-26457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666893" lvl="6" indent="-26457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047878" lvl="7" indent="-26457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428863" lvl="8" indent="-26457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228865"/>
            <a:ext cx="8229600" cy="952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80985" lvl="0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61970" lvl="1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142954" lvl="2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523939" lvl="3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1904924" lvl="4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285909" lvl="5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66893" lvl="6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047878" lvl="7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428863" lvl="8" indent="-285739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457200" y="5296959"/>
            <a:ext cx="21336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124200" y="5296959"/>
            <a:ext cx="28956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553200" y="5296959"/>
            <a:ext cx="21336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ullets">
  <p:cSld name="Title &amp; Bullet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2438" y="396877"/>
            <a:ext cx="8239200" cy="597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175" tIns="21175" rIns="21175" bIns="21175" anchor="t" anchorCtr="0">
            <a:normAutofit/>
          </a:bodyPr>
          <a:lstStyle>
            <a:lvl1pPr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1pPr>
            <a:lvl2pPr lvl="1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2pPr>
            <a:lvl3pPr lvl="2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3pPr>
            <a:lvl4pPr lvl="3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4pPr>
            <a:lvl5pPr lvl="4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5pPr>
            <a:lvl6pPr lvl="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6pPr>
            <a:lvl7pPr lvl="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7pPr>
            <a:lvl8pPr lvl="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8pPr>
            <a:lvl9pPr lvl="8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4C7F"/>
              </a:buClr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452438" y="1150137"/>
            <a:ext cx="8239200" cy="4060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175" tIns="21175" rIns="21175" bIns="21175" anchor="t" anchorCtr="0">
            <a:normAutofit/>
          </a:bodyPr>
          <a:lstStyle>
            <a:lvl1pPr marL="380985" lvl="0" indent="-222241" algn="l" rtl="0">
              <a:lnSpc>
                <a:spcPct val="10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600"/>
              <a:buChar char="●"/>
              <a:defRPr/>
            </a:lvl1pPr>
            <a:lvl2pPr marL="761970" lvl="1" indent="-238115" algn="l" rtl="0">
              <a:lnSpc>
                <a:spcPct val="100000"/>
              </a:lnSpc>
              <a:spcBef>
                <a:spcPts val="667"/>
              </a:spcBef>
              <a:spcAft>
                <a:spcPts val="0"/>
              </a:spcAft>
              <a:buClr>
                <a:srgbClr val="000000"/>
              </a:buClr>
              <a:buSzPts val="900"/>
              <a:buChar char="○"/>
              <a:defRPr/>
            </a:lvl2pPr>
            <a:lvl3pPr marL="1142954" lvl="2" indent="-238115" algn="l" rtl="0">
              <a:lnSpc>
                <a:spcPct val="9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■"/>
              <a:defRPr/>
            </a:lvl3pPr>
            <a:lvl4pPr marL="1523939" lvl="3" indent="-238115" algn="l" rtl="0">
              <a:lnSpc>
                <a:spcPct val="9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●"/>
              <a:defRPr/>
            </a:lvl4pPr>
            <a:lvl5pPr marL="1904924" lvl="4" indent="-238115" algn="l" rtl="0">
              <a:lnSpc>
                <a:spcPct val="9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○"/>
              <a:defRPr/>
            </a:lvl5pPr>
            <a:lvl6pPr marL="2285909" lvl="5" indent="-238115" algn="l" rtl="0">
              <a:lnSpc>
                <a:spcPct val="10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■"/>
              <a:defRPr/>
            </a:lvl6pPr>
            <a:lvl7pPr marL="2666893" lvl="6" indent="-238115" algn="l" rtl="0">
              <a:lnSpc>
                <a:spcPct val="10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●"/>
              <a:defRPr/>
            </a:lvl7pPr>
            <a:lvl8pPr marL="3047878" lvl="7" indent="-238115" algn="l" rtl="0">
              <a:lnSpc>
                <a:spcPct val="10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○"/>
              <a:defRPr/>
            </a:lvl8pPr>
            <a:lvl9pPr marL="3428863" lvl="8" indent="-238115" algn="l" rtl="0">
              <a:lnSpc>
                <a:spcPct val="100000"/>
              </a:lnSpc>
              <a:spcBef>
                <a:spcPts val="1583"/>
              </a:spcBef>
              <a:spcAft>
                <a:spcPts val="0"/>
              </a:spcAft>
              <a:buClr>
                <a:srgbClr val="000000"/>
              </a:buClr>
              <a:buSzPts val="9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4500562" y="4905375"/>
            <a:ext cx="138300" cy="1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175" tIns="21175" rIns="21175" bIns="21175" anchor="b" anchorCtr="0">
            <a:spAutoFit/>
          </a:bodyPr>
          <a:lstStyle>
            <a:lvl1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1pPr>
            <a:lvl2pPr marL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2pPr>
            <a:lvl3pPr marL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3pPr>
            <a:lvl4pPr marL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4pPr>
            <a:lvl5pPr marL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5pPr>
            <a:lvl6pPr marL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6pPr>
            <a:lvl7pPr marL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7pPr>
            <a:lvl8pPr marL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8pPr>
            <a:lvl9pPr marL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583">
                <a:solidFill>
                  <a:srgbClr val="000000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833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position personnalisée">
  <p:cSld name="Disposition personnalisée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456481" y="228024"/>
            <a:ext cx="8226600" cy="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dt" idx="10"/>
          </p:nvPr>
        </p:nvSpPr>
        <p:spPr>
          <a:xfrm>
            <a:off x="457200" y="5296959"/>
            <a:ext cx="21336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ftr" idx="11"/>
          </p:nvPr>
        </p:nvSpPr>
        <p:spPr>
          <a:xfrm>
            <a:off x="3124200" y="5296959"/>
            <a:ext cx="28956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ldNum" idx="12"/>
          </p:nvPr>
        </p:nvSpPr>
        <p:spPr>
          <a:xfrm>
            <a:off x="6553200" y="5296959"/>
            <a:ext cx="21336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ST+WB">
  <p:cSld name="1_ST+WB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628650" y="79902"/>
            <a:ext cx="7886700" cy="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DC5"/>
              </a:buClr>
              <a:buSzPts val="33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body" idx="1"/>
          </p:nvPr>
        </p:nvSpPr>
        <p:spPr>
          <a:xfrm>
            <a:off x="702468" y="1680001"/>
            <a:ext cx="7737900" cy="3254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380985" lvl="0" indent="-301613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  <a:defRPr/>
            </a:lvl1pPr>
            <a:lvl2pPr marL="761970" lvl="1" indent="-28573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142954" lvl="2" indent="-269864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Char char="■"/>
              <a:defRPr/>
            </a:lvl3pPr>
            <a:lvl4pPr marL="1523939" lvl="3" indent="-26457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1904924" lvl="4" indent="-26457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2285909" lvl="5" indent="-26457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2666893" lvl="6" indent="-26457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047878" lvl="7" indent="-26457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3428863" lvl="8" indent="-264573" algn="l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ftr" idx="11"/>
          </p:nvPr>
        </p:nvSpPr>
        <p:spPr>
          <a:xfrm>
            <a:off x="628650" y="5296959"/>
            <a:ext cx="5486400" cy="304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917"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ubTitle" idx="2"/>
          </p:nvPr>
        </p:nvSpPr>
        <p:spPr>
          <a:xfrm>
            <a:off x="702468" y="1080677"/>
            <a:ext cx="6683100" cy="23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l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>
                <a:schemeClr val="lt2"/>
              </a:buClr>
              <a:buSzPts val="1400"/>
              <a:buNone/>
              <a:defRPr sz="1167" b="0" i="1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dt" idx="10"/>
          </p:nvPr>
        </p:nvSpPr>
        <p:spPr>
          <a:xfrm rot="16200000">
            <a:off x="6684948" y="2981657"/>
            <a:ext cx="4450667" cy="2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 sz="583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94473"/>
            <a:ext cx="8520600" cy="636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80528"/>
            <a:ext cx="8520600" cy="37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5181353"/>
            <a:ext cx="548700" cy="437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833">
                <a:solidFill>
                  <a:schemeClr val="dk2"/>
                </a:solidFill>
              </a:defRPr>
            </a:lvl1pPr>
            <a:lvl2pPr lvl="1" algn="r">
              <a:buNone/>
              <a:defRPr sz="833">
                <a:solidFill>
                  <a:schemeClr val="dk2"/>
                </a:solidFill>
              </a:defRPr>
            </a:lvl2pPr>
            <a:lvl3pPr lvl="2" algn="r">
              <a:buNone/>
              <a:defRPr sz="833">
                <a:solidFill>
                  <a:schemeClr val="dk2"/>
                </a:solidFill>
              </a:defRPr>
            </a:lvl3pPr>
            <a:lvl4pPr lvl="3" algn="r">
              <a:buNone/>
              <a:defRPr sz="833">
                <a:solidFill>
                  <a:schemeClr val="dk2"/>
                </a:solidFill>
              </a:defRPr>
            </a:lvl4pPr>
            <a:lvl5pPr lvl="4" algn="r">
              <a:buNone/>
              <a:defRPr sz="833">
                <a:solidFill>
                  <a:schemeClr val="dk2"/>
                </a:solidFill>
              </a:defRPr>
            </a:lvl5pPr>
            <a:lvl6pPr lvl="5" algn="r">
              <a:buNone/>
              <a:defRPr sz="833">
                <a:solidFill>
                  <a:schemeClr val="dk2"/>
                </a:solidFill>
              </a:defRPr>
            </a:lvl6pPr>
            <a:lvl7pPr lvl="6" algn="r">
              <a:buNone/>
              <a:defRPr sz="833">
                <a:solidFill>
                  <a:schemeClr val="dk2"/>
                </a:solidFill>
              </a:defRPr>
            </a:lvl7pPr>
            <a:lvl8pPr lvl="7" algn="r">
              <a:buNone/>
              <a:defRPr sz="833">
                <a:solidFill>
                  <a:schemeClr val="dk2"/>
                </a:solidFill>
              </a:defRPr>
            </a:lvl8pPr>
            <a:lvl9pPr lvl="8" algn="r">
              <a:buNone/>
              <a:defRPr sz="833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vmainier@eso.or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182CCF6-C6F3-B102-ED6C-4160EE368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338" y="2309313"/>
            <a:ext cx="3294047" cy="880667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WELCOME !</a:t>
            </a:r>
          </a:p>
        </p:txBody>
      </p:sp>
    </p:spTree>
    <p:extLst>
      <p:ext uri="{BB962C8B-B14F-4D97-AF65-F5344CB8AC3E}">
        <p14:creationId xmlns:p14="http://schemas.microsoft.com/office/powerpoint/2010/main" val="526479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8"/>
          <p:cNvSpPr/>
          <p:nvPr/>
        </p:nvSpPr>
        <p:spPr>
          <a:xfrm>
            <a:off x="670296" y="204401"/>
            <a:ext cx="6380000" cy="5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000" tIns="37500" rIns="75000" bIns="375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" sz="3200" b="1" dirty="0">
                <a:latin typeface="Calibri"/>
                <a:ea typeface="Calibri"/>
                <a:cs typeface="Calibri"/>
                <a:sym typeface="Helvetica Neue Light"/>
              </a:rPr>
              <a:t>Workshop programme</a:t>
            </a:r>
            <a:endParaRPr lang="en-US" sz="3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670295" y="880702"/>
            <a:ext cx="5991761" cy="4443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38083" rIns="76188" bIns="38083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" sz="1800" dirty="0">
                <a:solidFill>
                  <a:schemeClr val="accent1"/>
                </a:solidFill>
                <a:ea typeface="Helvetica Neue Light"/>
                <a:sym typeface="Helvetica Neue Light"/>
              </a:rPr>
              <a:t>Day 1: Monday, 14</a:t>
            </a:r>
            <a:r>
              <a:rPr lang="en" sz="1800" baseline="30000" dirty="0">
                <a:solidFill>
                  <a:schemeClr val="accent1"/>
                </a:solidFill>
                <a:ea typeface="Helvetica Neue Light"/>
                <a:sym typeface="Helvetica Neue Light"/>
              </a:rPr>
              <a:t>th</a:t>
            </a:r>
            <a:r>
              <a:rPr lang="en" sz="1800" dirty="0">
                <a:solidFill>
                  <a:schemeClr val="accent1"/>
                </a:solidFill>
                <a:ea typeface="Helvetica Neue Light"/>
                <a:sym typeface="Helvetica Neue Light"/>
              </a:rPr>
              <a:t> </a:t>
            </a:r>
            <a:endParaRPr lang="en-US" sz="1800" dirty="0">
              <a:solidFill>
                <a:schemeClr val="accent1"/>
              </a:solidFill>
              <a:ea typeface="Helvetica Neue Light"/>
            </a:endParaRPr>
          </a:p>
          <a:p>
            <a:r>
              <a:rPr lang="en" sz="1600" dirty="0">
                <a:solidFill>
                  <a:schemeClr val="tx1"/>
                </a:solidFill>
                <a:ea typeface="Helvetica Neue Light"/>
              </a:rPr>
              <a:t> - Afternoon: Blazars</a:t>
            </a:r>
          </a:p>
          <a:p>
            <a:r>
              <a:rPr lang="en" sz="1600" dirty="0">
                <a:solidFill>
                  <a:schemeClr val="tx1"/>
                </a:solidFill>
                <a:ea typeface="Helvetica Neue Light"/>
              </a:rPr>
              <a:t> - </a:t>
            </a:r>
            <a:r>
              <a:rPr lang="en" sz="1600" dirty="0">
                <a:solidFill>
                  <a:schemeClr val="tx1"/>
                </a:solidFill>
                <a:highlight>
                  <a:srgbClr val="FFFF00"/>
                </a:highlight>
                <a:ea typeface="Helvetica Neue Light"/>
              </a:rPr>
              <a:t>Welcome reception</a:t>
            </a:r>
          </a:p>
          <a:p>
            <a:endParaRPr lang="en" sz="1200" dirty="0">
              <a:solidFill>
                <a:schemeClr val="accent1"/>
              </a:solidFill>
              <a:ea typeface="Helvetica Neue Light"/>
            </a:endParaRPr>
          </a:p>
          <a:p>
            <a:pPr>
              <a:lnSpc>
                <a:spcPct val="114999"/>
              </a:lnSpc>
            </a:pPr>
            <a:r>
              <a:rPr lang="en" sz="1800" dirty="0">
                <a:solidFill>
                  <a:schemeClr val="accent1"/>
                </a:solidFill>
                <a:ea typeface="Helvetica Neue Light"/>
                <a:sym typeface="Helvetica Neue Light"/>
              </a:rPr>
              <a:t>Day 2: Tuesday, 15</a:t>
            </a:r>
            <a:r>
              <a:rPr lang="en" sz="1800" baseline="30000" dirty="0">
                <a:solidFill>
                  <a:schemeClr val="accent1"/>
                </a:solidFill>
                <a:ea typeface="Helvetica Neue Light"/>
                <a:sym typeface="Helvetica Neue Light"/>
              </a:rPr>
              <a:t>th</a:t>
            </a:r>
            <a:r>
              <a:rPr lang="en" sz="1800" dirty="0">
                <a:solidFill>
                  <a:schemeClr val="accent1"/>
                </a:solidFill>
                <a:ea typeface="Helvetica Neue Light"/>
                <a:sym typeface="Helvetica Neue Light"/>
              </a:rPr>
              <a:t>  ​</a:t>
            </a:r>
            <a:r>
              <a:rPr lang="en" sz="1800" dirty="0">
                <a:solidFill>
                  <a:srgbClr val="000000"/>
                </a:solidFill>
                <a:ea typeface="Helvetica Neue Light"/>
                <a:sym typeface="Helvetica Neue Light"/>
              </a:rPr>
              <a:t> ​</a:t>
            </a:r>
            <a:endParaRPr lang="en" sz="1800" dirty="0">
              <a:solidFill>
                <a:schemeClr val="accent1"/>
              </a:solidFill>
              <a:ea typeface="Helvetica Neue Light"/>
              <a:sym typeface="Helvetica Neue Light"/>
            </a:endParaRPr>
          </a:p>
          <a:p>
            <a:pPr>
              <a:lnSpc>
                <a:spcPct val="114999"/>
              </a:lnSpc>
            </a:pPr>
            <a:r>
              <a:rPr lang="en" sz="1600" dirty="0">
                <a:ea typeface="Helvetica Neue Light"/>
              </a:rPr>
              <a:t> - Morning: X-ray AGN, Radio AGN</a:t>
            </a:r>
          </a:p>
          <a:p>
            <a:pPr>
              <a:lnSpc>
                <a:spcPct val="114999"/>
              </a:lnSpc>
            </a:pPr>
            <a:r>
              <a:rPr lang="en" sz="1600" dirty="0">
                <a:solidFill>
                  <a:schemeClr val="tx1"/>
                </a:solidFill>
                <a:highlight>
                  <a:srgbClr val="FFFFFF"/>
                </a:highlight>
                <a:ea typeface="Helvetica Neue Light"/>
              </a:rPr>
              <a:t> - Afternoon: AGN emission</a:t>
            </a:r>
            <a:endParaRPr lang="en" sz="1600" dirty="0">
              <a:solidFill>
                <a:schemeClr val="accent1"/>
              </a:solidFill>
              <a:ea typeface="Helvetica Neue Light"/>
              <a:sym typeface="Helvetica Neue Light"/>
            </a:endParaRPr>
          </a:p>
          <a:p>
            <a:pPr marL="0" lvl="0" indent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accent1"/>
                </a:solidFill>
                <a:ea typeface="Helvetica Neue Light"/>
                <a:sym typeface="Helvetica Neue Light"/>
              </a:rPr>
              <a:t>Day 3: Wednesday, 16</a:t>
            </a:r>
            <a:r>
              <a:rPr lang="en" sz="1800" baseline="30000" dirty="0">
                <a:solidFill>
                  <a:schemeClr val="accent1"/>
                </a:solidFill>
                <a:ea typeface="Helvetica Neue Light"/>
                <a:sym typeface="Helvetica Neue Light"/>
              </a:rPr>
              <a:t>th​ </a:t>
            </a:r>
            <a:endParaRPr lang="en" sz="1800" dirty="0">
              <a:solidFill>
                <a:schemeClr val="accent1"/>
              </a:solidFill>
              <a:ea typeface="Helvetica Neue Light"/>
            </a:endParaRPr>
          </a:p>
          <a:p>
            <a:pPr>
              <a:lnSpc>
                <a:spcPct val="114999"/>
              </a:lnSpc>
            </a:pPr>
            <a:r>
              <a:rPr lang="en" sz="1600" dirty="0">
                <a:solidFill>
                  <a:schemeClr val="accent1"/>
                </a:solidFill>
              </a:rPr>
              <a:t>  </a:t>
            </a:r>
            <a:r>
              <a:rPr lang="en" sz="1600" dirty="0">
                <a:solidFill>
                  <a:schemeClr val="tx1"/>
                </a:solidFill>
              </a:rPr>
              <a:t>- Morning: </a:t>
            </a:r>
            <a:r>
              <a:rPr lang="en" sz="1600" dirty="0" err="1">
                <a:solidFill>
                  <a:schemeClr val="tx1"/>
                </a:solidFill>
              </a:rPr>
              <a:t>Multimessenger</a:t>
            </a:r>
            <a:r>
              <a:rPr lang="en" sz="1600" dirty="0">
                <a:solidFill>
                  <a:schemeClr val="tx1"/>
                </a:solidFill>
              </a:rPr>
              <a:t>, AGN Jets</a:t>
            </a:r>
          </a:p>
          <a:p>
            <a:pPr>
              <a:lnSpc>
                <a:spcPct val="114999"/>
              </a:lnSpc>
            </a:pPr>
            <a:r>
              <a:rPr lang="en" sz="1600" dirty="0">
                <a:solidFill>
                  <a:schemeClr val="tx1"/>
                </a:solidFill>
                <a:highlight>
                  <a:srgbClr val="FFFFFF"/>
                </a:highlight>
                <a:ea typeface="Helvetica Neue Light"/>
              </a:rPr>
              <a:t>  - </a:t>
            </a:r>
            <a:r>
              <a:rPr lang="en" sz="1600" dirty="0">
                <a:solidFill>
                  <a:schemeClr val="tx1"/>
                </a:solidFill>
                <a:highlight>
                  <a:srgbClr val="FFFF00"/>
                </a:highlight>
                <a:ea typeface="Helvetica Neue Light"/>
              </a:rPr>
              <a:t>Group photo </a:t>
            </a:r>
            <a:r>
              <a:rPr lang="en" sz="1600" dirty="0">
                <a:solidFill>
                  <a:schemeClr val="tx1"/>
                </a:solidFill>
                <a:ea typeface="Helvetica Neue Light"/>
              </a:rPr>
              <a:t> at 12:40</a:t>
            </a:r>
          </a:p>
          <a:p>
            <a:pPr>
              <a:lnSpc>
                <a:spcPct val="114999"/>
              </a:lnSpc>
            </a:pPr>
            <a:r>
              <a:rPr lang="en" sz="1600" dirty="0">
                <a:solidFill>
                  <a:schemeClr val="tx1"/>
                </a:solidFill>
                <a:ea typeface="Helvetica Neue Light"/>
              </a:rPr>
              <a:t>  – Afternoon: AGN environments</a:t>
            </a:r>
          </a:p>
          <a:p>
            <a:pPr>
              <a:lnSpc>
                <a:spcPct val="114999"/>
              </a:lnSpc>
            </a:pPr>
            <a:r>
              <a:rPr lang="en" sz="1600" dirty="0">
                <a:solidFill>
                  <a:schemeClr val="tx1"/>
                </a:solidFill>
                <a:ea typeface="Helvetica Neue Light"/>
              </a:rPr>
              <a:t>  - </a:t>
            </a:r>
            <a:r>
              <a:rPr lang="en" sz="1600" dirty="0">
                <a:solidFill>
                  <a:schemeClr val="tx1"/>
                </a:solidFill>
                <a:highlight>
                  <a:srgbClr val="FFFF00"/>
                </a:highlight>
                <a:ea typeface="Helvetica Neue Light"/>
              </a:rPr>
              <a:t>Social dinner</a:t>
            </a:r>
            <a:r>
              <a:rPr lang="en" sz="1600" dirty="0">
                <a:solidFill>
                  <a:schemeClr val="tx1"/>
                </a:solidFill>
                <a:ea typeface="Helvetica Neue Light"/>
              </a:rPr>
              <a:t>  at 19:30, </a:t>
            </a:r>
            <a:r>
              <a:rPr lang="en" sz="1600" dirty="0" err="1">
                <a:solidFill>
                  <a:schemeClr val="tx1"/>
                </a:solidFill>
                <a:ea typeface="Helvetica Neue Light"/>
              </a:rPr>
              <a:t>Augustiner</a:t>
            </a:r>
            <a:r>
              <a:rPr lang="en" sz="1600" dirty="0">
                <a:solidFill>
                  <a:schemeClr val="tx1"/>
                </a:solidFill>
                <a:ea typeface="Helvetica Neue Light"/>
              </a:rPr>
              <a:t> </a:t>
            </a:r>
            <a:r>
              <a:rPr lang="en" sz="1600" dirty="0" err="1">
                <a:solidFill>
                  <a:schemeClr val="tx1"/>
                </a:solidFill>
                <a:ea typeface="Helvetica Neue Light"/>
              </a:rPr>
              <a:t>Stammhaus</a:t>
            </a:r>
            <a:r>
              <a:rPr lang="en" sz="1600" dirty="0">
                <a:solidFill>
                  <a:schemeClr val="tx1"/>
                </a:solidFill>
                <a:ea typeface="Helvetica Neue Light"/>
              </a:rPr>
              <a:t>, </a:t>
            </a:r>
            <a:r>
              <a:rPr lang="en" sz="1600" dirty="0" err="1">
                <a:solidFill>
                  <a:schemeClr val="tx1"/>
                </a:solidFill>
                <a:ea typeface="Helvetica Neue Light"/>
              </a:rPr>
              <a:t>Garching</a:t>
            </a:r>
            <a:endParaRPr lang="en" sz="1600" dirty="0">
              <a:solidFill>
                <a:schemeClr val="tx1"/>
              </a:solidFill>
              <a:ea typeface="Helvetica Neue Light"/>
            </a:endParaRPr>
          </a:p>
          <a:p>
            <a:pPr>
              <a:lnSpc>
                <a:spcPct val="114999"/>
              </a:lnSpc>
            </a:pPr>
            <a:endParaRPr lang="en" sz="1200" dirty="0">
              <a:solidFill>
                <a:schemeClr val="tx1"/>
              </a:solidFill>
              <a:ea typeface="Helvetica Neue Light"/>
            </a:endParaRPr>
          </a:p>
          <a:p>
            <a:pPr>
              <a:lnSpc>
                <a:spcPct val="90000"/>
              </a:lnSpc>
            </a:pPr>
            <a:r>
              <a:rPr lang="en" sz="1800" dirty="0">
                <a:solidFill>
                  <a:schemeClr val="accent1"/>
                </a:solidFill>
                <a:ea typeface="Helvetica Neue Light"/>
              </a:rPr>
              <a:t>Day 4: Thursday, 17</a:t>
            </a:r>
            <a:r>
              <a:rPr lang="en" sz="1800" baseline="30000" dirty="0">
                <a:solidFill>
                  <a:schemeClr val="accent1"/>
                </a:solidFill>
                <a:ea typeface="Helvetica Neue Light"/>
              </a:rPr>
              <a:t>th </a:t>
            </a:r>
            <a:endParaRPr lang="en-US" sz="1800" baseline="30000" dirty="0">
              <a:solidFill>
                <a:schemeClr val="accent1"/>
              </a:solidFill>
              <a:ea typeface="Helvetica Neue Light"/>
            </a:endParaRPr>
          </a:p>
          <a:p>
            <a:r>
              <a:rPr lang="en" sz="1600" dirty="0">
                <a:solidFill>
                  <a:schemeClr val="tx1"/>
                </a:solidFill>
                <a:ea typeface="Helvetica Neue Light"/>
              </a:rPr>
              <a:t>  - Morning: AGN feedback, AGN evolution</a:t>
            </a:r>
          </a:p>
          <a:p>
            <a:r>
              <a:rPr lang="en" sz="1600" dirty="0">
                <a:solidFill>
                  <a:schemeClr val="tx1"/>
                </a:solidFill>
                <a:ea typeface="Helvetica Neue Light"/>
              </a:rPr>
              <a:t>  - End of meeting at 12:40</a:t>
            </a:r>
          </a:p>
          <a:p>
            <a:r>
              <a:rPr lang="en" sz="1600" dirty="0">
                <a:solidFill>
                  <a:schemeClr val="tx1"/>
                </a:solidFill>
                <a:ea typeface="Helvetica Neue Light"/>
              </a:rPr>
              <a:t>  - Lunch</a:t>
            </a:r>
          </a:p>
          <a:p>
            <a:endParaRPr lang="en" sz="1200" dirty="0">
              <a:solidFill>
                <a:schemeClr val="accent1"/>
              </a:solidFill>
              <a:ea typeface="Helvetica Neue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E8BE58-36BD-E301-C230-35930F1EE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562" y="0"/>
            <a:ext cx="2064936" cy="13766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1"/>
          <p:cNvSpPr/>
          <p:nvPr/>
        </p:nvSpPr>
        <p:spPr>
          <a:xfrm>
            <a:off x="867521" y="213268"/>
            <a:ext cx="6380000" cy="5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000" tIns="37500" rIns="75000" bIns="375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" sz="3200" b="1" dirty="0">
                <a:latin typeface="Calibri"/>
                <a:ea typeface="Calibri"/>
                <a:cs typeface="Calibri"/>
                <a:sym typeface="Helvetica Neue Light"/>
              </a:rPr>
              <a:t>Talk guidelines</a:t>
            </a:r>
            <a:endParaRPr lang="en-US" sz="3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867521" y="747570"/>
            <a:ext cx="7393250" cy="3184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76188" rIns="76188" bIns="76188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667" i="0" u="none" strike="noStrike" cap="none" dirty="0">
              <a:solidFill>
                <a:srgbClr val="00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marL="380365" lvl="0" indent="-27495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 Light"/>
              <a:buChar char="●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Updated conference programme online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380365" lvl="0" indent="-274955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Invited talks: 25 + 5 min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380365" lvl="0" indent="-274955" algn="l" rtl="0">
              <a:lnSpc>
                <a:spcPct val="90000"/>
              </a:lnSpc>
              <a:spcBef>
                <a:spcPts val="125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Contributed talks: 17 + 3 min</a:t>
            </a:r>
            <a:endParaRPr lang="en-GB" sz="1600" u="sng" dirty="0">
              <a:solidFill>
                <a:schemeClr val="accent1"/>
              </a:solidFill>
              <a:ea typeface="Helvetica Neue Light"/>
            </a:endParaRPr>
          </a:p>
          <a:p>
            <a:pPr marL="380365" lvl="0" indent="-274955" algn="l" rtl="0">
              <a:lnSpc>
                <a:spcPct val="90000"/>
              </a:lnSpc>
              <a:spcBef>
                <a:spcPts val="125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 Light"/>
              <a:buChar char="●"/>
            </a:pPr>
            <a:r>
              <a:rPr lang="en-GB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For the speakers:</a:t>
            </a:r>
            <a:endParaRPr lang="en-GB" sz="1600" dirty="0">
              <a:solidFill>
                <a:schemeClr val="dk1"/>
              </a:solidFill>
              <a:ea typeface="Helvetica Neue Light"/>
            </a:endParaRPr>
          </a:p>
          <a:p>
            <a:pPr marL="600075" lvl="1" indent="-198120" algn="l" rtl="0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−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please upload you presentation before your session on the dedicated </a:t>
            </a:r>
            <a:r>
              <a:rPr lang="en" sz="1600" u="sng" dirty="0">
                <a:solidFill>
                  <a:schemeClr val="dk1"/>
                </a:solidFill>
                <a:ea typeface="Helvetica Neue Light"/>
                <a:sym typeface="Helvetica Neue Light"/>
              </a:rPr>
              <a:t>link</a:t>
            </a: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 (info sent also by email), </a:t>
            </a:r>
            <a:r>
              <a:rPr lang="en" sz="1600" u="sng" dirty="0">
                <a:solidFill>
                  <a:schemeClr val="dk1"/>
                </a:solidFill>
                <a:ea typeface="Helvetica Neue Light"/>
                <a:sym typeface="Helvetica Neue Light"/>
              </a:rPr>
              <a:t>strongly preferred option</a:t>
            </a: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, 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600075" lvl="1" indent="-198120" algn="l" rtl="0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−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OR bring your slides to the session chair before your session to transfer with USB key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761365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i="0" u="none" strike="noStrike" cap="none" dirty="0">
              <a:solidFill>
                <a:srgbClr val="000000"/>
              </a:solidFill>
              <a:ea typeface="Helvetica Neue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26CFA9-A312-3F79-338B-A4E8220BA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562" y="0"/>
            <a:ext cx="2064936" cy="13766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5"/>
          <p:cNvSpPr txBox="1"/>
          <p:nvPr/>
        </p:nvSpPr>
        <p:spPr>
          <a:xfrm>
            <a:off x="867521" y="1081689"/>
            <a:ext cx="7393250" cy="684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76188" rIns="76188" bIns="76188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667" i="0" u="none" strike="noStrike" cap="none">
              <a:solidFill>
                <a:srgbClr val="00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marL="76197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333" i="0" u="none" strike="noStrike" cap="none">
              <a:solidFill>
                <a:srgbClr val="00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" name="Google Shape;283;p37">
            <a:extLst>
              <a:ext uri="{FF2B5EF4-FFF2-40B4-BE49-F238E27FC236}">
                <a16:creationId xmlns:a16="http://schemas.microsoft.com/office/drawing/2014/main" id="{476DB33C-B641-639A-B632-7181071D80A8}"/>
              </a:ext>
            </a:extLst>
          </p:cNvPr>
          <p:cNvSpPr/>
          <p:nvPr/>
        </p:nvSpPr>
        <p:spPr>
          <a:xfrm>
            <a:off x="797576" y="161437"/>
            <a:ext cx="6380000" cy="5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000" tIns="37500" rIns="75000" bIns="375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" sz="3200" b="1" dirty="0">
                <a:latin typeface="Calibri"/>
                <a:ea typeface="Calibri"/>
                <a:cs typeface="Calibri"/>
                <a:sym typeface="Helvetica Neue Light"/>
              </a:rPr>
              <a:t>Safety information</a:t>
            </a:r>
            <a:endParaRPr lang="en-US" sz="3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Google Shape;278;p36">
            <a:extLst>
              <a:ext uri="{FF2B5EF4-FFF2-40B4-BE49-F238E27FC236}">
                <a16:creationId xmlns:a16="http://schemas.microsoft.com/office/drawing/2014/main" id="{015F3194-718B-CD9C-42A2-D910DA4429C1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5973" y="1571347"/>
            <a:ext cx="5078027" cy="31595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71;p35">
            <a:extLst>
              <a:ext uri="{FF2B5EF4-FFF2-40B4-BE49-F238E27FC236}">
                <a16:creationId xmlns:a16="http://schemas.microsoft.com/office/drawing/2014/main" id="{E7584AA6-8DF5-A13F-029C-96887B7D0966}"/>
              </a:ext>
            </a:extLst>
          </p:cNvPr>
          <p:cNvSpPr txBox="1"/>
          <p:nvPr/>
        </p:nvSpPr>
        <p:spPr>
          <a:xfrm>
            <a:off x="287222" y="435053"/>
            <a:ext cx="3926421" cy="4886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76188" rIns="76188" bIns="76188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917"/>
              </a:spcBef>
              <a:spcAft>
                <a:spcPts val="0"/>
              </a:spcAft>
              <a:buNone/>
            </a:pPr>
            <a:endParaRPr lang="en-US" sz="1600" dirty="0">
              <a:solidFill>
                <a:schemeClr val="dk1"/>
              </a:solidFill>
              <a:ea typeface="Helvetica Neue Light"/>
            </a:endParaRPr>
          </a:p>
          <a:p>
            <a:pPr marL="219075" lvl="0" indent="-166370" algn="l" rtl="0">
              <a:lnSpc>
                <a:spcPct val="15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 Light"/>
              <a:buChar char="•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Evacuation route: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600075" lvl="1" indent="-17716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 Light"/>
              <a:buChar char="−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In Eridanus: in case of fire please evacuate via the two doors at the front/down of the room;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600075" lvl="1" indent="-17716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 Light"/>
              <a:buChar char="−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In the Lobby (where the posters and coffee/food is): please evacuate through the big glass doors.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219075" lvl="0" indent="-16637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 Light"/>
              <a:buChar char="•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Safety area: the parking lot around the building.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219075" lvl="0" indent="0" algn="l" rtl="0">
              <a:lnSpc>
                <a:spcPct val="150000"/>
              </a:lnSpc>
              <a:spcBef>
                <a:spcPts val="1333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ea typeface="Helvetica Neue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FD1C40-78A8-9217-DCEB-AC4444E53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5562" y="0"/>
            <a:ext cx="2064936" cy="13766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7"/>
          <p:cNvSpPr/>
          <p:nvPr/>
        </p:nvSpPr>
        <p:spPr>
          <a:xfrm>
            <a:off x="868597" y="629006"/>
            <a:ext cx="6380000" cy="5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000" tIns="37500" rIns="75000" bIns="375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" sz="3200" b="1">
                <a:latin typeface="Calibri"/>
                <a:ea typeface="Calibri"/>
                <a:cs typeface="Calibri"/>
                <a:sym typeface="Helvetica Neue Light"/>
              </a:rPr>
              <a:t>Safety information</a:t>
            </a:r>
            <a:endParaRPr lang="en-US" sz="3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84" name="Google Shape;284;p37"/>
          <p:cNvSpPr txBox="1"/>
          <p:nvPr/>
        </p:nvSpPr>
        <p:spPr>
          <a:xfrm>
            <a:off x="867521" y="1081689"/>
            <a:ext cx="7393250" cy="684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76188" rIns="76188" bIns="76188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667" i="0" u="none" strike="noStrike" cap="none">
              <a:solidFill>
                <a:srgbClr val="00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marL="76197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333" i="0" u="none" strike="noStrike" cap="none">
              <a:solidFill>
                <a:srgbClr val="000000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pic>
        <p:nvPicPr>
          <p:cNvPr id="285" name="Google Shape;285;p37"/>
          <p:cNvPicPr preferRelativeResize="0"/>
          <p:nvPr/>
        </p:nvPicPr>
        <p:blipFill rotWithShape="1">
          <a:blip r:embed="rId3">
            <a:alphaModFix/>
          </a:blip>
          <a:srcRect t="19993"/>
          <a:stretch/>
        </p:blipFill>
        <p:spPr>
          <a:xfrm>
            <a:off x="1140877" y="1418167"/>
            <a:ext cx="6932186" cy="309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32EEF-04D7-1741-BFB4-616CC08E2F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5562" y="0"/>
            <a:ext cx="2064936" cy="137662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8"/>
          <p:cNvSpPr/>
          <p:nvPr/>
        </p:nvSpPr>
        <p:spPr>
          <a:xfrm>
            <a:off x="868597" y="477740"/>
            <a:ext cx="6380000" cy="5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5000" tIns="37500" rIns="75000" bIns="375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" sz="3200" b="1">
                <a:latin typeface="Calibri"/>
                <a:ea typeface="Calibri"/>
                <a:cs typeface="Calibri"/>
                <a:sym typeface="Helvetica Neue Light"/>
              </a:rPr>
              <a:t>Code of conduct</a:t>
            </a:r>
            <a:endParaRPr lang="en-US" sz="3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91" name="Google Shape;291;p38"/>
          <p:cNvSpPr txBox="1"/>
          <p:nvPr/>
        </p:nvSpPr>
        <p:spPr>
          <a:xfrm>
            <a:off x="744780" y="1329018"/>
            <a:ext cx="7393250" cy="2960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76188" rIns="76188" bIns="76188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lang="en-US" sz="1600" i="0" u="none" strike="noStrike" cap="none" dirty="0">
              <a:solidFill>
                <a:srgbClr val="000000"/>
              </a:solidFill>
              <a:ea typeface="Helvetica Neue Light"/>
            </a:endParaRPr>
          </a:p>
          <a:p>
            <a:pPr marL="380365" lvl="0" indent="-28511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 Light"/>
              <a:buChar char="●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ESO is committed to creating </a:t>
            </a:r>
            <a:r>
              <a:rPr lang="en" sz="1600" dirty="0">
                <a:solidFill>
                  <a:schemeClr val="accent1"/>
                </a:solidFill>
                <a:ea typeface="Helvetica Neue Light"/>
                <a:sym typeface="Helvetica Neue Light"/>
              </a:rPr>
              <a:t>a work environment that is safe, professional and of mutual trust where diversity and inclusion are valued</a:t>
            </a: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, and where everyone is entitled to be treated with courtesy and respect. ESO </a:t>
            </a:r>
            <a:r>
              <a:rPr lang="en" sz="1600" dirty="0" err="1">
                <a:solidFill>
                  <a:schemeClr val="dk1"/>
                </a:solidFill>
                <a:ea typeface="Helvetica Neue Light"/>
                <a:sym typeface="Helvetica Neue Light"/>
              </a:rPr>
              <a:t>organisers</a:t>
            </a: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 commit to making conferences, workshops, and all associated activities productive and enjoyable for everyone. </a:t>
            </a:r>
            <a:r>
              <a:rPr lang="en" sz="1600" dirty="0">
                <a:solidFill>
                  <a:schemeClr val="accent1"/>
                </a:solidFill>
                <a:ea typeface="Helvetica Neue Light"/>
                <a:sym typeface="Helvetica Neue Light"/>
              </a:rPr>
              <a:t>We will not tolerate harassment of participants in any form.</a:t>
            </a:r>
            <a:endParaRPr sz="1600" dirty="0">
              <a:solidFill>
                <a:schemeClr val="accent1"/>
              </a:solidFill>
              <a:ea typeface="Helvetica Neue Light"/>
            </a:endParaRPr>
          </a:p>
          <a:p>
            <a:pPr marL="380365" lvl="0" indent="-285115" algn="just" rtl="0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 Light"/>
              <a:buChar char="●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We ask that all participants </a:t>
            </a:r>
            <a:r>
              <a:rPr lang="en" sz="1600" dirty="0">
                <a:solidFill>
                  <a:schemeClr val="accent1"/>
                </a:solidFill>
                <a:ea typeface="Helvetica Neue Light"/>
                <a:sym typeface="Helvetica Neue Light"/>
              </a:rPr>
              <a:t>read the Code of Conduct &amp; Chair Guidelines</a:t>
            </a: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 on the workshop’s website. 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380365" lvl="0" indent="-285115" algn="l" rtl="0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600" dirty="0">
                <a:solidFill>
                  <a:schemeClr val="dk1"/>
                </a:solidFill>
                <a:ea typeface="Helvetica Neue Light"/>
                <a:sym typeface="Helvetica Neue Light"/>
              </a:rPr>
              <a:t>In case of problems, please reach out to the designated contacts:</a:t>
            </a:r>
            <a:endParaRPr sz="1600" dirty="0">
              <a:solidFill>
                <a:schemeClr val="dk1"/>
              </a:solidFill>
              <a:ea typeface="Helvetica Neue Light"/>
            </a:endParaRPr>
          </a:p>
          <a:p>
            <a:pPr marL="219075" lvl="0" indent="0" algn="l" rtl="0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ea typeface="Helvetica Neue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8FD0E1-4F91-217A-3ABF-11390F4605CF}"/>
              </a:ext>
            </a:extLst>
          </p:cNvPr>
          <p:cNvSpPr txBox="1"/>
          <p:nvPr/>
        </p:nvSpPr>
        <p:spPr>
          <a:xfrm>
            <a:off x="3730302" y="4667121"/>
            <a:ext cx="168990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chemeClr val="tx1"/>
                </a:solidFill>
              </a:rPr>
              <a:t>Vincenzo Mainieri</a:t>
            </a:r>
            <a:endParaRPr lang="en-US">
              <a:solidFill>
                <a:schemeClr val="tx1"/>
              </a:solidFill>
            </a:endParaRPr>
          </a:p>
          <a:p>
            <a:r>
              <a:rPr lang="en-US" sz="1200">
                <a:solidFill>
                  <a:schemeClr val="tx1"/>
                </a:solidFill>
              </a:rPr>
              <a:t>(</a:t>
            </a:r>
            <a:r>
              <a:rPr lang="en-US" sz="120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vmainier@eso.org</a:t>
            </a:r>
            <a:r>
              <a:rPr lang="en-US" sz="1200">
                <a:solidFill>
                  <a:schemeClr val="tx1"/>
                </a:solidFill>
              </a:rPr>
              <a:t>)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5B8E74-6322-ABEC-ACFA-AD732403E28B}"/>
              </a:ext>
            </a:extLst>
          </p:cNvPr>
          <p:cNvSpPr/>
          <p:nvPr/>
        </p:nvSpPr>
        <p:spPr>
          <a:xfrm rot="-1320000">
            <a:off x="526018" y="4539868"/>
            <a:ext cx="1675906" cy="67697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tx1">
                    <a:lumMod val="95000"/>
                    <a:lumOff val="5000"/>
                  </a:schemeClr>
                </a:solidFill>
                <a:cs typeface="Arial"/>
              </a:rPr>
              <a:t>Green batch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AB8789-2F34-1E2F-2325-7B2CAF666A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6364" y="4250613"/>
            <a:ext cx="1218063" cy="12554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722730-2470-EA17-F270-B5F3BF2C63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5099" y="0"/>
            <a:ext cx="1748901" cy="12359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CC960B-06F9-A298-A4B3-A12FE630FC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5562" y="0"/>
            <a:ext cx="2064936" cy="13766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0"/>
          <p:cNvSpPr txBox="1"/>
          <p:nvPr/>
        </p:nvSpPr>
        <p:spPr>
          <a:xfrm>
            <a:off x="3646302" y="3117813"/>
            <a:ext cx="6414000" cy="61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88" tIns="76188" rIns="76188" bIns="76188" anchor="t" anchorCtr="0">
            <a:sp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b="1" dirty="0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ENJOY THE WORKSHOP!</a:t>
            </a:r>
            <a:endParaRPr sz="3333" b="1" dirty="0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2390</TotalTime>
  <Words>340</Words>
  <Application>Microsoft Macintosh PowerPoint</Application>
  <PresentationFormat>On-screen Show (16:10)</PresentationFormat>
  <Paragraphs>43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Helvetica Neue</vt:lpstr>
      <vt:lpstr>Helvetica Neue Light</vt:lpstr>
      <vt:lpstr>Noto Sans Symbols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Vincenzo Mainieri</cp:lastModifiedBy>
  <cp:revision>520</cp:revision>
  <cp:lastPrinted>2026-07-06T06:51:57Z</cp:lastPrinted>
  <dcterms:modified xsi:type="dcterms:W3CDTF">2026-09-08T13:40:22Z</dcterms:modified>
</cp:coreProperties>
</file>