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A786E19-4D70-45DD-9AB1-0CF8400DCAB6}">
  <a:tblStyle styleId="{AA786E19-4D70-45DD-9AB1-0CF8400DCAB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fa48a014d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fa48a014d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fa48a014d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fa48a014d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409d0066f9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409d0066f9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409d0066f9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409d0066f9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48a014dc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fa48a014dc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409d0066f9c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409d0066f9c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409d0066f9c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409d0066f9c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fb3b40921b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fb3b40921b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409d0066f9c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409d0066f9c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409d0066f9c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409d0066f9c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409d0066f9c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409d0066f9c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fb3b40921b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fb3b40921b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409d0066f9c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409d0066f9c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409d0066f9c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409d0066f9c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409d0066f9c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409d0066f9c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fb3b40921b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3fb3b40921b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fb3b40921b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fb3b40921b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fb3b40921b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fb3b40921b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fb3b40921b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3fb3b40921b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slide" Target="/ppt/slides/slide19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slide" Target="/ppt/slides/slide20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Relationship Id="rId4" Type="http://schemas.openxmlformats.org/officeDocument/2006/relationships/image" Target="../media/image2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Relationship Id="rId4" Type="http://schemas.openxmlformats.org/officeDocument/2006/relationships/image" Target="../media/image3.png"/><Relationship Id="rId5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6.jpg"/><Relationship Id="rId4" Type="http://schemas.openxmlformats.org/officeDocument/2006/relationships/image" Target="../media/image2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7.jpg"/><Relationship Id="rId4" Type="http://schemas.openxmlformats.org/officeDocument/2006/relationships/image" Target="../media/image22.png"/><Relationship Id="rId5" Type="http://schemas.openxmlformats.org/officeDocument/2006/relationships/image" Target="../media/image2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gif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3.png"/><Relationship Id="rId4" Type="http://schemas.openxmlformats.org/officeDocument/2006/relationships/image" Target="../media/image12.png"/><Relationship Id="rId5" Type="http://schemas.openxmlformats.org/officeDocument/2006/relationships/image" Target="../media/image1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png"/><Relationship Id="rId4" Type="http://schemas.openxmlformats.org/officeDocument/2006/relationships/image" Target="../media/image13.png"/><Relationship Id="rId5" Type="http://schemas.openxmlformats.org/officeDocument/2006/relationships/image" Target="../media/image8.png"/><Relationship Id="rId6" Type="http://schemas.openxmlformats.org/officeDocument/2006/relationships/image" Target="../media/image14.png"/><Relationship Id="rId7" Type="http://schemas.openxmlformats.org/officeDocument/2006/relationships/image" Target="../media/image2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slide" Target="/ppt/slides/slide4.xml"/><Relationship Id="rId4" Type="http://schemas.openxmlformats.org/officeDocument/2006/relationships/slide" Target="/ppt/slides/slide4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slide" Target="/ppt/slides/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93499" y="74361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Restarted Jets: Dynamics, Particle Acceleration and Emission.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607841" y="2226257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Prathamesh </a:t>
            </a:r>
            <a:r>
              <a:rPr lang="en" sz="1800"/>
              <a:t>Ratnaparkhi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IUCAA, Pune</a:t>
            </a:r>
            <a:endParaRPr sz="1800"/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604389" y="3056673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n" sz="1840"/>
              <a:t>Collaborators:</a:t>
            </a:r>
            <a:endParaRPr sz="184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n" sz="1840"/>
              <a:t>Dipanjan Mukherjee, Gianluigi Bodo, Paola Rossi, Marisa Brienza, and Raffaella Morganti</a:t>
            </a:r>
            <a:endParaRPr sz="1840"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600925" y="4323498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40"/>
              <a:t>Illuminating the Active Universe, Sep 16 2026, </a:t>
            </a:r>
            <a:endParaRPr sz="234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40"/>
              <a:t>ESO</a:t>
            </a:r>
            <a:endParaRPr sz="2340"/>
          </a:p>
        </p:txBody>
      </p:sp>
      <p:pic>
        <p:nvPicPr>
          <p:cNvPr id="58" name="Google Shape;58;p13" title="IUCAA_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84000" y="1511875"/>
            <a:ext cx="1749175" cy="174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8775" y="930125"/>
            <a:ext cx="5334000" cy="278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 title="agn_zo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600" y="430274"/>
            <a:ext cx="8385125" cy="328115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630500" y="3926925"/>
            <a:ext cx="6642300" cy="7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There is only one animal in the AGN zoo: It is an accreting supermassive black hole.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463" y="0"/>
            <a:ext cx="401147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>
            <p:ph type="title"/>
          </p:nvPr>
        </p:nvSpPr>
        <p:spPr>
          <a:xfrm>
            <a:off x="5243053" y="13625"/>
            <a:ext cx="224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Restarted Jets</a:t>
            </a:r>
            <a:endParaRPr/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4529600" y="2540576"/>
            <a:ext cx="4272300" cy="189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Causes of Restart: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Cooling Flow - Feedback Loop.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Accretion Disc Instabilities.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Mergers …</a:t>
            </a:r>
            <a:endParaRPr/>
          </a:p>
        </p:txBody>
      </p:sp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4385857" y="930053"/>
            <a:ext cx="4272300" cy="108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About 10%  (1% ?) of AGN are jetted,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A few hundred cases of Restarted Jets have been observed.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Science Questions</a:t>
            </a:r>
            <a:endParaRPr/>
          </a:p>
        </p:txBody>
      </p:sp>
      <p:sp>
        <p:nvSpPr>
          <p:cNvPr id="79" name="Google Shape;79;p16"/>
          <p:cNvSpPr txBox="1"/>
          <p:nvPr>
            <p:ph idx="1" type="body"/>
          </p:nvPr>
        </p:nvSpPr>
        <p:spPr>
          <a:xfrm>
            <a:off x="311700" y="1152475"/>
            <a:ext cx="8520600" cy="187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Are instabilities efficient at filling the cavity left by the previous episode?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do power, magnetic field affect the instabilities?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is the source of emission for the new jet: fresh particles or old, re-</a:t>
            </a:r>
            <a:r>
              <a:rPr lang="en"/>
              <a:t>accelerated</a:t>
            </a:r>
            <a:r>
              <a:rPr lang="en"/>
              <a:t> particles?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the conditions in the old cocoon shape the dynamics of the new jet?</a:t>
            </a:r>
            <a:endParaRPr/>
          </a:p>
        </p:txBody>
      </p:sp>
      <p:sp>
        <p:nvSpPr>
          <p:cNvPr id="80" name="Google Shape;80;p16"/>
          <p:cNvSpPr txBox="1"/>
          <p:nvPr/>
        </p:nvSpPr>
        <p:spPr>
          <a:xfrm>
            <a:off x="8163244" y="5620"/>
            <a:ext cx="95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hlinkClick action="ppaction://hlinksldjump" r:id="rId3"/>
              </a:rPr>
              <a:t>Additional Results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215700" y="3111000"/>
            <a:ext cx="8661000" cy="17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 additional results, please refer to our papers: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</a:rPr>
              <a:t>Paper 1</a:t>
            </a:r>
            <a:r>
              <a:rPr lang="en" sz="1800">
                <a:solidFill>
                  <a:schemeClr val="dk2"/>
                </a:solidFill>
              </a:rPr>
              <a:t> </a:t>
            </a:r>
            <a:r>
              <a:rPr b="1" lang="en" sz="1800">
                <a:solidFill>
                  <a:schemeClr val="dk2"/>
                </a:solidFill>
              </a:rPr>
              <a:t>:</a:t>
            </a:r>
            <a:r>
              <a:rPr lang="en" sz="1800">
                <a:solidFill>
                  <a:schemeClr val="dk2"/>
                </a:solidFill>
              </a:rPr>
              <a:t> Numerical Simulations of Restarted Jets - I. Dynamics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                Ratnaparkhi  et. al. 2026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</a:rPr>
              <a:t>Paper 2</a:t>
            </a:r>
            <a:r>
              <a:rPr lang="en" sz="1800">
                <a:solidFill>
                  <a:schemeClr val="dk2"/>
                </a:solidFill>
              </a:rPr>
              <a:t> </a:t>
            </a:r>
            <a:r>
              <a:rPr b="1" lang="en" sz="1800">
                <a:solidFill>
                  <a:schemeClr val="dk2"/>
                </a:solidFill>
              </a:rPr>
              <a:t>:</a:t>
            </a:r>
            <a:r>
              <a:rPr lang="en" sz="1800">
                <a:solidFill>
                  <a:schemeClr val="dk2"/>
                </a:solidFill>
              </a:rPr>
              <a:t>  Numerical Simulations of Restarted Jets II: Particle Acceleration and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2"/>
                </a:solidFill>
              </a:rPr>
              <a:t>                Emission</a:t>
            </a:r>
            <a:br>
              <a:rPr lang="en" sz="1800">
                <a:solidFill>
                  <a:schemeClr val="dk2"/>
                </a:solidFill>
              </a:rPr>
            </a:br>
            <a:r>
              <a:rPr lang="en" sz="1800">
                <a:solidFill>
                  <a:schemeClr val="dk2"/>
                </a:solidFill>
              </a:rPr>
              <a:t>                </a:t>
            </a:r>
            <a:r>
              <a:rPr lang="en" sz="1800">
                <a:solidFill>
                  <a:schemeClr val="dk2"/>
                </a:solidFill>
              </a:rPr>
              <a:t>Ratnaparkhi  et. al. 2026 (to be submitted)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we attack the problem?</a:t>
            </a:r>
            <a:endParaRPr/>
          </a:p>
        </p:txBody>
      </p:sp>
      <p:sp>
        <p:nvSpPr>
          <p:cNvPr id="87" name="Google Shape;87;p17"/>
          <p:cNvSpPr txBox="1"/>
          <p:nvPr>
            <p:ph idx="1" type="body"/>
          </p:nvPr>
        </p:nvSpPr>
        <p:spPr>
          <a:xfrm>
            <a:off x="311700" y="1152475"/>
            <a:ext cx="4549800" cy="100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Fluid simulations with lagrangian particles.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3 Simulations with 2 restarted cases each.</a:t>
            </a:r>
            <a:endParaRPr/>
          </a:p>
        </p:txBody>
      </p:sp>
      <p:graphicFrame>
        <p:nvGraphicFramePr>
          <p:cNvPr id="88" name="Google Shape;88;p17"/>
          <p:cNvGraphicFramePr/>
          <p:nvPr/>
        </p:nvGraphicFramePr>
        <p:xfrm>
          <a:off x="711925" y="2506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{AA786E19-4D70-45DD-9AB1-0CF8400DCAB6}</a:tableStyleId>
              </a:tblPr>
              <a:tblGrid>
                <a:gridCol w="2413000"/>
                <a:gridCol w="2413000"/>
                <a:gridCol w="24130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Magnetisation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Power (erg / s)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Sim A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0.1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r>
                        <a:rPr baseline="30000" lang="en"/>
                        <a:t>45</a:t>
                      </a:r>
                      <a:endParaRPr baseline="300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Sim B 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0.05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10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45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Sim C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0.05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10</a:t>
                      </a:r>
                      <a:r>
                        <a:rPr baseline="30000" lang="en">
                          <a:solidFill>
                            <a:schemeClr val="dk1"/>
                          </a:solidFill>
                        </a:rPr>
                        <a:t>44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89" name="Google Shape;89;p17"/>
          <p:cNvSpPr txBox="1"/>
          <p:nvPr/>
        </p:nvSpPr>
        <p:spPr>
          <a:xfrm>
            <a:off x="647075" y="4297300"/>
            <a:ext cx="7350000" cy="4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Vastly different scales for particle acceleration and fluid simulations. How to bridge the gap?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90" name="Google Shape;90;p17"/>
          <p:cNvSpPr txBox="1"/>
          <p:nvPr/>
        </p:nvSpPr>
        <p:spPr>
          <a:xfrm>
            <a:off x="7889475" y="298650"/>
            <a:ext cx="754800" cy="4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91" name="Google Shape;91;p17"/>
          <p:cNvSpPr txBox="1"/>
          <p:nvPr/>
        </p:nvSpPr>
        <p:spPr>
          <a:xfrm>
            <a:off x="7972435" y="12465"/>
            <a:ext cx="1144800" cy="6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action="ppaction://hlinksldjump" r:id="rId3"/>
              </a:rPr>
              <a:t>Technical Details</a:t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/>
          <p:nvPr/>
        </p:nvSpPr>
        <p:spPr>
          <a:xfrm rot="-3035907">
            <a:off x="6082067" y="-2673886"/>
            <a:ext cx="3192116" cy="6776227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E8F4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8"/>
          <p:cNvSpPr txBox="1"/>
          <p:nvPr>
            <p:ph type="title"/>
          </p:nvPr>
        </p:nvSpPr>
        <p:spPr>
          <a:xfrm>
            <a:off x="311700" y="5339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Lagrangian Particles</a:t>
            </a:r>
            <a:endParaRPr/>
          </a:p>
        </p:txBody>
      </p:sp>
      <p:sp>
        <p:nvSpPr>
          <p:cNvPr id="98" name="Google Shape;98;p18"/>
          <p:cNvSpPr txBox="1"/>
          <p:nvPr/>
        </p:nvSpPr>
        <p:spPr>
          <a:xfrm>
            <a:off x="441225" y="736475"/>
            <a:ext cx="14322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Advection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2113375" y="694200"/>
            <a:ext cx="19911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Adiabatic cooling/ heating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00" name="Google Shape;100;p18"/>
          <p:cNvSpPr txBox="1"/>
          <p:nvPr/>
        </p:nvSpPr>
        <p:spPr>
          <a:xfrm>
            <a:off x="4344425" y="694200"/>
            <a:ext cx="22902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Synchrotron and IC CMB cooling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6808825" y="655025"/>
            <a:ext cx="17277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Shock Acceleration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02" name="Google Shape;102;p18"/>
          <p:cNvSpPr/>
          <p:nvPr/>
        </p:nvSpPr>
        <p:spPr>
          <a:xfrm>
            <a:off x="340125" y="4081625"/>
            <a:ext cx="199200" cy="2157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8"/>
          <p:cNvSpPr/>
          <p:nvPr/>
        </p:nvSpPr>
        <p:spPr>
          <a:xfrm>
            <a:off x="1148828" y="3168147"/>
            <a:ext cx="199200" cy="2157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8"/>
          <p:cNvSpPr/>
          <p:nvPr/>
        </p:nvSpPr>
        <p:spPr>
          <a:xfrm>
            <a:off x="691628" y="2863347"/>
            <a:ext cx="199200" cy="2157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8"/>
          <p:cNvSpPr/>
          <p:nvPr/>
        </p:nvSpPr>
        <p:spPr>
          <a:xfrm>
            <a:off x="943580" y="2321651"/>
            <a:ext cx="199200" cy="2157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8"/>
          <p:cNvSpPr/>
          <p:nvPr/>
        </p:nvSpPr>
        <p:spPr>
          <a:xfrm>
            <a:off x="522022" y="1551355"/>
            <a:ext cx="199200" cy="2157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7" name="Google Shape;107;p18"/>
          <p:cNvCxnSpPr>
            <a:stCxn id="103" idx="1"/>
            <a:endCxn id="104" idx="6"/>
          </p:cNvCxnSpPr>
          <p:nvPr/>
        </p:nvCxnSpPr>
        <p:spPr>
          <a:xfrm rot="10800000">
            <a:off x="890900" y="2971135"/>
            <a:ext cx="287100" cy="228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8" name="Google Shape;108;p18"/>
          <p:cNvCxnSpPr>
            <a:stCxn id="104" idx="7"/>
            <a:endCxn id="105" idx="3"/>
          </p:cNvCxnSpPr>
          <p:nvPr/>
        </p:nvCxnSpPr>
        <p:spPr>
          <a:xfrm flipH="1" rot="10800000">
            <a:off x="861656" y="2505835"/>
            <a:ext cx="111000" cy="389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9" name="Google Shape;109;p18"/>
          <p:cNvCxnSpPr>
            <a:stCxn id="105" idx="1"/>
            <a:endCxn id="106" idx="5"/>
          </p:cNvCxnSpPr>
          <p:nvPr/>
        </p:nvCxnSpPr>
        <p:spPr>
          <a:xfrm rot="10800000">
            <a:off x="691952" y="1735539"/>
            <a:ext cx="280800" cy="61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0" name="Google Shape;110;p18"/>
          <p:cNvCxnSpPr>
            <a:stCxn id="102" idx="7"/>
            <a:endCxn id="103" idx="3"/>
          </p:cNvCxnSpPr>
          <p:nvPr/>
        </p:nvCxnSpPr>
        <p:spPr>
          <a:xfrm flipH="1" rot="10800000">
            <a:off x="510153" y="3352114"/>
            <a:ext cx="667800" cy="76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1" name="Google Shape;111;p18"/>
          <p:cNvSpPr/>
          <p:nvPr/>
        </p:nvSpPr>
        <p:spPr>
          <a:xfrm>
            <a:off x="2148675" y="1633950"/>
            <a:ext cx="1626000" cy="1245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8"/>
          <p:cNvSpPr/>
          <p:nvPr/>
        </p:nvSpPr>
        <p:spPr>
          <a:xfrm>
            <a:off x="2538575" y="2024225"/>
            <a:ext cx="729900" cy="447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3" name="Google Shape;113;p18"/>
          <p:cNvCxnSpPr/>
          <p:nvPr/>
        </p:nvCxnSpPr>
        <p:spPr>
          <a:xfrm flipH="1" rot="10800000">
            <a:off x="3268600" y="1750325"/>
            <a:ext cx="390000" cy="273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4" name="Google Shape;114;p18"/>
          <p:cNvCxnSpPr/>
          <p:nvPr/>
        </p:nvCxnSpPr>
        <p:spPr>
          <a:xfrm rot="10800000">
            <a:off x="2206775" y="1734000"/>
            <a:ext cx="331800" cy="298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5" name="Google Shape;115;p18"/>
          <p:cNvCxnSpPr/>
          <p:nvPr/>
        </p:nvCxnSpPr>
        <p:spPr>
          <a:xfrm flipH="1">
            <a:off x="2231675" y="2497075"/>
            <a:ext cx="282000" cy="298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6" name="Google Shape;116;p18"/>
          <p:cNvCxnSpPr/>
          <p:nvPr/>
        </p:nvCxnSpPr>
        <p:spPr>
          <a:xfrm>
            <a:off x="3276900" y="2488800"/>
            <a:ext cx="340200" cy="33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7" name="Google Shape;117;p18"/>
          <p:cNvCxnSpPr/>
          <p:nvPr/>
        </p:nvCxnSpPr>
        <p:spPr>
          <a:xfrm flipH="1" rot="10800000">
            <a:off x="2936775" y="1617750"/>
            <a:ext cx="49800" cy="356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8" name="Google Shape;118;p18"/>
          <p:cNvCxnSpPr/>
          <p:nvPr/>
        </p:nvCxnSpPr>
        <p:spPr>
          <a:xfrm flipH="1" rot="10800000">
            <a:off x="3351575" y="2240400"/>
            <a:ext cx="447900" cy="32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9" name="Google Shape;119;p18"/>
          <p:cNvCxnSpPr/>
          <p:nvPr/>
        </p:nvCxnSpPr>
        <p:spPr>
          <a:xfrm>
            <a:off x="2887000" y="2546850"/>
            <a:ext cx="74700" cy="332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0" name="Google Shape;120;p18"/>
          <p:cNvCxnSpPr/>
          <p:nvPr/>
        </p:nvCxnSpPr>
        <p:spPr>
          <a:xfrm flipH="1">
            <a:off x="2148700" y="2231625"/>
            <a:ext cx="306900" cy="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1" name="Google Shape;121;p18"/>
          <p:cNvSpPr/>
          <p:nvPr/>
        </p:nvSpPr>
        <p:spPr>
          <a:xfrm>
            <a:off x="2113375" y="3459425"/>
            <a:ext cx="1741200" cy="1352400"/>
          </a:xfrm>
          <a:prstGeom prst="rect">
            <a:avLst/>
          </a:prstGeom>
          <a:solidFill>
            <a:srgbClr val="E8F4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8"/>
          <p:cNvSpPr/>
          <p:nvPr/>
        </p:nvSpPr>
        <p:spPr>
          <a:xfrm>
            <a:off x="2558240" y="3935063"/>
            <a:ext cx="729900" cy="447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3" name="Google Shape;123;p18"/>
          <p:cNvCxnSpPr/>
          <p:nvPr/>
        </p:nvCxnSpPr>
        <p:spPr>
          <a:xfrm>
            <a:off x="2223325" y="3608750"/>
            <a:ext cx="249000" cy="273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4" name="Google Shape;124;p18"/>
          <p:cNvCxnSpPr>
            <a:stCxn id="121" idx="0"/>
            <a:endCxn id="122" idx="0"/>
          </p:cNvCxnSpPr>
          <p:nvPr/>
        </p:nvCxnSpPr>
        <p:spPr>
          <a:xfrm flipH="1">
            <a:off x="2923075" y="3459425"/>
            <a:ext cx="60900" cy="475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5" name="Google Shape;125;p18"/>
          <p:cNvCxnSpPr/>
          <p:nvPr/>
        </p:nvCxnSpPr>
        <p:spPr>
          <a:xfrm flipH="1">
            <a:off x="3343225" y="3617050"/>
            <a:ext cx="315300" cy="249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6" name="Google Shape;126;p18"/>
          <p:cNvCxnSpPr>
            <a:stCxn id="121" idx="3"/>
            <a:endCxn id="122" idx="3"/>
          </p:cNvCxnSpPr>
          <p:nvPr/>
        </p:nvCxnSpPr>
        <p:spPr>
          <a:xfrm flipH="1">
            <a:off x="3288175" y="4135625"/>
            <a:ext cx="566400" cy="2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7" name="Google Shape;127;p18"/>
          <p:cNvCxnSpPr/>
          <p:nvPr/>
        </p:nvCxnSpPr>
        <p:spPr>
          <a:xfrm rot="10800000">
            <a:off x="3351525" y="4463250"/>
            <a:ext cx="290400" cy="190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8" name="Google Shape;128;p18"/>
          <p:cNvCxnSpPr>
            <a:stCxn id="121" idx="2"/>
            <a:endCxn id="122" idx="2"/>
          </p:cNvCxnSpPr>
          <p:nvPr/>
        </p:nvCxnSpPr>
        <p:spPr>
          <a:xfrm rot="10800000">
            <a:off x="2923075" y="4382825"/>
            <a:ext cx="60900" cy="429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9" name="Google Shape;129;p18"/>
          <p:cNvCxnSpPr/>
          <p:nvPr/>
        </p:nvCxnSpPr>
        <p:spPr>
          <a:xfrm flipH="1" rot="10800000">
            <a:off x="2231625" y="4479925"/>
            <a:ext cx="240600" cy="207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0" name="Google Shape;130;p18"/>
          <p:cNvCxnSpPr>
            <a:stCxn id="121" idx="1"/>
            <a:endCxn id="122" idx="1"/>
          </p:cNvCxnSpPr>
          <p:nvPr/>
        </p:nvCxnSpPr>
        <p:spPr>
          <a:xfrm>
            <a:off x="2113375" y="4135625"/>
            <a:ext cx="444900" cy="2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1" name="Google Shape;131;p18"/>
          <p:cNvSpPr/>
          <p:nvPr/>
        </p:nvSpPr>
        <p:spPr>
          <a:xfrm>
            <a:off x="7227622" y="3837355"/>
            <a:ext cx="199200" cy="2157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8"/>
          <p:cNvSpPr/>
          <p:nvPr/>
        </p:nvSpPr>
        <p:spPr>
          <a:xfrm>
            <a:off x="7847980" y="1672544"/>
            <a:ext cx="493200" cy="4755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3" name="Google Shape;133;p18"/>
          <p:cNvCxnSpPr>
            <a:stCxn id="131" idx="0"/>
          </p:cNvCxnSpPr>
          <p:nvPr/>
        </p:nvCxnSpPr>
        <p:spPr>
          <a:xfrm flipH="1" rot="10800000">
            <a:off x="7327222" y="2696155"/>
            <a:ext cx="164100" cy="1141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4" name="Google Shape;134;p18"/>
          <p:cNvCxnSpPr>
            <a:endCxn id="132" idx="3"/>
          </p:cNvCxnSpPr>
          <p:nvPr/>
        </p:nvCxnSpPr>
        <p:spPr>
          <a:xfrm flipH="1" rot="10800000">
            <a:off x="7565907" y="2078409"/>
            <a:ext cx="354300" cy="510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35" name="Google Shape;135;p18" title="ar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619577">
            <a:off x="5335775" y="1876750"/>
            <a:ext cx="444900" cy="44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8" title="ar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0875" y="1573650"/>
            <a:ext cx="444900" cy="44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8" title="ar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319747">
            <a:off x="4561375" y="2333950"/>
            <a:ext cx="444900" cy="44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8" title="ar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030442">
            <a:off x="5267075" y="2862975"/>
            <a:ext cx="444900" cy="44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8" title="ar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708760">
            <a:off x="5945375" y="2486350"/>
            <a:ext cx="444900" cy="44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8" title="ar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218049">
            <a:off x="4982325" y="3510225"/>
            <a:ext cx="444900" cy="44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8" title="ar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00000">
            <a:off x="5657900" y="3510225"/>
            <a:ext cx="444900" cy="44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8" title="ar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496772">
            <a:off x="5696850" y="1498062"/>
            <a:ext cx="444900" cy="44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8" title="ar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856149">
            <a:off x="5987225" y="3044300"/>
            <a:ext cx="444900" cy="44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8" title="ar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0015933">
            <a:off x="5368450" y="3849200"/>
            <a:ext cx="444900" cy="444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8"/>
          <p:cNvSpPr/>
          <p:nvPr/>
        </p:nvSpPr>
        <p:spPr>
          <a:xfrm>
            <a:off x="5259055" y="2546851"/>
            <a:ext cx="199200" cy="2157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8"/>
          <p:cNvSpPr/>
          <p:nvPr/>
        </p:nvSpPr>
        <p:spPr>
          <a:xfrm>
            <a:off x="4936155" y="3312251"/>
            <a:ext cx="199200" cy="2157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8"/>
          <p:cNvSpPr/>
          <p:nvPr/>
        </p:nvSpPr>
        <p:spPr>
          <a:xfrm>
            <a:off x="5915455" y="2182676"/>
            <a:ext cx="199200" cy="2157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8"/>
          <p:cNvSpPr/>
          <p:nvPr/>
        </p:nvSpPr>
        <p:spPr>
          <a:xfrm>
            <a:off x="5706230" y="3199726"/>
            <a:ext cx="199200" cy="2157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9"/>
          <p:cNvSpPr txBox="1"/>
          <p:nvPr>
            <p:ph type="title"/>
          </p:nvPr>
        </p:nvSpPr>
        <p:spPr>
          <a:xfrm>
            <a:off x="311700" y="13825"/>
            <a:ext cx="8520600" cy="85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Dynamical</a:t>
            </a:r>
            <a:r>
              <a:rPr lang="en"/>
              <a:t> Stages </a:t>
            </a:r>
            <a:endParaRPr sz="1689"/>
          </a:p>
        </p:txBody>
      </p:sp>
      <p:pic>
        <p:nvPicPr>
          <p:cNvPr id="154" name="Google Shape;154;p19" title="phases_vz_page-000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900" y="623700"/>
            <a:ext cx="8694923" cy="448330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9"/>
          <p:cNvSpPr txBox="1"/>
          <p:nvPr/>
        </p:nvSpPr>
        <p:spPr>
          <a:xfrm>
            <a:off x="-77000" y="-30800"/>
            <a:ext cx="2294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10101"/>
                </a:solidFill>
                <a:highlight>
                  <a:srgbClr val="D5A6BD"/>
                </a:highlight>
              </a:rPr>
              <a:t>Ratnaparkhi et. al. 2026</a:t>
            </a:r>
            <a:endParaRPr sz="1500">
              <a:solidFill>
                <a:srgbClr val="010101"/>
              </a:solidFill>
              <a:highlight>
                <a:srgbClr val="D5A6BD"/>
              </a:highligh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0"/>
          <p:cNvSpPr txBox="1"/>
          <p:nvPr>
            <p:ph type="title"/>
          </p:nvPr>
        </p:nvSpPr>
        <p:spPr>
          <a:xfrm>
            <a:off x="311700" y="13833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Role of Instabilities</a:t>
            </a:r>
            <a:endParaRPr/>
          </a:p>
        </p:txBody>
      </p:sp>
      <p:pic>
        <p:nvPicPr>
          <p:cNvPr id="161" name="Google Shape;161;p20" title="khmach_page-000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007525"/>
            <a:ext cx="8392100" cy="3292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0" title="mushvelRT_page-0001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5256" y="586525"/>
            <a:ext cx="7707520" cy="451235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0"/>
          <p:cNvSpPr txBox="1"/>
          <p:nvPr/>
        </p:nvSpPr>
        <p:spPr>
          <a:xfrm>
            <a:off x="-77000" y="-30800"/>
            <a:ext cx="2294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10101"/>
                </a:solidFill>
                <a:highlight>
                  <a:srgbClr val="D5A6BD"/>
                </a:highlight>
              </a:rPr>
              <a:t>Ratnaparkhi et. al. 2026</a:t>
            </a:r>
            <a:endParaRPr sz="1500">
              <a:solidFill>
                <a:srgbClr val="010101"/>
              </a:solidFill>
              <a:highlight>
                <a:srgbClr val="D5A6BD"/>
              </a:highlight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1"/>
          <p:cNvSpPr txBox="1"/>
          <p:nvPr>
            <p:ph type="title"/>
          </p:nvPr>
        </p:nvSpPr>
        <p:spPr>
          <a:xfrm>
            <a:off x="311700" y="6134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Role of </a:t>
            </a:r>
            <a:r>
              <a:rPr lang="en"/>
              <a:t>Magnetic</a:t>
            </a:r>
            <a:r>
              <a:rPr lang="en"/>
              <a:t> Field</a:t>
            </a:r>
            <a:endParaRPr/>
          </a:p>
        </p:txBody>
      </p:sp>
      <p:pic>
        <p:nvPicPr>
          <p:cNvPr id="169" name="Google Shape;169;p21" title="fm_page-000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525" y="948650"/>
            <a:ext cx="4172924" cy="324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1" title="fm_eq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4651" y="2494950"/>
            <a:ext cx="4003926" cy="94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1" title="rate_eq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13875" y="1052075"/>
            <a:ext cx="4003924" cy="77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1"/>
          <p:cNvSpPr txBox="1"/>
          <p:nvPr/>
        </p:nvSpPr>
        <p:spPr>
          <a:xfrm>
            <a:off x="373325" y="4319625"/>
            <a:ext cx="5447700" cy="5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Instabilities</a:t>
            </a:r>
            <a:r>
              <a:rPr lang="en" sz="1800">
                <a:solidFill>
                  <a:schemeClr val="dk2"/>
                </a:solidFill>
              </a:rPr>
              <a:t> lead to mass entrainment. Sim C &gt; Sim B &gt; Sim A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73" name="Google Shape;173;p21"/>
          <p:cNvSpPr txBox="1"/>
          <p:nvPr/>
        </p:nvSpPr>
        <p:spPr>
          <a:xfrm>
            <a:off x="-77000" y="-30800"/>
            <a:ext cx="2507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10101"/>
                </a:solidFill>
                <a:highlight>
                  <a:srgbClr val="D5A6BD"/>
                </a:highlight>
              </a:rPr>
              <a:t>Ratnaparkhi et. al. 2026</a:t>
            </a:r>
            <a:endParaRPr sz="1500">
              <a:solidFill>
                <a:srgbClr val="010101"/>
              </a:solidFill>
              <a:highlight>
                <a:srgbClr val="D5A6BD"/>
              </a:highligh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Dynamics of Restarted jet</a:t>
            </a:r>
            <a:endParaRPr/>
          </a:p>
        </p:txBody>
      </p:sp>
      <p:sp>
        <p:nvSpPr>
          <p:cNvPr id="179" name="Google Shape;179;p22"/>
          <p:cNvSpPr txBox="1"/>
          <p:nvPr>
            <p:ph idx="1" type="body"/>
          </p:nvPr>
        </p:nvSpPr>
        <p:spPr>
          <a:xfrm>
            <a:off x="311700" y="1152475"/>
            <a:ext cx="3561600" cy="14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do backflows form?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How bow shock strength depend on restart time?</a:t>
            </a:r>
            <a:endParaRPr/>
          </a:p>
        </p:txBody>
      </p:sp>
      <p:sp>
        <p:nvSpPr>
          <p:cNvPr id="180" name="Google Shape;180;p22"/>
          <p:cNvSpPr txBox="1"/>
          <p:nvPr/>
        </p:nvSpPr>
        <p:spPr>
          <a:xfrm>
            <a:off x="-77000" y="-30800"/>
            <a:ext cx="24912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10101"/>
                </a:solidFill>
                <a:highlight>
                  <a:srgbClr val="D5A6BD"/>
                </a:highlight>
              </a:rPr>
              <a:t>Ratnaparkhi et. al. 2026</a:t>
            </a:r>
            <a:endParaRPr sz="1500">
              <a:solidFill>
                <a:srgbClr val="010101"/>
              </a:solidFill>
              <a:highlight>
                <a:srgbClr val="D5A6BD"/>
              </a:highlight>
            </a:endParaRPr>
          </a:p>
        </p:txBody>
      </p:sp>
      <p:pic>
        <p:nvPicPr>
          <p:cNvPr id="181" name="Google Shape;181;p22" title="sum1_update_page-000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1426" y="71275"/>
            <a:ext cx="4408149" cy="5103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2" title="delp_p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76150" y="600075"/>
            <a:ext cx="4988652" cy="4543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3"/>
          <p:cNvSpPr txBox="1"/>
          <p:nvPr>
            <p:ph type="title"/>
          </p:nvPr>
        </p:nvSpPr>
        <p:spPr>
          <a:xfrm>
            <a:off x="311700" y="13833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Particle Acceleration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8" name="Google Shape;188;p23" title="pacc_final_raster1_page-000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967" y="13825"/>
            <a:ext cx="4791534" cy="512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3" title="facc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66601" y="2163406"/>
            <a:ext cx="3932701" cy="2924316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3"/>
          <p:cNvSpPr txBox="1"/>
          <p:nvPr/>
        </p:nvSpPr>
        <p:spPr>
          <a:xfrm>
            <a:off x="5698548" y="877280"/>
            <a:ext cx="3302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10101"/>
                </a:solidFill>
                <a:highlight>
                  <a:srgbClr val="D5A6BD"/>
                </a:highlight>
              </a:rPr>
              <a:t>Ratnaparkhi et. al. 2026, b (in prep)</a:t>
            </a:r>
            <a:endParaRPr sz="1500">
              <a:solidFill>
                <a:srgbClr val="010101"/>
              </a:solidFill>
              <a:highlight>
                <a:srgbClr val="D5A6BD"/>
              </a:highlight>
            </a:endParaRPr>
          </a:p>
        </p:txBody>
      </p:sp>
      <p:pic>
        <p:nvPicPr>
          <p:cNvPr id="191" name="Google Shape;191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4975" y="1276277"/>
            <a:ext cx="9143999" cy="22181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4"/>
          <p:cNvSpPr txBox="1"/>
          <p:nvPr>
            <p:ph type="title"/>
          </p:nvPr>
        </p:nvSpPr>
        <p:spPr>
          <a:xfrm>
            <a:off x="311700" y="13833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Emission</a:t>
            </a:r>
            <a:endParaRPr/>
          </a:p>
        </p:txBody>
      </p:sp>
      <p:pic>
        <p:nvPicPr>
          <p:cNvPr id="197" name="Google Shape;197;p24" title="I1.4G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925" y="0"/>
            <a:ext cx="5682094" cy="5105002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4"/>
          <p:cNvSpPr txBox="1"/>
          <p:nvPr/>
        </p:nvSpPr>
        <p:spPr>
          <a:xfrm>
            <a:off x="5665625" y="536075"/>
            <a:ext cx="3402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10101"/>
                </a:solidFill>
                <a:highlight>
                  <a:srgbClr val="D5A6BD"/>
                </a:highlight>
              </a:rPr>
              <a:t>Ratnaparkhi et. al. 2026, b (in prep)</a:t>
            </a:r>
            <a:endParaRPr sz="1500">
              <a:solidFill>
                <a:srgbClr val="010101"/>
              </a:solidFill>
              <a:highlight>
                <a:srgbClr val="D5A6BD"/>
              </a:highligh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05" name="Google Shape;20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375" y="0"/>
            <a:ext cx="7008302" cy="36885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6" name="Google Shape;206;p25"/>
          <p:cNvGrpSpPr/>
          <p:nvPr/>
        </p:nvGrpSpPr>
        <p:grpSpPr>
          <a:xfrm>
            <a:off x="434525" y="3043976"/>
            <a:ext cx="8709474" cy="2099525"/>
            <a:chOff x="434525" y="3043976"/>
            <a:chExt cx="8709474" cy="2099525"/>
          </a:xfrm>
        </p:grpSpPr>
        <p:pic>
          <p:nvPicPr>
            <p:cNvPr id="207" name="Google Shape;207;p2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341225" y="3043976"/>
              <a:ext cx="6802774" cy="20995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" name="Google Shape;208;p25"/>
            <p:cNvSpPr txBox="1"/>
            <p:nvPr/>
          </p:nvSpPr>
          <p:spPr>
            <a:xfrm>
              <a:off x="434525" y="4398325"/>
              <a:ext cx="30000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3C388 </a:t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M. Brienza et al, 2020.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6"/>
          <p:cNvSpPr txBox="1"/>
          <p:nvPr>
            <p:ph type="title"/>
          </p:nvPr>
        </p:nvSpPr>
        <p:spPr>
          <a:xfrm>
            <a:off x="311700" y="2593675"/>
            <a:ext cx="5798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 projects</a:t>
            </a:r>
            <a:endParaRPr/>
          </a:p>
        </p:txBody>
      </p:sp>
      <p:sp>
        <p:nvSpPr>
          <p:cNvPr id="214" name="Google Shape;214;p26"/>
          <p:cNvSpPr txBox="1"/>
          <p:nvPr>
            <p:ph idx="1" type="body"/>
          </p:nvPr>
        </p:nvSpPr>
        <p:spPr>
          <a:xfrm>
            <a:off x="311700" y="3251351"/>
            <a:ext cx="8390700" cy="147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Synchrotron Self Compton </a:t>
            </a:r>
            <a:br>
              <a:rPr lang="en"/>
            </a:br>
            <a:r>
              <a:rPr lang="en"/>
              <a:t>Particle acceleration (hadronic)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6"/>
          <p:cNvSpPr txBox="1"/>
          <p:nvPr>
            <p:ph type="title"/>
          </p:nvPr>
        </p:nvSpPr>
        <p:spPr>
          <a:xfrm>
            <a:off x="212150" y="157756"/>
            <a:ext cx="4607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Takeaways</a:t>
            </a:r>
            <a:endParaRPr/>
          </a:p>
        </p:txBody>
      </p:sp>
      <p:sp>
        <p:nvSpPr>
          <p:cNvPr id="216" name="Google Shape;216;p26"/>
          <p:cNvSpPr txBox="1"/>
          <p:nvPr>
            <p:ph idx="1" type="body"/>
          </p:nvPr>
        </p:nvSpPr>
        <p:spPr>
          <a:xfrm>
            <a:off x="464100" y="876557"/>
            <a:ext cx="8390700" cy="170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Instabilities</a:t>
            </a:r>
            <a:r>
              <a:rPr lang="en"/>
              <a:t> can cause entrainment of matter.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Magnetic</a:t>
            </a:r>
            <a:r>
              <a:rPr lang="en"/>
              <a:t> fields can </a:t>
            </a:r>
            <a:r>
              <a:rPr lang="en"/>
              <a:t>suppress</a:t>
            </a:r>
            <a:r>
              <a:rPr lang="en"/>
              <a:t> </a:t>
            </a:r>
            <a:r>
              <a:rPr lang="en"/>
              <a:t>entrainment</a:t>
            </a:r>
            <a:r>
              <a:rPr lang="en"/>
              <a:t>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Turbulence or Clumpiness in the old cocoon can disrupt the bow shock.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7"/>
          <p:cNvSpPr txBox="1"/>
          <p:nvPr>
            <p:ph type="title"/>
          </p:nvPr>
        </p:nvSpPr>
        <p:spPr>
          <a:xfrm>
            <a:off x="311700" y="21533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  <p:pic>
        <p:nvPicPr>
          <p:cNvPr id="222" name="Google Shape;222;p27" title="postdoc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65725"/>
            <a:ext cx="9144000" cy="39623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8"/>
          <p:cNvSpPr txBox="1"/>
          <p:nvPr>
            <p:ph type="title"/>
          </p:nvPr>
        </p:nvSpPr>
        <p:spPr>
          <a:xfrm>
            <a:off x="311700" y="2038894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Extra Slides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9"/>
          <p:cNvSpPr txBox="1"/>
          <p:nvPr>
            <p:ph type="title"/>
          </p:nvPr>
        </p:nvSpPr>
        <p:spPr>
          <a:xfrm>
            <a:off x="311700" y="21533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RMHD equations</a:t>
            </a:r>
            <a:endParaRPr/>
          </a:p>
        </p:txBody>
      </p:sp>
      <p:pic>
        <p:nvPicPr>
          <p:cNvPr id="233" name="Google Shape;233;p29" title="EO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554" y="2402353"/>
            <a:ext cx="4898701" cy="223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9" title="RMHD.png"/>
          <p:cNvPicPr preferRelativeResize="0"/>
          <p:nvPr/>
        </p:nvPicPr>
        <p:blipFill rotWithShape="1">
          <a:blip r:embed="rId4">
            <a:alphaModFix/>
          </a:blip>
          <a:srcRect b="5607" l="0" r="764" t="0"/>
          <a:stretch/>
        </p:blipFill>
        <p:spPr>
          <a:xfrm>
            <a:off x="311700" y="660050"/>
            <a:ext cx="4446800" cy="13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9" title="RMHD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41277" y="594225"/>
            <a:ext cx="3910325" cy="407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900" y="44600"/>
            <a:ext cx="5930475" cy="58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0"/>
          <p:cNvPicPr preferRelativeResize="0"/>
          <p:nvPr/>
        </p:nvPicPr>
        <p:blipFill rotWithShape="1">
          <a:blip r:embed="rId4">
            <a:alphaModFix/>
          </a:blip>
          <a:srcRect b="-1885" l="0" r="-1885" t="0"/>
          <a:stretch/>
        </p:blipFill>
        <p:spPr>
          <a:xfrm>
            <a:off x="113901" y="771785"/>
            <a:ext cx="3115975" cy="166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9216" y="2416336"/>
            <a:ext cx="2261725" cy="141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82175" y="2543451"/>
            <a:ext cx="2990008" cy="98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0100" y="3809648"/>
            <a:ext cx="5212075" cy="1207301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0"/>
          <p:cNvSpPr txBox="1"/>
          <p:nvPr/>
        </p:nvSpPr>
        <p:spPr>
          <a:xfrm>
            <a:off x="5467050" y="1410303"/>
            <a:ext cx="36771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Shock Acceleration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 Flag shocked zones based on Div(V) and pressure criteria.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2. Find the shock normal using co-planarity theorem.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 Find shock speed using conservation of mass flux.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5. Calculate shock compression ratio.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6. Update the particle spectrum to a new power law based on r, existing energy in nonthermal particles, synchrotron cooling timescales.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Vaidya, B. et al, 2018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Additional R</a:t>
            </a:r>
            <a:r>
              <a:rPr lang="en"/>
              <a:t>esults.</a:t>
            </a:r>
            <a:endParaRPr/>
          </a:p>
        </p:txBody>
      </p:sp>
      <p:sp>
        <p:nvSpPr>
          <p:cNvPr id="251" name="Google Shape;251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Compression Wave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Speed of LJM.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Evolution of size and shape.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Role of Buoyancy.</a:t>
            </a:r>
            <a:endParaRPr/>
          </a:p>
        </p:txBody>
      </p:sp>
      <p:sp>
        <p:nvSpPr>
          <p:cNvPr id="252" name="Google Shape;252;p31">
            <a:hlinkClick action="ppaction://hlinksldjump" r:id="rId3"/>
          </p:cNvPr>
          <p:cNvSpPr txBox="1"/>
          <p:nvPr/>
        </p:nvSpPr>
        <p:spPr>
          <a:xfrm>
            <a:off x="8237898" y="4504700"/>
            <a:ext cx="72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action="ppaction://hlinksldjump" r:id="rId4"/>
              </a:rPr>
              <a:t>Back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Technical Details.</a:t>
            </a:r>
            <a:endParaRPr/>
          </a:p>
        </p:txBody>
      </p:sp>
      <p:sp>
        <p:nvSpPr>
          <p:cNvPr id="258" name="Google Shape;258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Resolution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Solver limiter divergence cleaning.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Simulation set-up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Initial and boundary conditions</a:t>
            </a:r>
            <a:endParaRPr/>
          </a:p>
        </p:txBody>
      </p:sp>
      <p:sp>
        <p:nvSpPr>
          <p:cNvPr id="259" name="Google Shape;259;p32"/>
          <p:cNvSpPr txBox="1"/>
          <p:nvPr/>
        </p:nvSpPr>
        <p:spPr>
          <a:xfrm>
            <a:off x="7964139" y="4654029"/>
            <a:ext cx="1153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action="ppaction://hlinksldjump" r:id="rId3"/>
              </a:rPr>
              <a:t>Back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