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B9_75574AAA.xml" ContentType="application/vnd.ms-powerpoint.comments+xml"/>
  <Override PartName="/ppt/ink/ink1.xml" ContentType="application/inkml+xml"/>
  <Override PartName="/ppt/comments/modernComment_1A0_C125EF9B.xml" ContentType="application/vnd.ms-powerpoint.comments+xml"/>
  <Override PartName="/ppt/comments/modernComment_1A5_F6C7019C.xml" ContentType="application/vnd.ms-powerpoint.comments+xml"/>
  <Override PartName="/ppt/ink/ink2.xml" ContentType="application/inkml+xml"/>
  <Override PartName="/ppt/comments/modernComment_1B5_A28E28DE.xml" ContentType="application/vnd.ms-powerpoint.comments+xml"/>
  <Override PartName="/ppt/notesSlides/notesSlide2.xml" ContentType="application/vnd.openxmlformats-officedocument.presentationml.notesSlide+xml"/>
  <Override PartName="/ppt/comments/modernComment_1B0_43A27AAB.xml" ContentType="application/vnd.ms-powerpoint.comments+xml"/>
  <Override PartName="/ppt/comments/modernComment_1FC_BBC83E13.xml" ContentType="application/vnd.ms-powerpoint.comments+xml"/>
  <Override PartName="/ppt/comments/modernComment_1CA_B5D266E8.xml" ContentType="application/vnd.ms-powerpoint.comments+xml"/>
  <Override PartName="/ppt/notesSlides/notesSlide3.xml" ContentType="application/vnd.openxmlformats-officedocument.presentationml.notesSlide+xml"/>
  <Override PartName="/ppt/comments/modernComment_175_B02545F8.xml" ContentType="application/vnd.ms-powerpoint.comments+xml"/>
  <Override PartName="/ppt/ink/ink3.xml" ContentType="application/inkml+xml"/>
  <Override PartName="/ppt/ink/ink4.xml" ContentType="application/inkml+xml"/>
  <Override PartName="/ppt/ink/ink5.xml" ContentType="application/inkml+xml"/>
  <Override PartName="/ppt/comments/modernComment_1B3_F8A0FBE6.xml" ContentType="application/vnd.ms-powerpoint.comments+xml"/>
  <Override PartName="/ppt/comments/modernComment_197_19DC39C6.xml" ContentType="application/vnd.ms-powerpoint.comments+xml"/>
  <Override PartName="/ppt/ink/ink6.xml" ContentType="application/inkml+xml"/>
  <Override PartName="/ppt/ink/ink7.xml" ContentType="application/inkml+xml"/>
  <Override PartName="/ppt/comments/modernComment_18B_7CECC5BA.xml" ContentType="application/vnd.ms-powerpoint.comments+xml"/>
  <Override PartName="/ppt/comments/modernComment_199_D47E5353.xml" ContentType="application/vnd.ms-powerpoint.comments+xml"/>
  <Override PartName="/ppt/comments/modernComment_1F8_AAE7AD80.xml" ContentType="application/vnd.ms-powerpoint.comments+xml"/>
  <Override PartName="/ppt/comments/modernComment_1AC_4D4AE2DD.xml" ContentType="application/vnd.ms-powerpoint.comments+xml"/>
  <Override PartName="/ppt/comments/modernComment_19A_5DBD9A66.xml" ContentType="application/vnd.ms-powerpoint.comments+xml"/>
  <Override PartName="/ppt/comments/modernComment_1A9_1C184394.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sldIdLst>
    <p:sldId id="441" r:id="rId2"/>
    <p:sldId id="416" r:id="rId3"/>
    <p:sldId id="421" r:id="rId4"/>
    <p:sldId id="437" r:id="rId5"/>
    <p:sldId id="432" r:id="rId6"/>
    <p:sldId id="508" r:id="rId7"/>
    <p:sldId id="458" r:id="rId8"/>
    <p:sldId id="373" r:id="rId9"/>
    <p:sldId id="435" r:id="rId10"/>
    <p:sldId id="407" r:id="rId11"/>
    <p:sldId id="509" r:id="rId12"/>
    <p:sldId id="395" r:id="rId13"/>
    <p:sldId id="409" r:id="rId14"/>
    <p:sldId id="345" r:id="rId15"/>
    <p:sldId id="448" r:id="rId16"/>
    <p:sldId id="394" r:id="rId17"/>
    <p:sldId id="504" r:id="rId18"/>
    <p:sldId id="485" r:id="rId19"/>
    <p:sldId id="428" r:id="rId20"/>
    <p:sldId id="410" r:id="rId21"/>
    <p:sldId id="440" r:id="rId22"/>
    <p:sldId id="372" r:id="rId23"/>
    <p:sldId id="42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9C6C8C-C512-8BDE-0F7C-D10DC5EA8C4A}" name="Leonardo Penna" initials="LP" userId="9d6c121554e95385" providerId="Windows Live"/>
  <p188:author id="{608661BC-965C-66B3-8510-362421C29A48}" name="Leonardo Penna - leonardo.penna@studio.unibo.it" initials="LP" userId="S::leonardo.penna@studio.unibo.it::00db05a9-bbb5-4025-bbfc-0565288a0d4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FFFFFF"/>
    <a:srgbClr val="BBD2EE"/>
    <a:srgbClr val="F2C492"/>
    <a:srgbClr val="ACD5BD"/>
    <a:srgbClr val="AFCCE9"/>
    <a:srgbClr val="B0CAEB"/>
    <a:srgbClr val="E6B9B8"/>
    <a:srgbClr val="DDE8F7"/>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79" autoAdjust="0"/>
    <p:restoredTop sz="94011" autoAdjust="0"/>
  </p:normalViewPr>
  <p:slideViewPr>
    <p:cSldViewPr snapToGrid="0" snapToObjects="1">
      <p:cViewPr varScale="1">
        <p:scale>
          <a:sx n="99" d="100"/>
          <a:sy n="99" d="100"/>
        </p:scale>
        <p:origin x="312" y="8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36"/>
    </p:cViewPr>
  </p:sorterViewPr>
  <p:notesViewPr>
    <p:cSldViewPr snapToGrid="0" snapToObjects="1">
      <p:cViewPr varScale="1">
        <p:scale>
          <a:sx n="63" d="100"/>
          <a:sy n="63" d="100"/>
        </p:scale>
        <p:origin x="2700"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comments/modernComment_1A0_C125EF9B.xml><?xml version="1.0" encoding="utf-8"?>
<p188:cmLst xmlns:a="http://schemas.openxmlformats.org/drawingml/2006/main" xmlns:r="http://schemas.openxmlformats.org/officeDocument/2006/relationships" xmlns:p188="http://schemas.microsoft.com/office/powerpoint/2018/8/main">
  <p188:cm id="{E8B649E2-214C-4F07-9DA3-4213C25C33A4}" authorId="{3A9C6C8C-C512-8BDE-0F7C-D10DC5EA8C4A}" created="2026-09-05T12:15:25.181">
    <pc:sldMkLst xmlns:pc="http://schemas.microsoft.com/office/powerpoint/2013/main/command">
      <pc:docMk/>
      <pc:sldMk cId="3240488859" sldId="416"/>
    </pc:sldMkLst>
    <p188:txBody>
      <a:bodyPr/>
      <a:lstStyle/>
      <a:p>
        <a:r>
          <a:rPr lang="it-IT"/>
          <a:t>By morphology RGs have been historically divided by Fanaroff and Riley in 1974 in FRI and FRII</a:t>
        </a:r>
      </a:p>
    </p188:txBody>
  </p188:cm>
  <p188:cm id="{4F375D93-5C86-4DDD-9996-258955DC508D}" authorId="{3A9C6C8C-C512-8BDE-0F7C-D10DC5EA8C4A}" created="2026-09-13T21:48:25.762">
    <ac:txMkLst xmlns:ac="http://schemas.microsoft.com/office/drawing/2013/main/command">
      <pc:docMk xmlns:pc="http://schemas.microsoft.com/office/powerpoint/2013/main/command"/>
      <pc:sldMk xmlns:pc="http://schemas.microsoft.com/office/powerpoint/2013/main/command" cId="3240488859" sldId="416"/>
      <ac:spMk id="3" creationId="{70220679-8677-E565-F9FD-A88C2A8044A5}"/>
      <ac:txMk cp="0" len="31">
        <ac:context len="89" hash="594770008"/>
      </ac:txMk>
    </ac:txMkLst>
    <p188:pos x="4940405" y="262940"/>
    <p188:txBody>
      <a:bodyPr/>
      <a:lstStyle/>
      <a:p>
        <a:r>
          <a:rPr lang="it-IT"/>
          <a:t>But for especially massive sample this fraction can go up to around 30%</a:t>
        </a:r>
      </a:p>
    </p188:txBody>
  </p188:cm>
</p188:cmLst>
</file>

<file path=ppt/comments/modernComment_1A5_F6C7019C.xml><?xml version="1.0" encoding="utf-8"?>
<p188:cmLst xmlns:a="http://schemas.openxmlformats.org/drawingml/2006/main" xmlns:r="http://schemas.openxmlformats.org/officeDocument/2006/relationships" xmlns:p188="http://schemas.microsoft.com/office/powerpoint/2018/8/main">
  <p188:cm id="{123234BE-F11B-43BD-B7BB-8195BA314B30}" authorId="{3A9C6C8C-C512-8BDE-0F7C-D10DC5EA8C4A}" created="2026-09-02T15:00:36.649">
    <pc:sldMkLst xmlns:pc="http://schemas.microsoft.com/office/powerpoint/2013/main/command">
      <pc:docMk/>
      <pc:sldMk cId="4140237212" sldId="421"/>
    </pc:sldMkLst>
    <p188:txBody>
      <a:bodyPr/>
      <a:lstStyle/>
      <a:p>
        <a:r>
          <a:rPr lang="it-IT"/>
          <a:t>But classfications and definitions, such as what is considered Radio Loud, are bound to be changed with time. 
With the advent of deeper radio and optical  surveys, it was found a very large and undiscoverd and unresolved population of RGs in the local Universe up to z=0.3.
Within this population lie a relatively new population, called FR0, which are essentially a faint and scaled down version of FRIs, usually unresolved at the kpc scale and with very low power jets</a:t>
        </a:r>
      </a:p>
    </p188:txBody>
  </p188:cm>
</p188:cmLst>
</file>

<file path=ppt/comments/modernComment_1A9_1C184394.xml><?xml version="1.0" encoding="utf-8"?>
<p188:cmLst xmlns:a="http://schemas.openxmlformats.org/drawingml/2006/main" xmlns:r="http://schemas.openxmlformats.org/officeDocument/2006/relationships" xmlns:p188="http://schemas.microsoft.com/office/powerpoint/2018/8/main">
  <p188:cm id="{5D808E6F-7F67-40B9-B3A1-D20ED5EEA5EB}" authorId="{3A9C6C8C-C512-8BDE-0F7C-D10DC5EA8C4A}" created="2026-09-03T16:05:37.202">
    <ac:deMkLst xmlns:ac="http://schemas.microsoft.com/office/drawing/2013/main/command">
      <pc:docMk xmlns:pc="http://schemas.microsoft.com/office/powerpoint/2013/main/command"/>
      <pc:sldMk xmlns:pc="http://schemas.microsoft.com/office/powerpoint/2013/main/command" cId="471352212" sldId="425"/>
      <ac:graphicFrameMk id="9" creationId="{332F71A9-9892-D157-352B-32840D442CC4}"/>
    </ac:deMkLst>
    <p188:txBody>
      <a:bodyPr/>
      <a:lstStyle/>
      <a:p>
        <a:r>
          <a:rPr lang="it-IT"/>
          <a:t>Controlla numeri </a:t>
        </a:r>
      </a:p>
    </p188:txBody>
  </p188:cm>
</p188:cmLst>
</file>

<file path=ppt/comments/modernComment_1AC_4D4AE2DD.xml><?xml version="1.0" encoding="utf-8"?>
<p188:cmLst xmlns:a="http://schemas.openxmlformats.org/drawingml/2006/main" xmlns:r="http://schemas.openxmlformats.org/officeDocument/2006/relationships" xmlns:p188="http://schemas.microsoft.com/office/powerpoint/2018/8/main">
  <p188:cm id="{85C688F3-4288-44FE-A8AA-A4C137C4335E}" authorId="{3A9C6C8C-C512-8BDE-0F7C-D10DC5EA8C4A}" created="2026-09-02T17:10:32.905">
    <pc:sldMkLst xmlns:pc="http://schemas.microsoft.com/office/powerpoint/2013/main/command">
      <pc:docMk/>
      <pc:sldMk cId="1296753373" sldId="428"/>
    </pc:sldMkLst>
    <p188:txBody>
      <a:bodyPr/>
      <a:lstStyle/>
      <a:p>
        <a:r>
          <a:rPr lang="it-IT"/>
          <a:t>Capire se tenere oppure mettere in extra slides. Tra il definire cosa sono gli istogrammi etc potrei risparmiare tempo a non includerla, non mi dice poi molto qui 
</a:t>
        </a:r>
      </a:p>
    </p188:txBody>
  </p188:cm>
</p188:cmLst>
</file>

<file path=ppt/comments/modernComment_1B0_43A27AAB.xml><?xml version="1.0" encoding="utf-8"?>
<p188:cmLst xmlns:a="http://schemas.openxmlformats.org/drawingml/2006/main" xmlns:r="http://schemas.openxmlformats.org/officeDocument/2006/relationships" xmlns:p188="http://schemas.microsoft.com/office/powerpoint/2018/8/main">
  <p188:cm id="{B79D50EF-D5D4-4FFD-93EB-E034E9ABEA39}" authorId="{3A9C6C8C-C512-8BDE-0F7C-D10DC5EA8C4A}" created="2026-09-02T15:10:57.697">
    <ac:txMkLst xmlns:ac="http://schemas.microsoft.com/office/drawing/2013/main/command">
      <pc:docMk xmlns:pc="http://schemas.microsoft.com/office/powerpoint/2013/main/command"/>
      <pc:sldMk xmlns:pc="http://schemas.microsoft.com/office/powerpoint/2013/main/command" cId="1134721707" sldId="432"/>
      <ac:spMk id="26" creationId="{914E69C0-C257-6C6B-940E-72264B1AD171}"/>
      <ac:txMk cp="22" len="26">
        <ac:context len="49" hash="2712976774"/>
      </ac:txMk>
    </ac:txMkLst>
    <p188:txBody>
      <a:bodyPr/>
      <a:lstStyle/>
      <a:p>
        <a:r>
          <a:rPr lang="it-IT"/>
          <a:t>Compact in FIRST significa &lt; 20 kpc at  5” </a:t>
        </a:r>
      </a:p>
    </p188:txBody>
  </p188:cm>
  <p188:cm id="{8804F9FD-2B63-40B2-AA23-4368030FBAF6}" authorId="{3A9C6C8C-C512-8BDE-0F7C-D10DC5EA8C4A}" created="2026-09-07T11:35:02.710">
    <ac:deMkLst xmlns:ac="http://schemas.microsoft.com/office/drawing/2013/main/command">
      <pc:docMk xmlns:pc="http://schemas.microsoft.com/office/powerpoint/2013/main/command"/>
      <pc:sldMk xmlns:pc="http://schemas.microsoft.com/office/powerpoint/2013/main/command" cId="1134721707" sldId="432"/>
      <ac:spMk id="80" creationId="{5DB2A73F-11DF-36D0-3D51-F1363FE6704A}"/>
    </ac:deMkLst>
    <p188:txBody>
      <a:bodyPr/>
      <a:lstStyle/>
      <a:p>
        <a:r>
          <a:rPr lang="it-IT"/>
          <a:t>DI SEMPLICENTE CHE ABBIAMO OSSERVATO A 3 FREQ VLA, NON SPECIFICARE LE BANDE</a:t>
        </a:r>
      </a:p>
    </p188:txBody>
  </p188:cm>
</p188:cmLst>
</file>

<file path=ppt/comments/modernComment_1B3_F8A0FBE6.xml><?xml version="1.0" encoding="utf-8"?>
<p188:cmLst xmlns:a="http://schemas.openxmlformats.org/drawingml/2006/main" xmlns:r="http://schemas.openxmlformats.org/officeDocument/2006/relationships" xmlns:p188="http://schemas.microsoft.com/office/powerpoint/2018/8/main">
  <p188:cm id="{D5B6FB76-0715-4966-99C9-2D6D41B45F22}" authorId="{3A9C6C8C-C512-8BDE-0F7C-D10DC5EA8C4A}" created="2026-09-06T11:24:59.144">
    <ac:deMkLst xmlns:ac="http://schemas.microsoft.com/office/drawing/2013/main/command">
      <pc:docMk xmlns:pc="http://schemas.microsoft.com/office/powerpoint/2013/main/command"/>
      <pc:sldMk xmlns:pc="http://schemas.microsoft.com/office/powerpoint/2013/main/command" cId="4171299814" sldId="435"/>
      <ac:picMk id="14" creationId="{18D3647E-85A8-037B-7555-C9420148A40B}"/>
    </ac:deMkLst>
    <p188:txBody>
      <a:bodyPr/>
      <a:lstStyle/>
      <a:p>
        <a:r>
          <a:rPr lang="it-IT"/>
          <a:t>We are searching for sources with a similar spectum of a young radio souce, namely a GPS, very peaked around 1 GHz
</a:t>
        </a:r>
      </a:p>
    </p188:txBody>
  </p188:cm>
  <p188:cm id="{9B86C412-64B5-4EA0-AF3F-154F83E6840D}" authorId="{3A9C6C8C-C512-8BDE-0F7C-D10DC5EA8C4A}" created="2026-09-07T11:46:14.834">
    <ac:deMkLst xmlns:ac="http://schemas.microsoft.com/office/drawing/2013/main/command">
      <pc:docMk xmlns:pc="http://schemas.microsoft.com/office/powerpoint/2013/main/command"/>
      <pc:sldMk xmlns:pc="http://schemas.microsoft.com/office/powerpoint/2013/main/command" cId="4171299814" sldId="435"/>
      <ac:grpSpMk id="25" creationId="{DBAEB605-BDD3-7006-7E29-10411CE8B632}"/>
    </ac:deMkLst>
    <p188:txBody>
      <a:bodyPr/>
      <a:lstStyle/>
      <a:p>
        <a:r>
          <a:rPr lang="it-IT"/>
          <a:t>USA compared (non confronted), usa OVERLAP (non superposition)</a:t>
        </a:r>
      </a:p>
    </p188:txBody>
  </p188:cm>
  <p188:cm id="{B44F1F5A-78E1-4E4E-B275-8E23D86542C0}" authorId="{3A9C6C8C-C512-8BDE-0F7C-D10DC5EA8C4A}" created="2026-09-12T20:43:06.409">
    <pc:sldMkLst xmlns:pc="http://schemas.microsoft.com/office/powerpoint/2013/main/command">
      <pc:docMk/>
      <pc:sldMk cId="4171299814" sldId="435"/>
    </pc:sldMkLst>
    <p188:txBody>
      <a:bodyPr/>
      <a:lstStyle/>
      <a:p>
        <a:r>
          <a:rPr lang="it-IT"/>
          <a:t>Dì a voce che ‘ we have compared the FWHM of these eight curves, which essentially tells us how  widht or narrow they are, the grrreater the FWHM the wider the curve, and in this case we obviously need a value around unity , which reprtesents a very peaked curve.</a:t>
        </a:r>
      </a:p>
    </p188:txBody>
  </p188:cm>
</p188:cmLst>
</file>

<file path=ppt/comments/modernComment_1B5_A28E28DE.xml><?xml version="1.0" encoding="utf-8"?>
<p188:cmLst xmlns:a="http://schemas.openxmlformats.org/drawingml/2006/main" xmlns:r="http://schemas.openxmlformats.org/officeDocument/2006/relationships" xmlns:p188="http://schemas.microsoft.com/office/powerpoint/2018/8/main">
  <p188:cm id="{CFEB16A3-20A7-4ADB-8C13-6D32A1791787}" authorId="{3A9C6C8C-C512-8BDE-0F7C-D10DC5EA8C4A}" created="2026-09-02T11:03:09.279">
    <ac:txMkLst xmlns:ac="http://schemas.microsoft.com/office/drawing/2013/main/command">
      <pc:docMk xmlns:pc="http://schemas.microsoft.com/office/powerpoint/2013/main/command"/>
      <pc:sldMk xmlns:pc="http://schemas.microsoft.com/office/powerpoint/2013/main/command" cId="2727225566" sldId="437"/>
      <ac:spMk id="31" creationId="{FDCBEFE3-B4A6-A2C7-A8C9-F4AA1C46CACC}"/>
      <ac:txMk cp="0">
        <ac:context len="26" hash="3841477173"/>
      </ac:txMk>
    </ac:txMkLst>
    <p188:txBody>
      <a:bodyPr/>
      <a:lstStyle/>
      <a:p>
        <a:r>
          <a:rPr lang="it-IT"/>
          <a:t>The lach of extended emission is usually interpreted within two scenarios: …..</a:t>
        </a:r>
      </a:p>
    </p188:txBody>
  </p188:cm>
  <p188:cm id="{B0D090C6-1050-4CDC-9248-6AAF6AA5E7AC}" authorId="{3A9C6C8C-C512-8BDE-0F7C-D10DC5EA8C4A}" created="2026-09-12T20:33:16.713">
    <pc:sldMkLst xmlns:pc="http://schemas.microsoft.com/office/powerpoint/2013/main/command">
      <pc:docMk/>
      <pc:sldMk cId="2727225566" sldId="437"/>
    </pc:sldMkLst>
    <p188:txBody>
      <a:bodyPr/>
      <a:lstStyle/>
      <a:p>
        <a:r>
          <a:rPr lang="it-IT"/>
          <a:t>Riprendi il fatto che all inizio hai detto ‘vi presento un relatively new and particualr type of RL AGN’ dicendo dopo 5x ….. Quindi potrebbero sembrare un tipo particolare di AGN perché se ne sente poco parlare, piu che altro perche sono meno spettacolari delle extrended and powerful RGs, but they are actually the common case and the FRIs in the RL population, while FRI and Iis the rarity</a:t>
        </a:r>
      </a:p>
    </p188:txBody>
  </p188:cm>
</p188:cmLst>
</file>

<file path=ppt/comments/modernComment_1B9_75574AAA.xml><?xml version="1.0" encoding="utf-8"?>
<p188:cmLst xmlns:a="http://schemas.openxmlformats.org/drawingml/2006/main" xmlns:r="http://schemas.openxmlformats.org/officeDocument/2006/relationships" xmlns:p188="http://schemas.microsoft.com/office/powerpoint/2018/8/main">
  <p188:cm id="{7CE11CA2-0478-4D5C-A5C7-27F48B3265DD}" authorId="{3A9C6C8C-C512-8BDE-0F7C-D10DC5EA8C4A}" created="2026-09-03T09:55:25.249">
    <pc:sldMkLst xmlns:pc="http://schemas.microsoft.com/office/powerpoint/2013/main/command">
      <pc:docMk/>
      <pc:sldMk cId="1968655018" sldId="441"/>
    </pc:sldMkLst>
    <p188:txBody>
      <a:bodyPr/>
      <a:lstStyle/>
      <a:p>
        <a:r>
          <a:rPr lang="it-IT"/>
          <a:t>GUARDA FRACTION SF GALAXIES VS PURO AGN E COME DISTINGUERLI</a:t>
        </a:r>
      </a:p>
    </p188:txBody>
  </p188:cm>
  <p188:cm id="{F540E410-4CBE-4A0D-B9A5-9B717BFEEE35}" authorId="{3A9C6C8C-C512-8BDE-0F7C-D10DC5EA8C4A}" created="2026-09-03T09:59:25.632">
    <pc:sldMkLst xmlns:pc="http://schemas.microsoft.com/office/powerpoint/2013/main/command">
      <pc:docMk/>
      <pc:sldMk cId="1968655018" sldId="441"/>
    </pc:sldMkLst>
    <p188:txBody>
      <a:bodyPr/>
      <a:lstStyle/>
      <a:p>
        <a:r>
          <a:rPr lang="it-IT"/>
          <a:t>VEDI DIFFERENZE CON LINERS E PERCHE SONO </a:t>
        </a:r>
      </a:p>
    </p188:txBody>
  </p188:cm>
  <p188:cm id="{A72EE8A4-9AF6-4E91-9322-04601F88312B}" authorId="{3A9C6C8C-C512-8BDE-0F7C-D10DC5EA8C4A}" created="2026-09-12T20:31:27.889">
    <pc:sldMkLst xmlns:pc="http://schemas.microsoft.com/office/powerpoint/2013/main/command">
      <pc:docMk/>
      <pc:sldMk cId="1968655018" sldId="441"/>
    </pc:sldMkLst>
    <p188:txBody>
      <a:bodyPr/>
      <a:lstStyle/>
      <a:p>
        <a:r>
          <a:rPr lang="it-IT"/>
          <a:t>Dì solo “and today I’ll present a relatively new and particular type of Radio Loud AGN”</a:t>
        </a:r>
      </a:p>
    </p188:txBody>
  </p188:cm>
</p188:cmLst>
</file>

<file path=ppt/comments/modernComment_1CA_B5D266E8.xml><?xml version="1.0" encoding="utf-8"?>
<p188:cmLst xmlns:a="http://schemas.openxmlformats.org/drawingml/2006/main" xmlns:r="http://schemas.openxmlformats.org/officeDocument/2006/relationships" xmlns:p188="http://schemas.microsoft.com/office/powerpoint/2018/8/main">
  <p188:cm id="{0CEBC96A-4409-44F6-8658-F2530C83543A}" authorId="{3A9C6C8C-C512-8BDE-0F7C-D10DC5EA8C4A}" created="2026-09-07T11:40:53.181">
    <pc:sldMkLst xmlns:pc="http://schemas.microsoft.com/office/powerpoint/2013/main/command">
      <pc:docMk/>
      <pc:sldMk cId="3050465000" sldId="458"/>
    </pc:sldMkLst>
    <p188:replyLst>
      <p188:reply id="{8EF84124-35C7-4526-8F55-E1FD8E812384}" authorId="{3A9C6C8C-C512-8BDE-0F7C-D10DC5EA8C4A}" created="2026-09-08T09:23:42.643">
        <p188:txBody>
          <a:bodyPr/>
          <a:lstStyle/>
          <a:p>
            <a:r>
              <a:rPr lang="it-IT"/>
              <a:t>Tolta distinzione tra banda C1 ed L. dico solo che sono estese 8 in VLA. Andrebbe forse aggiunto il pezzo LOFAR dicendo che mediamente sono 4 volte piu estese (come conseguenza, spesso, del beam piu grande e che a bassa freq e’ normale recuperare piu emissione faint)</a:t>
            </a:r>
          </a:p>
        </p188:txBody>
      </p188:reply>
    </p188:replyLst>
    <p188:txBody>
      <a:bodyPr/>
      <a:lstStyle/>
      <a:p>
        <a:r>
          <a:rPr lang="it-IT"/>
          <a:t>Spiega piu lentamente </a:t>
        </a:r>
      </a:p>
    </p188:txBody>
  </p188:cm>
  <p188:cm id="{BBAC8585-BAD4-43FD-9ABF-7BA2EF84FE07}" authorId="{3A9C6C8C-C512-8BDE-0F7C-D10DC5EA8C4A}" created="2026-09-07T11:42:58.503">
    <pc:sldMkLst xmlns:pc="http://schemas.microsoft.com/office/powerpoint/2013/main/command">
      <pc:docMk/>
      <pc:sldMk cId="3050465000" sldId="458"/>
    </pc:sldMkLst>
    <p188:txBody>
      <a:bodyPr/>
      <a:lstStyle/>
      <a:p>
        <a:r>
          <a:rPr lang="it-IT"/>
          <a:t>METTI FREQ INVECE DI NOEM BANDA</a:t>
        </a:r>
      </a:p>
    </p188:txBody>
  </p188:cm>
</p188:cmLst>
</file>

<file path=ppt/comments/modernComment_1F8_AAE7AD80.xml><?xml version="1.0" encoding="utf-8"?>
<p188:cmLst xmlns:a="http://schemas.openxmlformats.org/drawingml/2006/main" xmlns:r="http://schemas.openxmlformats.org/officeDocument/2006/relationships" xmlns:p188="http://schemas.microsoft.com/office/powerpoint/2018/8/main">
  <p188:cm id="{8549DB3E-15A0-4C9E-9E04-14FBE0762FF0}" authorId="{3A9C6C8C-C512-8BDE-0F7C-D10DC5EA8C4A}" created="2026-09-13T22:05:45.877">
    <ac:deMkLst xmlns:ac="http://schemas.microsoft.com/office/drawing/2013/main/command">
      <pc:docMk xmlns:pc="http://schemas.microsoft.com/office/powerpoint/2013/main/command"/>
      <pc:sldMk xmlns:pc="http://schemas.microsoft.com/office/powerpoint/2013/main/command" cId="2867309952" sldId="504"/>
      <ac:grpSpMk id="9" creationId="{2052ABA6-AB52-EC72-7279-0047E5DB90EA}"/>
    </ac:deMkLst>
    <p188:txBody>
      <a:bodyPr/>
      <a:lstStyle/>
      <a:p>
        <a:r>
          <a:rPr lang="it-IT"/>
          <a:t>Observed with Chandra</a:t>
        </a:r>
      </a:p>
    </p188:txBody>
  </p188:cm>
</p188:cmLst>
</file>

<file path=ppt/comments/modernComment_1FC_BBC83E13.xml><?xml version="1.0" encoding="utf-8"?>
<p188:cmLst xmlns:a="http://schemas.openxmlformats.org/drawingml/2006/main" xmlns:r="http://schemas.openxmlformats.org/officeDocument/2006/relationships" xmlns:p188="http://schemas.microsoft.com/office/powerpoint/2018/8/main">
  <p188:cm id="{B54293AB-1988-4DED-BB75-B02D501BE42C}" authorId="{3A9C6C8C-C512-8BDE-0F7C-D10DC5EA8C4A}" created="2026-09-11T08:38:31.104">
    <ac:deMkLst xmlns:ac="http://schemas.microsoft.com/office/drawing/2013/main/command">
      <pc:docMk xmlns:pc="http://schemas.microsoft.com/office/powerpoint/2013/main/command"/>
      <pc:sldMk xmlns:pc="http://schemas.microsoft.com/office/powerpoint/2013/main/command" cId="3150462483" sldId="508"/>
      <ac:picMk id="20" creationId="{49863CA3-307F-1848-9D57-B0AE9D6D725D}"/>
    </ac:deMkLst>
    <p188:txBody>
      <a:bodyPr/>
      <a:lstStyle/>
      <a:p>
        <a:r>
          <a:rPr lang="it-IT"/>
          <a:t>Togli nomi bande, metti freq</a:t>
        </a:r>
      </a:p>
    </p188:txBody>
  </p188:cm>
  <p188:cm id="{2C0192F8-C0B4-41BF-AA18-076C2702CE67}" authorId="{3A9C6C8C-C512-8BDE-0F7C-D10DC5EA8C4A}" created="2026-09-12T20:55:38.075">
    <ac:deMkLst xmlns:ac="http://schemas.microsoft.com/office/drawing/2013/main/command">
      <pc:docMk xmlns:pc="http://schemas.microsoft.com/office/powerpoint/2013/main/command"/>
      <pc:sldMk xmlns:pc="http://schemas.microsoft.com/office/powerpoint/2013/main/command" cId="3150462483" sldId="508"/>
      <ac:picMk id="20" creationId="{49863CA3-307F-1848-9D57-B0AE9D6D725D}"/>
    </ac:deMkLst>
    <p188:txBody>
      <a:bodyPr/>
      <a:lstStyle/>
      <a:p>
        <a:r>
          <a:rPr lang="it-IT"/>
          <a:t>Finisci dicendo che questo è un caratteristco campione di FR0 a queste freq e risoluzioni etc etc  …   e poi nella prossima slide ripredni dicendo ‘ e infatti come potete vedere in questo plot della rpojected size, 70%,…..’ </a:t>
        </a:r>
      </a:p>
    </p188:txBody>
  </p188:cm>
</p188:cmLst>
</file>

<file path=ppt/comments/modernComment_18B_7CECC5BA.xml><?xml version="1.0" encoding="utf-8"?>
<p188:cmLst xmlns:a="http://schemas.openxmlformats.org/drawingml/2006/main" xmlns:r="http://schemas.openxmlformats.org/officeDocument/2006/relationships" xmlns:p188="http://schemas.microsoft.com/office/powerpoint/2018/8/main">
  <p188:cm id="{F3F7D7CA-05A0-40F5-A70B-E486BC962715}" authorId="{3A9C6C8C-C512-8BDE-0F7C-D10DC5EA8C4A}" created="2026-09-08T09:28:09.150">
    <pc:sldMkLst xmlns:pc="http://schemas.microsoft.com/office/powerpoint/2013/main/command">
      <pc:docMk/>
      <pc:sldMk cId="2095891898" sldId="395"/>
    </pc:sldMkLst>
    <p188:txBody>
      <a:bodyPr/>
      <a:lstStyle/>
      <a:p>
        <a:r>
          <a:rPr lang="it-IT"/>
          <a:t>Potresti mettere l imamgine di un cluster per far capire un cluster ricco com’e’, dai l idea di cosa sono i vicini cosmolog</a:t>
        </a:r>
      </a:p>
    </p188:txBody>
  </p188:cm>
  <p188:cm id="{4AF4FB80-AE7B-4614-9B68-21C90DA9CD91}" authorId="{3A9C6C8C-C512-8BDE-0F7C-D10DC5EA8C4A}" created="2026-09-12T20:44:53.434">
    <pc:sldMkLst xmlns:pc="http://schemas.microsoft.com/office/powerpoint/2013/main/command">
      <pc:docMk/>
      <pc:sldMk cId="2095891898" sldId="395"/>
    </pc:sldMkLst>
    <p188:txBody>
      <a:bodyPr/>
      <a:lstStyle/>
      <a:p>
        <a:r>
          <a:rPr lang="it-IT"/>
          <a:t>Aggiungi a voce che abbiamo visto se le fr0 piu estese potessero vicvere magari in un environmet piu ricco come in quello delle FRI, ma non abbiamo avuto riscorntro positivo.</a:t>
        </a:r>
      </a:p>
    </p188:txBody>
  </p188:cm>
  <p188:cm id="{2AFD1F77-DB7E-4289-BF73-9BB9172D7E8A}" authorId="{3A9C6C8C-C512-8BDE-0F7C-D10DC5EA8C4A}" created="2026-09-12T20:51:36.267">
    <pc:sldMkLst xmlns:pc="http://schemas.microsoft.com/office/powerpoint/2013/main/command">
      <pc:docMk/>
      <pc:sldMk cId="2095891898" sldId="395"/>
    </pc:sldMkLst>
    <p188:txBody>
      <a:bodyPr/>
      <a:lstStyle/>
      <a:p>
        <a:r>
          <a:rPr lang="it-IT"/>
          <a:t>RIGUARDA COME è STATA PRESO N2000</a:t>
        </a:r>
      </a:p>
    </p188:txBody>
  </p188:cm>
</p188:cmLst>
</file>

<file path=ppt/comments/modernComment_19A_5DBD9A66.xml><?xml version="1.0" encoding="utf-8"?>
<p188:cmLst xmlns:a="http://schemas.openxmlformats.org/drawingml/2006/main" xmlns:r="http://schemas.openxmlformats.org/officeDocument/2006/relationships" xmlns:p188="http://schemas.microsoft.com/office/powerpoint/2018/8/main">
  <p188:cm id="{BFD9A3D8-C017-476E-A313-0331D2F72435}" authorId="{3A9C6C8C-C512-8BDE-0F7C-D10DC5EA8C4A}" created="2026-09-14T09:09:36.976">
    <ac:txMkLst xmlns:ac="http://schemas.microsoft.com/office/drawing/2013/main/command">
      <pc:docMk xmlns:pc="http://schemas.microsoft.com/office/powerpoint/2013/main/command"/>
      <pc:sldMk xmlns:pc="http://schemas.microsoft.com/office/powerpoint/2013/main/command" cId="1572706918" sldId="410"/>
      <ac:spMk id="4" creationId="{001E1C7F-B8F9-0DA9-DB86-8EB1C08D611A}"/>
      <ac:txMk cp="0" len="12">
        <ac:context len="13" hash="3787549534"/>
      </ac:txMk>
    </ac:txMkLst>
    <p188:pos x="4247565" y="476250"/>
    <p188:txBody>
      <a:bodyPr/>
      <a:lstStyle/>
      <a:p>
        <a:r>
          <a:rPr lang="it-IT"/>
          <a:t>That makes SKA particularly useful in several ways:
Search for extremely faint extended emission. This is probably the most important point. SKA could reveal low-surface-brightness jets/lobes that current surveys simply miss. This is already hinted at by LOFAR: among 66 FR0CAT sources observed, 12 showed resolved low-surface-brightness emission extending roughly 15–50 kpc, and combining morphology and spectral information gave evidence for jets in at least ~40% of the sample.
SKA-Low will be especially powerful for finding old/steep-spectrum plasma, potentially revealing previous activity cycles or relic emission. This is important for distinguishing a genuinely “failed” jet from an intermittent/restarting AGN.
SKA-Mid can study the compact core and kpc-scale jets with high sensitivity and resolution, giving spectral-index information and allowing much better measurements of core dominance and jet structure. SKA's anticipated continuum performance is explicitly designed around high-sensitivity imaging over a range of angular scales.
Polarization and RM can constrain the magnetic field and the interaction of the weak jet with the host-galaxy ISM/CGM.
SKA-VLBI — importantly, SKA used as part of VLBI, rather than SKA imaging alone — can probe the parsec-scale jet, potentially testing whether FR0 jets have systematically lower bulk Lorentz factors or different launching properties from FRIs.
Finally, enormous SKA continuum surveys will give much larger FR0 samples, allowing us to establish their luminosity function, demographics and evolution with redshift rather than relying mainly on nearby samples.</a:t>
        </a:r>
      </a:p>
    </p188:txBody>
  </p188:cm>
</p188:cmLst>
</file>

<file path=ppt/comments/modernComment_175_B02545F8.xml><?xml version="1.0" encoding="utf-8"?>
<p188:cmLst xmlns:a="http://schemas.openxmlformats.org/drawingml/2006/main" xmlns:r="http://schemas.openxmlformats.org/officeDocument/2006/relationships" xmlns:p188="http://schemas.microsoft.com/office/powerpoint/2018/8/main">
  <p188:cm id="{69488104-F4D1-4B4E-8AA9-FC791DF68BB2}" authorId="{3A9C6C8C-C512-8BDE-0F7C-D10DC5EA8C4A}" created="2026-09-02T23:02:07.118">
    <pc:sldMkLst xmlns:pc="http://schemas.microsoft.com/office/powerpoint/2013/main/command">
      <pc:docMk/>
      <pc:sldMk cId="2955232760" sldId="373"/>
    </pc:sldMkLst>
    <p188:txBody>
      <a:bodyPr/>
      <a:lstStyle/>
      <a:p>
        <a:r>
          <a:rPr lang="it-IT"/>
          <a:t>[...]
More over, the SEDs are usually flat, and we do not seem to loose faint structures due to the hihgher frequency or resolution in most cases. 
There are some exceptions, and upon these exception we tested the Dynamic scenario cited at the beginning, which is the scenario 
where the lack of Extended emission is due to a young 
Age of the source. To do this…. Next slide</a:t>
        </a:r>
      </a:p>
    </p188:txBody>
  </p188:cm>
</p188:cmLst>
</file>

<file path=ppt/comments/modernComment_197_19DC39C6.xml><?xml version="1.0" encoding="utf-8"?>
<p188:cmLst xmlns:a="http://schemas.openxmlformats.org/drawingml/2006/main" xmlns:r="http://schemas.openxmlformats.org/officeDocument/2006/relationships" xmlns:p188="http://schemas.microsoft.com/office/powerpoint/2018/8/main">
  <p188:cm id="{9CEA4B46-C2BF-40B6-9A7F-53D548EC2FC2}" authorId="{3A9C6C8C-C512-8BDE-0F7C-D10DC5EA8C4A}" created="2026-09-01T19:27:22.152">
    <ac:txMkLst xmlns:ac="http://schemas.microsoft.com/office/drawing/2013/main/command">
      <pc:docMk xmlns:pc="http://schemas.microsoft.com/office/powerpoint/2013/main/command"/>
      <pc:sldMk xmlns:pc="http://schemas.microsoft.com/office/powerpoint/2013/main/command" cId="433863110" sldId="407"/>
      <ac:spMk id="6" creationId="{C97D9DBF-AE30-F5E4-DC27-EC8F7124A0DF}"/>
      <ac:txMk cp="0" len="33">
        <ac:context len="34" hash="1029670822"/>
      </ac:txMk>
    </ac:txMkLst>
    <p188:txBody>
      <a:bodyPr/>
      <a:lstStyle/>
      <a:p>
        <a:r>
          <a:rPr lang="it-IT"/>
          <a:t>Produced by the continuum emission of the accretion disc or jet which photoionises the ambient gas.  Very abundant and largely available from SDSS spectra (for FR0s, optical data come essentially all from SDSS) it is, and can be, related to the bolometric AGN power</a:t>
        </a:r>
      </a:p>
    </p188:txBody>
  </p188:cm>
  <p188:cm id="{38CFBB2D-3909-4FD7-B1C1-550DF9C0D108}" authorId="{3A9C6C8C-C512-8BDE-0F7C-D10DC5EA8C4A}" created="2026-09-01T19:27:35.532">
    <ac:txMkLst xmlns:ac="http://schemas.microsoft.com/office/drawing/2013/main/command">
      <pc:docMk xmlns:pc="http://schemas.microsoft.com/office/powerpoint/2013/main/command"/>
      <pc:sldMk xmlns:pc="http://schemas.microsoft.com/office/powerpoint/2013/main/command" cId="433863110" sldId="407"/>
      <ac:spMk id="5" creationId="{01822EB2-2875-A322-ADE4-864F944E4F29}"/>
      <ac:txMk cp="0" len="31">
        <ac:context len="32" hash="3267031955"/>
      </ac:txMk>
    </ac:txMkLst>
    <p188:txBody>
      <a:bodyPr/>
      <a:lstStyle/>
      <a:p>
        <a:r>
          <a:rPr lang="it-IT"/>
          <a:t>jet kinetic power  </a:t>
        </a:r>
      </a:p>
    </p188:txBody>
  </p188:cm>
  <p188:cm id="{463CD97D-2326-40A7-A0C6-6B4F5CD9BC46}" authorId="{3A9C6C8C-C512-8BDE-0F7C-D10DC5EA8C4A}" created="2026-09-02T23:11:31.296">
    <pc:sldMkLst xmlns:pc="http://schemas.microsoft.com/office/powerpoint/2013/main/command">
      <pc:docMk/>
      <pc:sldMk cId="433863110" sldId="407"/>
    </pc:sldMkLst>
    <p188:txBody>
      <a:bodyPr/>
      <a:lstStyle/>
      <a:p>
        <a:r>
          <a:rPr lang="it-IT"/>
          <a:t>[…]
This essentialy relates the AGN power to the jet kinetic power, in a region as close as these observations permitted to the launching site of the je, 
</a:t>
        </a:r>
      </a:p>
    </p188:txBody>
  </p188:cm>
  <p188:cm id="{76E86D88-151D-45A4-B6E1-CCE7A860756A}" authorId="{3A9C6C8C-C512-8BDE-0F7C-D10DC5EA8C4A}" created="2026-09-03T09:55:09.352">
    <pc:sldMkLst xmlns:pc="http://schemas.microsoft.com/office/powerpoint/2013/main/command">
      <pc:docMk/>
      <pc:sldMk cId="433863110" sldId="407"/>
    </pc:sldMkLst>
    <p188:txBody>
      <a:bodyPr/>
      <a:lstStyle/>
      <a:p>
        <a:r>
          <a:rPr lang="it-IT"/>
          <a:t>METTI REFERENCE PER ACCRETION</a:t>
        </a:r>
      </a:p>
    </p188:txBody>
  </p188:cm>
  <p188:cm id="{5C6C7D57-6121-4529-996D-1DFA70871F72}" authorId="{3A9C6C8C-C512-8BDE-0F7C-D10DC5EA8C4A}" created="2026-09-03T14:03:14.631">
    <pc:sldMkLst xmlns:pc="http://schemas.microsoft.com/office/powerpoint/2013/main/command">
      <pc:docMk/>
      <pc:sldMk cId="433863110" sldId="407"/>
    </pc:sldMkLst>
    <p188:txBody>
      <a:bodyPr/>
      <a:lstStyle/>
      <a:p>
        <a:r>
          <a:rPr lang="it-IT"/>
          <a:t>Si chiama davvero accretion-ejection plot? Ha un nome ? O lo posso chiamare acc-ej plot ?
</a:t>
        </a:r>
      </a:p>
    </p188:txBody>
  </p188:cm>
</p188:cmLst>
</file>

<file path=ppt/comments/modernComment_199_D47E5353.xml><?xml version="1.0" encoding="utf-8"?>
<p188:cmLst xmlns:a="http://schemas.openxmlformats.org/drawingml/2006/main" xmlns:r="http://schemas.openxmlformats.org/officeDocument/2006/relationships" xmlns:p188="http://schemas.microsoft.com/office/powerpoint/2018/8/main">
  <p188:cm id="{2E54A219-584E-4670-B5D3-2379E73A6FC7}" authorId="{3A9C6C8C-C512-8BDE-0F7C-D10DC5EA8C4A}" created="2026-09-02T23:16:56.322">
    <pc:sldMkLst xmlns:pc="http://schemas.microsoft.com/office/powerpoint/2013/main/command">
      <pc:docMk/>
      <pc:sldMk cId="3565048659" sldId="409"/>
    </pc:sldMkLst>
    <p188:txBody>
      <a:bodyPr/>
      <a:lstStyle/>
      <a:p>
        <a:r>
          <a:rPr lang="it-IT"/>
          <a:t>This brigs the presentation to a conclusion. 
FR0s are the dominant RL AGN in the local universe, they are very compact morphologically. There are few exceptions, but it’s difficult to rule out exactly why they are exception, wheter fro variability, missclassification or genuine outlier
</a:t>
        </a:r>
      </a:p>
    </p188:txBody>
  </p188:cm>
  <p188:cm id="{3D5A2A00-1210-4D02-9334-9DA9688E8DF3}" authorId="{3A9C6C8C-C512-8BDE-0F7C-D10DC5EA8C4A}" created="2026-09-02T23:21:42.381">
    <pc:sldMkLst xmlns:pc="http://schemas.microsoft.com/office/powerpoint/2013/main/command">
      <pc:docMk/>
      <pc:sldMk cId="3565048659" sldId="409"/>
    </pc:sldMkLst>
    <p188:txBody>
      <a:bodyPr/>
      <a:lstStyle/>
      <a:p>
        <a:r>
          <a:rPr lang="it-IT"/>
          <a:t>[…]
And so this brings about what scenario seems more plausible betweeen the dynamic and static. These and other works seem to favour the static scenario, where the lack of extended emission is likely due to intrinsic porperties, such as….., acting togheter and preventing the jets from developing further from the launching site and beyond the galactic horizon.</a:t>
        </a:r>
      </a:p>
    </p188:txBody>
  </p188:cm>
</p188: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1T13:13:31.861"/>
    </inkml:context>
    <inkml:brush xml:id="br0">
      <inkml:brushProperty name="width" value="0.35" units="cm"/>
      <inkml:brushProperty name="height" value="0.35" units="cm"/>
      <inkml:brushProperty name="color" value="#33CCFF"/>
    </inkml:brush>
  </inkml:definitions>
  <inkml:trace contextRef="#ctx0" brushRef="#br0">1 128 4915,'33'2'776,"49"8"-1,19 2 122,611-7 5669,-391-8-4572,-88 3 263,687-1 2168,480-14-4093,-955 7-332,1843-54 0,-1145 43 0,721 19 0,-1680-14 0,-18 2 0,164-6 0,-253 14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1T14:04:18.974"/>
    </inkml:context>
    <inkml:brush xml:id="br0">
      <inkml:brushProperty name="width" value="0.35" units="cm"/>
      <inkml:brushProperty name="height" value="0.35" units="cm"/>
      <inkml:brushProperty name="color" value="#33CCFF"/>
    </inkml:brush>
  </inkml:definitions>
  <inkml:trace contextRef="#ctx0" brushRef="#br0">1 128 4915,'34'2'776,"50"8"-1,19 2 122,627-7 5669,-401-8-4572,-90 3 263,704-1 2168,491-14-4093,-977 7-332,1887-54 0,-1172 43 0,738 19 0,-1721-14 0,-19 2 0,168-6 0,-259 14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1T18:48:53.609"/>
    </inkml:context>
    <inkml:brush xml:id="br0">
      <inkml:brushProperty name="width" value="0.35" units="cm"/>
      <inkml:brushProperty name="height" value="0.35" units="cm"/>
      <inkml:brushProperty name="color" value="#AFCCE9"/>
    </inkml:brush>
  </inkml:definitions>
  <inkml:trace contextRef="#ctx0" brushRef="#br0">1 104 4915,'19'1'776,"29"8"-1,9 0 122,351-4 5669,-224-7-4572,-51 1 263,395 0 2168,273-10-4093,-546 4-332,1055-43 0,-655 34 0,413 16 0,-962-11 0,-11 1 0,94-4 0,-145 10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1T18:49:43.406"/>
    </inkml:context>
    <inkml:brush xml:id="br0">
      <inkml:brushProperty name="width" value="0.35" units="cm"/>
      <inkml:brushProperty name="height" value="0.35" units="cm"/>
      <inkml:brushProperty name="color" value="#ACD5BD"/>
    </inkml:brush>
  </inkml:definitions>
  <inkml:trace contextRef="#ctx0" brushRef="#br0">1 104 4915,'19'1'776,"29"8"-1,9 0 122,351-4 5669,-224-7-4572,-51 1 263,395 0 2168,273-10-4093,-546 4-332,1055-43 0,-655 34 0,413 16 0,-962-11 0,-11 1 0,94-4 0,-145 10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1T18:49:44.055"/>
    </inkml:context>
    <inkml:brush xml:id="br0">
      <inkml:brushProperty name="width" value="0.35" units="cm"/>
      <inkml:brushProperty name="height" value="0.35" units="cm"/>
      <inkml:brushProperty name="color" value="#F2C492"/>
    </inkml:brush>
  </inkml:definitions>
  <inkml:trace contextRef="#ctx0" brushRef="#br0">1 104 4915,'19'1'776,"29"8"-1,9 0 122,351-4 5669,-224-7-4572,-51 1 263,395 0 2168,273-10-4093,-546 4-332,1055-43 0,-655 34 0,413 16 0,-962-11 0,-11 1 0,94-4 0,-145 10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7T07:37:01.724"/>
    </inkml:context>
    <inkml:brush xml:id="br0">
      <inkml:brushProperty name="width" value="0.29986" units="cm"/>
      <inkml:brushProperty name="height" value="0.29986" units="cm"/>
      <inkml:brushProperty name="color" value="#33CCFF"/>
    </inkml:brush>
  </inkml:definitions>
  <inkml:trace contextRef="#ctx0" brushRef="#br0">1 167 4915,'449'2'5618,"488"-5"1321,-587-10-3993,142-1-427,-400 14-2519,311-6 0,-1-32 0,-293 20 0,123-1 0,-76 19 0,2 2 0,282-39 0,-330 23 0,2 6 0,130 10 0,-76 1 0,392-3 0,-524 2 0,56 12 0,-23-2 0,-3 0 0,-32-6 0,51 3 0,-63-9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7T07:37:15.268"/>
    </inkml:context>
    <inkml:brush xml:id="br0">
      <inkml:brushProperty name="width" value="0.35" units="cm"/>
      <inkml:brushProperty name="height" value="0.35" units="cm"/>
      <inkml:brushProperty name="color" value="#33CCFF"/>
    </inkml:brush>
  </inkml:definitions>
  <inkml:trace contextRef="#ctx0" brushRef="#br0">1 158 4915,'343'-23'4364,"-112"2"-2240,833 9 5803,-649 15-4370,3073-4-3507,-3475 1-50,-1-2 0,0 0 0,1-1 0,-2 0 0,1-2 0,-1 1 0,1-1 0,-1-1 0,17-12 0,-11 8 0,7-3 0,42-14 0,-50 22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C2A2C-8515-4B9E-BEFE-F622E47F29B4}" type="datetimeFigureOut">
              <a:rPr lang="it-IT" smtClean="0"/>
              <a:t>14/09/2026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0E90EE-BE93-46F3-98CC-B5BBA135B0BA}" type="slidenum">
              <a:rPr lang="it-IT" smtClean="0"/>
              <a:t>‹N›</a:t>
            </a:fld>
            <a:endParaRPr lang="it-IT"/>
          </a:p>
        </p:txBody>
      </p:sp>
    </p:spTree>
    <p:extLst>
      <p:ext uri="{BB962C8B-B14F-4D97-AF65-F5344CB8AC3E}">
        <p14:creationId xmlns:p14="http://schemas.microsoft.com/office/powerpoint/2010/main" val="89410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12125-6B73-5C0D-B115-EDE21115CC3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F938AB4-BB31-A940-AB73-BFDAB6F6D2E1}"/>
              </a:ext>
            </a:extLst>
          </p:cNvPr>
          <p:cNvSpPr>
            <a:spLocks noGrp="1" noRot="1" noChangeAspect="1"/>
          </p:cNvSpPr>
          <p:nvPr>
            <p:ph type="sldImg"/>
          </p:nvPr>
        </p:nvSpPr>
        <p:spPr/>
        <p:txBody>
          <a:bodyPr/>
          <a:lstStyle/>
          <a:p>
            <a:endParaRPr lang="it-IT"/>
          </a:p>
        </p:txBody>
      </p:sp>
      <p:sp>
        <p:nvSpPr>
          <p:cNvPr id="3" name="Segnaposto note 2">
            <a:extLst>
              <a:ext uri="{FF2B5EF4-FFF2-40B4-BE49-F238E27FC236}">
                <a16:creationId xmlns:a16="http://schemas.microsoft.com/office/drawing/2014/main" id="{BABEE4E8-29B2-D0B0-6C28-97FADB21BB0E}"/>
              </a:ext>
            </a:extLst>
          </p:cNvPr>
          <p:cNvSpPr>
            <a:spLocks noGrp="1"/>
          </p:cNvSpPr>
          <p:nvPr>
            <p:ph type="body" idx="1"/>
          </p:nvPr>
        </p:nvSpPr>
        <p:spPr/>
        <p:txBody>
          <a:bodyPr/>
          <a:lstStyle/>
          <a:p>
            <a:endParaRPr lang="en-GB" dirty="0"/>
          </a:p>
        </p:txBody>
      </p:sp>
      <p:sp>
        <p:nvSpPr>
          <p:cNvPr id="4" name="Segnaposto numero diapositiva 3">
            <a:extLst>
              <a:ext uri="{FF2B5EF4-FFF2-40B4-BE49-F238E27FC236}">
                <a16:creationId xmlns:a16="http://schemas.microsoft.com/office/drawing/2014/main" id="{D34E4B24-3EAE-B59F-FD53-87CB315AB9C9}"/>
              </a:ext>
            </a:extLst>
          </p:cNvPr>
          <p:cNvSpPr>
            <a:spLocks noGrp="1"/>
          </p:cNvSpPr>
          <p:nvPr>
            <p:ph type="sldNum" sz="quarter" idx="5"/>
          </p:nvPr>
        </p:nvSpPr>
        <p:spPr/>
        <p:txBody>
          <a:bodyPr/>
          <a:lstStyle/>
          <a:p>
            <a:fld id="{910E90EE-BE93-46F3-98CC-B5BBA135B0BA}" type="slidenum">
              <a:rPr lang="it-IT" smtClean="0"/>
              <a:t>1</a:t>
            </a:fld>
            <a:endParaRPr lang="it-IT"/>
          </a:p>
        </p:txBody>
      </p:sp>
    </p:spTree>
    <p:extLst>
      <p:ext uri="{BB962C8B-B14F-4D97-AF65-F5344CB8AC3E}">
        <p14:creationId xmlns:p14="http://schemas.microsoft.com/office/powerpoint/2010/main" val="136157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910E90EE-BE93-46F3-98CC-B5BBA135B0BA}" type="slidenum">
              <a:rPr lang="it-IT" smtClean="0"/>
              <a:t>5</a:t>
            </a:fld>
            <a:endParaRPr lang="it-IT"/>
          </a:p>
        </p:txBody>
      </p:sp>
    </p:spTree>
    <p:extLst>
      <p:ext uri="{BB962C8B-B14F-4D97-AF65-F5344CB8AC3E}">
        <p14:creationId xmlns:p14="http://schemas.microsoft.com/office/powerpoint/2010/main" val="1624672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910E90EE-BE93-46F3-98CC-B5BBA135B0BA}" type="slidenum">
              <a:rPr lang="it-IT" smtClean="0"/>
              <a:t>8</a:t>
            </a:fld>
            <a:endParaRPr lang="it-IT"/>
          </a:p>
        </p:txBody>
      </p:sp>
    </p:spTree>
    <p:extLst>
      <p:ext uri="{BB962C8B-B14F-4D97-AF65-F5344CB8AC3E}">
        <p14:creationId xmlns:p14="http://schemas.microsoft.com/office/powerpoint/2010/main" val="487592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Ovale 6">
            <a:extLst>
              <a:ext uri="{FF2B5EF4-FFF2-40B4-BE49-F238E27FC236}">
                <a16:creationId xmlns:a16="http://schemas.microsoft.com/office/drawing/2014/main" id="{97872F49-904D-DF1F-8DF5-DBBA4B92325D}"/>
              </a:ext>
            </a:extLst>
          </p:cNvPr>
          <p:cNvSpPr/>
          <p:nvPr userDrawn="1"/>
        </p:nvSpPr>
        <p:spPr>
          <a:xfrm>
            <a:off x="11666013" y="6390750"/>
            <a:ext cx="360000" cy="360000"/>
          </a:xfrm>
          <a:prstGeom prst="ellipse">
            <a:avLst/>
          </a:prstGeom>
          <a:solidFill>
            <a:srgbClr val="1F6BC1"/>
          </a:solidFill>
          <a:ln>
            <a:solidFill>
              <a:srgbClr val="13407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3"/>
            <a:ext cx="2844800" cy="365125"/>
          </a:xfrm>
          <a:prstGeom prst="rect">
            <a:avLst/>
          </a:prstGeom>
        </p:spPr>
        <p:txBody>
          <a:bodyPr/>
          <a:lstStyle/>
          <a:p>
            <a:endParaRPr lang="en-US"/>
          </a:p>
        </p:txBody>
      </p:sp>
      <p:sp>
        <p:nvSpPr>
          <p:cNvPr id="8" name="Footer Placeholder 7"/>
          <p:cNvSpPr>
            <a:spLocks noGrp="1"/>
          </p:cNvSpPr>
          <p:nvPr>
            <p:ph type="ftr" sz="quarter" idx="11"/>
          </p:nvPr>
        </p:nvSpPr>
        <p:spPr>
          <a:xfrm>
            <a:off x="4165600" y="6356353"/>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3"/>
            <a:ext cx="2844800" cy="365125"/>
          </a:xfrm>
          <a:prstGeom prst="rect">
            <a:avLst/>
          </a:prstGeom>
        </p:spPr>
        <p:txBody>
          <a:bodyPr/>
          <a:lstStyle/>
          <a:p>
            <a:endParaRPr lang="en-US"/>
          </a:p>
        </p:txBody>
      </p:sp>
      <p:sp>
        <p:nvSpPr>
          <p:cNvPr id="4" name="Footer Placeholder 3"/>
          <p:cNvSpPr>
            <a:spLocks noGrp="1"/>
          </p:cNvSpPr>
          <p:nvPr>
            <p:ph type="ftr" sz="quarter" idx="11"/>
          </p:nvPr>
        </p:nvSpPr>
        <p:spPr>
          <a:xfrm>
            <a:off x="4165600" y="6356353"/>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3"/>
            <a:ext cx="2844800" cy="365125"/>
          </a:xfrm>
          <a:prstGeom prst="rect">
            <a:avLst/>
          </a:prstGeom>
        </p:spPr>
        <p:txBody>
          <a:bodyPr/>
          <a:lstStyle/>
          <a:p>
            <a:endParaRPr lang="en-US"/>
          </a:p>
        </p:txBody>
      </p:sp>
      <p:sp>
        <p:nvSpPr>
          <p:cNvPr id="3" name="Footer Placeholder 2"/>
          <p:cNvSpPr>
            <a:spLocks noGrp="1"/>
          </p:cNvSpPr>
          <p:nvPr>
            <p:ph type="ftr" sz="quarter" idx="11"/>
          </p:nvPr>
        </p:nvSpPr>
        <p:spPr>
          <a:xfrm>
            <a:off x="4165600" y="6356353"/>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18/10/relationships/comments" Target="../comments/modernComment_1B9_75574AAA.xm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A0_C125EF9B.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1A5_F6C7019C.xml"/><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customXml" Target="../ink/ink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1B5_A28E28DE.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B0_43A27AAB.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microsoft.com/office/2018/10/relationships/comments" Target="../comments/modernComment_1FC_BBC83E1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8" Type="http://schemas.openxmlformats.org/officeDocument/2006/relationships/image" Target="../media/image22.png"/><Relationship Id="rId3" Type="http://schemas.openxmlformats.org/officeDocument/2006/relationships/image" Target="../media/image14.png"/><Relationship Id="rId7" Type="http://schemas.openxmlformats.org/officeDocument/2006/relationships/image" Target="../media/image18.png"/><Relationship Id="rId17" Type="http://schemas.openxmlformats.org/officeDocument/2006/relationships/image" Target="../media/image21.png"/><Relationship Id="rId2" Type="http://schemas.microsoft.com/office/2018/10/relationships/comments" Target="../comments/modernComment_1CA_B5D266E8.xml"/><Relationship Id="rId16"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15" Type="http://schemas.openxmlformats.org/officeDocument/2006/relationships/image" Target="../media/image260.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image" Target="../media/image29.png"/><Relationship Id="rId3" Type="http://schemas.microsoft.com/office/2018/10/relationships/comments" Target="../comments/modernComment_175_B02545F8.xml"/><Relationship Id="rId7" Type="http://schemas.openxmlformats.org/officeDocument/2006/relationships/image" Target="../media/image24.png"/><Relationship Id="rId12" Type="http://schemas.openxmlformats.org/officeDocument/2006/relationships/image" Target="../media/image28.png"/><Relationship Id="rId2" Type="http://schemas.openxmlformats.org/officeDocument/2006/relationships/notesSlide" Target="../notesSlides/notesSlide3.xml"/><Relationship Id="rId16"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customXml" Target="../ink/ink4.xml"/><Relationship Id="rId11" Type="http://schemas.openxmlformats.org/officeDocument/2006/relationships/image" Target="../media/image27.png"/><Relationship Id="rId5" Type="http://schemas.openxmlformats.org/officeDocument/2006/relationships/image" Target="../media/image23.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customXml" Target="../ink/ink3.xml"/><Relationship Id="rId9" Type="http://schemas.openxmlformats.org/officeDocument/2006/relationships/image" Target="../media/image25.png"/><Relationship Id="rId1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microsoft.com/office/2018/10/relationships/comments" Target="../comments/modernComment_1B3_F8A0FBE6.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9.png"/><Relationship Id="rId2" Type="http://schemas.microsoft.com/office/2018/10/relationships/comments" Target="../comments/modernComment_197_19DC39C6.xml"/><Relationship Id="rId1" Type="http://schemas.openxmlformats.org/officeDocument/2006/relationships/slideLayout" Target="../slideLayouts/slideLayout1.xml"/><Relationship Id="rId6" Type="http://schemas.openxmlformats.org/officeDocument/2006/relationships/customXml" Target="../ink/ink7.xml"/><Relationship Id="rId5" Type="http://schemas.openxmlformats.org/officeDocument/2006/relationships/image" Target="../media/image38.png"/><Relationship Id="rId4" Type="http://schemas.openxmlformats.org/officeDocument/2006/relationships/customXml" Target="../ink/ink6.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microsoft.com/office/2018/10/relationships/comments" Target="../comments/modernComment_18B_7CECC5BA.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6.svg"/><Relationship Id="rId2" Type="http://schemas.microsoft.com/office/2018/10/relationships/comments" Target="../comments/modernComment_199_D47E5353.xml"/><Relationship Id="rId1" Type="http://schemas.openxmlformats.org/officeDocument/2006/relationships/slideLayout" Target="../slideLayouts/slideLayout1.xml"/><Relationship Id="rId5" Type="http://schemas.openxmlformats.org/officeDocument/2006/relationships/image" Target="../media/image430.png"/></Relationships>
</file>

<file path=ppt/slides/_rels/slide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microsoft.com/office/2018/10/relationships/comments" Target="../comments/modernComment_1F8_AAE7AD8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microsoft.com/office/2018/10/relationships/comments" Target="../comments/modernComment_1AC_4D4AE2DD.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2" Type="http://schemas.microsoft.com/office/2018/10/relationships/comments" Target="../comments/modernComment_19A_5DBD9A6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70.png"/><Relationship Id="rId2" Type="http://schemas.openxmlformats.org/officeDocument/2006/relationships/image" Target="../media/image460.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810.png"/><Relationship Id="rId2" Type="http://schemas.microsoft.com/office/2018/10/relationships/comments" Target="../comments/modernComment_1A9_1C184394.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B6FDA-B2D5-CFDC-DB31-6B0668A5864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4">
            <p14:nvContentPartPr>
              <p14:cNvPr id="21" name="Input penna 20">
                <a:extLst>
                  <a:ext uri="{FF2B5EF4-FFF2-40B4-BE49-F238E27FC236}">
                    <a16:creationId xmlns:a16="http://schemas.microsoft.com/office/drawing/2014/main" id="{7A2898E3-1BB9-24F3-5014-4D52DB823CB9}"/>
                  </a:ext>
                </a:extLst>
              </p14:cNvPr>
              <p14:cNvContentPartPr/>
              <p14:nvPr/>
            </p14:nvContentPartPr>
            <p14:xfrm>
              <a:off x="7803482" y="6373252"/>
              <a:ext cx="2916000" cy="56520"/>
            </p14:xfrm>
          </p:contentPart>
        </mc:Choice>
        <mc:Fallback xmlns="">
          <p:pic>
            <p:nvPicPr>
              <p:cNvPr id="21" name="Input penna 20">
                <a:extLst>
                  <a:ext uri="{FF2B5EF4-FFF2-40B4-BE49-F238E27FC236}">
                    <a16:creationId xmlns:a16="http://schemas.microsoft.com/office/drawing/2014/main" id="{7A2898E3-1BB9-24F3-5014-4D52DB823CB9}"/>
                  </a:ext>
                </a:extLst>
              </p:cNvPr>
              <p:cNvPicPr/>
              <p:nvPr/>
            </p:nvPicPr>
            <p:blipFill>
              <a:blip r:embed="rId5"/>
              <a:stretch>
                <a:fillRect/>
              </a:stretch>
            </p:blipFill>
            <p:spPr>
              <a:xfrm>
                <a:off x="7803482" y="6373252"/>
                <a:ext cx="2916000" cy="56520"/>
              </a:xfrm>
              <a:prstGeom prst="rect">
                <a:avLst/>
              </a:prstGeom>
            </p:spPr>
          </p:pic>
        </mc:Fallback>
      </mc:AlternateContent>
      <p:sp>
        <p:nvSpPr>
          <p:cNvPr id="2" name="Title 1">
            <a:extLst>
              <a:ext uri="{FF2B5EF4-FFF2-40B4-BE49-F238E27FC236}">
                <a16:creationId xmlns:a16="http://schemas.microsoft.com/office/drawing/2014/main" id="{CE442981-52A7-C177-03BF-992B03812016}"/>
              </a:ext>
            </a:extLst>
          </p:cNvPr>
          <p:cNvSpPr>
            <a:spLocks noGrp="1"/>
          </p:cNvSpPr>
          <p:nvPr>
            <p:ph type="ctrTitle"/>
          </p:nvPr>
        </p:nvSpPr>
        <p:spPr>
          <a:xfrm>
            <a:off x="200610" y="1951840"/>
            <a:ext cx="11762789" cy="2816512"/>
          </a:xfrm>
          <a:prstGeom prst="roundRect">
            <a:avLst>
              <a:gd name="adj" fmla="val 11857"/>
            </a:avLst>
          </a:prstGeom>
          <a:solidFill>
            <a:schemeClr val="tx2">
              <a:lumMod val="40000"/>
              <a:lumOff val="60000"/>
              <a:alpha val="65000"/>
            </a:schemeClr>
          </a:solidFill>
        </p:spPr>
        <p:txBody>
          <a:bodyPr>
            <a:noAutofit/>
            <a:scene3d>
              <a:camera prst="orthographicFront"/>
              <a:lightRig rig="threePt" dir="t"/>
            </a:scene3d>
            <a:sp3d extrusionH="57150">
              <a:bevelT w="0" prst="hardEdge"/>
              <a:extrusionClr>
                <a:srgbClr val="002060"/>
              </a:extrusionClr>
            </a:sp3d>
          </a:bodyPr>
          <a:lstStyle/>
          <a:p>
            <a:pPr>
              <a:defRPr sz="3600"/>
            </a:pPr>
            <a:r>
              <a:rPr lang="en-GB" sz="6000" dirty="0">
                <a:solidFill>
                  <a:srgbClr val="134074"/>
                </a:solidFill>
                <a:latin typeface="Montserrat SemiBold" pitchFamily="2" charset="0"/>
              </a:rPr>
              <a:t> </a:t>
            </a:r>
            <a:r>
              <a:rPr lang="it-IT" sz="6000" b="1" dirty="0">
                <a:solidFill>
                  <a:srgbClr val="0070C0"/>
                </a:solidFill>
                <a:latin typeface="Montserrat SemiBold" pitchFamily="2" charset="0"/>
              </a:rPr>
              <a:t>The curious case of the FR0s Jet morphology</a:t>
            </a:r>
            <a:endParaRPr sz="6000" b="1" dirty="0">
              <a:solidFill>
                <a:srgbClr val="0070C0"/>
              </a:solidFill>
              <a:latin typeface="Montserrat SemiBold" pitchFamily="2" charset="0"/>
            </a:endParaRPr>
          </a:p>
        </p:txBody>
      </p:sp>
      <p:sp>
        <p:nvSpPr>
          <p:cNvPr id="3" name="Subtitle 2">
            <a:extLst>
              <a:ext uri="{FF2B5EF4-FFF2-40B4-BE49-F238E27FC236}">
                <a16:creationId xmlns:a16="http://schemas.microsoft.com/office/drawing/2014/main" id="{56AC2B38-A897-071B-4718-F8060E4967EF}"/>
              </a:ext>
            </a:extLst>
          </p:cNvPr>
          <p:cNvSpPr>
            <a:spLocks noGrp="1"/>
          </p:cNvSpPr>
          <p:nvPr>
            <p:ph type="subTitle" idx="1"/>
          </p:nvPr>
        </p:nvSpPr>
        <p:spPr>
          <a:xfrm>
            <a:off x="200610" y="6165567"/>
            <a:ext cx="7871552" cy="525101"/>
          </a:xfrm>
        </p:spPr>
        <p:txBody>
          <a:bodyPr>
            <a:noAutofit/>
          </a:bodyPr>
          <a:lstStyle/>
          <a:p>
            <a:pPr algn="l"/>
            <a:r>
              <a:rPr lang="it-IT" sz="2800" dirty="0">
                <a:solidFill>
                  <a:srgbClr val="1F6BC1"/>
                </a:solidFill>
                <a:latin typeface="Montserrat Medium" pitchFamily="2" charset="0"/>
              </a:rPr>
              <a:t>PhD </a:t>
            </a:r>
            <a:r>
              <a:rPr lang="it-IT" sz="2800" dirty="0">
                <a:solidFill>
                  <a:srgbClr val="2E2E2E"/>
                </a:solidFill>
                <a:latin typeface="Montserrat Medium" pitchFamily="2" charset="0"/>
              </a:rPr>
              <a:t>University of Cagliari, INAF-OAC</a:t>
            </a:r>
          </a:p>
        </p:txBody>
      </p:sp>
      <p:sp>
        <p:nvSpPr>
          <p:cNvPr id="4" name="Rettangolo 3">
            <a:extLst>
              <a:ext uri="{FF2B5EF4-FFF2-40B4-BE49-F238E27FC236}">
                <a16:creationId xmlns:a16="http://schemas.microsoft.com/office/drawing/2014/main" id="{E0DDF5A6-0B2C-6184-103E-095524C377E9}"/>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38" name="CasellaDiTesto 37">
            <a:extLst>
              <a:ext uri="{FF2B5EF4-FFF2-40B4-BE49-F238E27FC236}">
                <a16:creationId xmlns:a16="http://schemas.microsoft.com/office/drawing/2014/main" id="{B9E6B5FA-6007-702A-DBBD-2C032BF5D795}"/>
              </a:ext>
            </a:extLst>
          </p:cNvPr>
          <p:cNvSpPr txBox="1"/>
          <p:nvPr/>
        </p:nvSpPr>
        <p:spPr>
          <a:xfrm>
            <a:off x="7823200" y="4356359"/>
            <a:ext cx="4033632" cy="461665"/>
          </a:xfrm>
          <a:prstGeom prst="rect">
            <a:avLst/>
          </a:prstGeom>
          <a:noFill/>
        </p:spPr>
        <p:txBody>
          <a:bodyPr wrap="square">
            <a:spAutoFit/>
          </a:bodyPr>
          <a:lstStyle/>
          <a:p>
            <a:pPr algn="l"/>
            <a:r>
              <a:rPr lang="it-IT" sz="2400" b="1" dirty="0">
                <a:solidFill>
                  <a:srgbClr val="1F6BC1"/>
                </a:solidFill>
                <a:latin typeface="Montserrat Medium" pitchFamily="2" charset="0"/>
              </a:rPr>
              <a:t>ESO seminar </a:t>
            </a:r>
            <a:r>
              <a:rPr lang="it-IT" sz="2400" dirty="0">
                <a:solidFill>
                  <a:srgbClr val="2E2E2E"/>
                </a:solidFill>
                <a:latin typeface="Montserrat Medium" pitchFamily="2" charset="0"/>
              </a:rPr>
              <a:t>15/09/2026</a:t>
            </a:r>
          </a:p>
        </p:txBody>
      </p:sp>
      <p:sp>
        <p:nvSpPr>
          <p:cNvPr id="40" name="CasellaDiTesto 39">
            <a:extLst>
              <a:ext uri="{FF2B5EF4-FFF2-40B4-BE49-F238E27FC236}">
                <a16:creationId xmlns:a16="http://schemas.microsoft.com/office/drawing/2014/main" id="{59F3D8EC-A5F4-322B-7493-C0C6A267B9B8}"/>
              </a:ext>
            </a:extLst>
          </p:cNvPr>
          <p:cNvSpPr txBox="1"/>
          <p:nvPr/>
        </p:nvSpPr>
        <p:spPr>
          <a:xfrm>
            <a:off x="8272772" y="6151916"/>
            <a:ext cx="3800161" cy="523220"/>
          </a:xfrm>
          <a:prstGeom prst="rect">
            <a:avLst/>
          </a:prstGeom>
          <a:noFill/>
        </p:spPr>
        <p:txBody>
          <a:bodyPr wrap="square">
            <a:spAutoFit/>
          </a:bodyPr>
          <a:lstStyle/>
          <a:p>
            <a:pPr algn="l"/>
            <a:r>
              <a:rPr lang="it-IT" sz="2800" b="1" dirty="0">
                <a:solidFill>
                  <a:schemeClr val="tx1"/>
                </a:solidFill>
                <a:latin typeface="Montserrat Medium" pitchFamily="2" charset="0"/>
              </a:rPr>
              <a:t>LEONARDO PENNA</a:t>
            </a:r>
            <a:endParaRPr lang="it-IT" sz="2800" dirty="0">
              <a:solidFill>
                <a:schemeClr val="tx1"/>
              </a:solidFill>
              <a:latin typeface="Montserrat Medium" pitchFamily="2" charset="0"/>
            </a:endParaRPr>
          </a:p>
        </p:txBody>
      </p:sp>
      <p:pic>
        <p:nvPicPr>
          <p:cNvPr id="7" name="Immagine 6" descr="Università degli Studi di Cagliari - Wikipedia">
            <a:extLst>
              <a:ext uri="{FF2B5EF4-FFF2-40B4-BE49-F238E27FC236}">
                <a16:creationId xmlns:a16="http://schemas.microsoft.com/office/drawing/2014/main" id="{2694014C-6EA9-06A2-11BC-83580037B600}"/>
              </a:ext>
            </a:extLst>
          </p:cNvPr>
          <p:cNvPicPr>
            <a:picLocks noChangeAspect="1"/>
          </p:cNvPicPr>
          <p:nvPr/>
        </p:nvPicPr>
        <p:blipFill>
          <a:blip r:embed="rId6"/>
          <a:stretch>
            <a:fillRect/>
          </a:stretch>
        </p:blipFill>
        <p:spPr>
          <a:xfrm>
            <a:off x="10665609" y="180000"/>
            <a:ext cx="1191223" cy="1191223"/>
          </a:xfrm>
          <a:prstGeom prst="rect">
            <a:avLst/>
          </a:prstGeom>
          <a:ln>
            <a:noFill/>
          </a:ln>
        </p:spPr>
      </p:pic>
      <p:pic>
        <p:nvPicPr>
          <p:cNvPr id="8" name="Immagine 7" descr="Fisica e Astronomia “Augusto Righi” - DIFA">
            <a:extLst>
              <a:ext uri="{FF2B5EF4-FFF2-40B4-BE49-F238E27FC236}">
                <a16:creationId xmlns:a16="http://schemas.microsoft.com/office/drawing/2014/main" id="{146DF763-DA24-E499-2B8E-999576A32A84}"/>
              </a:ext>
            </a:extLst>
          </p:cNvPr>
          <p:cNvPicPr>
            <a:picLocks noChangeAspect="1"/>
          </p:cNvPicPr>
          <p:nvPr/>
        </p:nvPicPr>
        <p:blipFill>
          <a:blip r:embed="rId7"/>
          <a:srcRect l="24095" r="23935"/>
          <a:stretch>
            <a:fillRect/>
          </a:stretch>
        </p:blipFill>
        <p:spPr>
          <a:xfrm>
            <a:off x="335168" y="180000"/>
            <a:ext cx="1191222" cy="1203631"/>
          </a:xfrm>
          <a:prstGeom prst="rect">
            <a:avLst/>
          </a:prstGeom>
          <a:ln>
            <a:noFill/>
          </a:ln>
        </p:spPr>
      </p:pic>
      <p:pic>
        <p:nvPicPr>
          <p:cNvPr id="11" name="Immagine 10">
            <a:extLst>
              <a:ext uri="{FF2B5EF4-FFF2-40B4-BE49-F238E27FC236}">
                <a16:creationId xmlns:a16="http://schemas.microsoft.com/office/drawing/2014/main" id="{89E8F562-13A7-82FA-CC07-7B555D397605}"/>
              </a:ext>
            </a:extLst>
          </p:cNvPr>
          <p:cNvPicPr>
            <a:picLocks noChangeAspect="1"/>
          </p:cNvPicPr>
          <p:nvPr/>
        </p:nvPicPr>
        <p:blipFill>
          <a:blip r:embed="rId8"/>
          <a:srcRect l="17385" t="20466" r="17755" b="24694"/>
          <a:stretch>
            <a:fillRect/>
          </a:stretch>
        </p:blipFill>
        <p:spPr>
          <a:xfrm>
            <a:off x="4692835" y="154253"/>
            <a:ext cx="2806329" cy="1242716"/>
          </a:xfrm>
          <a:prstGeom prst="rect">
            <a:avLst/>
          </a:prstGeom>
        </p:spPr>
      </p:pic>
    </p:spTree>
    <p:extLst>
      <p:ext uri="{BB962C8B-B14F-4D97-AF65-F5344CB8AC3E}">
        <p14:creationId xmlns:p14="http://schemas.microsoft.com/office/powerpoint/2010/main" val="1968655018"/>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FDF05-5797-9AF4-99B1-1D1F5250C2D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sellaDiTesto 2">
                <a:extLst>
                  <a:ext uri="{FF2B5EF4-FFF2-40B4-BE49-F238E27FC236}">
                    <a16:creationId xmlns:a16="http://schemas.microsoft.com/office/drawing/2014/main" id="{70220679-8677-E565-F9FD-A88C2A8044A5}"/>
                  </a:ext>
                </a:extLst>
              </p:cNvPr>
              <p:cNvSpPr txBox="1"/>
              <p:nvPr/>
            </p:nvSpPr>
            <p:spPr>
              <a:xfrm>
                <a:off x="212620" y="965785"/>
                <a:ext cx="5508672" cy="1692771"/>
              </a:xfrm>
              <a:prstGeom prst="rect">
                <a:avLst/>
              </a:prstGeom>
              <a:noFill/>
            </p:spPr>
            <p:txBody>
              <a:bodyPr wrap="square">
                <a:spAutoFit/>
              </a:bodyPr>
              <a:lstStyle/>
              <a:p>
                <a:pPr>
                  <a:lnSpc>
                    <a:spcPct val="150000"/>
                  </a:lnSpc>
                </a:pPr>
                <a14:m>
                  <m:oMath xmlns:m="http://schemas.openxmlformats.org/officeDocument/2006/math">
                    <m:r>
                      <a:rPr lang="en-GB" sz="2400" b="1" dirty="0" smtClean="0">
                        <a:solidFill>
                          <a:schemeClr val="tx1"/>
                        </a:solidFill>
                        <a:latin typeface="Cambria Math" panose="02040503050406030204" pitchFamily="18" charset="0"/>
                        <a:ea typeface="Cambria Math" panose="02040503050406030204" pitchFamily="18" charset="0"/>
                      </a:rPr>
                      <m:t>~</m:t>
                    </m:r>
                  </m:oMath>
                </a14:m>
                <a:r>
                  <a:rPr lang="en-GB" sz="2400" b="1" dirty="0">
                    <a:solidFill>
                      <a:srgbClr val="2E2E2E"/>
                    </a:solidFill>
                    <a:latin typeface="Roboto" panose="02000000000000000000" pitchFamily="2" charset="0"/>
                    <a:ea typeface="Roboto" panose="02000000000000000000" pitchFamily="2" charset="0"/>
                  </a:rPr>
                  <a:t>10-20% AGN are Radio Loud (RL)</a:t>
                </a:r>
              </a:p>
              <a:p>
                <a:pPr marL="1257300" lvl="2" indent="-342900">
                  <a:lnSpc>
                    <a:spcPct val="150000"/>
                  </a:lnSpc>
                  <a:buFont typeface="Wingdings" panose="05000000000000000000" pitchFamily="2" charset="2"/>
                  <a:buChar char="Ø"/>
                </a:pPr>
                <a:r>
                  <a:rPr lang="en-GB" sz="2400" dirty="0">
                    <a:solidFill>
                      <a:srgbClr val="2E2E2E"/>
                    </a:solidFill>
                    <a:latin typeface="Roboto" panose="02000000000000000000" pitchFamily="2" charset="0"/>
                    <a:ea typeface="Roboto" panose="02000000000000000000" pitchFamily="2" charset="0"/>
                  </a:rPr>
                  <a:t>High radio-to-optical flux</a:t>
                </a:r>
              </a:p>
              <a:p>
                <a:pPr marL="1257300" lvl="2" indent="-342900">
                  <a:lnSpc>
                    <a:spcPct val="150000"/>
                  </a:lnSpc>
                  <a:buFont typeface="Wingdings" panose="05000000000000000000" pitchFamily="2" charset="2"/>
                  <a:buChar char="Ø"/>
                </a:pPr>
                <a:r>
                  <a:rPr lang="en-GB" sz="2400" dirty="0">
                    <a:solidFill>
                      <a:srgbClr val="2E2E2E"/>
                    </a:solidFill>
                    <a:latin typeface="Roboto" panose="02000000000000000000" pitchFamily="2" charset="0"/>
                    <a:ea typeface="Roboto" panose="02000000000000000000" pitchFamily="2" charset="0"/>
                  </a:rPr>
                  <a:t>Collimated relativistic jets </a:t>
                </a:r>
              </a:p>
            </p:txBody>
          </p:sp>
        </mc:Choice>
        <mc:Fallback xmlns="">
          <p:sp>
            <p:nvSpPr>
              <p:cNvPr id="3" name="CasellaDiTesto 2">
                <a:extLst>
                  <a:ext uri="{FF2B5EF4-FFF2-40B4-BE49-F238E27FC236}">
                    <a16:creationId xmlns:a16="http://schemas.microsoft.com/office/drawing/2014/main" id="{70220679-8677-E565-F9FD-A88C2A8044A5}"/>
                  </a:ext>
                </a:extLst>
              </p:cNvPr>
              <p:cNvSpPr txBox="1">
                <a:spLocks noRot="1" noChangeAspect="1" noMove="1" noResize="1" noEditPoints="1" noAdjustHandles="1" noChangeArrowheads="1" noChangeShapeType="1" noTextEdit="1"/>
              </p:cNvSpPr>
              <p:nvPr/>
            </p:nvSpPr>
            <p:spPr>
              <a:xfrm>
                <a:off x="212620" y="965785"/>
                <a:ext cx="5508672" cy="1692771"/>
              </a:xfrm>
              <a:prstGeom prst="rect">
                <a:avLst/>
              </a:prstGeom>
              <a:blipFill>
                <a:blip r:embed="rId3"/>
                <a:stretch>
                  <a:fillRect b="-7194"/>
                </a:stretch>
              </a:blipFill>
            </p:spPr>
            <p:txBody>
              <a:bodyPr/>
              <a:lstStyle/>
              <a:p>
                <a:r>
                  <a:rPr lang="it-IT">
                    <a:noFill/>
                  </a:rPr>
                  <a:t> </a:t>
                </a:r>
              </a:p>
            </p:txBody>
          </p:sp>
        </mc:Fallback>
      </mc:AlternateContent>
      <p:sp>
        <p:nvSpPr>
          <p:cNvPr id="5" name="Rettangolo 4">
            <a:extLst>
              <a:ext uri="{FF2B5EF4-FFF2-40B4-BE49-F238E27FC236}">
                <a16:creationId xmlns:a16="http://schemas.microsoft.com/office/drawing/2014/main" id="{25D57B4F-6C9D-1794-81E9-98DB14A59BCF}"/>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1" name="Freccia in giù 10">
            <a:extLst>
              <a:ext uri="{FF2B5EF4-FFF2-40B4-BE49-F238E27FC236}">
                <a16:creationId xmlns:a16="http://schemas.microsoft.com/office/drawing/2014/main" id="{9EABE924-2CEB-D10A-1F75-1EFA15BBBB6C}"/>
              </a:ext>
            </a:extLst>
          </p:cNvPr>
          <p:cNvSpPr/>
          <p:nvPr/>
        </p:nvSpPr>
        <p:spPr>
          <a:xfrm>
            <a:off x="1411502" y="2767544"/>
            <a:ext cx="1341886" cy="436722"/>
          </a:xfrm>
          <a:prstGeom prst="downArrow">
            <a:avLst>
              <a:gd name="adj1" fmla="val 50000"/>
              <a:gd name="adj2" fmla="val 58523"/>
            </a:avLst>
          </a:prstGeom>
          <a:solidFill>
            <a:srgbClr val="0070C0"/>
          </a:solidFill>
          <a:ln>
            <a:solidFill>
              <a:srgbClr val="13407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dirty="0"/>
          </a:p>
        </p:txBody>
      </p:sp>
      <p:sp>
        <p:nvSpPr>
          <p:cNvPr id="14" name="CasellaDiTesto 13">
            <a:extLst>
              <a:ext uri="{FF2B5EF4-FFF2-40B4-BE49-F238E27FC236}">
                <a16:creationId xmlns:a16="http://schemas.microsoft.com/office/drawing/2014/main" id="{6554B0DB-23BC-505D-3AE2-310BAE96F816}"/>
              </a:ext>
            </a:extLst>
          </p:cNvPr>
          <p:cNvSpPr txBox="1"/>
          <p:nvPr/>
        </p:nvSpPr>
        <p:spPr>
          <a:xfrm>
            <a:off x="836190" y="3095521"/>
            <a:ext cx="7188137" cy="666849"/>
          </a:xfrm>
          <a:prstGeom prst="rect">
            <a:avLst/>
          </a:prstGeom>
          <a:noFill/>
        </p:spPr>
        <p:txBody>
          <a:bodyPr wrap="square">
            <a:spAutoFit/>
          </a:bodyPr>
          <a:lstStyle/>
          <a:p>
            <a:pPr>
              <a:lnSpc>
                <a:spcPct val="150000"/>
              </a:lnSpc>
            </a:pPr>
            <a:r>
              <a:rPr lang="en-GB" sz="2800" b="1" u="sng" dirty="0">
                <a:solidFill>
                  <a:srgbClr val="2E2E2E"/>
                </a:solidFill>
                <a:latin typeface="Roboto" panose="02000000000000000000" pitchFamily="2" charset="0"/>
                <a:ea typeface="Roboto" panose="02000000000000000000" pitchFamily="2" charset="0"/>
              </a:rPr>
              <a:t>Radio Galaxies, Morphology</a:t>
            </a:r>
            <a:r>
              <a:rPr lang="en-GB" sz="2800" b="1" dirty="0">
                <a:solidFill>
                  <a:srgbClr val="2E2E2E"/>
                </a:solidFill>
                <a:latin typeface="Roboto" panose="02000000000000000000" pitchFamily="2" charset="0"/>
                <a:ea typeface="Roboto" panose="02000000000000000000" pitchFamily="2" charset="0"/>
              </a:rPr>
              <a:t> </a:t>
            </a:r>
            <a:r>
              <a:rPr lang="en-GB" sz="1600" dirty="0">
                <a:solidFill>
                  <a:srgbClr val="2E2E2E"/>
                </a:solidFill>
                <a:latin typeface="Roboto" panose="02000000000000000000" pitchFamily="2" charset="0"/>
                <a:ea typeface="Roboto" panose="02000000000000000000" pitchFamily="2" charset="0"/>
              </a:rPr>
              <a:t>(</a:t>
            </a:r>
            <a:r>
              <a:rPr lang="it-IT" sz="1600" dirty="0" err="1"/>
              <a:t>Fanaroff</a:t>
            </a:r>
            <a:r>
              <a:rPr lang="it-IT" sz="1600" dirty="0"/>
              <a:t> &amp; Riley, 1974)</a:t>
            </a:r>
          </a:p>
        </p:txBody>
      </p:sp>
      <p:grpSp>
        <p:nvGrpSpPr>
          <p:cNvPr id="7" name="Gruppo 6">
            <a:extLst>
              <a:ext uri="{FF2B5EF4-FFF2-40B4-BE49-F238E27FC236}">
                <a16:creationId xmlns:a16="http://schemas.microsoft.com/office/drawing/2014/main" id="{9188D65B-B568-71F3-00EE-FC7E889C98C3}"/>
              </a:ext>
            </a:extLst>
          </p:cNvPr>
          <p:cNvGrpSpPr/>
          <p:nvPr/>
        </p:nvGrpSpPr>
        <p:grpSpPr>
          <a:xfrm>
            <a:off x="7861007" y="215948"/>
            <a:ext cx="3947048" cy="2126226"/>
            <a:chOff x="7938409" y="1947007"/>
            <a:chExt cx="4050449" cy="2330041"/>
          </a:xfrm>
        </p:grpSpPr>
        <p:pic>
          <p:nvPicPr>
            <p:cNvPr id="3074" name="Picture 2" descr="Jets from powerful black holes can point astronomers toward where to look  for life in the universe">
              <a:extLst>
                <a:ext uri="{FF2B5EF4-FFF2-40B4-BE49-F238E27FC236}">
                  <a16:creationId xmlns:a16="http://schemas.microsoft.com/office/drawing/2014/main" id="{8AB4E88E-B1BB-4D68-8676-A561DD23A0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667"/>
            <a:stretch>
              <a:fillRect/>
            </a:stretch>
          </p:blipFill>
          <p:spPr bwMode="auto">
            <a:xfrm>
              <a:off x="7938409" y="1947007"/>
              <a:ext cx="4050449" cy="230908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241181D9-B746-8D30-A6F2-8D92E3F8804D}"/>
                </a:ext>
              </a:extLst>
            </p:cNvPr>
            <p:cNvSpPr txBox="1"/>
            <p:nvPr/>
          </p:nvSpPr>
          <p:spPr>
            <a:xfrm>
              <a:off x="10159657" y="3906041"/>
              <a:ext cx="1829198" cy="371007"/>
            </a:xfrm>
            <a:prstGeom prst="rect">
              <a:avLst/>
            </a:prstGeom>
            <a:noFill/>
          </p:spPr>
          <p:txBody>
            <a:bodyPr wrap="square">
              <a:spAutoFit/>
            </a:bodyPr>
            <a:lstStyle/>
            <a:p>
              <a:r>
                <a:rPr lang="en-GB" sz="1600" i="1" dirty="0">
                  <a:solidFill>
                    <a:schemeClr val="bg1"/>
                  </a:solidFill>
                </a:rPr>
                <a:t>NASA, ESA, A. Feild</a:t>
              </a:r>
              <a:endParaRPr lang="en-GB" sz="1600" dirty="0">
                <a:solidFill>
                  <a:schemeClr val="bg1"/>
                </a:solidFill>
              </a:endParaRPr>
            </a:p>
          </p:txBody>
        </p:sp>
      </p:grpSp>
      <p:sp>
        <p:nvSpPr>
          <p:cNvPr id="17" name="CasellaDiTesto 16">
            <a:extLst>
              <a:ext uri="{FF2B5EF4-FFF2-40B4-BE49-F238E27FC236}">
                <a16:creationId xmlns:a16="http://schemas.microsoft.com/office/drawing/2014/main" id="{495C4A50-8824-7377-0B73-13D97EDC99A0}"/>
              </a:ext>
            </a:extLst>
          </p:cNvPr>
          <p:cNvSpPr txBox="1"/>
          <p:nvPr/>
        </p:nvSpPr>
        <p:spPr>
          <a:xfrm>
            <a:off x="7861006" y="6241942"/>
            <a:ext cx="2245599" cy="400110"/>
          </a:xfrm>
          <a:prstGeom prst="rect">
            <a:avLst/>
          </a:prstGeom>
          <a:noFill/>
        </p:spPr>
        <p:txBody>
          <a:bodyPr wrap="square" rtlCol="0">
            <a:spAutoFit/>
          </a:bodyPr>
          <a:lstStyle/>
          <a:p>
            <a:pPr algn="ctr"/>
            <a:r>
              <a:rPr lang="en-GB" sz="2000" dirty="0"/>
              <a:t>FRI 3C31</a:t>
            </a:r>
            <a:endParaRPr lang="en-GB" sz="1400" i="1" dirty="0">
              <a:solidFill>
                <a:srgbClr val="222222"/>
              </a:solidFill>
            </a:endParaRPr>
          </a:p>
        </p:txBody>
      </p:sp>
      <p:sp>
        <p:nvSpPr>
          <p:cNvPr id="18" name="CasellaDiTesto 17">
            <a:extLst>
              <a:ext uri="{FF2B5EF4-FFF2-40B4-BE49-F238E27FC236}">
                <a16:creationId xmlns:a16="http://schemas.microsoft.com/office/drawing/2014/main" id="{D84DF92B-AD19-4DE2-05EB-3A5B30069EC4}"/>
              </a:ext>
            </a:extLst>
          </p:cNvPr>
          <p:cNvSpPr txBox="1"/>
          <p:nvPr/>
        </p:nvSpPr>
        <p:spPr>
          <a:xfrm>
            <a:off x="10132877" y="6267040"/>
            <a:ext cx="1675177" cy="400110"/>
          </a:xfrm>
          <a:prstGeom prst="rect">
            <a:avLst/>
          </a:prstGeom>
          <a:noFill/>
        </p:spPr>
        <p:txBody>
          <a:bodyPr wrap="square" rtlCol="0">
            <a:spAutoFit/>
          </a:bodyPr>
          <a:lstStyle/>
          <a:p>
            <a:r>
              <a:rPr lang="en-GB" sz="2000" dirty="0"/>
              <a:t>FRII </a:t>
            </a:r>
            <a:r>
              <a:rPr lang="en-GB" sz="2000" dirty="0" err="1"/>
              <a:t>CygnusA</a:t>
            </a:r>
            <a:endParaRPr lang="en-GB" sz="1400" i="1" dirty="0">
              <a:solidFill>
                <a:srgbClr val="222222"/>
              </a:solidFill>
            </a:endParaRPr>
          </a:p>
        </p:txBody>
      </p:sp>
      <p:sp>
        <p:nvSpPr>
          <p:cNvPr id="19" name="CasellaDiTesto 18">
            <a:extLst>
              <a:ext uri="{FF2B5EF4-FFF2-40B4-BE49-F238E27FC236}">
                <a16:creationId xmlns:a16="http://schemas.microsoft.com/office/drawing/2014/main" id="{5583D24A-85A2-A74F-440F-2653AB457A1A}"/>
              </a:ext>
            </a:extLst>
          </p:cNvPr>
          <p:cNvSpPr txBox="1"/>
          <p:nvPr/>
        </p:nvSpPr>
        <p:spPr>
          <a:xfrm>
            <a:off x="1405422" y="3694833"/>
            <a:ext cx="4838702" cy="1138773"/>
          </a:xfrm>
          <a:prstGeom prst="rect">
            <a:avLst/>
          </a:prstGeom>
          <a:noFill/>
        </p:spPr>
        <p:txBody>
          <a:bodyPr wrap="square">
            <a:spAutoFit/>
          </a:bodyPr>
          <a:lstStyle/>
          <a:p>
            <a:pPr marL="342900" indent="-342900">
              <a:lnSpc>
                <a:spcPct val="150000"/>
              </a:lnSpc>
              <a:buFont typeface="Wingdings" panose="05000000000000000000" pitchFamily="2" charset="2"/>
              <a:buChar char="q"/>
            </a:pPr>
            <a:r>
              <a:rPr lang="en-GB" sz="2400" b="1" dirty="0">
                <a:latin typeface="Times New Roman" panose="02020603050405020304" pitchFamily="18" charset="0"/>
                <a:ea typeface="Calibri" panose="020F0502020204030204" pitchFamily="34" charset="0"/>
                <a:cs typeface="Times New Roman" panose="02020603050405020304" pitchFamily="18" charset="0"/>
              </a:rPr>
              <a:t>FR</a:t>
            </a:r>
            <a:r>
              <a:rPr lang="en-GB" sz="2400" b="1" dirty="0">
                <a:latin typeface="Roboto" panose="02000000000000000000" pitchFamily="2" charset="0"/>
                <a:ea typeface="Roboto" panose="02000000000000000000" pitchFamily="2" charset="0"/>
                <a:cs typeface="Calibri" panose="020F0502020204030204" pitchFamily="34" charset="0"/>
              </a:rPr>
              <a:t> </a:t>
            </a:r>
            <a:r>
              <a:rPr lang="en-GB" sz="2400" b="1" dirty="0">
                <a:latin typeface="Times New Roman" panose="02020603050405020304" pitchFamily="18" charset="0"/>
                <a:ea typeface="Calibri" panose="020F0502020204030204" pitchFamily="34" charset="0"/>
                <a:cs typeface="Times New Roman" panose="02020603050405020304" pitchFamily="18" charset="0"/>
              </a:rPr>
              <a:t>Is</a:t>
            </a:r>
          </a:p>
          <a:p>
            <a:pPr marL="800100" lvl="1" indent="-342900">
              <a:lnSpc>
                <a:spcPct val="150000"/>
              </a:lnSpc>
              <a:buFont typeface="Wingdings" panose="05000000000000000000" pitchFamily="2" charset="2"/>
              <a:buChar char="Ø"/>
            </a:pPr>
            <a:r>
              <a:rPr lang="en-GB" sz="2400" dirty="0">
                <a:latin typeface="Roboto" panose="02000000000000000000" pitchFamily="2" charset="0"/>
                <a:ea typeface="Roboto" panose="02000000000000000000" pitchFamily="2" charset="0"/>
                <a:cs typeface="Times New Roman" panose="02020603050405020304" pitchFamily="18" charset="0"/>
              </a:rPr>
              <a:t>Edge darkened</a:t>
            </a:r>
          </a:p>
        </p:txBody>
      </p:sp>
      <p:sp>
        <p:nvSpPr>
          <p:cNvPr id="23" name="CasellaDiTesto 22">
            <a:extLst>
              <a:ext uri="{FF2B5EF4-FFF2-40B4-BE49-F238E27FC236}">
                <a16:creationId xmlns:a16="http://schemas.microsoft.com/office/drawing/2014/main" id="{2368C61A-2B0E-1517-4991-77DB75E11BC5}"/>
              </a:ext>
            </a:extLst>
          </p:cNvPr>
          <p:cNvSpPr txBox="1"/>
          <p:nvPr/>
        </p:nvSpPr>
        <p:spPr>
          <a:xfrm>
            <a:off x="9591784" y="2459767"/>
            <a:ext cx="1060450" cy="338554"/>
          </a:xfrm>
          <a:prstGeom prst="rect">
            <a:avLst/>
          </a:prstGeom>
          <a:noFill/>
        </p:spPr>
        <p:txBody>
          <a:bodyPr wrap="square">
            <a:spAutoFit/>
          </a:bodyPr>
          <a:lstStyle/>
          <a:p>
            <a:r>
              <a:rPr lang="en-GB" sz="1600" i="1" dirty="0"/>
              <a:t>NRAO/AUI</a:t>
            </a:r>
            <a:endParaRPr lang="it-IT" sz="2000" dirty="0"/>
          </a:p>
        </p:txBody>
      </p:sp>
      <p:sp>
        <p:nvSpPr>
          <p:cNvPr id="4" name="Rettangolo 3">
            <a:extLst>
              <a:ext uri="{FF2B5EF4-FFF2-40B4-BE49-F238E27FC236}">
                <a16:creationId xmlns:a16="http://schemas.microsoft.com/office/drawing/2014/main" id="{A6B51007-E51E-84B5-33D8-6D5565745543}"/>
              </a:ext>
            </a:extLst>
          </p:cNvPr>
          <p:cNvSpPr/>
          <p:nvPr/>
        </p:nvSpPr>
        <p:spPr>
          <a:xfrm>
            <a:off x="1491614" y="2066754"/>
            <a:ext cx="3680461" cy="616777"/>
          </a:xfrm>
          <a:prstGeom prst="rect">
            <a:avLst/>
          </a:prstGeom>
          <a:noFill/>
          <a:ln w="25400">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CasellaDiTesto 8">
            <a:extLst>
              <a:ext uri="{FF2B5EF4-FFF2-40B4-BE49-F238E27FC236}">
                <a16:creationId xmlns:a16="http://schemas.microsoft.com/office/drawing/2014/main" id="{103CF0A6-7844-E59B-7280-25D8A91680A4}"/>
              </a:ext>
            </a:extLst>
          </p:cNvPr>
          <p:cNvSpPr txBox="1"/>
          <p:nvPr/>
        </p:nvSpPr>
        <p:spPr>
          <a:xfrm>
            <a:off x="1388274" y="4952825"/>
            <a:ext cx="6143624" cy="1692771"/>
          </a:xfrm>
          <a:prstGeom prst="rect">
            <a:avLst/>
          </a:prstGeom>
          <a:noFill/>
        </p:spPr>
        <p:txBody>
          <a:bodyPr wrap="square">
            <a:spAutoFit/>
          </a:bodyPr>
          <a:lstStyle/>
          <a:p>
            <a:pPr marL="342900" indent="-342900">
              <a:lnSpc>
                <a:spcPct val="150000"/>
              </a:lnSpc>
              <a:buFont typeface="Wingdings" panose="05000000000000000000" pitchFamily="2" charset="2"/>
              <a:buChar char="q"/>
            </a:pPr>
            <a:r>
              <a:rPr lang="en-GB" sz="2400" b="1" dirty="0">
                <a:latin typeface="Times New Roman" panose="02020603050405020304" pitchFamily="18" charset="0"/>
                <a:ea typeface="Calibri" panose="020F0502020204030204" pitchFamily="34" charset="0"/>
                <a:cs typeface="Times New Roman" panose="02020603050405020304" pitchFamily="18" charset="0"/>
              </a:rPr>
              <a:t>FR</a:t>
            </a:r>
            <a:r>
              <a:rPr lang="en-GB" sz="2400" b="1" dirty="0">
                <a:latin typeface="Roboto" panose="02000000000000000000" pitchFamily="2" charset="0"/>
                <a:ea typeface="Roboto" panose="02000000000000000000" pitchFamily="2" charset="0"/>
                <a:cs typeface="Calibri" panose="020F0502020204030204" pitchFamily="34" charset="0"/>
              </a:rPr>
              <a:t> </a:t>
            </a:r>
            <a:r>
              <a:rPr lang="en-GB" sz="2400" b="1" dirty="0">
                <a:latin typeface="Times New Roman" panose="02020603050405020304" pitchFamily="18" charset="0"/>
                <a:ea typeface="Calibri" panose="020F0502020204030204" pitchFamily="34" charset="0"/>
                <a:cs typeface="Times New Roman" panose="02020603050405020304" pitchFamily="18" charset="0"/>
              </a:rPr>
              <a:t>IIs</a:t>
            </a:r>
          </a:p>
          <a:p>
            <a:pPr marL="800100" lvl="1" indent="-342900">
              <a:lnSpc>
                <a:spcPct val="150000"/>
              </a:lnSpc>
              <a:buFont typeface="Wingdings" panose="05000000000000000000" pitchFamily="2" charset="2"/>
              <a:buChar char="Ø"/>
            </a:pPr>
            <a:r>
              <a:rPr lang="en-GB" sz="2400" dirty="0">
                <a:latin typeface="Roboto" panose="02000000000000000000" pitchFamily="2" charset="0"/>
                <a:ea typeface="Roboto" panose="02000000000000000000" pitchFamily="2" charset="0"/>
              </a:rPr>
              <a:t>Edge-brightened </a:t>
            </a:r>
          </a:p>
          <a:p>
            <a:pPr marL="800100" lvl="1" indent="-342900">
              <a:lnSpc>
                <a:spcPct val="150000"/>
              </a:lnSpc>
              <a:buFont typeface="Wingdings" panose="05000000000000000000" pitchFamily="2" charset="2"/>
              <a:buChar char="Ø"/>
            </a:pPr>
            <a:r>
              <a:rPr lang="en-GB" sz="2400" dirty="0">
                <a:latin typeface="Roboto" panose="02000000000000000000" pitchFamily="2" charset="0"/>
                <a:ea typeface="Roboto" panose="02000000000000000000" pitchFamily="2" charset="0"/>
                <a:cs typeface="Times New Roman" panose="02020603050405020304" pitchFamily="18" charset="0"/>
              </a:rPr>
              <a:t>More collimated jets</a:t>
            </a:r>
          </a:p>
        </p:txBody>
      </p:sp>
      <p:pic>
        <p:nvPicPr>
          <p:cNvPr id="12" name="Immagine 11" descr="Powerful FR II radio jets in CygnusA (left) and the weak FRI jets in 3C 31 (right) from the VLA (Very Large Array) radio maps.image credit: NRAO/AUI.">
            <a:extLst>
              <a:ext uri="{FF2B5EF4-FFF2-40B4-BE49-F238E27FC236}">
                <a16:creationId xmlns:a16="http://schemas.microsoft.com/office/drawing/2014/main" id="{416552C9-9F6E-EE46-85A8-CFBF440B6705}"/>
              </a:ext>
            </a:extLst>
          </p:cNvPr>
          <p:cNvPicPr>
            <a:picLocks noChangeAspect="1"/>
          </p:cNvPicPr>
          <p:nvPr/>
        </p:nvPicPr>
        <p:blipFill>
          <a:blip r:embed="rId5"/>
          <a:srcRect l="42320"/>
          <a:stretch>
            <a:fillRect/>
          </a:stretch>
        </p:blipFill>
        <p:spPr>
          <a:xfrm>
            <a:off x="7866417" y="2725241"/>
            <a:ext cx="2246416" cy="3566602"/>
          </a:xfrm>
          <a:prstGeom prst="rect">
            <a:avLst/>
          </a:prstGeom>
          <a:ln>
            <a:solidFill>
              <a:schemeClr val="accent1"/>
            </a:solidFill>
          </a:ln>
        </p:spPr>
      </p:pic>
      <p:pic>
        <p:nvPicPr>
          <p:cNvPr id="13" name="Immagine 12" descr="Powerful FR II radio jets in CygnusA (left) and the weak FRI jets in 3C 31 (right) from the VLA (Very Large Array) radio maps.image credit: NRAO/AUI.">
            <a:extLst>
              <a:ext uri="{FF2B5EF4-FFF2-40B4-BE49-F238E27FC236}">
                <a16:creationId xmlns:a16="http://schemas.microsoft.com/office/drawing/2014/main" id="{D550FFE2-8693-7DF8-7524-D5CC64D8CDF4}"/>
              </a:ext>
            </a:extLst>
          </p:cNvPr>
          <p:cNvPicPr>
            <a:picLocks noChangeAspect="1"/>
          </p:cNvPicPr>
          <p:nvPr/>
        </p:nvPicPr>
        <p:blipFill>
          <a:blip r:embed="rId5"/>
          <a:srcRect r="57126"/>
          <a:stretch>
            <a:fillRect/>
          </a:stretch>
        </p:blipFill>
        <p:spPr>
          <a:xfrm>
            <a:off x="10119060" y="2725242"/>
            <a:ext cx="1666214" cy="3566601"/>
          </a:xfrm>
          <a:prstGeom prst="rect">
            <a:avLst/>
          </a:prstGeom>
          <a:ln>
            <a:solidFill>
              <a:schemeClr val="accent1"/>
            </a:solidFill>
          </a:ln>
        </p:spPr>
      </p:pic>
      <p:sp>
        <p:nvSpPr>
          <p:cNvPr id="26" name="Title 1">
            <a:extLst>
              <a:ext uri="{FF2B5EF4-FFF2-40B4-BE49-F238E27FC236}">
                <a16:creationId xmlns:a16="http://schemas.microsoft.com/office/drawing/2014/main" id="{0107A7CA-C550-A19F-0F87-88C07B28C824}"/>
              </a:ext>
            </a:extLst>
          </p:cNvPr>
          <p:cNvSpPr txBox="1">
            <a:spLocks/>
          </p:cNvSpPr>
          <p:nvPr/>
        </p:nvSpPr>
        <p:spPr>
          <a:xfrm>
            <a:off x="191690" y="120391"/>
            <a:ext cx="5840810" cy="812366"/>
          </a:xfrm>
          <a:prstGeom prst="rect">
            <a:avLst/>
          </a:prstGeom>
        </p:spPr>
        <p:txBody>
          <a:bodyPr vert="horz" lIns="180000" tIns="45720" rIns="180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70C0"/>
                </a:solidFill>
                <a:latin typeface="Arial Black" panose="020B0A04020102020204" pitchFamily="34" charset="0"/>
              </a:rPr>
              <a:t>RLAGN, RGs</a:t>
            </a:r>
          </a:p>
        </p:txBody>
      </p:sp>
      <p:sp>
        <p:nvSpPr>
          <p:cNvPr id="15" name="CasellaDiTesto 14">
            <a:extLst>
              <a:ext uri="{FF2B5EF4-FFF2-40B4-BE49-F238E27FC236}">
                <a16:creationId xmlns:a16="http://schemas.microsoft.com/office/drawing/2014/main" id="{6E98D604-DC1A-9E44-B8D2-A87CBEDA71DB}"/>
              </a:ext>
            </a:extLst>
          </p:cNvPr>
          <p:cNvSpPr txBox="1"/>
          <p:nvPr/>
        </p:nvSpPr>
        <p:spPr>
          <a:xfrm>
            <a:off x="5316734" y="1189430"/>
            <a:ext cx="2307951" cy="338554"/>
          </a:xfrm>
          <a:prstGeom prst="rect">
            <a:avLst/>
          </a:prstGeom>
          <a:noFill/>
        </p:spPr>
        <p:txBody>
          <a:bodyPr wrap="square">
            <a:spAutoFit/>
          </a:bodyPr>
          <a:lstStyle/>
          <a:p>
            <a:r>
              <a:rPr lang="it-IT" sz="1600" dirty="0"/>
              <a:t>(Urry &amp; Padovani 1995)</a:t>
            </a:r>
          </a:p>
        </p:txBody>
      </p:sp>
    </p:spTree>
    <p:extLst>
      <p:ext uri="{BB962C8B-B14F-4D97-AF65-F5344CB8AC3E}">
        <p14:creationId xmlns:p14="http://schemas.microsoft.com/office/powerpoint/2010/main" val="324048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5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5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250"/>
                                        <p:tgtEl>
                                          <p:spTgt spid="19"/>
                                        </p:tgtEl>
                                      </p:cBhvr>
                                    </p:animEffect>
                                  </p:childTnLst>
                                </p:cTn>
                              </p:par>
                              <p:par>
                                <p:cTn id="24" presetID="10"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5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250"/>
                                        <p:tgtEl>
                                          <p:spTgt spid="9"/>
                                        </p:tgtEl>
                                      </p:cBhvr>
                                    </p:animEffect>
                                  </p:childTnLst>
                                </p:cTn>
                              </p:par>
                              <p:par>
                                <p:cTn id="35" presetID="10"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5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P spid="17" grpId="0"/>
      <p:bldP spid="18" grpId="0"/>
      <p:bldP spid="19" grpId="0"/>
      <p:bldP spid="23" grpId="0"/>
      <p:bldP spid="4" grpId="0" animBg="1"/>
      <p:bldP spid="9" grpId="0"/>
    </p:bldLst>
  </p:timing>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63B4C-CF30-E912-74AE-7C80E121436E}"/>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CB7453EB-FC0E-27E0-B108-7BF740952E87}"/>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5" name="CasellaDiTesto 14">
            <a:extLst>
              <a:ext uri="{FF2B5EF4-FFF2-40B4-BE49-F238E27FC236}">
                <a16:creationId xmlns:a16="http://schemas.microsoft.com/office/drawing/2014/main" id="{6743ACE3-6A6E-3C4D-9FDF-7C22A69A1339}"/>
              </a:ext>
            </a:extLst>
          </p:cNvPr>
          <p:cNvSpPr txBox="1"/>
          <p:nvPr/>
        </p:nvSpPr>
        <p:spPr>
          <a:xfrm>
            <a:off x="260839" y="966976"/>
            <a:ext cx="6161929" cy="2431435"/>
          </a:xfrm>
          <a:prstGeom prst="rect">
            <a:avLst/>
          </a:prstGeom>
          <a:noFill/>
        </p:spPr>
        <p:txBody>
          <a:bodyPr wrap="square">
            <a:spAutoFit/>
          </a:bodyPr>
          <a:lstStyle/>
          <a:p>
            <a:pPr>
              <a:lnSpc>
                <a:spcPct val="150000"/>
              </a:lnSpc>
            </a:pPr>
            <a:r>
              <a:rPr lang="en-GB" sz="3200" b="1" dirty="0">
                <a:latin typeface="Times New Roman" panose="02020603050405020304" pitchFamily="18" charset="0"/>
                <a:ea typeface="Calibri" panose="020F0502020204030204" pitchFamily="34" charset="0"/>
                <a:cs typeface="Times New Roman" panose="02020603050405020304" pitchFamily="18" charset="0"/>
              </a:rPr>
              <a:t>FR</a:t>
            </a:r>
            <a:r>
              <a:rPr lang="en-GB" sz="3200" b="1" dirty="0">
                <a:solidFill>
                  <a:srgbClr val="818181"/>
                </a:solidFill>
                <a:latin typeface="Roboto" panose="02000000000000000000" pitchFamily="2" charset="0"/>
                <a:ea typeface="Roboto" panose="02000000000000000000" pitchFamily="2" charset="0"/>
                <a:cs typeface="Calibri" panose="020F0502020204030204" pitchFamily="34" charset="0"/>
              </a:rPr>
              <a:t> </a:t>
            </a:r>
            <a:r>
              <a:rPr lang="en-GB" sz="3200" b="1" dirty="0">
                <a:latin typeface="Times New Roman" panose="02020603050405020304" pitchFamily="18" charset="0"/>
                <a:ea typeface="Calibri" panose="020F0502020204030204" pitchFamily="34" charset="0"/>
                <a:cs typeface="Times New Roman" panose="02020603050405020304" pitchFamily="18" charset="0"/>
              </a:rPr>
              <a:t>0s:</a:t>
            </a:r>
          </a:p>
          <a:p>
            <a:pPr marL="800100" lvl="1" indent="-342900">
              <a:lnSpc>
                <a:spcPct val="150000"/>
              </a:lnSpc>
              <a:buFont typeface="Wingdings" panose="05000000000000000000" pitchFamily="2" charset="2"/>
              <a:buChar char="Ø"/>
            </a:pPr>
            <a:r>
              <a:rPr lang="en-GB" sz="2400" dirty="0">
                <a:solidFill>
                  <a:schemeClr val="tx1"/>
                </a:solidFill>
                <a:latin typeface="Roboto" panose="02000000000000000000" pitchFamily="2" charset="0"/>
                <a:ea typeface="Roboto" panose="02000000000000000000" pitchFamily="2" charset="0"/>
              </a:rPr>
              <a:t>Mostly Compact (&lt; few kpc)</a:t>
            </a:r>
          </a:p>
          <a:p>
            <a:pPr marL="800100" lvl="1" indent="-342900">
              <a:lnSpc>
                <a:spcPct val="150000"/>
              </a:lnSpc>
              <a:buFont typeface="Wingdings" panose="05000000000000000000" pitchFamily="2" charset="2"/>
              <a:buChar char="Ø"/>
            </a:pPr>
            <a:r>
              <a:rPr lang="en-GB" sz="2400" dirty="0">
                <a:solidFill>
                  <a:schemeClr val="tx1"/>
                </a:solidFill>
                <a:latin typeface="Roboto" panose="02000000000000000000" pitchFamily="2" charset="0"/>
                <a:ea typeface="Roboto" panose="02000000000000000000" pitchFamily="2" charset="0"/>
              </a:rPr>
              <a:t>low-luminosity RLAGN in ETGs</a:t>
            </a:r>
          </a:p>
          <a:p>
            <a:pPr marL="800100" lvl="1" indent="-342900">
              <a:lnSpc>
                <a:spcPct val="150000"/>
              </a:lnSpc>
              <a:buFont typeface="Wingdings" panose="05000000000000000000" pitchFamily="2" charset="2"/>
              <a:buChar char="Ø"/>
            </a:pPr>
            <a:r>
              <a:rPr lang="en-GB" sz="2400" dirty="0">
                <a:solidFill>
                  <a:schemeClr val="tx1"/>
                </a:solidFill>
                <a:latin typeface="Roboto" panose="02000000000000000000" pitchFamily="2" charset="0"/>
                <a:ea typeface="Roboto" panose="02000000000000000000" pitchFamily="2" charset="0"/>
              </a:rPr>
              <a:t>Inefficient low-accretion </a:t>
            </a:r>
          </a:p>
        </p:txBody>
      </p:sp>
      <p:pic>
        <p:nvPicPr>
          <p:cNvPr id="20" name="Immagine 19" descr="Immagine che contiene testo, diagramma, disegno&#10;&#10;Il contenuto generato dall'IA potrebbe non essere corretto.">
            <a:extLst>
              <a:ext uri="{FF2B5EF4-FFF2-40B4-BE49-F238E27FC236}">
                <a16:creationId xmlns:a16="http://schemas.microsoft.com/office/drawing/2014/main" id="{396F00FF-5A43-7048-6C86-90346E641116}"/>
              </a:ext>
            </a:extLst>
          </p:cNvPr>
          <p:cNvPicPr>
            <a:picLocks noChangeAspect="1"/>
          </p:cNvPicPr>
          <p:nvPr/>
        </p:nvPicPr>
        <p:blipFill>
          <a:blip r:embed="rId3"/>
          <a:stretch>
            <a:fillRect/>
          </a:stretch>
        </p:blipFill>
        <p:spPr>
          <a:xfrm>
            <a:off x="6141161" y="952059"/>
            <a:ext cx="5790000" cy="5536609"/>
          </a:xfrm>
          <a:prstGeom prst="rect">
            <a:avLst/>
          </a:prstGeom>
          <a:ln>
            <a:noFill/>
          </a:ln>
        </p:spPr>
      </p:pic>
      <p:sp>
        <p:nvSpPr>
          <p:cNvPr id="22" name="CasellaDiTesto 21">
            <a:extLst>
              <a:ext uri="{FF2B5EF4-FFF2-40B4-BE49-F238E27FC236}">
                <a16:creationId xmlns:a16="http://schemas.microsoft.com/office/drawing/2014/main" id="{40887C3E-6C58-CCED-2003-44432ED8CAB7}"/>
              </a:ext>
            </a:extLst>
          </p:cNvPr>
          <p:cNvSpPr txBox="1"/>
          <p:nvPr/>
        </p:nvSpPr>
        <p:spPr>
          <a:xfrm>
            <a:off x="10453475" y="778868"/>
            <a:ext cx="1459347" cy="307777"/>
          </a:xfrm>
          <a:prstGeom prst="rect">
            <a:avLst/>
          </a:prstGeom>
          <a:noFill/>
        </p:spPr>
        <p:txBody>
          <a:bodyPr wrap="square">
            <a:spAutoFit/>
          </a:bodyPr>
          <a:lstStyle/>
          <a:p>
            <a:r>
              <a:rPr lang="pt-BR" sz="1400" i="1" dirty="0"/>
              <a:t>Baldi et al. (2023)</a:t>
            </a:r>
            <a:endParaRPr lang="en-GB" sz="1400" i="1" dirty="0"/>
          </a:p>
        </p:txBody>
      </p:sp>
      <mc:AlternateContent xmlns:mc="http://schemas.openxmlformats.org/markup-compatibility/2006" xmlns:a14="http://schemas.microsoft.com/office/drawing/2010/main">
        <mc:Choice Requires="a14">
          <p:sp>
            <p:nvSpPr>
              <p:cNvPr id="7" name="CasellaDiTesto 6">
                <a:extLst>
                  <a:ext uri="{FF2B5EF4-FFF2-40B4-BE49-F238E27FC236}">
                    <a16:creationId xmlns:a16="http://schemas.microsoft.com/office/drawing/2014/main" id="{B4B22F45-558D-E1C3-1823-3789449E8109}"/>
                  </a:ext>
                </a:extLst>
              </p:cNvPr>
              <p:cNvSpPr txBox="1"/>
              <p:nvPr/>
            </p:nvSpPr>
            <p:spPr>
              <a:xfrm>
                <a:off x="677739" y="4044242"/>
                <a:ext cx="5463422" cy="1137812"/>
              </a:xfrm>
              <a:prstGeom prst="rect">
                <a:avLst/>
              </a:prstGeom>
              <a:noFill/>
            </p:spPr>
            <p:txBody>
              <a:bodyPr wrap="square">
                <a:spAutoFit/>
              </a:bodyPr>
              <a:lstStyle/>
              <a:p>
                <a:pPr marL="800100" lvl="1" indent="-342900">
                  <a:lnSpc>
                    <a:spcPct val="150000"/>
                  </a:lnSpc>
                  <a:buFont typeface="Wingdings" panose="05000000000000000000" pitchFamily="2" charset="2"/>
                  <a:buChar char="Ø"/>
                </a:pPr>
                <a:r>
                  <a:rPr lang="en-GB" sz="2400" dirty="0">
                    <a:latin typeface="Roboto" panose="02000000000000000000" pitchFamily="2" charset="0"/>
                    <a:ea typeface="Roboto" panose="02000000000000000000" pitchFamily="2" charset="0"/>
                  </a:rPr>
                  <a:t>mas-scale (VLBI):</a:t>
                </a:r>
              </a:p>
              <a:p>
                <a:pPr lvl="1">
                  <a:lnSpc>
                    <a:spcPct val="150000"/>
                  </a:lnSpc>
                </a:pPr>
                <a:r>
                  <a:rPr lang="en-GB" sz="2400" dirty="0">
                    <a:latin typeface="Roboto" panose="02000000000000000000" pitchFamily="2" charset="0"/>
                    <a:ea typeface="Roboto" panose="02000000000000000000" pitchFamily="2" charset="0"/>
                  </a:rPr>
                  <a:t>     </a:t>
                </a:r>
                <a14:m>
                  <m:oMath xmlns:m="http://schemas.openxmlformats.org/officeDocument/2006/math">
                    <m:r>
                      <a:rPr lang="it-IT" sz="2400" dirty="0">
                        <a:latin typeface="Cambria Math" panose="02040503050406030204" pitchFamily="18" charset="0"/>
                      </a:rPr>
                      <m:t>≳</m:t>
                    </m:r>
                    <m:r>
                      <m:rPr>
                        <m:nor/>
                      </m:rPr>
                      <a:rPr lang="it-IT" sz="2400" i="0" dirty="0">
                        <a:latin typeface="Roboto" panose="02000000000000000000" pitchFamily="2" charset="0"/>
                        <a:ea typeface="Roboto" panose="02000000000000000000" pitchFamily="2" charset="0"/>
                      </a:rPr>
                      <m:t>8</m:t>
                    </m:r>
                    <m:r>
                      <m:rPr>
                        <m:nor/>
                      </m:rPr>
                      <a:rPr lang="en-GB" sz="2400" i="0" dirty="0">
                        <a:latin typeface="Roboto" panose="02000000000000000000" pitchFamily="2" charset="0"/>
                        <a:ea typeface="Roboto" panose="02000000000000000000" pitchFamily="2" charset="0"/>
                      </a:rPr>
                      <m:t>0%</m:t>
                    </m:r>
                  </m:oMath>
                </a14:m>
                <a:r>
                  <a:rPr lang="en-GB" sz="2400" dirty="0">
                    <a:latin typeface="Roboto" panose="02000000000000000000" pitchFamily="2" charset="0"/>
                    <a:ea typeface="Roboto" panose="02000000000000000000" pitchFamily="2" charset="0"/>
                  </a:rPr>
                  <a:t> resolved → pc-scale jets</a:t>
                </a:r>
              </a:p>
            </p:txBody>
          </p:sp>
        </mc:Choice>
        <mc:Fallback xmlns="">
          <p:sp>
            <p:nvSpPr>
              <p:cNvPr id="7" name="CasellaDiTesto 6">
                <a:extLst>
                  <a:ext uri="{FF2B5EF4-FFF2-40B4-BE49-F238E27FC236}">
                    <a16:creationId xmlns:a16="http://schemas.microsoft.com/office/drawing/2014/main" id="{B4B22F45-558D-E1C3-1823-3789449E8109}"/>
                  </a:ext>
                </a:extLst>
              </p:cNvPr>
              <p:cNvSpPr txBox="1">
                <a:spLocks noRot="1" noChangeAspect="1" noMove="1" noResize="1" noEditPoints="1" noAdjustHandles="1" noChangeArrowheads="1" noChangeShapeType="1" noTextEdit="1"/>
              </p:cNvSpPr>
              <p:nvPr/>
            </p:nvSpPr>
            <p:spPr>
              <a:xfrm>
                <a:off x="677739" y="4044242"/>
                <a:ext cx="5463422" cy="1137812"/>
              </a:xfrm>
              <a:prstGeom prst="rect">
                <a:avLst/>
              </a:prstGeom>
              <a:blipFill>
                <a:blip r:embed="rId4"/>
                <a:stretch>
                  <a:fillRect r="-335" b="-11230"/>
                </a:stretch>
              </a:blipFill>
            </p:spPr>
            <p:txBody>
              <a:bodyPr/>
              <a:lstStyle/>
              <a:p>
                <a:r>
                  <a:rPr lang="it-IT">
                    <a:noFill/>
                  </a:rPr>
                  <a:t> </a:t>
                </a:r>
              </a:p>
            </p:txBody>
          </p:sp>
        </mc:Fallback>
      </mc:AlternateContent>
      <p:grpSp>
        <p:nvGrpSpPr>
          <p:cNvPr id="21" name="Gruppo 20">
            <a:extLst>
              <a:ext uri="{FF2B5EF4-FFF2-40B4-BE49-F238E27FC236}">
                <a16:creationId xmlns:a16="http://schemas.microsoft.com/office/drawing/2014/main" id="{C5E4C4FC-7308-F913-17E2-914690F84E19}"/>
              </a:ext>
            </a:extLst>
          </p:cNvPr>
          <p:cNvGrpSpPr/>
          <p:nvPr/>
        </p:nvGrpSpPr>
        <p:grpSpPr>
          <a:xfrm>
            <a:off x="572965" y="3585682"/>
            <a:ext cx="4418698" cy="584775"/>
            <a:chOff x="416904" y="3808373"/>
            <a:chExt cx="4418698" cy="584775"/>
          </a:xfrm>
        </p:grpSpPr>
        <mc:AlternateContent xmlns:mc="http://schemas.openxmlformats.org/markup-compatibility/2006" xmlns:p14="http://schemas.microsoft.com/office/powerpoint/2010/main">
          <mc:Choice Requires="p14">
            <p:contentPart p14:bwMode="auto" r:id="rId5">
              <p14:nvContentPartPr>
                <p14:cNvPr id="19" name="Input penna 18">
                  <a:extLst>
                    <a:ext uri="{FF2B5EF4-FFF2-40B4-BE49-F238E27FC236}">
                      <a16:creationId xmlns:a16="http://schemas.microsoft.com/office/drawing/2014/main" id="{BA5AD1D5-7D67-401E-AF29-B27CC8E88BA2}"/>
                    </a:ext>
                  </a:extLst>
                </p14:cNvPr>
                <p14:cNvContentPartPr/>
                <p14:nvPr/>
              </p14:nvContentPartPr>
              <p14:xfrm>
                <a:off x="416904" y="4088518"/>
                <a:ext cx="3800160" cy="56520"/>
              </p14:xfrm>
            </p:contentPart>
          </mc:Choice>
          <mc:Fallback xmlns="">
            <p:pic>
              <p:nvPicPr>
                <p:cNvPr id="19" name="Input penna 18">
                  <a:extLst>
                    <a:ext uri="{FF2B5EF4-FFF2-40B4-BE49-F238E27FC236}">
                      <a16:creationId xmlns:a16="http://schemas.microsoft.com/office/drawing/2014/main" id="{BA5AD1D5-7D67-401E-AF29-B27CC8E88BA2}"/>
                    </a:ext>
                  </a:extLst>
                </p:cNvPr>
                <p:cNvPicPr/>
                <p:nvPr/>
              </p:nvPicPr>
              <p:blipFill>
                <a:blip r:embed="rId6"/>
                <a:stretch>
                  <a:fillRect/>
                </a:stretch>
              </p:blipFill>
              <p:spPr>
                <a:xfrm>
                  <a:off x="353904" y="4025518"/>
                  <a:ext cx="3925800" cy="182160"/>
                </a:xfrm>
                <a:prstGeom prst="rect">
                  <a:avLst/>
                </a:prstGeom>
              </p:spPr>
            </p:pic>
          </mc:Fallback>
        </mc:AlternateContent>
        <p:sp>
          <p:nvSpPr>
            <p:cNvPr id="9" name="CasellaDiTesto 8">
              <a:extLst>
                <a:ext uri="{FF2B5EF4-FFF2-40B4-BE49-F238E27FC236}">
                  <a16:creationId xmlns:a16="http://schemas.microsoft.com/office/drawing/2014/main" id="{7989CA87-DE02-6836-245A-8D1C4D4579C3}"/>
                </a:ext>
              </a:extLst>
            </p:cNvPr>
            <p:cNvSpPr txBox="1"/>
            <p:nvPr/>
          </p:nvSpPr>
          <p:spPr>
            <a:xfrm>
              <a:off x="521679" y="3808373"/>
              <a:ext cx="4313923" cy="584775"/>
            </a:xfrm>
            <a:prstGeom prst="rect">
              <a:avLst/>
            </a:prstGeom>
            <a:noFill/>
          </p:spPr>
          <p:txBody>
            <a:bodyPr wrap="square">
              <a:spAutoFit/>
            </a:bodyPr>
            <a:lstStyle/>
            <a:p>
              <a:r>
                <a:rPr lang="en-GB" sz="3200" b="1" dirty="0">
                  <a:latin typeface="Times New Roman" panose="02020603050405020304" pitchFamily="18" charset="0"/>
                  <a:ea typeface="Calibri" panose="020F0502020204030204" pitchFamily="34" charset="0"/>
                  <a:cs typeface="Times New Roman" panose="02020603050405020304" pitchFamily="18" charset="0"/>
                </a:rPr>
                <a:t>Where are the Jets?</a:t>
              </a:r>
              <a:endParaRPr lang="it-IT" dirty="0"/>
            </a:p>
          </p:txBody>
        </p:sp>
      </p:grpSp>
      <p:grpSp>
        <p:nvGrpSpPr>
          <p:cNvPr id="16" name="Gruppo 15">
            <a:extLst>
              <a:ext uri="{FF2B5EF4-FFF2-40B4-BE49-F238E27FC236}">
                <a16:creationId xmlns:a16="http://schemas.microsoft.com/office/drawing/2014/main" id="{17F60788-0177-4785-764B-DD5BDF5074F8}"/>
              </a:ext>
            </a:extLst>
          </p:cNvPr>
          <p:cNvGrpSpPr/>
          <p:nvPr/>
        </p:nvGrpSpPr>
        <p:grpSpPr>
          <a:xfrm>
            <a:off x="5198772" y="3865827"/>
            <a:ext cx="6888452" cy="2766868"/>
            <a:chOff x="4858540" y="3872541"/>
            <a:chExt cx="7228684" cy="2766868"/>
          </a:xfrm>
        </p:grpSpPr>
        <p:sp>
          <p:nvSpPr>
            <p:cNvPr id="24" name="CasellaDiTesto 23">
              <a:extLst>
                <a:ext uri="{FF2B5EF4-FFF2-40B4-BE49-F238E27FC236}">
                  <a16:creationId xmlns:a16="http://schemas.microsoft.com/office/drawing/2014/main" id="{CD7B2625-7584-E4A6-5629-0EA6218D37F9}"/>
                </a:ext>
              </a:extLst>
            </p:cNvPr>
            <p:cNvSpPr txBox="1"/>
            <p:nvPr/>
          </p:nvSpPr>
          <p:spPr>
            <a:xfrm>
              <a:off x="4858540" y="5931523"/>
              <a:ext cx="1290152" cy="707886"/>
            </a:xfrm>
            <a:prstGeom prst="rect">
              <a:avLst/>
            </a:prstGeom>
            <a:noFill/>
          </p:spPr>
          <p:txBody>
            <a:bodyPr wrap="square">
              <a:spAutoFit/>
            </a:bodyPr>
            <a:lstStyle/>
            <a:p>
              <a:endParaRPr lang="en-GB" sz="4000" b="1" dirty="0">
                <a:solidFill>
                  <a:srgbClr val="1F6BC1"/>
                </a:solidFill>
              </a:endParaRPr>
            </a:p>
          </p:txBody>
        </p:sp>
        <p:sp>
          <p:nvSpPr>
            <p:cNvPr id="14" name="Rettangolo 13">
              <a:extLst>
                <a:ext uri="{FF2B5EF4-FFF2-40B4-BE49-F238E27FC236}">
                  <a16:creationId xmlns:a16="http://schemas.microsoft.com/office/drawing/2014/main" id="{AA1E7CB0-0600-6EB9-257E-F9A58362BA4F}"/>
                </a:ext>
              </a:extLst>
            </p:cNvPr>
            <p:cNvSpPr/>
            <p:nvPr/>
          </p:nvSpPr>
          <p:spPr>
            <a:xfrm>
              <a:off x="5843587" y="3872541"/>
              <a:ext cx="6243637" cy="2691497"/>
            </a:xfrm>
            <a:prstGeom prst="rect">
              <a:avLst/>
            </a:prstGeom>
            <a:noFill/>
            <a:ln w="3810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sp>
        <p:nvSpPr>
          <p:cNvPr id="3" name="Title 1">
            <a:extLst>
              <a:ext uri="{FF2B5EF4-FFF2-40B4-BE49-F238E27FC236}">
                <a16:creationId xmlns:a16="http://schemas.microsoft.com/office/drawing/2014/main" id="{B9CE6B78-F0E9-B721-59FB-47E95615CAED}"/>
              </a:ext>
            </a:extLst>
          </p:cNvPr>
          <p:cNvSpPr txBox="1">
            <a:spLocks/>
          </p:cNvSpPr>
          <p:nvPr/>
        </p:nvSpPr>
        <p:spPr>
          <a:xfrm>
            <a:off x="191690" y="120391"/>
            <a:ext cx="5840810" cy="812366"/>
          </a:xfrm>
          <a:prstGeom prst="rect">
            <a:avLst/>
          </a:prstGeom>
        </p:spPr>
        <p:txBody>
          <a:bodyPr vert="horz" lIns="180000" tIns="45720" rIns="180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70C0"/>
                </a:solidFill>
                <a:latin typeface="Arial Black" panose="020B0A04020102020204" pitchFamily="34" charset="0"/>
              </a:rPr>
              <a:t>Adding the FR0 </a:t>
            </a:r>
          </a:p>
        </p:txBody>
      </p:sp>
    </p:spTree>
    <p:extLst>
      <p:ext uri="{BB962C8B-B14F-4D97-AF65-F5344CB8AC3E}">
        <p14:creationId xmlns:p14="http://schemas.microsoft.com/office/powerpoint/2010/main" val="414023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5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35C0D-1488-B9FD-4EFA-9070F77325F6}"/>
            </a:ext>
          </a:extLst>
        </p:cNvPr>
        <p:cNvGrpSpPr/>
        <p:nvPr/>
      </p:nvGrpSpPr>
      <p:grpSpPr>
        <a:xfrm>
          <a:off x="0" y="0"/>
          <a:ext cx="0" cy="0"/>
          <a:chOff x="0" y="0"/>
          <a:chExt cx="0" cy="0"/>
        </a:xfrm>
      </p:grpSpPr>
      <p:sp>
        <p:nvSpPr>
          <p:cNvPr id="22" name="Rettangolo con angoli arrotondati 21">
            <a:extLst>
              <a:ext uri="{FF2B5EF4-FFF2-40B4-BE49-F238E27FC236}">
                <a16:creationId xmlns:a16="http://schemas.microsoft.com/office/drawing/2014/main" id="{83568064-7690-8B28-FB55-40F7A6577318}"/>
              </a:ext>
            </a:extLst>
          </p:cNvPr>
          <p:cNvSpPr/>
          <p:nvPr/>
        </p:nvSpPr>
        <p:spPr>
          <a:xfrm>
            <a:off x="483399" y="3866259"/>
            <a:ext cx="11213717" cy="2484536"/>
          </a:xfrm>
          <a:prstGeom prst="roundRect">
            <a:avLst>
              <a:gd name="adj" fmla="val 6699"/>
            </a:avLst>
          </a:prstGeom>
          <a:solidFill>
            <a:schemeClr val="tx2">
              <a:lumMod val="40000"/>
              <a:lumOff val="6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4" name="Rettangolo 3">
            <a:extLst>
              <a:ext uri="{FF2B5EF4-FFF2-40B4-BE49-F238E27FC236}">
                <a16:creationId xmlns:a16="http://schemas.microsoft.com/office/drawing/2014/main" id="{5FBF4E9F-701B-CF78-4C2F-0B1F7BFCBCD7}"/>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3" name="CasellaDiTesto 2">
            <a:extLst>
              <a:ext uri="{FF2B5EF4-FFF2-40B4-BE49-F238E27FC236}">
                <a16:creationId xmlns:a16="http://schemas.microsoft.com/office/drawing/2014/main" id="{8015D82B-7E19-21D2-9CB5-290BA72E2CEE}"/>
              </a:ext>
            </a:extLst>
          </p:cNvPr>
          <p:cNvSpPr txBox="1"/>
          <p:nvPr/>
        </p:nvSpPr>
        <p:spPr>
          <a:xfrm>
            <a:off x="464223" y="4560385"/>
            <a:ext cx="3836614" cy="584775"/>
          </a:xfrm>
          <a:prstGeom prst="rect">
            <a:avLst/>
          </a:prstGeom>
          <a:noFill/>
        </p:spPr>
        <p:txBody>
          <a:bodyPr wrap="square">
            <a:spAutoFit/>
          </a:bodyPr>
          <a:lstStyle/>
          <a:p>
            <a:pPr marL="800100" lvl="1" indent="-342900">
              <a:lnSpc>
                <a:spcPct val="150000"/>
              </a:lnSpc>
              <a:buFont typeface="Wingdings" panose="05000000000000000000" pitchFamily="2" charset="2"/>
              <a:buChar char="Ø"/>
            </a:pPr>
            <a:r>
              <a:rPr lang="it-IT" sz="2400" b="1" dirty="0">
                <a:latin typeface="Roboto" panose="02000000000000000000" pitchFamily="2" charset="0"/>
                <a:ea typeface="Roboto" panose="02000000000000000000" pitchFamily="2" charset="0"/>
              </a:rPr>
              <a:t>Dynamic scenario</a:t>
            </a:r>
            <a:endParaRPr lang="en-GB" sz="2200" dirty="0">
              <a:latin typeface="Roboto" panose="02000000000000000000" pitchFamily="2" charset="0"/>
              <a:ea typeface="Roboto" panose="02000000000000000000" pitchFamily="2" charset="0"/>
            </a:endParaRPr>
          </a:p>
        </p:txBody>
      </p:sp>
      <p:sp>
        <p:nvSpPr>
          <p:cNvPr id="6" name="CasellaDiTesto 5">
            <a:extLst>
              <a:ext uri="{FF2B5EF4-FFF2-40B4-BE49-F238E27FC236}">
                <a16:creationId xmlns:a16="http://schemas.microsoft.com/office/drawing/2014/main" id="{64008DED-795B-002A-EB86-498C5F21EA87}"/>
              </a:ext>
            </a:extLst>
          </p:cNvPr>
          <p:cNvSpPr txBox="1"/>
          <p:nvPr/>
        </p:nvSpPr>
        <p:spPr>
          <a:xfrm>
            <a:off x="502578" y="3985537"/>
            <a:ext cx="11225198" cy="584775"/>
          </a:xfrm>
          <a:prstGeom prst="rect">
            <a:avLst/>
          </a:prstGeom>
          <a:noFill/>
        </p:spPr>
        <p:txBody>
          <a:bodyPr wrap="square">
            <a:spAutoFit/>
          </a:bodyPr>
          <a:lstStyle/>
          <a:p>
            <a:pPr algn="ctr"/>
            <a:r>
              <a:rPr lang="en-GB" sz="3200" b="1" dirty="0">
                <a:solidFill>
                  <a:srgbClr val="1F6BC1"/>
                </a:solidFill>
                <a:latin typeface="Roboto" panose="02000000000000000000" pitchFamily="2" charset="0"/>
                <a:ea typeface="Roboto" panose="02000000000000000000" pitchFamily="2" charset="0"/>
              </a:rPr>
              <a:t> WHY FR0s LACK EXTENDED EMISSION? </a:t>
            </a:r>
            <a:endParaRPr lang="en-GB" b="1" i="1" dirty="0"/>
          </a:p>
        </p:txBody>
      </p:sp>
      <p:cxnSp>
        <p:nvCxnSpPr>
          <p:cNvPr id="8" name="Connettore 2 7">
            <a:extLst>
              <a:ext uri="{FF2B5EF4-FFF2-40B4-BE49-F238E27FC236}">
                <a16:creationId xmlns:a16="http://schemas.microsoft.com/office/drawing/2014/main" id="{5FD10DA4-1F63-B9A9-1283-4E69399F24ED}"/>
              </a:ext>
            </a:extLst>
          </p:cNvPr>
          <p:cNvCxnSpPr>
            <a:cxnSpLocks/>
          </p:cNvCxnSpPr>
          <p:nvPr/>
        </p:nvCxnSpPr>
        <p:spPr>
          <a:xfrm>
            <a:off x="4135140" y="4928817"/>
            <a:ext cx="629920" cy="0"/>
          </a:xfrm>
          <a:prstGeom prst="straightConnector1">
            <a:avLst/>
          </a:prstGeom>
          <a:ln w="38100">
            <a:solidFill>
              <a:srgbClr val="1F6BC1"/>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CasellaDiTesto 14">
            <a:extLst>
              <a:ext uri="{FF2B5EF4-FFF2-40B4-BE49-F238E27FC236}">
                <a16:creationId xmlns:a16="http://schemas.microsoft.com/office/drawing/2014/main" id="{E2754A14-173C-0626-1734-AC8DCD5F47BA}"/>
              </a:ext>
            </a:extLst>
          </p:cNvPr>
          <p:cNvSpPr txBox="1"/>
          <p:nvPr/>
        </p:nvSpPr>
        <p:spPr>
          <a:xfrm>
            <a:off x="4765060" y="4700110"/>
            <a:ext cx="3471760" cy="461665"/>
          </a:xfrm>
          <a:prstGeom prst="rect">
            <a:avLst/>
          </a:prstGeom>
          <a:noFill/>
        </p:spPr>
        <p:txBody>
          <a:bodyPr wrap="square">
            <a:spAutoFit/>
          </a:bodyPr>
          <a:lstStyle/>
          <a:p>
            <a:r>
              <a:rPr lang="it-IT" sz="2400" dirty="0">
                <a:latin typeface="Roboto" panose="02000000000000000000" pitchFamily="2" charset="0"/>
                <a:ea typeface="Roboto" panose="02000000000000000000" pitchFamily="2" charset="0"/>
              </a:rPr>
              <a:t>Young/</a:t>
            </a:r>
            <a:r>
              <a:rPr lang="it-IT" sz="2400" dirty="0" err="1">
                <a:latin typeface="Roboto" panose="02000000000000000000" pitchFamily="2" charset="0"/>
                <a:ea typeface="Roboto" panose="02000000000000000000" pitchFamily="2" charset="0"/>
              </a:rPr>
              <a:t>Recurrent</a:t>
            </a:r>
            <a:r>
              <a:rPr lang="it-IT" sz="2400" dirty="0">
                <a:latin typeface="Roboto" panose="02000000000000000000" pitchFamily="2" charset="0"/>
                <a:ea typeface="Roboto" panose="02000000000000000000" pitchFamily="2" charset="0"/>
              </a:rPr>
              <a:t> </a:t>
            </a:r>
            <a:r>
              <a:rPr lang="it-IT" sz="2400" dirty="0" err="1">
                <a:latin typeface="Roboto" panose="02000000000000000000" pitchFamily="2" charset="0"/>
                <a:ea typeface="Roboto" panose="02000000000000000000" pitchFamily="2" charset="0"/>
              </a:rPr>
              <a:t>RGs</a:t>
            </a:r>
            <a:endParaRPr lang="en-GB" sz="2400" b="1" dirty="0">
              <a:highlight>
                <a:srgbClr val="FFFF00"/>
              </a:highlight>
            </a:endParaRPr>
          </a:p>
        </p:txBody>
      </p:sp>
      <p:cxnSp>
        <p:nvCxnSpPr>
          <p:cNvPr id="17" name="Connettore 2 16">
            <a:extLst>
              <a:ext uri="{FF2B5EF4-FFF2-40B4-BE49-F238E27FC236}">
                <a16:creationId xmlns:a16="http://schemas.microsoft.com/office/drawing/2014/main" id="{A4D03A51-329F-4596-F27D-38A32711636E}"/>
              </a:ext>
            </a:extLst>
          </p:cNvPr>
          <p:cNvCxnSpPr>
            <a:cxnSpLocks/>
          </p:cNvCxnSpPr>
          <p:nvPr/>
        </p:nvCxnSpPr>
        <p:spPr>
          <a:xfrm>
            <a:off x="3752585" y="5467231"/>
            <a:ext cx="629920" cy="0"/>
          </a:xfrm>
          <a:prstGeom prst="straightConnector1">
            <a:avLst/>
          </a:prstGeom>
          <a:ln w="38100">
            <a:solidFill>
              <a:srgbClr val="1F6BC1"/>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CasellaDiTesto 17">
            <a:extLst>
              <a:ext uri="{FF2B5EF4-FFF2-40B4-BE49-F238E27FC236}">
                <a16:creationId xmlns:a16="http://schemas.microsoft.com/office/drawing/2014/main" id="{3B12ACC3-61FC-F0E2-4C6F-D12C4714BD95}"/>
              </a:ext>
            </a:extLst>
          </p:cNvPr>
          <p:cNvSpPr txBox="1"/>
          <p:nvPr/>
        </p:nvSpPr>
        <p:spPr>
          <a:xfrm>
            <a:off x="4578361" y="5230364"/>
            <a:ext cx="3120268" cy="461665"/>
          </a:xfrm>
          <a:prstGeom prst="rect">
            <a:avLst/>
          </a:prstGeom>
          <a:noFill/>
        </p:spPr>
        <p:txBody>
          <a:bodyPr wrap="square">
            <a:spAutoFit/>
          </a:bodyPr>
          <a:lstStyle/>
          <a:p>
            <a:r>
              <a:rPr lang="it-IT" sz="2400" dirty="0" err="1">
                <a:latin typeface="Roboto" panose="02000000000000000000" pitchFamily="2" charset="0"/>
                <a:ea typeface="Roboto" panose="02000000000000000000" pitchFamily="2" charset="0"/>
              </a:rPr>
              <a:t>Intrinsically</a:t>
            </a:r>
            <a:r>
              <a:rPr lang="it-IT" sz="2400" dirty="0">
                <a:latin typeface="Roboto" panose="02000000000000000000" pitchFamily="2" charset="0"/>
                <a:ea typeface="Roboto" panose="02000000000000000000" pitchFamily="2" charset="0"/>
              </a:rPr>
              <a:t> compact</a:t>
            </a:r>
            <a:endParaRPr lang="en-GB" sz="2400" b="1" dirty="0">
              <a:highlight>
                <a:srgbClr val="FFFF00"/>
              </a:highlight>
            </a:endParaRPr>
          </a:p>
        </p:txBody>
      </p:sp>
      <p:sp>
        <p:nvSpPr>
          <p:cNvPr id="19" name="CasellaDiTesto 18">
            <a:extLst>
              <a:ext uri="{FF2B5EF4-FFF2-40B4-BE49-F238E27FC236}">
                <a16:creationId xmlns:a16="http://schemas.microsoft.com/office/drawing/2014/main" id="{625F10B3-531C-5C7B-EBC1-2C2E1BCBE1AE}"/>
              </a:ext>
            </a:extLst>
          </p:cNvPr>
          <p:cNvSpPr txBox="1"/>
          <p:nvPr/>
        </p:nvSpPr>
        <p:spPr>
          <a:xfrm>
            <a:off x="464223" y="5099930"/>
            <a:ext cx="3361328" cy="584775"/>
          </a:xfrm>
          <a:prstGeom prst="rect">
            <a:avLst/>
          </a:prstGeom>
          <a:noFill/>
        </p:spPr>
        <p:txBody>
          <a:bodyPr wrap="square">
            <a:spAutoFit/>
          </a:bodyPr>
          <a:lstStyle/>
          <a:p>
            <a:pPr marL="800100" lvl="1" indent="-342900">
              <a:lnSpc>
                <a:spcPct val="150000"/>
              </a:lnSpc>
              <a:buFont typeface="Wingdings" panose="05000000000000000000" pitchFamily="2" charset="2"/>
              <a:buChar char="Ø"/>
            </a:pPr>
            <a:r>
              <a:rPr lang="it-IT" sz="2400" b="1" dirty="0" err="1">
                <a:latin typeface="Roboto" panose="02000000000000000000" pitchFamily="2" charset="0"/>
                <a:ea typeface="Roboto" panose="02000000000000000000" pitchFamily="2" charset="0"/>
              </a:rPr>
              <a:t>Static</a:t>
            </a:r>
            <a:r>
              <a:rPr lang="it-IT" sz="2400" b="1" dirty="0">
                <a:latin typeface="Roboto" panose="02000000000000000000" pitchFamily="2" charset="0"/>
                <a:ea typeface="Roboto" panose="02000000000000000000" pitchFamily="2" charset="0"/>
              </a:rPr>
              <a:t> scenario</a:t>
            </a:r>
            <a:endParaRPr lang="it-IT" sz="2400" dirty="0">
              <a:latin typeface="Roboto" panose="02000000000000000000" pitchFamily="2" charset="0"/>
              <a:ea typeface="Roboto" panose="02000000000000000000" pitchFamily="2" charset="0"/>
            </a:endParaRPr>
          </a:p>
        </p:txBody>
      </p:sp>
      <p:sp>
        <p:nvSpPr>
          <p:cNvPr id="16" name="Title 1">
            <a:extLst>
              <a:ext uri="{FF2B5EF4-FFF2-40B4-BE49-F238E27FC236}">
                <a16:creationId xmlns:a16="http://schemas.microsoft.com/office/drawing/2014/main" id="{26046C39-DCE4-45A3-957A-119BD0230DC9}"/>
              </a:ext>
            </a:extLst>
          </p:cNvPr>
          <p:cNvSpPr txBox="1">
            <a:spLocks/>
          </p:cNvSpPr>
          <p:nvPr/>
        </p:nvSpPr>
        <p:spPr>
          <a:xfrm>
            <a:off x="191690" y="120391"/>
            <a:ext cx="5840810" cy="812366"/>
          </a:xfrm>
          <a:prstGeom prst="rect">
            <a:avLst/>
          </a:prstGeom>
        </p:spPr>
        <p:txBody>
          <a:bodyPr vert="horz" lIns="180000" tIns="45720" rIns="180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70C0"/>
                </a:solidFill>
                <a:latin typeface="Arial Black" panose="020B0A04020102020204" pitchFamily="34" charset="0"/>
              </a:rPr>
              <a:t>Adding the FR0 </a:t>
            </a:r>
          </a:p>
        </p:txBody>
      </p:sp>
      <p:sp>
        <p:nvSpPr>
          <p:cNvPr id="7" name="Rettangolo con angoli arrotondati 6">
            <a:extLst>
              <a:ext uri="{FF2B5EF4-FFF2-40B4-BE49-F238E27FC236}">
                <a16:creationId xmlns:a16="http://schemas.microsoft.com/office/drawing/2014/main" id="{A3B64757-57E4-72CA-D18C-B0DA23896413}"/>
              </a:ext>
            </a:extLst>
          </p:cNvPr>
          <p:cNvSpPr/>
          <p:nvPr/>
        </p:nvSpPr>
        <p:spPr>
          <a:xfrm>
            <a:off x="477659" y="1077035"/>
            <a:ext cx="11225199" cy="2484536"/>
          </a:xfrm>
          <a:prstGeom prst="roundRect">
            <a:avLst>
              <a:gd name="adj" fmla="val 6444"/>
            </a:avLst>
          </a:prstGeom>
          <a:solidFill>
            <a:schemeClr val="tx2">
              <a:lumMod val="40000"/>
              <a:lumOff val="6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9" name="CasellaDiTesto 8">
            <a:extLst>
              <a:ext uri="{FF2B5EF4-FFF2-40B4-BE49-F238E27FC236}">
                <a16:creationId xmlns:a16="http://schemas.microsoft.com/office/drawing/2014/main" id="{91577C82-CEDA-2EA2-7799-339AD48B012C}"/>
              </a:ext>
            </a:extLst>
          </p:cNvPr>
          <p:cNvSpPr txBox="1"/>
          <p:nvPr/>
        </p:nvSpPr>
        <p:spPr>
          <a:xfrm>
            <a:off x="503556" y="1181419"/>
            <a:ext cx="11199301" cy="584775"/>
          </a:xfrm>
          <a:prstGeom prst="rect">
            <a:avLst/>
          </a:prstGeom>
          <a:noFill/>
        </p:spPr>
        <p:txBody>
          <a:bodyPr wrap="square">
            <a:spAutoFit/>
          </a:bodyPr>
          <a:lstStyle/>
          <a:p>
            <a:pPr algn="ctr"/>
            <a:r>
              <a:rPr lang="en-GB" sz="3200" b="1" dirty="0">
                <a:solidFill>
                  <a:srgbClr val="1F6BC1"/>
                </a:solidFill>
                <a:latin typeface="Roboto" panose="02000000000000000000" pitchFamily="2" charset="0"/>
                <a:ea typeface="Roboto" panose="02000000000000000000" pitchFamily="2" charset="0"/>
              </a:rPr>
              <a:t> WHY FR0s ARE IMPORTANT? </a:t>
            </a:r>
            <a:endParaRPr lang="en-GB" sz="3200" b="1" i="1" dirty="0"/>
          </a:p>
        </p:txBody>
      </p:sp>
      <p:grpSp>
        <p:nvGrpSpPr>
          <p:cNvPr id="10" name="Gruppo 9">
            <a:extLst>
              <a:ext uri="{FF2B5EF4-FFF2-40B4-BE49-F238E27FC236}">
                <a16:creationId xmlns:a16="http://schemas.microsoft.com/office/drawing/2014/main" id="{BCCDCBFD-F5B7-DF16-A148-22F51BB068D5}"/>
              </a:ext>
            </a:extLst>
          </p:cNvPr>
          <p:cNvGrpSpPr/>
          <p:nvPr/>
        </p:nvGrpSpPr>
        <p:grpSpPr>
          <a:xfrm>
            <a:off x="181361" y="1725043"/>
            <a:ext cx="11599226" cy="2367251"/>
            <a:chOff x="12458" y="4468731"/>
            <a:chExt cx="10247299" cy="2367251"/>
          </a:xfrm>
          <a:effectLst/>
        </p:grpSpPr>
        <mc:AlternateContent xmlns:mc="http://schemas.openxmlformats.org/markup-compatibility/2006" xmlns:a14="http://schemas.microsoft.com/office/drawing/2010/main">
          <mc:Choice Requires="a14">
            <p:sp>
              <p:nvSpPr>
                <p:cNvPr id="12" name="CasellaDiTesto 11">
                  <a:extLst>
                    <a:ext uri="{FF2B5EF4-FFF2-40B4-BE49-F238E27FC236}">
                      <a16:creationId xmlns:a16="http://schemas.microsoft.com/office/drawing/2014/main" id="{806A2F56-F7E7-A079-BEE8-F8BAC73E7B5F}"/>
                    </a:ext>
                  </a:extLst>
                </p:cNvPr>
                <p:cNvSpPr txBox="1"/>
                <p:nvPr/>
              </p:nvSpPr>
              <p:spPr>
                <a:xfrm>
                  <a:off x="12458" y="4468731"/>
                  <a:ext cx="10247299" cy="2367251"/>
                </a:xfrm>
                <a:prstGeom prst="rect">
                  <a:avLst/>
                </a:prstGeom>
                <a:noFill/>
              </p:spPr>
              <p:txBody>
                <a:bodyPr wrap="square">
                  <a:spAutoFit/>
                </a:bodyPr>
                <a:lstStyle/>
                <a:p>
                  <a:pPr marL="800100" lvl="1" indent="-342900">
                    <a:lnSpc>
                      <a:spcPct val="150000"/>
                    </a:lnSpc>
                    <a:buFont typeface="Wingdings" panose="05000000000000000000" pitchFamily="2" charset="2"/>
                    <a:buChar char="Ø"/>
                  </a:pPr>
                  <a:r>
                    <a:rPr lang="en-GB" sz="2400" dirty="0">
                      <a:latin typeface="Roboto" panose="02000000000000000000" pitchFamily="2" charset="0"/>
                      <a:ea typeface="Roboto" panose="02000000000000000000" pitchFamily="2" charset="0"/>
                    </a:rPr>
                    <a:t>Low-luminosity RL-AGN               Inefficient ACCRETION-EJECTION</a:t>
                  </a:r>
                </a:p>
                <a:p>
                  <a:pPr marL="800100" lvl="1" indent="-342900">
                    <a:lnSpc>
                      <a:spcPct val="150000"/>
                    </a:lnSpc>
                    <a:buFont typeface="Wingdings" panose="05000000000000000000" pitchFamily="2" charset="2"/>
                    <a:buChar char="Ø"/>
                  </a:pPr>
                  <a14:m>
                    <m:oMath xmlns:m="http://schemas.openxmlformats.org/officeDocument/2006/math">
                      <m:r>
                        <a:rPr lang="en-GB" sz="2400" b="1" dirty="0" smtClean="0">
                          <a:solidFill>
                            <a:schemeClr val="tx1"/>
                          </a:solidFill>
                          <a:latin typeface="Cambria Math" panose="02040503050406030204" pitchFamily="18" charset="0"/>
                          <a:ea typeface="Roboto" panose="02000000000000000000" pitchFamily="2" charset="0"/>
                        </a:rPr>
                        <m:t>~</m:t>
                      </m:r>
                    </m:oMath>
                  </a14:m>
                  <a:r>
                    <a:rPr lang="en-GB" sz="2400" b="1" dirty="0">
                      <a:solidFill>
                        <a:schemeClr val="tx1"/>
                      </a:solidFill>
                      <a:latin typeface="Roboto" panose="02000000000000000000" pitchFamily="2" charset="0"/>
                      <a:ea typeface="Roboto" panose="02000000000000000000" pitchFamily="2" charset="0"/>
                    </a:rPr>
                    <a:t>5×  FRIs at  </a:t>
                  </a:r>
                  <a14:m>
                    <m:oMath xmlns:m="http://schemas.openxmlformats.org/officeDocument/2006/math">
                      <m:r>
                        <a:rPr lang="it-IT" sz="2400" b="1" i="1" dirty="0">
                          <a:solidFill>
                            <a:schemeClr val="tx1"/>
                          </a:solidFill>
                          <a:latin typeface="Cambria Math" panose="02040503050406030204" pitchFamily="18" charset="0"/>
                          <a:ea typeface="Cambria Math" panose="02040503050406030204" pitchFamily="18" charset="0"/>
                        </a:rPr>
                        <m:t>𝒛</m:t>
                      </m:r>
                      <m:r>
                        <a:rPr lang="en-GB" sz="2400" b="1" dirty="0">
                          <a:solidFill>
                            <a:schemeClr val="tx1"/>
                          </a:solidFill>
                          <a:latin typeface="Cambria Math" panose="02040503050406030204" pitchFamily="18" charset="0"/>
                          <a:ea typeface="Cambria Math" panose="02040503050406030204" pitchFamily="18" charset="0"/>
                        </a:rPr>
                        <m:t>≲</m:t>
                      </m:r>
                      <m:r>
                        <a:rPr lang="it-IT" sz="2400" b="1" i="1" dirty="0">
                          <a:solidFill>
                            <a:schemeClr val="tx1"/>
                          </a:solidFill>
                          <a:latin typeface="Cambria Math" panose="02040503050406030204" pitchFamily="18" charset="0"/>
                          <a:ea typeface="Cambria Math" panose="02040503050406030204" pitchFamily="18" charset="0"/>
                        </a:rPr>
                        <m:t>𝟎</m:t>
                      </m:r>
                      <m:r>
                        <a:rPr lang="it-IT" sz="2400" b="1" dirty="0">
                          <a:solidFill>
                            <a:schemeClr val="tx1"/>
                          </a:solidFill>
                          <a:latin typeface="Cambria Math" panose="02040503050406030204" pitchFamily="18" charset="0"/>
                          <a:ea typeface="Cambria Math" panose="02040503050406030204" pitchFamily="18" charset="0"/>
                        </a:rPr>
                        <m:t>.</m:t>
                      </m:r>
                      <m:r>
                        <a:rPr lang="it-IT" sz="2400" b="1" i="1" dirty="0">
                          <a:solidFill>
                            <a:schemeClr val="tx1"/>
                          </a:solidFill>
                          <a:latin typeface="Cambria Math" panose="02040503050406030204" pitchFamily="18" charset="0"/>
                          <a:ea typeface="Cambria Math" panose="02040503050406030204" pitchFamily="18" charset="0"/>
                        </a:rPr>
                        <m:t>𝟏</m:t>
                      </m:r>
                    </m:oMath>
                  </a14:m>
                  <a:r>
                    <a:rPr lang="en-GB" sz="2400" b="1" dirty="0">
                      <a:solidFill>
                        <a:schemeClr val="tx1"/>
                      </a:solidFill>
                      <a:latin typeface="Roboto" panose="02000000000000000000" pitchFamily="2" charset="0"/>
                      <a:ea typeface="Roboto" panose="02000000000000000000" pitchFamily="2" charset="0"/>
                    </a:rPr>
                    <a:t>            Dominant RL-AGN in local Universe </a:t>
                  </a:r>
                  <a:r>
                    <a:rPr lang="en-GB" sz="1400" i="1" dirty="0"/>
                    <a:t>(</a:t>
                  </a:r>
                  <a:r>
                    <a:rPr lang="pt-BR" sz="1400" i="1" dirty="0"/>
                    <a:t>Baldi et al., 2023)</a:t>
                  </a:r>
                  <a:endParaRPr lang="en-GB" sz="2400" b="1" dirty="0">
                    <a:solidFill>
                      <a:schemeClr val="tx1"/>
                    </a:solidFill>
                    <a:latin typeface="Roboto" panose="02000000000000000000" pitchFamily="2" charset="0"/>
                    <a:ea typeface="Roboto" panose="02000000000000000000" pitchFamily="2" charset="0"/>
                  </a:endParaRPr>
                </a:p>
                <a:p>
                  <a:pPr marL="800100" lvl="1" indent="-342900">
                    <a:lnSpc>
                      <a:spcPct val="150000"/>
                    </a:lnSpc>
                    <a:buFont typeface="Wingdings" panose="05000000000000000000" pitchFamily="2" charset="2"/>
                    <a:buChar char="Ø"/>
                  </a:pPr>
                  <a:r>
                    <a:rPr lang="en-GB" sz="2400" b="1" dirty="0">
                      <a:latin typeface="Roboto" panose="02000000000000000000" pitchFamily="2" charset="0"/>
                      <a:ea typeface="Roboto" panose="02000000000000000000" pitchFamily="2" charset="0"/>
                    </a:rPr>
                    <a:t>Low-power jets               May have more efficient ISM-coupling </a:t>
                  </a:r>
                  <a:r>
                    <a:rPr lang="en-GB" sz="1400" i="1" dirty="0"/>
                    <a:t>(Mukherjee2025)</a:t>
                  </a:r>
                </a:p>
              </p:txBody>
            </p:sp>
          </mc:Choice>
          <mc:Fallback xmlns="">
            <p:sp>
              <p:nvSpPr>
                <p:cNvPr id="12" name="CasellaDiTesto 11">
                  <a:extLst>
                    <a:ext uri="{FF2B5EF4-FFF2-40B4-BE49-F238E27FC236}">
                      <a16:creationId xmlns:a16="http://schemas.microsoft.com/office/drawing/2014/main" id="{806A2F56-F7E7-A079-BEE8-F8BAC73E7B5F}"/>
                    </a:ext>
                  </a:extLst>
                </p:cNvPr>
                <p:cNvSpPr txBox="1">
                  <a:spLocks noRot="1" noChangeAspect="1" noMove="1" noResize="1" noEditPoints="1" noAdjustHandles="1" noChangeArrowheads="1" noChangeShapeType="1" noTextEdit="1"/>
                </p:cNvSpPr>
                <p:nvPr/>
              </p:nvSpPr>
              <p:spPr>
                <a:xfrm>
                  <a:off x="12458" y="4468731"/>
                  <a:ext cx="10247299" cy="2367251"/>
                </a:xfrm>
                <a:prstGeom prst="rect">
                  <a:avLst/>
                </a:prstGeom>
                <a:blipFill>
                  <a:blip r:embed="rId3"/>
                  <a:stretch>
                    <a:fillRect/>
                  </a:stretch>
                </a:blipFill>
              </p:spPr>
              <p:txBody>
                <a:bodyPr/>
                <a:lstStyle/>
                <a:p>
                  <a:r>
                    <a:rPr lang="it-IT">
                      <a:noFill/>
                    </a:rPr>
                    <a:t> </a:t>
                  </a:r>
                </a:p>
              </p:txBody>
            </p:sp>
          </mc:Fallback>
        </mc:AlternateContent>
        <p:cxnSp>
          <p:nvCxnSpPr>
            <p:cNvPr id="20" name="Connettore 2 19">
              <a:extLst>
                <a:ext uri="{FF2B5EF4-FFF2-40B4-BE49-F238E27FC236}">
                  <a16:creationId xmlns:a16="http://schemas.microsoft.com/office/drawing/2014/main" id="{ED64EF33-683D-A359-BEDD-C9E241E248E1}"/>
                </a:ext>
              </a:extLst>
            </p:cNvPr>
            <p:cNvCxnSpPr>
              <a:cxnSpLocks/>
            </p:cNvCxnSpPr>
            <p:nvPr/>
          </p:nvCxnSpPr>
          <p:spPr>
            <a:xfrm>
              <a:off x="3985877" y="4846151"/>
              <a:ext cx="629920" cy="0"/>
            </a:xfrm>
            <a:prstGeom prst="straightConnector1">
              <a:avLst/>
            </a:prstGeom>
            <a:ln w="38100">
              <a:solidFill>
                <a:srgbClr val="1F6BC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1" name="Connettore 2 20">
              <a:extLst>
                <a:ext uri="{FF2B5EF4-FFF2-40B4-BE49-F238E27FC236}">
                  <a16:creationId xmlns:a16="http://schemas.microsoft.com/office/drawing/2014/main" id="{9AB62A5C-BF8E-D972-8A22-4DC023B09F46}"/>
                </a:ext>
              </a:extLst>
            </p:cNvPr>
            <p:cNvCxnSpPr>
              <a:cxnSpLocks/>
            </p:cNvCxnSpPr>
            <p:nvPr/>
          </p:nvCxnSpPr>
          <p:spPr>
            <a:xfrm>
              <a:off x="3539965" y="5398786"/>
              <a:ext cx="629920" cy="0"/>
            </a:xfrm>
            <a:prstGeom prst="straightConnector1">
              <a:avLst/>
            </a:prstGeom>
            <a:ln w="38100">
              <a:solidFill>
                <a:srgbClr val="1F6BC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Connettore 2 22">
              <a:extLst>
                <a:ext uri="{FF2B5EF4-FFF2-40B4-BE49-F238E27FC236}">
                  <a16:creationId xmlns:a16="http://schemas.microsoft.com/office/drawing/2014/main" id="{D27B9528-CD01-21C4-92FB-DDE4B10F6490}"/>
                </a:ext>
              </a:extLst>
            </p:cNvPr>
            <p:cNvCxnSpPr>
              <a:cxnSpLocks/>
            </p:cNvCxnSpPr>
            <p:nvPr/>
          </p:nvCxnSpPr>
          <p:spPr>
            <a:xfrm>
              <a:off x="3025512" y="5935730"/>
              <a:ext cx="629920" cy="0"/>
            </a:xfrm>
            <a:prstGeom prst="straightConnector1">
              <a:avLst/>
            </a:prstGeom>
            <a:ln w="38100">
              <a:solidFill>
                <a:srgbClr val="1F6BC1"/>
              </a:solidFill>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2722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5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5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5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8" grpId="0"/>
      <p:bldP spid="19" grpId="0"/>
    </p:bldLst>
  </p:timing>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24FB9-9361-3A57-B702-3432EE0FC5C9}"/>
            </a:ext>
          </a:extLst>
        </p:cNvPr>
        <p:cNvGrpSpPr/>
        <p:nvPr/>
      </p:nvGrpSpPr>
      <p:grpSpPr>
        <a:xfrm>
          <a:off x="0" y="0"/>
          <a:ext cx="0" cy="0"/>
          <a:chOff x="0" y="0"/>
          <a:chExt cx="0" cy="0"/>
        </a:xfrm>
      </p:grpSpPr>
      <p:sp>
        <p:nvSpPr>
          <p:cNvPr id="18" name="Rettangolo con angoli arrotondati 17">
            <a:extLst>
              <a:ext uri="{FF2B5EF4-FFF2-40B4-BE49-F238E27FC236}">
                <a16:creationId xmlns:a16="http://schemas.microsoft.com/office/drawing/2014/main" id="{0DC86321-9C3B-6B5E-5173-FD396513406A}"/>
              </a:ext>
            </a:extLst>
          </p:cNvPr>
          <p:cNvSpPr/>
          <p:nvPr/>
        </p:nvSpPr>
        <p:spPr>
          <a:xfrm>
            <a:off x="2851016" y="765358"/>
            <a:ext cx="1201632" cy="677108"/>
          </a:xfrm>
          <a:prstGeom prst="roundRect">
            <a:avLst/>
          </a:prstGeom>
          <a:solidFill>
            <a:srgbClr val="B0CAEB"/>
          </a:solidFill>
          <a:ln w="19050">
            <a:noFill/>
          </a:ln>
          <a:effectLst>
            <a:outerShdw blurRad="50800" dist="12700" dir="2700000" algn="tl" rotWithShape="0">
              <a:prstClr val="black">
                <a:alpha val="7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ttangolo con angoli arrotondati 11">
            <a:extLst>
              <a:ext uri="{FF2B5EF4-FFF2-40B4-BE49-F238E27FC236}">
                <a16:creationId xmlns:a16="http://schemas.microsoft.com/office/drawing/2014/main" id="{912E3983-876D-91DF-8593-6FE34F322E00}"/>
              </a:ext>
            </a:extLst>
          </p:cNvPr>
          <p:cNvSpPr/>
          <p:nvPr/>
        </p:nvSpPr>
        <p:spPr>
          <a:xfrm>
            <a:off x="4185273" y="750181"/>
            <a:ext cx="855032" cy="677108"/>
          </a:xfrm>
          <a:prstGeom prst="roundRect">
            <a:avLst/>
          </a:prstGeom>
          <a:solidFill>
            <a:schemeClr val="accent2">
              <a:lumMod val="40000"/>
              <a:lumOff val="60000"/>
            </a:schemeClr>
          </a:solidFill>
          <a:ln w="19050">
            <a:noFill/>
          </a:ln>
          <a:effectLst>
            <a:outerShdw blurRad="50800" dist="12700" dir="2700000" algn="tl" rotWithShape="0">
              <a:prstClr val="black">
                <a:alpha val="7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5" name="Rettangolo 4">
            <a:extLst>
              <a:ext uri="{FF2B5EF4-FFF2-40B4-BE49-F238E27FC236}">
                <a16:creationId xmlns:a16="http://schemas.microsoft.com/office/drawing/2014/main" id="{39A1AB1D-3859-D8A4-5E3A-5DA2892FF6CD}"/>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10" name="CasellaDiTesto 9">
                <a:extLst>
                  <a:ext uri="{FF2B5EF4-FFF2-40B4-BE49-F238E27FC236}">
                    <a16:creationId xmlns:a16="http://schemas.microsoft.com/office/drawing/2014/main" id="{F43F77F8-BD94-C385-62E0-7BBAC10C67A0}"/>
                  </a:ext>
                </a:extLst>
              </p:cNvPr>
              <p:cNvSpPr txBox="1"/>
              <p:nvPr/>
            </p:nvSpPr>
            <p:spPr>
              <a:xfrm>
                <a:off x="7976938" y="598538"/>
                <a:ext cx="3993469" cy="1015663"/>
              </a:xfrm>
              <a:prstGeom prst="rect">
                <a:avLst/>
              </a:prstGeom>
              <a:noFill/>
            </p:spPr>
            <p:txBody>
              <a:bodyPr wrap="square">
                <a:spAutoFit/>
              </a:bodyPr>
              <a:lstStyle/>
              <a:p>
                <a:r>
                  <a:rPr lang="en-GB" sz="2000" dirty="0">
                    <a:solidFill>
                      <a:schemeClr val="tx1"/>
                    </a:solidFill>
                    <a:latin typeface="Roboto" panose="02000000000000000000" pitchFamily="2" charset="0"/>
                    <a:ea typeface="Roboto" panose="02000000000000000000" pitchFamily="2" charset="0"/>
                  </a:rPr>
                  <a:t>104 FR0s</a:t>
                </a:r>
              </a:p>
              <a:p>
                <a:r>
                  <a:rPr lang="en-GB" sz="2000" i="1" dirty="0">
                    <a:latin typeface="Roboto" panose="02000000000000000000" pitchFamily="2" charset="0"/>
                    <a:ea typeface="Roboto" panose="02000000000000000000" pitchFamily="2" charset="0"/>
                  </a:rPr>
                  <a:t>z</a:t>
                </a:r>
                <a14:m>
                  <m:oMath xmlns:m="http://schemas.openxmlformats.org/officeDocument/2006/math">
                    <m:r>
                      <a:rPr lang="it-IT" sz="2000" i="1" dirty="0">
                        <a:latin typeface="Cambria Math" panose="02040503050406030204" pitchFamily="18" charset="0"/>
                        <a:ea typeface="Cambria Math" panose="02040503050406030204" pitchFamily="18" charset="0"/>
                      </a:rPr>
                      <m:t> </m:t>
                    </m:r>
                    <m:r>
                      <a:rPr lang="en-GB" sz="2000" i="1" dirty="0">
                        <a:latin typeface="Cambria Math" panose="02040503050406030204" pitchFamily="18" charset="0"/>
                        <a:ea typeface="Cambria Math" panose="02040503050406030204" pitchFamily="18" charset="0"/>
                      </a:rPr>
                      <m:t>≲</m:t>
                    </m:r>
                  </m:oMath>
                </a14:m>
                <a:r>
                  <a:rPr lang="en-GB" sz="2000" dirty="0">
                    <a:latin typeface="Roboto" panose="02000000000000000000" pitchFamily="2" charset="0"/>
                    <a:ea typeface="Roboto" panose="02000000000000000000" pitchFamily="2" charset="0"/>
                  </a:rPr>
                  <a:t> 0.05</a:t>
                </a:r>
              </a:p>
              <a:p>
                <a:r>
                  <a:rPr lang="en-GB" sz="2000" dirty="0">
                    <a:latin typeface="Roboto" panose="02000000000000000000" pitchFamily="2" charset="0"/>
                    <a:ea typeface="Roboto" panose="02000000000000000000" pitchFamily="2" charset="0"/>
                  </a:rPr>
                  <a:t>Compact in FIRST(5’’) </a:t>
                </a:r>
                <a:r>
                  <a:rPr lang="it-IT" sz="2000" dirty="0"/>
                  <a:t>–</a:t>
                </a:r>
                <a:r>
                  <a:rPr lang="en-GB" sz="2000" dirty="0">
                    <a:latin typeface="Roboto" panose="02000000000000000000" pitchFamily="2" charset="0"/>
                    <a:ea typeface="Roboto" panose="02000000000000000000" pitchFamily="2" charset="0"/>
                  </a:rPr>
                  <a:t> 1.4 GHz</a:t>
                </a:r>
                <a:endParaRPr lang="it-IT" sz="2000" dirty="0"/>
              </a:p>
            </p:txBody>
          </p:sp>
        </mc:Choice>
        <mc:Fallback>
          <p:sp>
            <p:nvSpPr>
              <p:cNvPr id="10" name="CasellaDiTesto 9">
                <a:extLst>
                  <a:ext uri="{FF2B5EF4-FFF2-40B4-BE49-F238E27FC236}">
                    <a16:creationId xmlns:a16="http://schemas.microsoft.com/office/drawing/2014/main" id="{F43F77F8-BD94-C385-62E0-7BBAC10C67A0}"/>
                  </a:ext>
                </a:extLst>
              </p:cNvPr>
              <p:cNvSpPr txBox="1">
                <a:spLocks noRot="1" noChangeAspect="1" noMove="1" noResize="1" noEditPoints="1" noAdjustHandles="1" noChangeArrowheads="1" noChangeShapeType="1" noTextEdit="1"/>
              </p:cNvSpPr>
              <p:nvPr/>
            </p:nvSpPr>
            <p:spPr>
              <a:xfrm>
                <a:off x="7976938" y="598538"/>
                <a:ext cx="3993469" cy="1015663"/>
              </a:xfrm>
              <a:prstGeom prst="rect">
                <a:avLst/>
              </a:prstGeom>
              <a:blipFill>
                <a:blip r:embed="rId4"/>
                <a:stretch>
                  <a:fillRect l="-1679" t="-2395" b="-9581"/>
                </a:stretch>
              </a:blipFill>
            </p:spPr>
            <p:txBody>
              <a:bodyPr/>
              <a:lstStyle/>
              <a:p>
                <a:r>
                  <a:rPr lang="it-IT">
                    <a:noFill/>
                  </a:rPr>
                  <a:t> </a:t>
                </a:r>
              </a:p>
            </p:txBody>
          </p:sp>
        </mc:Fallback>
      </mc:AlternateContent>
      <p:grpSp>
        <p:nvGrpSpPr>
          <p:cNvPr id="13" name="Gruppo 12">
            <a:extLst>
              <a:ext uri="{FF2B5EF4-FFF2-40B4-BE49-F238E27FC236}">
                <a16:creationId xmlns:a16="http://schemas.microsoft.com/office/drawing/2014/main" id="{F0E078EA-379A-FB74-2C3E-082E9D36309C}"/>
              </a:ext>
            </a:extLst>
          </p:cNvPr>
          <p:cNvGrpSpPr/>
          <p:nvPr/>
        </p:nvGrpSpPr>
        <p:grpSpPr>
          <a:xfrm>
            <a:off x="6145007" y="633735"/>
            <a:ext cx="2078069" cy="945269"/>
            <a:chOff x="6210685" y="336289"/>
            <a:chExt cx="2078069" cy="945269"/>
          </a:xfrm>
        </p:grpSpPr>
        <p:sp>
          <p:nvSpPr>
            <p:cNvPr id="11" name="CasellaDiTesto 10">
              <a:extLst>
                <a:ext uri="{FF2B5EF4-FFF2-40B4-BE49-F238E27FC236}">
                  <a16:creationId xmlns:a16="http://schemas.microsoft.com/office/drawing/2014/main" id="{70566D28-4D40-B4CD-BF97-981D52F492BE}"/>
                </a:ext>
              </a:extLst>
            </p:cNvPr>
            <p:cNvSpPr txBox="1"/>
            <p:nvPr/>
          </p:nvSpPr>
          <p:spPr>
            <a:xfrm>
              <a:off x="6210685" y="973781"/>
              <a:ext cx="2078069" cy="307777"/>
            </a:xfrm>
            <a:prstGeom prst="rect">
              <a:avLst/>
            </a:prstGeom>
            <a:noFill/>
          </p:spPr>
          <p:txBody>
            <a:bodyPr wrap="square">
              <a:spAutoFit/>
            </a:bodyPr>
            <a:lstStyle/>
            <a:p>
              <a:r>
                <a:rPr lang="en-GB" sz="1400" i="1" dirty="0">
                  <a:latin typeface="Arial" panose="020B0604020202020204" pitchFamily="34" charset="0"/>
                  <a:ea typeface="Roboto" panose="02000000000000000000" pitchFamily="2" charset="0"/>
                  <a:cs typeface="Arial" panose="020B0604020202020204" pitchFamily="34" charset="0"/>
                </a:rPr>
                <a:t>(Baldi et al. 2018)</a:t>
              </a:r>
              <a:endParaRPr lang="it-IT" sz="1400" dirty="0"/>
            </a:p>
          </p:txBody>
        </p:sp>
        <p:sp>
          <p:nvSpPr>
            <p:cNvPr id="19" name="CasellaDiTesto 18">
              <a:extLst>
                <a:ext uri="{FF2B5EF4-FFF2-40B4-BE49-F238E27FC236}">
                  <a16:creationId xmlns:a16="http://schemas.microsoft.com/office/drawing/2014/main" id="{446F1753-5791-AD3C-9FBB-F674ED237BD0}"/>
                </a:ext>
              </a:extLst>
            </p:cNvPr>
            <p:cNvSpPr txBox="1"/>
            <p:nvPr/>
          </p:nvSpPr>
          <p:spPr>
            <a:xfrm>
              <a:off x="6348907" y="336289"/>
              <a:ext cx="1905472" cy="723275"/>
            </a:xfrm>
            <a:prstGeom prst="rect">
              <a:avLst/>
            </a:prstGeom>
            <a:noFill/>
          </p:spPr>
          <p:txBody>
            <a:bodyPr wrap="square">
              <a:spAutoFit/>
            </a:bodyPr>
            <a:lstStyle/>
            <a:p>
              <a:pPr>
                <a:lnSpc>
                  <a:spcPct val="200000"/>
                </a:lnSpc>
              </a:pPr>
              <a:r>
                <a:rPr lang="en-GB" sz="2400" b="1" dirty="0">
                  <a:latin typeface="Roboto" panose="02000000000000000000" pitchFamily="2" charset="0"/>
                  <a:ea typeface="Roboto" panose="02000000000000000000" pitchFamily="2" charset="0"/>
                </a:rPr>
                <a:t>FR0CAT</a:t>
              </a:r>
            </a:p>
          </p:txBody>
        </p:sp>
      </p:grpSp>
      <p:sp>
        <p:nvSpPr>
          <p:cNvPr id="68" name="Title 1">
            <a:extLst>
              <a:ext uri="{FF2B5EF4-FFF2-40B4-BE49-F238E27FC236}">
                <a16:creationId xmlns:a16="http://schemas.microsoft.com/office/drawing/2014/main" id="{B10E1F3F-7C62-1FD4-F7F4-17CB3C9C9286}"/>
              </a:ext>
            </a:extLst>
          </p:cNvPr>
          <p:cNvSpPr txBox="1">
            <a:spLocks/>
          </p:cNvSpPr>
          <p:nvPr/>
        </p:nvSpPr>
        <p:spPr>
          <a:xfrm>
            <a:off x="191690" y="120391"/>
            <a:ext cx="4690804" cy="812366"/>
          </a:xfrm>
          <a:prstGeom prst="rect">
            <a:avLst/>
          </a:prstGeom>
        </p:spPr>
        <p:txBody>
          <a:bodyPr vert="horz" lIns="180000" tIns="45720" rIns="18000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70C0"/>
                </a:solidFill>
                <a:latin typeface="Arial Black" panose="020B0A04020102020204" pitchFamily="34" charset="0"/>
              </a:rPr>
              <a:t>The Dataset</a:t>
            </a:r>
          </a:p>
        </p:txBody>
      </p:sp>
      <p:sp>
        <p:nvSpPr>
          <p:cNvPr id="69" name="CasellaDiTesto 68">
            <a:extLst>
              <a:ext uri="{FF2B5EF4-FFF2-40B4-BE49-F238E27FC236}">
                <a16:creationId xmlns:a16="http://schemas.microsoft.com/office/drawing/2014/main" id="{A30174A5-1697-8E64-F473-3B94E83EC40C}"/>
              </a:ext>
            </a:extLst>
          </p:cNvPr>
          <p:cNvSpPr txBox="1"/>
          <p:nvPr/>
        </p:nvSpPr>
        <p:spPr>
          <a:xfrm>
            <a:off x="297905" y="694928"/>
            <a:ext cx="4992552" cy="677108"/>
          </a:xfrm>
          <a:prstGeom prst="rect">
            <a:avLst/>
          </a:prstGeom>
          <a:noFill/>
        </p:spPr>
        <p:txBody>
          <a:bodyPr wrap="square">
            <a:spAutoFit/>
          </a:bodyPr>
          <a:lstStyle/>
          <a:p>
            <a:endParaRPr lang="en-GB" sz="1000" b="1" dirty="0">
              <a:solidFill>
                <a:schemeClr val="tx1"/>
              </a:solidFill>
              <a:latin typeface="Roboto" panose="02000000000000000000" pitchFamily="2" charset="0"/>
              <a:ea typeface="Roboto" panose="02000000000000000000" pitchFamily="2" charset="0"/>
            </a:endParaRPr>
          </a:p>
          <a:p>
            <a:pPr marL="342900" indent="-342900">
              <a:buFont typeface="Wingdings" panose="05000000000000000000" pitchFamily="2" charset="2"/>
              <a:buChar char="Ø"/>
            </a:pPr>
            <a:r>
              <a:rPr lang="en-GB" sz="2800" b="1" dirty="0">
                <a:solidFill>
                  <a:schemeClr val="tx1"/>
                </a:solidFill>
                <a:latin typeface="Roboto" panose="02000000000000000000" pitchFamily="2" charset="0"/>
                <a:ea typeface="Roboto" panose="02000000000000000000" pitchFamily="2" charset="0"/>
              </a:rPr>
              <a:t>27 FR0s </a:t>
            </a:r>
            <a:r>
              <a:rPr lang="en-GB" sz="2400" dirty="0">
                <a:solidFill>
                  <a:schemeClr val="tx1"/>
                </a:solidFill>
                <a:latin typeface="Roboto" panose="02000000000000000000" pitchFamily="2" charset="0"/>
                <a:ea typeface="Roboto" panose="02000000000000000000" pitchFamily="2" charset="0"/>
              </a:rPr>
              <a:t>with </a:t>
            </a:r>
            <a:r>
              <a:rPr lang="en-GB" sz="2800" b="1" dirty="0">
                <a:solidFill>
                  <a:srgbClr val="002060"/>
                </a:solidFill>
                <a:latin typeface="Roboto" panose="02000000000000000000" pitchFamily="2" charset="0"/>
                <a:ea typeface="Roboto" panose="02000000000000000000" pitchFamily="2" charset="0"/>
              </a:rPr>
              <a:t>LOFAR</a:t>
            </a:r>
            <a:r>
              <a:rPr lang="en-GB" sz="2400" dirty="0">
                <a:solidFill>
                  <a:schemeClr val="tx1"/>
                </a:solidFill>
                <a:latin typeface="Roboto" panose="02000000000000000000" pitchFamily="2" charset="0"/>
                <a:ea typeface="Roboto" panose="02000000000000000000" pitchFamily="2" charset="0"/>
              </a:rPr>
              <a:t>,  </a:t>
            </a:r>
            <a:r>
              <a:rPr lang="en-GB" sz="2800" b="1" dirty="0">
                <a:solidFill>
                  <a:srgbClr val="C00000"/>
                </a:solidFill>
                <a:latin typeface="Roboto" panose="02000000000000000000" pitchFamily="2" charset="0"/>
                <a:ea typeface="Roboto" panose="02000000000000000000" pitchFamily="2" charset="0"/>
              </a:rPr>
              <a:t>VLA</a:t>
            </a:r>
            <a:endParaRPr lang="en-GB" sz="2400" b="1" dirty="0">
              <a:solidFill>
                <a:srgbClr val="C00000"/>
              </a:solidFill>
              <a:latin typeface="Roboto" panose="02000000000000000000" pitchFamily="2" charset="0"/>
              <a:ea typeface="Roboto" panose="02000000000000000000" pitchFamily="2" charset="0"/>
            </a:endParaRPr>
          </a:p>
        </p:txBody>
      </p:sp>
      <mc:AlternateContent xmlns:mc="http://schemas.openxmlformats.org/markup-compatibility/2006" xmlns:a14="http://schemas.microsoft.com/office/drawing/2010/main">
        <mc:Choice Requires="a14">
          <p:sp>
            <p:nvSpPr>
              <p:cNvPr id="71" name="CasellaDiTesto 70">
                <a:extLst>
                  <a:ext uri="{FF2B5EF4-FFF2-40B4-BE49-F238E27FC236}">
                    <a16:creationId xmlns:a16="http://schemas.microsoft.com/office/drawing/2014/main" id="{AFD85A40-3222-2BE5-B1AB-F20F62B0C8C8}"/>
                  </a:ext>
                </a:extLst>
              </p:cNvPr>
              <p:cNvSpPr txBox="1"/>
              <p:nvPr/>
            </p:nvSpPr>
            <p:spPr>
              <a:xfrm>
                <a:off x="10543320" y="5752236"/>
                <a:ext cx="1347174" cy="400110"/>
              </a:xfrm>
              <a:prstGeom prst="rect">
                <a:avLst/>
              </a:prstGeom>
              <a:noFill/>
            </p:spPr>
            <p:txBody>
              <a:bodyPr wrap="square" rtlCol="0">
                <a:spAutoFit/>
              </a:bodyPr>
              <a:lstStyle/>
              <a:p>
                <a14:m>
                  <m:oMath xmlns:m="http://schemas.openxmlformats.org/officeDocument/2006/math">
                    <m:r>
                      <a:rPr lang="en-GB" sz="2000" b="1">
                        <a:latin typeface="Cambria Math" panose="02040503050406030204" pitchFamily="18" charset="0"/>
                        <a:ea typeface="Roboto" panose="02000000000000000000" pitchFamily="2" charset="0"/>
                      </a:rPr>
                      <m:t>~</m:t>
                    </m:r>
                  </m:oMath>
                </a14:m>
                <a:r>
                  <a:rPr lang="it-IT" sz="2000" dirty="0">
                    <a:latin typeface="Roboto" panose="02000000000000000000" pitchFamily="2" charset="0"/>
                    <a:ea typeface="Roboto" panose="02000000000000000000" pitchFamily="2" charset="0"/>
                    <a:cs typeface="Roboto" panose="02000000000000000000" pitchFamily="2" charset="0"/>
                  </a:rPr>
                  <a:t>0.3 </a:t>
                </a:r>
                <a:r>
                  <a:rPr lang="it-IT" sz="2000" dirty="0" err="1">
                    <a:latin typeface="Roboto" panose="02000000000000000000" pitchFamily="2" charset="0"/>
                    <a:ea typeface="Roboto" panose="02000000000000000000" pitchFamily="2" charset="0"/>
                    <a:cs typeface="Roboto" panose="02000000000000000000" pitchFamily="2" charset="0"/>
                  </a:rPr>
                  <a:t>kpc</a:t>
                </a:r>
                <a:endParaRPr lang="it-IT" sz="2000" dirty="0">
                  <a:latin typeface="Roboto" panose="02000000000000000000" pitchFamily="2" charset="0"/>
                  <a:ea typeface="Roboto" panose="02000000000000000000" pitchFamily="2" charset="0"/>
                  <a:cs typeface="Roboto" panose="02000000000000000000" pitchFamily="2" charset="0"/>
                </a:endParaRPr>
              </a:p>
            </p:txBody>
          </p:sp>
        </mc:Choice>
        <mc:Fallback xmlns="">
          <p:sp>
            <p:nvSpPr>
              <p:cNvPr id="71" name="CasellaDiTesto 70">
                <a:extLst>
                  <a:ext uri="{FF2B5EF4-FFF2-40B4-BE49-F238E27FC236}">
                    <a16:creationId xmlns:a16="http://schemas.microsoft.com/office/drawing/2014/main" id="{AFD85A40-3222-2BE5-B1AB-F20F62B0C8C8}"/>
                  </a:ext>
                </a:extLst>
              </p:cNvPr>
              <p:cNvSpPr txBox="1">
                <a:spLocks noRot="1" noChangeAspect="1" noMove="1" noResize="1" noEditPoints="1" noAdjustHandles="1" noChangeArrowheads="1" noChangeShapeType="1" noTextEdit="1"/>
              </p:cNvSpPr>
              <p:nvPr/>
            </p:nvSpPr>
            <p:spPr>
              <a:xfrm>
                <a:off x="10543320" y="5752236"/>
                <a:ext cx="1347174" cy="400110"/>
              </a:xfrm>
              <a:prstGeom prst="rect">
                <a:avLst/>
              </a:prstGeom>
              <a:blipFill>
                <a:blip r:embed="rId5"/>
                <a:stretch>
                  <a:fillRect t="-7692" b="-29231"/>
                </a:stretch>
              </a:blipFill>
            </p:spPr>
            <p:txBody>
              <a:bodyPr/>
              <a:lstStyle/>
              <a:p>
                <a:r>
                  <a:rPr lang="it-IT">
                    <a:noFill/>
                  </a:rPr>
                  <a:t> </a:t>
                </a:r>
              </a:p>
            </p:txBody>
          </p:sp>
        </mc:Fallback>
      </mc:AlternateContent>
      <p:sp>
        <p:nvSpPr>
          <p:cNvPr id="72" name="Ovale 71">
            <a:extLst>
              <a:ext uri="{FF2B5EF4-FFF2-40B4-BE49-F238E27FC236}">
                <a16:creationId xmlns:a16="http://schemas.microsoft.com/office/drawing/2014/main" id="{90C84205-4681-95B7-F391-6FABDFE8F839}"/>
              </a:ext>
            </a:extLst>
          </p:cNvPr>
          <p:cNvSpPr/>
          <p:nvPr/>
        </p:nvSpPr>
        <p:spPr>
          <a:xfrm>
            <a:off x="221592" y="1605446"/>
            <a:ext cx="3780000" cy="3780000"/>
          </a:xfrm>
          <a:prstGeom prst="ellipse">
            <a:avLst/>
          </a:prstGeom>
          <a:solidFill>
            <a:schemeClr val="tx2">
              <a:lumMod val="40000"/>
              <a:lumOff val="60000"/>
              <a:alpha val="70000"/>
            </a:schemeClr>
          </a:solidFill>
          <a:ln w="19050">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mc:AlternateContent xmlns:mc="http://schemas.openxmlformats.org/markup-compatibility/2006" xmlns:a14="http://schemas.microsoft.com/office/drawing/2010/main">
        <mc:Choice Requires="a14">
          <p:sp>
            <p:nvSpPr>
              <p:cNvPr id="75" name="CasellaDiTesto 74">
                <a:extLst>
                  <a:ext uri="{FF2B5EF4-FFF2-40B4-BE49-F238E27FC236}">
                    <a16:creationId xmlns:a16="http://schemas.microsoft.com/office/drawing/2014/main" id="{387D7BD3-32E2-25DD-A5D6-F6BAF4180CE5}"/>
                  </a:ext>
                </a:extLst>
              </p:cNvPr>
              <p:cNvSpPr txBox="1"/>
              <p:nvPr/>
            </p:nvSpPr>
            <p:spPr>
              <a:xfrm>
                <a:off x="297905" y="5752236"/>
                <a:ext cx="1196161" cy="400110"/>
              </a:xfrm>
              <a:prstGeom prst="rect">
                <a:avLst/>
              </a:prstGeom>
              <a:noFill/>
            </p:spPr>
            <p:txBody>
              <a:bodyPr wrap="none" rtlCol="0">
                <a:spAutoFit/>
              </a:bodyPr>
              <a:lstStyle/>
              <a:p>
                <a14:m>
                  <m:oMath xmlns:m="http://schemas.openxmlformats.org/officeDocument/2006/math">
                    <m:r>
                      <a:rPr lang="en-GB" sz="2000" b="1">
                        <a:latin typeface="Cambria Math" panose="02040503050406030204" pitchFamily="18" charset="0"/>
                        <a:ea typeface="Roboto" panose="02000000000000000000" pitchFamily="2" charset="0"/>
                      </a:rPr>
                      <m:t>~</m:t>
                    </m:r>
                  </m:oMath>
                </a14:m>
                <a:r>
                  <a:rPr lang="it-IT" sz="2000" dirty="0">
                    <a:latin typeface="Roboto" panose="02000000000000000000" pitchFamily="2" charset="0"/>
                    <a:ea typeface="Roboto" panose="02000000000000000000" pitchFamily="2" charset="0"/>
                    <a:cs typeface="Roboto" panose="02000000000000000000" pitchFamily="2" charset="0"/>
                  </a:rPr>
                  <a:t>6.0 </a:t>
                </a:r>
                <a:r>
                  <a:rPr lang="it-IT" sz="2000" dirty="0" err="1">
                    <a:latin typeface="Roboto" panose="02000000000000000000" pitchFamily="2" charset="0"/>
                    <a:ea typeface="Roboto" panose="02000000000000000000" pitchFamily="2" charset="0"/>
                    <a:cs typeface="Roboto" panose="02000000000000000000" pitchFamily="2" charset="0"/>
                  </a:rPr>
                  <a:t>kpc</a:t>
                </a:r>
                <a:endParaRPr lang="it-IT" sz="2000" dirty="0">
                  <a:latin typeface="Roboto" panose="02000000000000000000" pitchFamily="2" charset="0"/>
                  <a:ea typeface="Roboto" panose="02000000000000000000" pitchFamily="2" charset="0"/>
                  <a:cs typeface="Roboto" panose="02000000000000000000" pitchFamily="2" charset="0"/>
                </a:endParaRPr>
              </a:p>
            </p:txBody>
          </p:sp>
        </mc:Choice>
        <mc:Fallback xmlns="">
          <p:sp>
            <p:nvSpPr>
              <p:cNvPr id="75" name="CasellaDiTesto 74">
                <a:extLst>
                  <a:ext uri="{FF2B5EF4-FFF2-40B4-BE49-F238E27FC236}">
                    <a16:creationId xmlns:a16="http://schemas.microsoft.com/office/drawing/2014/main" id="{387D7BD3-32E2-25DD-A5D6-F6BAF4180CE5}"/>
                  </a:ext>
                </a:extLst>
              </p:cNvPr>
              <p:cNvSpPr txBox="1">
                <a:spLocks noRot="1" noChangeAspect="1" noMove="1" noResize="1" noEditPoints="1" noAdjustHandles="1" noChangeArrowheads="1" noChangeShapeType="1" noTextEdit="1"/>
              </p:cNvSpPr>
              <p:nvPr/>
            </p:nvSpPr>
            <p:spPr>
              <a:xfrm>
                <a:off x="297905" y="5752236"/>
                <a:ext cx="1196161" cy="400110"/>
              </a:xfrm>
              <a:prstGeom prst="rect">
                <a:avLst/>
              </a:prstGeom>
              <a:blipFill>
                <a:blip r:embed="rId6"/>
                <a:stretch>
                  <a:fillRect t="-7692" r="-4592" b="-29231"/>
                </a:stretch>
              </a:blipFill>
            </p:spPr>
            <p:txBody>
              <a:bodyPr/>
              <a:lstStyle/>
              <a:p>
                <a:r>
                  <a:rPr lang="it-IT">
                    <a:noFill/>
                  </a:rPr>
                  <a:t> </a:t>
                </a:r>
              </a:p>
            </p:txBody>
          </p:sp>
        </mc:Fallback>
      </mc:AlternateContent>
      <p:sp>
        <p:nvSpPr>
          <p:cNvPr id="76" name="Freccia a destra 75">
            <a:extLst>
              <a:ext uri="{FF2B5EF4-FFF2-40B4-BE49-F238E27FC236}">
                <a16:creationId xmlns:a16="http://schemas.microsoft.com/office/drawing/2014/main" id="{37497658-A06C-91EE-E2F9-24CEDADD4E4B}"/>
              </a:ext>
            </a:extLst>
          </p:cNvPr>
          <p:cNvSpPr/>
          <p:nvPr/>
        </p:nvSpPr>
        <p:spPr>
          <a:xfrm>
            <a:off x="1490192" y="5895155"/>
            <a:ext cx="9057002" cy="114273"/>
          </a:xfrm>
          <a:prstGeom prst="rightArrow">
            <a:avLst>
              <a:gd name="adj1" fmla="val 62948"/>
              <a:gd name="adj2" fmla="val 112963"/>
            </a:avLst>
          </a:prstGeom>
          <a:gradFill flip="none" rotWithShape="1">
            <a:gsLst>
              <a:gs pos="28000">
                <a:srgbClr val="B0CAEB"/>
              </a:gs>
              <a:gs pos="40000">
                <a:srgbClr val="E6B9B8">
                  <a:lumMod val="100000"/>
                </a:srgbClr>
              </a:gs>
            </a:gsLst>
            <a:lin ang="2700000" scaled="1"/>
            <a:tileRect/>
          </a:gradFill>
          <a:ln w="15875">
            <a:solidFill>
              <a:srgbClr val="0070C0"/>
            </a:solidFill>
            <a:extLst>
              <a:ext uri="{C807C97D-BFC1-408E-A445-0C87EB9F89A2}">
                <ask:lineSketchStyleProps xmlns:ask="http://schemas.microsoft.com/office/drawing/2018/sketchyshapes" sd="1363887920">
                  <a:custGeom>
                    <a:avLst/>
                    <a:gdLst>
                      <a:gd name="csX0" fmla="*/ 0 w 9057002"/>
                      <a:gd name="csY0" fmla="*/ 21170 h 114273"/>
                      <a:gd name="csX1" fmla="*/ 8927916 w 9057002"/>
                      <a:gd name="csY1" fmla="*/ 21170 h 114273"/>
                      <a:gd name="csX2" fmla="*/ 8927916 w 9057002"/>
                      <a:gd name="csY2" fmla="*/ 0 h 114273"/>
                      <a:gd name="csX3" fmla="*/ 9057002 w 9057002"/>
                      <a:gd name="csY3" fmla="*/ 57137 h 114273"/>
                      <a:gd name="csX4" fmla="*/ 8927916 w 9057002"/>
                      <a:gd name="csY4" fmla="*/ 114273 h 114273"/>
                      <a:gd name="csX5" fmla="*/ 8927916 w 9057002"/>
                      <a:gd name="csY5" fmla="*/ 93103 h 114273"/>
                      <a:gd name="csX6" fmla="*/ 0 w 9057002"/>
                      <a:gd name="csY6" fmla="*/ 93103 h 114273"/>
                      <a:gd name="csX7" fmla="*/ 0 w 9057002"/>
                      <a:gd name="csY7" fmla="*/ 21170 h 114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057002" h="114273" fill="none" extrusionOk="0">
                        <a:moveTo>
                          <a:pt x="0" y="21170"/>
                        </a:moveTo>
                        <a:cubicBezTo>
                          <a:pt x="4137967" y="-72018"/>
                          <a:pt x="5552354" y="65961"/>
                          <a:pt x="8927916" y="21170"/>
                        </a:cubicBezTo>
                        <a:cubicBezTo>
                          <a:pt x="8926888" y="17666"/>
                          <a:pt x="8929777" y="8680"/>
                          <a:pt x="8927916" y="0"/>
                        </a:cubicBezTo>
                        <a:cubicBezTo>
                          <a:pt x="8972799" y="14621"/>
                          <a:pt x="9008501" y="34606"/>
                          <a:pt x="9057002" y="57137"/>
                        </a:cubicBezTo>
                        <a:cubicBezTo>
                          <a:pt x="9004420" y="76800"/>
                          <a:pt x="8990206" y="89756"/>
                          <a:pt x="8927916" y="114273"/>
                        </a:cubicBezTo>
                        <a:cubicBezTo>
                          <a:pt x="8928855" y="103891"/>
                          <a:pt x="8929694" y="102082"/>
                          <a:pt x="8927916" y="93103"/>
                        </a:cubicBezTo>
                        <a:cubicBezTo>
                          <a:pt x="7593290" y="91970"/>
                          <a:pt x="2261933" y="-61159"/>
                          <a:pt x="0" y="93103"/>
                        </a:cubicBezTo>
                        <a:cubicBezTo>
                          <a:pt x="-2934" y="72445"/>
                          <a:pt x="2828" y="48123"/>
                          <a:pt x="0" y="21170"/>
                        </a:cubicBezTo>
                        <a:close/>
                      </a:path>
                      <a:path w="9057002" h="114273" stroke="0" extrusionOk="0">
                        <a:moveTo>
                          <a:pt x="0" y="21170"/>
                        </a:moveTo>
                        <a:cubicBezTo>
                          <a:pt x="2397488" y="-22569"/>
                          <a:pt x="5919062" y="30216"/>
                          <a:pt x="8927916" y="21170"/>
                        </a:cubicBezTo>
                        <a:cubicBezTo>
                          <a:pt x="8926770" y="14539"/>
                          <a:pt x="8926810" y="8108"/>
                          <a:pt x="8927916" y="0"/>
                        </a:cubicBezTo>
                        <a:cubicBezTo>
                          <a:pt x="8955495" y="14109"/>
                          <a:pt x="9037760" y="50891"/>
                          <a:pt x="9057002" y="57137"/>
                        </a:cubicBezTo>
                        <a:cubicBezTo>
                          <a:pt x="9028308" y="83108"/>
                          <a:pt x="8988533" y="87271"/>
                          <a:pt x="8927916" y="114273"/>
                        </a:cubicBezTo>
                        <a:cubicBezTo>
                          <a:pt x="8927969" y="111675"/>
                          <a:pt x="8929792" y="102311"/>
                          <a:pt x="8927916" y="93103"/>
                        </a:cubicBezTo>
                        <a:cubicBezTo>
                          <a:pt x="7816622" y="-21818"/>
                          <a:pt x="1761730" y="46220"/>
                          <a:pt x="0" y="93103"/>
                        </a:cubicBezTo>
                        <a:cubicBezTo>
                          <a:pt x="-3943" y="84733"/>
                          <a:pt x="1257" y="46023"/>
                          <a:pt x="0" y="21170"/>
                        </a:cubicBezTo>
                        <a:close/>
                      </a:path>
                    </a:pathLst>
                  </a:custGeom>
                  <ask:type>
                    <ask:lineSketchNone/>
                  </ask:type>
                </ask:lineSketchStyleProps>
              </a:ext>
            </a:extLs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77" name="Freccia a destra 76">
            <a:extLst>
              <a:ext uri="{FF2B5EF4-FFF2-40B4-BE49-F238E27FC236}">
                <a16:creationId xmlns:a16="http://schemas.microsoft.com/office/drawing/2014/main" id="{8B654846-19E3-664D-3541-D277970FD8FB}"/>
              </a:ext>
            </a:extLst>
          </p:cNvPr>
          <p:cNvSpPr/>
          <p:nvPr/>
        </p:nvSpPr>
        <p:spPr>
          <a:xfrm rot="10800000">
            <a:off x="5130304" y="985037"/>
            <a:ext cx="1118550" cy="237749"/>
          </a:xfrm>
          <a:prstGeom prst="rightArrow">
            <a:avLst>
              <a:gd name="adj1" fmla="val 62948"/>
              <a:gd name="adj2" fmla="val 112963"/>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78" name="CasellaDiTesto 77">
            <a:extLst>
              <a:ext uri="{FF2B5EF4-FFF2-40B4-BE49-F238E27FC236}">
                <a16:creationId xmlns:a16="http://schemas.microsoft.com/office/drawing/2014/main" id="{0129ED94-6FD8-9FD0-6985-72E5F826E196}"/>
              </a:ext>
            </a:extLst>
          </p:cNvPr>
          <p:cNvSpPr txBox="1"/>
          <p:nvPr/>
        </p:nvSpPr>
        <p:spPr>
          <a:xfrm>
            <a:off x="1165004" y="2393904"/>
            <a:ext cx="1731286" cy="1200329"/>
          </a:xfrm>
          <a:prstGeom prst="rect">
            <a:avLst/>
          </a:prstGeom>
          <a:noFill/>
        </p:spPr>
        <p:txBody>
          <a:bodyPr wrap="square" rtlCol="0">
            <a:spAutoFit/>
          </a:bodyPr>
          <a:lstStyle/>
          <a:p>
            <a:r>
              <a:rPr lang="it-IT" sz="2800" b="1" dirty="0">
                <a:solidFill>
                  <a:srgbClr val="002060"/>
                </a:solidFill>
                <a:latin typeface="Roboto" panose="02000000000000000000" pitchFamily="2" charset="0"/>
                <a:ea typeface="Roboto" panose="02000000000000000000" pitchFamily="2" charset="0"/>
                <a:cs typeface="Roboto" panose="02000000000000000000" pitchFamily="2" charset="0"/>
              </a:rPr>
              <a:t>LOFAR</a:t>
            </a:r>
            <a:endParaRPr lang="it-IT" sz="2400" b="1" dirty="0">
              <a:solidFill>
                <a:srgbClr val="002060"/>
              </a:solidFill>
              <a:latin typeface="Roboto" panose="02000000000000000000" pitchFamily="2" charset="0"/>
              <a:ea typeface="Roboto" panose="02000000000000000000" pitchFamily="2" charset="0"/>
              <a:cs typeface="Roboto" panose="02000000000000000000" pitchFamily="2" charset="0"/>
            </a:endParaRPr>
          </a:p>
          <a:p>
            <a:r>
              <a:rPr lang="it-IT" sz="2400" dirty="0">
                <a:latin typeface="Roboto" panose="02000000000000000000" pitchFamily="2" charset="0"/>
                <a:ea typeface="Roboto" panose="02000000000000000000" pitchFamily="2" charset="0"/>
                <a:cs typeface="Roboto" panose="02000000000000000000" pitchFamily="2" charset="0"/>
              </a:rPr>
              <a:t>0.15 GHz</a:t>
            </a:r>
          </a:p>
          <a:p>
            <a:r>
              <a:rPr lang="it-IT" sz="2000" dirty="0">
                <a:latin typeface="Roboto" panose="02000000000000000000" pitchFamily="2" charset="0"/>
                <a:ea typeface="Roboto" panose="02000000000000000000" pitchFamily="2" charset="0"/>
                <a:cs typeface="Roboto" panose="02000000000000000000" pitchFamily="2" charset="0"/>
              </a:rPr>
              <a:t>6.0’’</a:t>
            </a:r>
            <a:endParaRPr lang="it-IT" sz="2000" b="1" dirty="0">
              <a:latin typeface="Roboto" panose="02000000000000000000" pitchFamily="2" charset="0"/>
              <a:ea typeface="Roboto" panose="02000000000000000000" pitchFamily="2" charset="0"/>
              <a:cs typeface="Roboto" panose="02000000000000000000" pitchFamily="2" charset="0"/>
            </a:endParaRPr>
          </a:p>
        </p:txBody>
      </p:sp>
      <p:sp>
        <p:nvSpPr>
          <p:cNvPr id="80" name="Ovale 79">
            <a:extLst>
              <a:ext uri="{FF2B5EF4-FFF2-40B4-BE49-F238E27FC236}">
                <a16:creationId xmlns:a16="http://schemas.microsoft.com/office/drawing/2014/main" id="{5DB2A73F-11DF-36D0-3D51-F1363FE6704A}"/>
              </a:ext>
            </a:extLst>
          </p:cNvPr>
          <p:cNvSpPr/>
          <p:nvPr/>
        </p:nvSpPr>
        <p:spPr>
          <a:xfrm>
            <a:off x="4510640" y="2624094"/>
            <a:ext cx="946800" cy="946800"/>
          </a:xfrm>
          <a:prstGeom prst="ellipse">
            <a:avLst/>
          </a:prstGeom>
          <a:solidFill>
            <a:srgbClr val="E6B9B8"/>
          </a:solidFill>
          <a:ln w="19050">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latin typeface="Roboto" panose="02000000000000000000" pitchFamily="2" charset="0"/>
              <a:ea typeface="Roboto" panose="02000000000000000000" pitchFamily="2" charset="0"/>
              <a:cs typeface="Roboto" panose="02000000000000000000" pitchFamily="2" charset="0"/>
            </a:endParaRPr>
          </a:p>
        </p:txBody>
      </p:sp>
      <p:sp>
        <p:nvSpPr>
          <p:cNvPr id="81" name="CasellaDiTesto 80">
            <a:extLst>
              <a:ext uri="{FF2B5EF4-FFF2-40B4-BE49-F238E27FC236}">
                <a16:creationId xmlns:a16="http://schemas.microsoft.com/office/drawing/2014/main" id="{0CDD4D34-CD0C-66DF-6B58-E7FBEF7F3DF0}"/>
              </a:ext>
            </a:extLst>
          </p:cNvPr>
          <p:cNvSpPr txBox="1"/>
          <p:nvPr/>
        </p:nvSpPr>
        <p:spPr>
          <a:xfrm>
            <a:off x="5436000" y="2393904"/>
            <a:ext cx="1565042" cy="1200329"/>
          </a:xfrm>
          <a:prstGeom prst="rect">
            <a:avLst/>
          </a:prstGeom>
          <a:noFill/>
        </p:spPr>
        <p:txBody>
          <a:bodyPr wrap="square" rtlCol="0">
            <a:spAutoFit/>
          </a:bodyPr>
          <a:lstStyle/>
          <a:p>
            <a:r>
              <a:rPr lang="it-IT" sz="2800" b="1" dirty="0">
                <a:solidFill>
                  <a:srgbClr val="C00000"/>
                </a:solidFill>
                <a:latin typeface="Roboto" panose="02000000000000000000" pitchFamily="2" charset="0"/>
                <a:ea typeface="Roboto" panose="02000000000000000000" pitchFamily="2" charset="0"/>
                <a:cs typeface="Roboto" panose="02000000000000000000" pitchFamily="2" charset="0"/>
              </a:rPr>
              <a:t>VLA</a:t>
            </a:r>
            <a:endParaRPr lang="it-IT" sz="2400" b="1" dirty="0">
              <a:solidFill>
                <a:srgbClr val="C00000"/>
              </a:solidFill>
              <a:latin typeface="Roboto" panose="02000000000000000000" pitchFamily="2" charset="0"/>
              <a:ea typeface="Roboto" panose="02000000000000000000" pitchFamily="2" charset="0"/>
              <a:cs typeface="Roboto" panose="02000000000000000000" pitchFamily="2" charset="0"/>
            </a:endParaRPr>
          </a:p>
          <a:p>
            <a:r>
              <a:rPr lang="it-IT" sz="2400" dirty="0">
                <a:latin typeface="Roboto" panose="02000000000000000000" pitchFamily="2" charset="0"/>
                <a:ea typeface="Roboto" panose="02000000000000000000" pitchFamily="2" charset="0"/>
                <a:cs typeface="Roboto" panose="02000000000000000000" pitchFamily="2" charset="0"/>
              </a:rPr>
              <a:t>1.5 GHz</a:t>
            </a:r>
          </a:p>
          <a:p>
            <a:r>
              <a:rPr lang="it-IT" sz="2000" dirty="0">
                <a:latin typeface="Roboto" panose="02000000000000000000" pitchFamily="2" charset="0"/>
                <a:ea typeface="Roboto" panose="02000000000000000000" pitchFamily="2" charset="0"/>
                <a:cs typeface="Roboto" panose="02000000000000000000" pitchFamily="2" charset="0"/>
              </a:rPr>
              <a:t>1.5’’</a:t>
            </a:r>
          </a:p>
        </p:txBody>
      </p:sp>
      <p:sp>
        <p:nvSpPr>
          <p:cNvPr id="83" name="Ovale 82">
            <a:extLst>
              <a:ext uri="{FF2B5EF4-FFF2-40B4-BE49-F238E27FC236}">
                <a16:creationId xmlns:a16="http://schemas.microsoft.com/office/drawing/2014/main" id="{ABD8E8DA-8E88-3911-2ABA-5878B0F8F8AB}"/>
              </a:ext>
            </a:extLst>
          </p:cNvPr>
          <p:cNvSpPr/>
          <p:nvPr/>
        </p:nvSpPr>
        <p:spPr>
          <a:xfrm>
            <a:off x="7281631" y="2908494"/>
            <a:ext cx="378000" cy="378000"/>
          </a:xfrm>
          <a:prstGeom prst="ellipse">
            <a:avLst/>
          </a:prstGeom>
          <a:solidFill>
            <a:srgbClr val="E6B9B8"/>
          </a:solidFill>
          <a:ln w="19050">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latin typeface="Roboto" panose="02000000000000000000" pitchFamily="2" charset="0"/>
              <a:ea typeface="Roboto" panose="02000000000000000000" pitchFamily="2" charset="0"/>
              <a:cs typeface="Roboto" panose="02000000000000000000" pitchFamily="2" charset="0"/>
            </a:endParaRPr>
          </a:p>
        </p:txBody>
      </p:sp>
      <p:sp>
        <p:nvSpPr>
          <p:cNvPr id="84" name="CasellaDiTesto 83">
            <a:extLst>
              <a:ext uri="{FF2B5EF4-FFF2-40B4-BE49-F238E27FC236}">
                <a16:creationId xmlns:a16="http://schemas.microsoft.com/office/drawing/2014/main" id="{44A369B6-EFAE-FA0F-7C6B-68841A5294B1}"/>
              </a:ext>
            </a:extLst>
          </p:cNvPr>
          <p:cNvSpPr txBox="1"/>
          <p:nvPr/>
        </p:nvSpPr>
        <p:spPr>
          <a:xfrm>
            <a:off x="7668000" y="2393904"/>
            <a:ext cx="1468584" cy="1200329"/>
          </a:xfrm>
          <a:prstGeom prst="rect">
            <a:avLst/>
          </a:prstGeom>
          <a:noFill/>
        </p:spPr>
        <p:txBody>
          <a:bodyPr wrap="square" rtlCol="0">
            <a:spAutoFit/>
          </a:bodyPr>
          <a:lstStyle/>
          <a:p>
            <a:r>
              <a:rPr lang="it-IT" sz="2800" b="1" dirty="0">
                <a:solidFill>
                  <a:srgbClr val="C00000"/>
                </a:solidFill>
                <a:latin typeface="Roboto" panose="02000000000000000000" pitchFamily="2" charset="0"/>
                <a:ea typeface="Roboto" panose="02000000000000000000" pitchFamily="2" charset="0"/>
                <a:cs typeface="Roboto" panose="02000000000000000000" pitchFamily="2" charset="0"/>
              </a:rPr>
              <a:t>VLA</a:t>
            </a:r>
            <a:endParaRPr lang="it-IT" sz="2400" b="1" dirty="0">
              <a:solidFill>
                <a:srgbClr val="C00000"/>
              </a:solidFill>
              <a:latin typeface="Roboto" panose="02000000000000000000" pitchFamily="2" charset="0"/>
              <a:ea typeface="Roboto" panose="02000000000000000000" pitchFamily="2" charset="0"/>
              <a:cs typeface="Roboto" panose="02000000000000000000" pitchFamily="2" charset="0"/>
            </a:endParaRPr>
          </a:p>
          <a:p>
            <a:r>
              <a:rPr lang="it-IT" sz="2400" dirty="0">
                <a:latin typeface="Roboto" panose="02000000000000000000" pitchFamily="2" charset="0"/>
                <a:ea typeface="Roboto" panose="02000000000000000000" pitchFamily="2" charset="0"/>
                <a:cs typeface="Roboto" panose="02000000000000000000" pitchFamily="2" charset="0"/>
              </a:rPr>
              <a:t>4.5 GHz</a:t>
            </a:r>
          </a:p>
          <a:p>
            <a:r>
              <a:rPr lang="it-IT" sz="2000" dirty="0">
                <a:latin typeface="Roboto" panose="02000000000000000000" pitchFamily="2" charset="0"/>
                <a:ea typeface="Roboto" panose="02000000000000000000" pitchFamily="2" charset="0"/>
                <a:cs typeface="Roboto" panose="02000000000000000000" pitchFamily="2" charset="0"/>
              </a:rPr>
              <a:t>0.6’’</a:t>
            </a:r>
          </a:p>
        </p:txBody>
      </p:sp>
      <p:sp>
        <p:nvSpPr>
          <p:cNvPr id="86" name="Ovale 85">
            <a:extLst>
              <a:ext uri="{FF2B5EF4-FFF2-40B4-BE49-F238E27FC236}">
                <a16:creationId xmlns:a16="http://schemas.microsoft.com/office/drawing/2014/main" id="{E1DD5BAC-3618-6D81-3D22-F7887D0C0FEC}"/>
              </a:ext>
            </a:extLst>
          </p:cNvPr>
          <p:cNvSpPr/>
          <p:nvPr/>
        </p:nvSpPr>
        <p:spPr>
          <a:xfrm>
            <a:off x="9808958" y="2971494"/>
            <a:ext cx="252000" cy="252000"/>
          </a:xfrm>
          <a:prstGeom prst="ellipse">
            <a:avLst/>
          </a:prstGeom>
          <a:solidFill>
            <a:srgbClr val="E6B9B8"/>
          </a:solidFill>
          <a:ln w="19050">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latin typeface="Roboto" panose="02000000000000000000" pitchFamily="2" charset="0"/>
              <a:ea typeface="Roboto" panose="02000000000000000000" pitchFamily="2" charset="0"/>
              <a:cs typeface="Roboto" panose="02000000000000000000" pitchFamily="2" charset="0"/>
            </a:endParaRPr>
          </a:p>
        </p:txBody>
      </p:sp>
      <p:sp>
        <p:nvSpPr>
          <p:cNvPr id="87" name="CasellaDiTesto 86">
            <a:extLst>
              <a:ext uri="{FF2B5EF4-FFF2-40B4-BE49-F238E27FC236}">
                <a16:creationId xmlns:a16="http://schemas.microsoft.com/office/drawing/2014/main" id="{184CF122-96BC-24BF-8703-066A8E4B569B}"/>
              </a:ext>
            </a:extLst>
          </p:cNvPr>
          <p:cNvSpPr txBox="1"/>
          <p:nvPr/>
        </p:nvSpPr>
        <p:spPr>
          <a:xfrm>
            <a:off x="10080000" y="2393904"/>
            <a:ext cx="1565042" cy="1569660"/>
          </a:xfrm>
          <a:prstGeom prst="rect">
            <a:avLst/>
          </a:prstGeom>
          <a:solidFill>
            <a:schemeClr val="bg1"/>
          </a:solidFill>
        </p:spPr>
        <p:txBody>
          <a:bodyPr wrap="square" rtlCol="0">
            <a:spAutoFit/>
          </a:bodyPr>
          <a:lstStyle/>
          <a:p>
            <a:r>
              <a:rPr lang="it-IT" sz="2800" b="1" dirty="0">
                <a:solidFill>
                  <a:srgbClr val="C00000"/>
                </a:solidFill>
                <a:latin typeface="Roboto" panose="02000000000000000000" pitchFamily="2" charset="0"/>
                <a:ea typeface="Roboto" panose="02000000000000000000" pitchFamily="2" charset="0"/>
                <a:cs typeface="Roboto" panose="02000000000000000000" pitchFamily="2" charset="0"/>
              </a:rPr>
              <a:t>VLA</a:t>
            </a:r>
            <a:endParaRPr lang="it-IT" sz="2400" b="1" dirty="0">
              <a:solidFill>
                <a:srgbClr val="C00000"/>
              </a:solidFill>
              <a:latin typeface="Roboto" panose="02000000000000000000" pitchFamily="2" charset="0"/>
              <a:ea typeface="Roboto" panose="02000000000000000000" pitchFamily="2" charset="0"/>
              <a:cs typeface="Roboto" panose="02000000000000000000" pitchFamily="2" charset="0"/>
            </a:endParaRPr>
          </a:p>
          <a:p>
            <a:r>
              <a:rPr lang="it-IT" sz="2400" dirty="0">
                <a:latin typeface="Roboto" panose="02000000000000000000" pitchFamily="2" charset="0"/>
                <a:ea typeface="Roboto" panose="02000000000000000000" pitchFamily="2" charset="0"/>
                <a:cs typeface="Roboto" panose="02000000000000000000" pitchFamily="2" charset="0"/>
              </a:rPr>
              <a:t>7.5 GHz</a:t>
            </a:r>
          </a:p>
          <a:p>
            <a:r>
              <a:rPr lang="it-IT" sz="2000" dirty="0">
                <a:latin typeface="Roboto" panose="02000000000000000000" pitchFamily="2" charset="0"/>
                <a:ea typeface="Roboto" panose="02000000000000000000" pitchFamily="2" charset="0"/>
                <a:cs typeface="Roboto" panose="02000000000000000000" pitchFamily="2" charset="0"/>
              </a:rPr>
              <a:t>0.4’’</a:t>
            </a:r>
          </a:p>
          <a:p>
            <a:endParaRPr lang="it-IT" sz="2400" b="1" dirty="0">
              <a:latin typeface="Roboto" panose="02000000000000000000" pitchFamily="2" charset="0"/>
              <a:ea typeface="Roboto" panose="02000000000000000000" pitchFamily="2" charset="0"/>
              <a:cs typeface="Roboto" panose="02000000000000000000" pitchFamily="2" charset="0"/>
            </a:endParaRPr>
          </a:p>
        </p:txBody>
      </p:sp>
      <p:sp>
        <p:nvSpPr>
          <p:cNvPr id="88" name="Parentesi graffa aperta 87">
            <a:extLst>
              <a:ext uri="{FF2B5EF4-FFF2-40B4-BE49-F238E27FC236}">
                <a16:creationId xmlns:a16="http://schemas.microsoft.com/office/drawing/2014/main" id="{FED4E844-AB10-E4C2-B8D6-40901536BCFF}"/>
              </a:ext>
            </a:extLst>
          </p:cNvPr>
          <p:cNvSpPr/>
          <p:nvPr/>
        </p:nvSpPr>
        <p:spPr>
          <a:xfrm>
            <a:off x="7728197" y="560869"/>
            <a:ext cx="238511" cy="1091000"/>
          </a:xfrm>
          <a:prstGeom prst="leftBrace">
            <a:avLst>
              <a:gd name="adj1" fmla="val 65034"/>
              <a:gd name="adj2" fmla="val 50000"/>
            </a:avLst>
          </a:prstGeom>
          <a:ln>
            <a:solidFill>
              <a:srgbClr val="2E2E2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Tree>
    <p:extLst>
      <p:ext uri="{BB962C8B-B14F-4D97-AF65-F5344CB8AC3E}">
        <p14:creationId xmlns:p14="http://schemas.microsoft.com/office/powerpoint/2010/main" val="113472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250"/>
                                        <p:tgtEl>
                                          <p:spTgt spid="77"/>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5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5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250"/>
                                        <p:tgtEl>
                                          <p:spTgt spid="8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25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fade">
                                      <p:cBhvr>
                                        <p:cTn id="24" dur="250"/>
                                        <p:tgtEl>
                                          <p:spTgt spid="7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250"/>
                                        <p:tgtEl>
                                          <p:spTgt spid="7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wipe(left)">
                                      <p:cBhvr>
                                        <p:cTn id="35" dur="250"/>
                                        <p:tgtEl>
                                          <p:spTgt spid="8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81"/>
                                        </p:tgtEl>
                                        <p:attrNameLst>
                                          <p:attrName>style.visibility</p:attrName>
                                        </p:attrNameLst>
                                      </p:cBhvr>
                                      <p:to>
                                        <p:strVal val="visible"/>
                                      </p:to>
                                    </p:set>
                                    <p:animEffect transition="in" filter="wipe(left)">
                                      <p:cBhvr>
                                        <p:cTn id="38" dur="250"/>
                                        <p:tgtEl>
                                          <p:spTgt spid="8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wipe(left)">
                                      <p:cBhvr>
                                        <p:cTn id="41" dur="250"/>
                                        <p:tgtEl>
                                          <p:spTgt spid="8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84"/>
                                        </p:tgtEl>
                                        <p:attrNameLst>
                                          <p:attrName>style.visibility</p:attrName>
                                        </p:attrNameLst>
                                      </p:cBhvr>
                                      <p:to>
                                        <p:strVal val="visible"/>
                                      </p:to>
                                    </p:set>
                                    <p:animEffect transition="in" filter="wipe(left)">
                                      <p:cBhvr>
                                        <p:cTn id="44" dur="250"/>
                                        <p:tgtEl>
                                          <p:spTgt spid="8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wipe(left)">
                                      <p:cBhvr>
                                        <p:cTn id="47" dur="250"/>
                                        <p:tgtEl>
                                          <p:spTgt spid="8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wipe(left)">
                                      <p:cBhvr>
                                        <p:cTn id="50" dur="250"/>
                                        <p:tgtEl>
                                          <p:spTgt spid="8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fade">
                                      <p:cBhvr>
                                        <p:cTn id="55" dur="250"/>
                                        <p:tgtEl>
                                          <p:spTgt spid="7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wipe(left)">
                                      <p:cBhvr>
                                        <p:cTn id="58" dur="250"/>
                                        <p:tgtEl>
                                          <p:spTgt spid="7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0" grpId="0"/>
      <p:bldP spid="71" grpId="0"/>
      <p:bldP spid="72" grpId="0" animBg="1"/>
      <p:bldP spid="75" grpId="0"/>
      <p:bldP spid="76" grpId="0" animBg="1"/>
      <p:bldP spid="77" grpId="0" animBg="1"/>
      <p:bldP spid="78" grpId="0"/>
      <p:bldP spid="80" grpId="0" animBg="1"/>
      <p:bldP spid="81" grpId="0"/>
      <p:bldP spid="83" grpId="0" animBg="1"/>
      <p:bldP spid="84" grpId="0"/>
      <p:bldP spid="86" grpId="0" animBg="1"/>
      <p:bldP spid="87" grpId="0" animBg="1"/>
      <p:bldP spid="88" grpId="0" animBg="1"/>
    </p:bldLst>
  </p:timing>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24664-6C46-433F-E795-A7210552BD9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39715BB-9388-8E91-7217-0E069750FF7B}"/>
              </a:ext>
            </a:extLst>
          </p:cNvPr>
          <p:cNvSpPr txBox="1">
            <a:spLocks/>
          </p:cNvSpPr>
          <p:nvPr/>
        </p:nvSpPr>
        <p:spPr>
          <a:xfrm>
            <a:off x="191690" y="120391"/>
            <a:ext cx="4690804" cy="812366"/>
          </a:xfrm>
          <a:prstGeom prst="rect">
            <a:avLst/>
          </a:prstGeom>
        </p:spPr>
        <p:txBody>
          <a:bodyPr vert="horz" lIns="180000" tIns="45720" rIns="18000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70C0"/>
                </a:solidFill>
                <a:latin typeface="Arial Black" panose="020B0A04020102020204" pitchFamily="34" charset="0"/>
              </a:rPr>
              <a:t>The Dataset</a:t>
            </a:r>
          </a:p>
        </p:txBody>
      </p:sp>
      <p:sp>
        <p:nvSpPr>
          <p:cNvPr id="5" name="Rettangolo 4">
            <a:extLst>
              <a:ext uri="{FF2B5EF4-FFF2-40B4-BE49-F238E27FC236}">
                <a16:creationId xmlns:a16="http://schemas.microsoft.com/office/drawing/2014/main" id="{7B6B4A7E-F293-913E-71E4-6877CA9AB9A0}"/>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8" name="CasellaDiTesto 7">
            <a:extLst>
              <a:ext uri="{FF2B5EF4-FFF2-40B4-BE49-F238E27FC236}">
                <a16:creationId xmlns:a16="http://schemas.microsoft.com/office/drawing/2014/main" id="{696DBF2F-0EB6-0E9B-379E-BBFA85317127}"/>
              </a:ext>
            </a:extLst>
          </p:cNvPr>
          <p:cNvSpPr txBox="1"/>
          <p:nvPr/>
        </p:nvSpPr>
        <p:spPr>
          <a:xfrm>
            <a:off x="297904" y="694928"/>
            <a:ext cx="4880585" cy="677108"/>
          </a:xfrm>
          <a:prstGeom prst="rect">
            <a:avLst/>
          </a:prstGeom>
          <a:noFill/>
        </p:spPr>
        <p:txBody>
          <a:bodyPr wrap="square">
            <a:spAutoFit/>
          </a:bodyPr>
          <a:lstStyle/>
          <a:p>
            <a:endParaRPr lang="en-GB" sz="1000" b="1" dirty="0">
              <a:solidFill>
                <a:schemeClr val="tx1"/>
              </a:solidFill>
              <a:latin typeface="Roboto" panose="02000000000000000000" pitchFamily="2" charset="0"/>
              <a:ea typeface="Roboto" panose="02000000000000000000" pitchFamily="2" charset="0"/>
            </a:endParaRPr>
          </a:p>
          <a:p>
            <a:pPr marL="342900" indent="-342900">
              <a:buFont typeface="Wingdings" panose="05000000000000000000" pitchFamily="2" charset="2"/>
              <a:buChar char="Ø"/>
            </a:pPr>
            <a:r>
              <a:rPr lang="en-GB" sz="2800" b="1" dirty="0">
                <a:solidFill>
                  <a:schemeClr val="tx1"/>
                </a:solidFill>
                <a:latin typeface="Roboto" panose="02000000000000000000" pitchFamily="2" charset="0"/>
                <a:ea typeface="Roboto" panose="02000000000000000000" pitchFamily="2" charset="0"/>
              </a:rPr>
              <a:t>27 FR0s  </a:t>
            </a:r>
            <a:r>
              <a:rPr lang="en-GB" sz="2400" dirty="0">
                <a:solidFill>
                  <a:schemeClr val="tx1"/>
                </a:solidFill>
                <a:latin typeface="Roboto" panose="02000000000000000000" pitchFamily="2" charset="0"/>
                <a:ea typeface="Roboto" panose="02000000000000000000" pitchFamily="2" charset="0"/>
              </a:rPr>
              <a:t>with </a:t>
            </a:r>
            <a:r>
              <a:rPr lang="en-GB" sz="2800" b="1" dirty="0">
                <a:solidFill>
                  <a:srgbClr val="002060"/>
                </a:solidFill>
                <a:latin typeface="Roboto" panose="02000000000000000000" pitchFamily="2" charset="0"/>
                <a:ea typeface="Roboto" panose="02000000000000000000" pitchFamily="2" charset="0"/>
              </a:rPr>
              <a:t>LOFAR</a:t>
            </a:r>
            <a:r>
              <a:rPr lang="en-GB" sz="2400" dirty="0">
                <a:solidFill>
                  <a:schemeClr val="tx1"/>
                </a:solidFill>
                <a:latin typeface="Roboto" panose="02000000000000000000" pitchFamily="2" charset="0"/>
                <a:ea typeface="Roboto" panose="02000000000000000000" pitchFamily="2" charset="0"/>
              </a:rPr>
              <a:t>, </a:t>
            </a:r>
            <a:r>
              <a:rPr lang="en-GB" sz="2800" b="1" dirty="0">
                <a:solidFill>
                  <a:srgbClr val="C00000"/>
                </a:solidFill>
                <a:latin typeface="Roboto" panose="02000000000000000000" pitchFamily="2" charset="0"/>
                <a:ea typeface="Roboto" panose="02000000000000000000" pitchFamily="2" charset="0"/>
              </a:rPr>
              <a:t>VLA</a:t>
            </a:r>
            <a:endParaRPr lang="en-GB" sz="2400" b="1" dirty="0">
              <a:solidFill>
                <a:srgbClr val="C00000"/>
              </a:solidFill>
              <a:latin typeface="Roboto" panose="02000000000000000000" pitchFamily="2" charset="0"/>
              <a:ea typeface="Roboto" panose="02000000000000000000" pitchFamily="2" charset="0"/>
            </a:endParaRPr>
          </a:p>
        </p:txBody>
      </p:sp>
      <p:sp>
        <p:nvSpPr>
          <p:cNvPr id="6" name="Freccia a destra 5">
            <a:extLst>
              <a:ext uri="{FF2B5EF4-FFF2-40B4-BE49-F238E27FC236}">
                <a16:creationId xmlns:a16="http://schemas.microsoft.com/office/drawing/2014/main" id="{33A5B717-2FB0-96E9-CB95-A3E5BFF6A8C4}"/>
              </a:ext>
            </a:extLst>
          </p:cNvPr>
          <p:cNvSpPr/>
          <p:nvPr/>
        </p:nvSpPr>
        <p:spPr>
          <a:xfrm>
            <a:off x="5089004" y="996574"/>
            <a:ext cx="1118550" cy="237749"/>
          </a:xfrm>
          <a:prstGeom prst="rightArrow">
            <a:avLst>
              <a:gd name="adj1" fmla="val 62948"/>
              <a:gd name="adj2" fmla="val 112963"/>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26" name="CasellaDiTesto 25">
            <a:extLst>
              <a:ext uri="{FF2B5EF4-FFF2-40B4-BE49-F238E27FC236}">
                <a16:creationId xmlns:a16="http://schemas.microsoft.com/office/drawing/2014/main" id="{383A7604-9B66-E5A5-9476-FEA786E42791}"/>
              </a:ext>
            </a:extLst>
          </p:cNvPr>
          <p:cNvSpPr txBox="1"/>
          <p:nvPr/>
        </p:nvSpPr>
        <p:spPr>
          <a:xfrm>
            <a:off x="7458071" y="621680"/>
            <a:ext cx="2602887" cy="1015663"/>
          </a:xfrm>
          <a:prstGeom prst="rect">
            <a:avLst/>
          </a:prstGeom>
          <a:noFill/>
        </p:spPr>
        <p:txBody>
          <a:bodyPr wrap="square">
            <a:spAutoFit/>
          </a:bodyPr>
          <a:lstStyle/>
          <a:p>
            <a:r>
              <a:rPr lang="it-IT" sz="2000" dirty="0">
                <a:latin typeface="Roboto" panose="02000000000000000000" pitchFamily="2" charset="0"/>
                <a:ea typeface="Roboto" panose="02000000000000000000" pitchFamily="2" charset="0"/>
              </a:rPr>
              <a:t>Morph</a:t>
            </a:r>
            <a:r>
              <a:rPr lang="en-GB" sz="2000" dirty="0">
                <a:latin typeface="Roboto" panose="02000000000000000000" pitchFamily="2" charset="0"/>
                <a:ea typeface="Roboto" panose="02000000000000000000" pitchFamily="2" charset="0"/>
              </a:rPr>
              <a:t>ology</a:t>
            </a:r>
            <a:endParaRPr lang="it-IT" sz="2000" dirty="0">
              <a:latin typeface="Roboto" panose="02000000000000000000" pitchFamily="2" charset="0"/>
              <a:ea typeface="Roboto" panose="02000000000000000000" pitchFamily="2" charset="0"/>
            </a:endParaRPr>
          </a:p>
          <a:p>
            <a:r>
              <a:rPr lang="en-GB" sz="2000" dirty="0">
                <a:latin typeface="Roboto" panose="02000000000000000000" pitchFamily="2" charset="0"/>
                <a:ea typeface="Roboto" panose="02000000000000000000" pitchFamily="2" charset="0"/>
              </a:rPr>
              <a:t>Spectral properties</a:t>
            </a:r>
          </a:p>
          <a:p>
            <a:r>
              <a:rPr lang="en-GB" sz="2000" dirty="0">
                <a:latin typeface="Roboto" panose="02000000000000000000" pitchFamily="2" charset="0"/>
                <a:ea typeface="Roboto" panose="02000000000000000000" pitchFamily="2" charset="0"/>
              </a:rPr>
              <a:t>Accretion – Ejection</a:t>
            </a:r>
          </a:p>
        </p:txBody>
      </p:sp>
      <p:sp>
        <p:nvSpPr>
          <p:cNvPr id="32" name="CasellaDiTesto 31">
            <a:extLst>
              <a:ext uri="{FF2B5EF4-FFF2-40B4-BE49-F238E27FC236}">
                <a16:creationId xmlns:a16="http://schemas.microsoft.com/office/drawing/2014/main" id="{E3A8EC6E-4E32-F174-9AF9-2BC905868654}"/>
              </a:ext>
            </a:extLst>
          </p:cNvPr>
          <p:cNvSpPr txBox="1"/>
          <p:nvPr/>
        </p:nvSpPr>
        <p:spPr>
          <a:xfrm>
            <a:off x="6207554" y="633735"/>
            <a:ext cx="1118550" cy="723275"/>
          </a:xfrm>
          <a:prstGeom prst="rect">
            <a:avLst/>
          </a:prstGeom>
          <a:noFill/>
        </p:spPr>
        <p:txBody>
          <a:bodyPr wrap="square">
            <a:spAutoFit/>
          </a:bodyPr>
          <a:lstStyle/>
          <a:p>
            <a:pPr>
              <a:lnSpc>
                <a:spcPct val="200000"/>
              </a:lnSpc>
            </a:pPr>
            <a:r>
              <a:rPr lang="en-GB" sz="2400" b="1" dirty="0">
                <a:latin typeface="Roboto" panose="02000000000000000000" pitchFamily="2" charset="0"/>
                <a:ea typeface="Roboto" panose="02000000000000000000" pitchFamily="2" charset="0"/>
              </a:rPr>
              <a:t>AIMs</a:t>
            </a:r>
          </a:p>
        </p:txBody>
      </p:sp>
      <p:sp>
        <p:nvSpPr>
          <p:cNvPr id="33" name="Parentesi graffa aperta 32">
            <a:extLst>
              <a:ext uri="{FF2B5EF4-FFF2-40B4-BE49-F238E27FC236}">
                <a16:creationId xmlns:a16="http://schemas.microsoft.com/office/drawing/2014/main" id="{FA22B293-6A00-2BE8-97D4-63484759C388}"/>
              </a:ext>
            </a:extLst>
          </p:cNvPr>
          <p:cNvSpPr/>
          <p:nvPr/>
        </p:nvSpPr>
        <p:spPr>
          <a:xfrm>
            <a:off x="7209329" y="584011"/>
            <a:ext cx="238511" cy="1091000"/>
          </a:xfrm>
          <a:prstGeom prst="leftBrace">
            <a:avLst>
              <a:gd name="adj1" fmla="val 65034"/>
              <a:gd name="adj2" fmla="val 50000"/>
            </a:avLst>
          </a:prstGeom>
          <a:ln>
            <a:solidFill>
              <a:srgbClr val="2E2E2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21" name="CasellaDiTesto 20">
                <a:extLst>
                  <a:ext uri="{FF2B5EF4-FFF2-40B4-BE49-F238E27FC236}">
                    <a16:creationId xmlns:a16="http://schemas.microsoft.com/office/drawing/2014/main" id="{D7BDA0B0-C27C-6834-5508-AB002359A747}"/>
                  </a:ext>
                </a:extLst>
              </p:cNvPr>
              <p:cNvSpPr txBox="1"/>
              <p:nvPr/>
            </p:nvSpPr>
            <p:spPr>
              <a:xfrm>
                <a:off x="10543320" y="5752236"/>
                <a:ext cx="1347174" cy="400110"/>
              </a:xfrm>
              <a:prstGeom prst="rect">
                <a:avLst/>
              </a:prstGeom>
              <a:noFill/>
            </p:spPr>
            <p:txBody>
              <a:bodyPr wrap="square" rtlCol="0">
                <a:spAutoFit/>
              </a:bodyPr>
              <a:lstStyle/>
              <a:p>
                <a14:m>
                  <m:oMath xmlns:m="http://schemas.openxmlformats.org/officeDocument/2006/math">
                    <m:r>
                      <a:rPr lang="en-GB" sz="2000" b="1">
                        <a:latin typeface="Cambria Math" panose="02040503050406030204" pitchFamily="18" charset="0"/>
                        <a:ea typeface="Roboto" panose="02000000000000000000" pitchFamily="2" charset="0"/>
                      </a:rPr>
                      <m:t>~</m:t>
                    </m:r>
                  </m:oMath>
                </a14:m>
                <a:r>
                  <a:rPr lang="it-IT" sz="2000">
                    <a:latin typeface="Roboto" panose="02000000000000000000" pitchFamily="2" charset="0"/>
                    <a:ea typeface="Roboto" panose="02000000000000000000" pitchFamily="2" charset="0"/>
                    <a:cs typeface="Roboto" panose="02000000000000000000" pitchFamily="2" charset="0"/>
                  </a:rPr>
                  <a:t>0.3 </a:t>
                </a:r>
                <a:r>
                  <a:rPr lang="it-IT" sz="2000" dirty="0" err="1">
                    <a:latin typeface="Roboto" panose="02000000000000000000" pitchFamily="2" charset="0"/>
                    <a:ea typeface="Roboto" panose="02000000000000000000" pitchFamily="2" charset="0"/>
                    <a:cs typeface="Roboto" panose="02000000000000000000" pitchFamily="2" charset="0"/>
                  </a:rPr>
                  <a:t>kpc</a:t>
                </a:r>
                <a:endParaRPr lang="it-IT" sz="2000" dirty="0">
                  <a:latin typeface="Roboto" panose="02000000000000000000" pitchFamily="2" charset="0"/>
                  <a:ea typeface="Roboto" panose="02000000000000000000" pitchFamily="2" charset="0"/>
                  <a:cs typeface="Roboto" panose="02000000000000000000" pitchFamily="2" charset="0"/>
                </a:endParaRPr>
              </a:p>
            </p:txBody>
          </p:sp>
        </mc:Choice>
        <mc:Fallback xmlns="">
          <p:sp>
            <p:nvSpPr>
              <p:cNvPr id="21" name="CasellaDiTesto 20">
                <a:extLst>
                  <a:ext uri="{FF2B5EF4-FFF2-40B4-BE49-F238E27FC236}">
                    <a16:creationId xmlns:a16="http://schemas.microsoft.com/office/drawing/2014/main" id="{D7BDA0B0-C27C-6834-5508-AB002359A747}"/>
                  </a:ext>
                </a:extLst>
              </p:cNvPr>
              <p:cNvSpPr txBox="1">
                <a:spLocks noRot="1" noChangeAspect="1" noMove="1" noResize="1" noEditPoints="1" noAdjustHandles="1" noChangeArrowheads="1" noChangeShapeType="1" noTextEdit="1"/>
              </p:cNvSpPr>
              <p:nvPr/>
            </p:nvSpPr>
            <p:spPr>
              <a:xfrm>
                <a:off x="10543320" y="5752236"/>
                <a:ext cx="1347174" cy="400110"/>
              </a:xfrm>
              <a:prstGeom prst="rect">
                <a:avLst/>
              </a:prstGeom>
              <a:blipFill>
                <a:blip r:embed="rId4"/>
                <a:stretch>
                  <a:fillRect t="-7692" b="-29231"/>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22" name="CasellaDiTesto 21">
                <a:extLst>
                  <a:ext uri="{FF2B5EF4-FFF2-40B4-BE49-F238E27FC236}">
                    <a16:creationId xmlns:a16="http://schemas.microsoft.com/office/drawing/2014/main" id="{C2E4DB6F-E408-BAFC-0C62-BE8AC3D771A4}"/>
                  </a:ext>
                </a:extLst>
              </p:cNvPr>
              <p:cNvSpPr txBox="1"/>
              <p:nvPr/>
            </p:nvSpPr>
            <p:spPr>
              <a:xfrm>
                <a:off x="297905" y="5752236"/>
                <a:ext cx="1196161" cy="400110"/>
              </a:xfrm>
              <a:prstGeom prst="rect">
                <a:avLst/>
              </a:prstGeom>
              <a:noFill/>
            </p:spPr>
            <p:txBody>
              <a:bodyPr wrap="none" rtlCol="0">
                <a:spAutoFit/>
              </a:bodyPr>
              <a:lstStyle/>
              <a:p>
                <a14:m>
                  <m:oMath xmlns:m="http://schemas.openxmlformats.org/officeDocument/2006/math">
                    <m:r>
                      <a:rPr lang="en-GB" sz="2000" b="1">
                        <a:latin typeface="Cambria Math" panose="02040503050406030204" pitchFamily="18" charset="0"/>
                        <a:ea typeface="Roboto" panose="02000000000000000000" pitchFamily="2" charset="0"/>
                      </a:rPr>
                      <m:t>~</m:t>
                    </m:r>
                  </m:oMath>
                </a14:m>
                <a:r>
                  <a:rPr lang="it-IT" sz="2000" dirty="0">
                    <a:latin typeface="Roboto" panose="02000000000000000000" pitchFamily="2" charset="0"/>
                    <a:ea typeface="Roboto" panose="02000000000000000000" pitchFamily="2" charset="0"/>
                    <a:cs typeface="Roboto" panose="02000000000000000000" pitchFamily="2" charset="0"/>
                  </a:rPr>
                  <a:t>6.0 </a:t>
                </a:r>
                <a:r>
                  <a:rPr lang="it-IT" sz="2000" dirty="0" err="1">
                    <a:latin typeface="Roboto" panose="02000000000000000000" pitchFamily="2" charset="0"/>
                    <a:ea typeface="Roboto" panose="02000000000000000000" pitchFamily="2" charset="0"/>
                    <a:cs typeface="Roboto" panose="02000000000000000000" pitchFamily="2" charset="0"/>
                  </a:rPr>
                  <a:t>kpc</a:t>
                </a:r>
                <a:endParaRPr lang="it-IT" sz="2000" dirty="0">
                  <a:latin typeface="Roboto" panose="02000000000000000000" pitchFamily="2" charset="0"/>
                  <a:ea typeface="Roboto" panose="02000000000000000000" pitchFamily="2" charset="0"/>
                  <a:cs typeface="Roboto" panose="02000000000000000000" pitchFamily="2" charset="0"/>
                </a:endParaRPr>
              </a:p>
            </p:txBody>
          </p:sp>
        </mc:Choice>
        <mc:Fallback xmlns="">
          <p:sp>
            <p:nvSpPr>
              <p:cNvPr id="22" name="CasellaDiTesto 21">
                <a:extLst>
                  <a:ext uri="{FF2B5EF4-FFF2-40B4-BE49-F238E27FC236}">
                    <a16:creationId xmlns:a16="http://schemas.microsoft.com/office/drawing/2014/main" id="{C2E4DB6F-E408-BAFC-0C62-BE8AC3D771A4}"/>
                  </a:ext>
                </a:extLst>
              </p:cNvPr>
              <p:cNvSpPr txBox="1">
                <a:spLocks noRot="1" noChangeAspect="1" noMove="1" noResize="1" noEditPoints="1" noAdjustHandles="1" noChangeArrowheads="1" noChangeShapeType="1" noTextEdit="1"/>
              </p:cNvSpPr>
              <p:nvPr/>
            </p:nvSpPr>
            <p:spPr>
              <a:xfrm>
                <a:off x="297905" y="5752236"/>
                <a:ext cx="1196161" cy="400110"/>
              </a:xfrm>
              <a:prstGeom prst="rect">
                <a:avLst/>
              </a:prstGeom>
              <a:blipFill>
                <a:blip r:embed="rId5"/>
                <a:stretch>
                  <a:fillRect t="-7692" r="-4592" b="-29231"/>
                </a:stretch>
              </a:blipFill>
            </p:spPr>
            <p:txBody>
              <a:bodyPr/>
              <a:lstStyle/>
              <a:p>
                <a:r>
                  <a:rPr lang="it-IT">
                    <a:noFill/>
                  </a:rPr>
                  <a:t> </a:t>
                </a:r>
              </a:p>
            </p:txBody>
          </p:sp>
        </mc:Fallback>
      </mc:AlternateContent>
      <p:sp>
        <p:nvSpPr>
          <p:cNvPr id="24" name="CasellaDiTesto 23">
            <a:extLst>
              <a:ext uri="{FF2B5EF4-FFF2-40B4-BE49-F238E27FC236}">
                <a16:creationId xmlns:a16="http://schemas.microsoft.com/office/drawing/2014/main" id="{B6BA0794-27C6-C589-B8CB-A7E158EABA73}"/>
              </a:ext>
            </a:extLst>
          </p:cNvPr>
          <p:cNvSpPr txBox="1"/>
          <p:nvPr/>
        </p:nvSpPr>
        <p:spPr>
          <a:xfrm>
            <a:off x="0" y="2389213"/>
            <a:ext cx="3249850" cy="523220"/>
          </a:xfrm>
          <a:prstGeom prst="rect">
            <a:avLst/>
          </a:prstGeom>
          <a:noFill/>
        </p:spPr>
        <p:txBody>
          <a:bodyPr wrap="square" rtlCol="0">
            <a:spAutoFit/>
          </a:bodyPr>
          <a:lstStyle/>
          <a:p>
            <a:pPr algn="ctr"/>
            <a:r>
              <a:rPr lang="it-IT" sz="2800" b="1" dirty="0">
                <a:solidFill>
                  <a:srgbClr val="002060"/>
                </a:solidFill>
                <a:latin typeface="Roboto" panose="02000000000000000000" pitchFamily="2" charset="0"/>
                <a:ea typeface="Roboto" panose="02000000000000000000" pitchFamily="2" charset="0"/>
                <a:cs typeface="Roboto" panose="02000000000000000000" pitchFamily="2" charset="0"/>
              </a:rPr>
              <a:t>LOFAR</a:t>
            </a:r>
            <a:r>
              <a:rPr lang="it-IT" sz="2400" b="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GB" sz="2400" dirty="0">
                <a:latin typeface="Roboto" panose="02000000000000000000" pitchFamily="2" charset="0"/>
                <a:ea typeface="Roboto" panose="02000000000000000000" pitchFamily="2" charset="0"/>
              </a:rPr>
              <a:t>–</a:t>
            </a:r>
            <a:r>
              <a:rPr lang="it-IT" sz="2400" b="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it-IT" sz="2400" dirty="0">
                <a:latin typeface="Roboto" panose="02000000000000000000" pitchFamily="2" charset="0"/>
                <a:ea typeface="Roboto" panose="02000000000000000000" pitchFamily="2" charset="0"/>
                <a:cs typeface="Roboto" panose="02000000000000000000" pitchFamily="2" charset="0"/>
              </a:rPr>
              <a:t>0.15 GHz</a:t>
            </a:r>
            <a:endParaRPr lang="it-IT" sz="2000" dirty="0">
              <a:latin typeface="Roboto" panose="02000000000000000000" pitchFamily="2" charset="0"/>
              <a:ea typeface="Roboto" panose="02000000000000000000" pitchFamily="2" charset="0"/>
              <a:cs typeface="Roboto" panose="02000000000000000000" pitchFamily="2" charset="0"/>
            </a:endParaRPr>
          </a:p>
        </p:txBody>
      </p:sp>
      <p:sp>
        <p:nvSpPr>
          <p:cNvPr id="25" name="CasellaDiTesto 24">
            <a:extLst>
              <a:ext uri="{FF2B5EF4-FFF2-40B4-BE49-F238E27FC236}">
                <a16:creationId xmlns:a16="http://schemas.microsoft.com/office/drawing/2014/main" id="{5D2EF65E-2ADE-65EA-0F84-62DBF94575F9}"/>
              </a:ext>
            </a:extLst>
          </p:cNvPr>
          <p:cNvSpPr txBox="1"/>
          <p:nvPr/>
        </p:nvSpPr>
        <p:spPr>
          <a:xfrm>
            <a:off x="3249850" y="2389213"/>
            <a:ext cx="2839322" cy="523220"/>
          </a:xfrm>
          <a:prstGeom prst="rect">
            <a:avLst/>
          </a:prstGeom>
          <a:solidFill>
            <a:schemeClr val="bg1"/>
          </a:solidFill>
        </p:spPr>
        <p:txBody>
          <a:bodyPr wrap="square" rtlCol="0">
            <a:spAutoFit/>
          </a:bodyPr>
          <a:lstStyle/>
          <a:p>
            <a:pPr algn="ctr"/>
            <a:r>
              <a:rPr lang="it-IT" sz="2800" b="1" dirty="0">
                <a:solidFill>
                  <a:srgbClr val="C00000"/>
                </a:solidFill>
                <a:latin typeface="Roboto" panose="02000000000000000000" pitchFamily="2" charset="0"/>
                <a:ea typeface="Roboto" panose="02000000000000000000" pitchFamily="2" charset="0"/>
                <a:cs typeface="Roboto" panose="02000000000000000000" pitchFamily="2" charset="0"/>
              </a:rPr>
              <a:t>VLA </a:t>
            </a:r>
            <a:r>
              <a:rPr lang="en-GB" sz="2400" dirty="0">
                <a:latin typeface="Roboto" panose="02000000000000000000" pitchFamily="2" charset="0"/>
                <a:ea typeface="Roboto" panose="02000000000000000000" pitchFamily="2" charset="0"/>
              </a:rPr>
              <a:t>– </a:t>
            </a:r>
            <a:r>
              <a:rPr lang="it-IT" sz="2400" dirty="0">
                <a:latin typeface="Roboto" panose="02000000000000000000" pitchFamily="2" charset="0"/>
                <a:ea typeface="Roboto" panose="02000000000000000000" pitchFamily="2" charset="0"/>
                <a:cs typeface="Roboto" panose="02000000000000000000" pitchFamily="2" charset="0"/>
              </a:rPr>
              <a:t>1.5 GHz</a:t>
            </a:r>
          </a:p>
        </p:txBody>
      </p:sp>
      <p:sp>
        <p:nvSpPr>
          <p:cNvPr id="27" name="CasellaDiTesto 26">
            <a:extLst>
              <a:ext uri="{FF2B5EF4-FFF2-40B4-BE49-F238E27FC236}">
                <a16:creationId xmlns:a16="http://schemas.microsoft.com/office/drawing/2014/main" id="{EA4CDC43-AD86-EBB0-D91E-517A60C8D708}"/>
              </a:ext>
            </a:extLst>
          </p:cNvPr>
          <p:cNvSpPr txBox="1"/>
          <p:nvPr/>
        </p:nvSpPr>
        <p:spPr>
          <a:xfrm>
            <a:off x="6207554" y="2389213"/>
            <a:ext cx="2712926" cy="523220"/>
          </a:xfrm>
          <a:prstGeom prst="rect">
            <a:avLst/>
          </a:prstGeom>
          <a:solidFill>
            <a:schemeClr val="bg1"/>
          </a:solidFill>
        </p:spPr>
        <p:txBody>
          <a:bodyPr wrap="square" rtlCol="0">
            <a:spAutoFit/>
          </a:bodyPr>
          <a:lstStyle/>
          <a:p>
            <a:pPr algn="ctr"/>
            <a:r>
              <a:rPr lang="it-IT" sz="2800" b="1" dirty="0">
                <a:solidFill>
                  <a:srgbClr val="C00000"/>
                </a:solidFill>
                <a:latin typeface="Roboto" panose="02000000000000000000" pitchFamily="2" charset="0"/>
                <a:ea typeface="Roboto" panose="02000000000000000000" pitchFamily="2" charset="0"/>
                <a:cs typeface="Roboto" panose="02000000000000000000" pitchFamily="2" charset="0"/>
              </a:rPr>
              <a:t>VLA </a:t>
            </a:r>
            <a:r>
              <a:rPr lang="en-GB" sz="2400" dirty="0">
                <a:latin typeface="Roboto" panose="02000000000000000000" pitchFamily="2" charset="0"/>
                <a:ea typeface="Roboto" panose="02000000000000000000" pitchFamily="2" charset="0"/>
              </a:rPr>
              <a:t>– </a:t>
            </a:r>
            <a:r>
              <a:rPr lang="it-IT" sz="2400" dirty="0">
                <a:latin typeface="Roboto" panose="02000000000000000000" pitchFamily="2" charset="0"/>
                <a:ea typeface="Roboto" panose="02000000000000000000" pitchFamily="2" charset="0"/>
                <a:cs typeface="Roboto" panose="02000000000000000000" pitchFamily="2" charset="0"/>
              </a:rPr>
              <a:t>4.5 GHz</a:t>
            </a:r>
          </a:p>
        </p:txBody>
      </p:sp>
      <p:sp>
        <p:nvSpPr>
          <p:cNvPr id="28" name="CasellaDiTesto 27">
            <a:extLst>
              <a:ext uri="{FF2B5EF4-FFF2-40B4-BE49-F238E27FC236}">
                <a16:creationId xmlns:a16="http://schemas.microsoft.com/office/drawing/2014/main" id="{88CEA115-F1FB-2271-8BF7-A8D78E45BF7D}"/>
              </a:ext>
            </a:extLst>
          </p:cNvPr>
          <p:cNvSpPr txBox="1"/>
          <p:nvPr/>
        </p:nvSpPr>
        <p:spPr>
          <a:xfrm>
            <a:off x="9184640" y="2389213"/>
            <a:ext cx="2712926" cy="523220"/>
          </a:xfrm>
          <a:prstGeom prst="rect">
            <a:avLst/>
          </a:prstGeom>
          <a:solidFill>
            <a:schemeClr val="bg1"/>
          </a:solidFill>
        </p:spPr>
        <p:txBody>
          <a:bodyPr wrap="square" rtlCol="0">
            <a:spAutoFit/>
          </a:bodyPr>
          <a:lstStyle/>
          <a:p>
            <a:pPr algn="ctr"/>
            <a:r>
              <a:rPr lang="it-IT" sz="2800" b="1" dirty="0">
                <a:solidFill>
                  <a:srgbClr val="C00000"/>
                </a:solidFill>
                <a:latin typeface="Roboto" panose="02000000000000000000" pitchFamily="2" charset="0"/>
                <a:ea typeface="Roboto" panose="02000000000000000000" pitchFamily="2" charset="0"/>
                <a:cs typeface="Roboto" panose="02000000000000000000" pitchFamily="2" charset="0"/>
              </a:rPr>
              <a:t>VLA</a:t>
            </a:r>
            <a:r>
              <a:rPr lang="it-IT" sz="2400" b="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GB" sz="2400" dirty="0">
                <a:latin typeface="Roboto" panose="02000000000000000000" pitchFamily="2" charset="0"/>
                <a:ea typeface="Roboto" panose="02000000000000000000" pitchFamily="2" charset="0"/>
              </a:rPr>
              <a:t>– </a:t>
            </a:r>
            <a:r>
              <a:rPr lang="it-IT" sz="2400" dirty="0">
                <a:latin typeface="Roboto" panose="02000000000000000000" pitchFamily="2" charset="0"/>
                <a:ea typeface="Roboto" panose="02000000000000000000" pitchFamily="2" charset="0"/>
                <a:cs typeface="Roboto" panose="02000000000000000000" pitchFamily="2" charset="0"/>
              </a:rPr>
              <a:t>7.5 GHz</a:t>
            </a:r>
          </a:p>
        </p:txBody>
      </p:sp>
      <p:sp>
        <p:nvSpPr>
          <p:cNvPr id="2" name="Freccia a destra 1">
            <a:extLst>
              <a:ext uri="{FF2B5EF4-FFF2-40B4-BE49-F238E27FC236}">
                <a16:creationId xmlns:a16="http://schemas.microsoft.com/office/drawing/2014/main" id="{5EC24E14-E4FB-70CA-156C-AB04B8CB4D64}"/>
              </a:ext>
            </a:extLst>
          </p:cNvPr>
          <p:cNvSpPr/>
          <p:nvPr/>
        </p:nvSpPr>
        <p:spPr>
          <a:xfrm>
            <a:off x="1490192" y="5895155"/>
            <a:ext cx="9057002" cy="114273"/>
          </a:xfrm>
          <a:prstGeom prst="rightArrow">
            <a:avLst>
              <a:gd name="adj1" fmla="val 62948"/>
              <a:gd name="adj2" fmla="val 112963"/>
            </a:avLst>
          </a:prstGeom>
          <a:gradFill flip="none" rotWithShape="1">
            <a:gsLst>
              <a:gs pos="28000">
                <a:srgbClr val="B0CAEB"/>
              </a:gs>
              <a:gs pos="40000">
                <a:srgbClr val="E6B9B8">
                  <a:lumMod val="100000"/>
                </a:srgbClr>
              </a:gs>
            </a:gsLst>
            <a:lin ang="2700000" scaled="1"/>
            <a:tileRect/>
          </a:gradFill>
          <a:ln w="158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grpSp>
        <p:nvGrpSpPr>
          <p:cNvPr id="7" name="Gruppo 6">
            <a:extLst>
              <a:ext uri="{FF2B5EF4-FFF2-40B4-BE49-F238E27FC236}">
                <a16:creationId xmlns:a16="http://schemas.microsoft.com/office/drawing/2014/main" id="{44B5E88B-F82D-FF28-DF6F-B15D7DD44651}"/>
              </a:ext>
            </a:extLst>
          </p:cNvPr>
          <p:cNvGrpSpPr/>
          <p:nvPr/>
        </p:nvGrpSpPr>
        <p:grpSpPr>
          <a:xfrm>
            <a:off x="247288" y="2871739"/>
            <a:ext cx="11858078" cy="2809038"/>
            <a:chOff x="247288" y="2871739"/>
            <a:chExt cx="11858078" cy="2809038"/>
          </a:xfrm>
        </p:grpSpPr>
        <p:pic>
          <p:nvPicPr>
            <p:cNvPr id="20" name="Immagine 19">
              <a:extLst>
                <a:ext uri="{FF2B5EF4-FFF2-40B4-BE49-F238E27FC236}">
                  <a16:creationId xmlns:a16="http://schemas.microsoft.com/office/drawing/2014/main" id="{49863CA3-307F-1848-9D57-B0AE9D6D725D}"/>
                </a:ext>
              </a:extLst>
            </p:cNvPr>
            <p:cNvPicPr>
              <a:picLocks noChangeAspect="1"/>
            </p:cNvPicPr>
            <p:nvPr/>
          </p:nvPicPr>
          <p:blipFill>
            <a:blip r:embed="rId6"/>
            <a:srcRect l="7657" b="9496"/>
            <a:stretch>
              <a:fillRect/>
            </a:stretch>
          </p:blipFill>
          <p:spPr>
            <a:xfrm>
              <a:off x="247288" y="2871739"/>
              <a:ext cx="11771445" cy="2469929"/>
            </a:xfrm>
            <a:prstGeom prst="roundRect">
              <a:avLst>
                <a:gd name="adj" fmla="val 4500"/>
              </a:avLst>
            </a:prstGeom>
            <a:effectLst>
              <a:outerShdw blurRad="50800" dist="12700" dir="2700000" algn="tl" rotWithShape="0">
                <a:prstClr val="black">
                  <a:alpha val="70000"/>
                </a:prstClr>
              </a:outerShdw>
            </a:effectLst>
          </p:spPr>
        </p:pic>
        <p:sp>
          <p:nvSpPr>
            <p:cNvPr id="3" name="CasellaDiTesto 2">
              <a:extLst>
                <a:ext uri="{FF2B5EF4-FFF2-40B4-BE49-F238E27FC236}">
                  <a16:creationId xmlns:a16="http://schemas.microsoft.com/office/drawing/2014/main" id="{D3F49D60-3BB3-04BF-5EF2-986985AC33A1}"/>
                </a:ext>
              </a:extLst>
            </p:cNvPr>
            <p:cNvSpPr txBox="1"/>
            <p:nvPr/>
          </p:nvSpPr>
          <p:spPr>
            <a:xfrm>
              <a:off x="9915417" y="5342223"/>
              <a:ext cx="2189949" cy="338554"/>
            </a:xfrm>
            <a:prstGeom prst="rect">
              <a:avLst/>
            </a:prstGeom>
            <a:noFill/>
          </p:spPr>
          <p:txBody>
            <a:bodyPr wrap="square" rtlCol="0">
              <a:spAutoFit/>
            </a:bodyPr>
            <a:lstStyle/>
            <a:p>
              <a:r>
                <a:rPr lang="it-IT" sz="1600" dirty="0"/>
                <a:t>Penna et al. to be </a:t>
              </a:r>
              <a:r>
                <a:rPr lang="it-IT" sz="1600" dirty="0" err="1"/>
                <a:t>subm</a:t>
              </a:r>
              <a:r>
                <a:rPr lang="it-IT" sz="1600" dirty="0"/>
                <a:t>.</a:t>
              </a:r>
            </a:p>
          </p:txBody>
        </p:sp>
      </p:grpSp>
    </p:spTree>
    <p:extLst>
      <p:ext uri="{BB962C8B-B14F-4D97-AF65-F5344CB8AC3E}">
        <p14:creationId xmlns:p14="http://schemas.microsoft.com/office/powerpoint/2010/main" val="315046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anim calcmode="lin" valueType="num">
                                      <p:cBhvr>
                                        <p:cTn id="13" dur="250" fill="hold"/>
                                        <p:tgtEl>
                                          <p:spTgt spid="26"/>
                                        </p:tgtEl>
                                        <p:attrNameLst>
                                          <p:attrName>ppt_x</p:attrName>
                                        </p:attrNameLst>
                                      </p:cBhvr>
                                      <p:tavLst>
                                        <p:tav tm="0">
                                          <p:val>
                                            <p:strVal val="#ppt_x"/>
                                          </p:val>
                                        </p:tav>
                                        <p:tav tm="100000">
                                          <p:val>
                                            <p:strVal val="#ppt_x"/>
                                          </p:val>
                                        </p:tav>
                                      </p:tavLst>
                                    </p:anim>
                                    <p:anim calcmode="lin" valueType="num">
                                      <p:cBhvr>
                                        <p:cTn id="14" dur="25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250"/>
                                        <p:tgtEl>
                                          <p:spTgt spid="32"/>
                                        </p:tgtEl>
                                      </p:cBhvr>
                                    </p:animEffect>
                                    <p:anim calcmode="lin" valueType="num">
                                      <p:cBhvr>
                                        <p:cTn id="18" dur="250" fill="hold"/>
                                        <p:tgtEl>
                                          <p:spTgt spid="32"/>
                                        </p:tgtEl>
                                        <p:attrNameLst>
                                          <p:attrName>ppt_x</p:attrName>
                                        </p:attrNameLst>
                                      </p:cBhvr>
                                      <p:tavLst>
                                        <p:tav tm="0">
                                          <p:val>
                                            <p:strVal val="#ppt_x"/>
                                          </p:val>
                                        </p:tav>
                                        <p:tav tm="100000">
                                          <p:val>
                                            <p:strVal val="#ppt_x"/>
                                          </p:val>
                                        </p:tav>
                                      </p:tavLst>
                                    </p:anim>
                                    <p:anim calcmode="lin" valueType="num">
                                      <p:cBhvr>
                                        <p:cTn id="19" dur="25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250"/>
                                        <p:tgtEl>
                                          <p:spTgt spid="33"/>
                                        </p:tgtEl>
                                      </p:cBhvr>
                                    </p:animEffect>
                                    <p:anim calcmode="lin" valueType="num">
                                      <p:cBhvr>
                                        <p:cTn id="23" dur="250" fill="hold"/>
                                        <p:tgtEl>
                                          <p:spTgt spid="33"/>
                                        </p:tgtEl>
                                        <p:attrNameLst>
                                          <p:attrName>ppt_x</p:attrName>
                                        </p:attrNameLst>
                                      </p:cBhvr>
                                      <p:tavLst>
                                        <p:tav tm="0">
                                          <p:val>
                                            <p:strVal val="#ppt_x"/>
                                          </p:val>
                                        </p:tav>
                                        <p:tav tm="100000">
                                          <p:val>
                                            <p:strVal val="#ppt_x"/>
                                          </p:val>
                                        </p:tav>
                                      </p:tavLst>
                                    </p:anim>
                                    <p:anim calcmode="lin" valueType="num">
                                      <p:cBhvr>
                                        <p:cTn id="24" dur="25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250"/>
                                        <p:tgtEl>
                                          <p:spTgt spid="2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250"/>
                                        <p:tgtEl>
                                          <p:spTgt spid="2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50"/>
                                        <p:tgtEl>
                                          <p:spTgt spid="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25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25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250"/>
                                        <p:tgtEl>
                                          <p:spTgt spid="2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250"/>
                                        <p:tgtEl>
                                          <p:spTgt spid="2"/>
                                        </p:tgtEl>
                                      </p:cBhvr>
                                    </p:animEffect>
                                  </p:childTnLst>
                                </p:cTn>
                              </p:par>
                              <p:par>
                                <p:cTn id="48" presetID="10" presetClass="entr" presetSubtype="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p:bldP spid="32" grpId="0"/>
      <p:bldP spid="33" grpId="0" animBg="1"/>
      <p:bldP spid="21" grpId="0"/>
      <p:bldP spid="22" grpId="0"/>
      <p:bldP spid="24" grpId="0"/>
      <p:bldP spid="25" grpId="0" animBg="1"/>
      <p:bldP spid="27" grpId="0" animBg="1"/>
      <p:bldP spid="28" grpId="0" animBg="1"/>
      <p:bldP spid="2" grpId="0" animBg="1"/>
    </p:bldLst>
  </p:timing>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A075C-3737-C0BA-136F-D9070A062528}"/>
            </a:ext>
          </a:extLst>
        </p:cNvPr>
        <p:cNvGrpSpPr/>
        <p:nvPr/>
      </p:nvGrpSpPr>
      <p:grpSpPr>
        <a:xfrm>
          <a:off x="0" y="0"/>
          <a:ext cx="0" cy="0"/>
          <a:chOff x="0" y="0"/>
          <a:chExt cx="0" cy="0"/>
        </a:xfrm>
      </p:grpSpPr>
      <p:pic>
        <p:nvPicPr>
          <p:cNvPr id="10" name="Immagine 9">
            <a:extLst>
              <a:ext uri="{FF2B5EF4-FFF2-40B4-BE49-F238E27FC236}">
                <a16:creationId xmlns:a16="http://schemas.microsoft.com/office/drawing/2014/main" id="{6E18B262-8767-BD9C-9616-6410B364DCD8}"/>
              </a:ext>
            </a:extLst>
          </p:cNvPr>
          <p:cNvPicPr>
            <a:picLocks noChangeAspect="1"/>
          </p:cNvPicPr>
          <p:nvPr/>
        </p:nvPicPr>
        <p:blipFill>
          <a:blip r:embed="rId3"/>
          <a:stretch>
            <a:fillRect/>
          </a:stretch>
        </p:blipFill>
        <p:spPr>
          <a:xfrm>
            <a:off x="156807" y="996265"/>
            <a:ext cx="5375251" cy="4598825"/>
          </a:xfrm>
          <a:prstGeom prst="roundRect">
            <a:avLst>
              <a:gd name="adj" fmla="val 5439"/>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outerShdw blurRad="50800" dist="12700" dir="2700000" algn="tl" rotWithShape="0">
              <a:prstClr val="black">
                <a:alpha val="70000"/>
              </a:prstClr>
            </a:outerShdw>
          </a:effectLst>
        </p:spPr>
      </p:pic>
      <p:pic>
        <p:nvPicPr>
          <p:cNvPr id="28" name="Immagine 27">
            <a:extLst>
              <a:ext uri="{FF2B5EF4-FFF2-40B4-BE49-F238E27FC236}">
                <a16:creationId xmlns:a16="http://schemas.microsoft.com/office/drawing/2014/main" id="{64E3656C-9F52-3FD9-9A11-BA2A8EE86DA8}"/>
              </a:ext>
            </a:extLst>
          </p:cNvPr>
          <p:cNvPicPr>
            <a:picLocks noChangeAspect="1"/>
          </p:cNvPicPr>
          <p:nvPr/>
        </p:nvPicPr>
        <p:blipFill>
          <a:blip r:embed="rId4"/>
          <a:stretch>
            <a:fillRect/>
          </a:stretch>
        </p:blipFill>
        <p:spPr>
          <a:xfrm>
            <a:off x="7761814" y="2370000"/>
            <a:ext cx="2160000" cy="2160000"/>
          </a:xfrm>
          <a:prstGeom prst="rect">
            <a:avLst/>
          </a:prstGeom>
        </p:spPr>
      </p:pic>
      <p:pic>
        <p:nvPicPr>
          <p:cNvPr id="33" name="Immagine 32">
            <a:extLst>
              <a:ext uri="{FF2B5EF4-FFF2-40B4-BE49-F238E27FC236}">
                <a16:creationId xmlns:a16="http://schemas.microsoft.com/office/drawing/2014/main" id="{0C213C86-FB1D-EC31-2156-0080732119BD}"/>
              </a:ext>
            </a:extLst>
          </p:cNvPr>
          <p:cNvPicPr>
            <a:picLocks noChangeAspect="1"/>
          </p:cNvPicPr>
          <p:nvPr/>
        </p:nvPicPr>
        <p:blipFill>
          <a:blip r:embed="rId5"/>
          <a:stretch>
            <a:fillRect/>
          </a:stretch>
        </p:blipFill>
        <p:spPr>
          <a:xfrm>
            <a:off x="5582190" y="4508962"/>
            <a:ext cx="2158230" cy="2160000"/>
          </a:xfrm>
          <a:prstGeom prst="rect">
            <a:avLst/>
          </a:prstGeom>
        </p:spPr>
      </p:pic>
      <p:pic>
        <p:nvPicPr>
          <p:cNvPr id="24" name="Immagine 23">
            <a:extLst>
              <a:ext uri="{FF2B5EF4-FFF2-40B4-BE49-F238E27FC236}">
                <a16:creationId xmlns:a16="http://schemas.microsoft.com/office/drawing/2014/main" id="{C2DC4514-5718-B8E5-6651-C087C1276475}"/>
              </a:ext>
            </a:extLst>
          </p:cNvPr>
          <p:cNvPicPr>
            <a:picLocks noChangeAspect="1"/>
          </p:cNvPicPr>
          <p:nvPr/>
        </p:nvPicPr>
        <p:blipFill>
          <a:blip r:embed="rId6"/>
          <a:stretch>
            <a:fillRect/>
          </a:stretch>
        </p:blipFill>
        <p:spPr>
          <a:xfrm>
            <a:off x="9894769" y="243575"/>
            <a:ext cx="2160000" cy="2160000"/>
          </a:xfrm>
          <a:prstGeom prst="rect">
            <a:avLst/>
          </a:prstGeom>
        </p:spPr>
      </p:pic>
      <p:sp>
        <p:nvSpPr>
          <p:cNvPr id="31" name="Rettangolo 30">
            <a:extLst>
              <a:ext uri="{FF2B5EF4-FFF2-40B4-BE49-F238E27FC236}">
                <a16:creationId xmlns:a16="http://schemas.microsoft.com/office/drawing/2014/main" id="{13951DFB-78C9-5AB6-7F07-A92D9C754420}"/>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22" name="Immagine 21">
            <a:extLst>
              <a:ext uri="{FF2B5EF4-FFF2-40B4-BE49-F238E27FC236}">
                <a16:creationId xmlns:a16="http://schemas.microsoft.com/office/drawing/2014/main" id="{0FAB3583-B7AF-034A-8167-81318A43CFCC}"/>
              </a:ext>
            </a:extLst>
          </p:cNvPr>
          <p:cNvPicPr>
            <a:picLocks noChangeAspect="1"/>
          </p:cNvPicPr>
          <p:nvPr/>
        </p:nvPicPr>
        <p:blipFill>
          <a:blip r:embed="rId7"/>
          <a:stretch>
            <a:fillRect/>
          </a:stretch>
        </p:blipFill>
        <p:spPr>
          <a:xfrm>
            <a:off x="7753730" y="243575"/>
            <a:ext cx="2160000" cy="2160000"/>
          </a:xfrm>
          <a:prstGeom prst="rect">
            <a:avLst/>
          </a:prstGeom>
        </p:spPr>
      </p:pic>
      <p:pic>
        <p:nvPicPr>
          <p:cNvPr id="30" name="Immagine 29">
            <a:extLst>
              <a:ext uri="{FF2B5EF4-FFF2-40B4-BE49-F238E27FC236}">
                <a16:creationId xmlns:a16="http://schemas.microsoft.com/office/drawing/2014/main" id="{1B9A4444-022C-1352-3A1B-1D3C591EB365}"/>
              </a:ext>
            </a:extLst>
          </p:cNvPr>
          <p:cNvPicPr>
            <a:picLocks noChangeAspect="1"/>
          </p:cNvPicPr>
          <p:nvPr/>
        </p:nvPicPr>
        <p:blipFill>
          <a:blip r:embed="rId8"/>
          <a:stretch>
            <a:fillRect/>
          </a:stretch>
        </p:blipFill>
        <p:spPr>
          <a:xfrm>
            <a:off x="9915154" y="2373995"/>
            <a:ext cx="2158231" cy="2160000"/>
          </a:xfrm>
          <a:prstGeom prst="rect">
            <a:avLst/>
          </a:prstGeom>
        </p:spPr>
      </p:pic>
      <p:grpSp>
        <p:nvGrpSpPr>
          <p:cNvPr id="4" name="Gruppo 3">
            <a:extLst>
              <a:ext uri="{FF2B5EF4-FFF2-40B4-BE49-F238E27FC236}">
                <a16:creationId xmlns:a16="http://schemas.microsoft.com/office/drawing/2014/main" id="{28AFDC6C-7269-D681-9F5F-DED4CC5D6F04}"/>
              </a:ext>
            </a:extLst>
          </p:cNvPr>
          <p:cNvGrpSpPr/>
          <p:nvPr/>
        </p:nvGrpSpPr>
        <p:grpSpPr>
          <a:xfrm>
            <a:off x="1189166" y="2088764"/>
            <a:ext cx="4189109" cy="830997"/>
            <a:chOff x="1104898" y="2088764"/>
            <a:chExt cx="4189109" cy="830997"/>
          </a:xfrm>
        </p:grpSpPr>
        <mc:AlternateContent xmlns:mc="http://schemas.openxmlformats.org/markup-compatibility/2006" xmlns:a14="http://schemas.microsoft.com/office/drawing/2010/main">
          <mc:Choice Requires="a14">
            <p:sp>
              <p:nvSpPr>
                <p:cNvPr id="2" name="CasellaDiTesto 1">
                  <a:extLst>
                    <a:ext uri="{FF2B5EF4-FFF2-40B4-BE49-F238E27FC236}">
                      <a16:creationId xmlns:a16="http://schemas.microsoft.com/office/drawing/2014/main" id="{9298D41F-6E37-C7E2-D384-47222067AFC6}"/>
                    </a:ext>
                  </a:extLst>
                </p:cNvPr>
                <p:cNvSpPr txBox="1"/>
                <p:nvPr/>
              </p:nvSpPr>
              <p:spPr>
                <a:xfrm>
                  <a:off x="1904408" y="2088764"/>
                  <a:ext cx="3389599" cy="830997"/>
                </a:xfrm>
                <a:prstGeom prst="rect">
                  <a:avLst/>
                </a:prstGeom>
                <a:noFill/>
              </p:spPr>
              <p:txBody>
                <a:bodyPr wrap="square">
                  <a:spAutoFit/>
                </a:bodyPr>
                <a:lstStyle/>
                <a:p>
                  <a:r>
                    <a:rPr lang="en-GB" sz="2400" b="1" dirty="0">
                      <a:solidFill>
                        <a:srgbClr val="1F6BC1"/>
                      </a:solidFill>
                      <a:latin typeface="Montserrat SemiBold" pitchFamily="2" charset="0"/>
                    </a:rPr>
                    <a:t>70% Unresolved</a:t>
                  </a:r>
                </a:p>
                <a:p>
                  <a:r>
                    <a:rPr lang="en-GB" sz="2400" b="1" dirty="0">
                      <a:solidFill>
                        <a:srgbClr val="1F6BC1"/>
                      </a:solidFill>
                      <a:latin typeface="Montserrat SemiBold" pitchFamily="2" charset="0"/>
                    </a:rPr>
                    <a:t>Upper-limit </a:t>
                  </a:r>
                  <a14:m>
                    <m:oMath xmlns:m="http://schemas.openxmlformats.org/officeDocument/2006/math">
                      <m:r>
                        <a:rPr lang="en-GB" sz="2400" b="1" dirty="0">
                          <a:solidFill>
                            <a:srgbClr val="1F6BC1"/>
                          </a:solidFill>
                          <a:latin typeface="Cambria Math" panose="02040503050406030204" pitchFamily="18" charset="0"/>
                        </a:rPr>
                        <m:t>~</m:t>
                      </m:r>
                      <m:r>
                        <a:rPr lang="it-IT" sz="2400" b="1" dirty="0">
                          <a:solidFill>
                            <a:srgbClr val="1F6BC1"/>
                          </a:solidFill>
                          <a:latin typeface="Cambria Math" panose="02040503050406030204" pitchFamily="18" charset="0"/>
                        </a:rPr>
                        <m:t>𝟎</m:t>
                      </m:r>
                      <m:r>
                        <a:rPr lang="it-IT" sz="2400" b="1" dirty="0">
                          <a:solidFill>
                            <a:srgbClr val="1F6BC1"/>
                          </a:solidFill>
                          <a:latin typeface="Cambria Math" panose="02040503050406030204" pitchFamily="18" charset="0"/>
                        </a:rPr>
                        <m:t>.</m:t>
                      </m:r>
                      <m:r>
                        <a:rPr lang="it-IT" sz="2400" b="1" dirty="0">
                          <a:solidFill>
                            <a:srgbClr val="1F6BC1"/>
                          </a:solidFill>
                          <a:latin typeface="Cambria Math" panose="02040503050406030204" pitchFamily="18" charset="0"/>
                        </a:rPr>
                        <m:t>𝟒</m:t>
                      </m:r>
                      <m:r>
                        <a:rPr lang="it-IT" sz="2400" b="1" dirty="0">
                          <a:solidFill>
                            <a:srgbClr val="1F6BC1"/>
                          </a:solidFill>
                          <a:latin typeface="Cambria Math" panose="02040503050406030204" pitchFamily="18" charset="0"/>
                        </a:rPr>
                        <m:t> </m:t>
                      </m:r>
                      <m:r>
                        <a:rPr lang="it-IT" sz="2400" b="1" dirty="0">
                          <a:solidFill>
                            <a:srgbClr val="1F6BC1"/>
                          </a:solidFill>
                          <a:latin typeface="Cambria Math" panose="02040503050406030204" pitchFamily="18" charset="0"/>
                        </a:rPr>
                        <m:t>𝐤𝐩𝐜</m:t>
                      </m:r>
                    </m:oMath>
                  </a14:m>
                  <a:endParaRPr lang="en-GB" sz="2400" b="1" dirty="0">
                    <a:solidFill>
                      <a:srgbClr val="1F6BC1"/>
                    </a:solidFill>
                    <a:latin typeface="Montserrat SemiBold" pitchFamily="2" charset="0"/>
                  </a:endParaRPr>
                </a:p>
              </p:txBody>
            </p:sp>
          </mc:Choice>
          <mc:Fallback xmlns="">
            <p:sp>
              <p:nvSpPr>
                <p:cNvPr id="2" name="CasellaDiTesto 1">
                  <a:extLst>
                    <a:ext uri="{FF2B5EF4-FFF2-40B4-BE49-F238E27FC236}">
                      <a16:creationId xmlns:a16="http://schemas.microsoft.com/office/drawing/2014/main" id="{9298D41F-6E37-C7E2-D384-47222067AFC6}"/>
                    </a:ext>
                  </a:extLst>
                </p:cNvPr>
                <p:cNvSpPr txBox="1">
                  <a:spLocks noRot="1" noChangeAspect="1" noMove="1" noResize="1" noEditPoints="1" noAdjustHandles="1" noChangeArrowheads="1" noChangeShapeType="1" noTextEdit="1"/>
                </p:cNvSpPr>
                <p:nvPr/>
              </p:nvSpPr>
              <p:spPr>
                <a:xfrm>
                  <a:off x="1904408" y="2088764"/>
                  <a:ext cx="3389599" cy="830997"/>
                </a:xfrm>
                <a:prstGeom prst="rect">
                  <a:avLst/>
                </a:prstGeom>
                <a:blipFill>
                  <a:blip r:embed="rId15"/>
                  <a:stretch>
                    <a:fillRect l="-2698" t="-5147" r="-540" b="-16912"/>
                  </a:stretch>
                </a:blipFill>
              </p:spPr>
              <p:txBody>
                <a:bodyPr/>
                <a:lstStyle/>
                <a:p>
                  <a:r>
                    <a:rPr lang="it-IT">
                      <a:noFill/>
                    </a:rPr>
                    <a:t> </a:t>
                  </a:r>
                </a:p>
              </p:txBody>
            </p:sp>
          </mc:Fallback>
        </mc:AlternateContent>
        <p:sp>
          <p:nvSpPr>
            <p:cNvPr id="3" name="Freccia in giù 2">
              <a:extLst>
                <a:ext uri="{FF2B5EF4-FFF2-40B4-BE49-F238E27FC236}">
                  <a16:creationId xmlns:a16="http://schemas.microsoft.com/office/drawing/2014/main" id="{198FCF10-6C59-7268-930B-0ABF1E41F51E}"/>
                </a:ext>
              </a:extLst>
            </p:cNvPr>
            <p:cNvSpPr/>
            <p:nvPr/>
          </p:nvSpPr>
          <p:spPr>
            <a:xfrm rot="5400000">
              <a:off x="1171573" y="2113738"/>
              <a:ext cx="647702" cy="781051"/>
            </a:xfrm>
            <a:prstGeom prst="downArrow">
              <a:avLst>
                <a:gd name="adj1" fmla="val 43380"/>
                <a:gd name="adj2" fmla="val 58502"/>
              </a:avLst>
            </a:prstGeom>
            <a:gradFill>
              <a:gsLst>
                <a:gs pos="50000">
                  <a:schemeClr val="accent1">
                    <a:tint val="100000"/>
                    <a:shade val="100000"/>
                    <a:satMod val="130000"/>
                  </a:schemeClr>
                </a:gs>
                <a:gs pos="100000">
                  <a:schemeClr val="accent1">
                    <a:tint val="50000"/>
                    <a:shade val="100000"/>
                    <a:satMod val="350000"/>
                  </a:schemeClr>
                </a:gs>
              </a:gsLst>
              <a:lin ang="16200000" scaled="0"/>
            </a:gradFill>
            <a:ln>
              <a:solidFill>
                <a:srgbClr val="13407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dirty="0"/>
            </a:p>
          </p:txBody>
        </p:sp>
      </p:grpSp>
      <p:sp>
        <p:nvSpPr>
          <p:cNvPr id="7" name="CasellaDiTesto 6">
            <a:extLst>
              <a:ext uri="{FF2B5EF4-FFF2-40B4-BE49-F238E27FC236}">
                <a16:creationId xmlns:a16="http://schemas.microsoft.com/office/drawing/2014/main" id="{03FEB3F9-ACE8-C752-F4DF-229B65E4A22D}"/>
              </a:ext>
            </a:extLst>
          </p:cNvPr>
          <p:cNvSpPr txBox="1"/>
          <p:nvPr/>
        </p:nvSpPr>
        <p:spPr>
          <a:xfrm>
            <a:off x="9925634" y="4445576"/>
            <a:ext cx="2189949" cy="338554"/>
          </a:xfrm>
          <a:prstGeom prst="rect">
            <a:avLst/>
          </a:prstGeom>
          <a:noFill/>
        </p:spPr>
        <p:txBody>
          <a:bodyPr wrap="square" rtlCol="0">
            <a:spAutoFit/>
          </a:bodyPr>
          <a:lstStyle/>
          <a:p>
            <a:r>
              <a:rPr lang="it-IT" sz="1600" dirty="0"/>
              <a:t>Penna et al. to be </a:t>
            </a:r>
            <a:r>
              <a:rPr lang="it-IT" sz="1600" dirty="0" err="1"/>
              <a:t>subm</a:t>
            </a:r>
            <a:r>
              <a:rPr lang="it-IT" sz="1600" dirty="0"/>
              <a:t>.</a:t>
            </a:r>
          </a:p>
        </p:txBody>
      </p:sp>
      <p:sp>
        <p:nvSpPr>
          <p:cNvPr id="11" name="Title 1">
            <a:extLst>
              <a:ext uri="{FF2B5EF4-FFF2-40B4-BE49-F238E27FC236}">
                <a16:creationId xmlns:a16="http://schemas.microsoft.com/office/drawing/2014/main" id="{A5AC5325-E4D2-7E05-7FB1-C48F804606D9}"/>
              </a:ext>
            </a:extLst>
          </p:cNvPr>
          <p:cNvSpPr txBox="1">
            <a:spLocks/>
          </p:cNvSpPr>
          <p:nvPr/>
        </p:nvSpPr>
        <p:spPr>
          <a:xfrm>
            <a:off x="191690" y="120391"/>
            <a:ext cx="5840810" cy="812366"/>
          </a:xfrm>
          <a:prstGeom prst="rect">
            <a:avLst/>
          </a:prstGeom>
        </p:spPr>
        <p:txBody>
          <a:bodyPr vert="horz" lIns="180000" tIns="45720" rIns="180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70C0"/>
                </a:solidFill>
                <a:latin typeface="Arial Black" panose="020B0A04020102020204" pitchFamily="34" charset="0"/>
              </a:rPr>
              <a:t>Morphology</a:t>
            </a:r>
          </a:p>
        </p:txBody>
      </p:sp>
      <p:pic>
        <p:nvPicPr>
          <p:cNvPr id="5" name="Immagine 4">
            <a:extLst>
              <a:ext uri="{FF2B5EF4-FFF2-40B4-BE49-F238E27FC236}">
                <a16:creationId xmlns:a16="http://schemas.microsoft.com/office/drawing/2014/main" id="{0BD21631-5AA4-A238-77DC-7C27225EDCF1}"/>
              </a:ext>
            </a:extLst>
          </p:cNvPr>
          <p:cNvPicPr>
            <a:picLocks noChangeAspect="1"/>
          </p:cNvPicPr>
          <p:nvPr/>
        </p:nvPicPr>
        <p:blipFill>
          <a:blip r:embed="rId16"/>
          <a:stretch>
            <a:fillRect/>
          </a:stretch>
        </p:blipFill>
        <p:spPr>
          <a:xfrm>
            <a:off x="5612691" y="243575"/>
            <a:ext cx="2160000" cy="2160000"/>
          </a:xfrm>
          <a:prstGeom prst="rect">
            <a:avLst/>
          </a:prstGeom>
        </p:spPr>
      </p:pic>
      <p:pic>
        <p:nvPicPr>
          <p:cNvPr id="6" name="Immagine 5">
            <a:extLst>
              <a:ext uri="{FF2B5EF4-FFF2-40B4-BE49-F238E27FC236}">
                <a16:creationId xmlns:a16="http://schemas.microsoft.com/office/drawing/2014/main" id="{39122FA9-E07E-9030-2F57-A101B9AA522F}"/>
              </a:ext>
            </a:extLst>
          </p:cNvPr>
          <p:cNvPicPr>
            <a:picLocks noChangeAspect="1"/>
          </p:cNvPicPr>
          <p:nvPr/>
        </p:nvPicPr>
        <p:blipFill>
          <a:blip r:embed="rId17"/>
          <a:stretch>
            <a:fillRect/>
          </a:stretch>
        </p:blipFill>
        <p:spPr>
          <a:xfrm>
            <a:off x="7745249" y="4508078"/>
            <a:ext cx="2160000" cy="2161769"/>
          </a:xfrm>
          <a:prstGeom prst="rect">
            <a:avLst/>
          </a:prstGeom>
        </p:spPr>
      </p:pic>
      <p:pic>
        <p:nvPicPr>
          <p:cNvPr id="8" name="Immagine 7">
            <a:extLst>
              <a:ext uri="{FF2B5EF4-FFF2-40B4-BE49-F238E27FC236}">
                <a16:creationId xmlns:a16="http://schemas.microsoft.com/office/drawing/2014/main" id="{24D43300-DDC6-9521-8F07-E2F65F6B4746}"/>
              </a:ext>
            </a:extLst>
          </p:cNvPr>
          <p:cNvPicPr>
            <a:picLocks noChangeAspect="1"/>
          </p:cNvPicPr>
          <p:nvPr/>
        </p:nvPicPr>
        <p:blipFill>
          <a:blip r:embed="rId18"/>
          <a:stretch>
            <a:fillRect/>
          </a:stretch>
        </p:blipFill>
        <p:spPr>
          <a:xfrm>
            <a:off x="5608474" y="2372546"/>
            <a:ext cx="2160000" cy="2161769"/>
          </a:xfrm>
          <a:prstGeom prst="rect">
            <a:avLst/>
          </a:prstGeom>
        </p:spPr>
      </p:pic>
      <p:sp>
        <p:nvSpPr>
          <p:cNvPr id="9" name="CasellaDiTesto 8">
            <a:extLst>
              <a:ext uri="{FF2B5EF4-FFF2-40B4-BE49-F238E27FC236}">
                <a16:creationId xmlns:a16="http://schemas.microsoft.com/office/drawing/2014/main" id="{B9B5FAF9-70B2-936F-EE4F-854086678E66}"/>
              </a:ext>
            </a:extLst>
          </p:cNvPr>
          <p:cNvSpPr txBox="1"/>
          <p:nvPr/>
        </p:nvSpPr>
        <p:spPr>
          <a:xfrm>
            <a:off x="346167" y="5555024"/>
            <a:ext cx="2189949" cy="338554"/>
          </a:xfrm>
          <a:prstGeom prst="rect">
            <a:avLst/>
          </a:prstGeom>
          <a:noFill/>
        </p:spPr>
        <p:txBody>
          <a:bodyPr wrap="square" rtlCol="0">
            <a:spAutoFit/>
          </a:bodyPr>
          <a:lstStyle/>
          <a:p>
            <a:r>
              <a:rPr lang="it-IT" sz="1600" dirty="0"/>
              <a:t>Penna et al. to be </a:t>
            </a:r>
            <a:r>
              <a:rPr lang="it-IT" sz="1600" dirty="0" err="1"/>
              <a:t>subm</a:t>
            </a:r>
            <a:r>
              <a:rPr lang="it-IT" sz="1600" dirty="0"/>
              <a:t>.</a:t>
            </a:r>
          </a:p>
        </p:txBody>
      </p:sp>
    </p:spTree>
    <p:extLst>
      <p:ext uri="{BB962C8B-B14F-4D97-AF65-F5344CB8AC3E}">
        <p14:creationId xmlns:p14="http://schemas.microsoft.com/office/powerpoint/2010/main" val="305046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25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25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25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250"/>
                                        <p:tgtEl>
                                          <p:spTgt spid="28"/>
                                        </p:tgtEl>
                                      </p:cBhvr>
                                    </p:animEffect>
                                  </p:childTnLst>
                                </p:cTn>
                              </p:par>
                              <p:par>
                                <p:cTn id="20" presetID="10"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250"/>
                                        <p:tgtEl>
                                          <p:spTgt spid="30"/>
                                        </p:tgtEl>
                                      </p:cBhvr>
                                    </p:animEffect>
                                  </p:childTnLst>
                                </p:cTn>
                              </p:par>
                              <p:par>
                                <p:cTn id="23" presetID="10"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250"/>
                                        <p:tgtEl>
                                          <p:spTgt spid="33"/>
                                        </p:tgtEl>
                                      </p:cBhvr>
                                    </p:animEffect>
                                  </p:childTnLst>
                                </p:cTn>
                              </p:par>
                              <p:par>
                                <p:cTn id="26" presetID="10"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5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764D6-F971-44CE-EDD2-CC90CF29A884}"/>
            </a:ext>
          </a:extLst>
        </p:cNvPr>
        <p:cNvGrpSpPr/>
        <p:nvPr/>
      </p:nvGrpSpPr>
      <p:grpSpPr>
        <a:xfrm>
          <a:off x="0" y="0"/>
          <a:ext cx="0" cy="0"/>
          <a:chOff x="0" y="0"/>
          <a:chExt cx="0" cy="0"/>
        </a:xfrm>
      </p:grpSpPr>
      <p:sp>
        <p:nvSpPr>
          <p:cNvPr id="47" name="Rettangolo con angoli arrotondati 46">
            <a:extLst>
              <a:ext uri="{FF2B5EF4-FFF2-40B4-BE49-F238E27FC236}">
                <a16:creationId xmlns:a16="http://schemas.microsoft.com/office/drawing/2014/main" id="{F28C0CD3-85AF-722D-1947-537B2CA3C7B5}"/>
              </a:ext>
            </a:extLst>
          </p:cNvPr>
          <p:cNvSpPr/>
          <p:nvPr/>
        </p:nvSpPr>
        <p:spPr>
          <a:xfrm>
            <a:off x="4882494" y="191529"/>
            <a:ext cx="2580026" cy="681484"/>
          </a:xfrm>
          <a:prstGeom prst="roundRect">
            <a:avLst/>
          </a:prstGeom>
          <a:solidFill>
            <a:schemeClr val="tx2">
              <a:lumMod val="40000"/>
              <a:lumOff val="60000"/>
              <a:alpha val="7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41" name="Connettore 2 40">
            <a:extLst>
              <a:ext uri="{FF2B5EF4-FFF2-40B4-BE49-F238E27FC236}">
                <a16:creationId xmlns:a16="http://schemas.microsoft.com/office/drawing/2014/main" id="{0631920D-B6FF-89E7-BB91-516AFED0B9B3}"/>
              </a:ext>
            </a:extLst>
          </p:cNvPr>
          <p:cNvCxnSpPr>
            <a:cxnSpLocks/>
            <a:stCxn id="17" idx="1"/>
          </p:cNvCxnSpPr>
          <p:nvPr/>
        </p:nvCxnSpPr>
        <p:spPr>
          <a:xfrm>
            <a:off x="200606" y="6360860"/>
            <a:ext cx="11391954" cy="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sp>
        <p:nvSpPr>
          <p:cNvPr id="5" name="Rettangolo 4">
            <a:extLst>
              <a:ext uri="{FF2B5EF4-FFF2-40B4-BE49-F238E27FC236}">
                <a16:creationId xmlns:a16="http://schemas.microsoft.com/office/drawing/2014/main" id="{DC350421-6B54-7310-3D1B-55993973393B}"/>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grpSp>
        <p:nvGrpSpPr>
          <p:cNvPr id="22" name="Gruppo 21">
            <a:extLst>
              <a:ext uri="{FF2B5EF4-FFF2-40B4-BE49-F238E27FC236}">
                <a16:creationId xmlns:a16="http://schemas.microsoft.com/office/drawing/2014/main" id="{FA4B4C4E-1FE5-0BDF-3121-8941B9A5A12D}"/>
              </a:ext>
            </a:extLst>
          </p:cNvPr>
          <p:cNvGrpSpPr/>
          <p:nvPr/>
        </p:nvGrpSpPr>
        <p:grpSpPr>
          <a:xfrm>
            <a:off x="342297" y="5617499"/>
            <a:ext cx="3679270" cy="523220"/>
            <a:chOff x="342297" y="5617499"/>
            <a:chExt cx="3679270" cy="523220"/>
          </a:xfrm>
        </p:grpSpPr>
        <mc:AlternateContent xmlns:mc="http://schemas.openxmlformats.org/markup-compatibility/2006" xmlns:p14="http://schemas.microsoft.com/office/powerpoint/2010/main">
          <mc:Choice Requires="p14">
            <p:contentPart p14:bwMode="auto" r:id="rId4">
              <p14:nvContentPartPr>
                <p14:cNvPr id="18" name="Input penna 17">
                  <a:extLst>
                    <a:ext uri="{FF2B5EF4-FFF2-40B4-BE49-F238E27FC236}">
                      <a16:creationId xmlns:a16="http://schemas.microsoft.com/office/drawing/2014/main" id="{E215BCD4-838C-B9A7-7E8E-7C2F2E21B9F6}"/>
                    </a:ext>
                  </a:extLst>
                </p14:cNvPr>
                <p14:cNvContentPartPr/>
                <p14:nvPr/>
              </p14:nvContentPartPr>
              <p14:xfrm>
                <a:off x="976400" y="5812096"/>
                <a:ext cx="2124000" cy="45719"/>
              </p14:xfrm>
            </p:contentPart>
          </mc:Choice>
          <mc:Fallback xmlns="">
            <p:pic>
              <p:nvPicPr>
                <p:cNvPr id="18" name="Input penna 17">
                  <a:extLst>
                    <a:ext uri="{FF2B5EF4-FFF2-40B4-BE49-F238E27FC236}">
                      <a16:creationId xmlns:a16="http://schemas.microsoft.com/office/drawing/2014/main" id="{E215BCD4-838C-B9A7-7E8E-7C2F2E21B9F6}"/>
                    </a:ext>
                  </a:extLst>
                </p:cNvPr>
                <p:cNvPicPr/>
                <p:nvPr/>
              </p:nvPicPr>
              <p:blipFill>
                <a:blip r:embed="rId5"/>
                <a:stretch>
                  <a:fillRect/>
                </a:stretch>
              </p:blipFill>
              <p:spPr>
                <a:xfrm>
                  <a:off x="913411" y="5749590"/>
                  <a:ext cx="2249619" cy="170375"/>
                </a:xfrm>
                <a:prstGeom prst="rect">
                  <a:avLst/>
                </a:prstGeom>
              </p:spPr>
            </p:pic>
          </mc:Fallback>
        </mc:AlternateContent>
        <p:sp>
          <p:nvSpPr>
            <p:cNvPr id="14" name="CasellaDiTesto 13">
              <a:extLst>
                <a:ext uri="{FF2B5EF4-FFF2-40B4-BE49-F238E27FC236}">
                  <a16:creationId xmlns:a16="http://schemas.microsoft.com/office/drawing/2014/main" id="{04D35B6A-E933-9823-417A-1A5D3E36D1C5}"/>
                </a:ext>
              </a:extLst>
            </p:cNvPr>
            <p:cNvSpPr txBox="1"/>
            <p:nvPr/>
          </p:nvSpPr>
          <p:spPr>
            <a:xfrm>
              <a:off x="342297" y="5617499"/>
              <a:ext cx="3679270" cy="523220"/>
            </a:xfrm>
            <a:prstGeom prst="rect">
              <a:avLst/>
            </a:prstGeom>
            <a:noFill/>
          </p:spPr>
          <p:txBody>
            <a:bodyPr wrap="square">
              <a:spAutoFit/>
            </a:bodyPr>
            <a:lstStyle/>
            <a:p>
              <a:pPr algn="ctr"/>
              <a:r>
                <a:rPr lang="it-IT" sz="2800" b="1" dirty="0">
                  <a:latin typeface="Roboto" panose="02000000000000000000" pitchFamily="2" charset="0"/>
                  <a:ea typeface="Roboto" panose="02000000000000000000" pitchFamily="2" charset="0"/>
                </a:rPr>
                <a:t>0</a:t>
              </a:r>
              <a:r>
                <a:rPr lang="en-GB" sz="2800" b="1" dirty="0">
                  <a:latin typeface="Roboto" panose="02000000000000000000" pitchFamily="2" charset="0"/>
                  <a:ea typeface="Roboto" panose="02000000000000000000" pitchFamily="2" charset="0"/>
                </a:rPr>
                <a:t>.15 – 1.5 </a:t>
              </a:r>
              <a:r>
                <a:rPr lang="en-GB" sz="2400" b="1" dirty="0">
                  <a:latin typeface="Roboto" panose="02000000000000000000" pitchFamily="2" charset="0"/>
                  <a:ea typeface="Roboto" panose="02000000000000000000" pitchFamily="2" charset="0"/>
                </a:rPr>
                <a:t>GHz</a:t>
              </a:r>
              <a:endParaRPr lang="en-GB" sz="2000" b="1" dirty="0">
                <a:latin typeface="Roboto" panose="02000000000000000000" pitchFamily="2" charset="0"/>
                <a:ea typeface="Roboto" panose="02000000000000000000" pitchFamily="2" charset="0"/>
              </a:endParaRPr>
            </a:p>
          </p:txBody>
        </p:sp>
      </p:grpSp>
      <p:grpSp>
        <p:nvGrpSpPr>
          <p:cNvPr id="23" name="Gruppo 22">
            <a:extLst>
              <a:ext uri="{FF2B5EF4-FFF2-40B4-BE49-F238E27FC236}">
                <a16:creationId xmlns:a16="http://schemas.microsoft.com/office/drawing/2014/main" id="{477DDAF7-A659-06C3-89BE-EC842BDEF8D4}"/>
              </a:ext>
            </a:extLst>
          </p:cNvPr>
          <p:cNvGrpSpPr/>
          <p:nvPr/>
        </p:nvGrpSpPr>
        <p:grpSpPr>
          <a:xfrm>
            <a:off x="4028609" y="5617499"/>
            <a:ext cx="4015261" cy="523220"/>
            <a:chOff x="4028609" y="5617499"/>
            <a:chExt cx="4015261" cy="523220"/>
          </a:xfrm>
        </p:grpSpPr>
        <mc:AlternateContent xmlns:mc="http://schemas.openxmlformats.org/markup-compatibility/2006" xmlns:p14="http://schemas.microsoft.com/office/powerpoint/2010/main">
          <mc:Choice Requires="p14">
            <p:contentPart p14:bwMode="auto" r:id="rId6">
              <p14:nvContentPartPr>
                <p14:cNvPr id="20" name="Input penna 19">
                  <a:extLst>
                    <a:ext uri="{FF2B5EF4-FFF2-40B4-BE49-F238E27FC236}">
                      <a16:creationId xmlns:a16="http://schemas.microsoft.com/office/drawing/2014/main" id="{0F02FE56-C1C5-2CA0-B93D-650E397402B6}"/>
                    </a:ext>
                  </a:extLst>
                </p14:cNvPr>
                <p14:cNvContentPartPr/>
                <p14:nvPr/>
              </p14:nvContentPartPr>
              <p14:xfrm>
                <a:off x="4949404" y="5812096"/>
                <a:ext cx="2124000" cy="45719"/>
              </p14:xfrm>
            </p:contentPart>
          </mc:Choice>
          <mc:Fallback xmlns="">
            <p:pic>
              <p:nvPicPr>
                <p:cNvPr id="20" name="Input penna 19">
                  <a:extLst>
                    <a:ext uri="{FF2B5EF4-FFF2-40B4-BE49-F238E27FC236}">
                      <a16:creationId xmlns:a16="http://schemas.microsoft.com/office/drawing/2014/main" id="{0F02FE56-C1C5-2CA0-B93D-650E397402B6}"/>
                    </a:ext>
                  </a:extLst>
                </p:cNvPr>
                <p:cNvPicPr/>
                <p:nvPr/>
              </p:nvPicPr>
              <p:blipFill>
                <a:blip r:embed="rId7"/>
                <a:stretch>
                  <a:fillRect/>
                </a:stretch>
              </p:blipFill>
              <p:spPr>
                <a:xfrm>
                  <a:off x="4886415" y="5749590"/>
                  <a:ext cx="2249619" cy="170375"/>
                </a:xfrm>
                <a:prstGeom prst="rect">
                  <a:avLst/>
                </a:prstGeom>
              </p:spPr>
            </p:pic>
          </mc:Fallback>
        </mc:AlternateContent>
        <p:sp>
          <p:nvSpPr>
            <p:cNvPr id="15" name="CasellaDiTesto 14">
              <a:extLst>
                <a:ext uri="{FF2B5EF4-FFF2-40B4-BE49-F238E27FC236}">
                  <a16:creationId xmlns:a16="http://schemas.microsoft.com/office/drawing/2014/main" id="{05FCC7B3-44B6-6709-EED4-B8AF8C3436CE}"/>
                </a:ext>
              </a:extLst>
            </p:cNvPr>
            <p:cNvSpPr txBox="1"/>
            <p:nvPr/>
          </p:nvSpPr>
          <p:spPr>
            <a:xfrm>
              <a:off x="4028609" y="5617499"/>
              <a:ext cx="4015261" cy="523220"/>
            </a:xfrm>
            <a:prstGeom prst="rect">
              <a:avLst/>
            </a:prstGeom>
            <a:noFill/>
          </p:spPr>
          <p:txBody>
            <a:bodyPr wrap="square">
              <a:spAutoFit/>
            </a:bodyPr>
            <a:lstStyle/>
            <a:p>
              <a:pPr algn="ctr"/>
              <a:r>
                <a:rPr lang="it-IT" sz="2800" b="1" dirty="0">
                  <a:latin typeface="Roboto" panose="02000000000000000000" pitchFamily="2" charset="0"/>
                  <a:ea typeface="Roboto" panose="02000000000000000000" pitchFamily="2" charset="0"/>
                </a:rPr>
                <a:t>1.5</a:t>
              </a:r>
              <a:r>
                <a:rPr lang="en-GB" sz="2800" b="1" dirty="0">
                  <a:latin typeface="Roboto" panose="02000000000000000000" pitchFamily="2" charset="0"/>
                  <a:ea typeface="Roboto" panose="02000000000000000000" pitchFamily="2" charset="0"/>
                </a:rPr>
                <a:t>– 4.5 </a:t>
              </a:r>
              <a:r>
                <a:rPr lang="en-GB" sz="2400" b="1" dirty="0">
                  <a:latin typeface="Roboto" panose="02000000000000000000" pitchFamily="2" charset="0"/>
                  <a:ea typeface="Roboto" panose="02000000000000000000" pitchFamily="2" charset="0"/>
                </a:rPr>
                <a:t>GHz</a:t>
              </a:r>
            </a:p>
          </p:txBody>
        </p:sp>
      </p:grpSp>
      <p:grpSp>
        <p:nvGrpSpPr>
          <p:cNvPr id="24" name="Gruppo 23">
            <a:extLst>
              <a:ext uri="{FF2B5EF4-FFF2-40B4-BE49-F238E27FC236}">
                <a16:creationId xmlns:a16="http://schemas.microsoft.com/office/drawing/2014/main" id="{71E6E935-D682-9B06-86DC-B8B2C3DE1664}"/>
              </a:ext>
            </a:extLst>
          </p:cNvPr>
          <p:cNvGrpSpPr/>
          <p:nvPr/>
        </p:nvGrpSpPr>
        <p:grpSpPr>
          <a:xfrm>
            <a:off x="8280812" y="5617499"/>
            <a:ext cx="3841869" cy="523220"/>
            <a:chOff x="8280812" y="5617499"/>
            <a:chExt cx="3841869" cy="523220"/>
          </a:xfrm>
        </p:grpSpPr>
        <mc:AlternateContent xmlns:mc="http://schemas.openxmlformats.org/markup-compatibility/2006" xmlns:p14="http://schemas.microsoft.com/office/powerpoint/2010/main">
          <mc:Choice Requires="p14">
            <p:contentPart p14:bwMode="auto" r:id="rId8">
              <p14:nvContentPartPr>
                <p14:cNvPr id="21" name="Input penna 20">
                  <a:extLst>
                    <a:ext uri="{FF2B5EF4-FFF2-40B4-BE49-F238E27FC236}">
                      <a16:creationId xmlns:a16="http://schemas.microsoft.com/office/drawing/2014/main" id="{CE01A656-9E5B-3C78-1EB4-8A4EA79CA268}"/>
                    </a:ext>
                  </a:extLst>
                </p14:cNvPr>
                <p14:cNvContentPartPr/>
                <p14:nvPr/>
              </p14:nvContentPartPr>
              <p14:xfrm>
                <a:off x="9089848" y="5815862"/>
                <a:ext cx="2124000" cy="45719"/>
              </p14:xfrm>
            </p:contentPart>
          </mc:Choice>
          <mc:Fallback xmlns="">
            <p:pic>
              <p:nvPicPr>
                <p:cNvPr id="21" name="Input penna 20">
                  <a:extLst>
                    <a:ext uri="{FF2B5EF4-FFF2-40B4-BE49-F238E27FC236}">
                      <a16:creationId xmlns:a16="http://schemas.microsoft.com/office/drawing/2014/main" id="{CE01A656-9E5B-3C78-1EB4-8A4EA79CA268}"/>
                    </a:ext>
                  </a:extLst>
                </p:cNvPr>
                <p:cNvPicPr/>
                <p:nvPr/>
              </p:nvPicPr>
              <p:blipFill>
                <a:blip r:embed="rId9"/>
                <a:stretch>
                  <a:fillRect/>
                </a:stretch>
              </p:blipFill>
              <p:spPr>
                <a:xfrm>
                  <a:off x="9026859" y="5753356"/>
                  <a:ext cx="2249619" cy="170375"/>
                </a:xfrm>
                <a:prstGeom prst="rect">
                  <a:avLst/>
                </a:prstGeom>
              </p:spPr>
            </p:pic>
          </mc:Fallback>
        </mc:AlternateContent>
        <p:sp>
          <p:nvSpPr>
            <p:cNvPr id="16" name="CasellaDiTesto 15">
              <a:extLst>
                <a:ext uri="{FF2B5EF4-FFF2-40B4-BE49-F238E27FC236}">
                  <a16:creationId xmlns:a16="http://schemas.microsoft.com/office/drawing/2014/main" id="{4DFB5673-9BF9-F6EC-64AB-168AEB38D18F}"/>
                </a:ext>
              </a:extLst>
            </p:cNvPr>
            <p:cNvSpPr txBox="1"/>
            <p:nvPr/>
          </p:nvSpPr>
          <p:spPr>
            <a:xfrm>
              <a:off x="8280812" y="5617499"/>
              <a:ext cx="3841869" cy="523220"/>
            </a:xfrm>
            <a:prstGeom prst="rect">
              <a:avLst/>
            </a:prstGeom>
            <a:noFill/>
          </p:spPr>
          <p:txBody>
            <a:bodyPr wrap="square">
              <a:spAutoFit/>
            </a:bodyPr>
            <a:lstStyle/>
            <a:p>
              <a:pPr algn="ctr"/>
              <a:r>
                <a:rPr lang="it-IT" sz="2800" b="1" dirty="0">
                  <a:solidFill>
                    <a:schemeClr val="tx1"/>
                  </a:solidFill>
                  <a:latin typeface="Roboto" panose="02000000000000000000" pitchFamily="2" charset="0"/>
                  <a:ea typeface="Roboto" panose="02000000000000000000" pitchFamily="2" charset="0"/>
                </a:rPr>
                <a:t>4.5 </a:t>
              </a:r>
              <a:r>
                <a:rPr lang="en-GB" sz="2800" b="1" dirty="0">
                  <a:solidFill>
                    <a:schemeClr val="tx1"/>
                  </a:solidFill>
                  <a:latin typeface="Roboto" panose="02000000000000000000" pitchFamily="2" charset="0"/>
                  <a:ea typeface="Roboto" panose="02000000000000000000" pitchFamily="2" charset="0"/>
                </a:rPr>
                <a:t>– 7.5 </a:t>
              </a:r>
              <a:r>
                <a:rPr lang="en-GB" sz="2400" b="1" dirty="0">
                  <a:solidFill>
                    <a:schemeClr val="tx1"/>
                  </a:solidFill>
                  <a:latin typeface="Roboto" panose="02000000000000000000" pitchFamily="2" charset="0"/>
                  <a:ea typeface="Roboto" panose="02000000000000000000" pitchFamily="2" charset="0"/>
                </a:rPr>
                <a:t>GHz</a:t>
              </a:r>
            </a:p>
          </p:txBody>
        </p:sp>
      </p:grpSp>
      <mc:AlternateContent xmlns:mc="http://schemas.openxmlformats.org/markup-compatibility/2006" xmlns:a14="http://schemas.microsoft.com/office/drawing/2010/main">
        <mc:Choice Requires="a14">
          <p:sp>
            <p:nvSpPr>
              <p:cNvPr id="25" name="CasellaDiTesto 24">
                <a:extLst>
                  <a:ext uri="{FF2B5EF4-FFF2-40B4-BE49-F238E27FC236}">
                    <a16:creationId xmlns:a16="http://schemas.microsoft.com/office/drawing/2014/main" id="{163E5353-70D3-0FAB-846F-4A48FC971FAC}"/>
                  </a:ext>
                </a:extLst>
              </p:cNvPr>
              <p:cNvSpPr txBox="1"/>
              <p:nvPr/>
            </p:nvSpPr>
            <p:spPr>
              <a:xfrm>
                <a:off x="4851063" y="147018"/>
                <a:ext cx="2752004" cy="7694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it-IT" sz="4400" b="1" i="1" dirty="0">
                              <a:latin typeface="Cambria Math" panose="02040503050406030204" pitchFamily="18" charset="0"/>
                            </a:rPr>
                          </m:ctrlPr>
                        </m:sSubPr>
                        <m:e>
                          <m:r>
                            <a:rPr lang="it-IT" sz="4400" b="1" i="1" dirty="0">
                              <a:latin typeface="Cambria Math" panose="02040503050406030204" pitchFamily="18" charset="0"/>
                            </a:rPr>
                            <m:t>𝑆</m:t>
                          </m:r>
                        </m:e>
                        <m:sub>
                          <m:r>
                            <a:rPr lang="it-IT" sz="4400" b="1" i="1" dirty="0">
                              <a:latin typeface="Cambria Math" panose="02040503050406030204" pitchFamily="18" charset="0"/>
                            </a:rPr>
                            <m:t>𝜈</m:t>
                          </m:r>
                        </m:sub>
                      </m:sSub>
                      <m:r>
                        <a:rPr lang="it-IT" sz="4400" b="1" i="0" dirty="0">
                          <a:latin typeface="Cambria Math" panose="02040503050406030204" pitchFamily="18" charset="0"/>
                        </a:rPr>
                        <m:t>∝</m:t>
                      </m:r>
                      <m:sSup>
                        <m:sSupPr>
                          <m:ctrlPr>
                            <a:rPr lang="it-IT" sz="4400" b="1" i="1" dirty="0">
                              <a:latin typeface="Cambria Math" panose="02040503050406030204" pitchFamily="18" charset="0"/>
                            </a:rPr>
                          </m:ctrlPr>
                        </m:sSupPr>
                        <m:e>
                          <m:r>
                            <a:rPr lang="it-IT" sz="4400" b="1" i="1" dirty="0">
                              <a:latin typeface="Cambria Math" panose="02040503050406030204" pitchFamily="18" charset="0"/>
                            </a:rPr>
                            <m:t>𝜈</m:t>
                          </m:r>
                        </m:e>
                        <m:sup>
                          <m:r>
                            <a:rPr lang="it-IT" sz="4400" b="1" i="0" dirty="0">
                              <a:latin typeface="Cambria Math" panose="02040503050406030204" pitchFamily="18" charset="0"/>
                            </a:rPr>
                            <m:t>−</m:t>
                          </m:r>
                          <m:r>
                            <a:rPr lang="it-IT" sz="4400" b="1" i="1" dirty="0">
                              <a:latin typeface="Cambria Math" panose="02040503050406030204" pitchFamily="18" charset="0"/>
                            </a:rPr>
                            <m:t>𝛼</m:t>
                          </m:r>
                        </m:sup>
                      </m:sSup>
                    </m:oMath>
                  </m:oMathPara>
                </a14:m>
                <a:endParaRPr lang="it-IT" sz="4400" b="1" dirty="0"/>
              </a:p>
            </p:txBody>
          </p:sp>
        </mc:Choice>
        <mc:Fallback xmlns="">
          <p:sp>
            <p:nvSpPr>
              <p:cNvPr id="25" name="CasellaDiTesto 24">
                <a:extLst>
                  <a:ext uri="{FF2B5EF4-FFF2-40B4-BE49-F238E27FC236}">
                    <a16:creationId xmlns:a16="http://schemas.microsoft.com/office/drawing/2014/main" id="{163E5353-70D3-0FAB-846F-4A48FC971FAC}"/>
                  </a:ext>
                </a:extLst>
              </p:cNvPr>
              <p:cNvSpPr txBox="1">
                <a:spLocks noRot="1" noChangeAspect="1" noMove="1" noResize="1" noEditPoints="1" noAdjustHandles="1" noChangeArrowheads="1" noChangeShapeType="1" noTextEdit="1"/>
              </p:cNvSpPr>
              <p:nvPr/>
            </p:nvSpPr>
            <p:spPr>
              <a:xfrm>
                <a:off x="4851063" y="147018"/>
                <a:ext cx="2752004" cy="769441"/>
              </a:xfrm>
              <a:prstGeom prst="rect">
                <a:avLst/>
              </a:prstGeom>
              <a:blipFill>
                <a:blip r:embed="rId10"/>
                <a:stretch>
                  <a:fillRect/>
                </a:stretch>
              </a:blipFill>
            </p:spPr>
            <p:txBody>
              <a:bodyPr/>
              <a:lstStyle/>
              <a:p>
                <a:r>
                  <a:rPr lang="it-IT">
                    <a:noFill/>
                  </a:rPr>
                  <a:t> </a:t>
                </a:r>
              </a:p>
            </p:txBody>
          </p:sp>
        </mc:Fallback>
      </mc:AlternateContent>
      <p:sp>
        <p:nvSpPr>
          <p:cNvPr id="3" name="CasellaDiTesto 2">
            <a:extLst>
              <a:ext uri="{FF2B5EF4-FFF2-40B4-BE49-F238E27FC236}">
                <a16:creationId xmlns:a16="http://schemas.microsoft.com/office/drawing/2014/main" id="{2869640F-BEF8-ED9C-1122-5C00ED52E3FF}"/>
              </a:ext>
            </a:extLst>
          </p:cNvPr>
          <p:cNvSpPr txBox="1"/>
          <p:nvPr/>
        </p:nvSpPr>
        <p:spPr>
          <a:xfrm>
            <a:off x="9541867" y="669708"/>
            <a:ext cx="2219975" cy="338554"/>
          </a:xfrm>
          <a:prstGeom prst="rect">
            <a:avLst/>
          </a:prstGeom>
          <a:noFill/>
        </p:spPr>
        <p:txBody>
          <a:bodyPr wrap="square" rtlCol="0">
            <a:spAutoFit/>
          </a:bodyPr>
          <a:lstStyle/>
          <a:p>
            <a:r>
              <a:rPr lang="it-IT" sz="1600" dirty="0"/>
              <a:t>Penna et al. to be </a:t>
            </a:r>
            <a:r>
              <a:rPr lang="it-IT" sz="1600" dirty="0" err="1"/>
              <a:t>subm</a:t>
            </a:r>
            <a:r>
              <a:rPr lang="it-IT" sz="1600" dirty="0"/>
              <a:t>.</a:t>
            </a:r>
          </a:p>
        </p:txBody>
      </p:sp>
      <p:sp>
        <p:nvSpPr>
          <p:cNvPr id="7" name="Title 1">
            <a:extLst>
              <a:ext uri="{FF2B5EF4-FFF2-40B4-BE49-F238E27FC236}">
                <a16:creationId xmlns:a16="http://schemas.microsoft.com/office/drawing/2014/main" id="{EBCB020C-085B-8143-BA5A-2FFF2E515961}"/>
              </a:ext>
            </a:extLst>
          </p:cNvPr>
          <p:cNvSpPr txBox="1">
            <a:spLocks/>
          </p:cNvSpPr>
          <p:nvPr/>
        </p:nvSpPr>
        <p:spPr>
          <a:xfrm>
            <a:off x="191690" y="120391"/>
            <a:ext cx="4690804" cy="812366"/>
          </a:xfrm>
          <a:prstGeom prst="rect">
            <a:avLst/>
          </a:prstGeom>
        </p:spPr>
        <p:txBody>
          <a:bodyPr vert="horz" lIns="180000" tIns="45720" rIns="18000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err="1">
                <a:solidFill>
                  <a:srgbClr val="0070C0"/>
                </a:solidFill>
                <a:latin typeface="Arial Black" panose="020B0A04020102020204" pitchFamily="34" charset="0"/>
              </a:rPr>
              <a:t>Spectal</a:t>
            </a:r>
            <a:r>
              <a:rPr lang="en-GB" sz="4800" dirty="0">
                <a:solidFill>
                  <a:srgbClr val="0070C0"/>
                </a:solidFill>
                <a:latin typeface="Arial Black" panose="020B0A04020102020204" pitchFamily="34" charset="0"/>
              </a:rPr>
              <a:t> Index</a:t>
            </a:r>
          </a:p>
        </p:txBody>
      </p:sp>
      <p:sp>
        <p:nvSpPr>
          <p:cNvPr id="17" name="CasellaDiTesto 16">
            <a:extLst>
              <a:ext uri="{FF2B5EF4-FFF2-40B4-BE49-F238E27FC236}">
                <a16:creationId xmlns:a16="http://schemas.microsoft.com/office/drawing/2014/main" id="{B0DFEBFE-9C5C-7906-3641-041578FD3226}"/>
              </a:ext>
            </a:extLst>
          </p:cNvPr>
          <p:cNvSpPr txBox="1"/>
          <p:nvPr/>
        </p:nvSpPr>
        <p:spPr>
          <a:xfrm>
            <a:off x="200606" y="6130027"/>
            <a:ext cx="967794" cy="461665"/>
          </a:xfrm>
          <a:prstGeom prst="rect">
            <a:avLst/>
          </a:prstGeom>
          <a:solidFill>
            <a:schemeClr val="bg1"/>
          </a:solidFill>
          <a:ln>
            <a:solidFill>
              <a:schemeClr val="tx1"/>
            </a:solidFill>
          </a:ln>
        </p:spPr>
        <p:txBody>
          <a:bodyPr wrap="square">
            <a:spAutoFit/>
          </a:bodyPr>
          <a:lstStyle/>
          <a:p>
            <a:r>
              <a:rPr lang="en-GB" sz="2400" b="1" dirty="0">
                <a:ea typeface="Cambria Math" panose="02040503050406030204" pitchFamily="18" charset="0"/>
              </a:rPr>
              <a:t>CORE: </a:t>
            </a:r>
            <a:endParaRPr lang="it-IT" dirty="0"/>
          </a:p>
        </p:txBody>
      </p:sp>
      <p:sp>
        <p:nvSpPr>
          <p:cNvPr id="26" name="CasellaDiTesto 25">
            <a:extLst>
              <a:ext uri="{FF2B5EF4-FFF2-40B4-BE49-F238E27FC236}">
                <a16:creationId xmlns:a16="http://schemas.microsoft.com/office/drawing/2014/main" id="{BDDDCC2B-CCB7-3DFB-0D3A-C78D6487DE6D}"/>
              </a:ext>
            </a:extLst>
          </p:cNvPr>
          <p:cNvSpPr txBox="1"/>
          <p:nvPr/>
        </p:nvSpPr>
        <p:spPr>
          <a:xfrm>
            <a:off x="1444470" y="6130027"/>
            <a:ext cx="1201944" cy="461665"/>
          </a:xfrm>
          <a:prstGeom prst="rect">
            <a:avLst/>
          </a:prstGeom>
          <a:solidFill>
            <a:srgbClr val="AFCCE9"/>
          </a:solidFill>
          <a:ln>
            <a:solidFill>
              <a:srgbClr val="0070C0"/>
            </a:solidFill>
          </a:ln>
        </p:spPr>
        <p:txBody>
          <a:bodyPr wrap="square">
            <a:spAutoFit/>
          </a:bodyPr>
          <a:lstStyle>
            <a:defPPr>
              <a:defRPr lang="en-US"/>
            </a:defPPr>
            <a:lvl1pPr>
              <a:defRPr sz="2400" b="1">
                <a:ea typeface="Cambria Math" panose="02040503050406030204" pitchFamily="18" charset="0"/>
              </a:defRPr>
            </a:lvl1pPr>
          </a:lstStyle>
          <a:p>
            <a:r>
              <a:rPr lang="en-GB" dirty="0"/>
              <a:t> 5 steep</a:t>
            </a:r>
            <a:endParaRPr lang="it-IT" dirty="0"/>
          </a:p>
        </p:txBody>
      </p:sp>
      <p:sp>
        <p:nvSpPr>
          <p:cNvPr id="28" name="CasellaDiTesto 27">
            <a:extLst>
              <a:ext uri="{FF2B5EF4-FFF2-40B4-BE49-F238E27FC236}">
                <a16:creationId xmlns:a16="http://schemas.microsoft.com/office/drawing/2014/main" id="{DF157457-79E7-313F-7A52-D796D74D02F8}"/>
              </a:ext>
            </a:extLst>
          </p:cNvPr>
          <p:cNvSpPr txBox="1"/>
          <p:nvPr/>
        </p:nvSpPr>
        <p:spPr>
          <a:xfrm>
            <a:off x="5457636" y="6130027"/>
            <a:ext cx="1387107" cy="461665"/>
          </a:xfrm>
          <a:prstGeom prst="rect">
            <a:avLst/>
          </a:prstGeom>
          <a:solidFill>
            <a:srgbClr val="ACD5BD"/>
          </a:solidFill>
          <a:ln>
            <a:solidFill>
              <a:srgbClr val="00B050"/>
            </a:solidFill>
          </a:ln>
        </p:spPr>
        <p:txBody>
          <a:bodyPr wrap="square">
            <a:spAutoFit/>
          </a:bodyPr>
          <a:lstStyle/>
          <a:p>
            <a:r>
              <a:rPr lang="en-GB" sz="2400" b="1" dirty="0">
                <a:ea typeface="Cambria Math" panose="02040503050406030204" pitchFamily="18" charset="0"/>
              </a:rPr>
              <a:t> 10 steep</a:t>
            </a:r>
            <a:endParaRPr lang="it-IT" dirty="0"/>
          </a:p>
        </p:txBody>
      </p:sp>
      <p:sp>
        <p:nvSpPr>
          <p:cNvPr id="30" name="CasellaDiTesto 29">
            <a:extLst>
              <a:ext uri="{FF2B5EF4-FFF2-40B4-BE49-F238E27FC236}">
                <a16:creationId xmlns:a16="http://schemas.microsoft.com/office/drawing/2014/main" id="{8BEA37E2-7ABF-CF98-9C1A-947138578357}"/>
              </a:ext>
            </a:extLst>
          </p:cNvPr>
          <p:cNvSpPr txBox="1"/>
          <p:nvPr/>
        </p:nvSpPr>
        <p:spPr>
          <a:xfrm>
            <a:off x="9604897" y="6130027"/>
            <a:ext cx="1387107" cy="461665"/>
          </a:xfrm>
          <a:prstGeom prst="rect">
            <a:avLst/>
          </a:prstGeom>
          <a:solidFill>
            <a:srgbClr val="F2C492"/>
          </a:solidFill>
          <a:ln>
            <a:solidFill>
              <a:schemeClr val="accent6">
                <a:lumMod val="75000"/>
              </a:schemeClr>
            </a:solidFill>
          </a:ln>
        </p:spPr>
        <p:txBody>
          <a:bodyPr wrap="square">
            <a:spAutoFit/>
          </a:bodyPr>
          <a:lstStyle>
            <a:defPPr>
              <a:defRPr lang="en-US"/>
            </a:defPPr>
            <a:lvl1pPr>
              <a:defRPr sz="2400" b="1">
                <a:ea typeface="Cambria Math" panose="02040503050406030204" pitchFamily="18" charset="0"/>
              </a:defRPr>
            </a:lvl1pPr>
          </a:lstStyle>
          <a:p>
            <a:r>
              <a:rPr lang="en-GB" dirty="0"/>
              <a:t> 11 steep</a:t>
            </a:r>
            <a:endParaRPr lang="it-IT" dirty="0"/>
          </a:p>
        </p:txBody>
      </p:sp>
      <p:pic>
        <p:nvPicPr>
          <p:cNvPr id="40" name="Immagine 39">
            <a:extLst>
              <a:ext uri="{FF2B5EF4-FFF2-40B4-BE49-F238E27FC236}">
                <a16:creationId xmlns:a16="http://schemas.microsoft.com/office/drawing/2014/main" id="{0AD2AFDC-A901-DAB6-55AB-FA50D47A8962}"/>
              </a:ext>
            </a:extLst>
          </p:cNvPr>
          <p:cNvPicPr>
            <a:picLocks noChangeAspect="1"/>
          </p:cNvPicPr>
          <p:nvPr/>
        </p:nvPicPr>
        <p:blipFill>
          <a:blip r:embed="rId11"/>
          <a:stretch>
            <a:fillRect/>
          </a:stretch>
        </p:blipFill>
        <p:spPr>
          <a:xfrm>
            <a:off x="262932" y="1008626"/>
            <a:ext cx="3679269" cy="4608000"/>
          </a:xfrm>
          <a:prstGeom prst="roundRect">
            <a:avLst>
              <a:gd name="adj" fmla="val 5078"/>
            </a:avLst>
          </a:prstGeom>
          <a:effectLst>
            <a:outerShdw blurRad="50800" dist="12700" dir="2700000" algn="tl" rotWithShape="0">
              <a:prstClr val="black">
                <a:alpha val="70000"/>
              </a:prstClr>
            </a:outerShdw>
          </a:effectLst>
        </p:spPr>
      </p:pic>
      <p:pic>
        <p:nvPicPr>
          <p:cNvPr id="43" name="Immagine 42">
            <a:extLst>
              <a:ext uri="{FF2B5EF4-FFF2-40B4-BE49-F238E27FC236}">
                <a16:creationId xmlns:a16="http://schemas.microsoft.com/office/drawing/2014/main" id="{16D60CD4-AEE5-3C53-C226-E604187FE9B8}"/>
              </a:ext>
            </a:extLst>
          </p:cNvPr>
          <p:cNvPicPr>
            <a:picLocks noChangeAspect="1"/>
          </p:cNvPicPr>
          <p:nvPr/>
        </p:nvPicPr>
        <p:blipFill>
          <a:blip r:embed="rId12"/>
          <a:stretch>
            <a:fillRect/>
          </a:stretch>
        </p:blipFill>
        <p:spPr>
          <a:xfrm>
            <a:off x="4189020" y="1000558"/>
            <a:ext cx="3679268" cy="4608000"/>
          </a:xfrm>
          <a:prstGeom prst="roundRect">
            <a:avLst>
              <a:gd name="adj" fmla="val 5621"/>
            </a:avLst>
          </a:prstGeom>
          <a:effectLst>
            <a:outerShdw blurRad="50800" dist="12700" dir="2700000" algn="tl" rotWithShape="0">
              <a:prstClr val="black">
                <a:alpha val="70000"/>
              </a:prstClr>
            </a:outerShdw>
          </a:effectLst>
        </p:spPr>
      </p:pic>
      <p:pic>
        <p:nvPicPr>
          <p:cNvPr id="45" name="Immagine 44">
            <a:extLst>
              <a:ext uri="{FF2B5EF4-FFF2-40B4-BE49-F238E27FC236}">
                <a16:creationId xmlns:a16="http://schemas.microsoft.com/office/drawing/2014/main" id="{9B53018A-DDD9-9A11-686F-00072B61CCB4}"/>
              </a:ext>
            </a:extLst>
          </p:cNvPr>
          <p:cNvPicPr>
            <a:picLocks noChangeAspect="1"/>
          </p:cNvPicPr>
          <p:nvPr/>
        </p:nvPicPr>
        <p:blipFill>
          <a:blip r:embed="rId13"/>
          <a:stretch>
            <a:fillRect/>
          </a:stretch>
        </p:blipFill>
        <p:spPr>
          <a:xfrm>
            <a:off x="8111525" y="986710"/>
            <a:ext cx="3679268" cy="4608000"/>
          </a:xfrm>
          <a:prstGeom prst="roundRect">
            <a:avLst>
              <a:gd name="adj" fmla="val 5484"/>
            </a:avLst>
          </a:prstGeom>
          <a:effectLst>
            <a:outerShdw blurRad="50800" dist="12700" dir="2700000" algn="tl" rotWithShape="0">
              <a:prstClr val="black">
                <a:alpha val="70000"/>
              </a:prstClr>
            </a:outerShdw>
          </a:effectLst>
        </p:spPr>
      </p:pic>
      <p:pic>
        <p:nvPicPr>
          <p:cNvPr id="34" name="Immagine 33">
            <a:extLst>
              <a:ext uri="{FF2B5EF4-FFF2-40B4-BE49-F238E27FC236}">
                <a16:creationId xmlns:a16="http://schemas.microsoft.com/office/drawing/2014/main" id="{6EB1A045-5E92-182A-F6B2-82D798337C32}"/>
              </a:ext>
            </a:extLst>
          </p:cNvPr>
          <p:cNvPicPr>
            <a:picLocks noChangeAspect="1"/>
          </p:cNvPicPr>
          <p:nvPr/>
        </p:nvPicPr>
        <p:blipFill>
          <a:blip r:embed="rId14"/>
          <a:stretch>
            <a:fillRect/>
          </a:stretch>
        </p:blipFill>
        <p:spPr>
          <a:xfrm>
            <a:off x="4198781" y="1000558"/>
            <a:ext cx="3669507" cy="4608000"/>
          </a:xfrm>
          <a:prstGeom prst="roundRect">
            <a:avLst>
              <a:gd name="adj" fmla="val 4793"/>
            </a:avLst>
          </a:prstGeom>
          <a:effectLst>
            <a:outerShdw blurRad="50800" dist="12700" dir="2700000" algn="tl" rotWithShape="0">
              <a:prstClr val="black">
                <a:alpha val="70000"/>
              </a:prstClr>
            </a:outerShdw>
          </a:effectLst>
        </p:spPr>
      </p:pic>
      <p:pic>
        <p:nvPicPr>
          <p:cNvPr id="36" name="Immagine 35">
            <a:extLst>
              <a:ext uri="{FF2B5EF4-FFF2-40B4-BE49-F238E27FC236}">
                <a16:creationId xmlns:a16="http://schemas.microsoft.com/office/drawing/2014/main" id="{2972E784-1B3A-8185-CB07-4E390CBD2D29}"/>
              </a:ext>
            </a:extLst>
          </p:cNvPr>
          <p:cNvPicPr>
            <a:picLocks noChangeAspect="1"/>
          </p:cNvPicPr>
          <p:nvPr/>
        </p:nvPicPr>
        <p:blipFill>
          <a:blip r:embed="rId15"/>
          <a:stretch>
            <a:fillRect/>
          </a:stretch>
        </p:blipFill>
        <p:spPr>
          <a:xfrm>
            <a:off x="262932" y="1009499"/>
            <a:ext cx="3671235" cy="4608000"/>
          </a:xfrm>
          <a:prstGeom prst="roundRect">
            <a:avLst>
              <a:gd name="adj" fmla="val 5483"/>
            </a:avLst>
          </a:prstGeom>
          <a:effectLst>
            <a:outerShdw blurRad="50800" dist="12700" dir="2700000" algn="tl" rotWithShape="0">
              <a:prstClr val="black">
                <a:alpha val="70000"/>
              </a:prstClr>
            </a:outerShdw>
          </a:effectLst>
        </p:spPr>
      </p:pic>
      <p:pic>
        <p:nvPicPr>
          <p:cNvPr id="38" name="Immagine 37">
            <a:extLst>
              <a:ext uri="{FF2B5EF4-FFF2-40B4-BE49-F238E27FC236}">
                <a16:creationId xmlns:a16="http://schemas.microsoft.com/office/drawing/2014/main" id="{9A43C89A-390E-4CEC-EA95-2F4EFF9A87DE}"/>
              </a:ext>
            </a:extLst>
          </p:cNvPr>
          <p:cNvPicPr>
            <a:picLocks noChangeAspect="1"/>
          </p:cNvPicPr>
          <p:nvPr/>
        </p:nvPicPr>
        <p:blipFill>
          <a:blip r:embed="rId16"/>
          <a:stretch>
            <a:fillRect/>
          </a:stretch>
        </p:blipFill>
        <p:spPr>
          <a:xfrm>
            <a:off x="8111524" y="988301"/>
            <a:ext cx="3679269" cy="4608000"/>
          </a:xfrm>
          <a:prstGeom prst="roundRect">
            <a:avLst>
              <a:gd name="adj" fmla="val 5069"/>
            </a:avLst>
          </a:prstGeom>
          <a:effectLst>
            <a:outerShdw blurRad="50800" dist="12700" dir="2700000" algn="tl" rotWithShape="0">
              <a:prstClr val="black">
                <a:alpha val="70000"/>
              </a:prstClr>
            </a:outerShdw>
          </a:effectLst>
        </p:spPr>
      </p:pic>
    </p:spTree>
    <p:extLst>
      <p:ext uri="{BB962C8B-B14F-4D97-AF65-F5344CB8AC3E}">
        <p14:creationId xmlns:p14="http://schemas.microsoft.com/office/powerpoint/2010/main" val="295523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50"/>
                                        <p:tgtEl>
                                          <p:spTgt spid="36"/>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250"/>
                                        <p:tgtEl>
                                          <p:spTgt spid="34"/>
                                        </p:tgtEl>
                                      </p:cBhvr>
                                    </p:animEffect>
                                  </p:childTnLst>
                                </p:cTn>
                              </p:par>
                              <p:par>
                                <p:cTn id="11" presetID="10"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25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par>
                                <p:cTn id="28" presetID="22" presetClass="entr" presetSubtype="8"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6" grpId="0" animBg="1"/>
      <p:bldP spid="28" grpId="0" animBg="1"/>
      <p:bldP spid="30" grpId="0" animBg="1"/>
    </p:bldLst>
  </p:timing>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00A93-16BB-BAE2-E304-A47736E72279}"/>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03EEA2E7-1042-089C-B683-E1C4B0AD0B99}"/>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grpSp>
        <p:nvGrpSpPr>
          <p:cNvPr id="3" name="Gruppo 2">
            <a:extLst>
              <a:ext uri="{FF2B5EF4-FFF2-40B4-BE49-F238E27FC236}">
                <a16:creationId xmlns:a16="http://schemas.microsoft.com/office/drawing/2014/main" id="{0C08A295-2BA2-A6D0-592A-3E554D02F5BC}"/>
              </a:ext>
            </a:extLst>
          </p:cNvPr>
          <p:cNvGrpSpPr/>
          <p:nvPr/>
        </p:nvGrpSpPr>
        <p:grpSpPr>
          <a:xfrm>
            <a:off x="386504" y="1985684"/>
            <a:ext cx="5233247" cy="592995"/>
            <a:chOff x="407820" y="1440376"/>
            <a:chExt cx="5805999" cy="859014"/>
          </a:xfrm>
          <a:solidFill>
            <a:schemeClr val="tx2">
              <a:lumMod val="40000"/>
              <a:lumOff val="60000"/>
              <a:alpha val="65000"/>
            </a:schemeClr>
          </a:solidFill>
        </p:grpSpPr>
        <p:sp>
          <p:nvSpPr>
            <p:cNvPr id="9" name="Rettangolo con angoli arrotondati 8">
              <a:extLst>
                <a:ext uri="{FF2B5EF4-FFF2-40B4-BE49-F238E27FC236}">
                  <a16:creationId xmlns:a16="http://schemas.microsoft.com/office/drawing/2014/main" id="{C710E225-7033-C3D5-A4EC-B24039A63DE2}"/>
                </a:ext>
              </a:extLst>
            </p:cNvPr>
            <p:cNvSpPr/>
            <p:nvPr/>
          </p:nvSpPr>
          <p:spPr>
            <a:xfrm>
              <a:off x="407820" y="1440376"/>
              <a:ext cx="5805998" cy="859014"/>
            </a:xfrm>
            <a:prstGeom prst="roundRect">
              <a:avLst/>
            </a:prstGeom>
            <a:solidFill>
              <a:schemeClr val="tx2">
                <a:lumMod val="40000"/>
                <a:lumOff val="60000"/>
                <a:alpha val="7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3" name="CasellaDiTesto 22">
                  <a:extLst>
                    <a:ext uri="{FF2B5EF4-FFF2-40B4-BE49-F238E27FC236}">
                      <a16:creationId xmlns:a16="http://schemas.microsoft.com/office/drawing/2014/main" id="{188405DB-B2EB-8E3A-3D38-FCB6E0C601E0}"/>
                    </a:ext>
                  </a:extLst>
                </p:cNvPr>
                <p:cNvSpPr txBox="1"/>
                <p:nvPr/>
              </p:nvSpPr>
              <p:spPr>
                <a:xfrm>
                  <a:off x="407821" y="1585226"/>
                  <a:ext cx="5805998" cy="53501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GB" sz="2400" i="1">
                                <a:solidFill>
                                  <a:schemeClr val="tx1"/>
                                </a:solidFill>
                                <a:latin typeface="Cambria Math" panose="02040503050406030204" pitchFamily="18" charset="0"/>
                              </a:rPr>
                            </m:ctrlPr>
                          </m:funcPr>
                          <m:fName>
                            <m:r>
                              <m:rPr>
                                <m:sty m:val="p"/>
                              </m:rPr>
                              <a:rPr lang="en-GB" sz="2400">
                                <a:solidFill>
                                  <a:schemeClr val="tx1"/>
                                </a:solidFill>
                                <a:latin typeface="Cambria Math" panose="02040503050406030204" pitchFamily="18" charset="0"/>
                              </a:rPr>
                              <m:t>log</m:t>
                            </m:r>
                          </m:fName>
                          <m:e>
                            <m:r>
                              <a:rPr lang="en-GB" sz="2400" i="1">
                                <a:solidFill>
                                  <a:schemeClr val="tx1"/>
                                </a:solidFill>
                                <a:latin typeface="Cambria Math" panose="02040503050406030204" pitchFamily="18" charset="0"/>
                              </a:rPr>
                              <m:t>𝑆</m:t>
                            </m:r>
                          </m:e>
                        </m:func>
                        <m:d>
                          <m:dPr>
                            <m:ctrlPr>
                              <a:rPr lang="en-GB" sz="2400" i="1">
                                <a:solidFill>
                                  <a:schemeClr val="tx1"/>
                                </a:solidFill>
                                <a:latin typeface="Cambria Math" panose="02040503050406030204" pitchFamily="18" charset="0"/>
                              </a:rPr>
                            </m:ctrlPr>
                          </m:dPr>
                          <m:e>
                            <m:r>
                              <a:rPr lang="en-GB" sz="2400" i="1">
                                <a:solidFill>
                                  <a:schemeClr val="tx1"/>
                                </a:solidFill>
                                <a:latin typeface="Cambria Math" panose="02040503050406030204" pitchFamily="18" charset="0"/>
                              </a:rPr>
                              <m:t>𝜈</m:t>
                            </m:r>
                          </m:e>
                        </m:d>
                        <m:r>
                          <a:rPr lang="en-GB" sz="2400" i="0">
                            <a:solidFill>
                              <a:schemeClr val="tx1"/>
                            </a:solidFill>
                            <a:latin typeface="Cambria Math" panose="02040503050406030204" pitchFamily="18" charset="0"/>
                          </a:rPr>
                          <m:t>=</m:t>
                        </m:r>
                        <m:func>
                          <m:funcPr>
                            <m:ctrlPr>
                              <a:rPr lang="en-GB" sz="2400" i="1">
                                <a:solidFill>
                                  <a:schemeClr val="tx1"/>
                                </a:solidFill>
                                <a:latin typeface="Cambria Math" panose="02040503050406030204" pitchFamily="18" charset="0"/>
                              </a:rPr>
                            </m:ctrlPr>
                          </m:funcPr>
                          <m:fName>
                            <m:r>
                              <m:rPr>
                                <m:sty m:val="p"/>
                              </m:rPr>
                              <a:rPr lang="en-GB" sz="2400" i="0">
                                <a:solidFill>
                                  <a:schemeClr val="tx1"/>
                                </a:solidFill>
                                <a:latin typeface="Cambria Math" panose="02040503050406030204" pitchFamily="18" charset="0"/>
                              </a:rPr>
                              <m:t>log</m:t>
                            </m:r>
                          </m:fName>
                          <m:e>
                            <m:sSub>
                              <m:sSubPr>
                                <m:ctrlPr>
                                  <a:rPr lang="en-GB" sz="2400" i="1">
                                    <a:solidFill>
                                      <a:schemeClr val="tx1"/>
                                    </a:solidFill>
                                    <a:latin typeface="Cambria Math" panose="02040503050406030204" pitchFamily="18" charset="0"/>
                                  </a:rPr>
                                </m:ctrlPr>
                              </m:sSubPr>
                              <m:e>
                                <m:r>
                                  <a:rPr lang="en-GB" sz="2400" i="1">
                                    <a:solidFill>
                                      <a:schemeClr val="tx1"/>
                                    </a:solidFill>
                                    <a:latin typeface="Cambria Math" panose="02040503050406030204" pitchFamily="18" charset="0"/>
                                  </a:rPr>
                                  <m:t>𝑆</m:t>
                                </m:r>
                              </m:e>
                              <m:sub>
                                <m:r>
                                  <a:rPr lang="en-GB" sz="2400" i="1">
                                    <a:solidFill>
                                      <a:schemeClr val="tx1"/>
                                    </a:solidFill>
                                    <a:latin typeface="Cambria Math" panose="02040503050406030204" pitchFamily="18" charset="0"/>
                                  </a:rPr>
                                  <m:t>𝑚</m:t>
                                </m:r>
                              </m:sub>
                            </m:sSub>
                          </m:e>
                        </m:func>
                        <m:r>
                          <a:rPr lang="en-GB" sz="2400" i="0">
                            <a:solidFill>
                              <a:schemeClr val="tx1"/>
                            </a:solidFill>
                            <a:latin typeface="Cambria Math" panose="02040503050406030204" pitchFamily="18" charset="0"/>
                          </a:rPr>
                          <m:t>−</m:t>
                        </m:r>
                        <m:r>
                          <a:rPr lang="en-GB" sz="2400" i="1">
                            <a:solidFill>
                              <a:schemeClr val="tx1"/>
                            </a:solidFill>
                            <a:latin typeface="Cambria Math" panose="02040503050406030204" pitchFamily="18" charset="0"/>
                          </a:rPr>
                          <m:t>𝑏</m:t>
                        </m:r>
                        <m:sSup>
                          <m:sSupPr>
                            <m:ctrlPr>
                              <a:rPr lang="en-GB" sz="2400" i="1">
                                <a:solidFill>
                                  <a:schemeClr val="tx1"/>
                                </a:solidFill>
                                <a:latin typeface="Cambria Math" panose="02040503050406030204" pitchFamily="18" charset="0"/>
                              </a:rPr>
                            </m:ctrlPr>
                          </m:sSupPr>
                          <m:e>
                            <m:d>
                              <m:dPr>
                                <m:ctrlPr>
                                  <a:rPr lang="en-GB" sz="2400" i="1">
                                    <a:solidFill>
                                      <a:schemeClr val="tx1"/>
                                    </a:solidFill>
                                    <a:latin typeface="Cambria Math" panose="02040503050406030204" pitchFamily="18" charset="0"/>
                                  </a:rPr>
                                </m:ctrlPr>
                              </m:dPr>
                              <m:e>
                                <m:func>
                                  <m:funcPr>
                                    <m:ctrlPr>
                                      <a:rPr lang="en-GB" sz="2400" i="1">
                                        <a:solidFill>
                                          <a:schemeClr val="tx1"/>
                                        </a:solidFill>
                                        <a:latin typeface="Cambria Math" panose="02040503050406030204" pitchFamily="18" charset="0"/>
                                      </a:rPr>
                                    </m:ctrlPr>
                                  </m:funcPr>
                                  <m:fName>
                                    <m:r>
                                      <m:rPr>
                                        <m:sty m:val="p"/>
                                      </m:rPr>
                                      <a:rPr lang="en-GB" sz="2400" i="0">
                                        <a:solidFill>
                                          <a:schemeClr val="tx1"/>
                                        </a:solidFill>
                                        <a:latin typeface="Cambria Math" panose="02040503050406030204" pitchFamily="18" charset="0"/>
                                      </a:rPr>
                                      <m:t>log</m:t>
                                    </m:r>
                                  </m:fName>
                                  <m:e>
                                    <m:r>
                                      <a:rPr lang="en-GB" sz="2400" i="1">
                                        <a:solidFill>
                                          <a:schemeClr val="tx1"/>
                                        </a:solidFill>
                                        <a:latin typeface="Cambria Math" panose="02040503050406030204" pitchFamily="18" charset="0"/>
                                      </a:rPr>
                                      <m:t>𝜈</m:t>
                                    </m:r>
                                  </m:e>
                                </m:func>
                                <m:r>
                                  <a:rPr lang="en-GB" sz="2400" i="0">
                                    <a:solidFill>
                                      <a:schemeClr val="tx1"/>
                                    </a:solidFill>
                                    <a:latin typeface="Cambria Math" panose="02040503050406030204" pitchFamily="18" charset="0"/>
                                  </a:rPr>
                                  <m:t>−</m:t>
                                </m:r>
                                <m:func>
                                  <m:funcPr>
                                    <m:ctrlPr>
                                      <a:rPr lang="en-GB" sz="2400" i="1">
                                        <a:solidFill>
                                          <a:schemeClr val="tx1"/>
                                        </a:solidFill>
                                        <a:latin typeface="Cambria Math" panose="02040503050406030204" pitchFamily="18" charset="0"/>
                                      </a:rPr>
                                    </m:ctrlPr>
                                  </m:funcPr>
                                  <m:fName>
                                    <m:r>
                                      <m:rPr>
                                        <m:sty m:val="p"/>
                                      </m:rPr>
                                      <a:rPr lang="en-GB" sz="2400" i="0">
                                        <a:solidFill>
                                          <a:schemeClr val="tx1"/>
                                        </a:solidFill>
                                        <a:latin typeface="Cambria Math" panose="02040503050406030204" pitchFamily="18" charset="0"/>
                                      </a:rPr>
                                      <m:t>log</m:t>
                                    </m:r>
                                  </m:fName>
                                  <m:e>
                                    <m:sSub>
                                      <m:sSubPr>
                                        <m:ctrlPr>
                                          <a:rPr lang="en-GB" sz="2400" i="1">
                                            <a:solidFill>
                                              <a:schemeClr val="tx1"/>
                                            </a:solidFill>
                                            <a:latin typeface="Cambria Math" panose="02040503050406030204" pitchFamily="18" charset="0"/>
                                          </a:rPr>
                                        </m:ctrlPr>
                                      </m:sSubPr>
                                      <m:e>
                                        <m:r>
                                          <a:rPr lang="en-GB" sz="2400" i="1">
                                            <a:solidFill>
                                              <a:schemeClr val="tx1"/>
                                            </a:solidFill>
                                            <a:latin typeface="Cambria Math" panose="02040503050406030204" pitchFamily="18" charset="0"/>
                                          </a:rPr>
                                          <m:t>𝜈</m:t>
                                        </m:r>
                                      </m:e>
                                      <m:sub>
                                        <m:r>
                                          <a:rPr lang="en-GB" sz="2400" i="1">
                                            <a:solidFill>
                                              <a:schemeClr val="tx1"/>
                                            </a:solidFill>
                                            <a:latin typeface="Cambria Math" panose="02040503050406030204" pitchFamily="18" charset="0"/>
                                          </a:rPr>
                                          <m:t>𝑚</m:t>
                                        </m:r>
                                      </m:sub>
                                    </m:sSub>
                                  </m:e>
                                </m:func>
                              </m:e>
                            </m:d>
                          </m:e>
                          <m:sup>
                            <m:r>
                              <a:rPr lang="en-GB" sz="2400" i="0">
                                <a:solidFill>
                                  <a:schemeClr val="tx1"/>
                                </a:solidFill>
                                <a:latin typeface="Cambria Math" panose="02040503050406030204" pitchFamily="18" charset="0"/>
                              </a:rPr>
                              <m:t>2</m:t>
                            </m:r>
                          </m:sup>
                        </m:sSup>
                      </m:oMath>
                    </m:oMathPara>
                  </a14:m>
                  <a:endParaRPr lang="en-GB" sz="2400" dirty="0">
                    <a:solidFill>
                      <a:schemeClr val="tx1"/>
                    </a:solidFill>
                  </a:endParaRPr>
                </a:p>
              </p:txBody>
            </p:sp>
          </mc:Choice>
          <mc:Fallback xmlns="">
            <p:sp>
              <p:nvSpPr>
                <p:cNvPr id="23" name="CasellaDiTesto 22">
                  <a:extLst>
                    <a:ext uri="{FF2B5EF4-FFF2-40B4-BE49-F238E27FC236}">
                      <a16:creationId xmlns:a16="http://schemas.microsoft.com/office/drawing/2014/main" id="{188405DB-B2EB-8E3A-3D38-FCB6E0C601E0}"/>
                    </a:ext>
                  </a:extLst>
                </p:cNvPr>
                <p:cNvSpPr txBox="1">
                  <a:spLocks noRot="1" noChangeAspect="1" noMove="1" noResize="1" noEditPoints="1" noAdjustHandles="1" noChangeArrowheads="1" noChangeShapeType="1" noTextEdit="1"/>
                </p:cNvSpPr>
                <p:nvPr/>
              </p:nvSpPr>
              <p:spPr>
                <a:xfrm>
                  <a:off x="407821" y="1585226"/>
                  <a:ext cx="5805998" cy="535015"/>
                </a:xfrm>
                <a:prstGeom prst="rect">
                  <a:avLst/>
                </a:prstGeom>
                <a:blipFill>
                  <a:blip r:embed="rId3"/>
                  <a:stretch>
                    <a:fillRect l="-582" b="-34426"/>
                  </a:stretch>
                </a:blipFill>
              </p:spPr>
              <p:txBody>
                <a:bodyPr/>
                <a:lstStyle/>
                <a:p>
                  <a:r>
                    <a:rPr lang="it-IT">
                      <a:noFill/>
                    </a:rPr>
                    <a:t> </a:t>
                  </a:r>
                </a:p>
              </p:txBody>
            </p:sp>
          </mc:Fallback>
        </mc:AlternateContent>
      </p:grpSp>
      <p:grpSp>
        <p:nvGrpSpPr>
          <p:cNvPr id="4" name="Gruppo 3">
            <a:extLst>
              <a:ext uri="{FF2B5EF4-FFF2-40B4-BE49-F238E27FC236}">
                <a16:creationId xmlns:a16="http://schemas.microsoft.com/office/drawing/2014/main" id="{BB89576A-CCFE-3C37-6833-22F1E0E6E17D}"/>
              </a:ext>
            </a:extLst>
          </p:cNvPr>
          <p:cNvGrpSpPr/>
          <p:nvPr/>
        </p:nvGrpSpPr>
        <p:grpSpPr>
          <a:xfrm>
            <a:off x="9245254" y="193675"/>
            <a:ext cx="2636172" cy="2663705"/>
            <a:chOff x="8547414" y="524762"/>
            <a:chExt cx="3122962" cy="32540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50800" dist="12700" dir="2700000" algn="tl" rotWithShape="0">
              <a:prstClr val="black">
                <a:alpha val="70000"/>
              </a:prstClr>
            </a:outerShdw>
          </a:effectLst>
        </p:grpSpPr>
        <p:sp>
          <p:nvSpPr>
            <p:cNvPr id="10" name="CasellaDiTesto 9">
              <a:extLst>
                <a:ext uri="{FF2B5EF4-FFF2-40B4-BE49-F238E27FC236}">
                  <a16:creationId xmlns:a16="http://schemas.microsoft.com/office/drawing/2014/main" id="{FD49439E-48E1-9EF9-384E-6C3AEED6CEE3}"/>
                </a:ext>
              </a:extLst>
            </p:cNvPr>
            <p:cNvSpPr txBox="1"/>
            <p:nvPr/>
          </p:nvSpPr>
          <p:spPr>
            <a:xfrm>
              <a:off x="8547414" y="524762"/>
              <a:ext cx="3122962" cy="488785"/>
            </a:xfrm>
            <a:prstGeom prst="rect">
              <a:avLst/>
            </a:prstGeom>
            <a:grpFill/>
          </p:spPr>
          <p:txBody>
            <a:bodyPr wrap="square" rtlCol="0">
              <a:spAutoFit/>
            </a:bodyPr>
            <a:lstStyle/>
            <a:p>
              <a:r>
                <a:rPr lang="it-IT" sz="2000" dirty="0">
                  <a:highlight>
                    <a:srgbClr val="00FFFF"/>
                  </a:highlight>
                </a:rPr>
                <a:t>GPS source Spectrum</a:t>
              </a:r>
            </a:p>
          </p:txBody>
        </p:sp>
        <p:pic>
          <p:nvPicPr>
            <p:cNvPr id="14" name="Immagine 13" descr="Radio spectra for the GPS sources from our sample, with quadratic fits overlaid. The frequencies are all in the observer's frame.">
              <a:extLst>
                <a:ext uri="{FF2B5EF4-FFF2-40B4-BE49-F238E27FC236}">
                  <a16:creationId xmlns:a16="http://schemas.microsoft.com/office/drawing/2014/main" id="{18D3647E-85A8-037B-7555-C9420148A40B}"/>
                </a:ext>
              </a:extLst>
            </p:cNvPr>
            <p:cNvPicPr>
              <a:picLocks noChangeAspect="1"/>
            </p:cNvPicPr>
            <p:nvPr/>
          </p:nvPicPr>
          <p:blipFill>
            <a:blip r:embed="rId4"/>
            <a:srcRect l="-122" t="2193" r="72212" b="66819"/>
            <a:stretch>
              <a:fillRect/>
            </a:stretch>
          </p:blipFill>
          <p:spPr>
            <a:xfrm>
              <a:off x="8547414" y="947517"/>
              <a:ext cx="3122962" cy="2831296"/>
            </a:xfrm>
            <a:prstGeom prst="rect">
              <a:avLst/>
            </a:prstGeom>
            <a:grpFill/>
            <a:ln>
              <a:noFill/>
            </a:ln>
          </p:spPr>
        </p:pic>
      </p:grpSp>
      <p:sp>
        <p:nvSpPr>
          <p:cNvPr id="11" name="Title 1">
            <a:extLst>
              <a:ext uri="{FF2B5EF4-FFF2-40B4-BE49-F238E27FC236}">
                <a16:creationId xmlns:a16="http://schemas.microsoft.com/office/drawing/2014/main" id="{3490A1FA-3BBB-5F12-DFC7-1634609EAFFC}"/>
              </a:ext>
            </a:extLst>
          </p:cNvPr>
          <p:cNvSpPr txBox="1">
            <a:spLocks/>
          </p:cNvSpPr>
          <p:nvPr/>
        </p:nvSpPr>
        <p:spPr>
          <a:xfrm>
            <a:off x="191690" y="120391"/>
            <a:ext cx="7540070" cy="812366"/>
          </a:xfrm>
          <a:prstGeom prst="rect">
            <a:avLst/>
          </a:prstGeom>
        </p:spPr>
        <p:txBody>
          <a:bodyPr vert="horz" lIns="180000" tIns="45720" rIns="180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70C0"/>
                </a:solidFill>
                <a:latin typeface="Arial Black" panose="020B0A04020102020204" pitchFamily="34" charset="0"/>
              </a:rPr>
              <a:t>Are they Young RGs?</a:t>
            </a:r>
          </a:p>
        </p:txBody>
      </p:sp>
      <p:sp>
        <p:nvSpPr>
          <p:cNvPr id="18" name="CasellaDiTesto 17">
            <a:extLst>
              <a:ext uri="{FF2B5EF4-FFF2-40B4-BE49-F238E27FC236}">
                <a16:creationId xmlns:a16="http://schemas.microsoft.com/office/drawing/2014/main" id="{00D0B989-C7A5-3654-50CE-406E0B6C3CB6}"/>
              </a:ext>
            </a:extLst>
          </p:cNvPr>
          <p:cNvSpPr txBox="1"/>
          <p:nvPr/>
        </p:nvSpPr>
        <p:spPr>
          <a:xfrm>
            <a:off x="305768" y="789898"/>
            <a:ext cx="4881465" cy="523220"/>
          </a:xfrm>
          <a:prstGeom prst="rect">
            <a:avLst/>
          </a:prstGeom>
          <a:noFill/>
        </p:spPr>
        <p:txBody>
          <a:bodyPr wrap="none" rtlCol="0">
            <a:spAutoFit/>
          </a:bodyPr>
          <a:lstStyle/>
          <a:p>
            <a:r>
              <a:rPr lang="en-GB" sz="2800" dirty="0">
                <a:solidFill>
                  <a:srgbClr val="0070C0"/>
                </a:solidFill>
                <a:latin typeface="Roboto" panose="02000000000000000000" pitchFamily="2" charset="0"/>
                <a:ea typeface="Roboto" panose="02000000000000000000" pitchFamily="2" charset="0"/>
                <a:cs typeface="Roboto" panose="02000000000000000000" pitchFamily="2" charset="0"/>
              </a:rPr>
              <a:t>Testing the dynamic scenario</a:t>
            </a:r>
          </a:p>
        </p:txBody>
      </p:sp>
      <p:sp>
        <p:nvSpPr>
          <p:cNvPr id="8" name="Freccia a destra 7">
            <a:extLst>
              <a:ext uri="{FF2B5EF4-FFF2-40B4-BE49-F238E27FC236}">
                <a16:creationId xmlns:a16="http://schemas.microsoft.com/office/drawing/2014/main" id="{5D566CF5-D439-2399-4399-6A2E52BAB927}"/>
              </a:ext>
            </a:extLst>
          </p:cNvPr>
          <p:cNvSpPr/>
          <p:nvPr/>
        </p:nvSpPr>
        <p:spPr>
          <a:xfrm>
            <a:off x="7688771" y="3692260"/>
            <a:ext cx="839794" cy="557476"/>
          </a:xfrm>
          <a:prstGeom prst="rightArrow">
            <a:avLst>
              <a:gd name="adj1" fmla="val 62948"/>
              <a:gd name="adj2" fmla="val 91401"/>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grpSp>
        <p:nvGrpSpPr>
          <p:cNvPr id="24" name="Gruppo 23">
            <a:extLst>
              <a:ext uri="{FF2B5EF4-FFF2-40B4-BE49-F238E27FC236}">
                <a16:creationId xmlns:a16="http://schemas.microsoft.com/office/drawing/2014/main" id="{D6A17B7D-339D-6E61-40B0-15472024C207}"/>
              </a:ext>
            </a:extLst>
          </p:cNvPr>
          <p:cNvGrpSpPr/>
          <p:nvPr/>
        </p:nvGrpSpPr>
        <p:grpSpPr>
          <a:xfrm>
            <a:off x="386503" y="5895658"/>
            <a:ext cx="8027499" cy="782613"/>
            <a:chOff x="580331" y="5874261"/>
            <a:chExt cx="8027499" cy="782613"/>
          </a:xfrm>
        </p:grpSpPr>
        <p:grpSp>
          <p:nvGrpSpPr>
            <p:cNvPr id="20" name="Gruppo 19">
              <a:extLst>
                <a:ext uri="{FF2B5EF4-FFF2-40B4-BE49-F238E27FC236}">
                  <a16:creationId xmlns:a16="http://schemas.microsoft.com/office/drawing/2014/main" id="{4A7ACF8E-198E-F617-C69A-DD7D4D8E1568}"/>
                </a:ext>
              </a:extLst>
            </p:cNvPr>
            <p:cNvGrpSpPr/>
            <p:nvPr/>
          </p:nvGrpSpPr>
          <p:grpSpPr>
            <a:xfrm>
              <a:off x="580331" y="5874261"/>
              <a:ext cx="7774547" cy="782613"/>
              <a:chOff x="375552" y="1071185"/>
              <a:chExt cx="8625433" cy="1138225"/>
            </a:xfrm>
          </p:grpSpPr>
          <p:sp>
            <p:nvSpPr>
              <p:cNvPr id="21" name="Rettangolo con angoli arrotondati 20">
                <a:extLst>
                  <a:ext uri="{FF2B5EF4-FFF2-40B4-BE49-F238E27FC236}">
                    <a16:creationId xmlns:a16="http://schemas.microsoft.com/office/drawing/2014/main" id="{98270976-EEA4-2F78-60DB-3F2F2DDF4DA8}"/>
                  </a:ext>
                </a:extLst>
              </p:cNvPr>
              <p:cNvSpPr/>
              <p:nvPr/>
            </p:nvSpPr>
            <p:spPr>
              <a:xfrm>
                <a:off x="375552" y="1071185"/>
                <a:ext cx="8625433" cy="882228"/>
              </a:xfrm>
              <a:prstGeom prst="roundRect">
                <a:avLst/>
              </a:prstGeom>
              <a:solidFill>
                <a:schemeClr val="accent2">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2" name="CasellaDiTesto 21">
                <a:extLst>
                  <a:ext uri="{FF2B5EF4-FFF2-40B4-BE49-F238E27FC236}">
                    <a16:creationId xmlns:a16="http://schemas.microsoft.com/office/drawing/2014/main" id="{1BF9B0B8-79A8-F814-D4F6-3844B23E699A}"/>
                  </a:ext>
                </a:extLst>
              </p:cNvPr>
              <p:cNvSpPr txBox="1"/>
              <p:nvPr/>
            </p:nvSpPr>
            <p:spPr>
              <a:xfrm>
                <a:off x="763496" y="1585226"/>
                <a:ext cx="6797899" cy="624184"/>
              </a:xfrm>
              <a:prstGeom prst="rect">
                <a:avLst/>
              </a:prstGeom>
              <a:noFill/>
            </p:spPr>
            <p:txBody>
              <a:bodyPr wrap="square" lIns="0" tIns="0" rIns="0" bIns="0" rtlCol="0">
                <a:spAutoFit/>
              </a:bodyPr>
              <a:lstStyle/>
              <a:p>
                <a:endParaRPr lang="en-GB" sz="2800" dirty="0">
                  <a:solidFill>
                    <a:schemeClr val="bg1"/>
                  </a:solidFill>
                </a:endParaRPr>
              </a:p>
            </p:txBody>
          </p:sp>
        </p:grpSp>
        <p:sp>
          <p:nvSpPr>
            <p:cNvPr id="19" name="CasellaDiTesto 18">
              <a:extLst>
                <a:ext uri="{FF2B5EF4-FFF2-40B4-BE49-F238E27FC236}">
                  <a16:creationId xmlns:a16="http://schemas.microsoft.com/office/drawing/2014/main" id="{90EECACC-089D-6C48-4F37-04C04DFC88DA}"/>
                </a:ext>
              </a:extLst>
            </p:cNvPr>
            <p:cNvSpPr txBox="1"/>
            <p:nvPr/>
          </p:nvSpPr>
          <p:spPr>
            <a:xfrm>
              <a:off x="631365" y="5887965"/>
              <a:ext cx="7976465" cy="584775"/>
            </a:xfrm>
            <a:prstGeom prst="rect">
              <a:avLst/>
            </a:prstGeom>
            <a:noFill/>
          </p:spPr>
          <p:txBody>
            <a:bodyPr wrap="square">
              <a:spAutoFit/>
            </a:bodyPr>
            <a:lstStyle/>
            <a:p>
              <a:r>
                <a:rPr lang="en-GB" sz="3200" dirty="0">
                  <a:latin typeface="Roboto" panose="02000000000000000000" pitchFamily="2" charset="0"/>
                  <a:ea typeface="Roboto" panose="02000000000000000000" pitchFamily="2" charset="0"/>
                  <a:cs typeface="Roboto" panose="02000000000000000000" pitchFamily="2" charset="0"/>
                </a:rPr>
                <a:t>Mostly NOT young RGs, possible 10</a:t>
              </a:r>
              <a:r>
                <a:rPr lang="en-GB" sz="3200" dirty="0">
                  <a:latin typeface="Roboto" panose="02000000000000000000" pitchFamily="2" charset="0"/>
                  <a:ea typeface="Roboto" panose="02000000000000000000" pitchFamily="2" charset="0"/>
                </a:rPr>
                <a:t>–</a:t>
              </a:r>
              <a:r>
                <a:rPr lang="en-GB" sz="3200" dirty="0">
                  <a:latin typeface="Roboto" panose="02000000000000000000" pitchFamily="2" charset="0"/>
                  <a:ea typeface="Roboto" panose="02000000000000000000" pitchFamily="2" charset="0"/>
                  <a:cs typeface="Roboto" panose="02000000000000000000" pitchFamily="2" charset="0"/>
                </a:rPr>
                <a:t>15%</a:t>
              </a:r>
            </a:p>
          </p:txBody>
        </p:sp>
      </p:grpSp>
      <p:grpSp>
        <p:nvGrpSpPr>
          <p:cNvPr id="25" name="Gruppo 24">
            <a:extLst>
              <a:ext uri="{FF2B5EF4-FFF2-40B4-BE49-F238E27FC236}">
                <a16:creationId xmlns:a16="http://schemas.microsoft.com/office/drawing/2014/main" id="{DBAEB605-BDD3-7006-7E29-10411CE8B632}"/>
              </a:ext>
            </a:extLst>
          </p:cNvPr>
          <p:cNvGrpSpPr/>
          <p:nvPr/>
        </p:nvGrpSpPr>
        <p:grpSpPr>
          <a:xfrm>
            <a:off x="8607830" y="3220892"/>
            <a:ext cx="3392480" cy="3532231"/>
            <a:chOff x="8607830" y="3220892"/>
            <a:chExt cx="3392480" cy="3532231"/>
          </a:xfrm>
        </p:grpSpPr>
        <p:pic>
          <p:nvPicPr>
            <p:cNvPr id="7" name="Immagine 6">
              <a:extLst>
                <a:ext uri="{FF2B5EF4-FFF2-40B4-BE49-F238E27FC236}">
                  <a16:creationId xmlns:a16="http://schemas.microsoft.com/office/drawing/2014/main" id="{7759A2F6-362C-3415-1551-2B113B87A312}"/>
                </a:ext>
              </a:extLst>
            </p:cNvPr>
            <p:cNvPicPr>
              <a:picLocks noChangeAspect="1"/>
            </p:cNvPicPr>
            <p:nvPr/>
          </p:nvPicPr>
          <p:blipFill>
            <a:blip r:embed="rId5"/>
            <a:stretch>
              <a:fillRect/>
            </a:stretch>
          </p:blipFill>
          <p:spPr>
            <a:xfrm>
              <a:off x="8607830" y="3220892"/>
              <a:ext cx="3273596" cy="3273596"/>
            </a:xfrm>
            <a:prstGeom prst="roundRect">
              <a:avLst>
                <a:gd name="adj" fmla="val 4771"/>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outerShdw blurRad="50800" dist="12700" dir="2700000" algn="tl" rotWithShape="0">
                <a:prstClr val="black">
                  <a:alpha val="70000"/>
                </a:prstClr>
              </a:outerShdw>
            </a:effectLst>
          </p:spPr>
        </p:pic>
        <p:sp>
          <p:nvSpPr>
            <p:cNvPr id="15" name="CasellaDiTesto 14">
              <a:extLst>
                <a:ext uri="{FF2B5EF4-FFF2-40B4-BE49-F238E27FC236}">
                  <a16:creationId xmlns:a16="http://schemas.microsoft.com/office/drawing/2014/main" id="{50C83186-2FD4-436D-CD80-42F2471F0BE3}"/>
                </a:ext>
              </a:extLst>
            </p:cNvPr>
            <p:cNvSpPr txBox="1"/>
            <p:nvPr/>
          </p:nvSpPr>
          <p:spPr>
            <a:xfrm>
              <a:off x="10027004" y="6445346"/>
              <a:ext cx="1973306" cy="307777"/>
            </a:xfrm>
            <a:prstGeom prst="rect">
              <a:avLst/>
            </a:prstGeom>
            <a:noFill/>
          </p:spPr>
          <p:txBody>
            <a:bodyPr wrap="square" rtlCol="0">
              <a:spAutoFit/>
            </a:bodyPr>
            <a:lstStyle/>
            <a:p>
              <a:r>
                <a:rPr lang="it-IT" sz="1400" dirty="0"/>
                <a:t>Penna et al. to be </a:t>
              </a:r>
              <a:r>
                <a:rPr lang="it-IT" sz="1400" dirty="0" err="1"/>
                <a:t>subm</a:t>
              </a:r>
              <a:r>
                <a:rPr lang="it-IT" sz="1400" dirty="0"/>
                <a:t>.</a:t>
              </a:r>
            </a:p>
          </p:txBody>
        </p:sp>
      </p:grpSp>
      <p:grpSp>
        <p:nvGrpSpPr>
          <p:cNvPr id="40" name="Gruppo 39">
            <a:extLst>
              <a:ext uri="{FF2B5EF4-FFF2-40B4-BE49-F238E27FC236}">
                <a16:creationId xmlns:a16="http://schemas.microsoft.com/office/drawing/2014/main" id="{27D19FA9-F060-BC4C-B665-3394C567E95C}"/>
              </a:ext>
            </a:extLst>
          </p:cNvPr>
          <p:cNvGrpSpPr/>
          <p:nvPr/>
        </p:nvGrpSpPr>
        <p:grpSpPr>
          <a:xfrm>
            <a:off x="343574" y="2762375"/>
            <a:ext cx="7247567" cy="2862613"/>
            <a:chOff x="343574" y="2762375"/>
            <a:chExt cx="7247567" cy="2862613"/>
          </a:xfrm>
        </p:grpSpPr>
        <p:pic>
          <p:nvPicPr>
            <p:cNvPr id="36" name="Immagine 35">
              <a:extLst>
                <a:ext uri="{FF2B5EF4-FFF2-40B4-BE49-F238E27FC236}">
                  <a16:creationId xmlns:a16="http://schemas.microsoft.com/office/drawing/2014/main" id="{52D1CCE0-FBC3-8FEA-AA74-4A5754E9ED5E}"/>
                </a:ext>
              </a:extLst>
            </p:cNvPr>
            <p:cNvPicPr>
              <a:picLocks noChangeAspect="1"/>
            </p:cNvPicPr>
            <p:nvPr/>
          </p:nvPicPr>
          <p:blipFill>
            <a:blip r:embed="rId6"/>
            <a:stretch>
              <a:fillRect/>
            </a:stretch>
          </p:blipFill>
          <p:spPr>
            <a:xfrm>
              <a:off x="368138" y="2762375"/>
              <a:ext cx="7223003" cy="2585079"/>
            </a:xfrm>
            <a:prstGeom prst="roundRect">
              <a:avLst>
                <a:gd name="adj" fmla="val 4261"/>
              </a:avLst>
            </a:prstGeom>
            <a:effectLst>
              <a:outerShdw blurRad="50800" dist="12700" dir="2700000" algn="tl" rotWithShape="0">
                <a:prstClr val="black">
                  <a:alpha val="70000"/>
                </a:prstClr>
              </a:outerShdw>
            </a:effectLst>
          </p:spPr>
        </p:pic>
        <p:sp>
          <p:nvSpPr>
            <p:cNvPr id="17" name="CasellaDiTesto 16">
              <a:extLst>
                <a:ext uri="{FF2B5EF4-FFF2-40B4-BE49-F238E27FC236}">
                  <a16:creationId xmlns:a16="http://schemas.microsoft.com/office/drawing/2014/main" id="{F9B74783-77ED-3F82-A63C-73F8AD642613}"/>
                </a:ext>
              </a:extLst>
            </p:cNvPr>
            <p:cNvSpPr txBox="1"/>
            <p:nvPr/>
          </p:nvSpPr>
          <p:spPr>
            <a:xfrm>
              <a:off x="343574" y="5317211"/>
              <a:ext cx="1950110" cy="307777"/>
            </a:xfrm>
            <a:prstGeom prst="rect">
              <a:avLst/>
            </a:prstGeom>
            <a:noFill/>
          </p:spPr>
          <p:txBody>
            <a:bodyPr wrap="square" rtlCol="0">
              <a:spAutoFit/>
            </a:bodyPr>
            <a:lstStyle/>
            <a:p>
              <a:r>
                <a:rPr lang="it-IT" sz="1400" dirty="0"/>
                <a:t>Penna et al. to be </a:t>
              </a:r>
              <a:r>
                <a:rPr lang="it-IT" sz="1400" dirty="0" err="1"/>
                <a:t>subm</a:t>
              </a:r>
              <a:r>
                <a:rPr lang="it-IT" sz="1400" dirty="0"/>
                <a:t>.</a:t>
              </a:r>
            </a:p>
          </p:txBody>
        </p:sp>
      </p:grpSp>
      <p:pic>
        <p:nvPicPr>
          <p:cNvPr id="38" name="Immagine 37">
            <a:extLst>
              <a:ext uri="{FF2B5EF4-FFF2-40B4-BE49-F238E27FC236}">
                <a16:creationId xmlns:a16="http://schemas.microsoft.com/office/drawing/2014/main" id="{E11B8090-93E0-AB15-8F35-1894ACFA1DEB}"/>
              </a:ext>
            </a:extLst>
          </p:cNvPr>
          <p:cNvPicPr>
            <a:picLocks noChangeAspect="1"/>
          </p:cNvPicPr>
          <p:nvPr/>
        </p:nvPicPr>
        <p:blipFill>
          <a:blip r:embed="rId7"/>
          <a:stretch>
            <a:fillRect/>
          </a:stretch>
        </p:blipFill>
        <p:spPr>
          <a:xfrm>
            <a:off x="368138" y="2762374"/>
            <a:ext cx="7223003" cy="2585079"/>
          </a:xfrm>
          <a:prstGeom prst="roundRect">
            <a:avLst>
              <a:gd name="adj" fmla="val 4327"/>
            </a:avLst>
          </a:prstGeom>
          <a:effectLst>
            <a:outerShdw blurRad="50800" dist="12700" dir="2700000" algn="tl" rotWithShape="0">
              <a:prstClr val="black">
                <a:alpha val="70000"/>
              </a:prstClr>
            </a:outerShdw>
          </a:effectLst>
        </p:spPr>
      </p:pic>
      <p:sp>
        <p:nvSpPr>
          <p:cNvPr id="12" name="CasellaDiTesto 11">
            <a:extLst>
              <a:ext uri="{FF2B5EF4-FFF2-40B4-BE49-F238E27FC236}">
                <a16:creationId xmlns:a16="http://schemas.microsoft.com/office/drawing/2014/main" id="{DC17ADCF-C0A6-97CF-2262-BC66BFA953C5}"/>
              </a:ext>
            </a:extLst>
          </p:cNvPr>
          <p:cNvSpPr txBox="1"/>
          <p:nvPr/>
        </p:nvSpPr>
        <p:spPr>
          <a:xfrm>
            <a:off x="10170467" y="2821872"/>
            <a:ext cx="1829843" cy="289531"/>
          </a:xfrm>
          <a:prstGeom prst="rect">
            <a:avLst/>
          </a:prstGeom>
          <a:noFill/>
        </p:spPr>
        <p:txBody>
          <a:bodyPr wrap="square">
            <a:spAutoFit/>
          </a:bodyPr>
          <a:lstStyle/>
          <a:p>
            <a:r>
              <a:rPr lang="it-IT" sz="1400" b="0" i="0" dirty="0">
                <a:solidFill>
                  <a:schemeClr val="tx1"/>
                </a:solidFill>
                <a:effectLst/>
                <a:latin typeface="+mn-lt"/>
              </a:rPr>
              <a:t>K. E. Randall et al 2011</a:t>
            </a:r>
            <a:endParaRPr lang="it-IT" sz="1400" dirty="0"/>
          </a:p>
        </p:txBody>
      </p:sp>
    </p:spTree>
    <p:extLst>
      <p:ext uri="{BB962C8B-B14F-4D97-AF65-F5344CB8AC3E}">
        <p14:creationId xmlns:p14="http://schemas.microsoft.com/office/powerpoint/2010/main" val="417129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25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5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5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D68E9-B80B-A0E7-0E6E-F1AE928F71B4}"/>
            </a:ext>
          </a:extLst>
        </p:cNvPr>
        <p:cNvGrpSpPr/>
        <p:nvPr/>
      </p:nvGrpSpPr>
      <p:grpSpPr>
        <a:xfrm>
          <a:off x="0" y="0"/>
          <a:ext cx="0" cy="0"/>
          <a:chOff x="0" y="0"/>
          <a:chExt cx="0" cy="0"/>
        </a:xfrm>
      </p:grpSpPr>
      <p:grpSp>
        <p:nvGrpSpPr>
          <p:cNvPr id="9" name="Gruppo 8">
            <a:extLst>
              <a:ext uri="{FF2B5EF4-FFF2-40B4-BE49-F238E27FC236}">
                <a16:creationId xmlns:a16="http://schemas.microsoft.com/office/drawing/2014/main" id="{E70FCA6E-38E4-4461-746B-3A0A8C55D7D3}"/>
              </a:ext>
            </a:extLst>
          </p:cNvPr>
          <p:cNvGrpSpPr/>
          <p:nvPr/>
        </p:nvGrpSpPr>
        <p:grpSpPr>
          <a:xfrm>
            <a:off x="2322238" y="888096"/>
            <a:ext cx="9529470" cy="5735497"/>
            <a:chOff x="2322238" y="888096"/>
            <a:chExt cx="9529470" cy="5735497"/>
          </a:xfrm>
        </p:grpSpPr>
        <p:pic>
          <p:nvPicPr>
            <p:cNvPr id="4" name="Immagine 3">
              <a:extLst>
                <a:ext uri="{FF2B5EF4-FFF2-40B4-BE49-F238E27FC236}">
                  <a16:creationId xmlns:a16="http://schemas.microsoft.com/office/drawing/2014/main" id="{A6B8FA43-AD7A-CAEB-40FA-AA6A317EB2DE}"/>
                </a:ext>
              </a:extLst>
            </p:cNvPr>
            <p:cNvPicPr>
              <a:picLocks noChangeAspect="1"/>
            </p:cNvPicPr>
            <p:nvPr/>
          </p:nvPicPr>
          <p:blipFill>
            <a:blip r:embed="rId3"/>
            <a:stretch>
              <a:fillRect/>
            </a:stretch>
          </p:blipFill>
          <p:spPr>
            <a:xfrm>
              <a:off x="2322238" y="888096"/>
              <a:ext cx="9529470" cy="5677200"/>
            </a:xfrm>
            <a:prstGeom prst="roundRect">
              <a:avLst>
                <a:gd name="adj" fmla="val 4139"/>
              </a:avLst>
            </a:prstGeom>
            <a:effectLst>
              <a:outerShdw blurRad="50800" dist="12700" dir="2700000" algn="tl" rotWithShape="0">
                <a:prstClr val="black">
                  <a:alpha val="70000"/>
                </a:prstClr>
              </a:outerShdw>
            </a:effectLst>
          </p:spPr>
        </p:pic>
        <p:sp>
          <p:nvSpPr>
            <p:cNvPr id="12" name="CasellaDiTesto 11">
              <a:extLst>
                <a:ext uri="{FF2B5EF4-FFF2-40B4-BE49-F238E27FC236}">
                  <a16:creationId xmlns:a16="http://schemas.microsoft.com/office/drawing/2014/main" id="{8673E0D1-95B9-77FD-9D47-2DC02FA87C95}"/>
                </a:ext>
              </a:extLst>
            </p:cNvPr>
            <p:cNvSpPr txBox="1"/>
            <p:nvPr/>
          </p:nvSpPr>
          <p:spPr>
            <a:xfrm>
              <a:off x="9641711" y="6285039"/>
              <a:ext cx="2192519" cy="338554"/>
            </a:xfrm>
            <a:prstGeom prst="rect">
              <a:avLst/>
            </a:prstGeom>
            <a:noFill/>
          </p:spPr>
          <p:txBody>
            <a:bodyPr wrap="square" rtlCol="0">
              <a:spAutoFit/>
            </a:bodyPr>
            <a:lstStyle/>
            <a:p>
              <a:r>
                <a:rPr lang="it-IT" sz="1600" dirty="0"/>
                <a:t>Penna et al. to be </a:t>
              </a:r>
              <a:r>
                <a:rPr lang="it-IT" sz="1600" dirty="0" err="1"/>
                <a:t>subm</a:t>
              </a:r>
              <a:r>
                <a:rPr lang="it-IT" sz="1600" dirty="0"/>
                <a:t>.</a:t>
              </a:r>
            </a:p>
          </p:txBody>
        </p:sp>
      </p:grpSp>
      <p:sp>
        <p:nvSpPr>
          <p:cNvPr id="2" name="Rettangolo 1">
            <a:extLst>
              <a:ext uri="{FF2B5EF4-FFF2-40B4-BE49-F238E27FC236}">
                <a16:creationId xmlns:a16="http://schemas.microsoft.com/office/drawing/2014/main" id="{33230FCB-2C2B-4A0E-0AF4-E6C10ED0A3F5}"/>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grpSp>
        <p:nvGrpSpPr>
          <p:cNvPr id="19" name="Gruppo 18">
            <a:extLst>
              <a:ext uri="{FF2B5EF4-FFF2-40B4-BE49-F238E27FC236}">
                <a16:creationId xmlns:a16="http://schemas.microsoft.com/office/drawing/2014/main" id="{F9A48176-1C77-384D-4B74-F9BC8FB248D0}"/>
              </a:ext>
            </a:extLst>
          </p:cNvPr>
          <p:cNvGrpSpPr/>
          <p:nvPr/>
        </p:nvGrpSpPr>
        <p:grpSpPr>
          <a:xfrm>
            <a:off x="139041" y="1381267"/>
            <a:ext cx="2908960" cy="769441"/>
            <a:chOff x="190935" y="1521529"/>
            <a:chExt cx="2995939" cy="769441"/>
          </a:xfrm>
        </p:grpSpPr>
        <mc:AlternateContent xmlns:mc="http://schemas.openxmlformats.org/markup-compatibility/2006" xmlns:p14="http://schemas.microsoft.com/office/powerpoint/2010/main">
          <mc:Choice Requires="p14">
            <p:contentPart p14:bwMode="auto" r:id="rId4">
              <p14:nvContentPartPr>
                <p14:cNvPr id="26" name="Input penna 25">
                  <a:extLst>
                    <a:ext uri="{FF2B5EF4-FFF2-40B4-BE49-F238E27FC236}">
                      <a16:creationId xmlns:a16="http://schemas.microsoft.com/office/drawing/2014/main" id="{A9BC9F83-7423-72C1-7705-35E93E52A5B8}"/>
                    </a:ext>
                  </a:extLst>
                </p14:cNvPr>
                <p14:cNvContentPartPr/>
                <p14:nvPr/>
              </p14:nvContentPartPr>
              <p14:xfrm>
                <a:off x="214703" y="1709536"/>
                <a:ext cx="2150432" cy="60840"/>
              </p14:xfrm>
            </p:contentPart>
          </mc:Choice>
          <mc:Fallback xmlns="">
            <p:pic>
              <p:nvPicPr>
                <p:cNvPr id="26" name="Input penna 25">
                  <a:extLst>
                    <a:ext uri="{FF2B5EF4-FFF2-40B4-BE49-F238E27FC236}">
                      <a16:creationId xmlns:a16="http://schemas.microsoft.com/office/drawing/2014/main" id="{A9BC9F83-7423-72C1-7705-35E93E52A5B8}"/>
                    </a:ext>
                  </a:extLst>
                </p:cNvPr>
                <p:cNvPicPr/>
                <p:nvPr/>
              </p:nvPicPr>
              <p:blipFill>
                <a:blip r:embed="rId5"/>
                <a:stretch>
                  <a:fillRect/>
                </a:stretch>
              </p:blipFill>
              <p:spPr>
                <a:xfrm>
                  <a:off x="159079" y="1655536"/>
                  <a:ext cx="2261310" cy="168480"/>
                </a:xfrm>
                <a:prstGeom prst="rect">
                  <a:avLst/>
                </a:prstGeom>
              </p:spPr>
            </p:pic>
          </mc:Fallback>
        </mc:AlternateContent>
        <p:sp>
          <p:nvSpPr>
            <p:cNvPr id="27" name="CasellaDiTesto 26">
              <a:extLst>
                <a:ext uri="{FF2B5EF4-FFF2-40B4-BE49-F238E27FC236}">
                  <a16:creationId xmlns:a16="http://schemas.microsoft.com/office/drawing/2014/main" id="{8D17F497-A38F-4516-7DBB-6BB818279B9E}"/>
                </a:ext>
              </a:extLst>
            </p:cNvPr>
            <p:cNvSpPr txBox="1"/>
            <p:nvPr/>
          </p:nvSpPr>
          <p:spPr>
            <a:xfrm>
              <a:off x="190935" y="1521529"/>
              <a:ext cx="2995939" cy="769441"/>
            </a:xfrm>
            <a:prstGeom prst="rect">
              <a:avLst/>
            </a:prstGeom>
            <a:noFill/>
          </p:spPr>
          <p:txBody>
            <a:bodyPr wrap="square">
              <a:spAutoFit/>
            </a:bodyPr>
            <a:lstStyle/>
            <a:p>
              <a:r>
                <a:rPr lang="en-GB" sz="2200" b="1" dirty="0">
                  <a:latin typeface="Roboto" panose="02000000000000000000" pitchFamily="2" charset="0"/>
                  <a:ea typeface="Roboto" panose="02000000000000000000" pitchFamily="2" charset="0"/>
                </a:rPr>
                <a:t>[OIII] luminosity </a:t>
              </a:r>
              <a:r>
                <a:rPr lang="en-GB" sz="2200" dirty="0">
                  <a:latin typeface="Roboto" panose="02000000000000000000" pitchFamily="2" charset="0"/>
                  <a:ea typeface="Roboto" panose="02000000000000000000" pitchFamily="2" charset="0"/>
                </a:rPr>
                <a:t>proxy accretion</a:t>
              </a:r>
            </a:p>
          </p:txBody>
        </p:sp>
      </p:grpSp>
      <p:sp>
        <p:nvSpPr>
          <p:cNvPr id="30" name="Freccia a destra 29">
            <a:extLst>
              <a:ext uri="{FF2B5EF4-FFF2-40B4-BE49-F238E27FC236}">
                <a16:creationId xmlns:a16="http://schemas.microsoft.com/office/drawing/2014/main" id="{4742C3C4-CE55-CD42-62C4-D578D8499A27}"/>
              </a:ext>
            </a:extLst>
          </p:cNvPr>
          <p:cNvSpPr/>
          <p:nvPr/>
        </p:nvSpPr>
        <p:spPr>
          <a:xfrm rot="13874724">
            <a:off x="1100936" y="2495876"/>
            <a:ext cx="1128607" cy="334064"/>
          </a:xfrm>
          <a:prstGeom prst="rightArrow">
            <a:avLst/>
          </a:prstGeom>
          <a:solidFill>
            <a:srgbClr val="C00000"/>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dirty="0"/>
          </a:p>
        </p:txBody>
      </p:sp>
      <p:grpSp>
        <p:nvGrpSpPr>
          <p:cNvPr id="32" name="Gruppo 31">
            <a:extLst>
              <a:ext uri="{FF2B5EF4-FFF2-40B4-BE49-F238E27FC236}">
                <a16:creationId xmlns:a16="http://schemas.microsoft.com/office/drawing/2014/main" id="{4AE7F735-CBF6-6729-84F1-A21392F75E69}"/>
              </a:ext>
            </a:extLst>
          </p:cNvPr>
          <p:cNvGrpSpPr/>
          <p:nvPr/>
        </p:nvGrpSpPr>
        <p:grpSpPr>
          <a:xfrm>
            <a:off x="191690" y="5729725"/>
            <a:ext cx="3082772" cy="769441"/>
            <a:chOff x="65013" y="5772336"/>
            <a:chExt cx="3082772" cy="769441"/>
          </a:xfrm>
        </p:grpSpPr>
        <mc:AlternateContent xmlns:mc="http://schemas.openxmlformats.org/markup-compatibility/2006" xmlns:p14="http://schemas.microsoft.com/office/powerpoint/2010/main">
          <mc:Choice Requires="p14">
            <p:contentPart p14:bwMode="auto" r:id="rId6">
              <p14:nvContentPartPr>
                <p14:cNvPr id="33" name="Input penna 32">
                  <a:extLst>
                    <a:ext uri="{FF2B5EF4-FFF2-40B4-BE49-F238E27FC236}">
                      <a16:creationId xmlns:a16="http://schemas.microsoft.com/office/drawing/2014/main" id="{3222CDDA-A529-A903-B4F5-1A5E59170CED}"/>
                    </a:ext>
                  </a:extLst>
                </p14:cNvPr>
                <p14:cNvContentPartPr/>
                <p14:nvPr/>
              </p14:nvContentPartPr>
              <p14:xfrm>
                <a:off x="101470" y="5988676"/>
                <a:ext cx="2088000" cy="56880"/>
              </p14:xfrm>
            </p:contentPart>
          </mc:Choice>
          <mc:Fallback xmlns="">
            <p:pic>
              <p:nvPicPr>
                <p:cNvPr id="33" name="Input penna 32">
                  <a:extLst>
                    <a:ext uri="{FF2B5EF4-FFF2-40B4-BE49-F238E27FC236}">
                      <a16:creationId xmlns:a16="http://schemas.microsoft.com/office/drawing/2014/main" id="{3222CDDA-A529-A903-B4F5-1A5E59170CED}"/>
                    </a:ext>
                  </a:extLst>
                </p:cNvPr>
                <p:cNvPicPr/>
                <p:nvPr/>
              </p:nvPicPr>
              <p:blipFill>
                <a:blip r:embed="rId7"/>
                <a:stretch>
                  <a:fillRect/>
                </a:stretch>
              </p:blipFill>
              <p:spPr>
                <a:xfrm>
                  <a:off x="38470" y="5925676"/>
                  <a:ext cx="2213640" cy="182520"/>
                </a:xfrm>
                <a:prstGeom prst="rect">
                  <a:avLst/>
                </a:prstGeom>
              </p:spPr>
            </p:pic>
          </mc:Fallback>
        </mc:AlternateContent>
        <p:sp>
          <p:nvSpPr>
            <p:cNvPr id="34" name="CasellaDiTesto 33">
              <a:extLst>
                <a:ext uri="{FF2B5EF4-FFF2-40B4-BE49-F238E27FC236}">
                  <a16:creationId xmlns:a16="http://schemas.microsoft.com/office/drawing/2014/main" id="{D3FD1AD1-F244-D37E-4D68-5AC3D24FA75F}"/>
                </a:ext>
              </a:extLst>
            </p:cNvPr>
            <p:cNvSpPr txBox="1"/>
            <p:nvPr/>
          </p:nvSpPr>
          <p:spPr>
            <a:xfrm>
              <a:off x="65013" y="5772336"/>
              <a:ext cx="3082772" cy="769441"/>
            </a:xfrm>
            <a:prstGeom prst="rect">
              <a:avLst/>
            </a:prstGeom>
            <a:noFill/>
          </p:spPr>
          <p:txBody>
            <a:bodyPr wrap="square">
              <a:spAutoFit/>
            </a:bodyPr>
            <a:lstStyle/>
            <a:p>
              <a:r>
                <a:rPr lang="en-GB" sz="2200" b="1" dirty="0">
                  <a:latin typeface="Roboto" panose="02000000000000000000" pitchFamily="2" charset="0"/>
                  <a:ea typeface="Roboto" panose="02000000000000000000" pitchFamily="2" charset="0"/>
                </a:rPr>
                <a:t>Core luminosity </a:t>
              </a:r>
              <a:endParaRPr lang="en-GB" sz="2200" dirty="0">
                <a:latin typeface="Roboto" panose="02000000000000000000" pitchFamily="2" charset="0"/>
                <a:ea typeface="Roboto" panose="02000000000000000000" pitchFamily="2" charset="0"/>
              </a:endParaRPr>
            </a:p>
            <a:p>
              <a:r>
                <a:rPr lang="en-GB" sz="2200" dirty="0">
                  <a:latin typeface="Roboto" panose="02000000000000000000" pitchFamily="2" charset="0"/>
                  <a:ea typeface="Roboto" panose="02000000000000000000" pitchFamily="2" charset="0"/>
                </a:rPr>
                <a:t>proxy ejection</a:t>
              </a:r>
            </a:p>
          </p:txBody>
        </p:sp>
      </p:grpSp>
      <p:sp>
        <p:nvSpPr>
          <p:cNvPr id="28" name="Ovale 27">
            <a:extLst>
              <a:ext uri="{FF2B5EF4-FFF2-40B4-BE49-F238E27FC236}">
                <a16:creationId xmlns:a16="http://schemas.microsoft.com/office/drawing/2014/main" id="{B89A0D55-7FFA-2E82-AC83-35D1FD83459F}"/>
              </a:ext>
            </a:extLst>
          </p:cNvPr>
          <p:cNvSpPr/>
          <p:nvPr/>
        </p:nvSpPr>
        <p:spPr>
          <a:xfrm rot="16200000">
            <a:off x="1268389" y="3131321"/>
            <a:ext cx="2488724" cy="595357"/>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5" name="Ovale 34">
            <a:extLst>
              <a:ext uri="{FF2B5EF4-FFF2-40B4-BE49-F238E27FC236}">
                <a16:creationId xmlns:a16="http://schemas.microsoft.com/office/drawing/2014/main" id="{803079EB-DEAD-86B6-06CD-1CB64FD902AC}"/>
              </a:ext>
            </a:extLst>
          </p:cNvPr>
          <p:cNvSpPr/>
          <p:nvPr/>
        </p:nvSpPr>
        <p:spPr>
          <a:xfrm>
            <a:off x="6119124" y="6049444"/>
            <a:ext cx="2356702" cy="569884"/>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6" name="Freccia a destra 35">
            <a:extLst>
              <a:ext uri="{FF2B5EF4-FFF2-40B4-BE49-F238E27FC236}">
                <a16:creationId xmlns:a16="http://schemas.microsoft.com/office/drawing/2014/main" id="{A41DF2B9-4B6B-B552-FFA0-49FE1BA3BD71}"/>
              </a:ext>
            </a:extLst>
          </p:cNvPr>
          <p:cNvSpPr/>
          <p:nvPr/>
        </p:nvSpPr>
        <p:spPr>
          <a:xfrm rot="10800000">
            <a:off x="2304821" y="6165102"/>
            <a:ext cx="3738696" cy="334064"/>
          </a:xfrm>
          <a:prstGeom prst="rightArrow">
            <a:avLst/>
          </a:prstGeom>
          <a:solidFill>
            <a:srgbClr val="C00000"/>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dirty="0"/>
          </a:p>
        </p:txBody>
      </p:sp>
      <p:sp>
        <p:nvSpPr>
          <p:cNvPr id="11" name="Title 1">
            <a:extLst>
              <a:ext uri="{FF2B5EF4-FFF2-40B4-BE49-F238E27FC236}">
                <a16:creationId xmlns:a16="http://schemas.microsoft.com/office/drawing/2014/main" id="{C988D976-DD61-6470-15AC-6769603509D8}"/>
              </a:ext>
            </a:extLst>
          </p:cNvPr>
          <p:cNvSpPr txBox="1">
            <a:spLocks/>
          </p:cNvSpPr>
          <p:nvPr/>
        </p:nvSpPr>
        <p:spPr>
          <a:xfrm>
            <a:off x="191690" y="120391"/>
            <a:ext cx="7540070" cy="812366"/>
          </a:xfrm>
          <a:prstGeom prst="rect">
            <a:avLst/>
          </a:prstGeom>
        </p:spPr>
        <p:txBody>
          <a:bodyPr vert="horz" lIns="180000" tIns="45720" rIns="180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70C0"/>
                </a:solidFill>
                <a:latin typeface="Arial Black" panose="020B0A04020102020204" pitchFamily="34" charset="0"/>
              </a:rPr>
              <a:t>Accretion </a:t>
            </a:r>
            <a:r>
              <a:rPr lang="en-GB" sz="4800" b="1" dirty="0">
                <a:solidFill>
                  <a:srgbClr val="0070C0"/>
                </a:solidFill>
                <a:latin typeface="Arial Black" panose="020B0A04020102020204" pitchFamily="34" charset="0"/>
              </a:rPr>
              <a:t>–</a:t>
            </a:r>
            <a:r>
              <a:rPr lang="en-GB" sz="4800" dirty="0">
                <a:solidFill>
                  <a:srgbClr val="0070C0"/>
                </a:solidFill>
                <a:latin typeface="Arial Black" panose="020B0A04020102020204" pitchFamily="34" charset="0"/>
              </a:rPr>
              <a:t> Ejection</a:t>
            </a:r>
          </a:p>
        </p:txBody>
      </p:sp>
    </p:spTree>
    <p:extLst>
      <p:ext uri="{BB962C8B-B14F-4D97-AF65-F5344CB8AC3E}">
        <p14:creationId xmlns:p14="http://schemas.microsoft.com/office/powerpoint/2010/main" val="43386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50"/>
                                        <p:tgtEl>
                                          <p:spTgt spid="28"/>
                                        </p:tgtEl>
                                      </p:cBhvr>
                                    </p:animEffect>
                                    <p:anim calcmode="lin" valueType="num">
                                      <p:cBhvr>
                                        <p:cTn id="8" dur="250" fill="hold"/>
                                        <p:tgtEl>
                                          <p:spTgt spid="28"/>
                                        </p:tgtEl>
                                        <p:attrNameLst>
                                          <p:attrName>ppt_x</p:attrName>
                                        </p:attrNameLst>
                                      </p:cBhvr>
                                      <p:tavLst>
                                        <p:tav tm="0">
                                          <p:val>
                                            <p:strVal val="#ppt_x"/>
                                          </p:val>
                                        </p:tav>
                                        <p:tav tm="100000">
                                          <p:val>
                                            <p:strVal val="#ppt_x"/>
                                          </p:val>
                                        </p:tav>
                                      </p:tavLst>
                                    </p:anim>
                                    <p:anim calcmode="lin" valueType="num">
                                      <p:cBhvr>
                                        <p:cTn id="9" dur="25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50"/>
                                        <p:tgtEl>
                                          <p:spTgt spid="30"/>
                                        </p:tgtEl>
                                      </p:cBhvr>
                                    </p:animEffect>
                                    <p:anim calcmode="lin" valueType="num">
                                      <p:cBhvr>
                                        <p:cTn id="13" dur="250" fill="hold"/>
                                        <p:tgtEl>
                                          <p:spTgt spid="30"/>
                                        </p:tgtEl>
                                        <p:attrNameLst>
                                          <p:attrName>ppt_x</p:attrName>
                                        </p:attrNameLst>
                                      </p:cBhvr>
                                      <p:tavLst>
                                        <p:tav tm="0">
                                          <p:val>
                                            <p:strVal val="#ppt_x"/>
                                          </p:val>
                                        </p:tav>
                                        <p:tav tm="100000">
                                          <p:val>
                                            <p:strVal val="#ppt_x"/>
                                          </p:val>
                                        </p:tav>
                                      </p:tavLst>
                                    </p:anim>
                                    <p:anim calcmode="lin" valueType="num">
                                      <p:cBhvr>
                                        <p:cTn id="14" dur="25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50"/>
                                        <p:tgtEl>
                                          <p:spTgt spid="19"/>
                                        </p:tgtEl>
                                      </p:cBhvr>
                                    </p:animEffect>
                                    <p:anim calcmode="lin" valueType="num">
                                      <p:cBhvr>
                                        <p:cTn id="18" dur="250" fill="hold"/>
                                        <p:tgtEl>
                                          <p:spTgt spid="19"/>
                                        </p:tgtEl>
                                        <p:attrNameLst>
                                          <p:attrName>ppt_x</p:attrName>
                                        </p:attrNameLst>
                                      </p:cBhvr>
                                      <p:tavLst>
                                        <p:tav tm="0">
                                          <p:val>
                                            <p:strVal val="#ppt_x"/>
                                          </p:val>
                                        </p:tav>
                                        <p:tav tm="100000">
                                          <p:val>
                                            <p:strVal val="#ppt_x"/>
                                          </p:val>
                                        </p:tav>
                                      </p:tavLst>
                                    </p:anim>
                                    <p:anim calcmode="lin" valueType="num">
                                      <p:cBhvr>
                                        <p:cTn id="19" dur="25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250"/>
                                        <p:tgtEl>
                                          <p:spTgt spid="35"/>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right)">
                                      <p:cBhvr>
                                        <p:cTn id="27" dur="250"/>
                                        <p:tgtEl>
                                          <p:spTgt spid="36"/>
                                        </p:tgtEl>
                                      </p:cBhvr>
                                    </p:animEffect>
                                  </p:childTnLst>
                                </p:cTn>
                              </p:par>
                              <p:par>
                                <p:cTn id="28" presetID="10"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8" grpId="0" animBg="1"/>
      <p:bldP spid="35" grpId="0" animBg="1"/>
      <p:bldP spid="36" grpId="0" animBg="1"/>
    </p:bldLst>
  </p:timing>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52746-C882-DC8F-CF2E-E33359888A5E}"/>
            </a:ext>
          </a:extLst>
        </p:cNvPr>
        <p:cNvGrpSpPr/>
        <p:nvPr/>
      </p:nvGrpSpPr>
      <p:grpSpPr>
        <a:xfrm>
          <a:off x="0" y="0"/>
          <a:ext cx="0" cy="0"/>
          <a:chOff x="0" y="0"/>
          <a:chExt cx="0" cy="0"/>
        </a:xfrm>
      </p:grpSpPr>
      <p:grpSp>
        <p:nvGrpSpPr>
          <p:cNvPr id="3" name="Gruppo 2">
            <a:extLst>
              <a:ext uri="{FF2B5EF4-FFF2-40B4-BE49-F238E27FC236}">
                <a16:creationId xmlns:a16="http://schemas.microsoft.com/office/drawing/2014/main" id="{6012C5BD-151E-441F-EA27-7F939C1AC647}"/>
              </a:ext>
            </a:extLst>
          </p:cNvPr>
          <p:cNvGrpSpPr/>
          <p:nvPr/>
        </p:nvGrpSpPr>
        <p:grpSpPr>
          <a:xfrm>
            <a:off x="396000" y="888096"/>
            <a:ext cx="9529470" cy="5735497"/>
            <a:chOff x="2322238" y="888096"/>
            <a:chExt cx="9529470" cy="5735497"/>
          </a:xfrm>
        </p:grpSpPr>
        <p:pic>
          <p:nvPicPr>
            <p:cNvPr id="4" name="Immagine 3">
              <a:extLst>
                <a:ext uri="{FF2B5EF4-FFF2-40B4-BE49-F238E27FC236}">
                  <a16:creationId xmlns:a16="http://schemas.microsoft.com/office/drawing/2014/main" id="{3B8D20A1-9504-FFAA-07CB-AA805D82F511}"/>
                </a:ext>
              </a:extLst>
            </p:cNvPr>
            <p:cNvPicPr>
              <a:picLocks noChangeAspect="1"/>
            </p:cNvPicPr>
            <p:nvPr/>
          </p:nvPicPr>
          <p:blipFill>
            <a:blip r:embed="rId2"/>
            <a:stretch>
              <a:fillRect/>
            </a:stretch>
          </p:blipFill>
          <p:spPr>
            <a:xfrm>
              <a:off x="2322238" y="888096"/>
              <a:ext cx="9529470" cy="5677200"/>
            </a:xfrm>
            <a:prstGeom prst="roundRect">
              <a:avLst>
                <a:gd name="adj" fmla="val 4139"/>
              </a:avLst>
            </a:prstGeom>
            <a:effectLst>
              <a:outerShdw blurRad="50800" dist="12700" dir="2700000" algn="tl" rotWithShape="0">
                <a:prstClr val="black">
                  <a:alpha val="70000"/>
                </a:prstClr>
              </a:outerShdw>
            </a:effectLst>
          </p:spPr>
        </p:pic>
        <p:sp>
          <p:nvSpPr>
            <p:cNvPr id="12" name="CasellaDiTesto 11">
              <a:extLst>
                <a:ext uri="{FF2B5EF4-FFF2-40B4-BE49-F238E27FC236}">
                  <a16:creationId xmlns:a16="http://schemas.microsoft.com/office/drawing/2014/main" id="{C5C7B745-4490-72E1-A73C-676C63507941}"/>
                </a:ext>
              </a:extLst>
            </p:cNvPr>
            <p:cNvSpPr txBox="1"/>
            <p:nvPr/>
          </p:nvSpPr>
          <p:spPr>
            <a:xfrm>
              <a:off x="9657998" y="6285039"/>
              <a:ext cx="2176232" cy="338554"/>
            </a:xfrm>
            <a:prstGeom prst="rect">
              <a:avLst/>
            </a:prstGeom>
            <a:noFill/>
          </p:spPr>
          <p:txBody>
            <a:bodyPr wrap="square" rtlCol="0">
              <a:spAutoFit/>
            </a:bodyPr>
            <a:lstStyle/>
            <a:p>
              <a:r>
                <a:rPr lang="it-IT" sz="1600" dirty="0"/>
                <a:t>Penna et al. to be </a:t>
              </a:r>
              <a:r>
                <a:rPr lang="it-IT" sz="1600" dirty="0" err="1"/>
                <a:t>subm</a:t>
              </a:r>
              <a:r>
                <a:rPr lang="it-IT" sz="1600" dirty="0"/>
                <a:t>.</a:t>
              </a:r>
            </a:p>
          </p:txBody>
        </p:sp>
      </p:grpSp>
      <p:pic>
        <p:nvPicPr>
          <p:cNvPr id="6" name="Immagine 5">
            <a:extLst>
              <a:ext uri="{FF2B5EF4-FFF2-40B4-BE49-F238E27FC236}">
                <a16:creationId xmlns:a16="http://schemas.microsoft.com/office/drawing/2014/main" id="{A7A14781-63B1-0D51-5960-086A7097714A}"/>
              </a:ext>
            </a:extLst>
          </p:cNvPr>
          <p:cNvPicPr>
            <a:picLocks noChangeAspect="1"/>
          </p:cNvPicPr>
          <p:nvPr/>
        </p:nvPicPr>
        <p:blipFill>
          <a:blip r:embed="rId3"/>
          <a:stretch>
            <a:fillRect/>
          </a:stretch>
        </p:blipFill>
        <p:spPr>
          <a:xfrm>
            <a:off x="396000" y="889200"/>
            <a:ext cx="9529470" cy="5677200"/>
          </a:xfrm>
          <a:prstGeom prst="roundRect">
            <a:avLst>
              <a:gd name="adj" fmla="val 4319"/>
            </a:avLst>
          </a:prstGeom>
          <a:effectLst>
            <a:outerShdw blurRad="50800" dist="12700" dir="2700000" algn="tl" rotWithShape="0">
              <a:prstClr val="black">
                <a:alpha val="70000"/>
              </a:prstClr>
            </a:outerShdw>
          </a:effectLst>
        </p:spPr>
      </p:pic>
      <p:sp>
        <p:nvSpPr>
          <p:cNvPr id="2" name="Rettangolo 1">
            <a:extLst>
              <a:ext uri="{FF2B5EF4-FFF2-40B4-BE49-F238E27FC236}">
                <a16:creationId xmlns:a16="http://schemas.microsoft.com/office/drawing/2014/main" id="{FCB681F5-221C-49DF-6C29-85773772AEBF}"/>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8" name="Title 1">
            <a:extLst>
              <a:ext uri="{FF2B5EF4-FFF2-40B4-BE49-F238E27FC236}">
                <a16:creationId xmlns:a16="http://schemas.microsoft.com/office/drawing/2014/main" id="{7A1087D4-507B-E9A0-71F9-67B644737372}"/>
              </a:ext>
            </a:extLst>
          </p:cNvPr>
          <p:cNvSpPr txBox="1">
            <a:spLocks/>
          </p:cNvSpPr>
          <p:nvPr/>
        </p:nvSpPr>
        <p:spPr>
          <a:xfrm>
            <a:off x="191690" y="120391"/>
            <a:ext cx="7540070" cy="812366"/>
          </a:xfrm>
          <a:prstGeom prst="rect">
            <a:avLst/>
          </a:prstGeom>
        </p:spPr>
        <p:txBody>
          <a:bodyPr vert="horz" lIns="180000" tIns="45720" rIns="18000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70C0"/>
                </a:solidFill>
                <a:latin typeface="Arial Black" panose="020B0A04020102020204" pitchFamily="34" charset="0"/>
              </a:rPr>
              <a:t>Accretion </a:t>
            </a:r>
            <a:r>
              <a:rPr lang="en-GB" sz="4800" b="1" dirty="0">
                <a:solidFill>
                  <a:srgbClr val="0070C0"/>
                </a:solidFill>
                <a:latin typeface="Arial Black" panose="020B0A04020102020204" pitchFamily="34" charset="0"/>
              </a:rPr>
              <a:t>–</a:t>
            </a:r>
            <a:r>
              <a:rPr lang="en-GB" sz="4800" dirty="0">
                <a:solidFill>
                  <a:srgbClr val="0070C0"/>
                </a:solidFill>
                <a:latin typeface="Arial Black" panose="020B0A04020102020204" pitchFamily="34" charset="0"/>
              </a:rPr>
              <a:t> Ejection</a:t>
            </a:r>
          </a:p>
        </p:txBody>
      </p:sp>
      <p:pic>
        <p:nvPicPr>
          <p:cNvPr id="39" name="Immagine 38">
            <a:extLst>
              <a:ext uri="{FF2B5EF4-FFF2-40B4-BE49-F238E27FC236}">
                <a16:creationId xmlns:a16="http://schemas.microsoft.com/office/drawing/2014/main" id="{D12AA0F1-49EC-0224-0F8A-BA55A80B2DB1}"/>
              </a:ext>
            </a:extLst>
          </p:cNvPr>
          <p:cNvPicPr>
            <a:picLocks noChangeAspect="1"/>
          </p:cNvPicPr>
          <p:nvPr/>
        </p:nvPicPr>
        <p:blipFill>
          <a:blip r:embed="rId4"/>
          <a:stretch>
            <a:fillRect/>
          </a:stretch>
        </p:blipFill>
        <p:spPr>
          <a:xfrm>
            <a:off x="396000" y="889200"/>
            <a:ext cx="9529470" cy="5677200"/>
          </a:xfrm>
          <a:prstGeom prst="roundRect">
            <a:avLst>
              <a:gd name="adj" fmla="val 4497"/>
            </a:avLst>
          </a:prstGeom>
          <a:effectLst>
            <a:outerShdw blurRad="50800" dist="12700" dir="2700000" algn="tl" rotWithShape="0">
              <a:prstClr val="black">
                <a:alpha val="70000"/>
              </a:prstClr>
            </a:outerShdw>
          </a:effectLst>
        </p:spPr>
      </p:pic>
      <p:pic>
        <p:nvPicPr>
          <p:cNvPr id="40" name="Immagine 39">
            <a:extLst>
              <a:ext uri="{FF2B5EF4-FFF2-40B4-BE49-F238E27FC236}">
                <a16:creationId xmlns:a16="http://schemas.microsoft.com/office/drawing/2014/main" id="{0DE803D4-87C3-CDEB-23E7-7BE6EC5C8CF8}"/>
              </a:ext>
            </a:extLst>
          </p:cNvPr>
          <p:cNvPicPr>
            <a:picLocks noChangeAspect="1"/>
          </p:cNvPicPr>
          <p:nvPr/>
        </p:nvPicPr>
        <p:blipFill>
          <a:blip r:embed="rId5"/>
          <a:stretch>
            <a:fillRect/>
          </a:stretch>
        </p:blipFill>
        <p:spPr>
          <a:xfrm>
            <a:off x="396000" y="889200"/>
            <a:ext cx="9529470" cy="5677200"/>
          </a:xfrm>
          <a:prstGeom prst="roundRect">
            <a:avLst>
              <a:gd name="adj" fmla="val 4568"/>
            </a:avLst>
          </a:prstGeom>
          <a:effectLst>
            <a:outerShdw blurRad="50800" dist="12700" dir="2700000" algn="tl" rotWithShape="0">
              <a:prstClr val="black">
                <a:alpha val="70000"/>
              </a:prstClr>
            </a:outerShdw>
          </a:effectLst>
        </p:spPr>
      </p:pic>
      <p:grpSp>
        <p:nvGrpSpPr>
          <p:cNvPr id="41" name="Gruppo 40">
            <a:extLst>
              <a:ext uri="{FF2B5EF4-FFF2-40B4-BE49-F238E27FC236}">
                <a16:creationId xmlns:a16="http://schemas.microsoft.com/office/drawing/2014/main" id="{CAAD6AD1-8226-F2FF-EDC7-8E70A78B0405}"/>
              </a:ext>
            </a:extLst>
          </p:cNvPr>
          <p:cNvGrpSpPr/>
          <p:nvPr/>
        </p:nvGrpSpPr>
        <p:grpSpPr>
          <a:xfrm>
            <a:off x="7185514" y="3253043"/>
            <a:ext cx="3830716" cy="3458605"/>
            <a:chOff x="6995926" y="2997333"/>
            <a:chExt cx="3849563" cy="3626982"/>
          </a:xfrm>
        </p:grpSpPr>
        <p:pic>
          <p:nvPicPr>
            <p:cNvPr id="42" name="Immagine 41">
              <a:extLst>
                <a:ext uri="{FF2B5EF4-FFF2-40B4-BE49-F238E27FC236}">
                  <a16:creationId xmlns:a16="http://schemas.microsoft.com/office/drawing/2014/main" id="{A93BB404-13C4-4748-5910-E5E0183EBBA6}"/>
                </a:ext>
              </a:extLst>
            </p:cNvPr>
            <p:cNvPicPr>
              <a:picLocks noChangeAspect="1"/>
            </p:cNvPicPr>
            <p:nvPr/>
          </p:nvPicPr>
          <p:blipFill>
            <a:blip r:embed="rId6"/>
            <a:srcRect l="8410" t="1549" r="16576" b="7499"/>
            <a:stretch>
              <a:fillRect/>
            </a:stretch>
          </p:blipFill>
          <p:spPr>
            <a:xfrm>
              <a:off x="6995926" y="2997333"/>
              <a:ext cx="3830716" cy="3593899"/>
            </a:xfrm>
            <a:prstGeom prst="roundRect">
              <a:avLst>
                <a:gd name="adj" fmla="val 4398"/>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70C0"/>
              </a:solidFill>
            </a:ln>
          </p:spPr>
        </p:pic>
        <p:sp>
          <p:nvSpPr>
            <p:cNvPr id="43" name="CasellaDiTesto 42">
              <a:extLst>
                <a:ext uri="{FF2B5EF4-FFF2-40B4-BE49-F238E27FC236}">
                  <a16:creationId xmlns:a16="http://schemas.microsoft.com/office/drawing/2014/main" id="{7F5F73F7-A1B0-9E94-73B5-6A71741EF5FA}"/>
                </a:ext>
              </a:extLst>
            </p:cNvPr>
            <p:cNvSpPr txBox="1"/>
            <p:nvPr/>
          </p:nvSpPr>
          <p:spPr>
            <a:xfrm>
              <a:off x="9698330" y="6101095"/>
              <a:ext cx="1147159" cy="523220"/>
            </a:xfrm>
            <a:prstGeom prst="rect">
              <a:avLst/>
            </a:prstGeom>
            <a:noFill/>
          </p:spPr>
          <p:txBody>
            <a:bodyPr wrap="square" rtlCol="0">
              <a:spAutoFit/>
            </a:bodyPr>
            <a:lstStyle/>
            <a:p>
              <a:r>
                <a:rPr lang="it-IT" sz="2800" dirty="0">
                  <a:solidFill>
                    <a:srgbClr val="FFFFFF"/>
                  </a:solidFill>
                </a:rPr>
                <a:t>3C465</a:t>
              </a:r>
            </a:p>
          </p:txBody>
        </p:sp>
      </p:grpSp>
      <p:pic>
        <p:nvPicPr>
          <p:cNvPr id="44" name="Immagine 43">
            <a:extLst>
              <a:ext uri="{FF2B5EF4-FFF2-40B4-BE49-F238E27FC236}">
                <a16:creationId xmlns:a16="http://schemas.microsoft.com/office/drawing/2014/main" id="{BD74D9A7-DB3A-1520-191D-AB42B849F616}"/>
              </a:ext>
            </a:extLst>
          </p:cNvPr>
          <p:cNvPicPr>
            <a:picLocks noChangeAspect="1"/>
          </p:cNvPicPr>
          <p:nvPr/>
        </p:nvPicPr>
        <p:blipFill>
          <a:blip r:embed="rId7"/>
          <a:srcRect l="11953" t="10647" r="13120" b="11182"/>
          <a:stretch>
            <a:fillRect/>
          </a:stretch>
        </p:blipFill>
        <p:spPr>
          <a:xfrm>
            <a:off x="4240103" y="3253043"/>
            <a:ext cx="2653431" cy="2326741"/>
          </a:xfrm>
          <a:prstGeom prst="roundRect">
            <a:avLst>
              <a:gd name="adj" fmla="val 4534"/>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70C0"/>
            </a:solidFill>
          </a:ln>
          <a:effectLst>
            <a:outerShdw blurRad="50800" dist="12700" dir="2700000" algn="tl" rotWithShape="0">
              <a:prstClr val="black">
                <a:alpha val="70000"/>
              </a:prstClr>
            </a:outerShdw>
          </a:effectLst>
        </p:spPr>
      </p:pic>
    </p:spTree>
    <p:extLst>
      <p:ext uri="{BB962C8B-B14F-4D97-AF65-F5344CB8AC3E}">
        <p14:creationId xmlns:p14="http://schemas.microsoft.com/office/powerpoint/2010/main" val="9914203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25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25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25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E2F9C-CD29-0192-B34A-8DAE3ADCC78A}"/>
            </a:ext>
          </a:extLst>
        </p:cNvPr>
        <p:cNvGrpSpPr/>
        <p:nvPr/>
      </p:nvGrpSpPr>
      <p:grpSpPr>
        <a:xfrm>
          <a:off x="0" y="0"/>
          <a:ext cx="0" cy="0"/>
          <a:chOff x="0" y="0"/>
          <a:chExt cx="0" cy="0"/>
        </a:xfrm>
      </p:grpSpPr>
      <p:pic>
        <p:nvPicPr>
          <p:cNvPr id="8" name="Immagine 7">
            <a:extLst>
              <a:ext uri="{FF2B5EF4-FFF2-40B4-BE49-F238E27FC236}">
                <a16:creationId xmlns:a16="http://schemas.microsoft.com/office/drawing/2014/main" id="{F2B48974-82E7-BCB0-57DE-D652650EC46B}"/>
              </a:ext>
            </a:extLst>
          </p:cNvPr>
          <p:cNvPicPr>
            <a:picLocks noChangeAspect="1"/>
          </p:cNvPicPr>
          <p:nvPr/>
        </p:nvPicPr>
        <p:blipFill>
          <a:blip r:embed="rId3"/>
          <a:stretch>
            <a:fillRect/>
          </a:stretch>
        </p:blipFill>
        <p:spPr>
          <a:xfrm>
            <a:off x="424894" y="1522849"/>
            <a:ext cx="9547781" cy="3608611"/>
          </a:xfrm>
          <a:prstGeom prst="roundRect">
            <a:avLst>
              <a:gd name="adj" fmla="val 663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outerShdw blurRad="50800" dist="12700" dir="2700000" algn="tl" rotWithShape="0">
              <a:prstClr val="black">
                <a:alpha val="70000"/>
              </a:prstClr>
            </a:outerShdw>
          </a:effectLst>
        </p:spPr>
      </p:pic>
      <p:sp>
        <p:nvSpPr>
          <p:cNvPr id="10" name="Rettangolo 9">
            <a:extLst>
              <a:ext uri="{FF2B5EF4-FFF2-40B4-BE49-F238E27FC236}">
                <a16:creationId xmlns:a16="http://schemas.microsoft.com/office/drawing/2014/main" id="{F47FDE70-1230-BC32-1FCD-2E2C7D4D8A2A}"/>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5" name="CasellaDiTesto 4">
            <a:extLst>
              <a:ext uri="{FF2B5EF4-FFF2-40B4-BE49-F238E27FC236}">
                <a16:creationId xmlns:a16="http://schemas.microsoft.com/office/drawing/2014/main" id="{1FEF074D-D901-7144-7D39-C7EFF5BE472E}"/>
              </a:ext>
            </a:extLst>
          </p:cNvPr>
          <p:cNvSpPr txBox="1"/>
          <p:nvPr/>
        </p:nvSpPr>
        <p:spPr>
          <a:xfrm>
            <a:off x="353209" y="5158448"/>
            <a:ext cx="2608863" cy="338554"/>
          </a:xfrm>
          <a:prstGeom prst="rect">
            <a:avLst/>
          </a:prstGeom>
          <a:noFill/>
        </p:spPr>
        <p:txBody>
          <a:bodyPr wrap="square" rtlCol="0">
            <a:spAutoFit/>
          </a:bodyPr>
          <a:lstStyle/>
          <a:p>
            <a:r>
              <a:rPr lang="it-IT" sz="1600" dirty="0"/>
              <a:t>Penna et al. to be </a:t>
            </a:r>
            <a:r>
              <a:rPr lang="it-IT" sz="1600" dirty="0" err="1"/>
              <a:t>subm</a:t>
            </a:r>
            <a:r>
              <a:rPr lang="it-IT" sz="1600" dirty="0"/>
              <a:t>.</a:t>
            </a:r>
          </a:p>
        </p:txBody>
      </p:sp>
      <p:sp>
        <p:nvSpPr>
          <p:cNvPr id="3" name="CasellaDiTesto 2">
            <a:extLst>
              <a:ext uri="{FF2B5EF4-FFF2-40B4-BE49-F238E27FC236}">
                <a16:creationId xmlns:a16="http://schemas.microsoft.com/office/drawing/2014/main" id="{1D096034-EDE0-94BC-9FE8-21FC39672447}"/>
              </a:ext>
            </a:extLst>
          </p:cNvPr>
          <p:cNvSpPr txBox="1"/>
          <p:nvPr/>
        </p:nvSpPr>
        <p:spPr>
          <a:xfrm>
            <a:off x="200610" y="149410"/>
            <a:ext cx="8752889" cy="830997"/>
          </a:xfrm>
          <a:prstGeom prst="rect">
            <a:avLst/>
          </a:prstGeom>
          <a:noFill/>
        </p:spPr>
        <p:txBody>
          <a:bodyPr wrap="square">
            <a:spAutoFit/>
          </a:bodyPr>
          <a:lstStyle/>
          <a:p>
            <a:pPr algn="l"/>
            <a:r>
              <a:rPr lang="en-GB" sz="4800" dirty="0">
                <a:solidFill>
                  <a:srgbClr val="0070C0"/>
                </a:solidFill>
                <a:latin typeface="Arial Black" panose="020B0A04020102020204" pitchFamily="34" charset="0"/>
              </a:rPr>
              <a:t>Cosmological Neighbours</a:t>
            </a:r>
          </a:p>
        </p:txBody>
      </p:sp>
      <p:sp>
        <p:nvSpPr>
          <p:cNvPr id="6" name="CasellaDiTesto 5">
            <a:extLst>
              <a:ext uri="{FF2B5EF4-FFF2-40B4-BE49-F238E27FC236}">
                <a16:creationId xmlns:a16="http://schemas.microsoft.com/office/drawing/2014/main" id="{01B556E8-9440-A908-3095-09DEBA30996D}"/>
              </a:ext>
            </a:extLst>
          </p:cNvPr>
          <p:cNvSpPr txBox="1"/>
          <p:nvPr/>
        </p:nvSpPr>
        <p:spPr>
          <a:xfrm>
            <a:off x="5697717" y="1455221"/>
            <a:ext cx="3977641" cy="400110"/>
          </a:xfrm>
          <a:prstGeom prst="rect">
            <a:avLst/>
          </a:prstGeom>
          <a:noFill/>
        </p:spPr>
        <p:txBody>
          <a:bodyPr wrap="square" rtlCol="0">
            <a:spAutoFit/>
          </a:bodyPr>
          <a:lstStyle/>
          <a:p>
            <a:pPr algn="ctr"/>
            <a:r>
              <a:rPr lang="it-IT" sz="2000" dirty="0" err="1"/>
              <a:t>Cosmological</a:t>
            </a:r>
            <a:r>
              <a:rPr lang="it-IT" sz="2000" dirty="0"/>
              <a:t> Neighbours </a:t>
            </a:r>
          </a:p>
        </p:txBody>
      </p:sp>
      <p:sp>
        <p:nvSpPr>
          <p:cNvPr id="2" name="Ovale 1">
            <a:extLst>
              <a:ext uri="{FF2B5EF4-FFF2-40B4-BE49-F238E27FC236}">
                <a16:creationId xmlns:a16="http://schemas.microsoft.com/office/drawing/2014/main" id="{7306ECBC-7618-B12D-6D20-C3B41FD40B46}"/>
              </a:ext>
            </a:extLst>
          </p:cNvPr>
          <p:cNvSpPr/>
          <p:nvPr/>
        </p:nvSpPr>
        <p:spPr>
          <a:xfrm>
            <a:off x="882142" y="3467216"/>
            <a:ext cx="2356702" cy="569884"/>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Ovale 6">
            <a:extLst>
              <a:ext uri="{FF2B5EF4-FFF2-40B4-BE49-F238E27FC236}">
                <a16:creationId xmlns:a16="http://schemas.microsoft.com/office/drawing/2014/main" id="{9A877B58-40E0-7F32-0925-D5840E244BC5}"/>
              </a:ext>
            </a:extLst>
          </p:cNvPr>
          <p:cNvSpPr/>
          <p:nvPr/>
        </p:nvSpPr>
        <p:spPr>
          <a:xfrm>
            <a:off x="8025548" y="3445808"/>
            <a:ext cx="1320245" cy="569884"/>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Freccia a destra 8">
            <a:extLst>
              <a:ext uri="{FF2B5EF4-FFF2-40B4-BE49-F238E27FC236}">
                <a16:creationId xmlns:a16="http://schemas.microsoft.com/office/drawing/2014/main" id="{9B75B9FD-297F-ACD1-D2BD-3B7DF1B91482}"/>
              </a:ext>
            </a:extLst>
          </p:cNvPr>
          <p:cNvSpPr/>
          <p:nvPr/>
        </p:nvSpPr>
        <p:spPr>
          <a:xfrm>
            <a:off x="9501331" y="3400077"/>
            <a:ext cx="928592" cy="661346"/>
          </a:xfrm>
          <a:prstGeom prst="rightArrow">
            <a:avLst/>
          </a:prstGeom>
          <a:solidFill>
            <a:srgbClr val="C00000"/>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dirty="0"/>
          </a:p>
        </p:txBody>
      </p:sp>
      <p:sp>
        <p:nvSpPr>
          <p:cNvPr id="11" name="CasellaDiTesto 10">
            <a:extLst>
              <a:ext uri="{FF2B5EF4-FFF2-40B4-BE49-F238E27FC236}">
                <a16:creationId xmlns:a16="http://schemas.microsoft.com/office/drawing/2014/main" id="{0BF6E236-3791-F6D4-694F-B5A05CCCCB8C}"/>
              </a:ext>
            </a:extLst>
          </p:cNvPr>
          <p:cNvSpPr txBox="1"/>
          <p:nvPr/>
        </p:nvSpPr>
        <p:spPr>
          <a:xfrm>
            <a:off x="10447058" y="3346029"/>
            <a:ext cx="928592" cy="769441"/>
          </a:xfrm>
          <a:prstGeom prst="rect">
            <a:avLst/>
          </a:prstGeom>
          <a:noFill/>
        </p:spPr>
        <p:txBody>
          <a:bodyPr wrap="square" rtlCol="0">
            <a:spAutoFit/>
          </a:bodyPr>
          <a:lstStyle/>
          <a:p>
            <a:r>
              <a:rPr lang="it-IT" sz="4400" b="1" dirty="0">
                <a:solidFill>
                  <a:srgbClr val="C00000"/>
                </a:solidFill>
              </a:rPr>
              <a:t>FRI</a:t>
            </a:r>
            <a:endParaRPr lang="it-IT" sz="3200" b="1" dirty="0">
              <a:solidFill>
                <a:srgbClr val="C00000"/>
              </a:solidFill>
            </a:endParaRPr>
          </a:p>
        </p:txBody>
      </p:sp>
      <p:sp>
        <p:nvSpPr>
          <p:cNvPr id="12" name="Ovale 11">
            <a:extLst>
              <a:ext uri="{FF2B5EF4-FFF2-40B4-BE49-F238E27FC236}">
                <a16:creationId xmlns:a16="http://schemas.microsoft.com/office/drawing/2014/main" id="{D9292EA0-D4F5-2CC6-1EBE-3E5E01FE072A}"/>
              </a:ext>
            </a:extLst>
          </p:cNvPr>
          <p:cNvSpPr/>
          <p:nvPr/>
        </p:nvSpPr>
        <p:spPr>
          <a:xfrm>
            <a:off x="882142" y="2921437"/>
            <a:ext cx="2356702" cy="569884"/>
          </a:xfrm>
          <a:prstGeom prst="ellipse">
            <a:avLst/>
          </a:prstGeom>
          <a:noFill/>
          <a:ln w="5715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Ovale 12">
            <a:extLst>
              <a:ext uri="{FF2B5EF4-FFF2-40B4-BE49-F238E27FC236}">
                <a16:creationId xmlns:a16="http://schemas.microsoft.com/office/drawing/2014/main" id="{596C0710-2448-4428-23AB-08354D14E577}"/>
              </a:ext>
            </a:extLst>
          </p:cNvPr>
          <p:cNvSpPr/>
          <p:nvPr/>
        </p:nvSpPr>
        <p:spPr>
          <a:xfrm>
            <a:off x="8025548" y="2900029"/>
            <a:ext cx="1320245" cy="569884"/>
          </a:xfrm>
          <a:prstGeom prst="ellipse">
            <a:avLst/>
          </a:prstGeom>
          <a:noFill/>
          <a:ln w="5715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Freccia a destra 13">
            <a:extLst>
              <a:ext uri="{FF2B5EF4-FFF2-40B4-BE49-F238E27FC236}">
                <a16:creationId xmlns:a16="http://schemas.microsoft.com/office/drawing/2014/main" id="{ED669EFA-2133-8331-25D2-430A7B4B49AD}"/>
              </a:ext>
            </a:extLst>
          </p:cNvPr>
          <p:cNvSpPr/>
          <p:nvPr/>
        </p:nvSpPr>
        <p:spPr>
          <a:xfrm>
            <a:off x="9501331" y="2854298"/>
            <a:ext cx="928592" cy="661346"/>
          </a:xfrm>
          <a:prstGeom prst="rightArrow">
            <a:avLst/>
          </a:prstGeom>
          <a:solidFill>
            <a:srgbClr val="0070C0"/>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dirty="0"/>
          </a:p>
        </p:txBody>
      </p:sp>
      <p:sp>
        <p:nvSpPr>
          <p:cNvPr id="15" name="CasellaDiTesto 14">
            <a:extLst>
              <a:ext uri="{FF2B5EF4-FFF2-40B4-BE49-F238E27FC236}">
                <a16:creationId xmlns:a16="http://schemas.microsoft.com/office/drawing/2014/main" id="{2BD59E63-DDDE-9DA4-169A-C310BBF0E6C6}"/>
              </a:ext>
            </a:extLst>
          </p:cNvPr>
          <p:cNvSpPr txBox="1"/>
          <p:nvPr/>
        </p:nvSpPr>
        <p:spPr>
          <a:xfrm>
            <a:off x="10447058" y="2800250"/>
            <a:ext cx="1116292" cy="769441"/>
          </a:xfrm>
          <a:prstGeom prst="rect">
            <a:avLst/>
          </a:prstGeom>
          <a:noFill/>
          <a:ln>
            <a:noFill/>
          </a:ln>
        </p:spPr>
        <p:txBody>
          <a:bodyPr wrap="square" rtlCol="0">
            <a:spAutoFit/>
          </a:bodyPr>
          <a:lstStyle/>
          <a:p>
            <a:r>
              <a:rPr lang="it-IT" sz="4400" b="1" dirty="0">
                <a:solidFill>
                  <a:srgbClr val="0070C0"/>
                </a:solidFill>
              </a:rPr>
              <a:t>FR0</a:t>
            </a:r>
            <a:endParaRPr lang="it-IT" sz="3200" b="1" dirty="0">
              <a:solidFill>
                <a:srgbClr val="0070C0"/>
              </a:solidFill>
            </a:endParaRPr>
          </a:p>
        </p:txBody>
      </p:sp>
      <p:sp>
        <p:nvSpPr>
          <p:cNvPr id="17" name="CasellaDiTesto 16">
            <a:extLst>
              <a:ext uri="{FF2B5EF4-FFF2-40B4-BE49-F238E27FC236}">
                <a16:creationId xmlns:a16="http://schemas.microsoft.com/office/drawing/2014/main" id="{D18FDB2D-5182-0429-FE49-4717634FB386}"/>
              </a:ext>
            </a:extLst>
          </p:cNvPr>
          <p:cNvSpPr txBox="1"/>
          <p:nvPr/>
        </p:nvSpPr>
        <p:spPr>
          <a:xfrm>
            <a:off x="8111272" y="5158448"/>
            <a:ext cx="1861403" cy="338554"/>
          </a:xfrm>
          <a:prstGeom prst="rect">
            <a:avLst/>
          </a:prstGeom>
          <a:noFill/>
        </p:spPr>
        <p:txBody>
          <a:bodyPr wrap="square" rtlCol="0">
            <a:spAutoFit/>
          </a:bodyPr>
          <a:lstStyle/>
          <a:p>
            <a:r>
              <a:rPr lang="it-IT" sz="1600" dirty="0"/>
              <a:t>Capetti et al, 2020</a:t>
            </a:r>
          </a:p>
        </p:txBody>
      </p:sp>
    </p:spTree>
    <p:extLst>
      <p:ext uri="{BB962C8B-B14F-4D97-AF65-F5344CB8AC3E}">
        <p14:creationId xmlns:p14="http://schemas.microsoft.com/office/powerpoint/2010/main" val="209589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anim calcmode="lin" valueType="num">
                                      <p:cBhvr>
                                        <p:cTn id="8" dur="250" fill="hold"/>
                                        <p:tgtEl>
                                          <p:spTgt spid="12"/>
                                        </p:tgtEl>
                                        <p:attrNameLst>
                                          <p:attrName>ppt_x</p:attrName>
                                        </p:attrNameLst>
                                      </p:cBhvr>
                                      <p:tavLst>
                                        <p:tav tm="0">
                                          <p:val>
                                            <p:strVal val="#ppt_x"/>
                                          </p:val>
                                        </p:tav>
                                        <p:tav tm="100000">
                                          <p:val>
                                            <p:strVal val="#ppt_x"/>
                                          </p:val>
                                        </p:tav>
                                      </p:tavLst>
                                    </p:anim>
                                    <p:anim calcmode="lin" valueType="num">
                                      <p:cBhvr>
                                        <p:cTn id="9" dur="25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anim calcmode="lin" valueType="num">
                                      <p:cBhvr>
                                        <p:cTn id="13" dur="250" fill="hold"/>
                                        <p:tgtEl>
                                          <p:spTgt spid="13"/>
                                        </p:tgtEl>
                                        <p:attrNameLst>
                                          <p:attrName>ppt_x</p:attrName>
                                        </p:attrNameLst>
                                      </p:cBhvr>
                                      <p:tavLst>
                                        <p:tav tm="0">
                                          <p:val>
                                            <p:strVal val="#ppt_x"/>
                                          </p:val>
                                        </p:tav>
                                        <p:tav tm="100000">
                                          <p:val>
                                            <p:strVal val="#ppt_x"/>
                                          </p:val>
                                        </p:tav>
                                      </p:tavLst>
                                    </p:anim>
                                    <p:anim calcmode="lin" valueType="num">
                                      <p:cBhvr>
                                        <p:cTn id="14" dur="25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anim calcmode="lin" valueType="num">
                                      <p:cBhvr>
                                        <p:cTn id="18" dur="250" fill="hold"/>
                                        <p:tgtEl>
                                          <p:spTgt spid="14"/>
                                        </p:tgtEl>
                                        <p:attrNameLst>
                                          <p:attrName>ppt_x</p:attrName>
                                        </p:attrNameLst>
                                      </p:cBhvr>
                                      <p:tavLst>
                                        <p:tav tm="0">
                                          <p:val>
                                            <p:strVal val="#ppt_x"/>
                                          </p:val>
                                        </p:tav>
                                        <p:tav tm="100000">
                                          <p:val>
                                            <p:strVal val="#ppt_x"/>
                                          </p:val>
                                        </p:tav>
                                      </p:tavLst>
                                    </p:anim>
                                    <p:anim calcmode="lin" valueType="num">
                                      <p:cBhvr>
                                        <p:cTn id="19" dur="25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50"/>
                                        <p:tgtEl>
                                          <p:spTgt spid="15"/>
                                        </p:tgtEl>
                                      </p:cBhvr>
                                    </p:animEffect>
                                    <p:anim calcmode="lin" valueType="num">
                                      <p:cBhvr>
                                        <p:cTn id="23" dur="250" fill="hold"/>
                                        <p:tgtEl>
                                          <p:spTgt spid="15"/>
                                        </p:tgtEl>
                                        <p:attrNameLst>
                                          <p:attrName>ppt_x</p:attrName>
                                        </p:attrNameLst>
                                      </p:cBhvr>
                                      <p:tavLst>
                                        <p:tav tm="0">
                                          <p:val>
                                            <p:strVal val="#ppt_x"/>
                                          </p:val>
                                        </p:tav>
                                        <p:tav tm="100000">
                                          <p:val>
                                            <p:strVal val="#ppt_x"/>
                                          </p:val>
                                        </p:tav>
                                      </p:tavLst>
                                    </p:anim>
                                    <p:anim calcmode="lin" valueType="num">
                                      <p:cBhvr>
                                        <p:cTn id="24" dur="2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250"/>
                                        <p:tgtEl>
                                          <p:spTgt spid="2"/>
                                        </p:tgtEl>
                                      </p:cBhvr>
                                    </p:animEffect>
                                    <p:anim calcmode="lin" valueType="num">
                                      <p:cBhvr>
                                        <p:cTn id="30" dur="250" fill="hold"/>
                                        <p:tgtEl>
                                          <p:spTgt spid="2"/>
                                        </p:tgtEl>
                                        <p:attrNameLst>
                                          <p:attrName>ppt_x</p:attrName>
                                        </p:attrNameLst>
                                      </p:cBhvr>
                                      <p:tavLst>
                                        <p:tav tm="0">
                                          <p:val>
                                            <p:strVal val="#ppt_x"/>
                                          </p:val>
                                        </p:tav>
                                        <p:tav tm="100000">
                                          <p:val>
                                            <p:strVal val="#ppt_x"/>
                                          </p:val>
                                        </p:tav>
                                      </p:tavLst>
                                    </p:anim>
                                    <p:anim calcmode="lin" valueType="num">
                                      <p:cBhvr>
                                        <p:cTn id="31" dur="25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250"/>
                                        <p:tgtEl>
                                          <p:spTgt spid="7"/>
                                        </p:tgtEl>
                                      </p:cBhvr>
                                    </p:animEffect>
                                    <p:anim calcmode="lin" valueType="num">
                                      <p:cBhvr>
                                        <p:cTn id="35" dur="250" fill="hold"/>
                                        <p:tgtEl>
                                          <p:spTgt spid="7"/>
                                        </p:tgtEl>
                                        <p:attrNameLst>
                                          <p:attrName>ppt_x</p:attrName>
                                        </p:attrNameLst>
                                      </p:cBhvr>
                                      <p:tavLst>
                                        <p:tav tm="0">
                                          <p:val>
                                            <p:strVal val="#ppt_x"/>
                                          </p:val>
                                        </p:tav>
                                        <p:tav tm="100000">
                                          <p:val>
                                            <p:strVal val="#ppt_x"/>
                                          </p:val>
                                        </p:tav>
                                      </p:tavLst>
                                    </p:anim>
                                    <p:anim calcmode="lin" valueType="num">
                                      <p:cBhvr>
                                        <p:cTn id="36" dur="25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250"/>
                                        <p:tgtEl>
                                          <p:spTgt spid="9"/>
                                        </p:tgtEl>
                                      </p:cBhvr>
                                    </p:animEffect>
                                    <p:anim calcmode="lin" valueType="num">
                                      <p:cBhvr>
                                        <p:cTn id="40" dur="250" fill="hold"/>
                                        <p:tgtEl>
                                          <p:spTgt spid="9"/>
                                        </p:tgtEl>
                                        <p:attrNameLst>
                                          <p:attrName>ppt_x</p:attrName>
                                        </p:attrNameLst>
                                      </p:cBhvr>
                                      <p:tavLst>
                                        <p:tav tm="0">
                                          <p:val>
                                            <p:strVal val="#ppt_x"/>
                                          </p:val>
                                        </p:tav>
                                        <p:tav tm="100000">
                                          <p:val>
                                            <p:strVal val="#ppt_x"/>
                                          </p:val>
                                        </p:tav>
                                      </p:tavLst>
                                    </p:anim>
                                    <p:anim calcmode="lin" valueType="num">
                                      <p:cBhvr>
                                        <p:cTn id="41" dur="250" fill="hold"/>
                                        <p:tgtEl>
                                          <p:spTgt spid="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250"/>
                                        <p:tgtEl>
                                          <p:spTgt spid="11"/>
                                        </p:tgtEl>
                                      </p:cBhvr>
                                    </p:animEffect>
                                    <p:anim calcmode="lin" valueType="num">
                                      <p:cBhvr>
                                        <p:cTn id="45" dur="250" fill="hold"/>
                                        <p:tgtEl>
                                          <p:spTgt spid="11"/>
                                        </p:tgtEl>
                                        <p:attrNameLst>
                                          <p:attrName>ppt_x</p:attrName>
                                        </p:attrNameLst>
                                      </p:cBhvr>
                                      <p:tavLst>
                                        <p:tav tm="0">
                                          <p:val>
                                            <p:strVal val="#ppt_x"/>
                                          </p:val>
                                        </p:tav>
                                        <p:tav tm="100000">
                                          <p:val>
                                            <p:strVal val="#ppt_x"/>
                                          </p:val>
                                        </p:tav>
                                      </p:tavLst>
                                    </p:anim>
                                    <p:anim calcmode="lin" valueType="num">
                                      <p:cBhvr>
                                        <p:cTn id="46" dur="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9" grpId="0" animBg="1"/>
      <p:bldP spid="11" grpId="0"/>
      <p:bldP spid="12" grpId="0" animBg="1"/>
      <p:bldP spid="13" grpId="0" animBg="1"/>
      <p:bldP spid="14" grpId="0" animBg="1"/>
      <p:bldP spid="15" grpId="0"/>
    </p:bldLst>
  </p:timing>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CC855-3875-A6D2-B1D7-E1953F2C83F0}"/>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E0EF8072-6B77-DE1A-8006-2D4C93E77997}"/>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0" name="CasellaDiTesto 9">
            <a:extLst>
              <a:ext uri="{FF2B5EF4-FFF2-40B4-BE49-F238E27FC236}">
                <a16:creationId xmlns:a16="http://schemas.microsoft.com/office/drawing/2014/main" id="{2029B5C8-3B79-D290-8E53-6B22C3F11C87}"/>
              </a:ext>
            </a:extLst>
          </p:cNvPr>
          <p:cNvSpPr txBox="1"/>
          <p:nvPr/>
        </p:nvSpPr>
        <p:spPr>
          <a:xfrm>
            <a:off x="-1" y="773164"/>
            <a:ext cx="6459285" cy="990015"/>
          </a:xfrm>
          <a:prstGeom prst="rect">
            <a:avLst/>
          </a:prstGeom>
          <a:noFill/>
        </p:spPr>
        <p:txBody>
          <a:bodyPr wrap="square">
            <a:spAutoFit/>
          </a:bodyPr>
          <a:lstStyle/>
          <a:p>
            <a:pPr algn="ctr">
              <a:lnSpc>
                <a:spcPct val="250000"/>
              </a:lnSpc>
            </a:pPr>
            <a:r>
              <a:rPr lang="en-GB" sz="2800" b="1" u="sng" dirty="0">
                <a:solidFill>
                  <a:srgbClr val="2E2E2E"/>
                </a:solidFill>
                <a:latin typeface="Roboto" panose="02000000000000000000" pitchFamily="2" charset="0"/>
                <a:ea typeface="Roboto" panose="02000000000000000000" pitchFamily="2" charset="0"/>
              </a:rPr>
              <a:t>FR0s</a:t>
            </a:r>
            <a:r>
              <a:rPr lang="en-GB" sz="2800" b="1" dirty="0">
                <a:solidFill>
                  <a:srgbClr val="2E2E2E"/>
                </a:solidFill>
                <a:latin typeface="Roboto" panose="02000000000000000000" pitchFamily="2" charset="0"/>
                <a:ea typeface="Roboto" panose="02000000000000000000" pitchFamily="2" charset="0"/>
              </a:rPr>
              <a:t>:</a:t>
            </a:r>
            <a:r>
              <a:rPr lang="en-GB" sz="2400" dirty="0">
                <a:solidFill>
                  <a:srgbClr val="2E2E2E"/>
                </a:solidFill>
                <a:latin typeface="Roboto" panose="02000000000000000000" pitchFamily="2" charset="0"/>
                <a:ea typeface="Roboto" panose="02000000000000000000" pitchFamily="2" charset="0"/>
              </a:rPr>
              <a:t> compact RLAGN, few exceptions</a:t>
            </a:r>
          </a:p>
        </p:txBody>
      </p:sp>
      <p:sp>
        <p:nvSpPr>
          <p:cNvPr id="12" name="CasellaDiTesto 11">
            <a:extLst>
              <a:ext uri="{FF2B5EF4-FFF2-40B4-BE49-F238E27FC236}">
                <a16:creationId xmlns:a16="http://schemas.microsoft.com/office/drawing/2014/main" id="{4B8B5A21-E1DC-3F47-E317-647CD09CADAE}"/>
              </a:ext>
            </a:extLst>
          </p:cNvPr>
          <p:cNvSpPr txBox="1"/>
          <p:nvPr/>
        </p:nvSpPr>
        <p:spPr>
          <a:xfrm>
            <a:off x="0" y="2136660"/>
            <a:ext cx="3865685" cy="892552"/>
          </a:xfrm>
          <a:prstGeom prst="rect">
            <a:avLst/>
          </a:prstGeom>
          <a:noFill/>
        </p:spPr>
        <p:txBody>
          <a:bodyPr wrap="square">
            <a:spAutoFit/>
          </a:bodyPr>
          <a:lstStyle/>
          <a:p>
            <a:pPr marL="800100" lvl="1" indent="-342900">
              <a:buFont typeface="Wingdings" panose="05000000000000000000" pitchFamily="2" charset="2"/>
              <a:buChar char="Ø"/>
            </a:pPr>
            <a:r>
              <a:rPr lang="en-GB" sz="2800" b="1" dirty="0">
                <a:solidFill>
                  <a:srgbClr val="002060"/>
                </a:solidFill>
                <a:latin typeface="Roboto" panose="02000000000000000000" pitchFamily="2" charset="0"/>
                <a:ea typeface="Roboto" panose="02000000000000000000" pitchFamily="2" charset="0"/>
              </a:rPr>
              <a:t>Core SEDs</a:t>
            </a:r>
          </a:p>
          <a:p>
            <a:pPr lvl="1"/>
            <a:r>
              <a:rPr lang="en-GB" sz="2400" dirty="0">
                <a:latin typeface="Roboto" panose="02000000000000000000" pitchFamily="2" charset="0"/>
                <a:ea typeface="Roboto" panose="02000000000000000000" pitchFamily="2" charset="0"/>
              </a:rPr>
              <a:t>     </a:t>
            </a:r>
            <a:r>
              <a:rPr lang="en-GB" sz="2000" dirty="0">
                <a:latin typeface="Roboto" panose="02000000000000000000" pitchFamily="2" charset="0"/>
                <a:ea typeface="Roboto" panose="02000000000000000000" pitchFamily="2" charset="0"/>
              </a:rPr>
              <a:t>mostly </a:t>
            </a:r>
            <a:r>
              <a:rPr lang="en-GB" sz="2000" b="1" dirty="0">
                <a:latin typeface="Roboto" panose="02000000000000000000" pitchFamily="2" charset="0"/>
                <a:ea typeface="Roboto" panose="02000000000000000000" pitchFamily="2" charset="0"/>
              </a:rPr>
              <a:t>NOT YOUNG                             </a:t>
            </a:r>
          </a:p>
        </p:txBody>
      </p:sp>
      <p:sp>
        <p:nvSpPr>
          <p:cNvPr id="13" name="Parentesi graffa aperta 12">
            <a:extLst>
              <a:ext uri="{FF2B5EF4-FFF2-40B4-BE49-F238E27FC236}">
                <a16:creationId xmlns:a16="http://schemas.microsoft.com/office/drawing/2014/main" id="{57E45DBE-1A89-1367-F9B0-CFE6B1BA233F}"/>
              </a:ext>
            </a:extLst>
          </p:cNvPr>
          <p:cNvSpPr/>
          <p:nvPr/>
        </p:nvSpPr>
        <p:spPr>
          <a:xfrm rot="10800000">
            <a:off x="4820463" y="2184340"/>
            <a:ext cx="353971" cy="848639"/>
          </a:xfrm>
          <a:prstGeom prst="leftBrace">
            <a:avLst>
              <a:gd name="adj1" fmla="val 65034"/>
              <a:gd name="adj2" fmla="val 50000"/>
            </a:avLst>
          </a:prstGeom>
          <a:ln>
            <a:solidFill>
              <a:srgbClr val="2E2E2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14" name="CasellaDiTesto 13">
            <a:extLst>
              <a:ext uri="{FF2B5EF4-FFF2-40B4-BE49-F238E27FC236}">
                <a16:creationId xmlns:a16="http://schemas.microsoft.com/office/drawing/2014/main" id="{58B04BC4-9117-173C-D299-0545390F2398}"/>
              </a:ext>
            </a:extLst>
          </p:cNvPr>
          <p:cNvSpPr txBox="1"/>
          <p:nvPr/>
        </p:nvSpPr>
        <p:spPr>
          <a:xfrm>
            <a:off x="5944139" y="1973701"/>
            <a:ext cx="5461553" cy="707886"/>
          </a:xfrm>
          <a:prstGeom prst="rect">
            <a:avLst/>
          </a:prstGeom>
          <a:noFill/>
        </p:spPr>
        <p:txBody>
          <a:bodyPr wrap="square">
            <a:spAutoFit/>
          </a:bodyPr>
          <a:lstStyle/>
          <a:p>
            <a:r>
              <a:rPr lang="en-GB" sz="2400" dirty="0">
                <a:solidFill>
                  <a:srgbClr val="0070C0"/>
                </a:solidFill>
                <a:latin typeface="Roboto" panose="02000000000000000000" pitchFamily="2" charset="0"/>
                <a:ea typeface="Roboto" panose="02000000000000000000" pitchFamily="2" charset="0"/>
              </a:rPr>
              <a:t> </a:t>
            </a:r>
            <a:r>
              <a:rPr lang="en-GB" sz="4000" dirty="0">
                <a:solidFill>
                  <a:srgbClr val="0070C0"/>
                </a:solidFill>
                <a:latin typeface="Roboto" panose="02000000000000000000" pitchFamily="2" charset="0"/>
                <a:ea typeface="Roboto" panose="02000000000000000000" pitchFamily="2" charset="0"/>
              </a:rPr>
              <a:t> </a:t>
            </a:r>
            <a:r>
              <a:rPr lang="en-GB" sz="4000" b="1" u="sng" dirty="0">
                <a:solidFill>
                  <a:srgbClr val="0070C0"/>
                </a:solidFill>
                <a:latin typeface="Roboto" panose="02000000000000000000" pitchFamily="2" charset="0"/>
                <a:ea typeface="Roboto" panose="02000000000000000000" pitchFamily="2" charset="0"/>
              </a:rPr>
              <a:t>Dynamic scenario</a:t>
            </a:r>
          </a:p>
        </p:txBody>
      </p:sp>
      <p:sp>
        <p:nvSpPr>
          <p:cNvPr id="15" name="CasellaDiTesto 14">
            <a:extLst>
              <a:ext uri="{FF2B5EF4-FFF2-40B4-BE49-F238E27FC236}">
                <a16:creationId xmlns:a16="http://schemas.microsoft.com/office/drawing/2014/main" id="{3D5DE37E-CA70-C376-6199-0D95270FD716}"/>
              </a:ext>
            </a:extLst>
          </p:cNvPr>
          <p:cNvSpPr txBox="1"/>
          <p:nvPr/>
        </p:nvSpPr>
        <p:spPr>
          <a:xfrm>
            <a:off x="0" y="3359953"/>
            <a:ext cx="4997449" cy="523220"/>
          </a:xfrm>
          <a:prstGeom prst="rect">
            <a:avLst/>
          </a:prstGeom>
          <a:noFill/>
        </p:spPr>
        <p:txBody>
          <a:bodyPr wrap="square">
            <a:spAutoFit/>
          </a:bodyPr>
          <a:lstStyle/>
          <a:p>
            <a:pPr marL="800100" lvl="1" indent="-342900">
              <a:buFont typeface="Wingdings" panose="05000000000000000000" pitchFamily="2" charset="2"/>
              <a:buChar char="Ø"/>
            </a:pPr>
            <a:r>
              <a:rPr lang="en-GB" sz="2800" b="1" dirty="0">
                <a:solidFill>
                  <a:srgbClr val="002060"/>
                </a:solidFill>
                <a:latin typeface="Roboto" panose="02000000000000000000" pitchFamily="2" charset="0"/>
                <a:ea typeface="Roboto" panose="02000000000000000000" pitchFamily="2" charset="0"/>
              </a:rPr>
              <a:t>ACCRETION-EJECTION</a:t>
            </a:r>
            <a:r>
              <a:rPr lang="en-GB" sz="2400" dirty="0">
                <a:solidFill>
                  <a:srgbClr val="002060"/>
                </a:solidFill>
                <a:latin typeface="Roboto" panose="02000000000000000000" pitchFamily="2" charset="0"/>
                <a:ea typeface="Roboto" panose="02000000000000000000" pitchFamily="2" charset="0"/>
              </a:rPr>
              <a:t>:</a:t>
            </a:r>
            <a:endParaRPr lang="en-GB" sz="2400" b="1" dirty="0">
              <a:solidFill>
                <a:srgbClr val="002060"/>
              </a:solidFill>
              <a:latin typeface="Roboto" panose="02000000000000000000" pitchFamily="2" charset="0"/>
              <a:ea typeface="Roboto" panose="02000000000000000000" pitchFamily="2" charset="0"/>
            </a:endParaRPr>
          </a:p>
        </p:txBody>
      </p:sp>
      <p:sp>
        <p:nvSpPr>
          <p:cNvPr id="17" name="CasellaDiTesto 16">
            <a:extLst>
              <a:ext uri="{FF2B5EF4-FFF2-40B4-BE49-F238E27FC236}">
                <a16:creationId xmlns:a16="http://schemas.microsoft.com/office/drawing/2014/main" id="{C6924381-2436-2609-AA5C-F8809D2BAEA0}"/>
              </a:ext>
            </a:extLst>
          </p:cNvPr>
          <p:cNvSpPr txBox="1"/>
          <p:nvPr/>
        </p:nvSpPr>
        <p:spPr>
          <a:xfrm>
            <a:off x="-1" y="5524870"/>
            <a:ext cx="4783119" cy="830997"/>
          </a:xfrm>
          <a:prstGeom prst="rect">
            <a:avLst/>
          </a:prstGeom>
          <a:noFill/>
        </p:spPr>
        <p:txBody>
          <a:bodyPr wrap="square">
            <a:spAutoFit/>
          </a:bodyPr>
          <a:lstStyle/>
          <a:p>
            <a:pPr marL="800100" lvl="1" indent="-342900">
              <a:buFont typeface="Wingdings" panose="05000000000000000000" pitchFamily="2" charset="2"/>
              <a:buChar char="Ø"/>
            </a:pPr>
            <a:r>
              <a:rPr lang="en-GB" sz="2800" b="1" dirty="0">
                <a:solidFill>
                  <a:srgbClr val="002060"/>
                </a:solidFill>
                <a:latin typeface="Roboto" panose="02000000000000000000" pitchFamily="2" charset="0"/>
                <a:ea typeface="Roboto" panose="02000000000000000000" pitchFamily="2" charset="0"/>
              </a:rPr>
              <a:t>CORE EMISSION</a:t>
            </a:r>
          </a:p>
          <a:p>
            <a:pPr lvl="1"/>
            <a:r>
              <a:rPr lang="en-GB" sz="2000" dirty="0">
                <a:latin typeface="Roboto" panose="02000000000000000000" pitchFamily="2" charset="0"/>
                <a:ea typeface="Roboto" panose="02000000000000000000" pitchFamily="2" charset="0"/>
              </a:rPr>
              <a:t>     mostly </a:t>
            </a:r>
            <a:r>
              <a:rPr lang="en-GB" sz="2000" b="1" dirty="0">
                <a:latin typeface="Roboto" panose="02000000000000000000" pitchFamily="2" charset="0"/>
                <a:ea typeface="Roboto" panose="02000000000000000000" pitchFamily="2" charset="0"/>
              </a:rPr>
              <a:t>FLAT</a:t>
            </a:r>
          </a:p>
        </p:txBody>
      </p:sp>
      <p:sp>
        <p:nvSpPr>
          <p:cNvPr id="18" name="CasellaDiTesto 17">
            <a:extLst>
              <a:ext uri="{FF2B5EF4-FFF2-40B4-BE49-F238E27FC236}">
                <a16:creationId xmlns:a16="http://schemas.microsoft.com/office/drawing/2014/main" id="{68B7B3D8-5286-1D37-D520-A5373D8C4A00}"/>
              </a:ext>
            </a:extLst>
          </p:cNvPr>
          <p:cNvSpPr txBox="1"/>
          <p:nvPr/>
        </p:nvSpPr>
        <p:spPr>
          <a:xfrm>
            <a:off x="0" y="4400941"/>
            <a:ext cx="4783119" cy="892552"/>
          </a:xfrm>
          <a:prstGeom prst="rect">
            <a:avLst/>
          </a:prstGeom>
          <a:noFill/>
        </p:spPr>
        <p:txBody>
          <a:bodyPr wrap="square">
            <a:spAutoFit/>
          </a:bodyPr>
          <a:lstStyle/>
          <a:p>
            <a:pPr marL="800100" lvl="1" indent="-342900">
              <a:buFont typeface="Wingdings" panose="05000000000000000000" pitchFamily="2" charset="2"/>
              <a:buChar char="Ø"/>
            </a:pPr>
            <a:r>
              <a:rPr lang="en-GB" sz="2800" b="1" dirty="0">
                <a:solidFill>
                  <a:srgbClr val="002060"/>
                </a:solidFill>
                <a:latin typeface="Roboto" panose="02000000000000000000" pitchFamily="2" charset="0"/>
                <a:ea typeface="Roboto" panose="02000000000000000000" pitchFamily="2" charset="0"/>
              </a:rPr>
              <a:t>MORPHOLOGY</a:t>
            </a:r>
            <a:endParaRPr lang="en-GB" sz="2400" b="1" dirty="0">
              <a:solidFill>
                <a:srgbClr val="002060"/>
              </a:solidFill>
              <a:latin typeface="Roboto" panose="02000000000000000000" pitchFamily="2" charset="0"/>
              <a:ea typeface="Roboto" panose="02000000000000000000" pitchFamily="2" charset="0"/>
            </a:endParaRPr>
          </a:p>
          <a:p>
            <a:pPr lvl="1"/>
            <a:r>
              <a:rPr lang="en-GB" sz="2400" dirty="0">
                <a:latin typeface="Roboto" panose="02000000000000000000" pitchFamily="2" charset="0"/>
                <a:ea typeface="Roboto" panose="02000000000000000000" pitchFamily="2" charset="0"/>
              </a:rPr>
              <a:t>     </a:t>
            </a:r>
            <a:r>
              <a:rPr lang="en-GB" sz="2000" dirty="0">
                <a:latin typeface="Roboto" panose="02000000000000000000" pitchFamily="2" charset="0"/>
                <a:ea typeface="Roboto" panose="02000000000000000000" pitchFamily="2" charset="0"/>
              </a:rPr>
              <a:t>mostly </a:t>
            </a:r>
            <a:r>
              <a:rPr lang="en-GB" sz="2000" b="1" dirty="0">
                <a:latin typeface="Roboto" panose="02000000000000000000" pitchFamily="2" charset="0"/>
                <a:ea typeface="Roboto" panose="02000000000000000000" pitchFamily="2" charset="0"/>
              </a:rPr>
              <a:t>COMPACT </a:t>
            </a:r>
          </a:p>
        </p:txBody>
      </p:sp>
      <p:sp>
        <p:nvSpPr>
          <p:cNvPr id="19" name="Parentesi graffa aperta 18">
            <a:extLst>
              <a:ext uri="{FF2B5EF4-FFF2-40B4-BE49-F238E27FC236}">
                <a16:creationId xmlns:a16="http://schemas.microsoft.com/office/drawing/2014/main" id="{A53F6720-8D48-F0FC-0F31-04B757DBC881}"/>
              </a:ext>
            </a:extLst>
          </p:cNvPr>
          <p:cNvSpPr/>
          <p:nvPr/>
        </p:nvSpPr>
        <p:spPr>
          <a:xfrm rot="10800000">
            <a:off x="4780025" y="4469616"/>
            <a:ext cx="353971" cy="1858021"/>
          </a:xfrm>
          <a:prstGeom prst="leftBrace">
            <a:avLst>
              <a:gd name="adj1" fmla="val 65034"/>
              <a:gd name="adj2" fmla="val 50000"/>
            </a:avLst>
          </a:prstGeom>
          <a:ln>
            <a:solidFill>
              <a:srgbClr val="2E2E2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20" name="CasellaDiTesto 19">
            <a:extLst>
              <a:ext uri="{FF2B5EF4-FFF2-40B4-BE49-F238E27FC236}">
                <a16:creationId xmlns:a16="http://schemas.microsoft.com/office/drawing/2014/main" id="{2FC8B014-4307-7137-4BA0-33F2306CB660}"/>
              </a:ext>
            </a:extLst>
          </p:cNvPr>
          <p:cNvSpPr txBox="1"/>
          <p:nvPr/>
        </p:nvSpPr>
        <p:spPr>
          <a:xfrm>
            <a:off x="6144937" y="4659371"/>
            <a:ext cx="4326892" cy="707886"/>
          </a:xfrm>
          <a:prstGeom prst="rect">
            <a:avLst/>
          </a:prstGeom>
          <a:noFill/>
        </p:spPr>
        <p:txBody>
          <a:bodyPr wrap="square">
            <a:spAutoFit/>
          </a:bodyPr>
          <a:lstStyle/>
          <a:p>
            <a:r>
              <a:rPr lang="en-GB" sz="4000" b="1" u="sng" dirty="0">
                <a:solidFill>
                  <a:srgbClr val="0070C0"/>
                </a:solidFill>
                <a:latin typeface="Roboto" panose="02000000000000000000" pitchFamily="2" charset="0"/>
                <a:ea typeface="Roboto" panose="02000000000000000000" pitchFamily="2" charset="0"/>
              </a:rPr>
              <a:t>Static scenario</a:t>
            </a:r>
          </a:p>
        </p:txBody>
      </p:sp>
      <p:sp>
        <p:nvSpPr>
          <p:cNvPr id="3" name="CasellaDiTesto 2">
            <a:extLst>
              <a:ext uri="{FF2B5EF4-FFF2-40B4-BE49-F238E27FC236}">
                <a16:creationId xmlns:a16="http://schemas.microsoft.com/office/drawing/2014/main" id="{E17EA440-592D-CC5A-E3F4-5BB5FB772547}"/>
              </a:ext>
            </a:extLst>
          </p:cNvPr>
          <p:cNvSpPr txBox="1"/>
          <p:nvPr/>
        </p:nvSpPr>
        <p:spPr>
          <a:xfrm>
            <a:off x="5398832" y="5391082"/>
            <a:ext cx="7581034" cy="707886"/>
          </a:xfrm>
          <a:prstGeom prst="rect">
            <a:avLst/>
          </a:prstGeom>
          <a:noFill/>
        </p:spPr>
        <p:txBody>
          <a:bodyPr wrap="square">
            <a:spAutoFit/>
          </a:bodyPr>
          <a:lstStyle/>
          <a:p>
            <a:r>
              <a:rPr lang="it-IT" sz="2000" dirty="0">
                <a:solidFill>
                  <a:srgbClr val="2E2E2E"/>
                </a:solidFill>
                <a:latin typeface="Roboto" panose="02000000000000000000" pitchFamily="2" charset="0"/>
                <a:ea typeface="Roboto" panose="02000000000000000000" pitchFamily="2" charset="0"/>
              </a:rPr>
              <a:t>Compact because Intrinsic properties</a:t>
            </a:r>
          </a:p>
          <a:p>
            <a:r>
              <a:rPr lang="it-IT" sz="2000" dirty="0">
                <a:solidFill>
                  <a:srgbClr val="2E2E2E"/>
                </a:solidFill>
                <a:latin typeface="Roboto" panose="02000000000000000000" pitchFamily="2" charset="0"/>
                <a:ea typeface="Roboto" panose="02000000000000000000" pitchFamily="2" charset="0"/>
              </a:rPr>
              <a:t>e.g. low BH spin,  weak B,  jet composition</a:t>
            </a:r>
          </a:p>
        </p:txBody>
      </p:sp>
      <p:sp>
        <p:nvSpPr>
          <p:cNvPr id="6" name="CasellaDiTesto 5">
            <a:extLst>
              <a:ext uri="{FF2B5EF4-FFF2-40B4-BE49-F238E27FC236}">
                <a16:creationId xmlns:a16="http://schemas.microsoft.com/office/drawing/2014/main" id="{57549219-82EC-F1B3-9E4A-1C2279DA7CCE}"/>
              </a:ext>
            </a:extLst>
          </p:cNvPr>
          <p:cNvSpPr txBox="1"/>
          <p:nvPr/>
        </p:nvSpPr>
        <p:spPr>
          <a:xfrm>
            <a:off x="5398833" y="2566396"/>
            <a:ext cx="7581033" cy="502702"/>
          </a:xfrm>
          <a:prstGeom prst="rect">
            <a:avLst/>
          </a:prstGeom>
          <a:noFill/>
        </p:spPr>
        <p:txBody>
          <a:bodyPr wrap="square">
            <a:spAutoFit/>
          </a:bodyPr>
          <a:lstStyle/>
          <a:p>
            <a:pPr>
              <a:lnSpc>
                <a:spcPct val="150000"/>
              </a:lnSpc>
            </a:pPr>
            <a:r>
              <a:rPr lang="it-IT" sz="2000" dirty="0">
                <a:solidFill>
                  <a:srgbClr val="2E2E2E"/>
                </a:solidFill>
                <a:latin typeface="Roboto" panose="02000000000000000000" pitchFamily="2" charset="0"/>
                <a:ea typeface="Roboto" panose="02000000000000000000" pitchFamily="2" charset="0"/>
              </a:rPr>
              <a:t>Compact because young or recurrent phase of RLAGN</a:t>
            </a:r>
          </a:p>
        </p:txBody>
      </p:sp>
      <p:sp>
        <p:nvSpPr>
          <p:cNvPr id="5" name="Segno di moltiplicazione 4">
            <a:extLst>
              <a:ext uri="{FF2B5EF4-FFF2-40B4-BE49-F238E27FC236}">
                <a16:creationId xmlns:a16="http://schemas.microsoft.com/office/drawing/2014/main" id="{D4D866D6-4B36-D5DD-45F4-653BF4D48F36}"/>
              </a:ext>
            </a:extLst>
          </p:cNvPr>
          <p:cNvSpPr/>
          <p:nvPr/>
        </p:nvSpPr>
        <p:spPr>
          <a:xfrm>
            <a:off x="5312859" y="1737661"/>
            <a:ext cx="832078" cy="1168400"/>
          </a:xfrm>
          <a:prstGeom prst="mathMultiply">
            <a:avLst/>
          </a:prstGeom>
          <a:solidFill>
            <a:srgbClr val="FF0000"/>
          </a:solidFill>
          <a:effectLst>
            <a:outerShdw blurRad="40000" dist="23000" dir="5400000" rotWithShape="0">
              <a:srgbClr val="000000">
                <a:alpha val="35000"/>
              </a:srgbClr>
            </a:outerShdw>
            <a:softEdge rad="0"/>
          </a:effectLst>
          <a:scene3d>
            <a:camera prst="orthographicFront"/>
            <a:lightRig rig="threePt" dir="t"/>
          </a:scene3d>
          <a:sp3d>
            <a:bevelT w="25400"/>
            <a:bevelB w="1270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cxnSp>
        <p:nvCxnSpPr>
          <p:cNvPr id="8" name="Connettore diritto 7">
            <a:extLst>
              <a:ext uri="{FF2B5EF4-FFF2-40B4-BE49-F238E27FC236}">
                <a16:creationId xmlns:a16="http://schemas.microsoft.com/office/drawing/2014/main" id="{EB3FE295-390A-7E43-0EFD-04ED04965F51}"/>
              </a:ext>
            </a:extLst>
          </p:cNvPr>
          <p:cNvCxnSpPr/>
          <p:nvPr/>
        </p:nvCxnSpPr>
        <p:spPr>
          <a:xfrm>
            <a:off x="5480401" y="2325854"/>
            <a:ext cx="5401559" cy="0"/>
          </a:xfrm>
          <a:prstGeom prst="line">
            <a:avLst/>
          </a:prstGeom>
          <a:ln w="38100">
            <a:solidFill>
              <a:srgbClr val="FF0000"/>
            </a:solidFill>
            <a:miter lim="800000"/>
          </a:ln>
          <a:scene3d>
            <a:camera prst="orthographicFront"/>
            <a:lightRig rig="threePt" dir="t"/>
          </a:scene3d>
          <a:sp3d>
            <a:bevelT w="12700"/>
          </a:sp3d>
        </p:spPr>
        <p:style>
          <a:lnRef idx="2">
            <a:schemeClr val="accent1"/>
          </a:lnRef>
          <a:fillRef idx="0">
            <a:schemeClr val="accent1"/>
          </a:fillRef>
          <a:effectRef idx="1">
            <a:schemeClr val="accent1"/>
          </a:effectRef>
          <a:fontRef idx="minor">
            <a:schemeClr val="tx1"/>
          </a:fontRef>
        </p:style>
      </p:cxnSp>
      <p:pic>
        <p:nvPicPr>
          <p:cNvPr id="11" name="Elemento grafico 10" descr="Segno di spunta con riempimento a tinta unita">
            <a:extLst>
              <a:ext uri="{FF2B5EF4-FFF2-40B4-BE49-F238E27FC236}">
                <a16:creationId xmlns:a16="http://schemas.microsoft.com/office/drawing/2014/main" id="{912EB98C-9402-C3BB-473A-9880A7B1C0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40000">
            <a:off x="5428144" y="4376660"/>
            <a:ext cx="828000" cy="1007851"/>
          </a:xfrm>
          <a:prstGeom prst="rect">
            <a:avLst/>
          </a:prstGeom>
          <a:scene3d>
            <a:camera prst="orthographicFront"/>
            <a:lightRig rig="threePt" dir="t"/>
          </a:scene3d>
          <a:sp3d>
            <a:bevelT w="12700"/>
          </a:sp3d>
        </p:spPr>
      </p:pic>
      <mc:AlternateContent xmlns:mc="http://schemas.openxmlformats.org/markup-compatibility/2006" xmlns:a14="http://schemas.microsoft.com/office/drawing/2010/main">
        <mc:Choice Requires="a14">
          <p:sp>
            <p:nvSpPr>
              <p:cNvPr id="7" name="CasellaDiTesto 6">
                <a:extLst>
                  <a:ext uri="{FF2B5EF4-FFF2-40B4-BE49-F238E27FC236}">
                    <a16:creationId xmlns:a16="http://schemas.microsoft.com/office/drawing/2014/main" id="{CF5E66EF-9A2C-3EE4-F082-0ECB87F31FD1}"/>
                  </a:ext>
                </a:extLst>
              </p:cNvPr>
              <p:cNvSpPr txBox="1"/>
              <p:nvPr/>
            </p:nvSpPr>
            <p:spPr>
              <a:xfrm>
                <a:off x="5480400" y="3354119"/>
                <a:ext cx="4326891" cy="400110"/>
              </a:xfrm>
              <a:prstGeom prst="rect">
                <a:avLst/>
              </a:prstGeom>
              <a:noFill/>
            </p:spPr>
            <p:txBody>
              <a:bodyPr wrap="square" rtlCol="0">
                <a:spAutoFit/>
              </a:bodyPr>
              <a:lstStyle/>
              <a:p>
                <a:r>
                  <a:rPr lang="en-GB" sz="2000" dirty="0">
                    <a:solidFill>
                      <a:srgbClr val="2E2E2E"/>
                    </a:solidFill>
                    <a:latin typeface="Roboto" panose="02000000000000000000" pitchFamily="2" charset="0"/>
                    <a:ea typeface="Roboto" panose="02000000000000000000" pitchFamily="2" charset="0"/>
                  </a:rPr>
                  <a:t>1) Not due to </a:t>
                </a:r>
                <a14:m>
                  <m:oMath xmlns:m="http://schemas.openxmlformats.org/officeDocument/2006/math">
                    <m:r>
                      <a:rPr lang="it-IT" sz="2000" b="0" i="1" smtClean="0">
                        <a:solidFill>
                          <a:srgbClr val="2E2E2E"/>
                        </a:solidFill>
                        <a:latin typeface="Cambria Math" panose="02040503050406030204" pitchFamily="18" charset="0"/>
                      </a:rPr>
                      <m:t>𝑙𝑖𝑛𝑒</m:t>
                    </m:r>
                    <m:r>
                      <a:rPr lang="it-IT" sz="2000" b="0" i="1" smtClean="0">
                        <a:solidFill>
                          <a:srgbClr val="2E2E2E"/>
                        </a:solidFill>
                        <a:latin typeface="Cambria Math" panose="02040503050406030204" pitchFamily="18" charset="0"/>
                      </a:rPr>
                      <m:t> </m:t>
                    </m:r>
                    <m:r>
                      <a:rPr lang="it-IT" sz="2000" b="0" i="1" smtClean="0">
                        <a:solidFill>
                          <a:srgbClr val="2E2E2E"/>
                        </a:solidFill>
                        <a:latin typeface="Cambria Math" panose="02040503050406030204" pitchFamily="18" charset="0"/>
                      </a:rPr>
                      <m:t>𝑜𝑓</m:t>
                    </m:r>
                    <m:r>
                      <a:rPr lang="it-IT" sz="2000" b="0" i="1" smtClean="0">
                        <a:solidFill>
                          <a:srgbClr val="2E2E2E"/>
                        </a:solidFill>
                        <a:latin typeface="Cambria Math" panose="02040503050406030204" pitchFamily="18" charset="0"/>
                      </a:rPr>
                      <m:t> </m:t>
                    </m:r>
                    <m:r>
                      <a:rPr lang="it-IT" sz="2000" b="0" i="1" smtClean="0">
                        <a:solidFill>
                          <a:srgbClr val="2E2E2E"/>
                        </a:solidFill>
                        <a:latin typeface="Cambria Math" panose="02040503050406030204" pitchFamily="18" charset="0"/>
                      </a:rPr>
                      <m:t>𝑠𝑖𝑔h𝑡</m:t>
                    </m:r>
                  </m:oMath>
                </a14:m>
                <a:r>
                  <a:rPr lang="en-GB" sz="2000" dirty="0">
                    <a:solidFill>
                      <a:srgbClr val="2E2E2E"/>
                    </a:solidFill>
                    <a:latin typeface="Roboto" panose="02000000000000000000" pitchFamily="2" charset="0"/>
                    <a:ea typeface="Roboto" panose="02000000000000000000" pitchFamily="2" charset="0"/>
                  </a:rPr>
                  <a:t>,</a:t>
                </a:r>
              </a:p>
            </p:txBody>
          </p:sp>
        </mc:Choice>
        <mc:Fallback xmlns="">
          <p:sp>
            <p:nvSpPr>
              <p:cNvPr id="7" name="CasellaDiTesto 6">
                <a:extLst>
                  <a:ext uri="{FF2B5EF4-FFF2-40B4-BE49-F238E27FC236}">
                    <a16:creationId xmlns:a16="http://schemas.microsoft.com/office/drawing/2014/main" id="{CF5E66EF-9A2C-3EE4-F082-0ECB87F31FD1}"/>
                  </a:ext>
                </a:extLst>
              </p:cNvPr>
              <p:cNvSpPr txBox="1">
                <a:spLocks noRot="1" noChangeAspect="1" noMove="1" noResize="1" noEditPoints="1" noAdjustHandles="1" noChangeArrowheads="1" noChangeShapeType="1" noTextEdit="1"/>
              </p:cNvSpPr>
              <p:nvPr/>
            </p:nvSpPr>
            <p:spPr>
              <a:xfrm>
                <a:off x="5480400" y="3354119"/>
                <a:ext cx="4326891" cy="400110"/>
              </a:xfrm>
              <a:prstGeom prst="rect">
                <a:avLst/>
              </a:prstGeom>
              <a:blipFill>
                <a:blip r:embed="rId5"/>
                <a:stretch>
                  <a:fillRect l="-1408" t="-6061" b="-27273"/>
                </a:stretch>
              </a:blipFill>
            </p:spPr>
            <p:txBody>
              <a:bodyPr/>
              <a:lstStyle/>
              <a:p>
                <a:r>
                  <a:rPr lang="it-IT">
                    <a:noFill/>
                  </a:rPr>
                  <a:t> </a:t>
                </a:r>
              </a:p>
            </p:txBody>
          </p:sp>
        </mc:Fallback>
      </mc:AlternateContent>
      <p:sp>
        <p:nvSpPr>
          <p:cNvPr id="9" name="CasellaDiTesto 8">
            <a:extLst>
              <a:ext uri="{FF2B5EF4-FFF2-40B4-BE49-F238E27FC236}">
                <a16:creationId xmlns:a16="http://schemas.microsoft.com/office/drawing/2014/main" id="{567DA021-E413-467B-314A-B5457AE63313}"/>
              </a:ext>
            </a:extLst>
          </p:cNvPr>
          <p:cNvSpPr txBox="1"/>
          <p:nvPr/>
        </p:nvSpPr>
        <p:spPr>
          <a:xfrm>
            <a:off x="5480401" y="3794459"/>
            <a:ext cx="3558988" cy="400110"/>
          </a:xfrm>
          <a:prstGeom prst="rect">
            <a:avLst/>
          </a:prstGeom>
          <a:noFill/>
        </p:spPr>
        <p:txBody>
          <a:bodyPr wrap="none" rtlCol="0">
            <a:spAutoFit/>
          </a:bodyPr>
          <a:lstStyle/>
          <a:p>
            <a:r>
              <a:rPr lang="en-GB" sz="2000" dirty="0">
                <a:solidFill>
                  <a:srgbClr val="2E2E2E"/>
                </a:solidFill>
                <a:latin typeface="Roboto" panose="02000000000000000000" pitchFamily="2" charset="0"/>
                <a:ea typeface="Roboto" panose="02000000000000000000" pitchFamily="2" charset="0"/>
              </a:rPr>
              <a:t>2) </a:t>
            </a:r>
            <a:r>
              <a:rPr lang="en-GB" sz="2000" b="1" dirty="0">
                <a:solidFill>
                  <a:srgbClr val="2E2E2E"/>
                </a:solidFill>
                <a:latin typeface="Roboto" panose="02000000000000000000" pitchFamily="2" charset="0"/>
                <a:ea typeface="Roboto" panose="02000000000000000000" pitchFamily="2" charset="0"/>
              </a:rPr>
              <a:t>similar engine to FRIs, but:</a:t>
            </a:r>
          </a:p>
        </p:txBody>
      </p:sp>
      <p:sp>
        <p:nvSpPr>
          <p:cNvPr id="24" name="CasellaDiTesto 23">
            <a:extLst>
              <a:ext uri="{FF2B5EF4-FFF2-40B4-BE49-F238E27FC236}">
                <a16:creationId xmlns:a16="http://schemas.microsoft.com/office/drawing/2014/main" id="{721F817B-23A4-CCF3-8FF1-199168A1BD18}"/>
              </a:ext>
            </a:extLst>
          </p:cNvPr>
          <p:cNvSpPr txBox="1"/>
          <p:nvPr/>
        </p:nvSpPr>
        <p:spPr>
          <a:xfrm>
            <a:off x="200611" y="149410"/>
            <a:ext cx="4311754" cy="830997"/>
          </a:xfrm>
          <a:prstGeom prst="rect">
            <a:avLst/>
          </a:prstGeom>
          <a:noFill/>
        </p:spPr>
        <p:txBody>
          <a:bodyPr wrap="square">
            <a:spAutoFit/>
          </a:bodyPr>
          <a:lstStyle/>
          <a:p>
            <a:pPr algn="l"/>
            <a:r>
              <a:rPr lang="en-GB" sz="4800" dirty="0">
                <a:solidFill>
                  <a:srgbClr val="0070C0"/>
                </a:solidFill>
                <a:latin typeface="Arial Black" panose="020B0A04020102020204" pitchFamily="34" charset="0"/>
              </a:rPr>
              <a:t>Conclusions</a:t>
            </a:r>
          </a:p>
        </p:txBody>
      </p:sp>
    </p:spTree>
    <p:extLst>
      <p:ext uri="{BB962C8B-B14F-4D97-AF65-F5344CB8AC3E}">
        <p14:creationId xmlns:p14="http://schemas.microsoft.com/office/powerpoint/2010/main" val="356504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250"/>
                                        <p:tgtEl>
                                          <p:spTgt spid="1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250"/>
                                        <p:tgtEl>
                                          <p:spTgt spid="14"/>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75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50"/>
                                        <p:tgtEl>
                                          <p:spTgt spid="5"/>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250"/>
                                        <p:tgtEl>
                                          <p:spTgt spid="15"/>
                                        </p:tgtEl>
                                      </p:cBhvr>
                                    </p:animEffect>
                                  </p:childTnLst>
                                </p:cTn>
                              </p:par>
                            </p:childTnLst>
                          </p:cTn>
                        </p:par>
                        <p:par>
                          <p:cTn id="31" fill="hold">
                            <p:stCondLst>
                              <p:cond delay="25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250"/>
                                        <p:tgtEl>
                                          <p:spTgt spid="7"/>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25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250"/>
                                        <p:tgtEl>
                                          <p:spTgt spid="17"/>
                                        </p:tgtEl>
                                      </p:cBhvr>
                                    </p:animEffect>
                                  </p:childTnLst>
                                </p:cTn>
                              </p:par>
                            </p:childTnLst>
                          </p:cTn>
                        </p:par>
                        <p:par>
                          <p:cTn id="47" fill="hold">
                            <p:stCondLst>
                              <p:cond delay="25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250"/>
                                        <p:tgtEl>
                                          <p:spTgt spid="19"/>
                                        </p:tgtEl>
                                      </p:cBhvr>
                                    </p:animEffect>
                                  </p:childTnLst>
                                </p:cTn>
                              </p:par>
                            </p:childTnLst>
                          </p:cTn>
                        </p:par>
                        <p:par>
                          <p:cTn id="51" fill="hold">
                            <p:stCondLst>
                              <p:cond delay="500"/>
                            </p:stCondLst>
                            <p:childTnLst>
                              <p:par>
                                <p:cTn id="52" presetID="10"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250"/>
                                        <p:tgtEl>
                                          <p:spTgt spid="20"/>
                                        </p:tgtEl>
                                      </p:cBhvr>
                                    </p:animEffect>
                                  </p:childTnLst>
                                </p:cTn>
                              </p:par>
                            </p:childTnLst>
                          </p:cTn>
                        </p:par>
                        <p:par>
                          <p:cTn id="55" fill="hold">
                            <p:stCondLst>
                              <p:cond delay="750"/>
                            </p:stCondLst>
                            <p:childTnLst>
                              <p:par>
                                <p:cTn id="56" presetID="10" presetClass="entr" presetSubtype="0"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250"/>
                                        <p:tgtEl>
                                          <p:spTgt spid="11"/>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p:bldP spid="17" grpId="0"/>
      <p:bldP spid="18" grpId="0"/>
      <p:bldP spid="19" grpId="0" animBg="1"/>
      <p:bldP spid="20" grpId="0"/>
      <p:bldP spid="3" grpId="0"/>
      <p:bldP spid="6" grpId="0"/>
      <p:bldP spid="5" grpId="0" animBg="1"/>
      <p:bldP spid="7" grpId="0"/>
      <p:bldP spid="9" grpId="0"/>
    </p:bldLst>
  </p:timing>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D7C0A-FC7C-7CCD-E9B9-0A4F186A00C6}"/>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30C58D60-FAA4-4927-2BE7-D097C2CC57AB}"/>
              </a:ext>
            </a:extLst>
          </p:cNvPr>
          <p:cNvPicPr>
            <a:picLocks noChangeAspect="1"/>
          </p:cNvPicPr>
          <p:nvPr/>
        </p:nvPicPr>
        <p:blipFill>
          <a:blip r:embed="rId2"/>
          <a:srcRect b="46814"/>
          <a:stretch>
            <a:fillRect/>
          </a:stretch>
        </p:blipFill>
        <p:spPr>
          <a:xfrm>
            <a:off x="400098" y="588936"/>
            <a:ext cx="11391800" cy="2375577"/>
          </a:xfrm>
          <a:prstGeom prst="roundRect">
            <a:avLst>
              <a:gd name="adj" fmla="val 10484"/>
            </a:avLst>
          </a:prstGeom>
          <a:effectLst>
            <a:outerShdw blurRad="50800" dist="12700" dir="2700000" algn="tl" rotWithShape="0">
              <a:prstClr val="black">
                <a:alpha val="70000"/>
              </a:prstClr>
            </a:outerShdw>
          </a:effectLst>
        </p:spPr>
      </p:pic>
      <p:sp>
        <p:nvSpPr>
          <p:cNvPr id="8" name="CasellaDiTesto 7">
            <a:extLst>
              <a:ext uri="{FF2B5EF4-FFF2-40B4-BE49-F238E27FC236}">
                <a16:creationId xmlns:a16="http://schemas.microsoft.com/office/drawing/2014/main" id="{F46E2E9E-8947-0577-8012-271231216BFE}"/>
              </a:ext>
            </a:extLst>
          </p:cNvPr>
          <p:cNvSpPr txBox="1"/>
          <p:nvPr/>
        </p:nvSpPr>
        <p:spPr>
          <a:xfrm>
            <a:off x="2328440" y="3149811"/>
            <a:ext cx="7535116" cy="2246769"/>
          </a:xfrm>
          <a:prstGeom prst="rect">
            <a:avLst/>
          </a:prstGeom>
          <a:noFill/>
        </p:spPr>
        <p:txBody>
          <a:bodyPr wrap="square">
            <a:spAutoFit/>
          </a:bodyPr>
          <a:lstStyle/>
          <a:p>
            <a:pPr algn="ctr"/>
            <a:r>
              <a:rPr lang="en-GB" sz="14000" b="1" dirty="0">
                <a:solidFill>
                  <a:srgbClr val="0070C0"/>
                </a:solidFill>
                <a:latin typeface="Montserrat SemiBold" pitchFamily="2" charset="0"/>
                <a:ea typeface="+mj-ea"/>
                <a:cs typeface="+mj-cs"/>
              </a:rPr>
              <a:t>Thanks!</a:t>
            </a:r>
          </a:p>
        </p:txBody>
      </p:sp>
      <p:sp>
        <p:nvSpPr>
          <p:cNvPr id="2" name="Rettangolo 1">
            <a:extLst>
              <a:ext uri="{FF2B5EF4-FFF2-40B4-BE49-F238E27FC236}">
                <a16:creationId xmlns:a16="http://schemas.microsoft.com/office/drawing/2014/main" id="{BD1D0B86-6A84-5FF5-E04E-D8CEEE49B8C0}"/>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496188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3D437-CB92-900A-2FC3-8BB6170C7C8F}"/>
            </a:ext>
          </a:extLst>
        </p:cNvPr>
        <p:cNvGrpSpPr/>
        <p:nvPr/>
      </p:nvGrpSpPr>
      <p:grpSpPr>
        <a:xfrm>
          <a:off x="0" y="0"/>
          <a:ext cx="0" cy="0"/>
          <a:chOff x="0" y="0"/>
          <a:chExt cx="0" cy="0"/>
        </a:xfrm>
      </p:grpSpPr>
    </p:spTree>
    <p:extLst>
      <p:ext uri="{BB962C8B-B14F-4D97-AF65-F5344CB8AC3E}">
        <p14:creationId xmlns:p14="http://schemas.microsoft.com/office/powerpoint/2010/main" val="3263078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8A9CA-C727-132F-1D9A-AB65DAADD4BC}"/>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2D4DD56C-D795-7DF1-8962-4DEAFE4278D2}"/>
              </a:ext>
            </a:extLst>
          </p:cNvPr>
          <p:cNvSpPr txBox="1"/>
          <p:nvPr/>
        </p:nvSpPr>
        <p:spPr>
          <a:xfrm>
            <a:off x="1" y="2644170"/>
            <a:ext cx="12191998" cy="1569660"/>
          </a:xfrm>
          <a:prstGeom prst="rect">
            <a:avLst/>
          </a:prstGeom>
          <a:noFill/>
        </p:spPr>
        <p:txBody>
          <a:bodyPr wrap="square">
            <a:spAutoFit/>
          </a:bodyPr>
          <a:lstStyle/>
          <a:p>
            <a:pPr algn="ctr"/>
            <a:r>
              <a:rPr lang="en-GB" sz="9600" dirty="0">
                <a:solidFill>
                  <a:srgbClr val="0070C0"/>
                </a:solidFill>
                <a:latin typeface="Modern Love" panose="04090805081005020601" pitchFamily="82" charset="0"/>
              </a:rPr>
              <a:t>Extra  Slides</a:t>
            </a:r>
            <a:endParaRPr lang="en-GB" dirty="0">
              <a:solidFill>
                <a:srgbClr val="0070C0"/>
              </a:solidFill>
            </a:endParaRPr>
          </a:p>
        </p:txBody>
      </p:sp>
      <p:sp>
        <p:nvSpPr>
          <p:cNvPr id="3" name="Rettangolo 2">
            <a:extLst>
              <a:ext uri="{FF2B5EF4-FFF2-40B4-BE49-F238E27FC236}">
                <a16:creationId xmlns:a16="http://schemas.microsoft.com/office/drawing/2014/main" id="{71DA3785-8AF9-FBA9-23D9-82DEEF052ABF}"/>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96751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1C240-B11F-5E78-D081-47EC3EE528F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E148AA6-4CB6-F443-A287-50E9510F46EB}"/>
              </a:ext>
            </a:extLst>
          </p:cNvPr>
          <p:cNvSpPr txBox="1">
            <a:spLocks/>
          </p:cNvSpPr>
          <p:nvPr/>
        </p:nvSpPr>
        <p:spPr>
          <a:xfrm>
            <a:off x="200610" y="26988"/>
            <a:ext cx="10772189"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it-IT" sz="4800" u="sng" dirty="0">
                <a:solidFill>
                  <a:srgbClr val="0070C0"/>
                </a:solidFill>
                <a:latin typeface="Montserrat SemiBold" pitchFamily="2" charset="0"/>
              </a:rPr>
              <a:t>Environment 1: X-RAY &amp; feedback</a:t>
            </a:r>
          </a:p>
        </p:txBody>
      </p:sp>
      <p:grpSp>
        <p:nvGrpSpPr>
          <p:cNvPr id="9" name="Gruppo 8">
            <a:extLst>
              <a:ext uri="{FF2B5EF4-FFF2-40B4-BE49-F238E27FC236}">
                <a16:creationId xmlns:a16="http://schemas.microsoft.com/office/drawing/2014/main" id="{2052ABA6-AB52-EC72-7279-0047E5DB90EA}"/>
              </a:ext>
            </a:extLst>
          </p:cNvPr>
          <p:cNvGrpSpPr/>
          <p:nvPr/>
        </p:nvGrpSpPr>
        <p:grpSpPr>
          <a:xfrm>
            <a:off x="200610" y="1169988"/>
            <a:ext cx="10772189" cy="3024519"/>
            <a:chOff x="200610" y="1169988"/>
            <a:chExt cx="10772189" cy="3024519"/>
          </a:xfrm>
        </p:grpSpPr>
        <p:pic>
          <p:nvPicPr>
            <p:cNvPr id="5" name="Immagine 4">
              <a:extLst>
                <a:ext uri="{FF2B5EF4-FFF2-40B4-BE49-F238E27FC236}">
                  <a16:creationId xmlns:a16="http://schemas.microsoft.com/office/drawing/2014/main" id="{29CC1AA5-EF8C-324C-F9CE-1A96C9D12FB2}"/>
                </a:ext>
              </a:extLst>
            </p:cNvPr>
            <p:cNvPicPr>
              <a:picLocks noChangeAspect="1"/>
            </p:cNvPicPr>
            <p:nvPr/>
          </p:nvPicPr>
          <p:blipFill>
            <a:blip r:embed="rId3"/>
            <a:stretch>
              <a:fillRect/>
            </a:stretch>
          </p:blipFill>
          <p:spPr>
            <a:xfrm>
              <a:off x="200610" y="1169988"/>
              <a:ext cx="10772189" cy="3001370"/>
            </a:xfrm>
            <a:prstGeom prst="roundRect">
              <a:avLst>
                <a:gd name="adj" fmla="val 12051"/>
              </a:avLst>
            </a:prstGeom>
            <a:effectLst>
              <a:outerShdw blurRad="50800" dist="12700" dir="2700000" algn="tl" rotWithShape="0">
                <a:prstClr val="black">
                  <a:alpha val="70000"/>
                </a:prstClr>
              </a:outerShdw>
            </a:effectLst>
          </p:spPr>
        </p:pic>
        <p:sp>
          <p:nvSpPr>
            <p:cNvPr id="8" name="CasellaDiTesto 7">
              <a:extLst>
                <a:ext uri="{FF2B5EF4-FFF2-40B4-BE49-F238E27FC236}">
                  <a16:creationId xmlns:a16="http://schemas.microsoft.com/office/drawing/2014/main" id="{7DB0C7F2-5A8A-F9A7-B594-F7492E2C88A7}"/>
                </a:ext>
              </a:extLst>
            </p:cNvPr>
            <p:cNvSpPr txBox="1"/>
            <p:nvPr/>
          </p:nvSpPr>
          <p:spPr>
            <a:xfrm>
              <a:off x="8380071" y="3825175"/>
              <a:ext cx="2027863" cy="369332"/>
            </a:xfrm>
            <a:prstGeom prst="rect">
              <a:avLst/>
            </a:prstGeom>
            <a:noFill/>
          </p:spPr>
          <p:txBody>
            <a:bodyPr wrap="none" rtlCol="0">
              <a:spAutoFit/>
            </a:bodyPr>
            <a:lstStyle/>
            <a:p>
              <a:r>
                <a:rPr lang="it-IT" dirty="0"/>
                <a:t>Ubertosi et al, 2021</a:t>
              </a:r>
            </a:p>
          </p:txBody>
        </p:sp>
      </p:grpSp>
      <p:sp>
        <p:nvSpPr>
          <p:cNvPr id="10" name="CasellaDiTesto 9">
            <a:extLst>
              <a:ext uri="{FF2B5EF4-FFF2-40B4-BE49-F238E27FC236}">
                <a16:creationId xmlns:a16="http://schemas.microsoft.com/office/drawing/2014/main" id="{138488A8-23E4-CD77-92E1-884B52F55C7B}"/>
              </a:ext>
            </a:extLst>
          </p:cNvPr>
          <p:cNvSpPr txBox="1"/>
          <p:nvPr/>
        </p:nvSpPr>
        <p:spPr>
          <a:xfrm>
            <a:off x="2621665" y="4328930"/>
            <a:ext cx="6948669" cy="1200329"/>
          </a:xfrm>
          <a:prstGeom prst="rect">
            <a:avLst/>
          </a:prstGeom>
          <a:noFill/>
        </p:spPr>
        <p:txBody>
          <a:bodyPr wrap="square" rtlCol="0">
            <a:spAutoFit/>
          </a:bodyPr>
          <a:lstStyle/>
          <a:p>
            <a:r>
              <a:rPr lang="en-US" sz="2400" dirty="0"/>
              <a:t>The position of a pair of X-ray cavities is consistent with a sloshing-influenced uprise of the bubbles,</a:t>
            </a:r>
          </a:p>
          <a:p>
            <a:r>
              <a:rPr lang="en-US" sz="2400" dirty="0"/>
              <a:t>Need for deeper observations.</a:t>
            </a:r>
            <a:endParaRPr lang="it-IT" sz="2400" dirty="0"/>
          </a:p>
        </p:txBody>
      </p:sp>
      <p:sp>
        <p:nvSpPr>
          <p:cNvPr id="12" name="Rettangolo 11">
            <a:extLst>
              <a:ext uri="{FF2B5EF4-FFF2-40B4-BE49-F238E27FC236}">
                <a16:creationId xmlns:a16="http://schemas.microsoft.com/office/drawing/2014/main" id="{3A4C529B-77F7-E1A9-85B3-0A06A25540B8}"/>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867309952"/>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37A9AB-DD29-2337-66B6-FB1B6650E3A2}"/>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52E87FD4-869E-5A31-30FA-D8499C4C4A1D}"/>
              </a:ext>
            </a:extLst>
          </p:cNvPr>
          <p:cNvPicPr>
            <a:picLocks noChangeAspect="1"/>
          </p:cNvPicPr>
          <p:nvPr/>
        </p:nvPicPr>
        <p:blipFill>
          <a:blip r:embed="rId2"/>
          <a:stretch>
            <a:fillRect/>
          </a:stretch>
        </p:blipFill>
        <p:spPr>
          <a:xfrm>
            <a:off x="1257299" y="102392"/>
            <a:ext cx="9534525" cy="6554988"/>
          </a:xfrm>
          <a:prstGeom prst="rect">
            <a:avLst/>
          </a:prstGeom>
        </p:spPr>
      </p:pic>
      <p:sp>
        <p:nvSpPr>
          <p:cNvPr id="4" name="Rettangolo 3">
            <a:extLst>
              <a:ext uri="{FF2B5EF4-FFF2-40B4-BE49-F238E27FC236}">
                <a16:creationId xmlns:a16="http://schemas.microsoft.com/office/drawing/2014/main" id="{C21876D4-A01E-8424-4DE5-7A8DAE7B4273}"/>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1032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a:extLst>
              <a:ext uri="{FF2B5EF4-FFF2-40B4-BE49-F238E27FC236}">
                <a16:creationId xmlns:a16="http://schemas.microsoft.com/office/drawing/2014/main" id="{EF63ECA6-7A11-C9D4-369C-A3EC001E57BF}"/>
              </a:ext>
            </a:extLst>
          </p:cNvPr>
          <p:cNvPicPr>
            <a:picLocks noChangeAspect="1"/>
          </p:cNvPicPr>
          <p:nvPr/>
        </p:nvPicPr>
        <p:blipFill>
          <a:blip r:embed="rId3"/>
          <a:stretch>
            <a:fillRect/>
          </a:stretch>
        </p:blipFill>
        <p:spPr>
          <a:xfrm>
            <a:off x="6694980" y="1533935"/>
            <a:ext cx="5089708" cy="5089708"/>
          </a:xfrm>
          <a:prstGeom prst="rect">
            <a:avLst/>
          </a:prstGeom>
          <a:ln>
            <a:solidFill>
              <a:srgbClr val="0070C0"/>
            </a:solidFill>
          </a:ln>
        </p:spPr>
      </p:pic>
      <p:sp>
        <p:nvSpPr>
          <p:cNvPr id="5" name="Rettangolo 4">
            <a:extLst>
              <a:ext uri="{FF2B5EF4-FFF2-40B4-BE49-F238E27FC236}">
                <a16:creationId xmlns:a16="http://schemas.microsoft.com/office/drawing/2014/main" id="{65478262-ED66-B6E4-C201-1BFF89905B5A}"/>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9" name="Title 1">
            <a:extLst>
              <a:ext uri="{FF2B5EF4-FFF2-40B4-BE49-F238E27FC236}">
                <a16:creationId xmlns:a16="http://schemas.microsoft.com/office/drawing/2014/main" id="{6F363E42-D594-883F-CD9B-4373AAC79717}"/>
              </a:ext>
            </a:extLst>
          </p:cNvPr>
          <p:cNvSpPr txBox="1">
            <a:spLocks/>
          </p:cNvSpPr>
          <p:nvPr/>
        </p:nvSpPr>
        <p:spPr>
          <a:xfrm>
            <a:off x="200611" y="0"/>
            <a:ext cx="11991388" cy="84545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u="sng" dirty="0">
                <a:solidFill>
                  <a:srgbClr val="0070C0"/>
                </a:solidFill>
                <a:latin typeface="Montserrat SemiBold" pitchFamily="2" charset="0"/>
              </a:rPr>
              <a:t>Core dominance + Accretion</a:t>
            </a:r>
          </a:p>
        </p:txBody>
      </p:sp>
      <p:sp>
        <p:nvSpPr>
          <p:cNvPr id="13" name="CasellaDiTesto 12">
            <a:extLst>
              <a:ext uri="{FF2B5EF4-FFF2-40B4-BE49-F238E27FC236}">
                <a16:creationId xmlns:a16="http://schemas.microsoft.com/office/drawing/2014/main" id="{C800F5B0-908D-AD24-26F2-8B7AC69674C8}"/>
              </a:ext>
            </a:extLst>
          </p:cNvPr>
          <p:cNvSpPr txBox="1"/>
          <p:nvPr/>
        </p:nvSpPr>
        <p:spPr>
          <a:xfrm>
            <a:off x="-5" y="872754"/>
            <a:ext cx="5981704" cy="553998"/>
          </a:xfrm>
          <a:prstGeom prst="rect">
            <a:avLst/>
          </a:prstGeom>
          <a:noFill/>
        </p:spPr>
        <p:txBody>
          <a:bodyPr wrap="square">
            <a:spAutoFit/>
          </a:bodyPr>
          <a:lstStyle/>
          <a:p>
            <a:pPr algn="ctr"/>
            <a:r>
              <a:rPr lang="en-GB" sz="3000" dirty="0">
                <a:highlight>
                  <a:srgbClr val="FFFF00"/>
                </a:highlight>
                <a:latin typeface="Montserrat SemiBold" pitchFamily="2" charset="0"/>
              </a:rPr>
              <a:t>Core Dominance</a:t>
            </a:r>
            <a:endParaRPr lang="en-GB" sz="3000" dirty="0">
              <a:highlight>
                <a:srgbClr val="FFFF00"/>
              </a:highlight>
            </a:endParaRPr>
          </a:p>
        </p:txBody>
      </p:sp>
      <p:sp>
        <p:nvSpPr>
          <p:cNvPr id="14" name="CasellaDiTesto 13">
            <a:extLst>
              <a:ext uri="{FF2B5EF4-FFF2-40B4-BE49-F238E27FC236}">
                <a16:creationId xmlns:a16="http://schemas.microsoft.com/office/drawing/2014/main" id="{3A93FA3B-9467-AD89-9351-1F3E332A8F1A}"/>
              </a:ext>
            </a:extLst>
          </p:cNvPr>
          <p:cNvSpPr txBox="1"/>
          <p:nvPr/>
        </p:nvSpPr>
        <p:spPr>
          <a:xfrm>
            <a:off x="6210290" y="872754"/>
            <a:ext cx="5981704" cy="553998"/>
          </a:xfrm>
          <a:prstGeom prst="rect">
            <a:avLst/>
          </a:prstGeom>
          <a:noFill/>
        </p:spPr>
        <p:txBody>
          <a:bodyPr wrap="square">
            <a:spAutoFit/>
          </a:bodyPr>
          <a:lstStyle/>
          <a:p>
            <a:pPr algn="ctr"/>
            <a:r>
              <a:rPr lang="en-GB" sz="3000" dirty="0">
                <a:highlight>
                  <a:srgbClr val="FFFF00"/>
                </a:highlight>
                <a:latin typeface="Montserrat SemiBold" pitchFamily="2" charset="0"/>
              </a:rPr>
              <a:t>Eddington Ratio</a:t>
            </a:r>
            <a:endParaRPr lang="en-GB" sz="3000" dirty="0">
              <a:highlight>
                <a:srgbClr val="FFFF00"/>
              </a:highlight>
            </a:endParaRPr>
          </a:p>
        </p:txBody>
      </p:sp>
      <p:grpSp>
        <p:nvGrpSpPr>
          <p:cNvPr id="22" name="Gruppo 21">
            <a:extLst>
              <a:ext uri="{FF2B5EF4-FFF2-40B4-BE49-F238E27FC236}">
                <a16:creationId xmlns:a16="http://schemas.microsoft.com/office/drawing/2014/main" id="{70540866-7A9C-B331-29B1-1CA76FD3BFB7}"/>
              </a:ext>
            </a:extLst>
          </p:cNvPr>
          <p:cNvGrpSpPr/>
          <p:nvPr/>
        </p:nvGrpSpPr>
        <p:grpSpPr>
          <a:xfrm>
            <a:off x="10635916" y="4660582"/>
            <a:ext cx="794086" cy="960572"/>
            <a:chOff x="10635916" y="4660582"/>
            <a:chExt cx="794086" cy="960572"/>
          </a:xfrm>
        </p:grpSpPr>
        <p:sp>
          <p:nvSpPr>
            <p:cNvPr id="2" name="CasellaDiTesto 1">
              <a:extLst>
                <a:ext uri="{FF2B5EF4-FFF2-40B4-BE49-F238E27FC236}">
                  <a16:creationId xmlns:a16="http://schemas.microsoft.com/office/drawing/2014/main" id="{2534B348-235C-BF2B-AF30-010E4DDE8477}"/>
                </a:ext>
              </a:extLst>
            </p:cNvPr>
            <p:cNvSpPr txBox="1"/>
            <p:nvPr/>
          </p:nvSpPr>
          <p:spPr>
            <a:xfrm>
              <a:off x="10839451" y="4660582"/>
              <a:ext cx="590551" cy="461665"/>
            </a:xfrm>
            <a:prstGeom prst="rect">
              <a:avLst/>
            </a:prstGeom>
            <a:noFill/>
          </p:spPr>
          <p:txBody>
            <a:bodyPr wrap="square">
              <a:spAutoFit/>
            </a:bodyPr>
            <a:lstStyle/>
            <a:p>
              <a:r>
                <a:rPr lang="en-GB" sz="2400" b="1" dirty="0">
                  <a:solidFill>
                    <a:srgbClr val="C00000"/>
                  </a:solidFill>
                  <a:latin typeface="Roboto" panose="02000000000000000000" pitchFamily="2" charset="0"/>
                  <a:ea typeface="Roboto" panose="02000000000000000000" pitchFamily="2" charset="0"/>
                  <a:cs typeface="Times New Roman" panose="02020603050405020304" pitchFamily="18" charset="0"/>
                </a:rPr>
                <a:t>RQ</a:t>
              </a:r>
              <a:endParaRPr lang="en-GB" sz="2400" dirty="0">
                <a:solidFill>
                  <a:srgbClr val="C00000"/>
                </a:solidFill>
              </a:endParaRPr>
            </a:p>
          </p:txBody>
        </p:sp>
        <p:cxnSp>
          <p:nvCxnSpPr>
            <p:cNvPr id="3" name="Connettore 2 2">
              <a:extLst>
                <a:ext uri="{FF2B5EF4-FFF2-40B4-BE49-F238E27FC236}">
                  <a16:creationId xmlns:a16="http://schemas.microsoft.com/office/drawing/2014/main" id="{E8A55925-E547-037B-E5E6-BBA8FD26950C}"/>
                </a:ext>
              </a:extLst>
            </p:cNvPr>
            <p:cNvCxnSpPr>
              <a:cxnSpLocks/>
            </p:cNvCxnSpPr>
            <p:nvPr/>
          </p:nvCxnSpPr>
          <p:spPr>
            <a:xfrm flipH="1">
              <a:off x="10635916" y="5052213"/>
              <a:ext cx="498811" cy="568941"/>
            </a:xfrm>
            <a:prstGeom prst="straightConnector1">
              <a:avLst/>
            </a:prstGeom>
            <a:ln w="38100">
              <a:solidFill>
                <a:srgbClr val="C00000"/>
              </a:solidFill>
              <a:tailEnd type="triangle"/>
            </a:ln>
          </p:spPr>
          <p:style>
            <a:lnRef idx="2">
              <a:schemeClr val="accent2"/>
            </a:lnRef>
            <a:fillRef idx="0">
              <a:schemeClr val="accent2"/>
            </a:fillRef>
            <a:effectRef idx="1">
              <a:schemeClr val="accent2"/>
            </a:effectRef>
            <a:fontRef idx="minor">
              <a:schemeClr val="tx1"/>
            </a:fontRef>
          </p:style>
        </p:cxnSp>
        <p:cxnSp>
          <p:nvCxnSpPr>
            <p:cNvPr id="6" name="Connettore 2 5">
              <a:extLst>
                <a:ext uri="{FF2B5EF4-FFF2-40B4-BE49-F238E27FC236}">
                  <a16:creationId xmlns:a16="http://schemas.microsoft.com/office/drawing/2014/main" id="{9F9E600A-7F99-7D0E-4163-A8E6542ECB29}"/>
                </a:ext>
              </a:extLst>
            </p:cNvPr>
            <p:cNvCxnSpPr>
              <a:cxnSpLocks/>
            </p:cNvCxnSpPr>
            <p:nvPr/>
          </p:nvCxnSpPr>
          <p:spPr>
            <a:xfrm flipH="1">
              <a:off x="11011301" y="5048388"/>
              <a:ext cx="123426" cy="572766"/>
            </a:xfrm>
            <a:prstGeom prst="straightConnector1">
              <a:avLst/>
            </a:prstGeom>
            <a:ln w="38100">
              <a:solidFill>
                <a:srgbClr val="C00000"/>
              </a:solidFill>
              <a:tailEnd type="triangle"/>
            </a:ln>
          </p:spPr>
          <p:style>
            <a:lnRef idx="2">
              <a:schemeClr val="accent2"/>
            </a:lnRef>
            <a:fillRef idx="0">
              <a:schemeClr val="accent2"/>
            </a:fillRef>
            <a:effectRef idx="1">
              <a:schemeClr val="accent2"/>
            </a:effectRef>
            <a:fontRef idx="minor">
              <a:schemeClr val="tx1"/>
            </a:fontRef>
          </p:style>
        </p:cxnSp>
      </p:grpSp>
      <p:pic>
        <p:nvPicPr>
          <p:cNvPr id="11" name="Immagine 10">
            <a:extLst>
              <a:ext uri="{FF2B5EF4-FFF2-40B4-BE49-F238E27FC236}">
                <a16:creationId xmlns:a16="http://schemas.microsoft.com/office/drawing/2014/main" id="{707D03C3-499D-CA6F-D945-AABA5C834039}"/>
              </a:ext>
            </a:extLst>
          </p:cNvPr>
          <p:cNvPicPr>
            <a:picLocks noChangeAspect="1"/>
          </p:cNvPicPr>
          <p:nvPr/>
        </p:nvPicPr>
        <p:blipFill>
          <a:blip r:embed="rId4"/>
          <a:stretch>
            <a:fillRect/>
          </a:stretch>
        </p:blipFill>
        <p:spPr>
          <a:xfrm>
            <a:off x="407301" y="1558830"/>
            <a:ext cx="5064813" cy="5064813"/>
          </a:xfrm>
          <a:prstGeom prst="rect">
            <a:avLst/>
          </a:prstGeom>
          <a:ln>
            <a:solidFill>
              <a:srgbClr val="0070C0"/>
            </a:solidFill>
          </a:ln>
        </p:spPr>
      </p:pic>
      <p:sp>
        <p:nvSpPr>
          <p:cNvPr id="8" name="CasellaDiTesto 7">
            <a:extLst>
              <a:ext uri="{FF2B5EF4-FFF2-40B4-BE49-F238E27FC236}">
                <a16:creationId xmlns:a16="http://schemas.microsoft.com/office/drawing/2014/main" id="{3C019758-C221-3BAE-65EA-234E165BDEB1}"/>
              </a:ext>
            </a:extLst>
          </p:cNvPr>
          <p:cNvSpPr txBox="1"/>
          <p:nvPr/>
        </p:nvSpPr>
        <p:spPr>
          <a:xfrm>
            <a:off x="4905858" y="6254311"/>
            <a:ext cx="2608863" cy="369332"/>
          </a:xfrm>
          <a:prstGeom prst="rect">
            <a:avLst/>
          </a:prstGeom>
          <a:noFill/>
        </p:spPr>
        <p:txBody>
          <a:bodyPr wrap="square" rtlCol="0">
            <a:spAutoFit/>
          </a:bodyPr>
          <a:lstStyle/>
          <a:p>
            <a:r>
              <a:rPr lang="it-IT" dirty="0"/>
              <a:t>Penna et al. to be </a:t>
            </a:r>
            <a:r>
              <a:rPr lang="it-IT" dirty="0" err="1"/>
              <a:t>subm</a:t>
            </a:r>
            <a:r>
              <a:rPr lang="it-IT" dirty="0"/>
              <a:t>.</a:t>
            </a:r>
          </a:p>
        </p:txBody>
      </p:sp>
    </p:spTree>
    <p:extLst>
      <p:ext uri="{BB962C8B-B14F-4D97-AF65-F5344CB8AC3E}">
        <p14:creationId xmlns:p14="http://schemas.microsoft.com/office/powerpoint/2010/main" val="129675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E2EC1-DF16-FFFD-3F13-A95010F3641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01E1C7F-B8F9-0DA9-DB86-8EB1C08D611A}"/>
              </a:ext>
            </a:extLst>
          </p:cNvPr>
          <p:cNvSpPr txBox="1">
            <a:spLocks/>
          </p:cNvSpPr>
          <p:nvPr/>
        </p:nvSpPr>
        <p:spPr>
          <a:xfrm>
            <a:off x="200610" y="0"/>
            <a:ext cx="11790779" cy="11684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u="sng" dirty="0">
                <a:solidFill>
                  <a:srgbClr val="0070C0"/>
                </a:solidFill>
                <a:latin typeface="Montserrat SemiBold" pitchFamily="2" charset="0"/>
              </a:rPr>
              <a:t>Future Works</a:t>
            </a:r>
          </a:p>
        </p:txBody>
      </p:sp>
      <p:sp>
        <p:nvSpPr>
          <p:cNvPr id="5" name="CasellaDiTesto 4">
            <a:extLst>
              <a:ext uri="{FF2B5EF4-FFF2-40B4-BE49-F238E27FC236}">
                <a16:creationId xmlns:a16="http://schemas.microsoft.com/office/drawing/2014/main" id="{2AA13C92-4E63-85FA-99F4-CE12344967A1}"/>
              </a:ext>
            </a:extLst>
          </p:cNvPr>
          <p:cNvSpPr txBox="1"/>
          <p:nvPr/>
        </p:nvSpPr>
        <p:spPr>
          <a:xfrm>
            <a:off x="130050" y="1172138"/>
            <a:ext cx="12004800" cy="1461939"/>
          </a:xfrm>
          <a:prstGeom prst="rect">
            <a:avLst/>
          </a:prstGeom>
          <a:noFill/>
        </p:spPr>
        <p:txBody>
          <a:bodyPr wrap="square">
            <a:spAutoFit/>
          </a:bodyPr>
          <a:lstStyle/>
          <a:p>
            <a:pPr marL="342900" indent="-342900">
              <a:lnSpc>
                <a:spcPct val="200000"/>
              </a:lnSpc>
              <a:buFont typeface="Wingdings" panose="05000000000000000000" pitchFamily="2" charset="2"/>
              <a:buChar char="q"/>
            </a:pPr>
            <a:r>
              <a:rPr lang="en-GB" sz="2400" dirty="0">
                <a:solidFill>
                  <a:srgbClr val="2E2E2E"/>
                </a:solidFill>
                <a:latin typeface="Roboto" panose="02000000000000000000" pitchFamily="2" charset="0"/>
                <a:ea typeface="Roboto" panose="02000000000000000000" pitchFamily="2" charset="0"/>
              </a:rPr>
              <a:t> Complete FR0CAT sample with high-resolution VLA </a:t>
            </a:r>
            <a:r>
              <a:rPr lang="en-GB" sz="2000" dirty="0">
                <a:solidFill>
                  <a:srgbClr val="2E2E2E"/>
                </a:solidFill>
                <a:latin typeface="Roboto" panose="02000000000000000000" pitchFamily="2" charset="0"/>
                <a:ea typeface="Roboto" panose="02000000000000000000" pitchFamily="2" charset="0"/>
              </a:rPr>
              <a:t>(1.5 - 4.5 - 7.5 GHz)</a:t>
            </a:r>
          </a:p>
          <a:p>
            <a:pPr marL="342900" indent="-342900">
              <a:lnSpc>
                <a:spcPct val="200000"/>
              </a:lnSpc>
              <a:buFont typeface="Wingdings" panose="05000000000000000000" pitchFamily="2" charset="2"/>
              <a:buChar char="q"/>
            </a:pPr>
            <a:r>
              <a:rPr lang="en-GB" sz="2400" dirty="0">
                <a:solidFill>
                  <a:srgbClr val="2E2E2E"/>
                </a:solidFill>
                <a:latin typeface="Roboto" panose="02000000000000000000" pitchFamily="2" charset="0"/>
                <a:ea typeface="Roboto" panose="02000000000000000000" pitchFamily="2" charset="0"/>
              </a:rPr>
              <a:t>Multi-frequency observations </a:t>
            </a:r>
            <a:r>
              <a:rPr lang="en-GB" sz="2000" dirty="0">
                <a:solidFill>
                  <a:srgbClr val="2E2E2E"/>
                </a:solidFill>
                <a:latin typeface="Roboto" panose="02000000000000000000" pitchFamily="2" charset="0"/>
                <a:ea typeface="Roboto" panose="02000000000000000000" pitchFamily="2" charset="0"/>
              </a:rPr>
              <a:t>(e.g. X-ray, gamma-ray)</a:t>
            </a:r>
          </a:p>
        </p:txBody>
      </p:sp>
      <p:sp>
        <p:nvSpPr>
          <p:cNvPr id="2" name="Rettangolo 1">
            <a:extLst>
              <a:ext uri="{FF2B5EF4-FFF2-40B4-BE49-F238E27FC236}">
                <a16:creationId xmlns:a16="http://schemas.microsoft.com/office/drawing/2014/main" id="{FAE3C6CA-CC9C-D75F-281C-9F87403609C9}"/>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8" name="CasellaDiTesto 7">
            <a:extLst>
              <a:ext uri="{FF2B5EF4-FFF2-40B4-BE49-F238E27FC236}">
                <a16:creationId xmlns:a16="http://schemas.microsoft.com/office/drawing/2014/main" id="{97FB8DF0-82EF-56C2-A0D0-7B7953A57C24}"/>
              </a:ext>
            </a:extLst>
          </p:cNvPr>
          <p:cNvSpPr txBox="1"/>
          <p:nvPr/>
        </p:nvSpPr>
        <p:spPr>
          <a:xfrm>
            <a:off x="157925" y="2680197"/>
            <a:ext cx="12063350" cy="1200329"/>
          </a:xfrm>
          <a:prstGeom prst="rect">
            <a:avLst/>
          </a:prstGeom>
          <a:noFill/>
        </p:spPr>
        <p:txBody>
          <a:bodyPr wrap="square">
            <a:spAutoFit/>
          </a:bodyPr>
          <a:lstStyle/>
          <a:p>
            <a:pPr marL="342900" indent="-342900">
              <a:lnSpc>
                <a:spcPct val="200000"/>
              </a:lnSpc>
              <a:buFont typeface="Wingdings" panose="05000000000000000000" pitchFamily="2" charset="2"/>
              <a:buChar char="q"/>
            </a:pPr>
            <a:r>
              <a:rPr lang="en-GB" sz="2400" dirty="0">
                <a:solidFill>
                  <a:srgbClr val="2E2E2E"/>
                </a:solidFill>
                <a:latin typeface="Roboto" panose="02000000000000000000" pitchFamily="2" charset="0"/>
                <a:ea typeface="Roboto" panose="02000000000000000000" pitchFamily="2" charset="0"/>
              </a:rPr>
              <a:t>VLBI </a:t>
            </a:r>
            <a:r>
              <a:rPr lang="en-GB" sz="2000" dirty="0">
                <a:solidFill>
                  <a:srgbClr val="2E2E2E"/>
                </a:solidFill>
                <a:latin typeface="Roboto" panose="02000000000000000000" pitchFamily="2" charset="0"/>
                <a:ea typeface="Roboto" panose="02000000000000000000" pitchFamily="2" charset="0"/>
              </a:rPr>
              <a:t>(</a:t>
            </a:r>
            <a:r>
              <a:rPr lang="en-GB" sz="2000" dirty="0" err="1">
                <a:solidFill>
                  <a:srgbClr val="2E2E2E"/>
                </a:solidFill>
              </a:rPr>
              <a:t>eMERLIN</a:t>
            </a:r>
            <a:r>
              <a:rPr lang="en-GB" sz="2000" dirty="0">
                <a:solidFill>
                  <a:srgbClr val="2E2E2E"/>
                </a:solidFill>
              </a:rPr>
              <a:t>, EVN, VLBA</a:t>
            </a:r>
            <a:r>
              <a:rPr lang="en-GB" sz="2000" dirty="0">
                <a:solidFill>
                  <a:srgbClr val="2E2E2E"/>
                </a:solidFill>
                <a:latin typeface="Roboto" panose="02000000000000000000" pitchFamily="2" charset="0"/>
                <a:ea typeface="Roboto" panose="02000000000000000000" pitchFamily="2" charset="0"/>
              </a:rPr>
              <a:t>)  </a:t>
            </a:r>
            <a:r>
              <a:rPr lang="en-GB" sz="2400" dirty="0">
                <a:solidFill>
                  <a:srgbClr val="2E2E2E"/>
                </a:solidFill>
                <a:latin typeface="Roboto" panose="02000000000000000000" pitchFamily="2" charset="0"/>
                <a:ea typeface="Roboto" panose="02000000000000000000" pitchFamily="2" charset="0"/>
              </a:rPr>
              <a:t>→ morphology,  jet velocity,  jet-sidedness</a:t>
            </a:r>
          </a:p>
          <a:p>
            <a:r>
              <a:rPr lang="en-GB" sz="2400" dirty="0">
                <a:solidFill>
                  <a:srgbClr val="2E2E2E"/>
                </a:solidFill>
                <a:latin typeface="Roboto" panose="02000000000000000000" pitchFamily="2" charset="0"/>
                <a:ea typeface="Roboto" panose="02000000000000000000" pitchFamily="2" charset="0"/>
              </a:rPr>
              <a:t>                                              → variability and duty cycle (through multi-epoch </a:t>
            </a:r>
            <a:r>
              <a:rPr lang="en-GB" sz="2400" dirty="0">
                <a:latin typeface="Roboto" panose="02000000000000000000" pitchFamily="2" charset="0"/>
                <a:ea typeface="Roboto" panose="02000000000000000000" pitchFamily="2" charset="0"/>
              </a:rPr>
              <a:t>campaigns)</a:t>
            </a:r>
            <a:endParaRPr lang="en-GB" sz="2400" dirty="0">
              <a:solidFill>
                <a:srgbClr val="2E2E2E"/>
              </a:solidFill>
              <a:latin typeface="Roboto" panose="02000000000000000000" pitchFamily="2" charset="0"/>
              <a:ea typeface="Roboto" panose="02000000000000000000" pitchFamily="2" charset="0"/>
            </a:endParaRPr>
          </a:p>
        </p:txBody>
      </p:sp>
      <p:sp>
        <p:nvSpPr>
          <p:cNvPr id="10" name="CasellaDiTesto 9">
            <a:extLst>
              <a:ext uri="{FF2B5EF4-FFF2-40B4-BE49-F238E27FC236}">
                <a16:creationId xmlns:a16="http://schemas.microsoft.com/office/drawing/2014/main" id="{559DE632-9135-3E46-9AF9-65745B8BF286}"/>
              </a:ext>
            </a:extLst>
          </p:cNvPr>
          <p:cNvSpPr txBox="1"/>
          <p:nvPr/>
        </p:nvSpPr>
        <p:spPr>
          <a:xfrm>
            <a:off x="130050" y="4023724"/>
            <a:ext cx="12004800" cy="722314"/>
          </a:xfrm>
          <a:prstGeom prst="rect">
            <a:avLst/>
          </a:prstGeom>
          <a:noFill/>
        </p:spPr>
        <p:txBody>
          <a:bodyPr wrap="square">
            <a:spAutoFit/>
          </a:bodyPr>
          <a:lstStyle/>
          <a:p>
            <a:pPr marL="342900" indent="-342900">
              <a:lnSpc>
                <a:spcPct val="200000"/>
              </a:lnSpc>
              <a:buFont typeface="Wingdings" panose="05000000000000000000" pitchFamily="2" charset="2"/>
              <a:buChar char="q"/>
            </a:pPr>
            <a:r>
              <a:rPr lang="en-GB" sz="2400" dirty="0">
                <a:solidFill>
                  <a:srgbClr val="2E2E2E"/>
                </a:solidFill>
                <a:latin typeface="Roboto" panose="02000000000000000000" pitchFamily="2" charset="0"/>
                <a:ea typeface="Roboto" panose="02000000000000000000" pitchFamily="2" charset="0"/>
              </a:rPr>
              <a:t>Pc to kpc-scale follow up →  fraction that retains more powerful jets → feedback</a:t>
            </a:r>
          </a:p>
        </p:txBody>
      </p:sp>
      <p:sp>
        <p:nvSpPr>
          <p:cNvPr id="12" name="CasellaDiTesto 11">
            <a:extLst>
              <a:ext uri="{FF2B5EF4-FFF2-40B4-BE49-F238E27FC236}">
                <a16:creationId xmlns:a16="http://schemas.microsoft.com/office/drawing/2014/main" id="{A3E8DD3C-12D8-5D0B-64BD-434E8550593A}"/>
              </a:ext>
            </a:extLst>
          </p:cNvPr>
          <p:cNvSpPr txBox="1"/>
          <p:nvPr/>
        </p:nvSpPr>
        <p:spPr>
          <a:xfrm>
            <a:off x="130050" y="4902032"/>
            <a:ext cx="11861800" cy="1200329"/>
          </a:xfrm>
          <a:prstGeom prst="rect">
            <a:avLst/>
          </a:prstGeom>
          <a:noFill/>
        </p:spPr>
        <p:txBody>
          <a:bodyPr wrap="square">
            <a:spAutoFit/>
          </a:bodyPr>
          <a:lstStyle/>
          <a:p>
            <a:pPr marL="342900" indent="-342900">
              <a:lnSpc>
                <a:spcPct val="200000"/>
              </a:lnSpc>
              <a:buFont typeface="Wingdings" panose="05000000000000000000" pitchFamily="2" charset="2"/>
              <a:buChar char="q"/>
            </a:pPr>
            <a:r>
              <a:rPr lang="en-GB" sz="2400" dirty="0">
                <a:solidFill>
                  <a:srgbClr val="2E2E2E"/>
                </a:solidFill>
                <a:latin typeface="Roboto" panose="02000000000000000000" pitchFamily="2" charset="0"/>
                <a:ea typeface="Roboto" panose="02000000000000000000" pitchFamily="2" charset="0"/>
              </a:rPr>
              <a:t>Expand </a:t>
            </a:r>
            <a:r>
              <a:rPr lang="en-GB" sz="2400" dirty="0"/>
              <a:t>MHz–GHz observations </a:t>
            </a:r>
            <a:r>
              <a:rPr lang="en-GB" sz="2400" dirty="0">
                <a:solidFill>
                  <a:srgbClr val="2E2E2E"/>
                </a:solidFill>
                <a:latin typeface="Roboto" panose="02000000000000000000" pitchFamily="2" charset="0"/>
                <a:ea typeface="Roboto" panose="02000000000000000000" pitchFamily="2" charset="0"/>
              </a:rPr>
              <a:t>→  presence of optically thin component</a:t>
            </a:r>
          </a:p>
          <a:p>
            <a:r>
              <a:rPr lang="en-GB" sz="2400" dirty="0">
                <a:solidFill>
                  <a:srgbClr val="2E2E2E"/>
                </a:solidFill>
                <a:latin typeface="Roboto" panose="02000000000000000000" pitchFamily="2" charset="0"/>
                <a:ea typeface="Roboto" panose="02000000000000000000" pitchFamily="2" charset="0"/>
              </a:rPr>
              <a:t>                                                         →  help misclassification of young RGs as FR0s</a:t>
            </a:r>
          </a:p>
        </p:txBody>
      </p:sp>
    </p:spTree>
    <p:extLst>
      <p:ext uri="{BB962C8B-B14F-4D97-AF65-F5344CB8AC3E}">
        <p14:creationId xmlns:p14="http://schemas.microsoft.com/office/powerpoint/2010/main" val="1572706918"/>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11A30-02DA-29BE-578D-A231390AF38D}"/>
            </a:ext>
          </a:extLst>
        </p:cNvPr>
        <p:cNvGrpSpPr/>
        <p:nvPr/>
      </p:nvGrpSpPr>
      <p:grpSpPr>
        <a:xfrm>
          <a:off x="0" y="0"/>
          <a:ext cx="0" cy="0"/>
          <a:chOff x="0" y="0"/>
          <a:chExt cx="0" cy="0"/>
        </a:xfrm>
      </p:grpSpPr>
      <p:pic>
        <p:nvPicPr>
          <p:cNvPr id="32772" name="Picture 4" descr="A Unified AGN Model – National Radio Astronomy Observatory">
            <a:extLst>
              <a:ext uri="{FF2B5EF4-FFF2-40B4-BE49-F238E27FC236}">
                <a16:creationId xmlns:a16="http://schemas.microsoft.com/office/drawing/2014/main" id="{91EDC82C-C7D3-88D7-6FC4-E080E63557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4645" y="0"/>
            <a:ext cx="6387355" cy="6738308"/>
          </a:xfrm>
          <a:prstGeom prst="rect">
            <a:avLst/>
          </a:prstGeom>
          <a:noFill/>
          <a:extLst>
            <a:ext uri="{909E8E84-426E-40DD-AFC4-6F175D3DCCD1}">
              <a14:hiddenFill xmlns:a14="http://schemas.microsoft.com/office/drawing/2010/main">
                <a:solidFill>
                  <a:srgbClr val="FFFFFF"/>
                </a:solidFill>
              </a14:hiddenFill>
            </a:ext>
          </a:extLst>
        </p:spPr>
      </p:pic>
      <p:sp>
        <p:nvSpPr>
          <p:cNvPr id="27" name="CasellaDiTesto 26">
            <a:extLst>
              <a:ext uri="{FF2B5EF4-FFF2-40B4-BE49-F238E27FC236}">
                <a16:creationId xmlns:a16="http://schemas.microsoft.com/office/drawing/2014/main" id="{2E1F5056-B8B7-AA8F-3461-B5309371CCBA}"/>
              </a:ext>
            </a:extLst>
          </p:cNvPr>
          <p:cNvSpPr txBox="1"/>
          <p:nvPr/>
        </p:nvSpPr>
        <p:spPr>
          <a:xfrm>
            <a:off x="9503276" y="6175034"/>
            <a:ext cx="2588419" cy="369332"/>
          </a:xfrm>
          <a:prstGeom prst="rect">
            <a:avLst/>
          </a:prstGeom>
          <a:noFill/>
        </p:spPr>
        <p:txBody>
          <a:bodyPr wrap="square">
            <a:spAutoFit/>
          </a:bodyPr>
          <a:lstStyle/>
          <a:p>
            <a:r>
              <a:rPr lang="pt-BR" i="1" dirty="0"/>
              <a:t>B. Saxton </a:t>
            </a:r>
            <a:r>
              <a:rPr lang="pt-BR" sz="1600" i="1" dirty="0"/>
              <a:t>NRAO/AUI/NSF</a:t>
            </a:r>
            <a:endParaRPr lang="en-GB" i="1" dirty="0"/>
          </a:p>
        </p:txBody>
      </p:sp>
      <mc:AlternateContent xmlns:mc="http://schemas.openxmlformats.org/markup-compatibility/2006" xmlns:a14="http://schemas.microsoft.com/office/drawing/2010/main">
        <mc:Choice Requires="a14">
          <p:sp>
            <p:nvSpPr>
              <p:cNvPr id="2" name="CasellaDiTesto 1">
                <a:extLst>
                  <a:ext uri="{FF2B5EF4-FFF2-40B4-BE49-F238E27FC236}">
                    <a16:creationId xmlns:a16="http://schemas.microsoft.com/office/drawing/2014/main" id="{1274F41B-2DE9-2211-942E-4E2F5FDD3A74}"/>
                  </a:ext>
                </a:extLst>
              </p:cNvPr>
              <p:cNvSpPr txBox="1"/>
              <p:nvPr/>
            </p:nvSpPr>
            <p:spPr>
              <a:xfrm>
                <a:off x="87154" y="1338087"/>
                <a:ext cx="5516880" cy="2979277"/>
              </a:xfrm>
              <a:prstGeom prst="rect">
                <a:avLst/>
              </a:prstGeom>
              <a:noFill/>
            </p:spPr>
            <p:txBody>
              <a:bodyPr wrap="square">
                <a:spAutoFit/>
              </a:bodyPr>
              <a:lstStyle/>
              <a:p>
                <a:pPr marL="342900" indent="-342900">
                  <a:lnSpc>
                    <a:spcPct val="200000"/>
                  </a:lnSpc>
                  <a:buFont typeface="Wingdings" panose="05000000000000000000" pitchFamily="2" charset="2"/>
                  <a:buChar char="q"/>
                </a:pPr>
                <a:r>
                  <a:rPr lang="en-GB" sz="2400" dirty="0">
                    <a:solidFill>
                      <a:srgbClr val="2E2E2E"/>
                    </a:solidFill>
                    <a:latin typeface="Roboto" panose="02000000000000000000" pitchFamily="2" charset="0"/>
                    <a:ea typeface="Roboto" panose="02000000000000000000" pitchFamily="2" charset="0"/>
                  </a:rPr>
                  <a:t>Central SMBH  (</a:t>
                </a:r>
                <a14:m>
                  <m:oMath xmlns:m="http://schemas.openxmlformats.org/officeDocument/2006/math">
                    <m:sSup>
                      <m:sSupPr>
                        <m:ctrlPr>
                          <a:rPr lang="en-GB" sz="2400" b="1" i="1" dirty="0">
                            <a:solidFill>
                              <a:schemeClr val="tx1"/>
                            </a:solidFill>
                            <a:latin typeface="Cambria Math" panose="02040503050406030204" pitchFamily="18" charset="0"/>
                          </a:rPr>
                        </m:ctrlPr>
                      </m:sSupPr>
                      <m:e>
                        <m:r>
                          <a:rPr lang="en-GB" sz="2400" b="1" dirty="0">
                            <a:solidFill>
                              <a:schemeClr val="tx1"/>
                            </a:solidFill>
                            <a:latin typeface="Cambria Math" panose="02040503050406030204" pitchFamily="18" charset="0"/>
                          </a:rPr>
                          <m:t>10</m:t>
                        </m:r>
                      </m:e>
                      <m:sup>
                        <m:r>
                          <a:rPr lang="en-GB" sz="2400" b="1" i="0" dirty="0">
                            <a:solidFill>
                              <a:schemeClr val="tx1"/>
                            </a:solidFill>
                            <a:latin typeface="Cambria Math" panose="02040503050406030204" pitchFamily="18" charset="0"/>
                          </a:rPr>
                          <m:t>6</m:t>
                        </m:r>
                      </m:sup>
                    </m:sSup>
                    <m:r>
                      <a:rPr lang="en-GB" sz="2400" b="1" i="0" dirty="0">
                        <a:solidFill>
                          <a:schemeClr val="tx1"/>
                        </a:solidFill>
                        <a:latin typeface="Cambria Math" panose="02040503050406030204" pitchFamily="18" charset="0"/>
                      </a:rPr>
                      <m:t>−</m:t>
                    </m:r>
                    <m:sSup>
                      <m:sSupPr>
                        <m:ctrlPr>
                          <a:rPr lang="en-GB" sz="2400" b="1" i="1" dirty="0">
                            <a:solidFill>
                              <a:schemeClr val="tx1"/>
                            </a:solidFill>
                            <a:latin typeface="Cambria Math" panose="02040503050406030204" pitchFamily="18" charset="0"/>
                          </a:rPr>
                        </m:ctrlPr>
                      </m:sSupPr>
                      <m:e>
                        <m:r>
                          <a:rPr lang="en-GB" sz="2400" b="1" i="0" dirty="0">
                            <a:solidFill>
                              <a:schemeClr val="tx1"/>
                            </a:solidFill>
                            <a:latin typeface="Cambria Math" panose="02040503050406030204" pitchFamily="18" charset="0"/>
                          </a:rPr>
                          <m:t>10</m:t>
                        </m:r>
                      </m:e>
                      <m:sup>
                        <m:r>
                          <a:rPr lang="en-GB" sz="2400" b="1" i="0" dirty="0">
                            <a:solidFill>
                              <a:schemeClr val="tx1"/>
                            </a:solidFill>
                            <a:latin typeface="Cambria Math" panose="02040503050406030204" pitchFamily="18" charset="0"/>
                          </a:rPr>
                          <m:t>10</m:t>
                        </m:r>
                      </m:sup>
                    </m:sSup>
                    <m:sSub>
                      <m:sSubPr>
                        <m:ctrlPr>
                          <a:rPr lang="it-IT" sz="2400" b="0" i="1" dirty="0" smtClean="0">
                            <a:solidFill>
                              <a:schemeClr val="tx1"/>
                            </a:solidFill>
                            <a:latin typeface="Cambria Math" panose="02040503050406030204" pitchFamily="18" charset="0"/>
                          </a:rPr>
                        </m:ctrlPr>
                      </m:sSubPr>
                      <m:e>
                        <m:r>
                          <a:rPr lang="it-IT" sz="2400" b="0" i="0" dirty="0" smtClean="0">
                            <a:solidFill>
                              <a:schemeClr val="tx1"/>
                            </a:solidFill>
                            <a:latin typeface="Cambria Math" panose="02040503050406030204" pitchFamily="18" charset="0"/>
                          </a:rPr>
                          <m:t> </m:t>
                        </m:r>
                        <m:r>
                          <m:rPr>
                            <m:sty m:val="p"/>
                          </m:rPr>
                          <a:rPr lang="en-GB" sz="2400" b="0" i="0" dirty="0">
                            <a:solidFill>
                              <a:schemeClr val="tx1"/>
                            </a:solidFill>
                            <a:latin typeface="Cambria Math" panose="02040503050406030204" pitchFamily="18" charset="0"/>
                          </a:rPr>
                          <m:t>M</m:t>
                        </m:r>
                      </m:e>
                      <m:sub>
                        <m:r>
                          <m:rPr>
                            <m:nor/>
                          </m:rPr>
                          <a:rPr lang="en-GB" sz="2400" i="0">
                            <a:solidFill>
                              <a:schemeClr val="tx1"/>
                            </a:solidFill>
                          </a:rPr>
                          <m:t>☉</m:t>
                        </m:r>
                      </m:sub>
                    </m:sSub>
                  </m:oMath>
                </a14:m>
                <a:r>
                  <a:rPr lang="en-GB" sz="2400" dirty="0">
                    <a:solidFill>
                      <a:srgbClr val="2E2E2E"/>
                    </a:solidFill>
                    <a:latin typeface="Roboto" panose="02000000000000000000" pitchFamily="2" charset="0"/>
                    <a:ea typeface="Roboto" panose="02000000000000000000" pitchFamily="2" charset="0"/>
                  </a:rPr>
                  <a:t>)</a:t>
                </a:r>
              </a:p>
              <a:p>
                <a:pPr marL="342900" indent="-342900">
                  <a:lnSpc>
                    <a:spcPct val="200000"/>
                  </a:lnSpc>
                  <a:buFont typeface="Wingdings" panose="05000000000000000000" pitchFamily="2" charset="2"/>
                  <a:buChar char="q"/>
                </a:pPr>
                <a14:m>
                  <m:oMath xmlns:m="http://schemas.openxmlformats.org/officeDocument/2006/math">
                    <m:r>
                      <a:rPr lang="en-GB" sz="2400" b="1" dirty="0" smtClean="0">
                        <a:solidFill>
                          <a:schemeClr val="tx1"/>
                        </a:solidFill>
                        <a:latin typeface="Cambria Math" panose="02040503050406030204" pitchFamily="18" charset="0"/>
                        <a:ea typeface="Cambria Math" panose="02040503050406030204" pitchFamily="18" charset="0"/>
                      </a:rPr>
                      <m:t>~</m:t>
                    </m:r>
                  </m:oMath>
                </a14:m>
                <a:r>
                  <a:rPr lang="en-GB" sz="2400" dirty="0">
                    <a:latin typeface="Roboto" panose="02000000000000000000" pitchFamily="2" charset="0"/>
                    <a:ea typeface="Roboto" panose="02000000000000000000" pitchFamily="2" charset="0"/>
                  </a:rPr>
                  <a:t>10% </a:t>
                </a:r>
                <a:r>
                  <a:rPr lang="en-GB" sz="2400" dirty="0">
                    <a:solidFill>
                      <a:srgbClr val="2E2E2E"/>
                    </a:solidFill>
                    <a:latin typeface="Roboto" panose="02000000000000000000" pitchFamily="2" charset="0"/>
                    <a:ea typeface="Roboto" panose="02000000000000000000" pitchFamily="2" charset="0"/>
                  </a:rPr>
                  <a:t>active (= </a:t>
                </a:r>
                <a:r>
                  <a:rPr lang="en-GB" sz="2400" u="sng" dirty="0">
                    <a:solidFill>
                      <a:srgbClr val="2E2E2E"/>
                    </a:solidFill>
                    <a:latin typeface="Roboto" panose="02000000000000000000" pitchFamily="2" charset="0"/>
                    <a:ea typeface="Roboto" panose="02000000000000000000" pitchFamily="2" charset="0"/>
                  </a:rPr>
                  <a:t>accretion</a:t>
                </a:r>
                <a:r>
                  <a:rPr lang="en-GB" sz="2400" dirty="0">
                    <a:solidFill>
                      <a:srgbClr val="2E2E2E"/>
                    </a:solidFill>
                    <a:latin typeface="Roboto" panose="02000000000000000000" pitchFamily="2" charset="0"/>
                    <a:ea typeface="Roboto" panose="02000000000000000000" pitchFamily="2" charset="0"/>
                  </a:rPr>
                  <a:t>)</a:t>
                </a:r>
                <a:r>
                  <a:rPr lang="en-GB" sz="2400" dirty="0">
                    <a:latin typeface="Roboto" panose="02000000000000000000" pitchFamily="2" charset="0"/>
                    <a:ea typeface="Roboto" panose="02000000000000000000" pitchFamily="2" charset="0"/>
                  </a:rPr>
                  <a:t> </a:t>
                </a:r>
                <a:r>
                  <a:rPr lang="en-GB" sz="2400" b="1" dirty="0">
                    <a:solidFill>
                      <a:srgbClr val="1F6BC1"/>
                    </a:solidFill>
                    <a:latin typeface="Roboto" panose="02000000000000000000" pitchFamily="2" charset="0"/>
                    <a:ea typeface="Roboto" panose="02000000000000000000" pitchFamily="2" charset="0"/>
                  </a:rPr>
                  <a:t>→</a:t>
                </a:r>
                <a:r>
                  <a:rPr lang="en-GB" sz="2400" dirty="0">
                    <a:latin typeface="Roboto" panose="02000000000000000000" pitchFamily="2" charset="0"/>
                    <a:ea typeface="Roboto" panose="02000000000000000000" pitchFamily="2" charset="0"/>
                  </a:rPr>
                  <a:t> </a:t>
                </a:r>
                <a:r>
                  <a:rPr lang="en-GB" sz="2400" b="1" dirty="0">
                    <a:solidFill>
                      <a:srgbClr val="1F6BC1"/>
                    </a:solidFill>
                    <a:latin typeface="Roboto" panose="02000000000000000000" pitchFamily="2" charset="0"/>
                    <a:ea typeface="Roboto" panose="02000000000000000000" pitchFamily="2" charset="0"/>
                  </a:rPr>
                  <a:t>AGN</a:t>
                </a:r>
              </a:p>
              <a:p>
                <a:pPr marL="342900" indent="-342900">
                  <a:lnSpc>
                    <a:spcPct val="200000"/>
                  </a:lnSpc>
                  <a:buFont typeface="Wingdings" panose="05000000000000000000" pitchFamily="2" charset="2"/>
                  <a:buChar char="q"/>
                </a:pPr>
                <a:r>
                  <a:rPr lang="en-GB" sz="2400" dirty="0">
                    <a:solidFill>
                      <a:schemeClr val="tx1"/>
                    </a:solidFill>
                    <a:latin typeface="Roboto" panose="02000000000000000000" pitchFamily="2" charset="0"/>
                    <a:ea typeface="Roboto" panose="02000000000000000000" pitchFamily="2" charset="0"/>
                  </a:rPr>
                  <a:t>Panchromatic SED </a:t>
                </a:r>
              </a:p>
              <a:p>
                <a:pPr marL="342900" indent="-342900">
                  <a:lnSpc>
                    <a:spcPct val="200000"/>
                  </a:lnSpc>
                  <a:buFont typeface="Wingdings" panose="05000000000000000000" pitchFamily="2" charset="2"/>
                  <a:buChar char="q"/>
                </a:pPr>
                <a:r>
                  <a:rPr lang="en-GB" sz="2400" dirty="0">
                    <a:solidFill>
                      <a:srgbClr val="2E2E2E"/>
                    </a:solidFill>
                    <a:latin typeface="Roboto" panose="02000000000000000000" pitchFamily="2" charset="0"/>
                    <a:ea typeface="Roboto" panose="02000000000000000000" pitchFamily="2" charset="0"/>
                  </a:rPr>
                  <a:t>Feedback (= </a:t>
                </a:r>
                <a:r>
                  <a:rPr lang="en-GB" sz="2400" u="sng" dirty="0">
                    <a:solidFill>
                      <a:srgbClr val="2E2E2E"/>
                    </a:solidFill>
                    <a:latin typeface="Roboto" panose="02000000000000000000" pitchFamily="2" charset="0"/>
                    <a:ea typeface="Roboto" panose="02000000000000000000" pitchFamily="2" charset="0"/>
                  </a:rPr>
                  <a:t>ejection</a:t>
                </a:r>
                <a:r>
                  <a:rPr lang="en-GB" sz="2400" dirty="0">
                    <a:solidFill>
                      <a:srgbClr val="2E2E2E"/>
                    </a:solidFill>
                    <a:latin typeface="Roboto" panose="02000000000000000000" pitchFamily="2" charset="0"/>
                    <a:ea typeface="Roboto" panose="02000000000000000000" pitchFamily="2" charset="0"/>
                  </a:rPr>
                  <a:t>)</a:t>
                </a:r>
              </a:p>
            </p:txBody>
          </p:sp>
        </mc:Choice>
        <mc:Fallback xmlns="">
          <p:sp>
            <p:nvSpPr>
              <p:cNvPr id="2" name="CasellaDiTesto 1">
                <a:extLst>
                  <a:ext uri="{FF2B5EF4-FFF2-40B4-BE49-F238E27FC236}">
                    <a16:creationId xmlns:a16="http://schemas.microsoft.com/office/drawing/2014/main" id="{1274F41B-2DE9-2211-942E-4E2F5FDD3A74}"/>
                  </a:ext>
                </a:extLst>
              </p:cNvPr>
              <p:cNvSpPr txBox="1">
                <a:spLocks noRot="1" noChangeAspect="1" noMove="1" noResize="1" noEditPoints="1" noAdjustHandles="1" noChangeArrowheads="1" noChangeShapeType="1" noTextEdit="1"/>
              </p:cNvSpPr>
              <p:nvPr/>
            </p:nvSpPr>
            <p:spPr>
              <a:xfrm>
                <a:off x="87154" y="1338087"/>
                <a:ext cx="5516880" cy="2979277"/>
              </a:xfrm>
              <a:prstGeom prst="rect">
                <a:avLst/>
              </a:prstGeom>
              <a:blipFill>
                <a:blip r:embed="rId3"/>
                <a:stretch>
                  <a:fillRect l="-1436" b="-3893"/>
                </a:stretch>
              </a:blipFill>
            </p:spPr>
            <p:txBody>
              <a:bodyPr/>
              <a:lstStyle/>
              <a:p>
                <a:r>
                  <a:rPr lang="en-GB">
                    <a:noFill/>
                  </a:rPr>
                  <a:t> </a:t>
                </a:r>
              </a:p>
            </p:txBody>
          </p:sp>
        </mc:Fallback>
      </mc:AlternateContent>
      <p:sp>
        <p:nvSpPr>
          <p:cNvPr id="3" name="Freccia in giù 2">
            <a:extLst>
              <a:ext uri="{FF2B5EF4-FFF2-40B4-BE49-F238E27FC236}">
                <a16:creationId xmlns:a16="http://schemas.microsoft.com/office/drawing/2014/main" id="{C3A9D8F8-E424-C3E6-BA73-341D98435888}"/>
              </a:ext>
            </a:extLst>
          </p:cNvPr>
          <p:cNvSpPr/>
          <p:nvPr/>
        </p:nvSpPr>
        <p:spPr>
          <a:xfrm>
            <a:off x="1339749" y="4563818"/>
            <a:ext cx="1341886" cy="436722"/>
          </a:xfrm>
          <a:prstGeom prst="downArrow">
            <a:avLst>
              <a:gd name="adj1" fmla="val 50000"/>
              <a:gd name="adj2" fmla="val 58523"/>
            </a:avLst>
          </a:prstGeom>
          <a:gradFill>
            <a:gsLst>
              <a:gs pos="50000">
                <a:schemeClr val="accent1">
                  <a:tint val="100000"/>
                  <a:shade val="100000"/>
                  <a:satMod val="130000"/>
                </a:schemeClr>
              </a:gs>
              <a:gs pos="100000">
                <a:schemeClr val="accent1">
                  <a:tint val="50000"/>
                  <a:shade val="100000"/>
                  <a:satMod val="350000"/>
                </a:schemeClr>
              </a:gs>
            </a:gsLst>
            <a:lin ang="16200000" scaled="0"/>
          </a:gradFill>
          <a:ln>
            <a:solidFill>
              <a:srgbClr val="13407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dirty="0"/>
          </a:p>
        </p:txBody>
      </p:sp>
      <p:sp>
        <p:nvSpPr>
          <p:cNvPr id="4" name="Rettangolo 3">
            <a:extLst>
              <a:ext uri="{FF2B5EF4-FFF2-40B4-BE49-F238E27FC236}">
                <a16:creationId xmlns:a16="http://schemas.microsoft.com/office/drawing/2014/main" id="{26EFAC36-6F6B-BA7D-8F23-0AB2E7B0CBE5}"/>
              </a:ext>
            </a:extLst>
          </p:cNvPr>
          <p:cNvSpPr/>
          <p:nvPr/>
        </p:nvSpPr>
        <p:spPr>
          <a:xfrm>
            <a:off x="473481" y="3762324"/>
            <a:ext cx="3074422" cy="616777"/>
          </a:xfrm>
          <a:prstGeom prst="rect">
            <a:avLst/>
          </a:prstGeom>
          <a:noFill/>
          <a:ln w="19050">
            <a:solidFill>
              <a:srgbClr val="13407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CasellaDiTesto 7">
            <a:extLst>
              <a:ext uri="{FF2B5EF4-FFF2-40B4-BE49-F238E27FC236}">
                <a16:creationId xmlns:a16="http://schemas.microsoft.com/office/drawing/2014/main" id="{7D551B55-4B5A-6AFE-60A8-3ABEF307A3B2}"/>
              </a:ext>
            </a:extLst>
          </p:cNvPr>
          <p:cNvSpPr txBox="1"/>
          <p:nvPr/>
        </p:nvSpPr>
        <p:spPr>
          <a:xfrm>
            <a:off x="406198" y="5127311"/>
            <a:ext cx="3544493" cy="461665"/>
          </a:xfrm>
          <a:prstGeom prst="rect">
            <a:avLst/>
          </a:prstGeom>
          <a:noFill/>
        </p:spPr>
        <p:txBody>
          <a:bodyPr wrap="square">
            <a:spAutoFit/>
          </a:bodyPr>
          <a:lstStyle/>
          <a:p>
            <a:r>
              <a:rPr lang="en-GB" sz="2400" dirty="0">
                <a:solidFill>
                  <a:srgbClr val="2E2E2E"/>
                </a:solidFill>
                <a:latin typeface="Roboto" panose="02000000000000000000" pitchFamily="2" charset="0"/>
                <a:ea typeface="Roboto" panose="02000000000000000000" pitchFamily="2" charset="0"/>
              </a:rPr>
              <a:t>SMBH-host coevolution</a:t>
            </a:r>
            <a:endParaRPr lang="en-GB" sz="2000" dirty="0"/>
          </a:p>
        </p:txBody>
      </p:sp>
      <p:sp>
        <p:nvSpPr>
          <p:cNvPr id="12" name="Title 1">
            <a:extLst>
              <a:ext uri="{FF2B5EF4-FFF2-40B4-BE49-F238E27FC236}">
                <a16:creationId xmlns:a16="http://schemas.microsoft.com/office/drawing/2014/main" id="{BB52BAF8-F4DA-7A54-8A14-665A8784DAA2}"/>
              </a:ext>
            </a:extLst>
          </p:cNvPr>
          <p:cNvSpPr txBox="1">
            <a:spLocks/>
          </p:cNvSpPr>
          <p:nvPr/>
        </p:nvSpPr>
        <p:spPr>
          <a:xfrm>
            <a:off x="200611" y="0"/>
            <a:ext cx="5762039" cy="88582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u="sng" dirty="0">
                <a:solidFill>
                  <a:srgbClr val="0070C0"/>
                </a:solidFill>
                <a:latin typeface="Montserrat SemiBold" pitchFamily="2" charset="0"/>
              </a:rPr>
              <a:t>AGN</a:t>
            </a:r>
            <a:r>
              <a:rPr lang="en-GB" sz="4800" u="sng" dirty="0">
                <a:solidFill>
                  <a:srgbClr val="818181"/>
                </a:solidFill>
                <a:latin typeface="Montserrat SemiBold" pitchFamily="2" charset="0"/>
              </a:rPr>
              <a:t>, RLAGN, RG</a:t>
            </a:r>
          </a:p>
        </p:txBody>
      </p:sp>
      <p:sp>
        <p:nvSpPr>
          <p:cNvPr id="7" name="Rettangolo 6">
            <a:extLst>
              <a:ext uri="{FF2B5EF4-FFF2-40B4-BE49-F238E27FC236}">
                <a16:creationId xmlns:a16="http://schemas.microsoft.com/office/drawing/2014/main" id="{63DC2931-9E35-6AC2-7599-C8AEA629EA09}"/>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40571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2772"/>
                                        </p:tgtEl>
                                        <p:attrNameLst>
                                          <p:attrName>style.visibility</p:attrName>
                                        </p:attrNameLst>
                                      </p:cBhvr>
                                      <p:to>
                                        <p:strVal val="visible"/>
                                      </p:to>
                                    </p:set>
                                    <p:animEffect transition="in" filter="fade">
                                      <p:cBhvr>
                                        <p:cTn id="10" dur="500"/>
                                        <p:tgtEl>
                                          <p:spTgt spid="3277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fade">
                                      <p:cBhvr>
                                        <p:cTn id="16" dur="500"/>
                                        <p:tgtEl>
                                          <p:spTgt spid="2">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500"/>
                                        <p:tgtEl>
                                          <p:spTgt spid="2">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250"/>
                                        <p:tgtEl>
                                          <p:spTgt spid="4"/>
                                        </p:tgtEl>
                                      </p:cBhvr>
                                    </p:animEffect>
                                    <p:anim calcmode="lin" valueType="num">
                                      <p:cBhvr>
                                        <p:cTn id="25" dur="250" fill="hold"/>
                                        <p:tgtEl>
                                          <p:spTgt spid="4"/>
                                        </p:tgtEl>
                                        <p:attrNameLst>
                                          <p:attrName>ppt_x</p:attrName>
                                        </p:attrNameLst>
                                      </p:cBhvr>
                                      <p:tavLst>
                                        <p:tav tm="0">
                                          <p:val>
                                            <p:strVal val="#ppt_x"/>
                                          </p:val>
                                        </p:tav>
                                        <p:tav tm="100000">
                                          <p:val>
                                            <p:strVal val="#ppt_x"/>
                                          </p:val>
                                        </p:tav>
                                      </p:tavLst>
                                    </p:anim>
                                    <p:anim calcmode="lin" valueType="num">
                                      <p:cBhvr>
                                        <p:cTn id="26" dur="25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anim calcmode="lin" valueType="num">
                                      <p:cBhvr>
                                        <p:cTn id="30" dur="500" fill="hold"/>
                                        <p:tgtEl>
                                          <p:spTgt spid="3"/>
                                        </p:tgtEl>
                                        <p:attrNameLst>
                                          <p:attrName>ppt_x</p:attrName>
                                        </p:attrNameLst>
                                      </p:cBhvr>
                                      <p:tavLst>
                                        <p:tav tm="0">
                                          <p:val>
                                            <p:strVal val="#ppt_x"/>
                                          </p:val>
                                        </p:tav>
                                        <p:tav tm="100000">
                                          <p:val>
                                            <p:strVal val="#ppt_x"/>
                                          </p:val>
                                        </p:tav>
                                      </p:tavLst>
                                    </p:anim>
                                    <p:anim calcmode="lin" valueType="num">
                                      <p:cBhvr>
                                        <p:cTn id="31" dur="5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anim calcmode="lin" valueType="num">
                                      <p:cBhvr>
                                        <p:cTn id="35" dur="500" fill="hold"/>
                                        <p:tgtEl>
                                          <p:spTgt spid="8"/>
                                        </p:tgtEl>
                                        <p:attrNameLst>
                                          <p:attrName>ppt_x</p:attrName>
                                        </p:attrNameLst>
                                      </p:cBhvr>
                                      <p:tavLst>
                                        <p:tav tm="0">
                                          <p:val>
                                            <p:strVal val="#ppt_x"/>
                                          </p:val>
                                        </p:tav>
                                        <p:tav tm="100000">
                                          <p:val>
                                            <p:strVal val="#ppt_x"/>
                                          </p:val>
                                        </p:tav>
                                      </p:tavLst>
                                    </p:anim>
                                    <p:anim calcmode="lin" valueType="num">
                                      <p:cBhvr>
                                        <p:cTn id="3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animBg="1"/>
      <p:bldP spid="4"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EB432-ADAC-11C2-AE71-EECA5DF48F31}"/>
            </a:ext>
          </a:extLst>
        </p:cNvPr>
        <p:cNvGrpSpPr/>
        <p:nvPr/>
      </p:nvGrpSpPr>
      <p:grpSpPr>
        <a:xfrm>
          <a:off x="0" y="0"/>
          <a:ext cx="0" cy="0"/>
          <a:chOff x="0" y="0"/>
          <a:chExt cx="0" cy="0"/>
        </a:xfrm>
      </p:grpSpPr>
      <p:sp>
        <p:nvSpPr>
          <p:cNvPr id="10" name="Rettangolo 9">
            <a:extLst>
              <a:ext uri="{FF2B5EF4-FFF2-40B4-BE49-F238E27FC236}">
                <a16:creationId xmlns:a16="http://schemas.microsoft.com/office/drawing/2014/main" id="{93FBDDC3-DA71-7511-8D41-190A1C984DE1}"/>
              </a:ext>
            </a:extLst>
          </p:cNvPr>
          <p:cNvSpPr/>
          <p:nvPr/>
        </p:nvSpPr>
        <p:spPr>
          <a:xfrm>
            <a:off x="4830972" y="4611121"/>
            <a:ext cx="3466805" cy="2044196"/>
          </a:xfrm>
          <a:prstGeom prst="rect">
            <a:avLst/>
          </a:prstGeom>
          <a:gradFill flip="none" rotWithShape="1">
            <a:gsLst>
              <a:gs pos="0">
                <a:srgbClr val="00B0F0">
                  <a:tint val="66000"/>
                  <a:satMod val="160000"/>
                  <a:alpha val="50000"/>
                  <a:lumMod val="100000"/>
                </a:srgbClr>
              </a:gs>
              <a:gs pos="50000">
                <a:srgbClr val="00B0F0">
                  <a:tint val="44500"/>
                  <a:satMod val="160000"/>
                </a:srgbClr>
              </a:gs>
              <a:gs pos="100000">
                <a:srgbClr val="00B0F0">
                  <a:tint val="23500"/>
                  <a:satMod val="160000"/>
                </a:srgbClr>
              </a:gs>
            </a:gsLst>
            <a:lin ang="16200000" scaled="1"/>
            <a:tileRect/>
          </a:gradFill>
          <a:ln>
            <a:solidFill>
              <a:schemeClr val="accent1">
                <a:shade val="95000"/>
                <a:satMod val="10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it-IT" dirty="0"/>
          </a:p>
        </p:txBody>
      </p:sp>
      <p:sp>
        <p:nvSpPr>
          <p:cNvPr id="6" name="Rettangolo 5">
            <a:extLst>
              <a:ext uri="{FF2B5EF4-FFF2-40B4-BE49-F238E27FC236}">
                <a16:creationId xmlns:a16="http://schemas.microsoft.com/office/drawing/2014/main" id="{8E68536A-B60E-E56E-F7A4-E533B1170BB7}"/>
              </a:ext>
            </a:extLst>
          </p:cNvPr>
          <p:cNvSpPr/>
          <p:nvPr/>
        </p:nvSpPr>
        <p:spPr>
          <a:xfrm>
            <a:off x="4791074" y="2012652"/>
            <a:ext cx="3466805" cy="2044196"/>
          </a:xfrm>
          <a:prstGeom prst="rect">
            <a:avLst/>
          </a:prstGeom>
          <a:gradFill flip="none" rotWithShape="1">
            <a:gsLst>
              <a:gs pos="0">
                <a:srgbClr val="00B0F0">
                  <a:tint val="66000"/>
                  <a:satMod val="160000"/>
                  <a:alpha val="50000"/>
                </a:srgbClr>
              </a:gs>
              <a:gs pos="50000">
                <a:srgbClr val="00B0F0">
                  <a:tint val="44500"/>
                  <a:satMod val="160000"/>
                </a:srgbClr>
              </a:gs>
              <a:gs pos="100000">
                <a:srgbClr val="00B0F0">
                  <a:tint val="23500"/>
                  <a:satMod val="160000"/>
                </a:srgbClr>
              </a:gs>
            </a:gsLst>
            <a:lin ang="16200000" scaled="1"/>
            <a:tileRect/>
          </a:gradFill>
          <a:ln>
            <a:solidFill>
              <a:schemeClr val="accent1">
                <a:shade val="95000"/>
                <a:satMod val="10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it-IT" dirty="0"/>
          </a:p>
        </p:txBody>
      </p:sp>
      <p:sp>
        <p:nvSpPr>
          <p:cNvPr id="4" name="Title 1">
            <a:extLst>
              <a:ext uri="{FF2B5EF4-FFF2-40B4-BE49-F238E27FC236}">
                <a16:creationId xmlns:a16="http://schemas.microsoft.com/office/drawing/2014/main" id="{AFF40AC2-D247-EEFE-BB54-A6D04A679FFA}"/>
              </a:ext>
            </a:extLst>
          </p:cNvPr>
          <p:cNvSpPr txBox="1">
            <a:spLocks/>
          </p:cNvSpPr>
          <p:nvPr/>
        </p:nvSpPr>
        <p:spPr>
          <a:xfrm>
            <a:off x="200610" y="0"/>
            <a:ext cx="5303005" cy="85021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4800" u="sng" dirty="0">
                <a:solidFill>
                  <a:srgbClr val="0070C0"/>
                </a:solidFill>
                <a:latin typeface="Montserrat SemiBold" pitchFamily="2" charset="0"/>
              </a:rPr>
              <a:t>Data Reduction</a:t>
            </a:r>
          </a:p>
        </p:txBody>
      </p:sp>
      <p:sp>
        <p:nvSpPr>
          <p:cNvPr id="5" name="CasellaDiTesto 4">
            <a:extLst>
              <a:ext uri="{FF2B5EF4-FFF2-40B4-BE49-F238E27FC236}">
                <a16:creationId xmlns:a16="http://schemas.microsoft.com/office/drawing/2014/main" id="{2F20100C-12DC-13D5-D3E4-119CC511A8E7}"/>
              </a:ext>
            </a:extLst>
          </p:cNvPr>
          <p:cNvSpPr txBox="1"/>
          <p:nvPr/>
        </p:nvSpPr>
        <p:spPr>
          <a:xfrm>
            <a:off x="200609" y="850214"/>
            <a:ext cx="8057270" cy="828432"/>
          </a:xfrm>
          <a:prstGeom prst="rect">
            <a:avLst/>
          </a:prstGeom>
          <a:noFill/>
        </p:spPr>
        <p:txBody>
          <a:bodyPr wrap="square">
            <a:spAutoFit/>
          </a:bodyPr>
          <a:lstStyle/>
          <a:p>
            <a:pPr marL="342900" indent="-342900">
              <a:lnSpc>
                <a:spcPct val="200000"/>
              </a:lnSpc>
              <a:buFont typeface="Wingdings" panose="05000000000000000000" pitchFamily="2" charset="2"/>
              <a:buChar char="q"/>
            </a:pPr>
            <a:r>
              <a:rPr lang="en-GB" sz="2800" dirty="0">
                <a:latin typeface="Roboto" panose="02000000000000000000" pitchFamily="2" charset="0"/>
                <a:ea typeface="Roboto" panose="02000000000000000000" pitchFamily="2" charset="0"/>
              </a:rPr>
              <a:t> </a:t>
            </a:r>
            <a:r>
              <a:rPr lang="en-GB" sz="2800" i="1" dirty="0">
                <a:latin typeface="Roboto" panose="02000000000000000000" pitchFamily="2" charset="0"/>
                <a:ea typeface="Roboto" panose="02000000000000000000" pitchFamily="2" charset="0"/>
              </a:rPr>
              <a:t>A priori calibration </a:t>
            </a:r>
            <a:r>
              <a:rPr lang="en-GB" sz="2800" dirty="0">
                <a:latin typeface="Roboto" panose="02000000000000000000" pitchFamily="2" charset="0"/>
                <a:ea typeface="Roboto" panose="02000000000000000000" pitchFamily="2" charset="0"/>
              </a:rPr>
              <a:t>with VLA pipeline</a:t>
            </a:r>
          </a:p>
        </p:txBody>
      </p:sp>
      <mc:AlternateContent xmlns:mc="http://schemas.openxmlformats.org/markup-compatibility/2006" xmlns:a14="http://schemas.microsoft.com/office/drawing/2010/main">
        <mc:Choice Requires="a14">
          <p:sp>
            <p:nvSpPr>
              <p:cNvPr id="12" name="CasellaDiTesto 11">
                <a:extLst>
                  <a:ext uri="{FF2B5EF4-FFF2-40B4-BE49-F238E27FC236}">
                    <a16:creationId xmlns:a16="http://schemas.microsoft.com/office/drawing/2014/main" id="{C8F8D9D9-70A7-C136-F70F-2003FC25A784}"/>
                  </a:ext>
                </a:extLst>
              </p:cNvPr>
              <p:cNvSpPr txBox="1"/>
              <p:nvPr/>
            </p:nvSpPr>
            <p:spPr>
              <a:xfrm>
                <a:off x="200607" y="3634875"/>
                <a:ext cx="4202949" cy="3020442"/>
              </a:xfrm>
              <a:prstGeom prst="rect">
                <a:avLst/>
              </a:prstGeom>
              <a:noFill/>
            </p:spPr>
            <p:txBody>
              <a:bodyPr wrap="square">
                <a:spAutoFit/>
              </a:bodyPr>
              <a:lstStyle/>
              <a:p>
                <a:pPr marL="342900" indent="-342900">
                  <a:lnSpc>
                    <a:spcPct val="200000"/>
                  </a:lnSpc>
                  <a:buFont typeface="Wingdings" panose="05000000000000000000" pitchFamily="2" charset="2"/>
                  <a:buChar char="q"/>
                </a:pPr>
                <a:r>
                  <a:rPr lang="en-GB" sz="2800" dirty="0">
                    <a:solidFill>
                      <a:srgbClr val="2E2E2E"/>
                    </a:solidFill>
                    <a:latin typeface="Roboto" panose="02000000000000000000" pitchFamily="2" charset="0"/>
                    <a:ea typeface="Roboto" panose="02000000000000000000" pitchFamily="2" charset="0"/>
                  </a:rPr>
                  <a:t> </a:t>
                </a:r>
                <a:r>
                  <a:rPr lang="en-GB" sz="2800" dirty="0">
                    <a:latin typeface="Roboto" panose="02000000000000000000" pitchFamily="2" charset="0"/>
                    <a:ea typeface="Roboto" panose="02000000000000000000" pitchFamily="2" charset="0"/>
                  </a:rPr>
                  <a:t>Additional surveys:</a:t>
                </a:r>
              </a:p>
              <a:p>
                <a:pPr marL="914400" lvl="1" indent="-457200">
                  <a:lnSpc>
                    <a:spcPct val="150000"/>
                  </a:lnSpc>
                  <a:buFont typeface="Wingdings" panose="05000000000000000000" pitchFamily="2" charset="2"/>
                  <a:buChar char="Ø"/>
                </a:pPr>
                <a:r>
                  <a:rPr lang="en-GB" sz="2200" b="1" dirty="0" err="1">
                    <a:latin typeface="Roboto" panose="02000000000000000000" pitchFamily="2" charset="0"/>
                    <a:ea typeface="Roboto" panose="02000000000000000000" pitchFamily="2" charset="0"/>
                  </a:rPr>
                  <a:t>LoTSS</a:t>
                </a:r>
                <a:r>
                  <a:rPr lang="en-GB" sz="2200" dirty="0">
                    <a:solidFill>
                      <a:srgbClr val="2E2E2E"/>
                    </a:solidFill>
                    <a:latin typeface="Roboto" panose="02000000000000000000" pitchFamily="2" charset="0"/>
                    <a:ea typeface="Roboto" panose="02000000000000000000" pitchFamily="2" charset="0"/>
                  </a:rPr>
                  <a:t> </a:t>
                </a:r>
                <a:r>
                  <a:rPr lang="en-GB" sz="2200" dirty="0">
                    <a:solidFill>
                      <a:schemeClr val="bg1">
                        <a:lumMod val="50000"/>
                      </a:schemeClr>
                    </a:solidFill>
                    <a:latin typeface="Roboto" panose="02000000000000000000" pitchFamily="2" charset="0"/>
                    <a:ea typeface="Roboto" panose="02000000000000000000" pitchFamily="2" charset="0"/>
                  </a:rPr>
                  <a:t>→ 0.15 </a:t>
                </a:r>
                <a:r>
                  <a:rPr lang="en-GB" dirty="0">
                    <a:solidFill>
                      <a:schemeClr val="bg1">
                        <a:lumMod val="50000"/>
                      </a:schemeClr>
                    </a:solidFill>
                    <a:latin typeface="Roboto" panose="02000000000000000000" pitchFamily="2" charset="0"/>
                    <a:ea typeface="Roboto" panose="02000000000000000000" pitchFamily="2" charset="0"/>
                  </a:rPr>
                  <a:t>GHz</a:t>
                </a:r>
                <a:r>
                  <a:rPr lang="en-GB" sz="2400" dirty="0">
                    <a:solidFill>
                      <a:schemeClr val="bg1">
                        <a:lumMod val="50000"/>
                      </a:schemeClr>
                    </a:solidFill>
                    <a:latin typeface="Roboto" panose="02000000000000000000" pitchFamily="2" charset="0"/>
                    <a:ea typeface="Roboto" panose="02000000000000000000" pitchFamily="2" charset="0"/>
                  </a:rPr>
                  <a:t>,  </a:t>
                </a:r>
                <a:r>
                  <a:rPr lang="en-GB" sz="2200" dirty="0">
                    <a:solidFill>
                      <a:schemeClr val="bg1">
                        <a:lumMod val="50000"/>
                      </a:schemeClr>
                    </a:solidFill>
                    <a:latin typeface="Roboto" panose="02000000000000000000" pitchFamily="2" charset="0"/>
                    <a:ea typeface="Roboto" panose="02000000000000000000" pitchFamily="2" charset="0"/>
                  </a:rPr>
                  <a:t>6</a:t>
                </a:r>
                <a14:m>
                  <m:oMath xmlns:m="http://schemas.openxmlformats.org/officeDocument/2006/math">
                    <m:r>
                      <a:rPr lang="it-IT" sz="2000" i="1" dirty="0">
                        <a:solidFill>
                          <a:schemeClr val="bg1">
                            <a:lumMod val="50000"/>
                          </a:schemeClr>
                        </a:solidFill>
                        <a:latin typeface="Cambria Math" panose="02040503050406030204" pitchFamily="18" charset="0"/>
                        <a:ea typeface="Cambria Math" panose="02040503050406030204" pitchFamily="18" charset="0"/>
                      </a:rPr>
                      <m:t>′′</m:t>
                    </m:r>
                  </m:oMath>
                </a14:m>
                <a:endParaRPr lang="en-GB" sz="2200" dirty="0">
                  <a:solidFill>
                    <a:srgbClr val="2E2E2E"/>
                  </a:solidFill>
                  <a:latin typeface="Roboto" panose="02000000000000000000" pitchFamily="2" charset="0"/>
                  <a:ea typeface="Roboto" panose="02000000000000000000" pitchFamily="2" charset="0"/>
                </a:endParaRPr>
              </a:p>
              <a:p>
                <a:pPr marL="914400" lvl="1" indent="-457200">
                  <a:lnSpc>
                    <a:spcPct val="150000"/>
                  </a:lnSpc>
                  <a:buFont typeface="Wingdings" panose="05000000000000000000" pitchFamily="2" charset="2"/>
                  <a:buChar char="Ø"/>
                </a:pPr>
                <a:r>
                  <a:rPr lang="en-GB" sz="2200" b="1" dirty="0">
                    <a:latin typeface="Roboto" panose="02000000000000000000" pitchFamily="2" charset="0"/>
                    <a:ea typeface="Roboto" panose="02000000000000000000" pitchFamily="2" charset="0"/>
                  </a:rPr>
                  <a:t>RACS</a:t>
                </a:r>
                <a:r>
                  <a:rPr lang="en-GB" sz="2200" dirty="0">
                    <a:solidFill>
                      <a:srgbClr val="2E2E2E"/>
                    </a:solidFill>
                    <a:latin typeface="Roboto" panose="02000000000000000000" pitchFamily="2" charset="0"/>
                    <a:ea typeface="Roboto" panose="02000000000000000000" pitchFamily="2" charset="0"/>
                  </a:rPr>
                  <a:t> </a:t>
                </a:r>
                <a:r>
                  <a:rPr lang="en-GB" dirty="0">
                    <a:solidFill>
                      <a:srgbClr val="2E2E2E"/>
                    </a:solidFill>
                    <a:latin typeface="Roboto" panose="02000000000000000000" pitchFamily="2" charset="0"/>
                    <a:ea typeface="Roboto" panose="02000000000000000000" pitchFamily="2" charset="0"/>
                  </a:rPr>
                  <a:t>  </a:t>
                </a:r>
                <a:r>
                  <a:rPr lang="en-GB" sz="2200" dirty="0">
                    <a:solidFill>
                      <a:schemeClr val="bg1">
                        <a:lumMod val="50000"/>
                      </a:schemeClr>
                    </a:solidFill>
                    <a:latin typeface="Roboto" panose="02000000000000000000" pitchFamily="2" charset="0"/>
                    <a:ea typeface="Roboto" panose="02000000000000000000" pitchFamily="2" charset="0"/>
                  </a:rPr>
                  <a:t>→ 0.89 </a:t>
                </a:r>
                <a:r>
                  <a:rPr lang="en-GB" dirty="0">
                    <a:solidFill>
                      <a:schemeClr val="bg1">
                        <a:lumMod val="50000"/>
                      </a:schemeClr>
                    </a:solidFill>
                    <a:latin typeface="Roboto" panose="02000000000000000000" pitchFamily="2" charset="0"/>
                    <a:ea typeface="Roboto" panose="02000000000000000000" pitchFamily="2" charset="0"/>
                  </a:rPr>
                  <a:t>GHz</a:t>
                </a:r>
                <a:r>
                  <a:rPr lang="en-GB" sz="2200" dirty="0">
                    <a:solidFill>
                      <a:schemeClr val="bg1">
                        <a:lumMod val="50000"/>
                      </a:schemeClr>
                    </a:solidFill>
                    <a:latin typeface="Roboto" panose="02000000000000000000" pitchFamily="2" charset="0"/>
                    <a:ea typeface="Roboto" panose="02000000000000000000" pitchFamily="2" charset="0"/>
                  </a:rPr>
                  <a:t>,  25</a:t>
                </a:r>
                <a14:m>
                  <m:oMath xmlns:m="http://schemas.openxmlformats.org/officeDocument/2006/math">
                    <m:r>
                      <a:rPr lang="it-IT" sz="2200" dirty="0">
                        <a:solidFill>
                          <a:schemeClr val="bg1">
                            <a:lumMod val="50000"/>
                          </a:schemeClr>
                        </a:solidFill>
                        <a:latin typeface="Cambria Math" panose="02040503050406030204" pitchFamily="18" charset="0"/>
                        <a:ea typeface="Roboto" panose="02000000000000000000" pitchFamily="2" charset="0"/>
                      </a:rPr>
                      <m:t>′′</m:t>
                    </m:r>
                  </m:oMath>
                </a14:m>
                <a:endParaRPr lang="en-GB" sz="2200" dirty="0">
                  <a:solidFill>
                    <a:schemeClr val="bg1">
                      <a:lumMod val="50000"/>
                    </a:schemeClr>
                  </a:solidFill>
                  <a:latin typeface="Roboto" panose="02000000000000000000" pitchFamily="2" charset="0"/>
                  <a:ea typeface="Roboto" panose="02000000000000000000" pitchFamily="2" charset="0"/>
                </a:endParaRPr>
              </a:p>
              <a:p>
                <a:pPr marL="914400" lvl="1" indent="-457200">
                  <a:lnSpc>
                    <a:spcPct val="150000"/>
                  </a:lnSpc>
                  <a:buFont typeface="Wingdings" panose="05000000000000000000" pitchFamily="2" charset="2"/>
                  <a:buChar char="Ø"/>
                </a:pPr>
                <a:r>
                  <a:rPr lang="en-GB" sz="2200" b="1" dirty="0">
                    <a:latin typeface="Roboto" panose="02000000000000000000" pitchFamily="2" charset="0"/>
                    <a:ea typeface="Roboto" panose="02000000000000000000" pitchFamily="2" charset="0"/>
                  </a:rPr>
                  <a:t>FIRST</a:t>
                </a:r>
                <a:r>
                  <a:rPr lang="en-GB" sz="2200" dirty="0">
                    <a:solidFill>
                      <a:srgbClr val="2E2E2E"/>
                    </a:solidFill>
                    <a:latin typeface="Roboto" panose="02000000000000000000" pitchFamily="2" charset="0"/>
                    <a:ea typeface="Roboto" panose="02000000000000000000" pitchFamily="2" charset="0"/>
                  </a:rPr>
                  <a:t>  </a:t>
                </a:r>
                <a:r>
                  <a:rPr lang="en-GB" sz="2200" dirty="0">
                    <a:solidFill>
                      <a:schemeClr val="bg1">
                        <a:lumMod val="50000"/>
                      </a:schemeClr>
                    </a:solidFill>
                    <a:latin typeface="Roboto" panose="02000000000000000000" pitchFamily="2" charset="0"/>
                    <a:ea typeface="Roboto" panose="02000000000000000000" pitchFamily="2" charset="0"/>
                  </a:rPr>
                  <a:t>→ 1.4 </a:t>
                </a:r>
                <a:r>
                  <a:rPr lang="en-GB" dirty="0">
                    <a:solidFill>
                      <a:schemeClr val="bg1">
                        <a:lumMod val="50000"/>
                      </a:schemeClr>
                    </a:solidFill>
                    <a:latin typeface="Roboto" panose="02000000000000000000" pitchFamily="2" charset="0"/>
                    <a:ea typeface="Roboto" panose="02000000000000000000" pitchFamily="2" charset="0"/>
                  </a:rPr>
                  <a:t>GHz</a:t>
                </a:r>
                <a:r>
                  <a:rPr lang="en-GB" sz="2200" dirty="0">
                    <a:solidFill>
                      <a:schemeClr val="bg1">
                        <a:lumMod val="50000"/>
                      </a:schemeClr>
                    </a:solidFill>
                    <a:latin typeface="Roboto" panose="02000000000000000000" pitchFamily="2" charset="0"/>
                    <a:ea typeface="Roboto" panose="02000000000000000000" pitchFamily="2" charset="0"/>
                  </a:rPr>
                  <a:t>,    5</a:t>
                </a:r>
                <a14:m>
                  <m:oMath xmlns:m="http://schemas.openxmlformats.org/officeDocument/2006/math">
                    <m:r>
                      <a:rPr lang="it-IT" sz="2200" dirty="0">
                        <a:solidFill>
                          <a:schemeClr val="bg1">
                            <a:lumMod val="50000"/>
                          </a:schemeClr>
                        </a:solidFill>
                        <a:latin typeface="Cambria Math" panose="02040503050406030204" pitchFamily="18" charset="0"/>
                        <a:ea typeface="Roboto" panose="02000000000000000000" pitchFamily="2" charset="0"/>
                      </a:rPr>
                      <m:t>′′</m:t>
                    </m:r>
                  </m:oMath>
                </a14:m>
                <a:endParaRPr lang="en-GB" sz="2200" dirty="0">
                  <a:solidFill>
                    <a:schemeClr val="bg1">
                      <a:lumMod val="50000"/>
                    </a:schemeClr>
                  </a:solidFill>
                  <a:latin typeface="Roboto" panose="02000000000000000000" pitchFamily="2" charset="0"/>
                  <a:ea typeface="Roboto" panose="02000000000000000000" pitchFamily="2" charset="0"/>
                </a:endParaRPr>
              </a:p>
              <a:p>
                <a:pPr marL="914400" lvl="1" indent="-457200">
                  <a:lnSpc>
                    <a:spcPct val="150000"/>
                  </a:lnSpc>
                  <a:buFont typeface="Wingdings" panose="05000000000000000000" pitchFamily="2" charset="2"/>
                  <a:buChar char="Ø"/>
                </a:pPr>
                <a:r>
                  <a:rPr lang="en-GB" sz="2200" b="1" dirty="0">
                    <a:latin typeface="Roboto" panose="02000000000000000000" pitchFamily="2" charset="0"/>
                    <a:ea typeface="Roboto" panose="02000000000000000000" pitchFamily="2" charset="0"/>
                  </a:rPr>
                  <a:t>NVSS</a:t>
                </a:r>
                <a:r>
                  <a:rPr lang="en-GB" sz="2200" dirty="0">
                    <a:solidFill>
                      <a:srgbClr val="2E2E2E"/>
                    </a:solidFill>
                    <a:latin typeface="Roboto" panose="02000000000000000000" pitchFamily="2" charset="0"/>
                    <a:ea typeface="Roboto" panose="02000000000000000000" pitchFamily="2" charset="0"/>
                  </a:rPr>
                  <a:t> </a:t>
                </a:r>
                <a:r>
                  <a:rPr lang="en-GB" sz="2000" dirty="0">
                    <a:solidFill>
                      <a:srgbClr val="2E2E2E"/>
                    </a:solidFill>
                    <a:latin typeface="Roboto" panose="02000000000000000000" pitchFamily="2" charset="0"/>
                    <a:ea typeface="Roboto" panose="02000000000000000000" pitchFamily="2" charset="0"/>
                  </a:rPr>
                  <a:t> </a:t>
                </a:r>
                <a:r>
                  <a:rPr lang="en-GB" sz="1200" dirty="0">
                    <a:solidFill>
                      <a:srgbClr val="2E2E2E"/>
                    </a:solidFill>
                    <a:latin typeface="Roboto" panose="02000000000000000000" pitchFamily="2" charset="0"/>
                    <a:ea typeface="Roboto" panose="02000000000000000000" pitchFamily="2" charset="0"/>
                  </a:rPr>
                  <a:t> </a:t>
                </a:r>
                <a:r>
                  <a:rPr lang="en-GB" sz="2200" dirty="0">
                    <a:solidFill>
                      <a:schemeClr val="bg1">
                        <a:lumMod val="50000"/>
                      </a:schemeClr>
                    </a:solidFill>
                    <a:latin typeface="Roboto" panose="02000000000000000000" pitchFamily="2" charset="0"/>
                    <a:ea typeface="Roboto" panose="02000000000000000000" pitchFamily="2" charset="0"/>
                  </a:rPr>
                  <a:t>→ 1.4 </a:t>
                </a:r>
                <a:r>
                  <a:rPr lang="en-GB" dirty="0">
                    <a:solidFill>
                      <a:schemeClr val="bg1">
                        <a:lumMod val="50000"/>
                      </a:schemeClr>
                    </a:solidFill>
                    <a:latin typeface="Roboto" panose="02000000000000000000" pitchFamily="2" charset="0"/>
                    <a:ea typeface="Roboto" panose="02000000000000000000" pitchFamily="2" charset="0"/>
                  </a:rPr>
                  <a:t>GHz</a:t>
                </a:r>
                <a:r>
                  <a:rPr lang="en-GB" sz="2200" dirty="0">
                    <a:solidFill>
                      <a:schemeClr val="bg1">
                        <a:lumMod val="50000"/>
                      </a:schemeClr>
                    </a:solidFill>
                    <a:latin typeface="Roboto" panose="02000000000000000000" pitchFamily="2" charset="0"/>
                    <a:ea typeface="Roboto" panose="02000000000000000000" pitchFamily="2" charset="0"/>
                  </a:rPr>
                  <a:t>,    45</a:t>
                </a:r>
                <a14:m>
                  <m:oMath xmlns:m="http://schemas.openxmlformats.org/officeDocument/2006/math">
                    <m:r>
                      <a:rPr lang="it-IT" sz="2200" dirty="0">
                        <a:solidFill>
                          <a:schemeClr val="bg1">
                            <a:lumMod val="50000"/>
                          </a:schemeClr>
                        </a:solidFill>
                        <a:latin typeface="Cambria Math" panose="02040503050406030204" pitchFamily="18" charset="0"/>
                        <a:ea typeface="Roboto" panose="02000000000000000000" pitchFamily="2" charset="0"/>
                      </a:rPr>
                      <m:t>′′</m:t>
                    </m:r>
                  </m:oMath>
                </a14:m>
                <a:endParaRPr lang="en-GB" sz="2200" dirty="0">
                  <a:solidFill>
                    <a:schemeClr val="bg1">
                      <a:lumMod val="50000"/>
                    </a:schemeClr>
                  </a:solidFill>
                  <a:latin typeface="Roboto" panose="02000000000000000000" pitchFamily="2" charset="0"/>
                  <a:ea typeface="Roboto" panose="02000000000000000000" pitchFamily="2" charset="0"/>
                </a:endParaRPr>
              </a:p>
            </p:txBody>
          </p:sp>
        </mc:Choice>
        <mc:Fallback xmlns="">
          <p:sp>
            <p:nvSpPr>
              <p:cNvPr id="12" name="CasellaDiTesto 11">
                <a:extLst>
                  <a:ext uri="{FF2B5EF4-FFF2-40B4-BE49-F238E27FC236}">
                    <a16:creationId xmlns:a16="http://schemas.microsoft.com/office/drawing/2014/main" id="{C8F8D9D9-70A7-C136-F70F-2003FC25A784}"/>
                  </a:ext>
                </a:extLst>
              </p:cNvPr>
              <p:cNvSpPr txBox="1">
                <a:spLocks noRot="1" noChangeAspect="1" noMove="1" noResize="1" noEditPoints="1" noAdjustHandles="1" noChangeArrowheads="1" noChangeShapeType="1" noTextEdit="1"/>
              </p:cNvSpPr>
              <p:nvPr/>
            </p:nvSpPr>
            <p:spPr>
              <a:xfrm>
                <a:off x="200607" y="3634875"/>
                <a:ext cx="4202949" cy="3020442"/>
              </a:xfrm>
              <a:prstGeom prst="rect">
                <a:avLst/>
              </a:prstGeom>
              <a:blipFill>
                <a:blip r:embed="rId2"/>
                <a:stretch>
                  <a:fillRect l="-2612" b="-1815"/>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E6A8D28D-D622-2B3C-BBD1-1DBEFDEDBD7C}"/>
                  </a:ext>
                </a:extLst>
              </p:cNvPr>
              <p:cNvSpPr txBox="1"/>
              <p:nvPr/>
            </p:nvSpPr>
            <p:spPr>
              <a:xfrm>
                <a:off x="200608" y="1752231"/>
                <a:ext cx="8245807" cy="2174954"/>
              </a:xfrm>
              <a:prstGeom prst="rect">
                <a:avLst/>
              </a:prstGeom>
              <a:noFill/>
            </p:spPr>
            <p:txBody>
              <a:bodyPr wrap="square">
                <a:spAutoFit/>
              </a:bodyPr>
              <a:lstStyle/>
              <a:p>
                <a:pPr marL="342900" indent="-342900">
                  <a:lnSpc>
                    <a:spcPct val="200000"/>
                  </a:lnSpc>
                  <a:buFont typeface="Wingdings" panose="05000000000000000000" pitchFamily="2" charset="2"/>
                  <a:buChar char="q"/>
                </a:pPr>
                <a:r>
                  <a:rPr lang="en-GB" sz="2800" dirty="0">
                    <a:latin typeface="Roboto" panose="02000000000000000000" pitchFamily="2" charset="0"/>
                    <a:ea typeface="Roboto" panose="02000000000000000000" pitchFamily="2" charset="0"/>
                  </a:rPr>
                  <a:t> Manual self-calibration  → 	</a:t>
                </a:r>
                <a:r>
                  <a:rPr lang="en-GB" sz="2800" b="1" u="sng" dirty="0">
                    <a:latin typeface="Roboto" panose="02000000000000000000" pitchFamily="2" charset="0"/>
                    <a:ea typeface="Roboto" panose="02000000000000000000" pitchFamily="2" charset="0"/>
                  </a:rPr>
                  <a:t>86 images</a:t>
                </a:r>
              </a:p>
              <a:p>
                <a:pPr>
                  <a:lnSpc>
                    <a:spcPct val="150000"/>
                  </a:lnSpc>
                </a:pPr>
                <a:r>
                  <a:rPr lang="en-GB" sz="2400" b="1" dirty="0">
                    <a:latin typeface="Roboto" panose="02000000000000000000" pitchFamily="2" charset="0"/>
                    <a:ea typeface="Roboto" panose="02000000000000000000" pitchFamily="2" charset="0"/>
                  </a:rPr>
                  <a:t>											</a:t>
                </a:r>
                <a:r>
                  <a:rPr lang="en-GB" sz="2800" b="1" dirty="0">
                    <a:latin typeface="Roboto" panose="02000000000000000000" pitchFamily="2" charset="0"/>
                    <a:ea typeface="Roboto" panose="02000000000000000000" pitchFamily="2" charset="0"/>
                  </a:rPr>
                  <a:t>F</a:t>
                </a:r>
                <a14:m>
                  <m:oMath xmlns:m="http://schemas.openxmlformats.org/officeDocument/2006/math">
                    <m:r>
                      <a:rPr lang="it-IT" sz="2400" b="1">
                        <a:latin typeface="Cambria Math" panose="02040503050406030204" pitchFamily="18" charset="0"/>
                        <a:ea typeface="Roboto" panose="02000000000000000000" pitchFamily="2" charset="0"/>
                      </a:rPr>
                      <m:t> </m:t>
                    </m:r>
                    <m:r>
                      <a:rPr lang="en-GB" sz="2400" b="1" smtClean="0">
                        <a:latin typeface="Cambria Math" panose="02040503050406030204" pitchFamily="18" charset="0"/>
                        <a:ea typeface="Roboto" panose="02000000000000000000" pitchFamily="2" charset="0"/>
                      </a:rPr>
                      <m:t>~</m:t>
                    </m:r>
                  </m:oMath>
                </a14:m>
                <a:r>
                  <a:rPr lang="en-GB" sz="2400" b="1" dirty="0">
                    <a:latin typeface="Roboto" panose="02000000000000000000" pitchFamily="2" charset="0"/>
                    <a:ea typeface="Roboto" panose="02000000000000000000" pitchFamily="2" charset="0"/>
                  </a:rPr>
                  <a:t> 1 – 120  </a:t>
                </a:r>
                <a:r>
                  <a:rPr lang="en-GB" sz="2400" b="1" dirty="0" err="1">
                    <a:solidFill>
                      <a:srgbClr val="2E2E2E"/>
                    </a:solidFill>
                    <a:latin typeface="Roboto" panose="02000000000000000000" pitchFamily="2" charset="0"/>
                    <a:ea typeface="Roboto" panose="02000000000000000000" pitchFamily="2" charset="0"/>
                  </a:rPr>
                  <a:t>mJy</a:t>
                </a:r>
                <a:endParaRPr lang="en-GB" sz="2400" b="1" dirty="0">
                  <a:solidFill>
                    <a:srgbClr val="2E2E2E"/>
                  </a:solidFill>
                  <a:latin typeface="Roboto" panose="02000000000000000000" pitchFamily="2" charset="0"/>
                  <a:ea typeface="Roboto" panose="02000000000000000000" pitchFamily="2" charset="0"/>
                </a:endParaRPr>
              </a:p>
              <a:p>
                <a:pPr lvl="1">
                  <a:lnSpc>
                    <a:spcPct val="150000"/>
                  </a:lnSpc>
                </a:pPr>
                <a:r>
                  <a:rPr lang="en-GB" sz="2400" b="1" dirty="0">
                    <a:solidFill>
                      <a:srgbClr val="836967"/>
                    </a:solidFill>
                  </a:rPr>
                  <a:t>									</a:t>
                </a:r>
                <a:r>
                  <a:rPr lang="en-GB" sz="2800" b="1" dirty="0">
                    <a:latin typeface="Roboto" panose="02000000000000000000" pitchFamily="2" charset="0"/>
                    <a:ea typeface="Roboto" panose="02000000000000000000" pitchFamily="2" charset="0"/>
                  </a:rPr>
                  <a:t>	L</a:t>
                </a:r>
                <a14:m>
                  <m:oMath xmlns:m="http://schemas.openxmlformats.org/officeDocument/2006/math">
                    <m:r>
                      <a:rPr lang="it-IT" sz="2400" b="1">
                        <a:latin typeface="Cambria Math" panose="02040503050406030204" pitchFamily="18" charset="0"/>
                        <a:ea typeface="Roboto" panose="02000000000000000000" pitchFamily="2" charset="0"/>
                      </a:rPr>
                      <m:t> </m:t>
                    </m:r>
                    <m:r>
                      <a:rPr lang="en-GB" sz="2400" b="1" smtClean="0">
                        <a:latin typeface="Cambria Math" panose="02040503050406030204" pitchFamily="18" charset="0"/>
                        <a:ea typeface="Roboto" panose="02000000000000000000" pitchFamily="2" charset="0"/>
                      </a:rPr>
                      <m:t>~</m:t>
                    </m:r>
                    <m:sSup>
                      <m:sSupPr>
                        <m:ctrlPr>
                          <a:rPr lang="it-IT" sz="2400" b="1" i="1" dirty="0">
                            <a:latin typeface="Cambria Math" panose="02040503050406030204" pitchFamily="18" charset="0"/>
                            <a:ea typeface="Roboto" panose="02000000000000000000" pitchFamily="2" charset="0"/>
                          </a:rPr>
                        </m:ctrlPr>
                      </m:sSupPr>
                      <m:e>
                        <m:sSup>
                          <m:sSupPr>
                            <m:ctrlPr>
                              <a:rPr lang="it-IT" sz="2400" b="1" i="1" dirty="0">
                                <a:latin typeface="Cambria Math" panose="02040503050406030204" pitchFamily="18" charset="0"/>
                                <a:ea typeface="Roboto" panose="02000000000000000000" pitchFamily="2" charset="0"/>
                              </a:rPr>
                            </m:ctrlPr>
                          </m:sSupPr>
                          <m:e>
                            <m:r>
                              <a:rPr lang="it-IT" sz="2400" b="1" dirty="0">
                                <a:latin typeface="Cambria Math" panose="02040503050406030204" pitchFamily="18" charset="0"/>
                                <a:ea typeface="Roboto" panose="02000000000000000000" pitchFamily="2" charset="0"/>
                              </a:rPr>
                              <m:t> </m:t>
                            </m:r>
                            <m:r>
                              <a:rPr lang="en-GB" sz="2400" b="1" dirty="0" smtClean="0">
                                <a:latin typeface="Cambria Math" panose="02040503050406030204" pitchFamily="18" charset="0"/>
                                <a:ea typeface="Roboto" panose="02000000000000000000" pitchFamily="2" charset="0"/>
                              </a:rPr>
                              <m:t>𝟏𝟎</m:t>
                            </m:r>
                          </m:e>
                          <m:sup>
                            <m:r>
                              <a:rPr lang="it-IT" sz="2400" b="1" dirty="0">
                                <a:latin typeface="Cambria Math" panose="02040503050406030204" pitchFamily="18" charset="0"/>
                                <a:ea typeface="Roboto" panose="02000000000000000000" pitchFamily="2" charset="0"/>
                              </a:rPr>
                              <m:t>𝟑𝟖</m:t>
                            </m:r>
                          </m:sup>
                        </m:sSup>
                        <m:r>
                          <a:rPr lang="it-IT" sz="2400" b="1" dirty="0">
                            <a:latin typeface="Cambria Math" panose="02040503050406030204" pitchFamily="18" charset="0"/>
                            <a:ea typeface="Roboto" panose="02000000000000000000" pitchFamily="2" charset="0"/>
                          </a:rPr>
                          <m:t> − </m:t>
                        </m:r>
                        <m:r>
                          <a:rPr lang="en-GB" sz="2400" b="1" dirty="0" smtClean="0">
                            <a:latin typeface="Cambria Math" panose="02040503050406030204" pitchFamily="18" charset="0"/>
                            <a:ea typeface="Roboto" panose="02000000000000000000" pitchFamily="2" charset="0"/>
                          </a:rPr>
                          <m:t>𝟏𝟎</m:t>
                        </m:r>
                      </m:e>
                      <m:sup>
                        <m:r>
                          <a:rPr lang="it-IT" sz="2400" b="1" dirty="0">
                            <a:latin typeface="Cambria Math" panose="02040503050406030204" pitchFamily="18" charset="0"/>
                            <a:ea typeface="Roboto" panose="02000000000000000000" pitchFamily="2" charset="0"/>
                          </a:rPr>
                          <m:t>𝟒𝟎</m:t>
                        </m:r>
                      </m:sup>
                    </m:sSup>
                  </m:oMath>
                </a14:m>
                <a:r>
                  <a:rPr lang="en-GB" sz="2400" b="1" dirty="0">
                    <a:latin typeface="Roboto" panose="02000000000000000000" pitchFamily="2" charset="0"/>
                    <a:ea typeface="Roboto" panose="02000000000000000000" pitchFamily="2" charset="0"/>
                  </a:rPr>
                  <a:t> </a:t>
                </a:r>
                <a:r>
                  <a:rPr lang="en-GB" sz="2400" b="1" dirty="0">
                    <a:solidFill>
                      <a:srgbClr val="2E2E2E"/>
                    </a:solidFill>
                    <a:latin typeface="Roboto" panose="02000000000000000000" pitchFamily="2" charset="0"/>
                    <a:ea typeface="Roboto" panose="02000000000000000000" pitchFamily="2" charset="0"/>
                  </a:rPr>
                  <a:t>erg/s</a:t>
                </a:r>
              </a:p>
            </p:txBody>
          </p:sp>
        </mc:Choice>
        <mc:Fallback xmlns="">
          <p:sp>
            <p:nvSpPr>
              <p:cNvPr id="8" name="CasellaDiTesto 7">
                <a:extLst>
                  <a:ext uri="{FF2B5EF4-FFF2-40B4-BE49-F238E27FC236}">
                    <a16:creationId xmlns:a16="http://schemas.microsoft.com/office/drawing/2014/main" id="{E6A8D28D-D622-2B3C-BBD1-1DBEFDEDBD7C}"/>
                  </a:ext>
                </a:extLst>
              </p:cNvPr>
              <p:cNvSpPr txBox="1">
                <a:spLocks noRot="1" noChangeAspect="1" noMove="1" noResize="1" noEditPoints="1" noAdjustHandles="1" noChangeArrowheads="1" noChangeShapeType="1" noTextEdit="1"/>
              </p:cNvSpPr>
              <p:nvPr/>
            </p:nvSpPr>
            <p:spPr>
              <a:xfrm>
                <a:off x="200608" y="1752231"/>
                <a:ext cx="8245807" cy="2174954"/>
              </a:xfrm>
              <a:prstGeom prst="rect">
                <a:avLst/>
              </a:prstGeom>
              <a:blipFill>
                <a:blip r:embed="rId3"/>
                <a:stretch>
                  <a:fillRect l="-1330" r="-591" b="-7003"/>
                </a:stretch>
              </a:blipFill>
            </p:spPr>
            <p:txBody>
              <a:bodyPr/>
              <a:lstStyle/>
              <a:p>
                <a:r>
                  <a:rPr lang="it-IT">
                    <a:noFill/>
                  </a:rPr>
                  <a:t> </a:t>
                </a:r>
              </a:p>
            </p:txBody>
          </p:sp>
        </mc:Fallback>
      </mc:AlternateContent>
      <p:sp>
        <p:nvSpPr>
          <p:cNvPr id="7" name="Rettangolo 6">
            <a:extLst>
              <a:ext uri="{FF2B5EF4-FFF2-40B4-BE49-F238E27FC236}">
                <a16:creationId xmlns:a16="http://schemas.microsoft.com/office/drawing/2014/main" id="{80953118-F88E-B84E-FB2D-989B4A580DE1}"/>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6" name="Parentesi graffa aperta 15">
            <a:extLst>
              <a:ext uri="{FF2B5EF4-FFF2-40B4-BE49-F238E27FC236}">
                <a16:creationId xmlns:a16="http://schemas.microsoft.com/office/drawing/2014/main" id="{88FEF4BF-08A1-BB11-A51B-1F7A4D9D1AB5}"/>
              </a:ext>
            </a:extLst>
          </p:cNvPr>
          <p:cNvSpPr/>
          <p:nvPr/>
        </p:nvSpPr>
        <p:spPr>
          <a:xfrm rot="10800000">
            <a:off x="4354658" y="4608608"/>
            <a:ext cx="212103" cy="2044195"/>
          </a:xfrm>
          <a:prstGeom prst="leftBrace">
            <a:avLst>
              <a:gd name="adj1" fmla="val 65034"/>
              <a:gd name="adj2" fmla="val 50000"/>
            </a:avLst>
          </a:prstGeom>
          <a:ln>
            <a:solidFill>
              <a:srgbClr val="2E2E2E"/>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18" name="CasellaDiTesto 17">
            <a:extLst>
              <a:ext uri="{FF2B5EF4-FFF2-40B4-BE49-F238E27FC236}">
                <a16:creationId xmlns:a16="http://schemas.microsoft.com/office/drawing/2014/main" id="{D606FA3A-5C41-F147-4F83-885CB7005CBF}"/>
              </a:ext>
            </a:extLst>
          </p:cNvPr>
          <p:cNvSpPr txBox="1"/>
          <p:nvPr/>
        </p:nvSpPr>
        <p:spPr>
          <a:xfrm>
            <a:off x="5170557" y="4798427"/>
            <a:ext cx="1620767" cy="646331"/>
          </a:xfrm>
          <a:prstGeom prst="rect">
            <a:avLst/>
          </a:prstGeom>
          <a:noFill/>
        </p:spPr>
        <p:txBody>
          <a:bodyPr wrap="square">
            <a:spAutoFit/>
          </a:bodyPr>
          <a:lstStyle/>
          <a:p>
            <a:r>
              <a:rPr lang="en-GB" sz="3600" b="1" u="sng" dirty="0">
                <a:latin typeface="Roboto" panose="02000000000000000000" pitchFamily="2" charset="0"/>
                <a:ea typeface="Roboto" panose="02000000000000000000" pitchFamily="2" charset="0"/>
              </a:rPr>
              <a:t>SEDs</a:t>
            </a:r>
            <a:endParaRPr lang="en-GB" sz="3600" b="1" u="sng" dirty="0"/>
          </a:p>
        </p:txBody>
      </p:sp>
      <p:pic>
        <p:nvPicPr>
          <p:cNvPr id="23" name="Immagine 22">
            <a:extLst>
              <a:ext uri="{FF2B5EF4-FFF2-40B4-BE49-F238E27FC236}">
                <a16:creationId xmlns:a16="http://schemas.microsoft.com/office/drawing/2014/main" id="{C3F3DFC9-79C8-3E57-B586-259E34B5D05C}"/>
              </a:ext>
            </a:extLst>
          </p:cNvPr>
          <p:cNvPicPr>
            <a:picLocks noChangeAspect="1"/>
          </p:cNvPicPr>
          <p:nvPr/>
        </p:nvPicPr>
        <p:blipFill>
          <a:blip r:embed="rId4"/>
          <a:srcRect l="16692" t="26079" r="1443" b="29381"/>
          <a:stretch>
            <a:fillRect/>
          </a:stretch>
        </p:blipFill>
        <p:spPr>
          <a:xfrm>
            <a:off x="8976875" y="140052"/>
            <a:ext cx="2861869" cy="1472417"/>
          </a:xfrm>
          <a:prstGeom prst="rect">
            <a:avLst/>
          </a:prstGeom>
          <a:ln w="28575">
            <a:solidFill>
              <a:srgbClr val="1F6BC1"/>
            </a:solidFill>
          </a:ln>
        </p:spPr>
      </p:pic>
      <p:pic>
        <p:nvPicPr>
          <p:cNvPr id="24" name="Immagine 23">
            <a:extLst>
              <a:ext uri="{FF2B5EF4-FFF2-40B4-BE49-F238E27FC236}">
                <a16:creationId xmlns:a16="http://schemas.microsoft.com/office/drawing/2014/main" id="{789C1279-F1FA-9873-879B-A08E6677BD14}"/>
              </a:ext>
            </a:extLst>
          </p:cNvPr>
          <p:cNvPicPr>
            <a:picLocks noChangeAspect="1"/>
          </p:cNvPicPr>
          <p:nvPr/>
        </p:nvPicPr>
        <p:blipFill>
          <a:blip r:embed="rId5"/>
          <a:srcRect l="16323" t="26676" r="1360" b="27765"/>
          <a:stretch>
            <a:fillRect/>
          </a:stretch>
        </p:blipFill>
        <p:spPr>
          <a:xfrm>
            <a:off x="8976876" y="2554328"/>
            <a:ext cx="2861868" cy="1472417"/>
          </a:xfrm>
          <a:prstGeom prst="rect">
            <a:avLst/>
          </a:prstGeom>
          <a:ln w="28575">
            <a:solidFill>
              <a:srgbClr val="1F6BC1"/>
            </a:solidFill>
          </a:ln>
        </p:spPr>
      </p:pic>
      <p:sp>
        <p:nvSpPr>
          <p:cNvPr id="26" name="Freccia in giù 25">
            <a:extLst>
              <a:ext uri="{FF2B5EF4-FFF2-40B4-BE49-F238E27FC236}">
                <a16:creationId xmlns:a16="http://schemas.microsoft.com/office/drawing/2014/main" id="{17917984-6A3C-7E78-5867-774CDB03608D}"/>
              </a:ext>
            </a:extLst>
          </p:cNvPr>
          <p:cNvSpPr/>
          <p:nvPr/>
        </p:nvSpPr>
        <p:spPr>
          <a:xfrm>
            <a:off x="8976874" y="1752231"/>
            <a:ext cx="2861868" cy="662335"/>
          </a:xfrm>
          <a:prstGeom prst="downArrow">
            <a:avLst>
              <a:gd name="adj1" fmla="val 50000"/>
              <a:gd name="adj2" fmla="val 57816"/>
            </a:avLst>
          </a:prstGeom>
          <a:solidFill>
            <a:srgbClr val="1F6BC1"/>
          </a:solidFill>
          <a:ln>
            <a:solidFill>
              <a:srgbClr val="13407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900" dirty="0"/>
          </a:p>
          <a:p>
            <a:pPr algn="ctr"/>
            <a:r>
              <a:rPr lang="it-IT" sz="2800" b="1" dirty="0"/>
              <a:t>SELFCAL</a:t>
            </a:r>
            <a:endParaRPr lang="en-GB" sz="2000" b="1" dirty="0"/>
          </a:p>
        </p:txBody>
      </p:sp>
      <p:sp>
        <p:nvSpPr>
          <p:cNvPr id="3" name="CasellaDiTesto 2">
            <a:extLst>
              <a:ext uri="{FF2B5EF4-FFF2-40B4-BE49-F238E27FC236}">
                <a16:creationId xmlns:a16="http://schemas.microsoft.com/office/drawing/2014/main" id="{9243725C-C454-CB2E-172F-A13F02347203}"/>
              </a:ext>
            </a:extLst>
          </p:cNvPr>
          <p:cNvSpPr txBox="1"/>
          <p:nvPr/>
        </p:nvSpPr>
        <p:spPr>
          <a:xfrm>
            <a:off x="5170557" y="5444758"/>
            <a:ext cx="2743215" cy="954107"/>
          </a:xfrm>
          <a:prstGeom prst="rect">
            <a:avLst/>
          </a:prstGeom>
          <a:noFill/>
        </p:spPr>
        <p:txBody>
          <a:bodyPr wrap="square">
            <a:spAutoFit/>
          </a:bodyPr>
          <a:lstStyle/>
          <a:p>
            <a:r>
              <a:rPr lang="en-GB" sz="2800" b="1" dirty="0">
                <a:latin typeface="Roboto" panose="02000000000000000000" pitchFamily="2" charset="0"/>
                <a:ea typeface="Roboto" panose="02000000000000000000" pitchFamily="2" charset="0"/>
              </a:rPr>
              <a:t>0.15 – 7.5 </a:t>
            </a:r>
            <a:r>
              <a:rPr lang="en-GB" sz="2400" b="1" dirty="0">
                <a:solidFill>
                  <a:srgbClr val="2E2E2E"/>
                </a:solidFill>
                <a:latin typeface="Roboto" panose="02000000000000000000" pitchFamily="2" charset="0"/>
                <a:ea typeface="Roboto" panose="02000000000000000000" pitchFamily="2" charset="0"/>
              </a:rPr>
              <a:t>GHz</a:t>
            </a:r>
          </a:p>
          <a:p>
            <a:r>
              <a:rPr lang="en-GB" sz="2800" b="1" dirty="0">
                <a:latin typeface="Roboto" panose="02000000000000000000" pitchFamily="2" charset="0"/>
                <a:ea typeface="Roboto" panose="02000000000000000000" pitchFamily="2" charset="0"/>
              </a:rPr>
              <a:t>0.3 – 45 </a:t>
            </a:r>
            <a:r>
              <a:rPr lang="en-GB" sz="2400" b="1" dirty="0">
                <a:solidFill>
                  <a:srgbClr val="2E2E2E"/>
                </a:solidFill>
                <a:latin typeface="Roboto" panose="02000000000000000000" pitchFamily="2" charset="0"/>
                <a:ea typeface="Roboto" panose="02000000000000000000" pitchFamily="2" charset="0"/>
              </a:rPr>
              <a:t>arcsec</a:t>
            </a:r>
          </a:p>
        </p:txBody>
      </p:sp>
    </p:spTree>
    <p:extLst>
      <p:ext uri="{BB962C8B-B14F-4D97-AF65-F5344CB8AC3E}">
        <p14:creationId xmlns:p14="http://schemas.microsoft.com/office/powerpoint/2010/main" val="16229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2" grpId="0"/>
      <p:bldP spid="8" grpId="0"/>
      <p:bldP spid="16" grpId="0" animBg="1"/>
      <p:bldP spid="18" grpId="0"/>
      <p:bldP spid="26"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D4C14-2430-FB36-FADE-15AFB7AE462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A1FC3FBC-3522-8A83-EC77-EFC59517A730}"/>
              </a:ext>
            </a:extLst>
          </p:cNvPr>
          <p:cNvSpPr txBox="1">
            <a:spLocks/>
          </p:cNvSpPr>
          <p:nvPr/>
        </p:nvSpPr>
        <p:spPr>
          <a:xfrm>
            <a:off x="200610" y="0"/>
            <a:ext cx="11991389" cy="11684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it-IT" sz="4800" u="sng" dirty="0">
                <a:solidFill>
                  <a:srgbClr val="0070C0"/>
                </a:solidFill>
                <a:latin typeface="Montserrat SemiBold" pitchFamily="2" charset="0"/>
              </a:rPr>
              <a:t>J</a:t>
            </a:r>
            <a:r>
              <a:rPr lang="en-GB" sz="4800" u="sng" dirty="0">
                <a:solidFill>
                  <a:srgbClr val="0070C0"/>
                </a:solidFill>
                <a:latin typeface="Montserrat SemiBold" pitchFamily="2" charset="0"/>
              </a:rPr>
              <a:t>et-Sidedness</a:t>
            </a:r>
          </a:p>
        </p:txBody>
      </p:sp>
      <mc:AlternateContent xmlns:mc="http://schemas.openxmlformats.org/markup-compatibility/2006" xmlns:a14="http://schemas.microsoft.com/office/drawing/2010/main">
        <mc:Choice Requires="a14">
          <p:sp>
            <p:nvSpPr>
              <p:cNvPr id="4" name="CasellaDiTesto 3">
                <a:extLst>
                  <a:ext uri="{FF2B5EF4-FFF2-40B4-BE49-F238E27FC236}">
                    <a16:creationId xmlns:a16="http://schemas.microsoft.com/office/drawing/2014/main" id="{9B277E54-8A60-7207-AB26-440061517844}"/>
                  </a:ext>
                </a:extLst>
              </p:cNvPr>
              <p:cNvSpPr txBox="1"/>
              <p:nvPr/>
            </p:nvSpPr>
            <p:spPr>
              <a:xfrm>
                <a:off x="176213" y="1520309"/>
                <a:ext cx="2605087" cy="816185"/>
              </a:xfrm>
              <a:prstGeom prst="rect">
                <a:avLst/>
              </a:prstGeom>
              <a:noFill/>
            </p:spPr>
            <p:txBody>
              <a:bodyPr wrap="square">
                <a:spAutoFit/>
              </a:bodyPr>
              <a:lstStyle/>
              <a:p>
                <a:r>
                  <a:rPr lang="it-IT" sz="2400" dirty="0">
                    <a:solidFill>
                      <a:srgbClr val="2E2E2E"/>
                    </a:solidFill>
                    <a:latin typeface="Montserrat SemiBold" pitchFamily="2" charset="0"/>
                  </a:rPr>
                  <a:t>Jet-ratio= </a:t>
                </a:r>
                <a14:m>
                  <m:oMath xmlns:m="http://schemas.openxmlformats.org/officeDocument/2006/math">
                    <m:f>
                      <m:fPr>
                        <m:ctrlPr>
                          <a:rPr lang="en-GB" sz="2800" i="1" dirty="0">
                            <a:solidFill>
                              <a:srgbClr val="2E2E2E"/>
                            </a:solidFill>
                            <a:latin typeface="Cambria Math" panose="02040503050406030204" pitchFamily="18" charset="0"/>
                          </a:rPr>
                        </m:ctrlPr>
                      </m:fPr>
                      <m:num>
                        <m:sSub>
                          <m:sSubPr>
                            <m:ctrlPr>
                              <a:rPr lang="en-GB" sz="2800" i="1" dirty="0">
                                <a:solidFill>
                                  <a:srgbClr val="2E2E2E"/>
                                </a:solidFill>
                                <a:latin typeface="Cambria Math" panose="02040503050406030204" pitchFamily="18" charset="0"/>
                              </a:rPr>
                            </m:ctrlPr>
                          </m:sSubPr>
                          <m:e>
                            <m:r>
                              <a:rPr lang="en-GB" sz="2800" i="1" dirty="0">
                                <a:solidFill>
                                  <a:srgbClr val="2E2E2E"/>
                                </a:solidFill>
                                <a:latin typeface="Cambria Math" panose="02040503050406030204" pitchFamily="18" charset="0"/>
                              </a:rPr>
                              <m:t>𝐹</m:t>
                            </m:r>
                          </m:e>
                          <m:sub>
                            <m:r>
                              <a:rPr lang="en-GB" sz="2800" i="1" dirty="0">
                                <a:solidFill>
                                  <a:srgbClr val="2E2E2E"/>
                                </a:solidFill>
                                <a:latin typeface="Cambria Math" panose="02040503050406030204" pitchFamily="18" charset="0"/>
                              </a:rPr>
                              <m:t>𝐽</m:t>
                            </m:r>
                            <m:r>
                              <a:rPr lang="it-IT" sz="2800" b="0" i="1" dirty="0" smtClean="0">
                                <a:solidFill>
                                  <a:srgbClr val="2E2E2E"/>
                                </a:solidFill>
                                <a:latin typeface="Cambria Math" panose="02040503050406030204" pitchFamily="18" charset="0"/>
                              </a:rPr>
                              <m:t>𝑒𝑡</m:t>
                            </m:r>
                            <m:r>
                              <a:rPr lang="it-IT" sz="2800" b="0" i="1" dirty="0" smtClean="0">
                                <a:solidFill>
                                  <a:srgbClr val="2E2E2E"/>
                                </a:solidFill>
                                <a:latin typeface="Cambria Math" panose="02040503050406030204" pitchFamily="18" charset="0"/>
                              </a:rPr>
                              <m:t>, 1</m:t>
                            </m:r>
                          </m:sub>
                        </m:sSub>
                      </m:num>
                      <m:den>
                        <m:sSub>
                          <m:sSubPr>
                            <m:ctrlPr>
                              <a:rPr lang="en-GB" sz="2800" i="1" dirty="0">
                                <a:solidFill>
                                  <a:srgbClr val="2E2E2E"/>
                                </a:solidFill>
                                <a:latin typeface="Cambria Math" panose="02040503050406030204" pitchFamily="18" charset="0"/>
                              </a:rPr>
                            </m:ctrlPr>
                          </m:sSubPr>
                          <m:e>
                            <m:r>
                              <a:rPr lang="en-GB" sz="2800" i="1" dirty="0">
                                <a:solidFill>
                                  <a:srgbClr val="2E2E2E"/>
                                </a:solidFill>
                                <a:latin typeface="Cambria Math" panose="02040503050406030204" pitchFamily="18" charset="0"/>
                              </a:rPr>
                              <m:t>𝐹</m:t>
                            </m:r>
                          </m:e>
                          <m:sub>
                            <m:r>
                              <a:rPr lang="en-GB" sz="2800" i="1" dirty="0">
                                <a:solidFill>
                                  <a:srgbClr val="2E2E2E"/>
                                </a:solidFill>
                                <a:latin typeface="Cambria Math" panose="02040503050406030204" pitchFamily="18" charset="0"/>
                              </a:rPr>
                              <m:t>𝐽</m:t>
                            </m:r>
                            <m:r>
                              <a:rPr lang="it-IT" sz="2800" b="0" i="1" dirty="0" smtClean="0">
                                <a:solidFill>
                                  <a:srgbClr val="2E2E2E"/>
                                </a:solidFill>
                                <a:latin typeface="Cambria Math" panose="02040503050406030204" pitchFamily="18" charset="0"/>
                              </a:rPr>
                              <m:t>𝑒𝑡</m:t>
                            </m:r>
                            <m:r>
                              <a:rPr lang="it-IT" sz="2800" b="0" i="1" dirty="0" smtClean="0">
                                <a:solidFill>
                                  <a:srgbClr val="2E2E2E"/>
                                </a:solidFill>
                                <a:latin typeface="Cambria Math" panose="02040503050406030204" pitchFamily="18" charset="0"/>
                              </a:rPr>
                              <m:t>, 2</m:t>
                            </m:r>
                          </m:sub>
                        </m:sSub>
                      </m:den>
                    </m:f>
                  </m:oMath>
                </a14:m>
                <a:endParaRPr lang="en-GB" sz="2000" dirty="0">
                  <a:solidFill>
                    <a:srgbClr val="2E2E2E"/>
                  </a:solidFill>
                </a:endParaRPr>
              </a:p>
            </p:txBody>
          </p:sp>
        </mc:Choice>
        <mc:Fallback xmlns="">
          <p:sp>
            <p:nvSpPr>
              <p:cNvPr id="4" name="CasellaDiTesto 3">
                <a:extLst>
                  <a:ext uri="{FF2B5EF4-FFF2-40B4-BE49-F238E27FC236}">
                    <a16:creationId xmlns:a16="http://schemas.microsoft.com/office/drawing/2014/main" id="{9B277E54-8A60-7207-AB26-440061517844}"/>
                  </a:ext>
                </a:extLst>
              </p:cNvPr>
              <p:cNvSpPr txBox="1">
                <a:spLocks noRot="1" noChangeAspect="1" noMove="1" noResize="1" noEditPoints="1" noAdjustHandles="1" noChangeArrowheads="1" noChangeShapeType="1" noTextEdit="1"/>
              </p:cNvSpPr>
              <p:nvPr/>
            </p:nvSpPr>
            <p:spPr>
              <a:xfrm>
                <a:off x="176213" y="1520309"/>
                <a:ext cx="2605087" cy="816185"/>
              </a:xfrm>
              <a:prstGeom prst="rect">
                <a:avLst/>
              </a:prstGeom>
              <a:blipFill>
                <a:blip r:embed="rId3"/>
                <a:stretch>
                  <a:fillRect l="-3747"/>
                </a:stretch>
              </a:blipFill>
            </p:spPr>
            <p:txBody>
              <a:bodyPr/>
              <a:lstStyle/>
              <a:p>
                <a:r>
                  <a:rPr lang="en-GB">
                    <a:noFill/>
                  </a:rPr>
                  <a:t> </a:t>
                </a:r>
              </a:p>
            </p:txBody>
          </p:sp>
        </mc:Fallback>
      </mc:AlternateContent>
      <p:sp>
        <p:nvSpPr>
          <p:cNvPr id="6" name="Freccia in giù 5">
            <a:extLst>
              <a:ext uri="{FF2B5EF4-FFF2-40B4-BE49-F238E27FC236}">
                <a16:creationId xmlns:a16="http://schemas.microsoft.com/office/drawing/2014/main" id="{E048AB48-48AB-60C2-E333-349F57CAC3E4}"/>
              </a:ext>
            </a:extLst>
          </p:cNvPr>
          <p:cNvSpPr/>
          <p:nvPr/>
        </p:nvSpPr>
        <p:spPr>
          <a:xfrm rot="16200000">
            <a:off x="3769750" y="613816"/>
            <a:ext cx="488963" cy="2524125"/>
          </a:xfrm>
          <a:prstGeom prst="downArrow">
            <a:avLst>
              <a:gd name="adj1" fmla="val 30125"/>
              <a:gd name="adj2" fmla="val 66421"/>
            </a:avLst>
          </a:prstGeom>
          <a:gradFill>
            <a:gsLst>
              <a:gs pos="50000">
                <a:schemeClr val="accent1">
                  <a:tint val="100000"/>
                  <a:shade val="100000"/>
                  <a:satMod val="130000"/>
                </a:schemeClr>
              </a:gs>
              <a:gs pos="100000">
                <a:schemeClr val="accent1">
                  <a:tint val="50000"/>
                  <a:shade val="100000"/>
                  <a:satMod val="350000"/>
                </a:schemeClr>
              </a:gs>
            </a:gsLst>
            <a:lin ang="16200000" scaled="0"/>
          </a:gradFill>
          <a:ln>
            <a:solidFill>
              <a:srgbClr val="13407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dirty="0"/>
          </a:p>
        </p:txBody>
      </p:sp>
      <p:graphicFrame>
        <p:nvGraphicFramePr>
          <p:cNvPr id="9" name="Tabella 8">
            <a:extLst>
              <a:ext uri="{FF2B5EF4-FFF2-40B4-BE49-F238E27FC236}">
                <a16:creationId xmlns:a16="http://schemas.microsoft.com/office/drawing/2014/main" id="{332F71A9-9892-D157-352B-32840D442CC4}"/>
              </a:ext>
            </a:extLst>
          </p:cNvPr>
          <p:cNvGraphicFramePr>
            <a:graphicFrameLocks noGrp="1"/>
          </p:cNvGraphicFramePr>
          <p:nvPr>
            <p:extLst>
              <p:ext uri="{D42A27DB-BD31-4B8C-83A1-F6EECF244321}">
                <p14:modId xmlns:p14="http://schemas.microsoft.com/office/powerpoint/2010/main" val="615850965"/>
              </p:ext>
            </p:extLst>
          </p:nvPr>
        </p:nvGraphicFramePr>
        <p:xfrm>
          <a:off x="5551487" y="1682737"/>
          <a:ext cx="6120000" cy="1559560"/>
        </p:xfrm>
        <a:graphic>
          <a:graphicData uri="http://schemas.openxmlformats.org/drawingml/2006/table">
            <a:tbl>
              <a:tblPr firstRow="1" bandRow="1">
                <a:tableStyleId>{5C22544A-7EE6-4342-B048-85BDC9FD1C3A}</a:tableStyleId>
              </a:tblPr>
              <a:tblGrid>
                <a:gridCol w="2040000">
                  <a:extLst>
                    <a:ext uri="{9D8B030D-6E8A-4147-A177-3AD203B41FA5}">
                      <a16:colId xmlns:a16="http://schemas.microsoft.com/office/drawing/2014/main" val="1580781942"/>
                    </a:ext>
                  </a:extLst>
                </a:gridCol>
                <a:gridCol w="2040000">
                  <a:extLst>
                    <a:ext uri="{9D8B030D-6E8A-4147-A177-3AD203B41FA5}">
                      <a16:colId xmlns:a16="http://schemas.microsoft.com/office/drawing/2014/main" val="2738378018"/>
                    </a:ext>
                  </a:extLst>
                </a:gridCol>
                <a:gridCol w="2040000">
                  <a:extLst>
                    <a:ext uri="{9D8B030D-6E8A-4147-A177-3AD203B41FA5}">
                      <a16:colId xmlns:a16="http://schemas.microsoft.com/office/drawing/2014/main" val="2589858831"/>
                    </a:ext>
                  </a:extLst>
                </a:gridCol>
              </a:tblGrid>
              <a:tr h="370840">
                <a:tc>
                  <a:txBody>
                    <a:bodyPr/>
                    <a:lstStyle/>
                    <a:p>
                      <a:pPr algn="l"/>
                      <a:r>
                        <a:rPr lang="it-IT" sz="2000" dirty="0"/>
                        <a:t>Sample</a:t>
                      </a:r>
                      <a:endParaRPr lang="en-GB" dirty="0"/>
                    </a:p>
                  </a:txBody>
                  <a:tcPr anchor="ctr"/>
                </a:tc>
                <a:tc>
                  <a:txBody>
                    <a:bodyPr/>
                    <a:lstStyle/>
                    <a:p>
                      <a:pPr algn="ctr"/>
                      <a:r>
                        <a:rPr lang="it-IT" dirty="0"/>
                        <a:t>VLA</a:t>
                      </a:r>
                      <a:endParaRPr lang="en-GB" dirty="0"/>
                    </a:p>
                  </a:txBody>
                  <a:tcPr anchor="ctr"/>
                </a:tc>
                <a:tc>
                  <a:txBody>
                    <a:bodyPr/>
                    <a:lstStyle/>
                    <a:p>
                      <a:pPr algn="ctr"/>
                      <a:r>
                        <a:rPr lang="it-IT" dirty="0"/>
                        <a:t>LOFAR</a:t>
                      </a:r>
                      <a:endParaRPr lang="en-GB" dirty="0"/>
                    </a:p>
                  </a:txBody>
                  <a:tcPr anchor="ctr"/>
                </a:tc>
                <a:extLst>
                  <a:ext uri="{0D108BD9-81ED-4DB2-BD59-A6C34878D82A}">
                    <a16:rowId xmlns:a16="http://schemas.microsoft.com/office/drawing/2014/main" val="2894943275"/>
                  </a:ext>
                </a:extLst>
              </a:tr>
              <a:tr h="370840">
                <a:tc>
                  <a:txBody>
                    <a:bodyPr/>
                    <a:lstStyle/>
                    <a:p>
                      <a:pPr algn="l"/>
                      <a:r>
                        <a:rPr lang="it-IT" sz="2000" b="1" dirty="0"/>
                        <a:t>Project 2</a:t>
                      </a:r>
                      <a:endParaRPr lang="en-GB" sz="2000" b="1" dirty="0"/>
                    </a:p>
                  </a:txBody>
                  <a:tcPr anchor="ctr"/>
                </a:tc>
                <a:tc>
                  <a:txBody>
                    <a:bodyPr/>
                    <a:lstStyle/>
                    <a:p>
                      <a:pPr algn="ctr"/>
                      <a:r>
                        <a:rPr lang="it-IT" sz="2000" b="1" dirty="0"/>
                        <a:t>1.45</a:t>
                      </a:r>
                      <a:r>
                        <a:rPr lang="it-IT" b="1" dirty="0"/>
                        <a:t> </a:t>
                      </a:r>
                      <a:endParaRPr lang="en-GB" b="0" dirty="0"/>
                    </a:p>
                  </a:txBody>
                  <a:tcPr anchor="ctr"/>
                </a:tc>
                <a:tc>
                  <a:txBody>
                    <a:bodyPr/>
                    <a:lstStyle/>
                    <a:p>
                      <a:pPr algn="ctr"/>
                      <a:r>
                        <a:rPr lang="it-IT" dirty="0"/>
                        <a:t>1.37</a:t>
                      </a:r>
                      <a:endParaRPr lang="en-GB" dirty="0"/>
                    </a:p>
                  </a:txBody>
                  <a:tcPr anchor="ctr"/>
                </a:tc>
                <a:extLst>
                  <a:ext uri="{0D108BD9-81ED-4DB2-BD59-A6C34878D82A}">
                    <a16:rowId xmlns:a16="http://schemas.microsoft.com/office/drawing/2014/main" val="2787896109"/>
                  </a:ext>
                </a:extLst>
              </a:tr>
              <a:tr h="370840">
                <a:tc>
                  <a:txBody>
                    <a:bodyPr/>
                    <a:lstStyle/>
                    <a:p>
                      <a:pPr algn="l"/>
                      <a:r>
                        <a:rPr lang="it-IT" sz="2000" b="1" dirty="0"/>
                        <a:t>B19</a:t>
                      </a:r>
                      <a:r>
                        <a:rPr lang="it-IT" dirty="0"/>
                        <a:t> </a:t>
                      </a:r>
                      <a:r>
                        <a:rPr lang="it-IT" sz="1400" i="1" dirty="0"/>
                        <a:t>(baldi et al 2019)</a:t>
                      </a:r>
                      <a:endParaRPr lang="en-GB" i="1" dirty="0"/>
                    </a:p>
                  </a:txBody>
                  <a:tcPr anchor="ctr"/>
                </a:tc>
                <a:tc>
                  <a:txBody>
                    <a:bodyPr/>
                    <a:lstStyle/>
                    <a:p>
                      <a:pPr algn="ctr"/>
                      <a:r>
                        <a:rPr lang="it-IT" sz="2000" b="1" dirty="0"/>
                        <a:t>1.43</a:t>
                      </a:r>
                      <a:r>
                        <a:rPr lang="it-IT" dirty="0"/>
                        <a:t> </a:t>
                      </a:r>
                      <a:endParaRPr lang="en-GB" dirty="0"/>
                    </a:p>
                  </a:txBody>
                  <a:tcPr anchor="ctr"/>
                </a:tc>
                <a:tc>
                  <a:txBody>
                    <a:bodyPr/>
                    <a:lstStyle/>
                    <a:p>
                      <a:pPr algn="ctr"/>
                      <a:r>
                        <a:rPr lang="it-IT" dirty="0"/>
                        <a:t>-</a:t>
                      </a:r>
                      <a:endParaRPr lang="en-GB" dirty="0"/>
                    </a:p>
                  </a:txBody>
                  <a:tcPr anchor="ctr"/>
                </a:tc>
                <a:extLst>
                  <a:ext uri="{0D108BD9-81ED-4DB2-BD59-A6C34878D82A}">
                    <a16:rowId xmlns:a16="http://schemas.microsoft.com/office/drawing/2014/main" val="2847784099"/>
                  </a:ext>
                </a:extLst>
              </a:tr>
              <a:tr h="370840">
                <a:tc>
                  <a:txBody>
                    <a:bodyPr/>
                    <a:lstStyle/>
                    <a:p>
                      <a:pPr algn="l"/>
                      <a:r>
                        <a:rPr lang="it-IT" dirty="0"/>
                        <a:t>Project 1</a:t>
                      </a:r>
                      <a:endParaRPr lang="en-GB" dirty="0"/>
                    </a:p>
                  </a:txBody>
                  <a:tcPr anchor="ctr"/>
                </a:tc>
                <a:tc>
                  <a:txBody>
                    <a:bodyPr/>
                    <a:lstStyle/>
                    <a:p>
                      <a:pPr algn="ctr"/>
                      <a:r>
                        <a:rPr lang="it-IT" dirty="0"/>
                        <a:t>1.23</a:t>
                      </a:r>
                      <a:endParaRPr lang="en-GB" dirty="0"/>
                    </a:p>
                  </a:txBody>
                  <a:tcPr anchor="ctr"/>
                </a:tc>
                <a:tc>
                  <a:txBody>
                    <a:bodyPr/>
                    <a:lstStyle/>
                    <a:p>
                      <a:pPr algn="ctr"/>
                      <a:r>
                        <a:rPr lang="it-IT" dirty="0"/>
                        <a:t>1.16</a:t>
                      </a:r>
                      <a:endParaRPr lang="en-GB" dirty="0"/>
                    </a:p>
                  </a:txBody>
                  <a:tcPr anchor="ctr"/>
                </a:tc>
                <a:extLst>
                  <a:ext uri="{0D108BD9-81ED-4DB2-BD59-A6C34878D82A}">
                    <a16:rowId xmlns:a16="http://schemas.microsoft.com/office/drawing/2014/main" val="1843406523"/>
                  </a:ext>
                </a:extLst>
              </a:tr>
            </a:tbl>
          </a:graphicData>
        </a:graphic>
      </p:graphicFrame>
      <p:sp>
        <p:nvSpPr>
          <p:cNvPr id="11" name="CasellaDiTesto 10">
            <a:extLst>
              <a:ext uri="{FF2B5EF4-FFF2-40B4-BE49-F238E27FC236}">
                <a16:creationId xmlns:a16="http://schemas.microsoft.com/office/drawing/2014/main" id="{DBECBE04-2672-7B85-DCB7-10D9EEB14A5E}"/>
              </a:ext>
            </a:extLst>
          </p:cNvPr>
          <p:cNvSpPr txBox="1"/>
          <p:nvPr/>
        </p:nvSpPr>
        <p:spPr>
          <a:xfrm>
            <a:off x="8300337" y="1113393"/>
            <a:ext cx="2652712" cy="400110"/>
          </a:xfrm>
          <a:prstGeom prst="rect">
            <a:avLst/>
          </a:prstGeom>
          <a:noFill/>
        </p:spPr>
        <p:txBody>
          <a:bodyPr wrap="square">
            <a:spAutoFit/>
          </a:bodyPr>
          <a:lstStyle/>
          <a:p>
            <a:r>
              <a:rPr lang="en-GB" sz="2000" dirty="0">
                <a:solidFill>
                  <a:srgbClr val="134074"/>
                </a:solidFill>
                <a:latin typeface="Montserrat SemiBold" pitchFamily="2" charset="0"/>
              </a:rPr>
              <a:t>Average jet-ratio</a:t>
            </a:r>
            <a:endParaRPr lang="en-GB" sz="2000" dirty="0"/>
          </a:p>
        </p:txBody>
      </p:sp>
      <p:cxnSp>
        <p:nvCxnSpPr>
          <p:cNvPr id="13" name="Connettore diritto 12">
            <a:extLst>
              <a:ext uri="{FF2B5EF4-FFF2-40B4-BE49-F238E27FC236}">
                <a16:creationId xmlns:a16="http://schemas.microsoft.com/office/drawing/2014/main" id="{90B13979-E89C-70CE-16DE-4785AE4411A2}"/>
              </a:ext>
            </a:extLst>
          </p:cNvPr>
          <p:cNvCxnSpPr/>
          <p:nvPr/>
        </p:nvCxnSpPr>
        <p:spPr>
          <a:xfrm>
            <a:off x="7581900" y="1520309"/>
            <a:ext cx="4089587" cy="0"/>
          </a:xfrm>
          <a:prstGeom prst="line">
            <a:avLst/>
          </a:prstGeom>
        </p:spPr>
        <p:style>
          <a:lnRef idx="2">
            <a:schemeClr val="accent1"/>
          </a:lnRef>
          <a:fillRef idx="0">
            <a:schemeClr val="accent1"/>
          </a:fillRef>
          <a:effectRef idx="1">
            <a:schemeClr val="accent1"/>
          </a:effectRef>
          <a:fontRef idx="minor">
            <a:schemeClr val="tx1"/>
          </a:fontRef>
        </p:style>
      </p:cxnSp>
      <p:pic>
        <p:nvPicPr>
          <p:cNvPr id="15" name="Immagine 14">
            <a:extLst>
              <a:ext uri="{FF2B5EF4-FFF2-40B4-BE49-F238E27FC236}">
                <a16:creationId xmlns:a16="http://schemas.microsoft.com/office/drawing/2014/main" id="{67CCA63F-6C77-777A-AD9F-43C3091DC456}"/>
              </a:ext>
            </a:extLst>
          </p:cNvPr>
          <p:cNvPicPr>
            <a:picLocks noChangeAspect="1"/>
          </p:cNvPicPr>
          <p:nvPr/>
        </p:nvPicPr>
        <p:blipFill>
          <a:blip r:embed="rId4"/>
          <a:srcRect t="521"/>
          <a:stretch>
            <a:fillRect/>
          </a:stretch>
        </p:blipFill>
        <p:spPr>
          <a:xfrm>
            <a:off x="7903761" y="4099059"/>
            <a:ext cx="4224739" cy="2702247"/>
          </a:xfrm>
          <a:prstGeom prst="rect">
            <a:avLst/>
          </a:prstGeom>
          <a:ln w="12700">
            <a:solidFill>
              <a:srgbClr val="1F6BC1"/>
            </a:solidFill>
          </a:ln>
        </p:spPr>
      </p:pic>
      <p:pic>
        <p:nvPicPr>
          <p:cNvPr id="17" name="Immagine 16">
            <a:extLst>
              <a:ext uri="{FF2B5EF4-FFF2-40B4-BE49-F238E27FC236}">
                <a16:creationId xmlns:a16="http://schemas.microsoft.com/office/drawing/2014/main" id="{FFB78CBA-7ED3-6856-CF7F-EC58CAB59A65}"/>
              </a:ext>
            </a:extLst>
          </p:cNvPr>
          <p:cNvPicPr>
            <a:picLocks noChangeAspect="1"/>
          </p:cNvPicPr>
          <p:nvPr/>
        </p:nvPicPr>
        <p:blipFill>
          <a:blip r:embed="rId5"/>
          <a:srcRect t="1" b="506"/>
          <a:stretch>
            <a:fillRect/>
          </a:stretch>
        </p:blipFill>
        <p:spPr>
          <a:xfrm rot="16200000">
            <a:off x="3954301" y="3100644"/>
            <a:ext cx="2702247" cy="4699076"/>
          </a:xfrm>
          <a:prstGeom prst="rect">
            <a:avLst/>
          </a:prstGeom>
          <a:ln w="12700">
            <a:solidFill>
              <a:srgbClr val="1F6BC1"/>
            </a:solidFill>
          </a:ln>
        </p:spPr>
      </p:pic>
      <p:pic>
        <p:nvPicPr>
          <p:cNvPr id="20" name="Immagine 19">
            <a:extLst>
              <a:ext uri="{FF2B5EF4-FFF2-40B4-BE49-F238E27FC236}">
                <a16:creationId xmlns:a16="http://schemas.microsoft.com/office/drawing/2014/main" id="{F4AAB5A3-75EA-5285-63C8-1BE460F038BE}"/>
              </a:ext>
            </a:extLst>
          </p:cNvPr>
          <p:cNvPicPr>
            <a:picLocks noChangeAspect="1"/>
          </p:cNvPicPr>
          <p:nvPr/>
        </p:nvPicPr>
        <p:blipFill>
          <a:blip r:embed="rId6"/>
          <a:stretch>
            <a:fillRect/>
          </a:stretch>
        </p:blipFill>
        <p:spPr>
          <a:xfrm>
            <a:off x="63500" y="4092252"/>
            <a:ext cx="2688669" cy="2702248"/>
          </a:xfrm>
          <a:prstGeom prst="rect">
            <a:avLst/>
          </a:prstGeom>
          <a:ln w="12700">
            <a:solidFill>
              <a:srgbClr val="1F6BC1"/>
            </a:solidFill>
          </a:ln>
        </p:spPr>
      </p:pic>
      <p:sp>
        <p:nvSpPr>
          <p:cNvPr id="21" name="Rettangolo 20">
            <a:extLst>
              <a:ext uri="{FF2B5EF4-FFF2-40B4-BE49-F238E27FC236}">
                <a16:creationId xmlns:a16="http://schemas.microsoft.com/office/drawing/2014/main" id="{8B012661-34B9-3362-8E0D-45F428395C33}"/>
              </a:ext>
            </a:extLst>
          </p:cNvPr>
          <p:cNvSpPr/>
          <p:nvPr/>
        </p:nvSpPr>
        <p:spPr>
          <a:xfrm>
            <a:off x="0" y="0"/>
            <a:ext cx="12191999" cy="6858000"/>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CasellaDiTesto 6">
            <a:extLst>
              <a:ext uri="{FF2B5EF4-FFF2-40B4-BE49-F238E27FC236}">
                <a16:creationId xmlns:a16="http://schemas.microsoft.com/office/drawing/2014/main" id="{D386EEB0-AD3F-EE7C-5773-3487B0590067}"/>
              </a:ext>
            </a:extLst>
          </p:cNvPr>
          <p:cNvSpPr txBox="1"/>
          <p:nvPr/>
        </p:nvSpPr>
        <p:spPr>
          <a:xfrm>
            <a:off x="9434800" y="3562483"/>
            <a:ext cx="2608863" cy="369332"/>
          </a:xfrm>
          <a:prstGeom prst="rect">
            <a:avLst/>
          </a:prstGeom>
          <a:noFill/>
        </p:spPr>
        <p:txBody>
          <a:bodyPr wrap="square" rtlCol="0">
            <a:spAutoFit/>
          </a:bodyPr>
          <a:lstStyle/>
          <a:p>
            <a:r>
              <a:rPr lang="it-IT" dirty="0"/>
              <a:t>Penna et al. to be </a:t>
            </a:r>
            <a:r>
              <a:rPr lang="it-IT" dirty="0" err="1"/>
              <a:t>subm</a:t>
            </a:r>
            <a:r>
              <a:rPr lang="it-IT" dirty="0"/>
              <a:t>.</a:t>
            </a:r>
          </a:p>
        </p:txBody>
      </p:sp>
    </p:spTree>
    <p:extLst>
      <p:ext uri="{BB962C8B-B14F-4D97-AF65-F5344CB8AC3E}">
        <p14:creationId xmlns:p14="http://schemas.microsoft.com/office/powerpoint/2010/main" val="471352212"/>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D394A30-C48F-4378-8D61-E8C74AF69D03}">
  <we:reference id="4b785c87-866c-4bad-85d8-5d1ae467ac9a" version="3.20.1.0" store="EXCatalog" storeType="EXCatalog"/>
  <we:alternateReferences>
    <we:reference id="WA104381909" version="3.20.1.0" store="it-IT"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28466</TotalTime>
  <Words>838</Words>
  <Application>Microsoft Office PowerPoint</Application>
  <PresentationFormat>Widescreen</PresentationFormat>
  <Paragraphs>187</Paragraphs>
  <Slides>23</Slides>
  <Notes>3</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23</vt:i4>
      </vt:variant>
    </vt:vector>
  </HeadingPairs>
  <TitlesOfParts>
    <vt:vector size="35" baseType="lpstr">
      <vt:lpstr>Aptos</vt:lpstr>
      <vt:lpstr>Arial</vt:lpstr>
      <vt:lpstr>Arial Black</vt:lpstr>
      <vt:lpstr>Calibri</vt:lpstr>
      <vt:lpstr>Cambria Math</vt:lpstr>
      <vt:lpstr>Modern Love</vt:lpstr>
      <vt:lpstr>Montserrat Medium</vt:lpstr>
      <vt:lpstr>Montserrat SemiBold</vt:lpstr>
      <vt:lpstr>Roboto</vt:lpstr>
      <vt:lpstr>Times New Roman</vt:lpstr>
      <vt:lpstr>Wingdings</vt:lpstr>
      <vt:lpstr>Office Theme</vt:lpstr>
      <vt:lpstr> The curious case of the FR0s Jet morphology</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Asus</dc:creator>
  <cp:keywords/>
  <dc:description>generated using python-pptx</dc:description>
  <cp:lastModifiedBy>Leonardo Penna</cp:lastModifiedBy>
  <cp:revision>144</cp:revision>
  <dcterms:created xsi:type="dcterms:W3CDTF">2013-01-27T09:14:16Z</dcterms:created>
  <dcterms:modified xsi:type="dcterms:W3CDTF">2026-09-14T10:16:47Z</dcterms:modified>
  <cp:category/>
</cp:coreProperties>
</file>