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71" r:id="rId6"/>
    <p:sldId id="273" r:id="rId7"/>
    <p:sldId id="274" r:id="rId8"/>
    <p:sldId id="261" r:id="rId9"/>
    <p:sldId id="263" r:id="rId10"/>
    <p:sldId id="264" r:id="rId11"/>
    <p:sldId id="265" r:id="rId12"/>
    <p:sldId id="276" r:id="rId13"/>
    <p:sldId id="266" r:id="rId14"/>
    <p:sldId id="267" r:id="rId15"/>
    <p:sldId id="268" r:id="rId16"/>
    <p:sldId id="269" r:id="rId17"/>
    <p:sldId id="275" r:id="rId18"/>
    <p:sldId id="27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13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40"/>
    <p:restoredTop sz="94573"/>
  </p:normalViewPr>
  <p:slideViewPr>
    <p:cSldViewPr snapToGrid="0">
      <p:cViewPr varScale="1">
        <p:scale>
          <a:sx n="273" d="100"/>
          <a:sy n="273" d="100"/>
        </p:scale>
        <p:origin x="2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634369-90D2-4DD2-9271-989A29C9B74E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BAA7B80-CB87-450C-B99B-BE4395790B99}">
      <dgm:prSet/>
      <dgm:spPr/>
      <dgm:t>
        <a:bodyPr/>
        <a:lstStyle/>
        <a:p>
          <a:r>
            <a:rPr lang="en-US" dirty="0"/>
            <a:t>A pseudo-bulge</a:t>
          </a:r>
          <a:r>
            <a:rPr lang="en-US" u="none" dirty="0"/>
            <a:t> </a:t>
          </a:r>
          <a:r>
            <a:rPr lang="en-US" u="sng" dirty="0"/>
            <a:t>growing </a:t>
          </a:r>
          <a:r>
            <a:rPr lang="en-US" i="1" u="sng" dirty="0"/>
            <a:t>in situ</a:t>
          </a:r>
          <a:r>
            <a:rPr lang="en-US" i="1" u="none" dirty="0"/>
            <a:t> </a:t>
          </a:r>
          <a:r>
            <a:rPr lang="en-US" dirty="0"/>
            <a:t>(</a:t>
          </a:r>
          <a:r>
            <a:rPr lang="en-US" dirty="0" err="1"/>
            <a:t>Kormendy</a:t>
          </a:r>
          <a:r>
            <a:rPr lang="en-US" dirty="0"/>
            <a:t> &amp; Kennicutt’04): no correlation with BH expected, usually</a:t>
          </a:r>
          <a:r>
            <a:rPr lang="en-US" u="none" dirty="0"/>
            <a:t> </a:t>
          </a:r>
          <a:r>
            <a:rPr lang="en-US" u="sng" dirty="0"/>
            <a:t>pseudo-bulges are more massive </a:t>
          </a:r>
          <a:r>
            <a:rPr lang="en-US" dirty="0"/>
            <a:t>then expected for such M</a:t>
          </a:r>
          <a:r>
            <a:rPr lang="en-US" baseline="-25000" dirty="0"/>
            <a:t>BH</a:t>
          </a:r>
          <a:r>
            <a:rPr lang="en-US" dirty="0"/>
            <a:t>.</a:t>
          </a:r>
        </a:p>
      </dgm:t>
    </dgm:pt>
    <dgm:pt modelId="{F2943471-CF80-4460-AE50-3B1E7522A903}" type="parTrans" cxnId="{E70344FA-04C6-4A07-9660-E3EBB9DBB168}">
      <dgm:prSet/>
      <dgm:spPr/>
      <dgm:t>
        <a:bodyPr/>
        <a:lstStyle/>
        <a:p>
          <a:endParaRPr lang="en-US"/>
        </a:p>
      </dgm:t>
    </dgm:pt>
    <dgm:pt modelId="{2482A1C0-6371-42DC-AFB8-9F92A384338B}" type="sibTrans" cxnId="{E70344FA-04C6-4A07-9660-E3EBB9DBB168}">
      <dgm:prSet/>
      <dgm:spPr/>
      <dgm:t>
        <a:bodyPr/>
        <a:lstStyle/>
        <a:p>
          <a:endParaRPr lang="en-US"/>
        </a:p>
      </dgm:t>
    </dgm:pt>
    <dgm:pt modelId="{85CA6698-3DB7-4ABB-B14C-0F41D18EC993}">
      <dgm:prSet/>
      <dgm:spPr/>
      <dgm:t>
        <a:bodyPr/>
        <a:lstStyle/>
        <a:p>
          <a:r>
            <a:rPr lang="en-US" dirty="0"/>
            <a:t>With </a:t>
          </a:r>
          <a:r>
            <a:rPr lang="en-US" u="sng" dirty="0"/>
            <a:t>mergers</a:t>
          </a:r>
          <a:r>
            <a:rPr lang="en-US" dirty="0"/>
            <a:t>, bulge and BH grow similarly, leading to a </a:t>
          </a:r>
          <a:r>
            <a:rPr lang="en-US" u="sng" dirty="0"/>
            <a:t>correlation</a:t>
          </a:r>
          <a:r>
            <a:rPr lang="en-US" dirty="0"/>
            <a:t> between M</a:t>
          </a:r>
          <a:r>
            <a:rPr lang="en-US" baseline="-25000" dirty="0"/>
            <a:t>BH</a:t>
          </a:r>
          <a:r>
            <a:rPr lang="en-US" dirty="0"/>
            <a:t> and </a:t>
          </a:r>
          <a:r>
            <a:rPr lang="en-US" dirty="0" err="1"/>
            <a:t>M</a:t>
          </a:r>
          <a:r>
            <a:rPr lang="en-US" baseline="-25000" dirty="0" err="1"/>
            <a:t>bulge</a:t>
          </a:r>
          <a:r>
            <a:rPr lang="en-US" dirty="0"/>
            <a:t>, </a:t>
          </a:r>
          <a:r>
            <a:rPr lang="en-US" dirty="0" err="1"/>
            <a:t>σ</a:t>
          </a:r>
          <a:r>
            <a:rPr lang="en-US" dirty="0"/>
            <a:t>*</a:t>
          </a:r>
        </a:p>
      </dgm:t>
    </dgm:pt>
    <dgm:pt modelId="{CEEBC050-F82F-4285-804F-6C6F89641CC4}" type="parTrans" cxnId="{8115D035-4F4A-425E-951E-01F1C401C0C4}">
      <dgm:prSet/>
      <dgm:spPr/>
      <dgm:t>
        <a:bodyPr/>
        <a:lstStyle/>
        <a:p>
          <a:endParaRPr lang="en-US"/>
        </a:p>
      </dgm:t>
    </dgm:pt>
    <dgm:pt modelId="{3EF07AB5-7BD0-46B9-8291-2C0117D877E0}" type="sibTrans" cxnId="{8115D035-4F4A-425E-951E-01F1C401C0C4}">
      <dgm:prSet/>
      <dgm:spPr/>
      <dgm:t>
        <a:bodyPr/>
        <a:lstStyle/>
        <a:p>
          <a:endParaRPr lang="en-US"/>
        </a:p>
      </dgm:t>
    </dgm:pt>
    <dgm:pt modelId="{5521447C-5D09-4B4A-B0F2-EAB11D9C5055}">
      <dgm:prSet/>
      <dgm:spPr/>
      <dgm:t>
        <a:bodyPr/>
        <a:lstStyle/>
        <a:p>
          <a:r>
            <a:rPr lang="en-US" dirty="0"/>
            <a:t>In </a:t>
          </a:r>
          <a:r>
            <a:rPr lang="en-US" u="sng" dirty="0"/>
            <a:t>accretion</a:t>
          </a:r>
          <a:r>
            <a:rPr lang="en-US" dirty="0"/>
            <a:t>-dominated case M</a:t>
          </a:r>
          <a:r>
            <a:rPr lang="en-US" baseline="-25000" dirty="0"/>
            <a:t>BH</a:t>
          </a:r>
          <a:r>
            <a:rPr lang="en-US" u="none" dirty="0"/>
            <a:t> </a:t>
          </a:r>
          <a:r>
            <a:rPr lang="en-US" u="sng" dirty="0"/>
            <a:t>is larger</a:t>
          </a:r>
          <a:r>
            <a:rPr lang="en-US" u="none" dirty="0"/>
            <a:t> </a:t>
          </a:r>
          <a:r>
            <a:rPr lang="en-US" dirty="0"/>
            <a:t>than expected for such a bulge</a:t>
          </a:r>
        </a:p>
      </dgm:t>
    </dgm:pt>
    <dgm:pt modelId="{4264D6AF-2379-482E-9F03-D335B7624E25}" type="parTrans" cxnId="{7A10FA57-7025-4B6E-83CF-F29BE1CFB820}">
      <dgm:prSet/>
      <dgm:spPr/>
      <dgm:t>
        <a:bodyPr/>
        <a:lstStyle/>
        <a:p>
          <a:endParaRPr lang="en-US"/>
        </a:p>
      </dgm:t>
    </dgm:pt>
    <dgm:pt modelId="{BF79F304-2C8F-40F6-B346-5E182D8841F8}" type="sibTrans" cxnId="{7A10FA57-7025-4B6E-83CF-F29BE1CFB820}">
      <dgm:prSet/>
      <dgm:spPr/>
      <dgm:t>
        <a:bodyPr/>
        <a:lstStyle/>
        <a:p>
          <a:endParaRPr lang="en-US"/>
        </a:p>
      </dgm:t>
    </dgm:pt>
    <dgm:pt modelId="{54C5F62A-42CF-4591-83AC-3E6C1D17059C}">
      <dgm:prSet/>
      <dgm:spPr/>
      <dgm:t>
        <a:bodyPr/>
        <a:lstStyle/>
        <a:p>
          <a:r>
            <a:rPr lang="en-US" u="sng" dirty="0"/>
            <a:t>Tidal stripping reduces</a:t>
          </a:r>
          <a:r>
            <a:rPr lang="en-US" u="none" dirty="0"/>
            <a:t> </a:t>
          </a:r>
          <a:r>
            <a:rPr lang="en-US" dirty="0" err="1"/>
            <a:t>M</a:t>
          </a:r>
          <a:r>
            <a:rPr lang="en-US" baseline="-25000" dirty="0" err="1"/>
            <a:t>bulge</a:t>
          </a:r>
          <a:r>
            <a:rPr lang="en-US" dirty="0"/>
            <a:t>, but does not affect much  </a:t>
          </a:r>
          <a:r>
            <a:rPr lang="en-US" dirty="0" err="1"/>
            <a:t>σ</a:t>
          </a:r>
          <a:r>
            <a:rPr lang="en-US" dirty="0"/>
            <a:t>*</a:t>
          </a:r>
        </a:p>
      </dgm:t>
    </dgm:pt>
    <dgm:pt modelId="{727074DB-8413-4F96-B284-764ADE5E1404}" type="parTrans" cxnId="{0B685CCA-E600-4EE9-9FAF-525AC5FA5D97}">
      <dgm:prSet/>
      <dgm:spPr/>
      <dgm:t>
        <a:bodyPr/>
        <a:lstStyle/>
        <a:p>
          <a:endParaRPr lang="en-US"/>
        </a:p>
      </dgm:t>
    </dgm:pt>
    <dgm:pt modelId="{609D735F-512F-49C9-BE18-BB90B1485541}" type="sibTrans" cxnId="{0B685CCA-E600-4EE9-9FAF-525AC5FA5D97}">
      <dgm:prSet/>
      <dgm:spPr/>
      <dgm:t>
        <a:bodyPr/>
        <a:lstStyle/>
        <a:p>
          <a:endParaRPr lang="en-US"/>
        </a:p>
      </dgm:t>
    </dgm:pt>
    <dgm:pt modelId="{8789998D-3DF7-FF40-B6BD-70FDC700FE93}" type="pres">
      <dgm:prSet presAssocID="{C4634369-90D2-4DD2-9271-989A29C9B74E}" presName="vert0" presStyleCnt="0">
        <dgm:presLayoutVars>
          <dgm:dir/>
          <dgm:animOne val="branch"/>
          <dgm:animLvl val="lvl"/>
        </dgm:presLayoutVars>
      </dgm:prSet>
      <dgm:spPr/>
    </dgm:pt>
    <dgm:pt modelId="{F6799EEB-E341-BE4E-A918-D81BC6F4C88D}" type="pres">
      <dgm:prSet presAssocID="{BBAA7B80-CB87-450C-B99B-BE4395790B99}" presName="thickLine" presStyleLbl="alignNode1" presStyleIdx="0" presStyleCnt="4"/>
      <dgm:spPr/>
    </dgm:pt>
    <dgm:pt modelId="{BEC60C4E-6A02-E246-81DD-4F6BA3910585}" type="pres">
      <dgm:prSet presAssocID="{BBAA7B80-CB87-450C-B99B-BE4395790B99}" presName="horz1" presStyleCnt="0"/>
      <dgm:spPr/>
    </dgm:pt>
    <dgm:pt modelId="{4D34F383-4A86-5745-8008-BD13CD451AD1}" type="pres">
      <dgm:prSet presAssocID="{BBAA7B80-CB87-450C-B99B-BE4395790B99}" presName="tx1" presStyleLbl="revTx" presStyleIdx="0" presStyleCnt="4"/>
      <dgm:spPr/>
    </dgm:pt>
    <dgm:pt modelId="{EE95A9D7-9C87-464C-9458-6781F7304693}" type="pres">
      <dgm:prSet presAssocID="{BBAA7B80-CB87-450C-B99B-BE4395790B99}" presName="vert1" presStyleCnt="0"/>
      <dgm:spPr/>
    </dgm:pt>
    <dgm:pt modelId="{AD112A1B-79F2-BC4D-9B78-70DFA1291D01}" type="pres">
      <dgm:prSet presAssocID="{85CA6698-3DB7-4ABB-B14C-0F41D18EC993}" presName="thickLine" presStyleLbl="alignNode1" presStyleIdx="1" presStyleCnt="4"/>
      <dgm:spPr/>
    </dgm:pt>
    <dgm:pt modelId="{60C88E7D-8413-B54C-9426-173CFD7654E9}" type="pres">
      <dgm:prSet presAssocID="{85CA6698-3DB7-4ABB-B14C-0F41D18EC993}" presName="horz1" presStyleCnt="0"/>
      <dgm:spPr/>
    </dgm:pt>
    <dgm:pt modelId="{AF5AEC78-5161-A64E-912A-A008646B1DB7}" type="pres">
      <dgm:prSet presAssocID="{85CA6698-3DB7-4ABB-B14C-0F41D18EC993}" presName="tx1" presStyleLbl="revTx" presStyleIdx="1" presStyleCnt="4"/>
      <dgm:spPr/>
    </dgm:pt>
    <dgm:pt modelId="{5E26CE39-3113-1B42-A66A-0885530F5644}" type="pres">
      <dgm:prSet presAssocID="{85CA6698-3DB7-4ABB-B14C-0F41D18EC993}" presName="vert1" presStyleCnt="0"/>
      <dgm:spPr/>
    </dgm:pt>
    <dgm:pt modelId="{6E3E2205-1761-7D48-A463-0B073E7225E8}" type="pres">
      <dgm:prSet presAssocID="{5521447C-5D09-4B4A-B0F2-EAB11D9C5055}" presName="thickLine" presStyleLbl="alignNode1" presStyleIdx="2" presStyleCnt="4"/>
      <dgm:spPr/>
    </dgm:pt>
    <dgm:pt modelId="{BAFF16B9-F8B1-1747-8815-215236E56D17}" type="pres">
      <dgm:prSet presAssocID="{5521447C-5D09-4B4A-B0F2-EAB11D9C5055}" presName="horz1" presStyleCnt="0"/>
      <dgm:spPr/>
    </dgm:pt>
    <dgm:pt modelId="{A7A83673-7DA6-F549-ABB1-AE2C3B57E6FA}" type="pres">
      <dgm:prSet presAssocID="{5521447C-5D09-4B4A-B0F2-EAB11D9C5055}" presName="tx1" presStyleLbl="revTx" presStyleIdx="2" presStyleCnt="4"/>
      <dgm:spPr/>
    </dgm:pt>
    <dgm:pt modelId="{7E8EB742-8BB9-6A46-ADAF-16F9E7F203AE}" type="pres">
      <dgm:prSet presAssocID="{5521447C-5D09-4B4A-B0F2-EAB11D9C5055}" presName="vert1" presStyleCnt="0"/>
      <dgm:spPr/>
    </dgm:pt>
    <dgm:pt modelId="{D5974177-9FB7-F441-BB96-0837E236F0C3}" type="pres">
      <dgm:prSet presAssocID="{54C5F62A-42CF-4591-83AC-3E6C1D17059C}" presName="thickLine" presStyleLbl="alignNode1" presStyleIdx="3" presStyleCnt="4"/>
      <dgm:spPr/>
    </dgm:pt>
    <dgm:pt modelId="{F0DFEC95-8897-3042-A39C-13CA7BCDD559}" type="pres">
      <dgm:prSet presAssocID="{54C5F62A-42CF-4591-83AC-3E6C1D17059C}" presName="horz1" presStyleCnt="0"/>
      <dgm:spPr/>
    </dgm:pt>
    <dgm:pt modelId="{2BA66FA5-C32D-944B-BA9F-D24EEEA04D06}" type="pres">
      <dgm:prSet presAssocID="{54C5F62A-42CF-4591-83AC-3E6C1D17059C}" presName="tx1" presStyleLbl="revTx" presStyleIdx="3" presStyleCnt="4"/>
      <dgm:spPr/>
    </dgm:pt>
    <dgm:pt modelId="{3DBE48AB-E712-854B-A66A-042136DA780A}" type="pres">
      <dgm:prSet presAssocID="{54C5F62A-42CF-4591-83AC-3E6C1D17059C}" presName="vert1" presStyleCnt="0"/>
      <dgm:spPr/>
    </dgm:pt>
  </dgm:ptLst>
  <dgm:cxnLst>
    <dgm:cxn modelId="{D89A5333-1309-7245-8A84-B36BB9B06D30}" type="presOf" srcId="{C4634369-90D2-4DD2-9271-989A29C9B74E}" destId="{8789998D-3DF7-FF40-B6BD-70FDC700FE93}" srcOrd="0" destOrd="0" presId="urn:microsoft.com/office/officeart/2008/layout/LinedList"/>
    <dgm:cxn modelId="{8115D035-4F4A-425E-951E-01F1C401C0C4}" srcId="{C4634369-90D2-4DD2-9271-989A29C9B74E}" destId="{85CA6698-3DB7-4ABB-B14C-0F41D18EC993}" srcOrd="1" destOrd="0" parTransId="{CEEBC050-F82F-4285-804F-6C6F89641CC4}" sibTransId="{3EF07AB5-7BD0-46B9-8291-2C0117D877E0}"/>
    <dgm:cxn modelId="{14225F38-5744-EB4A-B27F-E29402B9BE5D}" type="presOf" srcId="{5521447C-5D09-4B4A-B0F2-EAB11D9C5055}" destId="{A7A83673-7DA6-F549-ABB1-AE2C3B57E6FA}" srcOrd="0" destOrd="0" presId="urn:microsoft.com/office/officeart/2008/layout/LinedList"/>
    <dgm:cxn modelId="{7A10FA57-7025-4B6E-83CF-F29BE1CFB820}" srcId="{C4634369-90D2-4DD2-9271-989A29C9B74E}" destId="{5521447C-5D09-4B4A-B0F2-EAB11D9C5055}" srcOrd="2" destOrd="0" parTransId="{4264D6AF-2379-482E-9F03-D335B7624E25}" sibTransId="{BF79F304-2C8F-40F6-B346-5E182D8841F8}"/>
    <dgm:cxn modelId="{5733F569-BF85-6F4E-9157-7525D329357C}" type="presOf" srcId="{85CA6698-3DB7-4ABB-B14C-0F41D18EC993}" destId="{AF5AEC78-5161-A64E-912A-A008646B1DB7}" srcOrd="0" destOrd="0" presId="urn:microsoft.com/office/officeart/2008/layout/LinedList"/>
    <dgm:cxn modelId="{0B685CCA-E600-4EE9-9FAF-525AC5FA5D97}" srcId="{C4634369-90D2-4DD2-9271-989A29C9B74E}" destId="{54C5F62A-42CF-4591-83AC-3E6C1D17059C}" srcOrd="3" destOrd="0" parTransId="{727074DB-8413-4F96-B284-764ADE5E1404}" sibTransId="{609D735F-512F-49C9-BE18-BB90B1485541}"/>
    <dgm:cxn modelId="{FC41B9E4-0163-DA47-981A-B8D4AF92DAC5}" type="presOf" srcId="{BBAA7B80-CB87-450C-B99B-BE4395790B99}" destId="{4D34F383-4A86-5745-8008-BD13CD451AD1}" srcOrd="0" destOrd="0" presId="urn:microsoft.com/office/officeart/2008/layout/LinedList"/>
    <dgm:cxn modelId="{CB5A52F4-142F-064C-A83F-3179AE3922D1}" type="presOf" srcId="{54C5F62A-42CF-4591-83AC-3E6C1D17059C}" destId="{2BA66FA5-C32D-944B-BA9F-D24EEEA04D06}" srcOrd="0" destOrd="0" presId="urn:microsoft.com/office/officeart/2008/layout/LinedList"/>
    <dgm:cxn modelId="{E70344FA-04C6-4A07-9660-E3EBB9DBB168}" srcId="{C4634369-90D2-4DD2-9271-989A29C9B74E}" destId="{BBAA7B80-CB87-450C-B99B-BE4395790B99}" srcOrd="0" destOrd="0" parTransId="{F2943471-CF80-4460-AE50-3B1E7522A903}" sibTransId="{2482A1C0-6371-42DC-AFB8-9F92A384338B}"/>
    <dgm:cxn modelId="{BE80CA0D-AFEB-C146-8519-27F707E9AC0A}" type="presParOf" srcId="{8789998D-3DF7-FF40-B6BD-70FDC700FE93}" destId="{F6799EEB-E341-BE4E-A918-D81BC6F4C88D}" srcOrd="0" destOrd="0" presId="urn:microsoft.com/office/officeart/2008/layout/LinedList"/>
    <dgm:cxn modelId="{C7768BE5-8841-6F4C-8FE8-7173EC9F25F0}" type="presParOf" srcId="{8789998D-3DF7-FF40-B6BD-70FDC700FE93}" destId="{BEC60C4E-6A02-E246-81DD-4F6BA3910585}" srcOrd="1" destOrd="0" presId="urn:microsoft.com/office/officeart/2008/layout/LinedList"/>
    <dgm:cxn modelId="{338A0899-68A0-8045-85F9-5F0368D2B76C}" type="presParOf" srcId="{BEC60C4E-6A02-E246-81DD-4F6BA3910585}" destId="{4D34F383-4A86-5745-8008-BD13CD451AD1}" srcOrd="0" destOrd="0" presId="urn:microsoft.com/office/officeart/2008/layout/LinedList"/>
    <dgm:cxn modelId="{68733A8B-44DE-4A48-A785-EAF5C5F5216B}" type="presParOf" srcId="{BEC60C4E-6A02-E246-81DD-4F6BA3910585}" destId="{EE95A9D7-9C87-464C-9458-6781F7304693}" srcOrd="1" destOrd="0" presId="urn:microsoft.com/office/officeart/2008/layout/LinedList"/>
    <dgm:cxn modelId="{34CF5329-A047-F24A-8ECC-AEBA5DC0E73F}" type="presParOf" srcId="{8789998D-3DF7-FF40-B6BD-70FDC700FE93}" destId="{AD112A1B-79F2-BC4D-9B78-70DFA1291D01}" srcOrd="2" destOrd="0" presId="urn:microsoft.com/office/officeart/2008/layout/LinedList"/>
    <dgm:cxn modelId="{41719172-7448-124F-8BFF-570FB3920A0A}" type="presParOf" srcId="{8789998D-3DF7-FF40-B6BD-70FDC700FE93}" destId="{60C88E7D-8413-B54C-9426-173CFD7654E9}" srcOrd="3" destOrd="0" presId="urn:microsoft.com/office/officeart/2008/layout/LinedList"/>
    <dgm:cxn modelId="{180FE838-B994-8740-911D-4945B9309D3F}" type="presParOf" srcId="{60C88E7D-8413-B54C-9426-173CFD7654E9}" destId="{AF5AEC78-5161-A64E-912A-A008646B1DB7}" srcOrd="0" destOrd="0" presId="urn:microsoft.com/office/officeart/2008/layout/LinedList"/>
    <dgm:cxn modelId="{F22F7472-55EA-C547-9595-3FC0ABB84528}" type="presParOf" srcId="{60C88E7D-8413-B54C-9426-173CFD7654E9}" destId="{5E26CE39-3113-1B42-A66A-0885530F5644}" srcOrd="1" destOrd="0" presId="urn:microsoft.com/office/officeart/2008/layout/LinedList"/>
    <dgm:cxn modelId="{F9853CEE-18C6-7145-9B47-75E48811CAB3}" type="presParOf" srcId="{8789998D-3DF7-FF40-B6BD-70FDC700FE93}" destId="{6E3E2205-1761-7D48-A463-0B073E7225E8}" srcOrd="4" destOrd="0" presId="urn:microsoft.com/office/officeart/2008/layout/LinedList"/>
    <dgm:cxn modelId="{3D350D54-5EDF-7C4C-9382-F9C0E66564EB}" type="presParOf" srcId="{8789998D-3DF7-FF40-B6BD-70FDC700FE93}" destId="{BAFF16B9-F8B1-1747-8815-215236E56D17}" srcOrd="5" destOrd="0" presId="urn:microsoft.com/office/officeart/2008/layout/LinedList"/>
    <dgm:cxn modelId="{092F1D46-E77D-9945-B2F3-2BAEA3C7A977}" type="presParOf" srcId="{BAFF16B9-F8B1-1747-8815-215236E56D17}" destId="{A7A83673-7DA6-F549-ABB1-AE2C3B57E6FA}" srcOrd="0" destOrd="0" presId="urn:microsoft.com/office/officeart/2008/layout/LinedList"/>
    <dgm:cxn modelId="{BC28D0A7-E189-ED43-B472-9D058D898791}" type="presParOf" srcId="{BAFF16B9-F8B1-1747-8815-215236E56D17}" destId="{7E8EB742-8BB9-6A46-ADAF-16F9E7F203AE}" srcOrd="1" destOrd="0" presId="urn:microsoft.com/office/officeart/2008/layout/LinedList"/>
    <dgm:cxn modelId="{0A0594EA-A2BF-0D41-9246-7FE9EFC495D0}" type="presParOf" srcId="{8789998D-3DF7-FF40-B6BD-70FDC700FE93}" destId="{D5974177-9FB7-F441-BB96-0837E236F0C3}" srcOrd="6" destOrd="0" presId="urn:microsoft.com/office/officeart/2008/layout/LinedList"/>
    <dgm:cxn modelId="{119E0834-B1D7-7C4A-957D-D273F11B78E4}" type="presParOf" srcId="{8789998D-3DF7-FF40-B6BD-70FDC700FE93}" destId="{F0DFEC95-8897-3042-A39C-13CA7BCDD559}" srcOrd="7" destOrd="0" presId="urn:microsoft.com/office/officeart/2008/layout/LinedList"/>
    <dgm:cxn modelId="{46E076A9-F321-0346-B4FA-B57DE373F875}" type="presParOf" srcId="{F0DFEC95-8897-3042-A39C-13CA7BCDD559}" destId="{2BA66FA5-C32D-944B-BA9F-D24EEEA04D06}" srcOrd="0" destOrd="0" presId="urn:microsoft.com/office/officeart/2008/layout/LinedList"/>
    <dgm:cxn modelId="{F779B003-C12B-2542-ABD8-CDF68EF194D1}" type="presParOf" srcId="{F0DFEC95-8897-3042-A39C-13CA7BCDD559}" destId="{3DBE48AB-E712-854B-A66A-042136DA780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F8AF4C2-555E-4151-8690-745ED726A715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0870627-F0E0-47C4-8BE1-28D973B181DA}">
      <dgm:prSet/>
      <dgm:spPr/>
      <dgm:t>
        <a:bodyPr/>
        <a:lstStyle/>
        <a:p>
          <a:r>
            <a:rPr lang="en-US" dirty="0"/>
            <a:t>Out of ~</a:t>
          </a:r>
          <a:r>
            <a:rPr lang="ru-RU" dirty="0"/>
            <a:t>1800</a:t>
          </a:r>
          <a:r>
            <a:rPr lang="en-US" dirty="0"/>
            <a:t> objects with M</a:t>
          </a:r>
          <a:r>
            <a:rPr lang="en-US" baseline="-25000" dirty="0"/>
            <a:t>BH</a:t>
          </a:r>
          <a:r>
            <a:rPr lang="en-US" dirty="0"/>
            <a:t> &lt; 10</a:t>
          </a:r>
          <a:r>
            <a:rPr lang="en-US" baseline="30000" dirty="0"/>
            <a:t>6 </a:t>
          </a:r>
          <a:r>
            <a:rPr lang="en-US" dirty="0"/>
            <a:t>M</a:t>
          </a:r>
          <a:r>
            <a:rPr lang="en-US" baseline="-25000" dirty="0"/>
            <a:t>☉</a:t>
          </a:r>
          <a:r>
            <a:rPr lang="en-US" dirty="0"/>
            <a:t> 76 have archival HST data.</a:t>
          </a:r>
          <a:br>
            <a:rPr lang="en-US" dirty="0"/>
          </a:br>
          <a:r>
            <a:rPr lang="en-US" dirty="0"/>
            <a:t>We performed 2D modelling (</a:t>
          </a:r>
          <a:r>
            <a:rPr lang="en-US" dirty="0" err="1"/>
            <a:t>GalFit</a:t>
          </a:r>
          <a:r>
            <a:rPr lang="en-US" dirty="0"/>
            <a:t>) for all galaxies observed using WFC3 that do not show prominent spirals (e.g. elliptical galaxies).</a:t>
          </a:r>
        </a:p>
      </dgm:t>
    </dgm:pt>
    <dgm:pt modelId="{A220DDBC-8695-4D53-BB91-F7A092DC6847}" type="parTrans" cxnId="{05D2884C-2622-4A71-B840-0ED6C975397C}">
      <dgm:prSet/>
      <dgm:spPr/>
      <dgm:t>
        <a:bodyPr/>
        <a:lstStyle/>
        <a:p>
          <a:endParaRPr lang="en-US"/>
        </a:p>
      </dgm:t>
    </dgm:pt>
    <dgm:pt modelId="{50393183-71AD-49AD-BC76-7B084CDB5892}" type="sibTrans" cxnId="{05D2884C-2622-4A71-B840-0ED6C975397C}">
      <dgm:prSet/>
      <dgm:spPr/>
      <dgm:t>
        <a:bodyPr/>
        <a:lstStyle/>
        <a:p>
          <a:endParaRPr lang="en-US"/>
        </a:p>
      </dgm:t>
    </dgm:pt>
    <dgm:pt modelId="{E3A53F7D-14EC-4AD8-8FCA-DE99B8758276}">
      <dgm:prSet/>
      <dgm:spPr/>
      <dgm:t>
        <a:bodyPr/>
        <a:lstStyle/>
        <a:p>
          <a:r>
            <a:rPr lang="en-US"/>
            <a:t>In the modelling procedure we mask bright stars and dust lanes in the galaxies.</a:t>
          </a:r>
        </a:p>
      </dgm:t>
    </dgm:pt>
    <dgm:pt modelId="{6D979489-4C1C-4556-AC9B-6C463C12EAD7}" type="parTrans" cxnId="{EAE9D61A-718D-4FDA-B31E-CD66D074EDEA}">
      <dgm:prSet/>
      <dgm:spPr/>
      <dgm:t>
        <a:bodyPr/>
        <a:lstStyle/>
        <a:p>
          <a:endParaRPr lang="en-US"/>
        </a:p>
      </dgm:t>
    </dgm:pt>
    <dgm:pt modelId="{FA6D71BD-8539-4A46-9799-5FB8AED89FE2}" type="sibTrans" cxnId="{EAE9D61A-718D-4FDA-B31E-CD66D074EDEA}">
      <dgm:prSet/>
      <dgm:spPr/>
      <dgm:t>
        <a:bodyPr/>
        <a:lstStyle/>
        <a:p>
          <a:endParaRPr lang="en-US"/>
        </a:p>
      </dgm:t>
    </dgm:pt>
    <dgm:pt modelId="{9ECB8327-BAE7-4C30-B69D-1B99D19CE6E2}">
      <dgm:prSet/>
      <dgm:spPr/>
      <dgm:t>
        <a:bodyPr/>
        <a:lstStyle/>
        <a:p>
          <a:r>
            <a:rPr lang="en-US" i="1"/>
            <a:t>HST Snapshot program for up-to 83 orbits, 3 bands  (F300X/F475W/F814W)</a:t>
          </a:r>
          <a:endParaRPr lang="en-US"/>
        </a:p>
      </dgm:t>
    </dgm:pt>
    <dgm:pt modelId="{BFA0DCF4-7010-4091-811A-79057B643689}" type="parTrans" cxnId="{2DF61ED4-D2DE-46E3-97CD-78C0805BC2B6}">
      <dgm:prSet/>
      <dgm:spPr/>
      <dgm:t>
        <a:bodyPr/>
        <a:lstStyle/>
        <a:p>
          <a:endParaRPr lang="en-US"/>
        </a:p>
      </dgm:t>
    </dgm:pt>
    <dgm:pt modelId="{B3F70121-7E85-4DC5-8631-33E544B537CA}" type="sibTrans" cxnId="{2DF61ED4-D2DE-46E3-97CD-78C0805BC2B6}">
      <dgm:prSet/>
      <dgm:spPr/>
      <dgm:t>
        <a:bodyPr/>
        <a:lstStyle/>
        <a:p>
          <a:endParaRPr lang="en-US"/>
        </a:p>
      </dgm:t>
    </dgm:pt>
    <dgm:pt modelId="{BEC83A1F-7DDB-834B-86C5-5A2D9F1661A3}" type="pres">
      <dgm:prSet presAssocID="{CF8AF4C2-555E-4151-8690-745ED726A715}" presName="vert0" presStyleCnt="0">
        <dgm:presLayoutVars>
          <dgm:dir/>
          <dgm:animOne val="branch"/>
          <dgm:animLvl val="lvl"/>
        </dgm:presLayoutVars>
      </dgm:prSet>
      <dgm:spPr/>
    </dgm:pt>
    <dgm:pt modelId="{70DEB4FF-A45F-AC4E-A01C-6ACF9626D2F4}" type="pres">
      <dgm:prSet presAssocID="{30870627-F0E0-47C4-8BE1-28D973B181DA}" presName="thickLine" presStyleLbl="alignNode1" presStyleIdx="0" presStyleCnt="3"/>
      <dgm:spPr/>
    </dgm:pt>
    <dgm:pt modelId="{DCD1574D-FC85-EF4F-BAE1-6BCB4E9AB1DE}" type="pres">
      <dgm:prSet presAssocID="{30870627-F0E0-47C4-8BE1-28D973B181DA}" presName="horz1" presStyleCnt="0"/>
      <dgm:spPr/>
    </dgm:pt>
    <dgm:pt modelId="{83A8A201-1A2C-1248-8450-72BD40139136}" type="pres">
      <dgm:prSet presAssocID="{30870627-F0E0-47C4-8BE1-28D973B181DA}" presName="tx1" presStyleLbl="revTx" presStyleIdx="0" presStyleCnt="3"/>
      <dgm:spPr/>
    </dgm:pt>
    <dgm:pt modelId="{BA613328-2B4E-314F-BB91-DC23DB32E85D}" type="pres">
      <dgm:prSet presAssocID="{30870627-F0E0-47C4-8BE1-28D973B181DA}" presName="vert1" presStyleCnt="0"/>
      <dgm:spPr/>
    </dgm:pt>
    <dgm:pt modelId="{76D0FBA7-940C-8F4D-B44A-EA81EFC7D6D8}" type="pres">
      <dgm:prSet presAssocID="{E3A53F7D-14EC-4AD8-8FCA-DE99B8758276}" presName="thickLine" presStyleLbl="alignNode1" presStyleIdx="1" presStyleCnt="3"/>
      <dgm:spPr/>
    </dgm:pt>
    <dgm:pt modelId="{486139AC-74D8-6949-8283-0044499559E1}" type="pres">
      <dgm:prSet presAssocID="{E3A53F7D-14EC-4AD8-8FCA-DE99B8758276}" presName="horz1" presStyleCnt="0"/>
      <dgm:spPr/>
    </dgm:pt>
    <dgm:pt modelId="{3492D710-C6A2-A24A-9932-2822240A4E41}" type="pres">
      <dgm:prSet presAssocID="{E3A53F7D-14EC-4AD8-8FCA-DE99B8758276}" presName="tx1" presStyleLbl="revTx" presStyleIdx="1" presStyleCnt="3"/>
      <dgm:spPr/>
    </dgm:pt>
    <dgm:pt modelId="{8F94A722-FAD6-7947-B738-A9215E54BC9E}" type="pres">
      <dgm:prSet presAssocID="{E3A53F7D-14EC-4AD8-8FCA-DE99B8758276}" presName="vert1" presStyleCnt="0"/>
      <dgm:spPr/>
    </dgm:pt>
    <dgm:pt modelId="{B23F2FB8-3933-EF4D-9B68-FBFB8F4E0B93}" type="pres">
      <dgm:prSet presAssocID="{9ECB8327-BAE7-4C30-B69D-1B99D19CE6E2}" presName="thickLine" presStyleLbl="alignNode1" presStyleIdx="2" presStyleCnt="3"/>
      <dgm:spPr/>
    </dgm:pt>
    <dgm:pt modelId="{C71C4AAF-2EAB-874E-87DE-7D087D9E8ABD}" type="pres">
      <dgm:prSet presAssocID="{9ECB8327-BAE7-4C30-B69D-1B99D19CE6E2}" presName="horz1" presStyleCnt="0"/>
      <dgm:spPr/>
    </dgm:pt>
    <dgm:pt modelId="{378CDFD0-EF5A-7C43-A245-7C7B81BCF85C}" type="pres">
      <dgm:prSet presAssocID="{9ECB8327-BAE7-4C30-B69D-1B99D19CE6E2}" presName="tx1" presStyleLbl="revTx" presStyleIdx="2" presStyleCnt="3"/>
      <dgm:spPr/>
    </dgm:pt>
    <dgm:pt modelId="{5A00932E-646C-F548-AAAB-AC80219A0240}" type="pres">
      <dgm:prSet presAssocID="{9ECB8327-BAE7-4C30-B69D-1B99D19CE6E2}" presName="vert1" presStyleCnt="0"/>
      <dgm:spPr/>
    </dgm:pt>
  </dgm:ptLst>
  <dgm:cxnLst>
    <dgm:cxn modelId="{EAE9D61A-718D-4FDA-B31E-CD66D074EDEA}" srcId="{CF8AF4C2-555E-4151-8690-745ED726A715}" destId="{E3A53F7D-14EC-4AD8-8FCA-DE99B8758276}" srcOrd="1" destOrd="0" parTransId="{6D979489-4C1C-4556-AC9B-6C463C12EAD7}" sibTransId="{FA6D71BD-8539-4A46-9799-5FB8AED89FE2}"/>
    <dgm:cxn modelId="{05D2884C-2622-4A71-B840-0ED6C975397C}" srcId="{CF8AF4C2-555E-4151-8690-745ED726A715}" destId="{30870627-F0E0-47C4-8BE1-28D973B181DA}" srcOrd="0" destOrd="0" parTransId="{A220DDBC-8695-4D53-BB91-F7A092DC6847}" sibTransId="{50393183-71AD-49AD-BC76-7B084CDB5892}"/>
    <dgm:cxn modelId="{E9DF0864-928A-C84A-AB50-7E25B880FF18}" type="presOf" srcId="{CF8AF4C2-555E-4151-8690-745ED726A715}" destId="{BEC83A1F-7DDB-834B-86C5-5A2D9F1661A3}" srcOrd="0" destOrd="0" presId="urn:microsoft.com/office/officeart/2008/layout/LinedList"/>
    <dgm:cxn modelId="{3BBE6183-3F36-F944-98FF-D52C4691D633}" type="presOf" srcId="{9ECB8327-BAE7-4C30-B69D-1B99D19CE6E2}" destId="{378CDFD0-EF5A-7C43-A245-7C7B81BCF85C}" srcOrd="0" destOrd="0" presId="urn:microsoft.com/office/officeart/2008/layout/LinedList"/>
    <dgm:cxn modelId="{91C64EC6-14AA-474F-B279-D20F199B1091}" type="presOf" srcId="{E3A53F7D-14EC-4AD8-8FCA-DE99B8758276}" destId="{3492D710-C6A2-A24A-9932-2822240A4E41}" srcOrd="0" destOrd="0" presId="urn:microsoft.com/office/officeart/2008/layout/LinedList"/>
    <dgm:cxn modelId="{2DF61ED4-D2DE-46E3-97CD-78C0805BC2B6}" srcId="{CF8AF4C2-555E-4151-8690-745ED726A715}" destId="{9ECB8327-BAE7-4C30-B69D-1B99D19CE6E2}" srcOrd="2" destOrd="0" parTransId="{BFA0DCF4-7010-4091-811A-79057B643689}" sibTransId="{B3F70121-7E85-4DC5-8631-33E544B537CA}"/>
    <dgm:cxn modelId="{4698E8D8-FC7F-1F47-B84B-0597B6DA1AEA}" type="presOf" srcId="{30870627-F0E0-47C4-8BE1-28D973B181DA}" destId="{83A8A201-1A2C-1248-8450-72BD40139136}" srcOrd="0" destOrd="0" presId="urn:microsoft.com/office/officeart/2008/layout/LinedList"/>
    <dgm:cxn modelId="{299995B5-026F-AF40-904F-C6AD50EF1E79}" type="presParOf" srcId="{BEC83A1F-7DDB-834B-86C5-5A2D9F1661A3}" destId="{70DEB4FF-A45F-AC4E-A01C-6ACF9626D2F4}" srcOrd="0" destOrd="0" presId="urn:microsoft.com/office/officeart/2008/layout/LinedList"/>
    <dgm:cxn modelId="{C64DF58B-7DEF-0D49-9781-C76737829C52}" type="presParOf" srcId="{BEC83A1F-7DDB-834B-86C5-5A2D9F1661A3}" destId="{DCD1574D-FC85-EF4F-BAE1-6BCB4E9AB1DE}" srcOrd="1" destOrd="0" presId="urn:microsoft.com/office/officeart/2008/layout/LinedList"/>
    <dgm:cxn modelId="{8B7294FF-5FF4-2848-9F06-47F5424E230B}" type="presParOf" srcId="{DCD1574D-FC85-EF4F-BAE1-6BCB4E9AB1DE}" destId="{83A8A201-1A2C-1248-8450-72BD40139136}" srcOrd="0" destOrd="0" presId="urn:microsoft.com/office/officeart/2008/layout/LinedList"/>
    <dgm:cxn modelId="{8768CDDE-01D2-CE49-AD05-91479938E95D}" type="presParOf" srcId="{DCD1574D-FC85-EF4F-BAE1-6BCB4E9AB1DE}" destId="{BA613328-2B4E-314F-BB91-DC23DB32E85D}" srcOrd="1" destOrd="0" presId="urn:microsoft.com/office/officeart/2008/layout/LinedList"/>
    <dgm:cxn modelId="{54781407-4B46-AF4C-994E-293F9D3EAFA9}" type="presParOf" srcId="{BEC83A1F-7DDB-834B-86C5-5A2D9F1661A3}" destId="{76D0FBA7-940C-8F4D-B44A-EA81EFC7D6D8}" srcOrd="2" destOrd="0" presId="urn:microsoft.com/office/officeart/2008/layout/LinedList"/>
    <dgm:cxn modelId="{8DD01590-AE7F-314A-B65D-219CF5C032E0}" type="presParOf" srcId="{BEC83A1F-7DDB-834B-86C5-5A2D9F1661A3}" destId="{486139AC-74D8-6949-8283-0044499559E1}" srcOrd="3" destOrd="0" presId="urn:microsoft.com/office/officeart/2008/layout/LinedList"/>
    <dgm:cxn modelId="{FF6C6BF2-CE56-D64B-B717-9F5F1F91C34E}" type="presParOf" srcId="{486139AC-74D8-6949-8283-0044499559E1}" destId="{3492D710-C6A2-A24A-9932-2822240A4E41}" srcOrd="0" destOrd="0" presId="urn:microsoft.com/office/officeart/2008/layout/LinedList"/>
    <dgm:cxn modelId="{8024F7A5-7319-1343-AD6F-77A4D3ACC9AE}" type="presParOf" srcId="{486139AC-74D8-6949-8283-0044499559E1}" destId="{8F94A722-FAD6-7947-B738-A9215E54BC9E}" srcOrd="1" destOrd="0" presId="urn:microsoft.com/office/officeart/2008/layout/LinedList"/>
    <dgm:cxn modelId="{BC7FB42D-12D9-CA44-AF56-735ABF8E5B13}" type="presParOf" srcId="{BEC83A1F-7DDB-834B-86C5-5A2D9F1661A3}" destId="{B23F2FB8-3933-EF4D-9B68-FBFB8F4E0B93}" srcOrd="4" destOrd="0" presId="urn:microsoft.com/office/officeart/2008/layout/LinedList"/>
    <dgm:cxn modelId="{D3BF05FB-764E-2A48-86FC-8952CECB25E8}" type="presParOf" srcId="{BEC83A1F-7DDB-834B-86C5-5A2D9F1661A3}" destId="{C71C4AAF-2EAB-874E-87DE-7D087D9E8ABD}" srcOrd="5" destOrd="0" presId="urn:microsoft.com/office/officeart/2008/layout/LinedList"/>
    <dgm:cxn modelId="{CD926DAA-E0F4-0E41-9DCC-D4C686773397}" type="presParOf" srcId="{C71C4AAF-2EAB-874E-87DE-7D087D9E8ABD}" destId="{378CDFD0-EF5A-7C43-A245-7C7B81BCF85C}" srcOrd="0" destOrd="0" presId="urn:microsoft.com/office/officeart/2008/layout/LinedList"/>
    <dgm:cxn modelId="{9502E386-8697-264E-863A-AA88FE4BEED1}" type="presParOf" srcId="{C71C4AAF-2EAB-874E-87DE-7D087D9E8ABD}" destId="{5A00932E-646C-F548-AAAB-AC80219A024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799EEB-E341-BE4E-A918-D81BC6F4C88D}">
      <dsp:nvSpPr>
        <dsp:cNvPr id="0" name=""/>
        <dsp:cNvSpPr/>
      </dsp:nvSpPr>
      <dsp:spPr>
        <a:xfrm>
          <a:off x="0" y="0"/>
          <a:ext cx="833027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34F383-4A86-5745-8008-BD13CD451AD1}">
      <dsp:nvSpPr>
        <dsp:cNvPr id="0" name=""/>
        <dsp:cNvSpPr/>
      </dsp:nvSpPr>
      <dsp:spPr>
        <a:xfrm>
          <a:off x="0" y="0"/>
          <a:ext cx="8330275" cy="12620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A pseudo-bulge</a:t>
          </a:r>
          <a:r>
            <a:rPr lang="en-US" sz="2500" u="none" kern="1200" dirty="0"/>
            <a:t> </a:t>
          </a:r>
          <a:r>
            <a:rPr lang="en-US" sz="2500" u="sng" kern="1200" dirty="0"/>
            <a:t>growing </a:t>
          </a:r>
          <a:r>
            <a:rPr lang="en-US" sz="2500" i="1" u="sng" kern="1200" dirty="0"/>
            <a:t>in situ</a:t>
          </a:r>
          <a:r>
            <a:rPr lang="en-US" sz="2500" i="1" u="none" kern="1200" dirty="0"/>
            <a:t> </a:t>
          </a:r>
          <a:r>
            <a:rPr lang="en-US" sz="2500" kern="1200" dirty="0"/>
            <a:t>(</a:t>
          </a:r>
          <a:r>
            <a:rPr lang="en-US" sz="2500" kern="1200" dirty="0" err="1"/>
            <a:t>Kormendy</a:t>
          </a:r>
          <a:r>
            <a:rPr lang="en-US" sz="2500" kern="1200" dirty="0"/>
            <a:t> &amp; Kennicutt’04): no correlation with BH expected, usually</a:t>
          </a:r>
          <a:r>
            <a:rPr lang="en-US" sz="2500" u="none" kern="1200" dirty="0"/>
            <a:t> </a:t>
          </a:r>
          <a:r>
            <a:rPr lang="en-US" sz="2500" u="sng" kern="1200" dirty="0"/>
            <a:t>pseudo-bulges are more massive </a:t>
          </a:r>
          <a:r>
            <a:rPr lang="en-US" sz="2500" kern="1200" dirty="0"/>
            <a:t>then expected for such M</a:t>
          </a:r>
          <a:r>
            <a:rPr lang="en-US" sz="2500" kern="1200" baseline="-25000" dirty="0"/>
            <a:t>BH</a:t>
          </a:r>
          <a:r>
            <a:rPr lang="en-US" sz="2500" kern="1200" dirty="0"/>
            <a:t>.</a:t>
          </a:r>
        </a:p>
      </dsp:txBody>
      <dsp:txXfrm>
        <a:off x="0" y="0"/>
        <a:ext cx="8330275" cy="1262021"/>
      </dsp:txXfrm>
    </dsp:sp>
    <dsp:sp modelId="{AD112A1B-79F2-BC4D-9B78-70DFA1291D01}">
      <dsp:nvSpPr>
        <dsp:cNvPr id="0" name=""/>
        <dsp:cNvSpPr/>
      </dsp:nvSpPr>
      <dsp:spPr>
        <a:xfrm>
          <a:off x="0" y="1262021"/>
          <a:ext cx="833027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5AEC78-5161-A64E-912A-A008646B1DB7}">
      <dsp:nvSpPr>
        <dsp:cNvPr id="0" name=""/>
        <dsp:cNvSpPr/>
      </dsp:nvSpPr>
      <dsp:spPr>
        <a:xfrm>
          <a:off x="0" y="1262021"/>
          <a:ext cx="8330275" cy="12620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With </a:t>
          </a:r>
          <a:r>
            <a:rPr lang="en-US" sz="2500" u="sng" kern="1200" dirty="0"/>
            <a:t>mergers</a:t>
          </a:r>
          <a:r>
            <a:rPr lang="en-US" sz="2500" kern="1200" dirty="0"/>
            <a:t>, bulge and BH grow similarly, leading to a </a:t>
          </a:r>
          <a:r>
            <a:rPr lang="en-US" sz="2500" u="sng" kern="1200" dirty="0"/>
            <a:t>correlation</a:t>
          </a:r>
          <a:r>
            <a:rPr lang="en-US" sz="2500" kern="1200" dirty="0"/>
            <a:t> between M</a:t>
          </a:r>
          <a:r>
            <a:rPr lang="en-US" sz="2500" kern="1200" baseline="-25000" dirty="0"/>
            <a:t>BH</a:t>
          </a:r>
          <a:r>
            <a:rPr lang="en-US" sz="2500" kern="1200" dirty="0"/>
            <a:t> and </a:t>
          </a:r>
          <a:r>
            <a:rPr lang="en-US" sz="2500" kern="1200" dirty="0" err="1"/>
            <a:t>M</a:t>
          </a:r>
          <a:r>
            <a:rPr lang="en-US" sz="2500" kern="1200" baseline="-25000" dirty="0" err="1"/>
            <a:t>bulge</a:t>
          </a:r>
          <a:r>
            <a:rPr lang="en-US" sz="2500" kern="1200" dirty="0"/>
            <a:t>, </a:t>
          </a:r>
          <a:r>
            <a:rPr lang="en-US" sz="2500" kern="1200" dirty="0" err="1"/>
            <a:t>σ</a:t>
          </a:r>
          <a:r>
            <a:rPr lang="en-US" sz="2500" kern="1200" dirty="0"/>
            <a:t>*</a:t>
          </a:r>
        </a:p>
      </dsp:txBody>
      <dsp:txXfrm>
        <a:off x="0" y="1262021"/>
        <a:ext cx="8330275" cy="1262021"/>
      </dsp:txXfrm>
    </dsp:sp>
    <dsp:sp modelId="{6E3E2205-1761-7D48-A463-0B073E7225E8}">
      <dsp:nvSpPr>
        <dsp:cNvPr id="0" name=""/>
        <dsp:cNvSpPr/>
      </dsp:nvSpPr>
      <dsp:spPr>
        <a:xfrm>
          <a:off x="0" y="2524042"/>
          <a:ext cx="833027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A83673-7DA6-F549-ABB1-AE2C3B57E6FA}">
      <dsp:nvSpPr>
        <dsp:cNvPr id="0" name=""/>
        <dsp:cNvSpPr/>
      </dsp:nvSpPr>
      <dsp:spPr>
        <a:xfrm>
          <a:off x="0" y="2524042"/>
          <a:ext cx="8330275" cy="12620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In </a:t>
          </a:r>
          <a:r>
            <a:rPr lang="en-US" sz="2500" u="sng" kern="1200" dirty="0"/>
            <a:t>accretion</a:t>
          </a:r>
          <a:r>
            <a:rPr lang="en-US" sz="2500" kern="1200" dirty="0"/>
            <a:t>-dominated case M</a:t>
          </a:r>
          <a:r>
            <a:rPr lang="en-US" sz="2500" kern="1200" baseline="-25000" dirty="0"/>
            <a:t>BH</a:t>
          </a:r>
          <a:r>
            <a:rPr lang="en-US" sz="2500" u="none" kern="1200" dirty="0"/>
            <a:t> </a:t>
          </a:r>
          <a:r>
            <a:rPr lang="en-US" sz="2500" u="sng" kern="1200" dirty="0"/>
            <a:t>is larger</a:t>
          </a:r>
          <a:r>
            <a:rPr lang="en-US" sz="2500" u="none" kern="1200" dirty="0"/>
            <a:t> </a:t>
          </a:r>
          <a:r>
            <a:rPr lang="en-US" sz="2500" kern="1200" dirty="0"/>
            <a:t>than expected for such a bulge</a:t>
          </a:r>
        </a:p>
      </dsp:txBody>
      <dsp:txXfrm>
        <a:off x="0" y="2524042"/>
        <a:ext cx="8330275" cy="1262021"/>
      </dsp:txXfrm>
    </dsp:sp>
    <dsp:sp modelId="{D5974177-9FB7-F441-BB96-0837E236F0C3}">
      <dsp:nvSpPr>
        <dsp:cNvPr id="0" name=""/>
        <dsp:cNvSpPr/>
      </dsp:nvSpPr>
      <dsp:spPr>
        <a:xfrm>
          <a:off x="0" y="3786063"/>
          <a:ext cx="833027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A66FA5-C32D-944B-BA9F-D24EEEA04D06}">
      <dsp:nvSpPr>
        <dsp:cNvPr id="0" name=""/>
        <dsp:cNvSpPr/>
      </dsp:nvSpPr>
      <dsp:spPr>
        <a:xfrm>
          <a:off x="0" y="3786063"/>
          <a:ext cx="8330275" cy="12620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u="sng" kern="1200" dirty="0"/>
            <a:t>Tidal stripping reduces</a:t>
          </a:r>
          <a:r>
            <a:rPr lang="en-US" sz="2500" u="none" kern="1200" dirty="0"/>
            <a:t> </a:t>
          </a:r>
          <a:r>
            <a:rPr lang="en-US" sz="2500" kern="1200" dirty="0" err="1"/>
            <a:t>M</a:t>
          </a:r>
          <a:r>
            <a:rPr lang="en-US" sz="2500" kern="1200" baseline="-25000" dirty="0" err="1"/>
            <a:t>bulge</a:t>
          </a:r>
          <a:r>
            <a:rPr lang="en-US" sz="2500" kern="1200" dirty="0"/>
            <a:t>, but does not affect much  </a:t>
          </a:r>
          <a:r>
            <a:rPr lang="en-US" sz="2500" kern="1200" dirty="0" err="1"/>
            <a:t>σ</a:t>
          </a:r>
          <a:r>
            <a:rPr lang="en-US" sz="2500" kern="1200" dirty="0"/>
            <a:t>*</a:t>
          </a:r>
        </a:p>
      </dsp:txBody>
      <dsp:txXfrm>
        <a:off x="0" y="3786063"/>
        <a:ext cx="8330275" cy="12620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DEB4FF-A45F-AC4E-A01C-6ACF9626D2F4}">
      <dsp:nvSpPr>
        <dsp:cNvPr id="0" name=""/>
        <dsp:cNvSpPr/>
      </dsp:nvSpPr>
      <dsp:spPr>
        <a:xfrm>
          <a:off x="0" y="2503"/>
          <a:ext cx="41046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A8A201-1A2C-1248-8450-72BD40139136}">
      <dsp:nvSpPr>
        <dsp:cNvPr id="0" name=""/>
        <dsp:cNvSpPr/>
      </dsp:nvSpPr>
      <dsp:spPr>
        <a:xfrm>
          <a:off x="0" y="2503"/>
          <a:ext cx="4104640" cy="17074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Out of ~</a:t>
          </a:r>
          <a:r>
            <a:rPr lang="ru-RU" sz="1800" kern="1200" dirty="0"/>
            <a:t>1800</a:t>
          </a:r>
          <a:r>
            <a:rPr lang="en-US" sz="1800" kern="1200" dirty="0"/>
            <a:t> objects with M</a:t>
          </a:r>
          <a:r>
            <a:rPr lang="en-US" sz="1800" kern="1200" baseline="-25000" dirty="0"/>
            <a:t>BH</a:t>
          </a:r>
          <a:r>
            <a:rPr lang="en-US" sz="1800" kern="1200" dirty="0"/>
            <a:t> &lt; 10</a:t>
          </a:r>
          <a:r>
            <a:rPr lang="en-US" sz="1800" kern="1200" baseline="30000" dirty="0"/>
            <a:t>6 </a:t>
          </a:r>
          <a:r>
            <a:rPr lang="en-US" sz="1800" kern="1200" dirty="0"/>
            <a:t>M</a:t>
          </a:r>
          <a:r>
            <a:rPr lang="en-US" sz="1800" kern="1200" baseline="-25000" dirty="0"/>
            <a:t>☉</a:t>
          </a:r>
          <a:r>
            <a:rPr lang="en-US" sz="1800" kern="1200" dirty="0"/>
            <a:t> 76 have archival HST data.</a:t>
          </a:r>
          <a:br>
            <a:rPr lang="en-US" sz="1800" kern="1200" dirty="0"/>
          </a:br>
          <a:r>
            <a:rPr lang="en-US" sz="1800" kern="1200" dirty="0"/>
            <a:t>We performed 2D modelling (</a:t>
          </a:r>
          <a:r>
            <a:rPr lang="en-US" sz="1800" kern="1200" dirty="0" err="1"/>
            <a:t>GalFit</a:t>
          </a:r>
          <a:r>
            <a:rPr lang="en-US" sz="1800" kern="1200" dirty="0"/>
            <a:t>) for all galaxies observed using WFC3 that do not show prominent spirals (e.g. elliptical galaxies).</a:t>
          </a:r>
        </a:p>
      </dsp:txBody>
      <dsp:txXfrm>
        <a:off x="0" y="2503"/>
        <a:ext cx="4104640" cy="1707414"/>
      </dsp:txXfrm>
    </dsp:sp>
    <dsp:sp modelId="{76D0FBA7-940C-8F4D-B44A-EA81EFC7D6D8}">
      <dsp:nvSpPr>
        <dsp:cNvPr id="0" name=""/>
        <dsp:cNvSpPr/>
      </dsp:nvSpPr>
      <dsp:spPr>
        <a:xfrm>
          <a:off x="0" y="1709918"/>
          <a:ext cx="41046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92D710-C6A2-A24A-9932-2822240A4E41}">
      <dsp:nvSpPr>
        <dsp:cNvPr id="0" name=""/>
        <dsp:cNvSpPr/>
      </dsp:nvSpPr>
      <dsp:spPr>
        <a:xfrm>
          <a:off x="0" y="1709918"/>
          <a:ext cx="4104640" cy="17074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In the modelling procedure we mask bright stars and dust lanes in the galaxies.</a:t>
          </a:r>
        </a:p>
      </dsp:txBody>
      <dsp:txXfrm>
        <a:off x="0" y="1709918"/>
        <a:ext cx="4104640" cy="1707414"/>
      </dsp:txXfrm>
    </dsp:sp>
    <dsp:sp modelId="{B23F2FB8-3933-EF4D-9B68-FBFB8F4E0B93}">
      <dsp:nvSpPr>
        <dsp:cNvPr id="0" name=""/>
        <dsp:cNvSpPr/>
      </dsp:nvSpPr>
      <dsp:spPr>
        <a:xfrm>
          <a:off x="0" y="3417333"/>
          <a:ext cx="41046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8CDFD0-EF5A-7C43-A245-7C7B81BCF85C}">
      <dsp:nvSpPr>
        <dsp:cNvPr id="0" name=""/>
        <dsp:cNvSpPr/>
      </dsp:nvSpPr>
      <dsp:spPr>
        <a:xfrm>
          <a:off x="0" y="3417333"/>
          <a:ext cx="4104640" cy="17074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i="1" kern="1200"/>
            <a:t>HST Snapshot program for up-to 83 orbits, 3 bands  (F300X/F475W/F814W)</a:t>
          </a:r>
          <a:endParaRPr lang="en-US" sz="1800" kern="1200"/>
        </a:p>
      </dsp:txBody>
      <dsp:txXfrm>
        <a:off x="0" y="3417333"/>
        <a:ext cx="4104640" cy="17074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DD907C-1390-D641-B255-5E7FDC93C37A}" type="datetimeFigureOut">
              <a:rPr lang="en-US" smtClean="0"/>
              <a:t>9/15/26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9688B0-533D-A44E-8049-F16D831D47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200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e64271fdd4_1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7" name="Google Shape;147;g2e64271fdd4_1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34B69-6D40-F657-9E71-6B9ABACD28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AA7D80-A504-4433-ABEC-6CC7317C17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550C04-2491-3161-1FCE-1D650F205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9FA2C-2D73-9C46-8201-A407839CD20B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7CC93-433C-F099-8CF9-AB00AD52B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3C474-5596-EEB6-1B1B-5A43D9B45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8B3FD-73D1-7E4A-A39F-15D317256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987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4E248-E597-0134-72EE-931A9FA52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90439F-5D99-B4B7-27B9-F501BAE7E2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F653AB-D3FD-5D19-2C51-86EAA309B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9FA2C-2D73-9C46-8201-A407839CD20B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43B3B-DD3D-AF8F-34C4-7B7CA2068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88BE70-423B-9F7E-6336-6C140EF52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8B3FD-73D1-7E4A-A39F-15D317256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380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69ABF-C946-0DCD-2C33-D6B7D9C4A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F555CB-DB66-F373-3F25-CAC4308819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78F255-5749-FD47-2A83-A32E846EC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9FA2C-2D73-9C46-8201-A407839CD20B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8595A8-9314-B653-AFB9-1C8ED4709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66EF5-66D9-1E60-A84F-CDD3CA1CD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8B3FD-73D1-7E4A-A39F-15D317256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970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A48D6-B79B-28BE-A41E-DCA6D7B50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70F89E-7696-87EB-A781-639E3A2FF6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01D8BD-6A24-5FE0-B8AD-43B2F752F5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50149A-3F9C-0F9E-A75C-CC79BBCF7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9FA2C-2D73-9C46-8201-A407839CD20B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D5E766-6851-8909-EB78-A7AC33349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0224D8-53D9-01A9-0FC5-C8A3E8DD0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8B3FD-73D1-7E4A-A39F-15D317256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614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8D528-C1CE-9AA5-449F-594FAFC9C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ED5D91-4FC2-6098-CAF7-9C778BB685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2C586F-4B8E-5D29-AD31-FAB5165FD9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4C7FF6-0B67-7956-1A8B-85F34D6DFA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7DF892-C418-82E8-8960-35735CDADF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08190DB-66C1-599A-82D4-906D2B882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9FA2C-2D73-9C46-8201-A407839CD20B}" type="datetimeFigureOut">
              <a:rPr lang="en-US" smtClean="0"/>
              <a:t>9/15/26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C3673D-C1FB-7DB4-C672-C085185EB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7955BB-4799-A44A-DF26-ECD4F5BEE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8B3FD-73D1-7E4A-A39F-15D317256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477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EFB65-7AD1-53BA-2F0A-D18EB74A1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B623EF-81CE-6BF7-A52C-E6CE22B48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9FA2C-2D73-9C46-8201-A407839CD20B}" type="datetimeFigureOut">
              <a:rPr lang="en-US" smtClean="0"/>
              <a:t>9/15/26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22C0C1-C318-088E-3A1D-2F4B943F6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5EEA63-E1BB-7466-8C4F-9659B828E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8B3FD-73D1-7E4A-A39F-15D317256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22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7288C9-3E44-84F5-3DCC-21D2B70D1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9FA2C-2D73-9C46-8201-A407839CD20B}" type="datetimeFigureOut">
              <a:rPr lang="en-US" smtClean="0"/>
              <a:t>9/15/26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8B88BF-F0E7-2934-2C3F-9F6B0577E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6E40AC-CDE7-99D0-EBBE-696BEDD46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8B3FD-73D1-7E4A-A39F-15D317256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142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A6651-3646-29AC-714F-4473EBD65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F66A7D-35E9-E771-C31D-2A6D010278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DDEAAC-50B3-29E9-ACEE-6E1740ECF3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A31F73-0844-2859-5729-599E20F40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9FA2C-2D73-9C46-8201-A407839CD20B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AD6237-2F5F-3A11-A210-9D85643DB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23DB1A-13F9-AA90-3BE0-53DCAA63F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8B3FD-73D1-7E4A-A39F-15D317256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722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3FD86-9C96-20BC-DDB7-59AA5B2F2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9245D0-47FF-68E9-AE72-87695AD242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FE3FC5-D6BA-7402-E09C-65292F43CC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F119D0-6C38-906E-8DB8-1A34C4F80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9FA2C-2D73-9C46-8201-A407839CD20B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1465E8-D8E5-EDEA-0EC6-AC746AC96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7B7A1A-3ACA-D8E0-0DA9-C91A0211F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8B3FD-73D1-7E4A-A39F-15D317256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365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53B9B-D929-1F49-859D-CD27660EF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CDDAD2-F89B-EB6B-39FA-BBB041276E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FBEDE-0517-CC21-6198-3D9A6CB02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9FA2C-2D73-9C46-8201-A407839CD20B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6EE84D-91C6-D90C-A62C-C4807AA14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48D083-2DA7-D636-BDA4-29531CAD2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8B3FD-73D1-7E4A-A39F-15D317256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875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124F90-7704-3E1B-33C1-1A53F5FE53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110AE4-466C-C11B-1228-5320259424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78CCCA-6C40-3D84-28C5-26DCA32C9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9FA2C-2D73-9C46-8201-A407839CD20B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12287A-8329-8845-E821-94428696A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2F77F7-41E8-6F5B-01A7-09E7F5657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8B3FD-73D1-7E4A-A39F-15D317256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7712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950874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E4AE0B-0937-2973-FA38-8CFFF0637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9A68E7-C361-F9AC-6338-A1E0B40543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4BFA23-87FD-A806-EEA9-4433352804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A9FA2C-2D73-9C46-8201-A407839CD20B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3B63C-D9D1-70DA-99A5-CC0A869B73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0D6F9-FDC4-59C6-854D-39952B82AF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C8B3FD-73D1-7E4A-A39F-15D317256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758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9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microsoft.com/office/2007/relationships/hdphoto" Target="../media/hdphoto3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55000" contrast="-47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A63D1-3A9C-984F-CF54-CD54D996F0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Black hole - host galaxy coevolution in IMBH regime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80E080-CA4F-467C-0C29-3B78898936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5440" y="3597372"/>
            <a:ext cx="9881119" cy="2714787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Kirill Grishin</a:t>
            </a:r>
          </a:p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(LUX Laboratory, Paris Observatory, CNRS)</a:t>
            </a:r>
          </a:p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 behalf of: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Igor </a:t>
            </a:r>
            <a:r>
              <a:rPr lang="en-US" sz="19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Chilingarian</a:t>
            </a:r>
            <a:r>
              <a:rPr lang="en-US" sz="1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Ivan </a:t>
            </a:r>
            <a:r>
              <a:rPr lang="en-US" sz="19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Katkov</a:t>
            </a:r>
            <a:r>
              <a:rPr lang="en-US" sz="1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 Victoria </a:t>
            </a:r>
            <a:r>
              <a:rPr lang="en-US" sz="19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Toptun</a:t>
            </a:r>
            <a:r>
              <a:rPr lang="en-US" sz="1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Françoise Combes, Ivan </a:t>
            </a:r>
            <a:r>
              <a:rPr lang="en-US" sz="19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Zolotukhin</a:t>
            </a:r>
            <a:r>
              <a:rPr lang="en-US" sz="1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Franz Bauer, Evgenii </a:t>
            </a:r>
            <a:r>
              <a:rPr lang="en-US" sz="19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Rubtsov</a:t>
            </a:r>
            <a:r>
              <a:rPr lang="en-US" sz="1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9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Mariia</a:t>
            </a:r>
            <a:r>
              <a:rPr lang="en-US" sz="1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Demianenko</a:t>
            </a:r>
            <a:r>
              <a:rPr lang="en-US" sz="1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Liana </a:t>
            </a:r>
            <a:r>
              <a:rPr lang="en-US" sz="19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Osipova</a:t>
            </a:r>
            <a:r>
              <a:rPr lang="en-US" sz="1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9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Fedor</a:t>
            </a:r>
            <a:r>
              <a:rPr lang="en-US" sz="1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Kolganov</a:t>
            </a:r>
            <a:r>
              <a:rPr lang="en-US" sz="1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Daniel Fabricant, Roberto Soria, Alister W. Graham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467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A7238-0A60-F550-C6AD-BF25AE397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8" y="1"/>
            <a:ext cx="11708606" cy="957818"/>
          </a:xfrm>
        </p:spPr>
        <p:txBody>
          <a:bodyPr/>
          <a:lstStyle/>
          <a:p>
            <a:r>
              <a:rPr lang="en-US" dirty="0"/>
              <a:t>What are the IMBHs and why are they important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911B6A9-FCB1-F329-770E-3F8C7E9F73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91258" y="3341620"/>
            <a:ext cx="4867379" cy="338065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C8DAD75B-34CA-708D-791F-BF52DF915FFE}"/>
              </a:ext>
            </a:extLst>
          </p:cNvPr>
          <p:cNvGrpSpPr/>
          <p:nvPr/>
        </p:nvGrpSpPr>
        <p:grpSpPr>
          <a:xfrm>
            <a:off x="1104422" y="3360213"/>
            <a:ext cx="4448653" cy="3497787"/>
            <a:chOff x="4964657" y="52463"/>
            <a:chExt cx="2898671" cy="2279101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8BDB2A4-A787-EC10-85B1-7104FB690092}"/>
                </a:ext>
              </a:extLst>
            </p:cNvPr>
            <p:cNvGrpSpPr/>
            <p:nvPr/>
          </p:nvGrpSpPr>
          <p:grpSpPr>
            <a:xfrm>
              <a:off x="4964657" y="52463"/>
              <a:ext cx="2898671" cy="2279101"/>
              <a:chOff x="4572000" y="52463"/>
              <a:chExt cx="3337602" cy="2624213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2C58C131-CAB7-196D-0C4E-7032FE4756B4}"/>
                  </a:ext>
                </a:extLst>
              </p:cNvPr>
              <p:cNvGrpSpPr/>
              <p:nvPr/>
            </p:nvGrpSpPr>
            <p:grpSpPr>
              <a:xfrm>
                <a:off x="4572000" y="52463"/>
                <a:ext cx="3337602" cy="2571750"/>
                <a:chOff x="4377669" y="0"/>
                <a:chExt cx="3337602" cy="2571750"/>
              </a:xfrm>
            </p:grpSpPr>
            <p:pic>
              <p:nvPicPr>
                <p:cNvPr id="17" name="Picture 16" descr="Diagram&#10;&#10;Description automatically generated">
                  <a:extLst>
                    <a:ext uri="{FF2B5EF4-FFF2-40B4-BE49-F238E27FC236}">
                      <a16:creationId xmlns:a16="http://schemas.microsoft.com/office/drawing/2014/main" id="{B857F42F-8314-CB17-A5EB-3A96B5BC85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377669" y="0"/>
                  <a:ext cx="3337602" cy="2571750"/>
                </a:xfrm>
                <a:prstGeom prst="rect">
                  <a:avLst/>
                </a:prstGeom>
              </p:spPr>
            </p:pic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F639F07E-BE9D-AA77-3E96-F7AB027748E5}"/>
                    </a:ext>
                  </a:extLst>
                </p:cNvPr>
                <p:cNvSpPr txBox="1"/>
                <p:nvPr/>
              </p:nvSpPr>
              <p:spPr>
                <a:xfrm>
                  <a:off x="6831696" y="52463"/>
                  <a:ext cx="883575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normAutofit/>
                </a:bodyPr>
                <a:lstStyle/>
                <a:p>
                  <a:pPr defTabSz="457200" hangingPunct="1">
                    <a:lnSpc>
                      <a:spcPct val="90000"/>
                    </a:lnSpc>
                    <a:spcAft>
                      <a:spcPts val="600"/>
                    </a:spcAft>
                  </a:pPr>
                  <a:r>
                    <a:rPr lang="en-US" sz="1500" kern="1200" dirty="0" err="1">
                      <a:solidFill>
                        <a:prstClr val="black"/>
                      </a:solidFill>
                      <a:latin typeface="Calibri" panose="020F0502020204030204"/>
                      <a:ea typeface="+mn-ea"/>
                      <a:cs typeface="+mn-cs"/>
                    </a:rPr>
                    <a:t>Mezcua</a:t>
                  </a:r>
                  <a:r>
                    <a:rPr lang="en-US" sz="1500" kern="1200" dirty="0">
                      <a:solidFill>
                        <a:prstClr val="black"/>
                      </a:solidFill>
                      <a:latin typeface="Calibri" panose="020F0502020204030204"/>
                      <a:ea typeface="+mn-ea"/>
                      <a:cs typeface="+mn-cs"/>
                    </a:rPr>
                    <a:t> 2017</a:t>
                  </a:r>
                </a:p>
              </p:txBody>
            </p:sp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C8649AE-2EDE-DB60-6B82-7581DD3B05AA}"/>
                  </a:ext>
                </a:extLst>
              </p:cNvPr>
              <p:cNvSpPr/>
              <p:nvPr/>
            </p:nvSpPr>
            <p:spPr>
              <a:xfrm>
                <a:off x="5805964" y="429907"/>
                <a:ext cx="1285539" cy="224676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Autofit/>
              </a:bodyPr>
              <a:lstStyle/>
              <a:p>
                <a:pPr algn="ctr" defTabSz="457200" hangingPunct="1">
                  <a:spcAft>
                    <a:spcPts val="600"/>
                  </a:spcAft>
                </a:pPr>
                <a:r>
                  <a:rPr lang="en-US" sz="12000" b="1" kern="1200" dirty="0">
                    <a:ln w="12700">
                      <a:solidFill>
                        <a:srgbClr val="44546A">
                          <a:satMod val="155000"/>
                        </a:srgbClr>
                      </a:solidFill>
                      <a:prstDash val="solid"/>
                    </a:ln>
                    <a:solidFill>
                      <a:srgbClr val="E7E6E6">
                        <a:tint val="85000"/>
                        <a:satMod val="155000"/>
                      </a:srgbClr>
                    </a:solidFill>
                    <a:effectLst>
                      <a:outerShdw blurRad="50800" dist="38100" algn="l" rotWithShape="0">
                        <a:prstClr val="black">
                          <a:alpha val="40000"/>
                        </a:prstClr>
                      </a:outerShdw>
                    </a:effectLst>
                    <a:latin typeface="Calibri" panose="020F0502020204030204"/>
                    <a:ea typeface="+mn-ea"/>
                    <a:cs typeface="+mn-cs"/>
                  </a:rPr>
                  <a:t>?</a:t>
                </a:r>
              </a:p>
            </p:txBody>
          </p:sp>
        </p:grp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D784388-EF13-7C42-3F8A-F19A319CFEAD}"/>
                </a:ext>
              </a:extLst>
            </p:cNvPr>
            <p:cNvSpPr/>
            <p:nvPr/>
          </p:nvSpPr>
          <p:spPr>
            <a:xfrm>
              <a:off x="5631628" y="1581374"/>
              <a:ext cx="1102659" cy="703300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hangingPunct="1"/>
              <a:endParaRPr lang="en-US" sz="1800" kern="120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0DE6153B-591F-97EF-3EBB-77D432A5D25D}"/>
              </a:ext>
            </a:extLst>
          </p:cNvPr>
          <p:cNvSpPr txBox="1"/>
          <p:nvPr/>
        </p:nvSpPr>
        <p:spPr>
          <a:xfrm>
            <a:off x="912547" y="959854"/>
            <a:ext cx="10981797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 most of massive galaxies are expected to host a Supermassive Black Hole (SMBH) in its center. The main questions: how these SMBHs were formed/what were their seeds and how they grew/evolved over the cosmic time.  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en-US" sz="2000" dirty="0"/>
              <a:t>IMBHs in the local Universe can help </a:t>
            </a:r>
            <a:r>
              <a:rPr lang="en-US" sz="2000" u="sng" dirty="0"/>
              <a:t>if (we assume that) they evolve now similarly to high-z IMBHs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en-US" sz="2000" dirty="0"/>
              <a:t>Search for low-z type-I AGN powered by IMBHs in SDSS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en-US" sz="2000" dirty="0"/>
              <a:t>Spectroscopic selection + multi-wavelength follow-up</a:t>
            </a:r>
          </a:p>
          <a:p>
            <a:r>
              <a:rPr lang="en-US" dirty="0"/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02BAF93-F387-9E4D-66E2-146BE2FCA3EB}"/>
              </a:ext>
            </a:extLst>
          </p:cNvPr>
          <p:cNvSpPr txBox="1"/>
          <p:nvPr/>
        </p:nvSpPr>
        <p:spPr>
          <a:xfrm>
            <a:off x="10177463" y="6445271"/>
            <a:ext cx="24074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K. Cordes, S. Brown (</a:t>
            </a:r>
            <a:r>
              <a:rPr lang="en-US" sz="1200" dirty="0" err="1">
                <a:solidFill>
                  <a:schemeClr val="bg1">
                    <a:lumMod val="75000"/>
                  </a:schemeClr>
                </a:solidFill>
              </a:rPr>
              <a:t>STScI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35643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A95DF-7AD5-A711-6146-9EC015664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287" y="50800"/>
            <a:ext cx="8750848" cy="1287781"/>
          </a:xfrm>
        </p:spPr>
        <p:txBody>
          <a:bodyPr>
            <a:normAutofit fontScale="90000"/>
          </a:bodyPr>
          <a:lstStyle/>
          <a:p>
            <a:r>
              <a:rPr lang="en-US" dirty="0"/>
              <a:t>Central BH and host galaxy coevolution</a:t>
            </a:r>
          </a:p>
        </p:txBody>
      </p:sp>
      <p:graphicFrame>
        <p:nvGraphicFramePr>
          <p:cNvPr id="36" name="Content Placeholder 2">
            <a:extLst>
              <a:ext uri="{FF2B5EF4-FFF2-40B4-BE49-F238E27FC236}">
                <a16:creationId xmlns:a16="http://schemas.microsoft.com/office/drawing/2014/main" id="{B46FB94C-E368-86B3-0304-126790C77A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2706816"/>
              </p:ext>
            </p:extLst>
          </p:nvPr>
        </p:nvGraphicFramePr>
        <p:xfrm>
          <a:off x="420573" y="1488603"/>
          <a:ext cx="8330275" cy="50480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 descr="A collage of a graph&#10;&#10;Description automatically generated">
            <a:extLst>
              <a:ext uri="{FF2B5EF4-FFF2-40B4-BE49-F238E27FC236}">
                <a16:creationId xmlns:a16="http://schemas.microsoft.com/office/drawing/2014/main" id="{9C016BFA-4A06-2DAB-EEB2-43925C9009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24925" y="-14015"/>
            <a:ext cx="3267075" cy="682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829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3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fdacdcdee9af00551e9e53ed382c5f4.pdf">
            <a:extLst>
              <a:ext uri="{FF2B5EF4-FFF2-40B4-BE49-F238E27FC236}">
                <a16:creationId xmlns:a16="http://schemas.microsoft.com/office/drawing/2014/main" id="{3F86F45B-2A56-4176-64E0-F75206ECAB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2" y="0"/>
            <a:ext cx="10271758" cy="688241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07636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0" descr="Shape 224"/>
          <p:cNvSpPr/>
          <p:nvPr/>
        </p:nvSpPr>
        <p:spPr>
          <a:xfrm>
            <a:off x="7033500" y="2208068"/>
            <a:ext cx="1192000" cy="361200"/>
          </a:xfrm>
          <a:prstGeom prst="roundRect">
            <a:avLst>
              <a:gd name="adj" fmla="val 16667"/>
            </a:avLst>
          </a:prstGeom>
          <a:solidFill>
            <a:srgbClr val="EEEEEE"/>
          </a:solidFill>
          <a:ln w="9525" cap="flat" cmpd="sng">
            <a:solidFill>
              <a:srgbClr val="58585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30" descr="Shape 225"/>
          <p:cNvSpPr/>
          <p:nvPr/>
        </p:nvSpPr>
        <p:spPr>
          <a:xfrm>
            <a:off x="7791635" y="3164632"/>
            <a:ext cx="867600" cy="421200"/>
          </a:xfrm>
          <a:prstGeom prst="roundRect">
            <a:avLst>
              <a:gd name="adj" fmla="val 16667"/>
            </a:avLst>
          </a:prstGeom>
          <a:solidFill>
            <a:srgbClr val="EEEEEE"/>
          </a:solidFill>
          <a:ln w="9525" cap="flat" cmpd="sng">
            <a:solidFill>
              <a:srgbClr val="58585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30" descr="Shape 226"/>
          <p:cNvSpPr/>
          <p:nvPr/>
        </p:nvSpPr>
        <p:spPr>
          <a:xfrm>
            <a:off x="2908833" y="1303233"/>
            <a:ext cx="3034800" cy="36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7" tIns="121867" rIns="121867" bIns="121867" anchor="t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Stellar continuum model + emission lines</a:t>
            </a:r>
            <a:endParaRPr sz="14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3" name="Google Shape;153;p30" descr="Shape 228"/>
          <p:cNvGrpSpPr/>
          <p:nvPr/>
        </p:nvGrpSpPr>
        <p:grpSpPr>
          <a:xfrm>
            <a:off x="8632301" y="2210018"/>
            <a:ext cx="737612" cy="361172"/>
            <a:chOff x="-1" y="-1"/>
            <a:chExt cx="710700" cy="443701"/>
          </a:xfrm>
        </p:grpSpPr>
        <p:sp>
          <p:nvSpPr>
            <p:cNvPr id="154" name="Google Shape;154;p30" descr="Shape 229"/>
            <p:cNvSpPr/>
            <p:nvPr/>
          </p:nvSpPr>
          <p:spPr>
            <a:xfrm>
              <a:off x="25312" y="0"/>
              <a:ext cx="609300" cy="443700"/>
            </a:xfrm>
            <a:prstGeom prst="roundRect">
              <a:avLst>
                <a:gd name="adj" fmla="val 16667"/>
              </a:avLst>
            </a:prstGeom>
            <a:solidFill>
              <a:srgbClr val="EEEEEE"/>
            </a:solidFill>
            <a:ln w="9525" cap="flat" cmpd="sng">
              <a:solidFill>
                <a:srgbClr val="58585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3" tIns="60933" rIns="60933" bIns="60933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30" descr="Shape 230"/>
            <p:cNvSpPr/>
            <p:nvPr/>
          </p:nvSpPr>
          <p:spPr>
            <a:xfrm>
              <a:off x="-1" y="-1"/>
              <a:ext cx="710700" cy="44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867" tIns="121867" rIns="121867" bIns="121867" anchor="t" anchorCtr="0">
              <a:noAutofit/>
            </a:bodyPr>
            <a:lstStyle/>
            <a:p>
              <a:pPr algn="ctr">
                <a:buClr>
                  <a:srgbClr val="000000"/>
                </a:buClr>
                <a:buSzPts val="1200"/>
              </a:pPr>
              <a:r>
                <a:rPr lang="ru" sz="1333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Filter</a:t>
              </a:r>
              <a:endParaRPr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6" name="Google Shape;156;p30" descr="Shape 231"/>
          <p:cNvGrpSpPr/>
          <p:nvPr/>
        </p:nvGrpSpPr>
        <p:grpSpPr>
          <a:xfrm>
            <a:off x="4741881" y="1646150"/>
            <a:ext cx="1368647" cy="661255"/>
            <a:chOff x="-294650" y="-873353"/>
            <a:chExt cx="1329300" cy="664800"/>
          </a:xfrm>
        </p:grpSpPr>
        <p:sp>
          <p:nvSpPr>
            <p:cNvPr id="157" name="Google Shape;157;p30" descr="Shape 232"/>
            <p:cNvSpPr/>
            <p:nvPr/>
          </p:nvSpPr>
          <p:spPr>
            <a:xfrm>
              <a:off x="-189151" y="-865088"/>
              <a:ext cx="1016100" cy="595200"/>
            </a:xfrm>
            <a:prstGeom prst="roundRect">
              <a:avLst>
                <a:gd name="adj" fmla="val 16667"/>
              </a:avLst>
            </a:prstGeom>
            <a:solidFill>
              <a:srgbClr val="EEEEEE"/>
            </a:solidFill>
            <a:ln w="9525" cap="flat" cmpd="sng">
              <a:solidFill>
                <a:srgbClr val="58585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3" tIns="60933" rIns="60933" bIns="60933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30" descr="Shape 233"/>
            <p:cNvSpPr/>
            <p:nvPr/>
          </p:nvSpPr>
          <p:spPr>
            <a:xfrm>
              <a:off x="-294650" y="-873353"/>
              <a:ext cx="1329300" cy="66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867" tIns="121867" rIns="121867" bIns="121867" anchor="t" anchorCtr="0">
              <a:noAutofit/>
            </a:bodyPr>
            <a:lstStyle/>
            <a:p>
              <a:pPr algn="ctr">
                <a:buClr>
                  <a:srgbClr val="000000"/>
                </a:buClr>
                <a:buSzPts val="1200"/>
              </a:pPr>
              <a:r>
                <a:rPr lang="ru" sz="1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Monte-Carlo simulations</a:t>
              </a:r>
              <a:endParaRPr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9" name="Google Shape;159;p30" descr="Shape 234"/>
          <p:cNvSpPr/>
          <p:nvPr/>
        </p:nvSpPr>
        <p:spPr>
          <a:xfrm>
            <a:off x="78200" y="1446433"/>
            <a:ext cx="22904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7" tIns="121867" rIns="121867" bIns="121867" anchor="t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Input galaxy spectra</a:t>
            </a:r>
            <a:endParaRPr sz="14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0" name="Google Shape;160;p30" descr="Shape 235"/>
          <p:cNvGrpSpPr/>
          <p:nvPr/>
        </p:nvGrpSpPr>
        <p:grpSpPr>
          <a:xfrm>
            <a:off x="4166400" y="3041165"/>
            <a:ext cx="1980000" cy="541216"/>
            <a:chOff x="-1" y="0"/>
            <a:chExt cx="1485000" cy="727833"/>
          </a:xfrm>
        </p:grpSpPr>
        <p:sp>
          <p:nvSpPr>
            <p:cNvPr id="161" name="Google Shape;161;p30" descr="Shape 236"/>
            <p:cNvSpPr/>
            <p:nvPr/>
          </p:nvSpPr>
          <p:spPr>
            <a:xfrm>
              <a:off x="128224" y="3033"/>
              <a:ext cx="1178100" cy="724800"/>
            </a:xfrm>
            <a:prstGeom prst="roundRect">
              <a:avLst>
                <a:gd name="adj" fmla="val 16667"/>
              </a:avLst>
            </a:prstGeom>
            <a:solidFill>
              <a:srgbClr val="EEEEEE"/>
            </a:solidFill>
            <a:ln w="9525" cap="flat" cmpd="sng">
              <a:solidFill>
                <a:srgbClr val="58585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3" tIns="60933" rIns="60933" bIns="60933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30" descr="Shape 237"/>
            <p:cNvSpPr/>
            <p:nvPr/>
          </p:nvSpPr>
          <p:spPr>
            <a:xfrm>
              <a:off x="-1" y="0"/>
              <a:ext cx="1485000" cy="66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867" tIns="121867" rIns="121867" bIns="121867" anchor="t" anchorCtr="0">
              <a:noAutofit/>
            </a:bodyPr>
            <a:lstStyle/>
            <a:p>
              <a:pPr algn="ctr">
                <a:buClr>
                  <a:srgbClr val="000000"/>
                </a:buClr>
                <a:buSzPts val="1200"/>
              </a:pPr>
              <a:r>
                <a:rPr lang="ru" sz="1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Testing with several epochs</a:t>
              </a:r>
              <a:endParaRPr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63" name="Google Shape;163;p30" descr="Shape 2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52374" y="205221"/>
            <a:ext cx="3147733" cy="118864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4" name="Google Shape;164;p30" descr="Shape 239"/>
          <p:cNvGrpSpPr/>
          <p:nvPr/>
        </p:nvGrpSpPr>
        <p:grpSpPr>
          <a:xfrm>
            <a:off x="114005" y="174173"/>
            <a:ext cx="1908401" cy="1294505"/>
            <a:chOff x="-1" y="-1"/>
            <a:chExt cx="1431301" cy="1165102"/>
          </a:xfrm>
        </p:grpSpPr>
        <p:pic>
          <p:nvPicPr>
            <p:cNvPr id="165" name="Google Shape;165;p30" descr="Shape 24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-1" y="-1"/>
              <a:ext cx="1126500" cy="8603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6" name="Google Shape;166;p30" descr="Shape 24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52400" y="152400"/>
              <a:ext cx="1126500" cy="8603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7" name="Google Shape;167;p30" descr="Shape 24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04800" y="304800"/>
              <a:ext cx="1126500" cy="8603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8" name="Google Shape;168;p30" descr="Shape 243"/>
          <p:cNvSpPr/>
          <p:nvPr/>
        </p:nvSpPr>
        <p:spPr>
          <a:xfrm>
            <a:off x="9654033" y="2207000"/>
            <a:ext cx="556400" cy="367200"/>
          </a:xfrm>
          <a:prstGeom prst="roundRect">
            <a:avLst>
              <a:gd name="adj" fmla="val 16667"/>
            </a:avLst>
          </a:prstGeom>
          <a:solidFill>
            <a:srgbClr val="EEEEEE"/>
          </a:solidFill>
          <a:ln w="9525" cap="flat" cmpd="sng">
            <a:solidFill>
              <a:srgbClr val="58585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30" descr="Shape 244"/>
          <p:cNvSpPr/>
          <p:nvPr/>
        </p:nvSpPr>
        <p:spPr>
          <a:xfrm>
            <a:off x="9349239" y="2170879"/>
            <a:ext cx="11124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7" tIns="121867" rIns="121867" bIns="121867" anchor="t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ru" sz="13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r>
              <a:rPr lang="ru" sz="1333" baseline="-25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BH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30" descr="Shape 245"/>
          <p:cNvSpPr/>
          <p:nvPr/>
        </p:nvSpPr>
        <p:spPr>
          <a:xfrm>
            <a:off x="6087633" y="618951"/>
            <a:ext cx="1500800" cy="361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4C2F4"/>
          </a:solidFill>
          <a:ln w="9525" cap="flat" cmpd="sng">
            <a:solidFill>
              <a:srgbClr val="A4C2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30" descr="Shape 246"/>
          <p:cNvSpPr/>
          <p:nvPr/>
        </p:nvSpPr>
        <p:spPr>
          <a:xfrm>
            <a:off x="2166176" y="601707"/>
            <a:ext cx="542400" cy="361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4C2F4"/>
          </a:solidFill>
          <a:ln w="9525" cap="flat" cmpd="sng">
            <a:solidFill>
              <a:srgbClr val="A4C2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30" descr="Shape 247"/>
          <p:cNvSpPr/>
          <p:nvPr/>
        </p:nvSpPr>
        <p:spPr>
          <a:xfrm rot="10800000">
            <a:off x="9313633" y="2214933"/>
            <a:ext cx="318000" cy="361200"/>
          </a:xfrm>
          <a:prstGeom prst="rightArrow">
            <a:avLst>
              <a:gd name="adj1" fmla="val 50000"/>
              <a:gd name="adj2" fmla="val 55890"/>
            </a:avLst>
          </a:prstGeom>
          <a:solidFill>
            <a:srgbClr val="A4C2F4"/>
          </a:solidFill>
          <a:ln w="9525" cap="flat" cmpd="sng">
            <a:solidFill>
              <a:srgbClr val="A4C2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30" descr="Shape 248"/>
          <p:cNvSpPr/>
          <p:nvPr/>
        </p:nvSpPr>
        <p:spPr>
          <a:xfrm rot="10800000">
            <a:off x="8266772" y="2208017"/>
            <a:ext cx="289600" cy="361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4C2F4"/>
          </a:solidFill>
          <a:ln w="9525" cap="flat" cmpd="sng">
            <a:solidFill>
              <a:srgbClr val="A4C2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30" descr="Shape 249"/>
          <p:cNvSpPr/>
          <p:nvPr/>
        </p:nvSpPr>
        <p:spPr>
          <a:xfrm>
            <a:off x="6912667" y="2149333"/>
            <a:ext cx="13688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7" tIns="121867" rIns="121867" bIns="121867" anchor="t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ru" sz="13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Candidates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30" descr="Shape 250"/>
          <p:cNvSpPr/>
          <p:nvPr/>
        </p:nvSpPr>
        <p:spPr>
          <a:xfrm>
            <a:off x="7559500" y="3142084"/>
            <a:ext cx="12944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7" tIns="121867" rIns="121867" bIns="121867" anchor="t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ru" sz="13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Literature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30" descr="Shape 251"/>
          <p:cNvSpPr/>
          <p:nvPr/>
        </p:nvSpPr>
        <p:spPr>
          <a:xfrm>
            <a:off x="6376007" y="3810916"/>
            <a:ext cx="2350400" cy="9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7" tIns="121867" rIns="121867" bIns="121867" anchor="t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ru" sz="13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Virtual Observatory, data archives, X-ray upper limits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7" name="Google Shape;177;p30" descr="Shape 252"/>
          <p:cNvGrpSpPr/>
          <p:nvPr/>
        </p:nvGrpSpPr>
        <p:grpSpPr>
          <a:xfrm>
            <a:off x="6936853" y="3164618"/>
            <a:ext cx="556416" cy="661293"/>
            <a:chOff x="-1" y="-1"/>
            <a:chExt cx="417312" cy="595188"/>
          </a:xfrm>
        </p:grpSpPr>
        <p:sp>
          <p:nvSpPr>
            <p:cNvPr id="178" name="Google Shape;178;p30"/>
            <p:cNvSpPr/>
            <p:nvPr/>
          </p:nvSpPr>
          <p:spPr>
            <a:xfrm>
              <a:off x="-1" y="-1"/>
              <a:ext cx="417312" cy="595188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1893"/>
                  </a:moveTo>
                  <a:cubicBezTo>
                    <a:pt x="0" y="848"/>
                    <a:pt x="4835" y="0"/>
                    <a:pt x="10800" y="0"/>
                  </a:cubicBezTo>
                  <a:cubicBezTo>
                    <a:pt x="16765" y="0"/>
                    <a:pt x="21600" y="848"/>
                    <a:pt x="21600" y="1893"/>
                  </a:cubicBezTo>
                  <a:lnTo>
                    <a:pt x="21600" y="19707"/>
                  </a:lnTo>
                  <a:cubicBezTo>
                    <a:pt x="21600" y="20752"/>
                    <a:pt x="16765" y="21600"/>
                    <a:pt x="10800" y="21600"/>
                  </a:cubicBezTo>
                  <a:cubicBezTo>
                    <a:pt x="4835" y="21600"/>
                    <a:pt x="0" y="20752"/>
                    <a:pt x="0" y="19707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60933" tIns="60933" rIns="60933" bIns="60933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30"/>
            <p:cNvSpPr/>
            <p:nvPr/>
          </p:nvSpPr>
          <p:spPr>
            <a:xfrm>
              <a:off x="-1" y="-1"/>
              <a:ext cx="417300" cy="104400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txBody>
            <a:bodyPr spcFirstLastPara="1" wrap="square" lIns="60933" tIns="60933" rIns="60933" bIns="60933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30"/>
            <p:cNvSpPr/>
            <p:nvPr/>
          </p:nvSpPr>
          <p:spPr>
            <a:xfrm>
              <a:off x="-1" y="-1"/>
              <a:ext cx="417312" cy="595188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1600" y="1893"/>
                  </a:moveTo>
                  <a:cubicBezTo>
                    <a:pt x="21600" y="2938"/>
                    <a:pt x="16765" y="3786"/>
                    <a:pt x="10800" y="3786"/>
                  </a:cubicBezTo>
                  <a:cubicBezTo>
                    <a:pt x="4835" y="3786"/>
                    <a:pt x="0" y="2938"/>
                    <a:pt x="0" y="1893"/>
                  </a:cubicBezTo>
                  <a:cubicBezTo>
                    <a:pt x="0" y="848"/>
                    <a:pt x="4835" y="0"/>
                    <a:pt x="10800" y="0"/>
                  </a:cubicBezTo>
                  <a:cubicBezTo>
                    <a:pt x="16765" y="0"/>
                    <a:pt x="21600" y="848"/>
                    <a:pt x="21600" y="1893"/>
                  </a:cubicBezTo>
                  <a:lnTo>
                    <a:pt x="21600" y="19707"/>
                  </a:lnTo>
                  <a:cubicBezTo>
                    <a:pt x="21600" y="20752"/>
                    <a:pt x="16765" y="21600"/>
                    <a:pt x="10800" y="21600"/>
                  </a:cubicBezTo>
                  <a:cubicBezTo>
                    <a:pt x="4835" y="21600"/>
                    <a:pt x="0" y="20752"/>
                    <a:pt x="0" y="19707"/>
                  </a:cubicBezTo>
                  <a:lnTo>
                    <a:pt x="0" y="1893"/>
                  </a:lnTo>
                </a:path>
              </a:pathLst>
            </a:custGeom>
            <a:noFill/>
            <a:ln w="9525" cap="flat" cmpd="sng">
              <a:solidFill>
                <a:srgbClr val="58585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3" tIns="60933" rIns="60933" bIns="60933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1" name="Google Shape;181;p30" descr="Shape 254"/>
          <p:cNvSpPr/>
          <p:nvPr/>
        </p:nvSpPr>
        <p:spPr>
          <a:xfrm rot="5400000" flipH="1">
            <a:off x="6952307" y="2705148"/>
            <a:ext cx="493200" cy="265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4C2F4"/>
          </a:solidFill>
          <a:ln w="9525" cap="flat" cmpd="sng">
            <a:solidFill>
              <a:srgbClr val="A4C2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30" descr="Shape 255"/>
          <p:cNvSpPr/>
          <p:nvPr/>
        </p:nvSpPr>
        <p:spPr>
          <a:xfrm rot="10800000">
            <a:off x="5793869" y="2339611"/>
            <a:ext cx="1094832" cy="497384"/>
          </a:xfrm>
          <a:custGeom>
            <a:avLst/>
            <a:gdLst/>
            <a:ahLst/>
            <a:cxnLst/>
            <a:rect l="l" t="t" r="r" b="b"/>
            <a:pathLst>
              <a:path w="21600" h="19761" extrusionOk="0">
                <a:moveTo>
                  <a:pt x="21600" y="19761"/>
                </a:moveTo>
                <a:cubicBezTo>
                  <a:pt x="20296" y="16647"/>
                  <a:pt x="17379" y="3990"/>
                  <a:pt x="13779" y="1076"/>
                </a:cubicBezTo>
                <a:cubicBezTo>
                  <a:pt x="10179" y="-1839"/>
                  <a:pt x="2296" y="2069"/>
                  <a:pt x="0" y="2269"/>
                </a:cubicBezTo>
              </a:path>
            </a:pathLst>
          </a:custGeom>
          <a:noFill/>
          <a:ln w="38100" cap="flat" cmpd="sng">
            <a:solidFill>
              <a:srgbClr val="A4C2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30" descr="Shape 256"/>
          <p:cNvSpPr/>
          <p:nvPr/>
        </p:nvSpPr>
        <p:spPr>
          <a:xfrm>
            <a:off x="5983463" y="2749063"/>
            <a:ext cx="887184" cy="54122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1600" y="0"/>
                </a:moveTo>
                <a:cubicBezTo>
                  <a:pt x="20815" y="2766"/>
                  <a:pt x="20495" y="12994"/>
                  <a:pt x="16895" y="16595"/>
                </a:cubicBezTo>
                <a:cubicBezTo>
                  <a:pt x="13295" y="20195"/>
                  <a:pt x="2816" y="20765"/>
                  <a:pt x="0" y="21600"/>
                </a:cubicBezTo>
              </a:path>
            </a:pathLst>
          </a:custGeom>
          <a:noFill/>
          <a:ln w="38100" cap="flat" cmpd="sng">
            <a:solidFill>
              <a:srgbClr val="A4C2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30" descr="Shape 257"/>
          <p:cNvSpPr/>
          <p:nvPr/>
        </p:nvSpPr>
        <p:spPr>
          <a:xfrm rot="10800000">
            <a:off x="5917833" y="2781057"/>
            <a:ext cx="894600" cy="28044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1600" y="0"/>
                </a:moveTo>
                <a:cubicBezTo>
                  <a:pt x="20815" y="2766"/>
                  <a:pt x="20495" y="12994"/>
                  <a:pt x="16895" y="16595"/>
                </a:cubicBezTo>
                <a:cubicBezTo>
                  <a:pt x="13295" y="20195"/>
                  <a:pt x="2816" y="20765"/>
                  <a:pt x="0" y="21600"/>
                </a:cubicBezTo>
              </a:path>
            </a:pathLst>
          </a:custGeom>
          <a:noFill/>
          <a:ln w="38100" cap="flat" cmpd="sng">
            <a:solidFill>
              <a:srgbClr val="A4C2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30" descr="Shape 258"/>
          <p:cNvSpPr/>
          <p:nvPr/>
        </p:nvSpPr>
        <p:spPr>
          <a:xfrm>
            <a:off x="92067" y="1646133"/>
            <a:ext cx="4970400" cy="26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7" tIns="121867" rIns="121867" bIns="121867" anchor="t" anchorCtr="0">
            <a:noAutofit/>
          </a:bodyPr>
          <a:lstStyle/>
          <a:p>
            <a:pPr>
              <a:buClr>
                <a:srgbClr val="000000"/>
              </a:buClr>
              <a:buSzPts val="2400"/>
            </a:pPr>
            <a:r>
              <a:rPr lang="ru" sz="2533" b="1" dirty="0"/>
              <a:t>Search for active IMBHs</a:t>
            </a:r>
            <a:endParaRPr sz="1200" baseline="-25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rgbClr val="000000"/>
              </a:buClr>
              <a:buSzPts val="2000"/>
            </a:pPr>
            <a:r>
              <a:rPr lang="ru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detecting </a:t>
            </a:r>
            <a:r>
              <a:rPr lang="ru" sz="2000" dirty="0"/>
              <a:t>broad-line</a:t>
            </a:r>
            <a:r>
              <a:rPr lang="ru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signatures in galaxy spectra (optical type-I AGN)</a:t>
            </a:r>
            <a:r>
              <a:rPr lang="ru" sz="2000" dirty="0"/>
              <a:t> in RCSED spectra, then following them up</a:t>
            </a:r>
            <a:br>
              <a:rPr lang="ru" sz="1333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" sz="1333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ApJ</a:t>
            </a:r>
            <a:r>
              <a:rPr lang="en-US" sz="1333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Vol.</a:t>
            </a:r>
            <a:r>
              <a:rPr lang="ru" sz="1333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863</a:t>
            </a:r>
            <a:r>
              <a:rPr lang="en-US" sz="1333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" sz="1333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1333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" sz="1333" b="1" dirty="0">
                <a:solidFill>
                  <a:schemeClr val="dk1"/>
                </a:solidFill>
              </a:rPr>
              <a:t>(2018)</a:t>
            </a:r>
            <a:endParaRPr sz="1333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6" name="Google Shape;186;p30" descr="Shape 259"/>
          <p:cNvCxnSpPr/>
          <p:nvPr/>
        </p:nvCxnSpPr>
        <p:spPr>
          <a:xfrm rot="10800000" flipH="1">
            <a:off x="5983467" y="1280667"/>
            <a:ext cx="1692400" cy="541200"/>
          </a:xfrm>
          <a:prstGeom prst="straightConnector1">
            <a:avLst/>
          </a:prstGeom>
          <a:noFill/>
          <a:ln w="38100" cap="flat" cmpd="sng">
            <a:solidFill>
              <a:srgbClr val="A4C2F4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187" name="Google Shape;187;p30" descr="Shape 26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75968" y="15"/>
            <a:ext cx="1244633" cy="2041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30"/>
          <p:cNvPicPr preferRelativeResize="0"/>
          <p:nvPr/>
        </p:nvPicPr>
        <p:blipFill rotWithShape="1">
          <a:blip r:embed="rId6">
            <a:alphaModFix/>
          </a:blip>
          <a:srcRect r="67879"/>
          <a:stretch/>
        </p:blipFill>
        <p:spPr>
          <a:xfrm>
            <a:off x="6026770" y="4438761"/>
            <a:ext cx="2539831" cy="232888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9" name="Google Shape;189;p30" descr="Shape 261"/>
          <p:cNvCxnSpPr/>
          <p:nvPr/>
        </p:nvCxnSpPr>
        <p:spPr>
          <a:xfrm>
            <a:off x="8951473" y="980183"/>
            <a:ext cx="867600" cy="1046000"/>
          </a:xfrm>
          <a:prstGeom prst="straightConnector1">
            <a:avLst/>
          </a:prstGeom>
          <a:noFill/>
          <a:ln w="76200" cap="flat" cmpd="sng">
            <a:solidFill>
              <a:srgbClr val="A4C2F4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90" name="Google Shape;190;p30" descr="Shape 254"/>
          <p:cNvSpPr/>
          <p:nvPr/>
        </p:nvSpPr>
        <p:spPr>
          <a:xfrm rot="5400000" flipH="1">
            <a:off x="7691691" y="2724532"/>
            <a:ext cx="493200" cy="265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A4C2F4"/>
          </a:solidFill>
          <a:ln w="9525" cap="flat" cmpd="sng">
            <a:solidFill>
              <a:srgbClr val="A4C2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1" name="Google Shape;191;p3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332" y="4306285"/>
            <a:ext cx="4622211" cy="2450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3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674475" y="3816000"/>
            <a:ext cx="3599925" cy="2052437"/>
          </a:xfrm>
          <a:prstGeom prst="rect">
            <a:avLst/>
          </a:prstGeom>
          <a:noFill/>
          <a:ln w="2857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93" name="Google Shape;193;p30"/>
          <p:cNvCxnSpPr/>
          <p:nvPr/>
        </p:nvCxnSpPr>
        <p:spPr>
          <a:xfrm flipH="1">
            <a:off x="1669355" y="4786756"/>
            <a:ext cx="972400" cy="295600"/>
          </a:xfrm>
          <a:prstGeom prst="straightConnector1">
            <a:avLst/>
          </a:prstGeom>
          <a:noFill/>
          <a:ln w="28575" cap="flat" cmpd="sng">
            <a:solidFill>
              <a:srgbClr val="EFEFEF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94" name="Google Shape;194;p30"/>
          <p:cNvSpPr txBox="1"/>
          <p:nvPr/>
        </p:nvSpPr>
        <p:spPr>
          <a:xfrm>
            <a:off x="4131996" y="5170279"/>
            <a:ext cx="972400" cy="53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Clr>
                <a:srgbClr val="000000"/>
              </a:buClr>
              <a:buSzPts val="1400"/>
            </a:pPr>
            <a:r>
              <a:rPr lang="ru" sz="1867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BLR</a:t>
            </a:r>
            <a:endParaRPr sz="1867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5" name="Google Shape;195;p30"/>
          <p:cNvCxnSpPr/>
          <p:nvPr/>
        </p:nvCxnSpPr>
        <p:spPr>
          <a:xfrm rot="10800000" flipH="1">
            <a:off x="4502183" y="4838061"/>
            <a:ext cx="75600" cy="439600"/>
          </a:xfrm>
          <a:prstGeom prst="straightConnector1">
            <a:avLst/>
          </a:prstGeom>
          <a:noFill/>
          <a:ln w="9525" cap="flat" cmpd="sng">
            <a:solidFill>
              <a:srgbClr val="F3F3F3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96" name="Google Shape;196;p30"/>
          <p:cNvCxnSpPr/>
          <p:nvPr/>
        </p:nvCxnSpPr>
        <p:spPr>
          <a:xfrm rot="10800000">
            <a:off x="4320899" y="4851713"/>
            <a:ext cx="128400" cy="412000"/>
          </a:xfrm>
          <a:prstGeom prst="straightConnector1">
            <a:avLst/>
          </a:prstGeom>
          <a:noFill/>
          <a:ln w="9525" cap="flat" cmpd="sng">
            <a:solidFill>
              <a:srgbClr val="F3F3F3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97" name="Google Shape;197;p30"/>
          <p:cNvSpPr txBox="1"/>
          <p:nvPr/>
        </p:nvSpPr>
        <p:spPr>
          <a:xfrm>
            <a:off x="4199980" y="5424207"/>
            <a:ext cx="1314400" cy="595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Clr>
                <a:srgbClr val="000000"/>
              </a:buClr>
              <a:buSzPts val="1700"/>
            </a:pPr>
            <a:r>
              <a:rPr lang="ru" sz="2267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H𝛼</a:t>
            </a:r>
            <a:endParaRPr sz="2267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8" name="Google Shape;198;p30"/>
          <p:cNvPicPr preferRelativeResize="0"/>
          <p:nvPr/>
        </p:nvPicPr>
        <p:blipFill rotWithShape="1">
          <a:blip r:embed="rId9">
            <a:alphaModFix/>
          </a:blip>
          <a:srcRect l="35562" t="46928" r="35114" b="24644"/>
          <a:stretch/>
        </p:blipFill>
        <p:spPr>
          <a:xfrm>
            <a:off x="10461634" y="2111618"/>
            <a:ext cx="1647367" cy="1816133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30"/>
          <p:cNvSpPr txBox="1"/>
          <p:nvPr/>
        </p:nvSpPr>
        <p:spPr>
          <a:xfrm>
            <a:off x="10406067" y="3290300"/>
            <a:ext cx="1916000" cy="53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Clr>
                <a:srgbClr val="000000"/>
              </a:buClr>
              <a:buSzPts val="1400"/>
            </a:pPr>
            <a:r>
              <a:rPr lang="ru" sz="1867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XMM Newton</a:t>
            </a:r>
            <a:endParaRPr sz="1867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0" name="Google Shape;200;p30"/>
          <p:cNvPicPr preferRelativeResize="0"/>
          <p:nvPr/>
        </p:nvPicPr>
        <p:blipFill rotWithShape="1">
          <a:blip r:embed="rId10">
            <a:alphaModFix/>
          </a:blip>
          <a:srcRect l="35690" t="36504" r="35690" b="29338"/>
          <a:stretch/>
        </p:blipFill>
        <p:spPr>
          <a:xfrm>
            <a:off x="9917051" y="90851"/>
            <a:ext cx="2216168" cy="18603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30"/>
          <p:cNvSpPr txBox="1"/>
          <p:nvPr/>
        </p:nvSpPr>
        <p:spPr>
          <a:xfrm>
            <a:off x="9849933" y="1335500"/>
            <a:ext cx="2350400" cy="53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Clr>
                <a:srgbClr val="000000"/>
              </a:buClr>
              <a:buSzPts val="1400"/>
            </a:pPr>
            <a:r>
              <a:rPr lang="ru" sz="1867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AstroSat UVIT</a:t>
            </a:r>
            <a:endParaRPr sz="1867" b="1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p3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614900" y="3972801"/>
            <a:ext cx="3537368" cy="2792036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30"/>
          <p:cNvSpPr txBox="1"/>
          <p:nvPr/>
        </p:nvSpPr>
        <p:spPr>
          <a:xfrm>
            <a:off x="6018440" y="6239050"/>
            <a:ext cx="1916000" cy="53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Clr>
                <a:srgbClr val="000000"/>
              </a:buClr>
              <a:buSzPts val="1400"/>
            </a:pPr>
            <a:r>
              <a:rPr lang="ru" sz="1867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HST</a:t>
            </a:r>
            <a:endParaRPr sz="1867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30"/>
          <p:cNvSpPr txBox="1"/>
          <p:nvPr/>
        </p:nvSpPr>
        <p:spPr>
          <a:xfrm>
            <a:off x="10494567" y="2111634"/>
            <a:ext cx="1428800" cy="471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Clr>
                <a:srgbClr val="000000"/>
              </a:buClr>
              <a:buSzPts val="1400"/>
            </a:pPr>
            <a:r>
              <a:rPr lang="ru" sz="1467">
                <a:solidFill>
                  <a:schemeClr val="accent6"/>
                </a:solidFill>
              </a:rPr>
              <a:t>soft X-ray</a:t>
            </a:r>
            <a:endParaRPr sz="1467">
              <a:solidFill>
                <a:schemeClr val="accent6"/>
              </a:solidFill>
            </a:endParaRPr>
          </a:p>
        </p:txBody>
      </p:sp>
      <p:sp>
        <p:nvSpPr>
          <p:cNvPr id="205" name="Google Shape;205;p30"/>
          <p:cNvSpPr txBox="1"/>
          <p:nvPr/>
        </p:nvSpPr>
        <p:spPr>
          <a:xfrm>
            <a:off x="9917067" y="90867"/>
            <a:ext cx="1428800" cy="471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Clr>
                <a:srgbClr val="000000"/>
              </a:buClr>
              <a:buSzPts val="1400"/>
            </a:pPr>
            <a:r>
              <a:rPr lang="ru" sz="1467">
                <a:solidFill>
                  <a:schemeClr val="accent6"/>
                </a:solidFill>
              </a:rPr>
              <a:t>far-UV</a:t>
            </a:r>
            <a:endParaRPr sz="1467">
              <a:solidFill>
                <a:schemeClr val="accent6"/>
              </a:solidFill>
            </a:endParaRPr>
          </a:p>
        </p:txBody>
      </p:sp>
      <p:sp>
        <p:nvSpPr>
          <p:cNvPr id="206" name="Google Shape;206;p30"/>
          <p:cNvSpPr txBox="1"/>
          <p:nvPr/>
        </p:nvSpPr>
        <p:spPr>
          <a:xfrm>
            <a:off x="6936867" y="4483333"/>
            <a:ext cx="1558000" cy="471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Clr>
                <a:srgbClr val="000000"/>
              </a:buClr>
              <a:buSzPts val="1400"/>
            </a:pPr>
            <a:r>
              <a:rPr lang="ru" sz="1467">
                <a:solidFill>
                  <a:schemeClr val="accent6"/>
                </a:solidFill>
              </a:rPr>
              <a:t>high-res optical</a:t>
            </a:r>
            <a:endParaRPr sz="1467">
              <a:solidFill>
                <a:schemeClr val="accent6"/>
              </a:solidFill>
            </a:endParaRPr>
          </a:p>
        </p:txBody>
      </p:sp>
      <p:sp>
        <p:nvSpPr>
          <p:cNvPr id="207" name="Google Shape;207;p30"/>
          <p:cNvSpPr txBox="1"/>
          <p:nvPr/>
        </p:nvSpPr>
        <p:spPr>
          <a:xfrm>
            <a:off x="114005" y="6102057"/>
            <a:ext cx="4664871" cy="697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Clr>
                <a:srgbClr val="000000"/>
              </a:buClr>
              <a:buSzPts val="1400"/>
            </a:pPr>
            <a:r>
              <a:rPr lang="en-US" sz="1467" dirty="0">
                <a:solidFill>
                  <a:schemeClr val="accent6"/>
                </a:solidFill>
              </a:rPr>
              <a:t>F</a:t>
            </a:r>
            <a:r>
              <a:rPr lang="ru" sz="1467" dirty="0">
                <a:solidFill>
                  <a:schemeClr val="accent6"/>
                </a:solidFill>
              </a:rPr>
              <a:t>ollow-up spectroscopy (optical/NIR)</a:t>
            </a:r>
            <a:r>
              <a:rPr lang="en-US" sz="1467" dirty="0">
                <a:solidFill>
                  <a:schemeClr val="accent6"/>
                </a:solidFill>
              </a:rPr>
              <a:t>: </a:t>
            </a:r>
          </a:p>
          <a:p>
            <a:pPr>
              <a:buClr>
                <a:srgbClr val="000000"/>
              </a:buClr>
              <a:buSzPts val="1400"/>
            </a:pPr>
            <a:r>
              <a:rPr lang="en-US" sz="1467" dirty="0">
                <a:solidFill>
                  <a:schemeClr val="accent6"/>
                </a:solidFill>
              </a:rPr>
              <a:t>Magellan (</a:t>
            </a:r>
            <a:r>
              <a:rPr lang="en-US" sz="1467" dirty="0" err="1">
                <a:solidFill>
                  <a:schemeClr val="accent6"/>
                </a:solidFill>
              </a:rPr>
              <a:t>MagE</a:t>
            </a:r>
            <a:r>
              <a:rPr lang="en-US" sz="1467" dirty="0">
                <a:solidFill>
                  <a:schemeClr val="accent6"/>
                </a:solidFill>
              </a:rPr>
              <a:t>, FIRE), Keck (ESI), VLT (X-Shooter)</a:t>
            </a:r>
            <a:r>
              <a:rPr lang="ru" sz="1467" dirty="0">
                <a:solidFill>
                  <a:schemeClr val="accent6"/>
                </a:solidFill>
              </a:rPr>
              <a:t> </a:t>
            </a:r>
            <a:endParaRPr sz="1467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ollage of different galaxies&#10;&#10;Description automatically generated">
            <a:extLst>
              <a:ext uri="{FF2B5EF4-FFF2-40B4-BE49-F238E27FC236}">
                <a16:creationId xmlns:a16="http://schemas.microsoft.com/office/drawing/2014/main" id="{D970E4A7-5265-8B3A-4B40-3D6FB01DA2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2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2559" y="667078"/>
            <a:ext cx="11143659" cy="619092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3B33906-F1A2-80C7-3DF6-21B3A7914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72185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Our dedicated follow-up campaign with HST</a:t>
            </a:r>
          </a:p>
        </p:txBody>
      </p:sp>
    </p:spTree>
    <p:extLst>
      <p:ext uri="{BB962C8B-B14F-4D97-AF65-F5344CB8AC3E}">
        <p14:creationId xmlns:p14="http://schemas.microsoft.com/office/powerpoint/2010/main" val="3537186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0F0B0-FD83-3A90-36DD-70FEDF57B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235"/>
            <a:ext cx="10515600" cy="78942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Sometimes it does not go well…</a:t>
            </a:r>
          </a:p>
        </p:txBody>
      </p:sp>
      <p:pic>
        <p:nvPicPr>
          <p:cNvPr id="5" name="Picture 4" descr="A blurry image of a city&#10;&#10;Description automatically generated">
            <a:extLst>
              <a:ext uri="{FF2B5EF4-FFF2-40B4-BE49-F238E27FC236}">
                <a16:creationId xmlns:a16="http://schemas.microsoft.com/office/drawing/2014/main" id="{1B51A8E6-7D21-9246-9F51-AC8981B7F1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15" y="907472"/>
            <a:ext cx="4552497" cy="4968585"/>
          </a:xfrm>
          <a:prstGeom prst="rect">
            <a:avLst/>
          </a:prstGeom>
        </p:spPr>
      </p:pic>
      <p:pic>
        <p:nvPicPr>
          <p:cNvPr id="7" name="Picture 6" descr="A blue and orange light in space&#10;&#10;Description automatically generated">
            <a:extLst>
              <a:ext uri="{FF2B5EF4-FFF2-40B4-BE49-F238E27FC236}">
                <a16:creationId xmlns:a16="http://schemas.microsoft.com/office/drawing/2014/main" id="{B0A4889B-A7A9-116E-A749-10ABB29A1A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8880" y="889620"/>
            <a:ext cx="4731013" cy="5163417"/>
          </a:xfrm>
          <a:prstGeom prst="rect">
            <a:avLst/>
          </a:prstGeom>
        </p:spPr>
      </p:pic>
      <p:pic>
        <p:nvPicPr>
          <p:cNvPr id="9" name="Picture 8" descr="A group of lights in space&#10;&#10;Description automatically generated">
            <a:extLst>
              <a:ext uri="{FF2B5EF4-FFF2-40B4-BE49-F238E27FC236}">
                <a16:creationId xmlns:a16="http://schemas.microsoft.com/office/drawing/2014/main" id="{DCD16502-BB17-B513-3641-2EBDE1BA89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7102" y="847291"/>
            <a:ext cx="4808583" cy="5248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115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Content Placeholder 2">
            <a:extLst>
              <a:ext uri="{FF2B5EF4-FFF2-40B4-BE49-F238E27FC236}">
                <a16:creationId xmlns:a16="http://schemas.microsoft.com/office/drawing/2014/main" id="{579551D5-E496-E7C4-F7B3-763167980A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1735216"/>
              </p:ext>
            </p:extLst>
          </p:nvPr>
        </p:nvGraphicFramePr>
        <p:xfrm>
          <a:off x="325120" y="1537698"/>
          <a:ext cx="4104640" cy="51272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52006064-7C1D-612D-B373-56986D9AE77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38027" b="11522"/>
          <a:stretch/>
        </p:blipFill>
        <p:spPr>
          <a:xfrm>
            <a:off x="4775200" y="1127761"/>
            <a:ext cx="7263931" cy="16582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31EA9AB-1397-8EEF-1B2C-05FE3ED528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7884" y="2831769"/>
            <a:ext cx="7271247" cy="17632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327D6F8-E7FF-27AC-8BB9-95567AC7F16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7629" b="21543"/>
          <a:stretch/>
        </p:blipFill>
        <p:spPr>
          <a:xfrm>
            <a:off x="4767884" y="4640765"/>
            <a:ext cx="7263930" cy="2024185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F49C33DF-7851-1A3A-1019-175A9E88D116}"/>
              </a:ext>
            </a:extLst>
          </p:cNvPr>
          <p:cNvSpPr txBox="1">
            <a:spLocks/>
          </p:cNvSpPr>
          <p:nvPr/>
        </p:nvSpPr>
        <p:spPr>
          <a:xfrm>
            <a:off x="162560" y="48671"/>
            <a:ext cx="11866880" cy="8889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  <a:sym typeface="Arial"/>
              </a:rPr>
              <a:t>High-resolution imaging follow-up + archives: HST</a:t>
            </a:r>
          </a:p>
        </p:txBody>
      </p:sp>
    </p:spTree>
    <p:extLst>
      <p:ext uri="{BB962C8B-B14F-4D97-AF65-F5344CB8AC3E}">
        <p14:creationId xmlns:p14="http://schemas.microsoft.com/office/powerpoint/2010/main" val="4080504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928A41-D210-20E5-3F6E-20488C052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BH-Host scaling relations: literature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16224EEB-E88B-40CC-F3A5-94C297B301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38" y="1562402"/>
            <a:ext cx="7608304" cy="3804151"/>
          </a:xfrm>
          <a:prstGeom prst="rect">
            <a:avLst/>
          </a:prstGeom>
          <a:noFill/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343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0A2F5D-9A77-9F29-B3C4-F72BB02DA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BH-</a:t>
            </a:r>
            <a:r>
              <a:rPr lang="en-US" sz="3400" dirty="0"/>
              <a:t>H</a:t>
            </a:r>
            <a:r>
              <a:rPr lang="en-US" sz="3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ost scaling relations: our recent observations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C44D99-F688-B6DA-E4DE-0BE462E94D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561932"/>
            <a:ext cx="7607808" cy="3803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933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C1C4F-F43A-AEAA-2A70-3A31DB3A4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845"/>
            <a:ext cx="10515600" cy="1325563"/>
          </a:xfrm>
        </p:spPr>
        <p:txBody>
          <a:bodyPr/>
          <a:lstStyle/>
          <a:p>
            <a:r>
              <a:rPr lang="en-US" dirty="0"/>
              <a:t>Do IMBHs follow M</a:t>
            </a:r>
            <a:r>
              <a:rPr lang="en-US" baseline="-25000" dirty="0"/>
              <a:t>BH</a:t>
            </a:r>
            <a:r>
              <a:rPr lang="en-US" dirty="0"/>
              <a:t>-M</a:t>
            </a:r>
            <a:r>
              <a:rPr lang="en-US" baseline="-25000" dirty="0"/>
              <a:t>*,bulge </a:t>
            </a:r>
            <a:r>
              <a:rPr lang="en-US" dirty="0"/>
              <a:t>relation?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AAAA9-84AF-E6B6-244E-E91D5DBAEE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943" y="1355408"/>
            <a:ext cx="10515600" cy="4928235"/>
          </a:xfrm>
        </p:spPr>
        <p:txBody>
          <a:bodyPr/>
          <a:lstStyle/>
          <a:p>
            <a:r>
              <a:rPr lang="en-US" dirty="0"/>
              <a:t>The position of IMBHs/their hosts on the scaling relation suggests the coevolution between central BH and hosting spheroids. </a:t>
            </a:r>
          </a:p>
          <a:p>
            <a:pPr marL="457200" lvl="1" indent="0">
              <a:buNone/>
            </a:pPr>
            <a:r>
              <a:rPr lang="en-US" sz="2800" u="sng" dirty="0"/>
              <a:t>But don’t we lose anything?</a:t>
            </a:r>
          </a:p>
          <a:p>
            <a:pPr marL="457200" lvl="1" indent="0">
              <a:buNone/>
            </a:pPr>
            <a:endParaRPr lang="en-US" sz="2800" u="sng" dirty="0"/>
          </a:p>
          <a:p>
            <a:pPr marL="457200" lvl="1" indent="0">
              <a:buNone/>
            </a:pPr>
            <a:r>
              <a:rPr lang="en-US" sz="2800" dirty="0"/>
              <a:t>Some hints that the situation can be more complicated: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u="sng" dirty="0"/>
              <a:t>We know at least one IMBH hosted by a nearby </a:t>
            </a:r>
            <a:r>
              <a:rPr lang="en-US" sz="2800" u="sng" dirty="0" err="1"/>
              <a:t>bulgeless</a:t>
            </a:r>
            <a:r>
              <a:rPr lang="en-US" sz="2800" u="sng" dirty="0"/>
              <a:t> galaxy </a:t>
            </a:r>
            <a:r>
              <a:rPr lang="en-US" sz="2800" dirty="0"/>
              <a:t>– NGC 4395. How many similar objects do we lose because of selection?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u="sng" dirty="0"/>
              <a:t>We know also opposite cases with bulges, which are more massive than expected from M</a:t>
            </a:r>
            <a:r>
              <a:rPr lang="en-US" sz="2800" u="sng" baseline="-25000" dirty="0"/>
              <a:t>BH</a:t>
            </a:r>
            <a:r>
              <a:rPr lang="en-US" sz="2800" u="sng" dirty="0"/>
              <a:t>-</a:t>
            </a:r>
            <a:r>
              <a:rPr lang="en-US" sz="2800" u="sng" dirty="0" err="1"/>
              <a:t>M</a:t>
            </a:r>
            <a:r>
              <a:rPr lang="en-US" sz="2800" u="sng" baseline="-25000" dirty="0" err="1"/>
              <a:t>bulge</a:t>
            </a:r>
            <a:r>
              <a:rPr lang="en-US" sz="2800" dirty="0"/>
              <a:t>. These bulges are likely formed through the secular evolution</a:t>
            </a:r>
          </a:p>
        </p:txBody>
      </p:sp>
    </p:spTree>
    <p:extLst>
      <p:ext uri="{BB962C8B-B14F-4D97-AF65-F5344CB8AC3E}">
        <p14:creationId xmlns:p14="http://schemas.microsoft.com/office/powerpoint/2010/main" val="519549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C1C4F-F43A-AEAA-2A70-3A31DB3A4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845"/>
            <a:ext cx="10515600" cy="1325563"/>
          </a:xfrm>
        </p:spPr>
        <p:txBody>
          <a:bodyPr/>
          <a:lstStyle/>
          <a:p>
            <a:r>
              <a:rPr lang="en-US" dirty="0"/>
              <a:t>Do IMBHs follow M</a:t>
            </a:r>
            <a:r>
              <a:rPr lang="en-US" baseline="-25000" dirty="0"/>
              <a:t>BH</a:t>
            </a:r>
            <a:r>
              <a:rPr lang="en-US" dirty="0"/>
              <a:t>-M</a:t>
            </a:r>
            <a:r>
              <a:rPr lang="en-US" baseline="-25000" dirty="0"/>
              <a:t>*,bulge </a:t>
            </a:r>
            <a:r>
              <a:rPr lang="en-US" dirty="0"/>
              <a:t>relation?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AAAA9-84AF-E6B6-244E-E91D5DBAEE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943" y="1355408"/>
            <a:ext cx="10515600" cy="4928235"/>
          </a:xfrm>
        </p:spPr>
        <p:txBody>
          <a:bodyPr/>
          <a:lstStyle/>
          <a:p>
            <a:r>
              <a:rPr lang="en-US" dirty="0"/>
              <a:t>The position of IMBHs/their hosts on the scaling relation suggests the coevolution between central BH and hosting spheroids. </a:t>
            </a:r>
          </a:p>
          <a:p>
            <a:pPr marL="457200" lvl="1" indent="0">
              <a:buNone/>
            </a:pPr>
            <a:r>
              <a:rPr lang="en-US" sz="2800" u="sng" dirty="0"/>
              <a:t>But don’t we lose anything?</a:t>
            </a:r>
          </a:p>
          <a:p>
            <a:pPr marL="457200" lvl="1" indent="0">
              <a:buNone/>
            </a:pPr>
            <a:endParaRPr lang="en-US" sz="2800" u="sng" dirty="0"/>
          </a:p>
          <a:p>
            <a:pPr marL="457200" lvl="1" indent="0">
              <a:buNone/>
            </a:pPr>
            <a:r>
              <a:rPr lang="en-US" sz="2800" dirty="0"/>
              <a:t>Some hints that the situation can be more complicated: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u="sng" dirty="0"/>
              <a:t>We know at least one IMBH hosted by a nearby </a:t>
            </a:r>
            <a:r>
              <a:rPr lang="en-US" sz="2800" u="sng" dirty="0" err="1"/>
              <a:t>bulgeless</a:t>
            </a:r>
            <a:r>
              <a:rPr lang="en-US" sz="2800" u="sng" dirty="0"/>
              <a:t> galaxy </a:t>
            </a:r>
            <a:r>
              <a:rPr lang="en-US" sz="2800" dirty="0"/>
              <a:t>– NGC 4395. How many similar objects do we lose because of selection?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u="sng" dirty="0"/>
              <a:t>We know also opposite cases with bulges, which are more massive than expected from M</a:t>
            </a:r>
            <a:r>
              <a:rPr lang="en-US" sz="2800" u="sng" baseline="-25000" dirty="0"/>
              <a:t>BH</a:t>
            </a:r>
            <a:r>
              <a:rPr lang="en-US" sz="2800" u="sng" dirty="0"/>
              <a:t>-</a:t>
            </a:r>
            <a:r>
              <a:rPr lang="en-US" sz="2800" u="sng" dirty="0" err="1"/>
              <a:t>M</a:t>
            </a:r>
            <a:r>
              <a:rPr lang="en-US" sz="2800" u="sng" baseline="-25000" dirty="0" err="1"/>
              <a:t>bulge</a:t>
            </a:r>
            <a:r>
              <a:rPr lang="en-US" sz="2800" dirty="0"/>
              <a:t>. These bulges are likely formed through the secular evolution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C9F03D4-69B9-774D-CFDC-44D9A0139F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6184" y="1066606"/>
            <a:ext cx="5525281" cy="5390846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DCBC91CE-FC9A-E25F-E4CB-8C5C42FBC315}"/>
              </a:ext>
            </a:extLst>
          </p:cNvPr>
          <p:cNvSpPr/>
          <p:nvPr/>
        </p:nvSpPr>
        <p:spPr>
          <a:xfrm rot="2765906">
            <a:off x="6798465" y="2601030"/>
            <a:ext cx="1523442" cy="258038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460DD2-55AF-9763-229F-2B6683DCC858}"/>
              </a:ext>
            </a:extLst>
          </p:cNvPr>
          <p:cNvSpPr txBox="1"/>
          <p:nvPr/>
        </p:nvSpPr>
        <p:spPr>
          <a:xfrm>
            <a:off x="7069540" y="3429000"/>
            <a:ext cx="109864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4D419F-4F9A-EBEB-D7E1-1D1698B69F9D}"/>
              </a:ext>
            </a:extLst>
          </p:cNvPr>
          <p:cNvSpPr txBox="1"/>
          <p:nvPr/>
        </p:nvSpPr>
        <p:spPr>
          <a:xfrm>
            <a:off x="8466030" y="4749939"/>
            <a:ext cx="109864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7051141-AEA0-BE59-B744-89DFF19C26AE}"/>
              </a:ext>
            </a:extLst>
          </p:cNvPr>
          <p:cNvSpPr/>
          <p:nvPr/>
        </p:nvSpPr>
        <p:spPr>
          <a:xfrm>
            <a:off x="7536873" y="1579418"/>
            <a:ext cx="591127" cy="1708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73F4907-DCD8-2DE1-CB3F-D3B7B829A394}"/>
              </a:ext>
            </a:extLst>
          </p:cNvPr>
          <p:cNvSpPr/>
          <p:nvPr/>
        </p:nvSpPr>
        <p:spPr>
          <a:xfrm>
            <a:off x="6931892" y="1750291"/>
            <a:ext cx="591127" cy="982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A97BDB9-EBE0-909C-0284-E2CD41D89793}"/>
              </a:ext>
            </a:extLst>
          </p:cNvPr>
          <p:cNvSpPr/>
          <p:nvPr/>
        </p:nvSpPr>
        <p:spPr>
          <a:xfrm rot="2765906">
            <a:off x="8000401" y="4044522"/>
            <a:ext cx="1523442" cy="258038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985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6A3EC-4AE9-1532-700F-6D18BF0B5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87780" y="12596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NGC 3259: a case-study of IMBH identification biases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4FA99C-62B3-B08C-9077-48EA40939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3554"/>
            <a:ext cx="6263640" cy="488696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/>
              <a:t>NGC 3259 is located in a very </a:t>
            </a:r>
            <a:r>
              <a:rPr lang="en-US" u="sng" dirty="0"/>
              <a:t>sparse</a:t>
            </a:r>
            <a:r>
              <a:rPr lang="en-US" dirty="0"/>
              <a:t> group of galaxies at </a:t>
            </a:r>
            <a:r>
              <a:rPr lang="en-US" u="sng" dirty="0"/>
              <a:t>D = 27 </a:t>
            </a:r>
            <a:r>
              <a:rPr lang="en-US" u="sng" dirty="0" err="1"/>
              <a:t>Mpc</a:t>
            </a:r>
            <a:endParaRPr lang="en-US" u="sng" dirty="0"/>
          </a:p>
          <a:p>
            <a:pPr>
              <a:buFont typeface="Wingdings" pitchFamily="2" charset="2"/>
              <a:buChar char="Ø"/>
            </a:pPr>
            <a:r>
              <a:rPr lang="en-US" dirty="0"/>
              <a:t>M</a:t>
            </a:r>
            <a:r>
              <a:rPr lang="en-US" baseline="-25000" dirty="0"/>
              <a:t>BH</a:t>
            </a:r>
            <a:r>
              <a:rPr lang="en-US" dirty="0"/>
              <a:t> = (2.0−4.9) × 10</a:t>
            </a:r>
            <a:r>
              <a:rPr lang="en-US" baseline="30000" dirty="0"/>
              <a:t>5</a:t>
            </a:r>
            <a:r>
              <a:rPr lang="en-US" dirty="0"/>
              <a:t> M</a:t>
            </a:r>
            <a:r>
              <a:rPr lang="en-US" baseline="-25000" dirty="0"/>
              <a:t>☉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Multi-epoch spectroscopic and X-ray observations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Integral field unit (IFU) dataset with </a:t>
            </a:r>
            <a:r>
              <a:rPr lang="en-US" dirty="0" err="1"/>
              <a:t>Binospec</a:t>
            </a: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u="sng" dirty="0"/>
              <a:t>Low X-ray luminosity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A perfect object for a </a:t>
            </a:r>
            <a:r>
              <a:rPr lang="en-US" u="sng" dirty="0"/>
              <a:t>case study of the biases in the detectability of galaxies with IMBHs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98C4AA-2EAA-3C56-4240-C3FC2F228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1802" y="608932"/>
            <a:ext cx="4390198" cy="62490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10FFF8D-6565-63E4-6444-75F3473F0B41}"/>
              </a:ext>
            </a:extLst>
          </p:cNvPr>
          <p:cNvSpPr txBox="1"/>
          <p:nvPr/>
        </p:nvSpPr>
        <p:spPr>
          <a:xfrm>
            <a:off x="1320867" y="1390936"/>
            <a:ext cx="4241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(Grishin et al., 2025, A&amp;A 702, A42)</a:t>
            </a:r>
          </a:p>
        </p:txBody>
      </p:sp>
    </p:spTree>
    <p:extLst>
      <p:ext uri="{BB962C8B-B14F-4D97-AF65-F5344CB8AC3E}">
        <p14:creationId xmlns:p14="http://schemas.microsoft.com/office/powerpoint/2010/main" val="24147370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533BF18B-C8A1-400D-BBBD-6103EC9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7030AE-160D-8A7C-4B09-EC4D1F28A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Multi-epoch observations: optical spectra and X-ray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8D14DC-07F4-D27D-66E5-5338D150AEDD}"/>
              </a:ext>
            </a:extLst>
          </p:cNvPr>
          <p:cNvSpPr txBox="1"/>
          <p:nvPr/>
        </p:nvSpPr>
        <p:spPr>
          <a:xfrm>
            <a:off x="9267908" y="5086350"/>
            <a:ext cx="2446465" cy="11782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(Grishin et al., 2025, A&amp;A 702, A42)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7BADDD7-D9C6-0690-8A0C-B3D6594890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269" r="20100" b="2"/>
          <a:stretch>
            <a:fillRect/>
          </a:stretch>
        </p:blipFill>
        <p:spPr>
          <a:xfrm>
            <a:off x="545231" y="858525"/>
            <a:ext cx="3719192" cy="52119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A03BD5-4484-1699-C8D1-8ABCC52F234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923" b="-4"/>
          <a:stretch>
            <a:fillRect/>
          </a:stretch>
        </p:blipFill>
        <p:spPr>
          <a:xfrm>
            <a:off x="4457706" y="858524"/>
            <a:ext cx="3685032" cy="25054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6610196-254A-03CB-A313-1A4E41384B7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978" r="4" b="2473"/>
          <a:stretch/>
        </p:blipFill>
        <p:spPr>
          <a:xfrm>
            <a:off x="4522403" y="3558196"/>
            <a:ext cx="3405176" cy="2635496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BFA035-ACFE-E18B-FB9C-96287A83B8A9}"/>
              </a:ext>
            </a:extLst>
          </p:cNvPr>
          <p:cNvSpPr txBox="1"/>
          <p:nvPr/>
        </p:nvSpPr>
        <p:spPr>
          <a:xfrm>
            <a:off x="492243" y="6264647"/>
            <a:ext cx="4295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+ ongoing follow-up campaign with IFU</a:t>
            </a:r>
          </a:p>
        </p:txBody>
      </p:sp>
    </p:spTree>
    <p:extLst>
      <p:ext uri="{BB962C8B-B14F-4D97-AF65-F5344CB8AC3E}">
        <p14:creationId xmlns:p14="http://schemas.microsoft.com/office/powerpoint/2010/main" val="32656278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C0441-B26D-99B7-A907-6868A7B7F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83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NGC 3259: central part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D9534E-DDF5-8184-1258-0DEBC68493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00" y="1229360"/>
            <a:ext cx="6055360" cy="3230879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u="sng" dirty="0"/>
              <a:t>NGC 3259 does not follow the</a:t>
            </a:r>
            <a:r>
              <a:rPr lang="en-US" dirty="0"/>
              <a:t> M</a:t>
            </a:r>
            <a:r>
              <a:rPr lang="en-US" baseline="-25000" dirty="0"/>
              <a:t>BH</a:t>
            </a:r>
            <a:r>
              <a:rPr lang="en-US" dirty="0"/>
              <a:t> – M</a:t>
            </a:r>
            <a:r>
              <a:rPr lang="en-US" baseline="-25000" dirty="0"/>
              <a:t>*,bulge</a:t>
            </a:r>
            <a:r>
              <a:rPr lang="en-US" dirty="0"/>
              <a:t> </a:t>
            </a:r>
            <a:r>
              <a:rPr lang="en-US" u="sng" dirty="0"/>
              <a:t>scaling relation</a:t>
            </a:r>
            <a:r>
              <a:rPr lang="en-US" dirty="0"/>
              <a:t>, suggesting a dominant role of accretion in black hole growth and secular processes in pseudo-bulge evolution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H</a:t>
            </a:r>
            <a:r>
              <a:rPr lang="el-GR" dirty="0"/>
              <a:t>α </a:t>
            </a:r>
            <a:r>
              <a:rPr lang="en-US" dirty="0"/>
              <a:t>deficit in the inner 500 pc region may indicate the influence of a bar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S-shaped </a:t>
            </a:r>
            <a:r>
              <a:rPr lang="en-US" dirty="0" err="1"/>
              <a:t>isovelocity</a:t>
            </a:r>
            <a:r>
              <a:rPr lang="en-US" dirty="0"/>
              <a:t> contours (</a:t>
            </a:r>
            <a:r>
              <a:rPr lang="en-US" dirty="0" err="1"/>
              <a:t>isovels</a:t>
            </a:r>
            <a:r>
              <a:rPr lang="en-US" dirty="0"/>
              <a:t>) are also consistent with bar-driven dynamics.  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However, infrared images show no clear signatures of a bar.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AF605A-B21B-04CB-52A8-016F07E8AB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9437" y="1569403"/>
            <a:ext cx="5339289" cy="51673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1434A4-1974-0433-A6E5-661EF519F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57" y="4344965"/>
            <a:ext cx="6672580" cy="23917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914A9A-7C43-D700-202C-326B8BDD41BE}"/>
              </a:ext>
            </a:extLst>
          </p:cNvPr>
          <p:cNvSpPr txBox="1"/>
          <p:nvPr/>
        </p:nvSpPr>
        <p:spPr>
          <a:xfrm>
            <a:off x="3975497" y="860028"/>
            <a:ext cx="4241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(Grishin et al., 2025, A&amp;A 702, A42)</a:t>
            </a:r>
          </a:p>
        </p:txBody>
      </p:sp>
    </p:spTree>
    <p:extLst>
      <p:ext uri="{BB962C8B-B14F-4D97-AF65-F5344CB8AC3E}">
        <p14:creationId xmlns:p14="http://schemas.microsoft.com/office/powerpoint/2010/main" val="2149920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EB440-8436-39D8-68A2-B50F45772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2121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What do we learn from NGC 3259?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0393AAC-11AA-B855-DB07-4485692BD5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2280" y="4348395"/>
            <a:ext cx="6588760" cy="25191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C6C9F9-A303-DCFF-2404-CDD30251EA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9708"/>
          <a:stretch/>
        </p:blipFill>
        <p:spPr>
          <a:xfrm>
            <a:off x="7325361" y="2101589"/>
            <a:ext cx="4866640" cy="467195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BF99DE2-D050-993E-0167-22B210B1EBAB}"/>
              </a:ext>
            </a:extLst>
          </p:cNvPr>
          <p:cNvSpPr txBox="1"/>
          <p:nvPr/>
        </p:nvSpPr>
        <p:spPr>
          <a:xfrm>
            <a:off x="355600" y="1294388"/>
            <a:ext cx="6969761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000" dirty="0"/>
              <a:t>In </a:t>
            </a:r>
            <a:r>
              <a:rPr lang="en-US" sz="2000" u="sng" dirty="0"/>
              <a:t>SDSS</a:t>
            </a:r>
            <a:r>
              <a:rPr lang="en-US" sz="2000" dirty="0"/>
              <a:t> NGC 3259-like objects can be detected only to </a:t>
            </a:r>
            <a:r>
              <a:rPr lang="en-US" sz="2000" u="sng" dirty="0"/>
              <a:t>40-50 </a:t>
            </a:r>
            <a:r>
              <a:rPr lang="en-US" sz="2000" u="sng" dirty="0" err="1"/>
              <a:t>Mpc</a:t>
            </a:r>
            <a:endParaRPr lang="en-US" sz="2000" u="sng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dirty="0"/>
              <a:t>With </a:t>
            </a:r>
            <a:r>
              <a:rPr lang="en-US" sz="2000" u="sng" dirty="0"/>
              <a:t>DESI</a:t>
            </a:r>
            <a:r>
              <a:rPr lang="en-US" sz="2000" dirty="0"/>
              <a:t> the maximum </a:t>
            </a:r>
            <a:r>
              <a:rPr lang="en-US" sz="2000" u="sng" dirty="0"/>
              <a:t>distance would be 3.5−4 times larger</a:t>
            </a:r>
            <a:r>
              <a:rPr lang="en-US" sz="2000" dirty="0"/>
              <a:t>, but one needs a S/N similar to SDSS per </a:t>
            </a:r>
            <a:r>
              <a:rPr lang="en-US" sz="2000" dirty="0" err="1"/>
              <a:t>spaxel</a:t>
            </a:r>
            <a:r>
              <a:rPr lang="en-US" sz="2000" dirty="0"/>
              <a:t>, which is usually not a case for DESI.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u="sng" dirty="0"/>
              <a:t>Low accretion rate</a:t>
            </a:r>
            <a:r>
              <a:rPr lang="en-US" sz="2000" dirty="0"/>
              <a:t> and, hence, low X-ray luminosity </a:t>
            </a:r>
            <a:r>
              <a:rPr lang="en-US" sz="2000" u="sng" dirty="0"/>
              <a:t>prevents it from identification in X-ray surveys</a:t>
            </a:r>
            <a:r>
              <a:rPr lang="en-US" sz="2000" dirty="0"/>
              <a:t> like </a:t>
            </a:r>
            <a:r>
              <a:rPr lang="en-US" sz="2000" dirty="0" err="1"/>
              <a:t>eRASS</a:t>
            </a:r>
            <a:r>
              <a:rPr lang="en-US" sz="2000" dirty="0"/>
              <a:t>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dirty="0"/>
              <a:t>In some cases, a </a:t>
            </a:r>
            <a:r>
              <a:rPr lang="en-US" sz="2000" u="sng" dirty="0"/>
              <a:t>low accretion rate and secular pseudo-bulge formation may be correlated </a:t>
            </a:r>
            <a:r>
              <a:rPr lang="en-US" sz="2000" dirty="0"/>
              <a:t>— for example, through the presence of a bar — potentially introducing biases in sample analyses.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8864BA-2C2D-660C-4CA2-87BEB0EEB972}"/>
              </a:ext>
            </a:extLst>
          </p:cNvPr>
          <p:cNvSpPr txBox="1"/>
          <p:nvPr/>
        </p:nvSpPr>
        <p:spPr>
          <a:xfrm>
            <a:off x="3975497" y="977444"/>
            <a:ext cx="4241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(Grishin et al., 2025, A&amp;A 702, A42)</a:t>
            </a:r>
          </a:p>
        </p:txBody>
      </p:sp>
    </p:spTree>
    <p:extLst>
      <p:ext uri="{BB962C8B-B14F-4D97-AF65-F5344CB8AC3E}">
        <p14:creationId xmlns:p14="http://schemas.microsoft.com/office/powerpoint/2010/main" val="15582768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EB440-8436-39D8-68A2-B50F45772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2121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What do we learn from NGC 3259?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0393AAC-11AA-B855-DB07-4485692BD5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2280" y="4348395"/>
            <a:ext cx="6588760" cy="25191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C6C9F9-A303-DCFF-2404-CDD30251EA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9708"/>
          <a:stretch/>
        </p:blipFill>
        <p:spPr>
          <a:xfrm>
            <a:off x="7325361" y="2101589"/>
            <a:ext cx="4866640" cy="467195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BF99DE2-D050-993E-0167-22B210B1EBAB}"/>
              </a:ext>
            </a:extLst>
          </p:cNvPr>
          <p:cNvSpPr txBox="1"/>
          <p:nvPr/>
        </p:nvSpPr>
        <p:spPr>
          <a:xfrm>
            <a:off x="355600" y="1294388"/>
            <a:ext cx="6969761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000" dirty="0"/>
              <a:t>In </a:t>
            </a:r>
            <a:r>
              <a:rPr lang="en-US" sz="2000" u="sng" dirty="0"/>
              <a:t>SDSS</a:t>
            </a:r>
            <a:r>
              <a:rPr lang="en-US" sz="2000" dirty="0"/>
              <a:t> NGC 3259-like objects can be detected only to </a:t>
            </a:r>
            <a:r>
              <a:rPr lang="en-US" sz="2000" u="sng" dirty="0"/>
              <a:t>40-50 </a:t>
            </a:r>
            <a:r>
              <a:rPr lang="en-US" sz="2000" u="sng" dirty="0" err="1"/>
              <a:t>Mpc</a:t>
            </a:r>
            <a:endParaRPr lang="en-US" sz="2000" u="sng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dirty="0"/>
              <a:t>With </a:t>
            </a:r>
            <a:r>
              <a:rPr lang="en-US" sz="2000" u="sng" dirty="0"/>
              <a:t>DESI</a:t>
            </a:r>
            <a:r>
              <a:rPr lang="en-US" sz="2000" dirty="0"/>
              <a:t> the maximum </a:t>
            </a:r>
            <a:r>
              <a:rPr lang="en-US" sz="2000" u="sng" dirty="0"/>
              <a:t>distance would be 3.5−4 times larger</a:t>
            </a:r>
            <a:r>
              <a:rPr lang="en-US" sz="2000" dirty="0"/>
              <a:t>, but one needs a S/N similar to SDSS per </a:t>
            </a:r>
            <a:r>
              <a:rPr lang="en-US" sz="2000" dirty="0" err="1"/>
              <a:t>spaxel</a:t>
            </a:r>
            <a:r>
              <a:rPr lang="en-US" sz="2000" dirty="0"/>
              <a:t>, which is usually not a case for DESI.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u="sng" dirty="0"/>
              <a:t>Low accretion rate</a:t>
            </a:r>
            <a:r>
              <a:rPr lang="en-US" sz="2000" dirty="0"/>
              <a:t> and, hence, low X-ray luminosity </a:t>
            </a:r>
            <a:r>
              <a:rPr lang="en-US" sz="2000" u="sng" dirty="0"/>
              <a:t>prevents it from identification in X-ray surveys</a:t>
            </a:r>
            <a:r>
              <a:rPr lang="en-US" sz="2000" dirty="0"/>
              <a:t> like </a:t>
            </a:r>
            <a:r>
              <a:rPr lang="en-US" sz="2000" dirty="0" err="1"/>
              <a:t>eRASS</a:t>
            </a:r>
            <a:r>
              <a:rPr lang="en-US" sz="2000" dirty="0"/>
              <a:t>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dirty="0"/>
              <a:t>In some cases, a </a:t>
            </a:r>
            <a:r>
              <a:rPr lang="en-US" sz="2000" u="sng" dirty="0"/>
              <a:t>low accretion rate and secular pseudo-bulge formation may be correlated </a:t>
            </a:r>
            <a:r>
              <a:rPr lang="en-US" sz="2000" dirty="0"/>
              <a:t>— for example, through the presence of a bar — potentially introducing biases in sample analyses.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8864BA-2C2D-660C-4CA2-87BEB0EEB972}"/>
              </a:ext>
            </a:extLst>
          </p:cNvPr>
          <p:cNvSpPr txBox="1"/>
          <p:nvPr/>
        </p:nvSpPr>
        <p:spPr>
          <a:xfrm>
            <a:off x="3975497" y="977444"/>
            <a:ext cx="4241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(Grishin et al., 2025, A&amp;A 702, A42)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151792-8E62-EE5B-51A3-9456A3AC05DC}"/>
              </a:ext>
            </a:extLst>
          </p:cNvPr>
          <p:cNvSpPr/>
          <p:nvPr/>
        </p:nvSpPr>
        <p:spPr>
          <a:xfrm>
            <a:off x="1846417" y="1601296"/>
            <a:ext cx="7912264" cy="43959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BC3E1B-1DCF-A942-4AF1-E45F341F541A}"/>
              </a:ext>
            </a:extLst>
          </p:cNvPr>
          <p:cNvSpPr txBox="1"/>
          <p:nvPr/>
        </p:nvSpPr>
        <p:spPr>
          <a:xfrm>
            <a:off x="1887955" y="1601296"/>
            <a:ext cx="7870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C00000"/>
                </a:solidFill>
              </a:rPr>
              <a:t>New data: </a:t>
            </a:r>
            <a:r>
              <a:rPr lang="en-US" sz="2800" dirty="0" err="1">
                <a:solidFill>
                  <a:srgbClr val="C00000"/>
                </a:solidFill>
              </a:rPr>
              <a:t>JWST+Chandra</a:t>
            </a:r>
            <a:r>
              <a:rPr lang="en-US" sz="2800" dirty="0">
                <a:solidFill>
                  <a:srgbClr val="C00000"/>
                </a:solidFill>
              </a:rPr>
              <a:t>!</a:t>
            </a:r>
          </a:p>
        </p:txBody>
      </p:sp>
      <p:pic>
        <p:nvPicPr>
          <p:cNvPr id="9" name="Picture 8" descr="A galaxy in space with stars&#10;&#10;Description automatically generated">
            <a:extLst>
              <a:ext uri="{FF2B5EF4-FFF2-40B4-BE49-F238E27FC236}">
                <a16:creationId xmlns:a16="http://schemas.microsoft.com/office/drawing/2014/main" id="{35F3B279-E884-BC5D-EAEA-67DDDD185E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2854" y="2083441"/>
            <a:ext cx="7772400" cy="3834542"/>
          </a:xfrm>
          <a:prstGeom prst="rect">
            <a:avLst/>
          </a:prstGeom>
        </p:spPr>
      </p:pic>
      <p:pic>
        <p:nvPicPr>
          <p:cNvPr id="11" name="Picture 10" descr="A yellow and black object with a black border&#10;&#10;Description automatically generated">
            <a:extLst>
              <a:ext uri="{FF2B5EF4-FFF2-40B4-BE49-F238E27FC236}">
                <a16:creationId xmlns:a16="http://schemas.microsoft.com/office/drawing/2014/main" id="{484AE5B7-021F-85E1-3635-C798F649B1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0973" y="3713377"/>
            <a:ext cx="2679606" cy="2297292"/>
          </a:xfrm>
          <a:prstGeom prst="rect">
            <a:avLst/>
          </a:prstGeom>
        </p:spPr>
      </p:pic>
      <p:pic>
        <p:nvPicPr>
          <p:cNvPr id="15" name="Picture 14" descr="A satellite in space&#10;&#10;Description automatically generated">
            <a:extLst>
              <a:ext uri="{FF2B5EF4-FFF2-40B4-BE49-F238E27FC236}">
                <a16:creationId xmlns:a16="http://schemas.microsoft.com/office/drawing/2014/main" id="{CB1A7E3F-275D-B6A8-33C5-A51A16B593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44048" y="4072018"/>
            <a:ext cx="3515527" cy="211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566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D691B6-4337-FFC9-DD12-EC4D7F6DA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8074815" cy="1618489"/>
          </a:xfrm>
        </p:spPr>
        <p:txBody>
          <a:bodyPr anchor="ctr">
            <a:normAutofit/>
          </a:bodyPr>
          <a:lstStyle/>
          <a:p>
            <a:r>
              <a:rPr lang="en-US" sz="720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1A910-C504-7781-8389-7FD17364B7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2969469"/>
            <a:ext cx="8074815" cy="2800395"/>
          </a:xfrm>
        </p:spPr>
        <p:txBody>
          <a:bodyPr anchor="t"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900" dirty="0"/>
              <a:t>Intensively accreting IMBHs and low-mass SMBH (M</a:t>
            </a:r>
            <a:r>
              <a:rPr lang="en-US" sz="1900" baseline="-25000" dirty="0"/>
              <a:t>BH</a:t>
            </a:r>
            <a:r>
              <a:rPr lang="en-US" sz="1900" dirty="0"/>
              <a:t> &lt; 10</a:t>
            </a:r>
            <a:r>
              <a:rPr lang="en-US" sz="1900" baseline="30000" dirty="0"/>
              <a:t>6</a:t>
            </a:r>
            <a:r>
              <a:rPr lang="en-US" sz="1900" dirty="0"/>
              <a:t> M</a:t>
            </a:r>
            <a:r>
              <a:rPr lang="en-US" sz="1900" baseline="-25000" dirty="0"/>
              <a:t>☉</a:t>
            </a:r>
            <a:r>
              <a:rPr lang="en-US" sz="1900" dirty="0"/>
              <a:t>) tend to follow M</a:t>
            </a:r>
            <a:r>
              <a:rPr lang="en-US" sz="1900" baseline="-25000" dirty="0"/>
              <a:t>BH</a:t>
            </a:r>
            <a:r>
              <a:rPr lang="en-US" sz="1900" dirty="0"/>
              <a:t>-</a:t>
            </a:r>
            <a:r>
              <a:rPr lang="en-US" sz="1900" dirty="0" err="1"/>
              <a:t>M</a:t>
            </a:r>
            <a:r>
              <a:rPr lang="en-US" sz="1900" baseline="-25000" dirty="0" err="1"/>
              <a:t>bulge</a:t>
            </a:r>
            <a:r>
              <a:rPr lang="en-US" sz="1900" dirty="0"/>
              <a:t> scaling relation</a:t>
            </a:r>
          </a:p>
          <a:p>
            <a:pPr>
              <a:buFont typeface="Wingdings" pitchFamily="2" charset="2"/>
              <a:buChar char="Ø"/>
            </a:pPr>
            <a:r>
              <a:rPr lang="en-US" sz="1900" dirty="0"/>
              <a:t>However, the location of currently observed IMBHs on the M</a:t>
            </a:r>
            <a:r>
              <a:rPr lang="en-US" sz="1900" baseline="-25000" dirty="0"/>
              <a:t>BH</a:t>
            </a:r>
            <a:r>
              <a:rPr lang="en-US" sz="1900" dirty="0"/>
              <a:t>-</a:t>
            </a:r>
            <a:r>
              <a:rPr lang="en-US" sz="1900" dirty="0" err="1"/>
              <a:t>M</a:t>
            </a:r>
            <a:r>
              <a:rPr lang="en-US" sz="1900" baseline="-25000" dirty="0" err="1"/>
              <a:t>bulge</a:t>
            </a:r>
            <a:r>
              <a:rPr lang="en-US" sz="1900" dirty="0"/>
              <a:t> </a:t>
            </a:r>
            <a:r>
              <a:rPr lang="en-US" sz="1900" u="sng" dirty="0"/>
              <a:t>does not immediately imply bulge-BH coevolution of all IMBHs</a:t>
            </a:r>
            <a:r>
              <a:rPr lang="en-US" sz="1900" dirty="0"/>
              <a:t> as low accretion rate and the absence of bulge-BH may have the same reason, in case of NGC 3259 – potential presence of the bulge in the past</a:t>
            </a:r>
            <a:endParaRPr lang="ru-RU" sz="1900" dirty="0"/>
          </a:p>
          <a:p>
            <a:pPr>
              <a:buFont typeface="Wingdings" pitchFamily="2" charset="2"/>
              <a:buChar char="Ø"/>
            </a:pPr>
            <a:r>
              <a:rPr lang="en-US" sz="1900" dirty="0"/>
              <a:t>Ongoing and future surveys, like DESI and 4MOST will drastically change this situation and substantially help us with the identification of low-accreting systems</a:t>
            </a:r>
          </a:p>
          <a:p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11055876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7722</TotalTime>
  <Words>1194</Words>
  <Application>Microsoft Macintosh PowerPoint</Application>
  <PresentationFormat>Widescreen</PresentationFormat>
  <Paragraphs>98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Wingdings</vt:lpstr>
      <vt:lpstr>Office Theme</vt:lpstr>
      <vt:lpstr>Black hole - host galaxy coevolution in IMBH regime</vt:lpstr>
      <vt:lpstr>What are the IMBHs and why are they important</vt:lpstr>
      <vt:lpstr>Central BH and host galaxy coevolution</vt:lpstr>
      <vt:lpstr>PowerPoint Presentation</vt:lpstr>
      <vt:lpstr>PowerPoint Presentation</vt:lpstr>
      <vt:lpstr>Our dedicated follow-up campaign with HST</vt:lpstr>
      <vt:lpstr>Sometimes it does not go well…</vt:lpstr>
      <vt:lpstr>PowerPoint Presentation</vt:lpstr>
      <vt:lpstr>BH-Host scaling relations: literature</vt:lpstr>
      <vt:lpstr>BH-Host scaling relations: our recent observations</vt:lpstr>
      <vt:lpstr>Do IMBHs follow MBH-M*,bulge relation?</vt:lpstr>
      <vt:lpstr>Do IMBHs follow MBH-M*,bulge relation?</vt:lpstr>
      <vt:lpstr>NGC 3259: a case-study of IMBH identification biases</vt:lpstr>
      <vt:lpstr>Multi-epoch observations: optical spectra and X-ray</vt:lpstr>
      <vt:lpstr>NGC 3259: central part</vt:lpstr>
      <vt:lpstr>What do we learn from NGC 3259?</vt:lpstr>
      <vt:lpstr>What do we learn from NGC 3259?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Multiwavelength studies of intermediate-mass black holes and their host galaxies</dc:title>
  <dc:creator>Microsoft Office User</dc:creator>
  <cp:lastModifiedBy>Microsoft Office User</cp:lastModifiedBy>
  <cp:revision>41</cp:revision>
  <dcterms:created xsi:type="dcterms:W3CDTF">2025-10-20T12:05:27Z</dcterms:created>
  <dcterms:modified xsi:type="dcterms:W3CDTF">2026-09-17T07:55:31Z</dcterms:modified>
</cp:coreProperties>
</file>