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5143500" cx="9144000"/>
  <p:notesSz cx="6858000" cy="9144000"/>
  <p:embeddedFontLst>
    <p:embeddedFont>
      <p:font typeface="Raleway"/>
      <p:regular r:id="rId31"/>
      <p:bold r:id="rId32"/>
      <p:italic r:id="rId33"/>
      <p:boldItalic r:id="rId34"/>
    </p:embeddedFont>
    <p:embeddedFont>
      <p:font typeface="Old Standard TT"/>
      <p:regular r:id="rId35"/>
      <p:bold r:id="rId36"/>
      <p:italic r:id="rId37"/>
    </p:embeddedFont>
    <p:embeddedFont>
      <p:font typeface="Merriweather"/>
      <p:regular r:id="rId38"/>
      <p:bold r:id="rId39"/>
      <p:italic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erriweather-italic.fntdata"/><Relationship Id="rId20" Type="http://schemas.openxmlformats.org/officeDocument/2006/relationships/slide" Target="slides/slide15.xml"/><Relationship Id="rId41" Type="http://schemas.openxmlformats.org/officeDocument/2006/relationships/font" Target="fonts/Merriweather-bold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aleway-regular.fntdata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Raleway-italic.fntdata"/><Relationship Id="rId10" Type="http://schemas.openxmlformats.org/officeDocument/2006/relationships/slide" Target="slides/slide5.xml"/><Relationship Id="rId32" Type="http://schemas.openxmlformats.org/officeDocument/2006/relationships/font" Target="fonts/Raleway-bold.fntdata"/><Relationship Id="rId13" Type="http://schemas.openxmlformats.org/officeDocument/2006/relationships/slide" Target="slides/slide8.xml"/><Relationship Id="rId35" Type="http://schemas.openxmlformats.org/officeDocument/2006/relationships/font" Target="fonts/OldStandardTT-regular.fntdata"/><Relationship Id="rId12" Type="http://schemas.openxmlformats.org/officeDocument/2006/relationships/slide" Target="slides/slide7.xml"/><Relationship Id="rId34" Type="http://schemas.openxmlformats.org/officeDocument/2006/relationships/font" Target="fonts/Raleway-boldItalic.fntdata"/><Relationship Id="rId15" Type="http://schemas.openxmlformats.org/officeDocument/2006/relationships/slide" Target="slides/slide10.xml"/><Relationship Id="rId37" Type="http://schemas.openxmlformats.org/officeDocument/2006/relationships/font" Target="fonts/OldStandardTT-italic.fntdata"/><Relationship Id="rId14" Type="http://schemas.openxmlformats.org/officeDocument/2006/relationships/slide" Target="slides/slide9.xml"/><Relationship Id="rId36" Type="http://schemas.openxmlformats.org/officeDocument/2006/relationships/font" Target="fonts/OldStandardTT-bold.fntdata"/><Relationship Id="rId17" Type="http://schemas.openxmlformats.org/officeDocument/2006/relationships/slide" Target="slides/slide12.xml"/><Relationship Id="rId39" Type="http://schemas.openxmlformats.org/officeDocument/2006/relationships/font" Target="fonts/Merriweather-bold.fntdata"/><Relationship Id="rId16" Type="http://schemas.openxmlformats.org/officeDocument/2006/relationships/slide" Target="slides/slide11.xml"/><Relationship Id="rId38" Type="http://schemas.openxmlformats.org/officeDocument/2006/relationships/font" Target="fonts/Merriweather-regular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f5e711c985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8" name="Google Shape;198;g3f5e711c985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f5e711c985_0_2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3f5e711c985_0_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fa5018d97f_0_4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fa5018d97f_0_4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fa5018d97f_0_639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3fa5018d97f_0_6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f3e66cf5e6_0_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4" name="Google Shape;244;g3f3e66cf5e6_0_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5" name="Google Shape;245;g3f3e66cf5e6_0_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f6567f5be8_0_10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3f6567f5be8_0_10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f3e66cf5e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3f3e66cf5e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fa5018d97f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7" name="Google Shape;287;g3fa5018d97f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fa5018d97f_0_26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3fa5018d97f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fa5018d97f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3fa5018d97f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f639eaeec2_0_36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0" name="Google Shape;350;g3f639eaeec2_0_36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1" name="Google Shape;351;g3f639eaeec2_0_36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3fa5018d97f_0_60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3fa5018d97f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3fa5018d97f_0_71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3fa5018d97f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f639eaeec2_0_468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3f639eaeec2_0_4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3fa5018d97f_0_27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08" name="Google Shape;408;g3fa5018d97f_0_27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3f639eaeec2_0_4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3f639eaeec2_0_4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3f639eaeec2_0_499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3f639eaeec2_0_4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3f639eaeec2_0_5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3f639eaeec2_0_5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3f639eaeec2_0_512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3f639eaeec2_0_5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3f639eaeec2_0_57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77" name="Google Shape;477;g3f639eaeec2_0_57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3f639eaeec2_0_588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3f639eaeec2_0_5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3f8d55187bf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" name="Google Shape;496;g3f8d55187bf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3f8d55187bf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3f8d55187bf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3f639eaeec2_0_593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3f639eaeec2_0_5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3f639eaeec2_0_606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" name="Google Shape;525;g3f639eaeec2_0_6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3">
  <p:cSld name="Content 3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</p:sp>
      <p:sp>
        <p:nvSpPr>
          <p:cNvPr id="52" name="Google Shape;52;p13"/>
          <p:cNvSpPr txBox="1"/>
          <p:nvPr>
            <p:ph type="title"/>
          </p:nvPr>
        </p:nvSpPr>
        <p:spPr>
          <a:xfrm>
            <a:off x="1021828" y="300364"/>
            <a:ext cx="7100400" cy="1896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" type="body"/>
          </p:nvPr>
        </p:nvSpPr>
        <p:spPr>
          <a:xfrm>
            <a:off x="1021556" y="2803967"/>
            <a:ext cx="7100700" cy="18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indent="-228600" lvl="2" marL="1371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indent="-228600" lvl="3" marL="18288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4" name="Google Shape;54;p1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 3">
  <p:cSld name="Two Content 3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/>
          <p:nvPr>
            <p:ph type="title"/>
          </p:nvPr>
        </p:nvSpPr>
        <p:spPr>
          <a:xfrm>
            <a:off x="628650" y="274320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" type="body"/>
          </p:nvPr>
        </p:nvSpPr>
        <p:spPr>
          <a:xfrm>
            <a:off x="628650" y="1342747"/>
            <a:ext cx="3850800" cy="30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2" type="body"/>
          </p:nvPr>
        </p:nvSpPr>
        <p:spPr>
          <a:xfrm>
            <a:off x="4664598" y="1342747"/>
            <a:ext cx="3850800" cy="30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9" name="Google Shape;59;p14"/>
          <p:cNvSpPr/>
          <p:nvPr/>
        </p:nvSpPr>
        <p:spPr>
          <a:xfrm>
            <a:off x="0" y="4727972"/>
            <a:ext cx="9144000" cy="415500"/>
          </a:xfrm>
          <a:prstGeom prst="rect">
            <a:avLst/>
          </a:prstGeom>
          <a:gradFill>
            <a:gsLst>
              <a:gs pos="0">
                <a:schemeClr val="accent5"/>
              </a:gs>
              <a:gs pos="50000">
                <a:schemeClr val="accent1"/>
              </a:gs>
              <a:gs pos="100000">
                <a:srgbClr val="E7995A"/>
              </a:gs>
            </a:gsLst>
            <a:lin ang="10800025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 1">
  <p:cSld name="Two Content 1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/>
          <p:nvPr/>
        </p:nvSpPr>
        <p:spPr>
          <a:xfrm>
            <a:off x="0" y="4727972"/>
            <a:ext cx="9144000" cy="415500"/>
          </a:xfrm>
          <a:prstGeom prst="rect">
            <a:avLst/>
          </a:prstGeom>
          <a:gradFill>
            <a:gsLst>
              <a:gs pos="0">
                <a:schemeClr val="accent5"/>
              </a:gs>
              <a:gs pos="50000">
                <a:schemeClr val="accent1"/>
              </a:gs>
              <a:gs pos="100000">
                <a:srgbClr val="E7995A"/>
              </a:gs>
            </a:gsLst>
            <a:lin ang="10800025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4320"/>
            <a:ext cx="7886700" cy="99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49" y="1518586"/>
            <a:ext cx="3909300" cy="31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2" type="body"/>
          </p:nvPr>
        </p:nvSpPr>
        <p:spPr>
          <a:xfrm>
            <a:off x="4844846" y="1518585"/>
            <a:ext cx="3670500" cy="31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subtitle + picture">
  <p:cSld name="Title + subtitle + picture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ctrTitle"/>
          </p:nvPr>
        </p:nvSpPr>
        <p:spPr>
          <a:xfrm>
            <a:off x="838200" y="571500"/>
            <a:ext cx="3799800" cy="2175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Google Shape;73;p16"/>
          <p:cNvSpPr/>
          <p:nvPr>
            <p:ph idx="2" type="pic"/>
          </p:nvPr>
        </p:nvSpPr>
        <p:spPr>
          <a:xfrm flipH="1">
            <a:off x="4564595" y="-16669"/>
            <a:ext cx="4560600" cy="5176800"/>
          </a:xfrm>
          <a:prstGeom prst="parallelogram">
            <a:avLst>
              <a:gd fmla="val 25000" name="adj"/>
            </a:avLst>
          </a:prstGeom>
          <a:noFill/>
          <a:ln>
            <a:noFill/>
          </a:ln>
        </p:spPr>
      </p:sp>
      <p:sp>
        <p:nvSpPr>
          <p:cNvPr id="74" name="Google Shape;74;p16"/>
          <p:cNvSpPr txBox="1"/>
          <p:nvPr>
            <p:ph idx="1" type="subTitle"/>
          </p:nvPr>
        </p:nvSpPr>
        <p:spPr>
          <a:xfrm>
            <a:off x="838200" y="3108960"/>
            <a:ext cx="3799800" cy="518100"/>
          </a:xfrm>
          <a:prstGeom prst="rect">
            <a:avLst/>
          </a:prstGeom>
          <a:gradFill>
            <a:gsLst>
              <a:gs pos="0">
                <a:schemeClr val="accent5"/>
              </a:gs>
              <a:gs pos="50000">
                <a:schemeClr val="accent1"/>
              </a:gs>
              <a:gs pos="100000">
                <a:srgbClr val="E7995A"/>
              </a:gs>
            </a:gsLst>
            <a:lin ang="10200138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subtitle">
  <p:cSld name="Title + subtitle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ctrTitle"/>
          </p:nvPr>
        </p:nvSpPr>
        <p:spPr>
          <a:xfrm>
            <a:off x="1143000" y="857250"/>
            <a:ext cx="6858000" cy="17145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subTitle"/>
          </p:nvPr>
        </p:nvSpPr>
        <p:spPr>
          <a:xfrm>
            <a:off x="1143000" y="2876399"/>
            <a:ext cx="6858000" cy="512400"/>
          </a:xfrm>
          <a:prstGeom prst="rect">
            <a:avLst/>
          </a:prstGeom>
          <a:gradFill>
            <a:gsLst>
              <a:gs pos="0">
                <a:schemeClr val="accent5"/>
              </a:gs>
              <a:gs pos="50000">
                <a:schemeClr val="accent1"/>
              </a:gs>
              <a:gs pos="100000">
                <a:srgbClr val="E7995A"/>
              </a:gs>
            </a:gsLst>
            <a:path path="circle">
              <a:fillToRect b="0%" l="100%" r="0%" t="100%"/>
            </a:path>
            <a:tileRect b="-100%" l="0%" r="-100%" t="0%"/>
          </a:gradFill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cap="none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+ table">
  <p:cSld name="Content + table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/>
          <p:nvPr>
            <p:ph type="title"/>
          </p:nvPr>
        </p:nvSpPr>
        <p:spPr>
          <a:xfrm>
            <a:off x="628650" y="274320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" type="body"/>
          </p:nvPr>
        </p:nvSpPr>
        <p:spPr>
          <a:xfrm>
            <a:off x="672056" y="1579943"/>
            <a:ext cx="1550100" cy="27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Char char="▪"/>
              <a:defRPr sz="1200"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Noto Sans Symbols"/>
              <a:buChar char="▪"/>
              <a:defRPr sz="1100"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Noto Sans Symbols"/>
              <a:buChar char="▪"/>
              <a:defRPr sz="1100">
                <a:latin typeface="Calibri"/>
                <a:ea typeface="Calibri"/>
                <a:cs typeface="Calibri"/>
                <a:sym typeface="Calibri"/>
              </a:defRPr>
            </a:lvl4pPr>
            <a:lvl5pPr indent="-28575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900"/>
              <a:buFont typeface="Noto Sans Symbols"/>
              <a:buChar char="▪"/>
              <a:defRPr sz="900"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4" name="Google Shape;84;p1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9"/>
          <p:cNvSpPr txBox="1"/>
          <p:nvPr>
            <p:ph type="title"/>
          </p:nvPr>
        </p:nvSpPr>
        <p:spPr>
          <a:xfrm>
            <a:off x="508000" y="457200"/>
            <a:ext cx="6447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8" name="Google Shape;88;p19"/>
          <p:cNvSpPr txBox="1"/>
          <p:nvPr>
            <p:ph idx="1" type="body"/>
          </p:nvPr>
        </p:nvSpPr>
        <p:spPr>
          <a:xfrm>
            <a:off x="508000" y="1620442"/>
            <a:ext cx="6447600" cy="29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●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○"/>
              <a:defRPr/>
            </a:lvl2pPr>
            <a:lvl3pPr indent="-320040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■"/>
              <a:defRPr/>
            </a:lvl3pPr>
            <a:lvl4pPr indent="-320040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●"/>
              <a:defRPr/>
            </a:lvl4pPr>
            <a:lvl5pPr indent="-320040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○"/>
              <a:defRPr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■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●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○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■"/>
              <a:defRPr/>
            </a:lvl9pPr>
          </a:lstStyle>
          <a:p/>
        </p:txBody>
      </p:sp>
      <p:sp>
        <p:nvSpPr>
          <p:cNvPr id="89" name="Google Shape;89;p19"/>
          <p:cNvSpPr txBox="1"/>
          <p:nvPr>
            <p:ph idx="10" type="dt"/>
          </p:nvPr>
        </p:nvSpPr>
        <p:spPr>
          <a:xfrm>
            <a:off x="5403850" y="4531022"/>
            <a:ext cx="684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9"/>
          <p:cNvSpPr txBox="1"/>
          <p:nvPr>
            <p:ph idx="11" type="ftr"/>
          </p:nvPr>
        </p:nvSpPr>
        <p:spPr>
          <a:xfrm>
            <a:off x="508000" y="4531022"/>
            <a:ext cx="4723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9"/>
          <p:cNvSpPr txBox="1"/>
          <p:nvPr>
            <p:ph idx="12" type="sldNum"/>
          </p:nvPr>
        </p:nvSpPr>
        <p:spPr>
          <a:xfrm>
            <a:off x="6442997" y="4531022"/>
            <a:ext cx="512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1">
  <p:cSld name="OBJECT_1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0"/>
          <p:cNvSpPr txBox="1"/>
          <p:nvPr>
            <p:ph type="title"/>
          </p:nvPr>
        </p:nvSpPr>
        <p:spPr>
          <a:xfrm>
            <a:off x="508000" y="457200"/>
            <a:ext cx="6447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4" name="Google Shape;94;p20"/>
          <p:cNvSpPr txBox="1"/>
          <p:nvPr>
            <p:ph idx="1" type="body"/>
          </p:nvPr>
        </p:nvSpPr>
        <p:spPr>
          <a:xfrm>
            <a:off x="508000" y="1620442"/>
            <a:ext cx="6447600" cy="29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●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○"/>
              <a:defRPr/>
            </a:lvl2pPr>
            <a:lvl3pPr indent="-320040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■"/>
              <a:defRPr/>
            </a:lvl3pPr>
            <a:lvl4pPr indent="-320040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●"/>
              <a:defRPr/>
            </a:lvl4pPr>
            <a:lvl5pPr indent="-320040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○"/>
              <a:defRPr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■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●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○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■"/>
              <a:defRPr/>
            </a:lvl9pPr>
          </a:lstStyle>
          <a:p/>
        </p:txBody>
      </p:sp>
      <p:sp>
        <p:nvSpPr>
          <p:cNvPr id="95" name="Google Shape;95;p20"/>
          <p:cNvSpPr txBox="1"/>
          <p:nvPr>
            <p:ph idx="10" type="dt"/>
          </p:nvPr>
        </p:nvSpPr>
        <p:spPr>
          <a:xfrm>
            <a:off x="5403850" y="4531022"/>
            <a:ext cx="684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0"/>
          <p:cNvSpPr txBox="1"/>
          <p:nvPr>
            <p:ph idx="11" type="ftr"/>
          </p:nvPr>
        </p:nvSpPr>
        <p:spPr>
          <a:xfrm>
            <a:off x="508000" y="4531022"/>
            <a:ext cx="4723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0"/>
          <p:cNvSpPr txBox="1"/>
          <p:nvPr>
            <p:ph idx="12" type="sldNum"/>
          </p:nvPr>
        </p:nvSpPr>
        <p:spPr>
          <a:xfrm>
            <a:off x="6442997" y="4531022"/>
            <a:ext cx="512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 1 1">
  <p:cSld name="Two Content 1 (g3f65035c28e_6_0)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1"/>
          <p:cNvSpPr txBox="1"/>
          <p:nvPr>
            <p:ph type="title"/>
          </p:nvPr>
        </p:nvSpPr>
        <p:spPr>
          <a:xfrm>
            <a:off x="628650" y="274320"/>
            <a:ext cx="7886700" cy="99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0" name="Google Shape;100;p21"/>
          <p:cNvSpPr txBox="1"/>
          <p:nvPr>
            <p:ph idx="1" type="body"/>
          </p:nvPr>
        </p:nvSpPr>
        <p:spPr>
          <a:xfrm>
            <a:off x="628649" y="1518586"/>
            <a:ext cx="3909300" cy="31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1" name="Google Shape;101;p21"/>
          <p:cNvSpPr txBox="1"/>
          <p:nvPr>
            <p:ph idx="2" type="body"/>
          </p:nvPr>
        </p:nvSpPr>
        <p:spPr>
          <a:xfrm>
            <a:off x="4844846" y="1518585"/>
            <a:ext cx="3670500" cy="31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2" name="Google Shape;102;p2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 3 1">
  <p:cSld name="Two Content 3 (g3f65035c28e_13_0)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2"/>
          <p:cNvSpPr txBox="1"/>
          <p:nvPr>
            <p:ph type="title"/>
          </p:nvPr>
        </p:nvSpPr>
        <p:spPr>
          <a:xfrm>
            <a:off x="628650" y="274320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7" name="Google Shape;107;p22"/>
          <p:cNvSpPr txBox="1"/>
          <p:nvPr>
            <p:ph idx="1" type="body"/>
          </p:nvPr>
        </p:nvSpPr>
        <p:spPr>
          <a:xfrm>
            <a:off x="628650" y="1342747"/>
            <a:ext cx="3850800" cy="30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8" name="Google Shape;108;p22"/>
          <p:cNvSpPr txBox="1"/>
          <p:nvPr>
            <p:ph idx="2" type="body"/>
          </p:nvPr>
        </p:nvSpPr>
        <p:spPr>
          <a:xfrm>
            <a:off x="4664598" y="1342747"/>
            <a:ext cx="3850800" cy="30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9" name="Google Shape;109;p2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0" name="Google Shape;110;p2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 1 2">
  <p:cSld name="Two Content 1 (g3f65035c28e_20_0)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3"/>
          <p:cNvSpPr txBox="1"/>
          <p:nvPr>
            <p:ph type="title"/>
          </p:nvPr>
        </p:nvSpPr>
        <p:spPr>
          <a:xfrm>
            <a:off x="628650" y="274320"/>
            <a:ext cx="7886700" cy="99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4" name="Google Shape;114;p23"/>
          <p:cNvSpPr txBox="1"/>
          <p:nvPr>
            <p:ph idx="1" type="body"/>
          </p:nvPr>
        </p:nvSpPr>
        <p:spPr>
          <a:xfrm>
            <a:off x="628649" y="1518586"/>
            <a:ext cx="3909300" cy="31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5" name="Google Shape;115;p23"/>
          <p:cNvSpPr txBox="1"/>
          <p:nvPr>
            <p:ph idx="2" type="body"/>
          </p:nvPr>
        </p:nvSpPr>
        <p:spPr>
          <a:xfrm>
            <a:off x="4844846" y="1518585"/>
            <a:ext cx="3670500" cy="31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 1 3">
  <p:cSld name="Two Content 1 (g3f65035c28e_27_0)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>
            <a:off x="628650" y="274320"/>
            <a:ext cx="7886700" cy="99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>
            <a:off x="628649" y="1518586"/>
            <a:ext cx="3909300" cy="31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2" type="body"/>
          </p:nvPr>
        </p:nvSpPr>
        <p:spPr>
          <a:xfrm>
            <a:off x="4844846" y="1518585"/>
            <a:ext cx="3670500" cy="31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 3 2">
  <p:cSld name="Two Content 3 (g3f65035c28e_34_0)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5"/>
          <p:cNvSpPr txBox="1"/>
          <p:nvPr>
            <p:ph type="title"/>
          </p:nvPr>
        </p:nvSpPr>
        <p:spPr>
          <a:xfrm>
            <a:off x="628650" y="274320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8" name="Google Shape;128;p25"/>
          <p:cNvSpPr txBox="1"/>
          <p:nvPr>
            <p:ph idx="1" type="body"/>
          </p:nvPr>
        </p:nvSpPr>
        <p:spPr>
          <a:xfrm>
            <a:off x="628650" y="1342747"/>
            <a:ext cx="3850800" cy="30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9" name="Google Shape;129;p25"/>
          <p:cNvSpPr txBox="1"/>
          <p:nvPr>
            <p:ph idx="2" type="body"/>
          </p:nvPr>
        </p:nvSpPr>
        <p:spPr>
          <a:xfrm>
            <a:off x="4664598" y="1342747"/>
            <a:ext cx="3850800" cy="30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30" name="Google Shape;130;p25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1" name="Google Shape;131;p25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2" name="Google Shape;132;p2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 1 4">
  <p:cSld name="Two Content 1 (g3f65035c28e_41_0)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6"/>
          <p:cNvSpPr txBox="1"/>
          <p:nvPr>
            <p:ph type="title"/>
          </p:nvPr>
        </p:nvSpPr>
        <p:spPr>
          <a:xfrm>
            <a:off x="628650" y="274320"/>
            <a:ext cx="7886700" cy="99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5" name="Google Shape;135;p26"/>
          <p:cNvSpPr txBox="1"/>
          <p:nvPr>
            <p:ph idx="1" type="body"/>
          </p:nvPr>
        </p:nvSpPr>
        <p:spPr>
          <a:xfrm>
            <a:off x="628649" y="1518586"/>
            <a:ext cx="3909300" cy="31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36" name="Google Shape;136;p26"/>
          <p:cNvSpPr txBox="1"/>
          <p:nvPr>
            <p:ph idx="2" type="body"/>
          </p:nvPr>
        </p:nvSpPr>
        <p:spPr>
          <a:xfrm>
            <a:off x="4844846" y="1518585"/>
            <a:ext cx="3670500" cy="31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37" name="Google Shape;137;p26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8" name="Google Shape;138;p26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9" name="Google Shape;139;p2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 1 5">
  <p:cSld name="Two Content 1 (g3f65035c28e_63_0)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/>
          <p:nvPr>
            <p:ph type="title"/>
          </p:nvPr>
        </p:nvSpPr>
        <p:spPr>
          <a:xfrm>
            <a:off x="628650" y="274320"/>
            <a:ext cx="7886700" cy="99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2" name="Google Shape;142;p27"/>
          <p:cNvSpPr txBox="1"/>
          <p:nvPr>
            <p:ph idx="1" type="body"/>
          </p:nvPr>
        </p:nvSpPr>
        <p:spPr>
          <a:xfrm>
            <a:off x="628649" y="1518586"/>
            <a:ext cx="3909300" cy="31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43" name="Google Shape;143;p27"/>
          <p:cNvSpPr txBox="1"/>
          <p:nvPr>
            <p:ph idx="2" type="body"/>
          </p:nvPr>
        </p:nvSpPr>
        <p:spPr>
          <a:xfrm>
            <a:off x="4844846" y="1518585"/>
            <a:ext cx="3670500" cy="31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44" name="Google Shape;144;p2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5" name="Google Shape;145;p2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6" name="Google Shape;146;p2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 1 6">
  <p:cSld name="Two Content 1 (g3f669cf9dcf_15_0)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8"/>
          <p:cNvSpPr txBox="1"/>
          <p:nvPr>
            <p:ph type="title"/>
          </p:nvPr>
        </p:nvSpPr>
        <p:spPr>
          <a:xfrm>
            <a:off x="628650" y="274320"/>
            <a:ext cx="7886700" cy="99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9" name="Google Shape;149;p28"/>
          <p:cNvSpPr txBox="1"/>
          <p:nvPr>
            <p:ph idx="1" type="body"/>
          </p:nvPr>
        </p:nvSpPr>
        <p:spPr>
          <a:xfrm>
            <a:off x="628649" y="1518586"/>
            <a:ext cx="3909300" cy="31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50" name="Google Shape;150;p28"/>
          <p:cNvSpPr txBox="1"/>
          <p:nvPr>
            <p:ph idx="2" type="body"/>
          </p:nvPr>
        </p:nvSpPr>
        <p:spPr>
          <a:xfrm>
            <a:off x="4844846" y="1518585"/>
            <a:ext cx="3670500" cy="31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51" name="Google Shape;151;p2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2" name="Google Shape;152;p2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3" name="Google Shape;153;p2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 1 7">
  <p:cSld name="Two Content 1 (g3f669cf9dcf_22_0)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9"/>
          <p:cNvSpPr txBox="1"/>
          <p:nvPr>
            <p:ph type="title"/>
          </p:nvPr>
        </p:nvSpPr>
        <p:spPr>
          <a:xfrm>
            <a:off x="628650" y="274320"/>
            <a:ext cx="7886700" cy="99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6" name="Google Shape;156;p29"/>
          <p:cNvSpPr txBox="1"/>
          <p:nvPr>
            <p:ph idx="1" type="body"/>
          </p:nvPr>
        </p:nvSpPr>
        <p:spPr>
          <a:xfrm>
            <a:off x="628649" y="1518586"/>
            <a:ext cx="3909300" cy="31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57" name="Google Shape;157;p29"/>
          <p:cNvSpPr txBox="1"/>
          <p:nvPr>
            <p:ph idx="2" type="body"/>
          </p:nvPr>
        </p:nvSpPr>
        <p:spPr>
          <a:xfrm>
            <a:off x="4844846" y="1518585"/>
            <a:ext cx="3670500" cy="31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58" name="Google Shape;158;p2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9" name="Google Shape;159;p2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0" name="Google Shape;160;p2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 1 8">
  <p:cSld name="Two Content 1 (g3f669cf9dcf_38_0)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0"/>
          <p:cNvSpPr txBox="1"/>
          <p:nvPr>
            <p:ph type="title"/>
          </p:nvPr>
        </p:nvSpPr>
        <p:spPr>
          <a:xfrm>
            <a:off x="628650" y="274320"/>
            <a:ext cx="7886700" cy="99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3" name="Google Shape;163;p30"/>
          <p:cNvSpPr txBox="1"/>
          <p:nvPr>
            <p:ph idx="1" type="body"/>
          </p:nvPr>
        </p:nvSpPr>
        <p:spPr>
          <a:xfrm>
            <a:off x="628649" y="1518586"/>
            <a:ext cx="3909300" cy="31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64" name="Google Shape;164;p30"/>
          <p:cNvSpPr txBox="1"/>
          <p:nvPr>
            <p:ph idx="2" type="body"/>
          </p:nvPr>
        </p:nvSpPr>
        <p:spPr>
          <a:xfrm>
            <a:off x="4844846" y="1518585"/>
            <a:ext cx="3670500" cy="31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65" name="Google Shape;165;p3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6" name="Google Shape;166;p3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7" name="Google Shape;167;p3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 1 9">
  <p:cSld name="Two Content 1 (g3f669cf9dcf_45_0)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1"/>
          <p:cNvSpPr txBox="1"/>
          <p:nvPr>
            <p:ph type="title"/>
          </p:nvPr>
        </p:nvSpPr>
        <p:spPr>
          <a:xfrm>
            <a:off x="628650" y="274320"/>
            <a:ext cx="7886700" cy="99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0" name="Google Shape;170;p31"/>
          <p:cNvSpPr txBox="1"/>
          <p:nvPr>
            <p:ph idx="1" type="body"/>
          </p:nvPr>
        </p:nvSpPr>
        <p:spPr>
          <a:xfrm>
            <a:off x="628649" y="1518586"/>
            <a:ext cx="3909300" cy="31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71" name="Google Shape;171;p31"/>
          <p:cNvSpPr txBox="1"/>
          <p:nvPr>
            <p:ph idx="2" type="body"/>
          </p:nvPr>
        </p:nvSpPr>
        <p:spPr>
          <a:xfrm>
            <a:off x="4844846" y="1518585"/>
            <a:ext cx="3670500" cy="31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72" name="Google Shape;172;p3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3" name="Google Shape;173;p3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4" name="Google Shape;174;p3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 1 10">
  <p:cSld name="Two Content 1 (g3f669cf9dcf_52_0)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2"/>
          <p:cNvSpPr txBox="1"/>
          <p:nvPr>
            <p:ph type="title"/>
          </p:nvPr>
        </p:nvSpPr>
        <p:spPr>
          <a:xfrm>
            <a:off x="628650" y="274320"/>
            <a:ext cx="7886700" cy="99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7" name="Google Shape;177;p32"/>
          <p:cNvSpPr txBox="1"/>
          <p:nvPr>
            <p:ph idx="1" type="body"/>
          </p:nvPr>
        </p:nvSpPr>
        <p:spPr>
          <a:xfrm>
            <a:off x="628649" y="1518586"/>
            <a:ext cx="3909300" cy="31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78" name="Google Shape;178;p32"/>
          <p:cNvSpPr txBox="1"/>
          <p:nvPr>
            <p:ph idx="2" type="body"/>
          </p:nvPr>
        </p:nvSpPr>
        <p:spPr>
          <a:xfrm>
            <a:off x="4844846" y="1518585"/>
            <a:ext cx="3670500" cy="31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79" name="Google Shape;179;p3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0" name="Google Shape;180;p3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1" name="Google Shape;181;p3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 1 11">
  <p:cSld name="Two Content 1 (g3f66bc62508_30_0)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3"/>
          <p:cNvSpPr txBox="1"/>
          <p:nvPr>
            <p:ph type="title"/>
          </p:nvPr>
        </p:nvSpPr>
        <p:spPr>
          <a:xfrm>
            <a:off x="628650" y="274320"/>
            <a:ext cx="7886700" cy="99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4" name="Google Shape;184;p33"/>
          <p:cNvSpPr txBox="1"/>
          <p:nvPr>
            <p:ph idx="1" type="body"/>
          </p:nvPr>
        </p:nvSpPr>
        <p:spPr>
          <a:xfrm>
            <a:off x="628649" y="1518586"/>
            <a:ext cx="3909300" cy="31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85" name="Google Shape;185;p33"/>
          <p:cNvSpPr txBox="1"/>
          <p:nvPr>
            <p:ph idx="2" type="body"/>
          </p:nvPr>
        </p:nvSpPr>
        <p:spPr>
          <a:xfrm>
            <a:off x="4844846" y="1518585"/>
            <a:ext cx="3670500" cy="31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86" name="Google Shape;186;p3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7" name="Google Shape;187;p3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8" name="Google Shape;188;p3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 1 12">
  <p:cSld name="Two Content 1 (g3f76858b005_50_0)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4"/>
          <p:cNvSpPr txBox="1"/>
          <p:nvPr>
            <p:ph type="title"/>
          </p:nvPr>
        </p:nvSpPr>
        <p:spPr>
          <a:xfrm>
            <a:off x="628650" y="274320"/>
            <a:ext cx="7886700" cy="99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1" name="Google Shape;191;p34"/>
          <p:cNvSpPr txBox="1"/>
          <p:nvPr>
            <p:ph idx="1" type="body"/>
          </p:nvPr>
        </p:nvSpPr>
        <p:spPr>
          <a:xfrm>
            <a:off x="628649" y="1518586"/>
            <a:ext cx="3909300" cy="31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92" name="Google Shape;192;p34"/>
          <p:cNvSpPr txBox="1"/>
          <p:nvPr>
            <p:ph idx="2" type="body"/>
          </p:nvPr>
        </p:nvSpPr>
        <p:spPr>
          <a:xfrm>
            <a:off x="4844846" y="1518585"/>
            <a:ext cx="3670500" cy="31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93" name="Google Shape;193;p3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4" name="Google Shape;194;p3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5" name="Google Shape;195;p3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34" Type="http://schemas.openxmlformats.org/officeDocument/2006/relationships/theme" Target="../theme/theme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5.png"/><Relationship Id="rId7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Relationship Id="rId4" Type="http://schemas.openxmlformats.org/officeDocument/2006/relationships/image" Target="../media/image60.png"/><Relationship Id="rId5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9.png"/><Relationship Id="rId4" Type="http://schemas.openxmlformats.org/officeDocument/2006/relationships/image" Target="../media/image7.png"/><Relationship Id="rId5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png"/><Relationship Id="rId4" Type="http://schemas.openxmlformats.org/officeDocument/2006/relationships/image" Target="../media/image30.png"/><Relationship Id="rId5" Type="http://schemas.openxmlformats.org/officeDocument/2006/relationships/image" Target="../media/image7.png"/><Relationship Id="rId6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2.png"/><Relationship Id="rId4" Type="http://schemas.openxmlformats.org/officeDocument/2006/relationships/image" Target="../media/image37.png"/><Relationship Id="rId5" Type="http://schemas.openxmlformats.org/officeDocument/2006/relationships/image" Target="../media/image28.png"/><Relationship Id="rId6" Type="http://schemas.openxmlformats.org/officeDocument/2006/relationships/image" Target="../media/image2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7.png"/><Relationship Id="rId6" Type="http://schemas.openxmlformats.org/officeDocument/2006/relationships/image" Target="../media/image23.png"/><Relationship Id="rId7" Type="http://schemas.openxmlformats.org/officeDocument/2006/relationships/image" Target="../media/image3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1.png"/><Relationship Id="rId4" Type="http://schemas.openxmlformats.org/officeDocument/2006/relationships/image" Target="../media/image3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9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4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3.gif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2.png"/><Relationship Id="rId4" Type="http://schemas.openxmlformats.org/officeDocument/2006/relationships/image" Target="../media/image45.png"/><Relationship Id="rId5" Type="http://schemas.openxmlformats.org/officeDocument/2006/relationships/hyperlink" Target="http://www.eso.org/sci/meetings/2016/AGN2016.html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image" Target="../media/image44.png"/><Relationship Id="rId6" Type="http://schemas.openxmlformats.org/officeDocument/2006/relationships/image" Target="../media/image3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8.png"/><Relationship Id="rId4" Type="http://schemas.openxmlformats.org/officeDocument/2006/relationships/image" Target="../media/image4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9.png"/><Relationship Id="rId4" Type="http://schemas.openxmlformats.org/officeDocument/2006/relationships/image" Target="../media/image5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6.gif"/><Relationship Id="rId4" Type="http://schemas.openxmlformats.org/officeDocument/2006/relationships/image" Target="../media/image51.png"/><Relationship Id="rId5" Type="http://schemas.openxmlformats.org/officeDocument/2006/relationships/image" Target="../media/image52.png"/><Relationship Id="rId6" Type="http://schemas.openxmlformats.org/officeDocument/2006/relationships/image" Target="../media/image55.png"/><Relationship Id="rId7" Type="http://schemas.openxmlformats.org/officeDocument/2006/relationships/image" Target="../media/image54.png"/><Relationship Id="rId8" Type="http://schemas.openxmlformats.org/officeDocument/2006/relationships/image" Target="../media/image4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6.gif"/><Relationship Id="rId4" Type="http://schemas.openxmlformats.org/officeDocument/2006/relationships/image" Target="../media/image53.png"/><Relationship Id="rId5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bstract image" id="200" name="Google Shape;200;p35"/>
          <p:cNvPicPr preferRelativeResize="0"/>
          <p:nvPr>
            <p:ph idx="2" type="pic"/>
          </p:nvPr>
        </p:nvPicPr>
        <p:blipFill rotWithShape="1">
          <a:blip r:embed="rId3">
            <a:alphaModFix amt="24000"/>
          </a:blip>
          <a:srcRect b="0" l="0" r="0" t="0"/>
          <a:stretch/>
        </p:blipFill>
        <p:spPr>
          <a:xfrm>
            <a:off x="0" y="0"/>
            <a:ext cx="9115023" cy="5127201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35"/>
          <p:cNvSpPr/>
          <p:nvPr/>
        </p:nvSpPr>
        <p:spPr>
          <a:xfrm>
            <a:off x="76625" y="217725"/>
            <a:ext cx="8965200" cy="4268100"/>
          </a:xfrm>
          <a:prstGeom prst="roundRect">
            <a:avLst>
              <a:gd fmla="val 16667" name="adj"/>
            </a:avLst>
          </a:prstGeom>
          <a:gradFill>
            <a:gsLst>
              <a:gs pos="0">
                <a:schemeClr val="accent5"/>
              </a:gs>
              <a:gs pos="50000">
                <a:schemeClr val="accent1"/>
              </a:gs>
              <a:gs pos="100000">
                <a:srgbClr val="E7995A"/>
              </a:gs>
            </a:gsLst>
            <a:lin ang="10801400" scaled="0"/>
          </a:gradFill>
          <a:ln cap="flat" cmpd="sng" w="71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35"/>
          <p:cNvSpPr txBox="1"/>
          <p:nvPr>
            <p:ph type="title"/>
          </p:nvPr>
        </p:nvSpPr>
        <p:spPr>
          <a:xfrm>
            <a:off x="302375" y="979033"/>
            <a:ext cx="8448600" cy="17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b="1" lang="en" sz="2400"/>
              <a:t>“Recollimation shocks and nonlinear dynamics in relativistic AGN jets”</a:t>
            </a:r>
            <a:br>
              <a:rPr b="1" lang="en" sz="2400"/>
            </a:br>
            <a:br>
              <a:rPr b="1" lang="en" sz="2400"/>
            </a:br>
            <a:r>
              <a:rPr b="1" lang="en" sz="2100"/>
              <a:t>Stella S. Boula</a:t>
            </a:r>
            <a:br>
              <a:rPr b="1" lang="en" sz="2000"/>
            </a:br>
            <a:br>
              <a:rPr b="1" lang="en" sz="2000"/>
            </a:br>
            <a:r>
              <a:rPr b="1" lang="en" sz="1500"/>
              <a:t>Collaborators: F. Tavecchio, G. Bodo, N. Vlahakis, P. Coppi</a:t>
            </a:r>
            <a:endParaRPr b="1" sz="1500"/>
          </a:p>
        </p:txBody>
      </p:sp>
      <p:pic>
        <p:nvPicPr>
          <p:cNvPr descr="Εικόνα που περιέχει κείμενο, στιγμιότυπο οθόνης, γραμματοσειρά, Μπελ ηλεκτρίκ&#10;&#10;Το περιεχόμενο που δημιουργείται από ΑΙ μπορεί να μην είναι σωστό." id="203" name="Google Shape;203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17179" y="4733450"/>
            <a:ext cx="5127140" cy="393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Εικόνα που περιέχει στιγμιότυπο οθόνης, κείμενο, σχεδίαση&#10;&#10;Το περιεχόμενο που δημιουργείται από ΑΙ μπορεί να μην είναι σωστό." id="204" name="Google Shape;204;p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5400000">
            <a:off x="1266625" y="4371528"/>
            <a:ext cx="383531" cy="1117594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35"/>
          <p:cNvSpPr txBox="1"/>
          <p:nvPr/>
        </p:nvSpPr>
        <p:spPr>
          <a:xfrm>
            <a:off x="1140075" y="2797061"/>
            <a:ext cx="6858000" cy="199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Calibri"/>
              <a:buNone/>
            </a:pPr>
            <a:r>
              <a:t/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Calibri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Calibri"/>
              <a:buNone/>
            </a:pPr>
            <a:r>
              <a:rPr b="1" i="0" lang="en" sz="1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INAF – Osservatorio di Brera</a:t>
            </a:r>
            <a:endParaRPr b="1" i="0" sz="15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Calibri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Calibri"/>
              <a:buNone/>
            </a:pPr>
            <a:r>
              <a:rPr lang="en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14</a:t>
            </a:r>
            <a:r>
              <a:rPr b="0" i="0" lang="en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en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09</a:t>
            </a:r>
            <a:r>
              <a:rPr b="0" i="0" lang="en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/202</a:t>
            </a:r>
            <a:r>
              <a:rPr lang="en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Calibri"/>
              <a:buNone/>
            </a:pPr>
            <a:r>
              <a:rPr lang="en" sz="1100">
                <a:solidFill>
                  <a:srgbClr val="F1F5F9"/>
                </a:solidFill>
              </a:rPr>
              <a:t>Illuminating the Active Universe: Multi-Wavelength and Multi-Messenger Insights into AGN</a:t>
            </a:r>
            <a:endParaRPr sz="1200">
              <a:solidFill>
                <a:srgbClr val="F1F5F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Calibri"/>
              <a:buNone/>
            </a:pPr>
            <a:r>
              <a:t/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35"/>
          <p:cNvSpPr txBox="1"/>
          <p:nvPr/>
        </p:nvSpPr>
        <p:spPr>
          <a:xfrm>
            <a:off x="0" y="0"/>
            <a:ext cx="2250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35"/>
          <p:cNvSpPr txBox="1"/>
          <p:nvPr/>
        </p:nvSpPr>
        <p:spPr>
          <a:xfrm>
            <a:off x="1408700" y="3888056"/>
            <a:ext cx="6140700" cy="2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t/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8" name="Google Shape;208;p35"/>
          <p:cNvPicPr preferRelativeResize="0"/>
          <p:nvPr/>
        </p:nvPicPr>
        <p:blipFill rotWithShape="1">
          <a:blip r:embed="rId6">
            <a:alphaModFix/>
          </a:blip>
          <a:srcRect b="0" l="40337" r="39236" t="0"/>
          <a:stretch/>
        </p:blipFill>
        <p:spPr>
          <a:xfrm rot="5400010">
            <a:off x="7157274" y="2423963"/>
            <a:ext cx="849103" cy="2338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35"/>
          <p:cNvPicPr preferRelativeResize="0"/>
          <p:nvPr/>
        </p:nvPicPr>
        <p:blipFill rotWithShape="1">
          <a:blip r:embed="rId6">
            <a:alphaModFix/>
          </a:blip>
          <a:srcRect b="0" l="40337" r="39236" t="0"/>
          <a:stretch/>
        </p:blipFill>
        <p:spPr>
          <a:xfrm rot="-5399990">
            <a:off x="1046974" y="2423963"/>
            <a:ext cx="849103" cy="2338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17800" y="4733450"/>
            <a:ext cx="1097626" cy="39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2913" y="152400"/>
            <a:ext cx="6438186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7"/>
          <p:cNvSpPr txBox="1"/>
          <p:nvPr>
            <p:ph idx="1" type="body"/>
          </p:nvPr>
        </p:nvSpPr>
        <p:spPr>
          <a:xfrm>
            <a:off x="628649" y="1518586"/>
            <a:ext cx="3909300" cy="3102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37"/>
          <p:cNvSpPr txBox="1"/>
          <p:nvPr>
            <p:ph type="title"/>
          </p:nvPr>
        </p:nvSpPr>
        <p:spPr>
          <a:xfrm>
            <a:off x="628650" y="274320"/>
            <a:ext cx="7886700" cy="9945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37"/>
          <p:cNvSpPr txBox="1"/>
          <p:nvPr>
            <p:ph idx="2" type="body"/>
          </p:nvPr>
        </p:nvSpPr>
        <p:spPr>
          <a:xfrm>
            <a:off x="4844846" y="1518585"/>
            <a:ext cx="3670500" cy="3102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3" name="Google Shape;223;p37"/>
          <p:cNvPicPr preferRelativeResize="0"/>
          <p:nvPr/>
        </p:nvPicPr>
        <p:blipFill rotWithShape="1">
          <a:blip r:embed="rId3">
            <a:alphaModFix/>
          </a:blip>
          <a:srcRect b="0" l="0" r="22547" t="0"/>
          <a:stretch/>
        </p:blipFill>
        <p:spPr>
          <a:xfrm>
            <a:off x="1389924" y="0"/>
            <a:ext cx="6269350" cy="3787175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37"/>
          <p:cNvSpPr txBox="1"/>
          <p:nvPr/>
        </p:nvSpPr>
        <p:spPr>
          <a:xfrm>
            <a:off x="0" y="476170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Rani et al., 2019</a:t>
            </a:r>
            <a:endParaRPr b="1" sz="12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25" name="Google Shape;225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7150" y="3574275"/>
            <a:ext cx="7049225" cy="111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1" name="Google Shape;231;p38"/>
          <p:cNvSpPr txBox="1"/>
          <p:nvPr/>
        </p:nvSpPr>
        <p:spPr>
          <a:xfrm>
            <a:off x="1450900" y="519831"/>
            <a:ext cx="1671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Calibri"/>
                <a:ea typeface="Calibri"/>
                <a:cs typeface="Calibri"/>
                <a:sym typeface="Calibri"/>
              </a:rPr>
              <a:t>BL Lacs</a:t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38"/>
          <p:cNvSpPr txBox="1"/>
          <p:nvPr/>
        </p:nvSpPr>
        <p:spPr>
          <a:xfrm>
            <a:off x="6137025" y="519831"/>
            <a:ext cx="1671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Calibri"/>
                <a:ea typeface="Calibri"/>
                <a:cs typeface="Calibri"/>
                <a:sym typeface="Calibri"/>
              </a:rPr>
              <a:t>FSRQs</a:t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38"/>
          <p:cNvSpPr txBox="1"/>
          <p:nvPr/>
        </p:nvSpPr>
        <p:spPr>
          <a:xfrm>
            <a:off x="422100" y="1937925"/>
            <a:ext cx="1916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pic>
        <p:nvPicPr>
          <p:cNvPr descr="B\propto 1/z,~U_{ext}=constant" id="234" name="Google Shape;234;p38" title="MathEquation,#0000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22475" y="4441815"/>
            <a:ext cx="2111722" cy="227025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38"/>
          <p:cNvSpPr txBox="1"/>
          <p:nvPr/>
        </p:nvSpPr>
        <p:spPr>
          <a:xfrm>
            <a:off x="73250" y="4719563"/>
            <a:ext cx="2798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Boula et al., 2026a</a:t>
            </a:r>
            <a:endParaRPr sz="12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36" name="Google Shape;236;p38"/>
          <p:cNvSpPr txBox="1"/>
          <p:nvPr/>
        </p:nvSpPr>
        <p:spPr>
          <a:xfrm>
            <a:off x="1771438" y="1277375"/>
            <a:ext cx="1030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r>
              <a:rPr baseline="-25000" i="1"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i="1"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&gt;U</a:t>
            </a:r>
            <a:r>
              <a:rPr baseline="-25000" i="1"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ext</a:t>
            </a:r>
            <a:endParaRPr baseline="-25000" i="1"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38"/>
          <p:cNvSpPr txBox="1"/>
          <p:nvPr/>
        </p:nvSpPr>
        <p:spPr>
          <a:xfrm>
            <a:off x="1771438" y="2619700"/>
            <a:ext cx="1030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r>
              <a:rPr baseline="-25000" i="1"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i="1"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&gt;U</a:t>
            </a:r>
            <a:r>
              <a:rPr baseline="-25000" i="1"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ext</a:t>
            </a:r>
            <a:endParaRPr baseline="-25000" i="1"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38"/>
          <p:cNvSpPr txBox="1"/>
          <p:nvPr/>
        </p:nvSpPr>
        <p:spPr>
          <a:xfrm>
            <a:off x="6417875" y="2619688"/>
            <a:ext cx="1030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r>
              <a:rPr baseline="-25000" i="1"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i="1"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&gt;U</a:t>
            </a:r>
            <a:r>
              <a:rPr baseline="-25000" i="1"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ext</a:t>
            </a:r>
            <a:endParaRPr baseline="-25000" i="1"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38"/>
          <p:cNvSpPr txBox="1"/>
          <p:nvPr/>
        </p:nvSpPr>
        <p:spPr>
          <a:xfrm>
            <a:off x="6417863" y="1277363"/>
            <a:ext cx="1030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r>
              <a:rPr baseline="-25000" i="1"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i="1"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&lt;U</a:t>
            </a:r>
            <a:r>
              <a:rPr baseline="-25000" i="1"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ext</a:t>
            </a:r>
            <a:endParaRPr baseline="-25000" i="1"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0" name="Google Shape;240;p38"/>
          <p:cNvPicPr preferRelativeResize="0"/>
          <p:nvPr/>
        </p:nvPicPr>
        <p:blipFill rotWithShape="1">
          <a:blip r:embed="rId4">
            <a:alphaModFix/>
          </a:blip>
          <a:srcRect b="0" l="0" r="6498" t="0"/>
          <a:stretch/>
        </p:blipFill>
        <p:spPr>
          <a:xfrm>
            <a:off x="3217299" y="280975"/>
            <a:ext cx="2533288" cy="3714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93200" y="3251712"/>
            <a:ext cx="2760300" cy="143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9"/>
          <p:cNvSpPr txBox="1"/>
          <p:nvPr>
            <p:ph type="title"/>
          </p:nvPr>
        </p:nvSpPr>
        <p:spPr>
          <a:xfrm>
            <a:off x="592256" y="224817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Jet Simulations</a:t>
            </a:r>
            <a:endParaRPr b="1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b="1"/>
          </a:p>
        </p:txBody>
      </p:sp>
      <p:sp>
        <p:nvSpPr>
          <p:cNvPr id="248" name="Google Shape;248;p39"/>
          <p:cNvSpPr txBox="1"/>
          <p:nvPr>
            <p:ph idx="12" type="sldNum"/>
          </p:nvPr>
        </p:nvSpPr>
        <p:spPr>
          <a:xfrm>
            <a:off x="4843463" y="3575447"/>
            <a:ext cx="1543200" cy="2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49" name="Google Shape;249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269" y="1098132"/>
            <a:ext cx="3927863" cy="2947236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39"/>
          <p:cNvSpPr txBox="1"/>
          <p:nvPr/>
        </p:nvSpPr>
        <p:spPr>
          <a:xfrm>
            <a:off x="83438" y="3847447"/>
            <a:ext cx="2153700" cy="3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Lalakos et al., 2023</a:t>
            </a:r>
            <a:endParaRPr b="0" i="0" sz="900" u="none" cap="none" strike="noStrike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1" name="Google Shape;251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79238" y="1191487"/>
            <a:ext cx="4886420" cy="28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9"/>
          <p:cNvSpPr txBox="1"/>
          <p:nvPr/>
        </p:nvSpPr>
        <p:spPr>
          <a:xfrm>
            <a:off x="7632131" y="3847444"/>
            <a:ext cx="1322400" cy="3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Mukherjee et al., 2020</a:t>
            </a:r>
            <a:endParaRPr b="0" i="0" sz="900" u="none" cap="none" strike="noStrike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0"/>
          <p:cNvSpPr txBox="1"/>
          <p:nvPr/>
        </p:nvSpPr>
        <p:spPr>
          <a:xfrm>
            <a:off x="476250" y="381000"/>
            <a:ext cx="81915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The recollimation structure</a:t>
            </a:r>
            <a:endParaRPr b="1" sz="2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8" name="Google Shape;258;p40"/>
          <p:cNvGrpSpPr/>
          <p:nvPr/>
        </p:nvGrpSpPr>
        <p:grpSpPr>
          <a:xfrm>
            <a:off x="476250" y="1000125"/>
            <a:ext cx="3810000" cy="3619500"/>
            <a:chOff x="0" y="0"/>
            <a:chExt cx="3810000" cy="3619500"/>
          </a:xfrm>
        </p:grpSpPr>
        <p:sp>
          <p:nvSpPr>
            <p:cNvPr id="259" name="Google Shape;259;p40"/>
            <p:cNvSpPr/>
            <p:nvPr/>
          </p:nvSpPr>
          <p:spPr>
            <a:xfrm>
              <a:off x="0" y="0"/>
              <a:ext cx="3810000" cy="3619500"/>
            </a:xfrm>
            <a:prstGeom prst="roundRect">
              <a:avLst>
                <a:gd fmla="val 3157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40"/>
            <p:cNvSpPr/>
            <p:nvPr/>
          </p:nvSpPr>
          <p:spPr>
            <a:xfrm>
              <a:off x="0" y="0"/>
              <a:ext cx="3810000" cy="57300"/>
            </a:xfrm>
            <a:prstGeom prst="roundRect">
              <a:avLst>
                <a:gd fmla="val 50000" name="adj"/>
              </a:avLst>
            </a:prstGeom>
            <a:solidFill>
              <a:srgbClr val="E7995A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1" name="Google Shape;261;p40"/>
          <p:cNvGrpSpPr/>
          <p:nvPr/>
        </p:nvGrpSpPr>
        <p:grpSpPr>
          <a:xfrm>
            <a:off x="4572000" y="1000125"/>
            <a:ext cx="4095900" cy="3619500"/>
            <a:chOff x="0" y="0"/>
            <a:chExt cx="4095900" cy="3619500"/>
          </a:xfrm>
        </p:grpSpPr>
        <p:sp>
          <p:nvSpPr>
            <p:cNvPr id="262" name="Google Shape;262;p40"/>
            <p:cNvSpPr/>
            <p:nvPr/>
          </p:nvSpPr>
          <p:spPr>
            <a:xfrm>
              <a:off x="0" y="0"/>
              <a:ext cx="4095900" cy="3619500"/>
            </a:xfrm>
            <a:prstGeom prst="roundRect">
              <a:avLst>
                <a:gd fmla="val 3157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40"/>
            <p:cNvSpPr/>
            <p:nvPr/>
          </p:nvSpPr>
          <p:spPr>
            <a:xfrm>
              <a:off x="0" y="0"/>
              <a:ext cx="4095900" cy="57300"/>
            </a:xfrm>
            <a:prstGeom prst="roundRect">
              <a:avLst>
                <a:gd fmla="val 50000" name="adj"/>
              </a:avLst>
            </a:prstGeom>
            <a:solidFill>
              <a:srgbClr val="4285F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4" name="Google Shape;264;p40"/>
          <p:cNvSpPr txBox="1"/>
          <p:nvPr/>
        </p:nvSpPr>
        <p:spPr>
          <a:xfrm>
            <a:off x="619125" y="1190625"/>
            <a:ext cx="3524400" cy="32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rgbClr val="E7995A"/>
                </a:solidFill>
                <a:latin typeface="Arial"/>
                <a:ea typeface="Arial"/>
                <a:cs typeface="Arial"/>
                <a:sym typeface="Arial"/>
              </a:rPr>
              <a:t>The </a:t>
            </a:r>
            <a:r>
              <a:rPr b="1" lang="en">
                <a:solidFill>
                  <a:srgbClr val="E7995A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r>
              <a:rPr b="1" lang="en" sz="1400">
                <a:solidFill>
                  <a:srgbClr val="E7995A"/>
                </a:solidFill>
                <a:latin typeface="Arial"/>
                <a:ea typeface="Arial"/>
                <a:cs typeface="Arial"/>
                <a:sym typeface="Arial"/>
              </a:rPr>
              <a:t>echanism </a:t>
            </a:r>
            <a:endParaRPr b="1" sz="1400">
              <a:solidFill>
                <a:srgbClr val="E799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45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Jet expansion</a:t>
            </a:r>
            <a:endParaRPr b="1" sz="1100">
              <a:solidFill>
                <a:srgbClr val="0F172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42875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Jet pressure &gt; External pressure Jet expands.</a:t>
            </a:r>
            <a:endParaRPr sz="1100">
              <a:solidFill>
                <a:srgbClr val="47556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75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Medium pushback</a:t>
            </a:r>
            <a:endParaRPr b="1" sz="1100">
              <a:solidFill>
                <a:srgbClr val="0F172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42875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External pressure drops slower than jet pressure Medium pushes back.</a:t>
            </a:r>
            <a:endParaRPr sz="1100">
              <a:solidFill>
                <a:srgbClr val="47556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7C2D12"/>
                </a:solidFill>
                <a:latin typeface="Arial"/>
                <a:ea typeface="Arial"/>
                <a:cs typeface="Arial"/>
                <a:sym typeface="Arial"/>
              </a:rPr>
              <a:t>The result:</a:t>
            </a:r>
            <a:r>
              <a:rPr lang="en" sz="1100">
                <a:solidFill>
                  <a:srgbClr val="7C2D12"/>
                </a:solidFill>
                <a:latin typeface="Arial"/>
                <a:ea typeface="Arial"/>
                <a:cs typeface="Arial"/>
                <a:sym typeface="Arial"/>
              </a:rPr>
              <a:t> Supersonic flow is forced to converge, creating stationary </a:t>
            </a:r>
            <a:r>
              <a:rPr b="1" lang="en" sz="1100">
                <a:solidFill>
                  <a:srgbClr val="7C2D12"/>
                </a:solidFill>
                <a:latin typeface="Arial"/>
                <a:ea typeface="Arial"/>
                <a:cs typeface="Arial"/>
                <a:sym typeface="Arial"/>
              </a:rPr>
              <a:t>recollimation shocks</a:t>
            </a:r>
            <a:r>
              <a:rPr lang="en" sz="1100">
                <a:solidFill>
                  <a:srgbClr val="7C2D12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100">
              <a:solidFill>
                <a:srgbClr val="7C2D1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Komissarov &amp; Falle (1997)</a:t>
            </a:r>
            <a:endParaRPr b="1" sz="1300">
              <a:solidFill>
                <a:srgbClr val="0F172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450"/>
              </a:spcBef>
              <a:spcAft>
                <a:spcPts val="0"/>
              </a:spcAft>
              <a:buClr>
                <a:srgbClr val="475569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Foundational hydrodynamic models of jet reconfinement.</a:t>
            </a:r>
            <a:endParaRPr sz="1100">
              <a:solidFill>
                <a:srgbClr val="47556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450"/>
              </a:spcBef>
              <a:spcAft>
                <a:spcPts val="0"/>
              </a:spcAft>
              <a:buClr>
                <a:srgbClr val="475569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Predicted a stable, repeating sequence of incident and reflected shocks (the "shock diamond" structure).</a:t>
            </a:r>
            <a:endParaRPr sz="1100">
              <a:solidFill>
                <a:srgbClr val="47556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40"/>
          <p:cNvSpPr txBox="1"/>
          <p:nvPr/>
        </p:nvSpPr>
        <p:spPr>
          <a:xfrm>
            <a:off x="4678225" y="1190625"/>
            <a:ext cx="3810000" cy="32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rgbClr val="4285F4"/>
                </a:solidFill>
                <a:latin typeface="Arial"/>
                <a:ea typeface="Arial"/>
                <a:cs typeface="Arial"/>
                <a:sym typeface="Arial"/>
              </a:rPr>
              <a:t>The </a:t>
            </a:r>
            <a:r>
              <a:rPr b="1" lang="en">
                <a:solidFill>
                  <a:srgbClr val="4285F4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r>
              <a:rPr b="1" lang="en" sz="1400">
                <a:solidFill>
                  <a:srgbClr val="4285F4"/>
                </a:solidFill>
                <a:latin typeface="Arial"/>
                <a:ea typeface="Arial"/>
                <a:cs typeface="Arial"/>
                <a:sym typeface="Arial"/>
              </a:rPr>
              <a:t>odel &amp; </a:t>
            </a:r>
            <a:r>
              <a:rPr b="1" lang="en">
                <a:solidFill>
                  <a:srgbClr val="4285F4"/>
                </a:solidFill>
                <a:latin typeface="Arial"/>
                <a:ea typeface="Arial"/>
                <a:cs typeface="Arial"/>
                <a:sym typeface="Arial"/>
              </a:rPr>
              <a:t>k</a:t>
            </a:r>
            <a:r>
              <a:rPr b="1" lang="en" sz="1400">
                <a:solidFill>
                  <a:srgbClr val="4285F4"/>
                </a:solidFill>
                <a:latin typeface="Arial"/>
                <a:ea typeface="Arial"/>
                <a:cs typeface="Arial"/>
                <a:sym typeface="Arial"/>
              </a:rPr>
              <a:t>ey </a:t>
            </a:r>
            <a:r>
              <a:rPr b="1" lang="en">
                <a:solidFill>
                  <a:srgbClr val="4285F4"/>
                </a:solidFill>
                <a:latin typeface="Arial"/>
                <a:ea typeface="Arial"/>
                <a:cs typeface="Arial"/>
                <a:sym typeface="Arial"/>
              </a:rPr>
              <a:t>r</a:t>
            </a:r>
            <a:r>
              <a:rPr b="1" lang="en" sz="1400">
                <a:solidFill>
                  <a:srgbClr val="4285F4"/>
                </a:solidFill>
                <a:latin typeface="Arial"/>
                <a:ea typeface="Arial"/>
                <a:cs typeface="Arial"/>
                <a:sym typeface="Arial"/>
              </a:rPr>
              <a:t>egions</a:t>
            </a:r>
            <a:endParaRPr b="1" sz="1400">
              <a:solidFill>
                <a:srgbClr val="4285F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i="1" lang="en" sz="11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Depicts the z-axis (propagation) and r-axis (radius).</a:t>
            </a:r>
            <a:endParaRPr i="1" sz="1100">
              <a:solidFill>
                <a:srgbClr val="64748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900"/>
              </a:spcBef>
              <a:spcAft>
                <a:spcPts val="0"/>
              </a:spcAft>
              <a:buClr>
                <a:srgbClr val="475569"/>
              </a:buClr>
              <a:buSzPts val="1100"/>
              <a:buFont typeface="Arial"/>
              <a:buChar char="●"/>
            </a:pPr>
            <a:r>
              <a:rPr b="1" lang="en" sz="11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v</a:t>
            </a:r>
            <a:r>
              <a:rPr b="1" baseline="-25000" lang="en" sz="11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r</a:t>
            </a:r>
            <a:r>
              <a:rPr b="1" lang="en" sz="11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 (initial jet):</a:t>
            </a:r>
            <a:r>
              <a:rPr lang="en" sz="11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100">
                <a:solidFill>
                  <a:srgbClr val="475569"/>
                </a:solidFill>
              </a:rPr>
              <a:t>A conical</a:t>
            </a:r>
            <a:r>
              <a:rPr lang="en" sz="11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 flow begins expanding outward.</a:t>
            </a:r>
            <a:endParaRPr sz="1100">
              <a:solidFill>
                <a:srgbClr val="47556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600"/>
              </a:spcBef>
              <a:spcAft>
                <a:spcPts val="0"/>
              </a:spcAft>
              <a:buClr>
                <a:srgbClr val="475569"/>
              </a:buClr>
              <a:buSzPts val="1100"/>
              <a:buFont typeface="Arial"/>
              <a:buChar char="●"/>
            </a:pPr>
            <a:r>
              <a:rPr b="1" lang="en" sz="11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The sheath:</a:t>
            </a:r>
            <a:r>
              <a:rPr lang="en" sz="11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 The external medium exerts a pressure gradient (P) pointing inward, pushing back against the jet boundary.</a:t>
            </a:r>
            <a:endParaRPr sz="1100">
              <a:solidFill>
                <a:srgbClr val="47556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600"/>
              </a:spcBef>
              <a:spcAft>
                <a:spcPts val="0"/>
              </a:spcAft>
              <a:buClr>
                <a:srgbClr val="475569"/>
              </a:buClr>
              <a:buSzPts val="1100"/>
              <a:buFont typeface="Arial"/>
              <a:buChar char="●"/>
            </a:pPr>
            <a:r>
              <a:rPr b="1" lang="en" sz="11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The spine:</a:t>
            </a:r>
            <a:r>
              <a:rPr lang="en" sz="11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 The inner jet is forced to converge.</a:t>
            </a:r>
            <a:endParaRPr sz="1100">
              <a:solidFill>
                <a:srgbClr val="47556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600"/>
              </a:spcBef>
              <a:spcAft>
                <a:spcPts val="0"/>
              </a:spcAft>
              <a:buClr>
                <a:srgbClr val="475569"/>
              </a:buClr>
              <a:buSzPts val="1100"/>
              <a:buFont typeface="Arial"/>
              <a:buChar char="●"/>
            </a:pPr>
            <a:r>
              <a:rPr b="1" lang="en" sz="11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The recollimation point (z</a:t>
            </a:r>
            <a:r>
              <a:rPr b="1" baseline="-25000" lang="en" sz="11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r</a:t>
            </a:r>
            <a:r>
              <a:rPr b="1" lang="en" sz="11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):</a:t>
            </a:r>
            <a:r>
              <a:rPr lang="en" sz="11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 The location where the flow lines converge, creating the first </a:t>
            </a:r>
            <a:r>
              <a:rPr lang="en" sz="1100">
                <a:solidFill>
                  <a:srgbClr val="475569"/>
                </a:solidFill>
              </a:rPr>
              <a:t>     </a:t>
            </a:r>
            <a:r>
              <a:rPr b="1" lang="en" sz="1100">
                <a:solidFill>
                  <a:srgbClr val="4285F4"/>
                </a:solidFill>
                <a:latin typeface="Arial"/>
                <a:ea typeface="Arial"/>
                <a:cs typeface="Arial"/>
                <a:sym typeface="Arial"/>
              </a:rPr>
              <a:t>recollimation shock</a:t>
            </a:r>
            <a:r>
              <a:rPr lang="en" sz="11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100">
              <a:solidFill>
                <a:srgbClr val="47556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600"/>
              </a:spcBef>
              <a:spcAft>
                <a:spcPts val="0"/>
              </a:spcAft>
              <a:buClr>
                <a:srgbClr val="475569"/>
              </a:buClr>
              <a:buSzPts val="1100"/>
              <a:buFont typeface="Arial"/>
              <a:buChar char="●"/>
            </a:pPr>
            <a:r>
              <a:rPr b="1" lang="en" sz="11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The stippled region (post-z</a:t>
            </a:r>
            <a:r>
              <a:rPr b="1" baseline="-25000" lang="en" sz="11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r</a:t>
            </a:r>
            <a:r>
              <a:rPr b="1" lang="en" sz="11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):</a:t>
            </a:r>
            <a:r>
              <a:rPr lang="en" sz="11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 The heated, post-shock material that, in 2D models, forms the first "knot."</a:t>
            </a:r>
            <a:endParaRPr sz="1100">
              <a:solidFill>
                <a:srgbClr val="47556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1"/>
          <p:cNvSpPr/>
          <p:nvPr/>
        </p:nvSpPr>
        <p:spPr>
          <a:xfrm>
            <a:off x="0" y="4727972"/>
            <a:ext cx="9144000" cy="415500"/>
          </a:xfrm>
          <a:prstGeom prst="rect">
            <a:avLst/>
          </a:prstGeom>
          <a:gradFill>
            <a:gsLst>
              <a:gs pos="0">
                <a:schemeClr val="accent5"/>
              </a:gs>
              <a:gs pos="50000">
                <a:schemeClr val="accent1"/>
              </a:gs>
              <a:gs pos="100000">
                <a:srgbClr val="E7995A"/>
              </a:gs>
            </a:gsLst>
            <a:lin ang="10800025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41"/>
          <p:cNvSpPr txBox="1"/>
          <p:nvPr>
            <p:ph type="title"/>
          </p:nvPr>
        </p:nvSpPr>
        <p:spPr>
          <a:xfrm>
            <a:off x="476250" y="381000"/>
            <a:ext cx="81915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Analytical approach</a:t>
            </a:r>
            <a:endParaRPr b="1" sz="24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2" name="Google Shape;272;p41"/>
          <p:cNvGrpSpPr/>
          <p:nvPr/>
        </p:nvGrpSpPr>
        <p:grpSpPr>
          <a:xfrm>
            <a:off x="476250" y="1000125"/>
            <a:ext cx="3714900" cy="3619500"/>
            <a:chOff x="0" y="0"/>
            <a:chExt cx="3714900" cy="3619500"/>
          </a:xfrm>
        </p:grpSpPr>
        <p:sp>
          <p:nvSpPr>
            <p:cNvPr id="273" name="Google Shape;273;p41"/>
            <p:cNvSpPr/>
            <p:nvPr/>
          </p:nvSpPr>
          <p:spPr>
            <a:xfrm>
              <a:off x="0" y="0"/>
              <a:ext cx="3714900" cy="3619500"/>
            </a:xfrm>
            <a:prstGeom prst="roundRect">
              <a:avLst>
                <a:gd fmla="val 3157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41"/>
            <p:cNvSpPr/>
            <p:nvPr/>
          </p:nvSpPr>
          <p:spPr>
            <a:xfrm>
              <a:off x="0" y="0"/>
              <a:ext cx="3714900" cy="57300"/>
            </a:xfrm>
            <a:prstGeom prst="roundRect">
              <a:avLst>
                <a:gd fmla="val 50000" name="adj"/>
              </a:avLst>
            </a:prstGeom>
            <a:solidFill>
              <a:srgbClr val="E7995A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5" name="Google Shape;275;p41"/>
          <p:cNvGrpSpPr/>
          <p:nvPr/>
        </p:nvGrpSpPr>
        <p:grpSpPr>
          <a:xfrm>
            <a:off x="4476750" y="1000125"/>
            <a:ext cx="4191000" cy="3619500"/>
            <a:chOff x="0" y="0"/>
            <a:chExt cx="4191000" cy="3619500"/>
          </a:xfrm>
        </p:grpSpPr>
        <p:sp>
          <p:nvSpPr>
            <p:cNvPr id="276" name="Google Shape;276;p41"/>
            <p:cNvSpPr/>
            <p:nvPr/>
          </p:nvSpPr>
          <p:spPr>
            <a:xfrm>
              <a:off x="0" y="0"/>
              <a:ext cx="4191000" cy="3619500"/>
            </a:xfrm>
            <a:prstGeom prst="roundRect">
              <a:avLst>
                <a:gd fmla="val 3157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41"/>
            <p:cNvSpPr/>
            <p:nvPr/>
          </p:nvSpPr>
          <p:spPr>
            <a:xfrm>
              <a:off x="0" y="0"/>
              <a:ext cx="4191000" cy="57300"/>
            </a:xfrm>
            <a:prstGeom prst="roundRect">
              <a:avLst>
                <a:gd fmla="val 50000" name="adj"/>
              </a:avLst>
            </a:prstGeom>
            <a:solidFill>
              <a:srgbClr val="4285F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78" name="Google Shape;278;p41"/>
          <p:cNvPicPr preferRelativeResize="0"/>
          <p:nvPr/>
        </p:nvPicPr>
        <p:blipFill rotWithShape="1">
          <a:blip r:embed="rId3">
            <a:alphaModFix/>
          </a:blip>
          <a:srcRect b="1485" l="0" r="0" t="1475"/>
          <a:stretch/>
        </p:blipFill>
        <p:spPr>
          <a:xfrm>
            <a:off x="666750" y="1143000"/>
            <a:ext cx="3333900" cy="304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9" name="Google Shape;279;p41"/>
          <p:cNvGrpSpPr/>
          <p:nvPr/>
        </p:nvGrpSpPr>
        <p:grpSpPr>
          <a:xfrm>
            <a:off x="4714875" y="1190625"/>
            <a:ext cx="3714900" cy="2000100"/>
            <a:chOff x="0" y="0"/>
            <a:chExt cx="3714900" cy="2000100"/>
          </a:xfrm>
        </p:grpSpPr>
        <p:sp>
          <p:nvSpPr>
            <p:cNvPr id="280" name="Google Shape;280;p41"/>
            <p:cNvSpPr/>
            <p:nvPr/>
          </p:nvSpPr>
          <p:spPr>
            <a:xfrm>
              <a:off x="0" y="0"/>
              <a:ext cx="3714900" cy="20001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41"/>
            <p:cNvSpPr txBox="1"/>
            <p:nvPr/>
          </p:nvSpPr>
          <p:spPr>
            <a:xfrm>
              <a:off x="0" y="0"/>
              <a:ext cx="3714900" cy="200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0F172A"/>
                  </a:solidFill>
                  <a:latin typeface="Arial"/>
                  <a:ea typeface="Arial"/>
                  <a:cs typeface="Arial"/>
                  <a:sym typeface="Arial"/>
                </a:rPr>
                <a:t>Recollimation Point Position</a:t>
              </a:r>
              <a:endParaRPr b="1" sz="12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800"/>
                </a:spcBef>
                <a:spcAft>
                  <a:spcPts val="0"/>
                </a:spcAft>
                <a:buNone/>
              </a:pPr>
              <a:r>
                <a:rPr b="0" lang="en" sz="110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The position of the recollimation point </a:t>
              </a:r>
              <a:r>
                <a:rPr b="1" lang="en" sz="1100">
                  <a:solidFill>
                    <a:srgbClr val="4285F4"/>
                  </a:solidFill>
                  <a:latin typeface="Arial"/>
                  <a:ea typeface="Arial"/>
                  <a:cs typeface="Arial"/>
                  <a:sym typeface="Arial"/>
                </a:rPr>
                <a:t>z</a:t>
              </a:r>
              <a:r>
                <a:rPr b="1" baseline="-25000" lang="en" sz="1100">
                  <a:solidFill>
                    <a:srgbClr val="4285F4"/>
                  </a:solidFill>
                  <a:latin typeface="Arial"/>
                  <a:ea typeface="Arial"/>
                  <a:cs typeface="Arial"/>
                  <a:sym typeface="Arial"/>
                </a:rPr>
                <a:t>r</a:t>
              </a:r>
              <a:r>
                <a:rPr b="0" lang="en" sz="110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 (Komissarov &amp; Falle 1997) can be written in terms of the parameters that characterize our setups:</a:t>
              </a:r>
              <a:endParaRPr b="0" sz="11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98450" lvl="0" marL="457200" rtl="0" algn="l">
                <a:spcBef>
                  <a:spcPts val="800"/>
                </a:spcBef>
                <a:spcAft>
                  <a:spcPts val="0"/>
                </a:spcAft>
                <a:buClr>
                  <a:srgbClr val="475569"/>
                </a:buClr>
                <a:buSzPts val="1100"/>
                <a:buFont typeface="Arial"/>
                <a:buChar char="●"/>
              </a:pPr>
              <a:r>
                <a:rPr b="0" lang="en" sz="110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Lorentz factor &amp; external temperature</a:t>
              </a:r>
              <a:endParaRPr b="0" sz="11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98450" lvl="0" marL="457200" rtl="0" algn="l">
                <a:spcBef>
                  <a:spcPts val="400"/>
                </a:spcBef>
                <a:spcAft>
                  <a:spcPts val="0"/>
                </a:spcAft>
                <a:buClr>
                  <a:srgbClr val="475569"/>
                </a:buClr>
                <a:buSzPts val="1100"/>
                <a:buFont typeface="Arial"/>
                <a:buChar char="●"/>
              </a:pPr>
              <a:r>
                <a:rPr b="0" lang="en" sz="110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Density contrast &amp; jet opening angle</a:t>
              </a:r>
              <a:endParaRPr b="0" sz="11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98450" lvl="0" marL="457200" rtl="0" algn="l">
                <a:spcBef>
                  <a:spcPts val="400"/>
                </a:spcBef>
                <a:spcAft>
                  <a:spcPts val="400"/>
                </a:spcAft>
                <a:buClr>
                  <a:srgbClr val="475569"/>
                </a:buClr>
                <a:buSzPts val="1100"/>
                <a:buFont typeface="Arial"/>
                <a:buChar char="●"/>
              </a:pPr>
              <a:r>
                <a:rPr lang="en" sz="1100">
                  <a:solidFill>
                    <a:srgbClr val="475569"/>
                  </a:solidFill>
                </a:rPr>
                <a:t>δ= 1 -η /2 and μ= 0.7</a:t>
              </a:r>
              <a:endParaRPr sz="1100">
                <a:solidFill>
                  <a:srgbClr val="475569"/>
                </a:solidFill>
              </a:endParaRPr>
            </a:p>
          </p:txBody>
        </p:sp>
      </p:grpSp>
      <p:sp>
        <p:nvSpPr>
          <p:cNvPr id="282" name="Google Shape;282;p41"/>
          <p:cNvSpPr txBox="1"/>
          <p:nvPr/>
        </p:nvSpPr>
        <p:spPr>
          <a:xfrm>
            <a:off x="666750" y="4238625"/>
            <a:ext cx="2153700" cy="285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900">
                <a:solidFill>
                  <a:srgbClr val="78909C"/>
                </a:solidFill>
                <a:latin typeface="Calibri"/>
                <a:ea typeface="Calibri"/>
                <a:cs typeface="Calibri"/>
                <a:sym typeface="Calibri"/>
              </a:rPr>
              <a:t>Bodo &amp; Tavecchio 2018</a:t>
            </a:r>
            <a:endParaRPr b="0" sz="900">
              <a:solidFill>
                <a:srgbClr val="78909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3" name="Google Shape;283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33950" y="3286125"/>
            <a:ext cx="3267000" cy="93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2" y="1054747"/>
            <a:ext cx="779386" cy="1106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2"/>
          <p:cNvSpPr/>
          <p:nvPr/>
        </p:nvSpPr>
        <p:spPr>
          <a:xfrm>
            <a:off x="0" y="4727972"/>
            <a:ext cx="9144000" cy="415500"/>
          </a:xfrm>
          <a:prstGeom prst="rect">
            <a:avLst/>
          </a:prstGeom>
          <a:gradFill>
            <a:gsLst>
              <a:gs pos="0">
                <a:schemeClr val="accent5"/>
              </a:gs>
              <a:gs pos="50000">
                <a:schemeClr val="accent1"/>
              </a:gs>
              <a:gs pos="100000">
                <a:srgbClr val="E7995A"/>
              </a:gs>
            </a:gsLst>
            <a:lin ang="10800025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42"/>
          <p:cNvSpPr txBox="1"/>
          <p:nvPr>
            <p:ph type="title"/>
          </p:nvPr>
        </p:nvSpPr>
        <p:spPr>
          <a:xfrm>
            <a:off x="476250" y="238125"/>
            <a:ext cx="8191500" cy="571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Magnetohydrodynamic (MHD) simulations</a:t>
            </a:r>
            <a:endParaRPr b="1" i="0" sz="2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1" name="Google Shape;291;p42"/>
          <p:cNvGrpSpPr/>
          <p:nvPr/>
        </p:nvGrpSpPr>
        <p:grpSpPr>
          <a:xfrm>
            <a:off x="476250" y="952500"/>
            <a:ext cx="2571900" cy="1047900"/>
            <a:chOff x="0" y="0"/>
            <a:chExt cx="2571900" cy="1047900"/>
          </a:xfrm>
        </p:grpSpPr>
        <p:sp>
          <p:nvSpPr>
            <p:cNvPr id="292" name="Google Shape;292;p42"/>
            <p:cNvSpPr/>
            <p:nvPr/>
          </p:nvSpPr>
          <p:spPr>
            <a:xfrm>
              <a:off x="0" y="0"/>
              <a:ext cx="2571900" cy="1047900"/>
            </a:xfrm>
            <a:prstGeom prst="roundRect">
              <a:avLst>
                <a:gd fmla="val 7272" name="adj"/>
              </a:avLst>
            </a:prstGeom>
            <a:solidFill>
              <a:srgbClr val="F8FAFC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42"/>
            <p:cNvSpPr txBox="1"/>
            <p:nvPr/>
          </p:nvSpPr>
          <p:spPr>
            <a:xfrm>
              <a:off x="114300" y="95250"/>
              <a:ext cx="2343300" cy="85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50">
                  <a:solidFill>
                    <a:srgbClr val="1E3A8A"/>
                  </a:solidFill>
                  <a:latin typeface="Arial"/>
                  <a:ea typeface="Arial"/>
                  <a:cs typeface="Arial"/>
                  <a:sym typeface="Arial"/>
                </a:rPr>
                <a:t>Global dynamics</a:t>
              </a:r>
              <a:endParaRPr b="1" sz="1150">
                <a:solidFill>
                  <a:srgbClr val="1E3A8A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0" lang="en" sz="100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Model full jet structure over parsec to kiloparsec scales: formation, collimation, propagation, and jet–environment interaction.</a:t>
              </a:r>
              <a:endParaRPr b="0" sz="10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4" name="Google Shape;294;p42"/>
          <p:cNvGrpSpPr/>
          <p:nvPr/>
        </p:nvGrpSpPr>
        <p:grpSpPr>
          <a:xfrm>
            <a:off x="476250" y="2143125"/>
            <a:ext cx="2571900" cy="1285800"/>
            <a:chOff x="0" y="0"/>
            <a:chExt cx="2571900" cy="1285800"/>
          </a:xfrm>
        </p:grpSpPr>
        <p:sp>
          <p:nvSpPr>
            <p:cNvPr id="295" name="Google Shape;295;p42"/>
            <p:cNvSpPr/>
            <p:nvPr/>
          </p:nvSpPr>
          <p:spPr>
            <a:xfrm>
              <a:off x="0" y="0"/>
              <a:ext cx="2571900" cy="1285800"/>
            </a:xfrm>
            <a:prstGeom prst="roundRect">
              <a:avLst>
                <a:gd fmla="val 5925" name="adj"/>
              </a:avLst>
            </a:prstGeom>
            <a:solidFill>
              <a:srgbClr val="F8FAFC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42"/>
            <p:cNvSpPr txBox="1"/>
            <p:nvPr/>
          </p:nvSpPr>
          <p:spPr>
            <a:xfrm>
              <a:off x="114300" y="95250"/>
              <a:ext cx="2343300" cy="109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50">
                  <a:solidFill>
                    <a:srgbClr val="1E3A8A"/>
                  </a:solidFill>
                  <a:latin typeface="Arial"/>
                  <a:ea typeface="Arial"/>
                  <a:cs typeface="Arial"/>
                  <a:sym typeface="Arial"/>
                </a:rPr>
                <a:t>Shock identification</a:t>
              </a:r>
              <a:endParaRPr b="1" sz="1150">
                <a:solidFill>
                  <a:srgbClr val="1E3A8A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0" lang="en" sz="100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Capture macroscopic shocks:</a:t>
              </a:r>
              <a:endParaRPr b="0" sz="10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225"/>
                </a:spcBef>
                <a:spcAft>
                  <a:spcPts val="0"/>
                </a:spcAft>
                <a:buNone/>
              </a:pPr>
              <a:r>
                <a:rPr b="0" lang="en" sz="95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• Internal shocks (velocity variations)</a:t>
              </a:r>
              <a:endParaRPr b="0" sz="95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95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• Recollimation shocks (pressure mismatches)</a:t>
              </a:r>
              <a:endParaRPr b="0" sz="95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225"/>
                </a:spcBef>
                <a:spcAft>
                  <a:spcPts val="0"/>
                </a:spcAft>
                <a:buNone/>
              </a:pPr>
              <a:r>
                <a:rPr b="1" lang="en" sz="950">
                  <a:solidFill>
                    <a:srgbClr val="059669"/>
                  </a:solidFill>
                  <a:latin typeface="Arial"/>
                  <a:ea typeface="Arial"/>
                  <a:cs typeface="Arial"/>
                  <a:sym typeface="Arial"/>
                </a:rPr>
                <a:t>→ Potential particle acceleration sites</a:t>
              </a:r>
              <a:endParaRPr b="1" sz="950">
                <a:solidFill>
                  <a:srgbClr val="0596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7" name="Google Shape;297;p42"/>
          <p:cNvGrpSpPr/>
          <p:nvPr/>
        </p:nvGrpSpPr>
        <p:grpSpPr>
          <a:xfrm>
            <a:off x="476250" y="3571875"/>
            <a:ext cx="2571900" cy="1047900"/>
            <a:chOff x="0" y="0"/>
            <a:chExt cx="2571900" cy="1047900"/>
          </a:xfrm>
        </p:grpSpPr>
        <p:sp>
          <p:nvSpPr>
            <p:cNvPr id="298" name="Google Shape;298;p42"/>
            <p:cNvSpPr/>
            <p:nvPr/>
          </p:nvSpPr>
          <p:spPr>
            <a:xfrm>
              <a:off x="0" y="0"/>
              <a:ext cx="2571900" cy="1047900"/>
            </a:xfrm>
            <a:prstGeom prst="roundRect">
              <a:avLst>
                <a:gd fmla="val 7272" name="adj"/>
              </a:avLst>
            </a:prstGeom>
            <a:solidFill>
              <a:srgbClr val="F8FAFC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42"/>
            <p:cNvSpPr txBox="1"/>
            <p:nvPr/>
          </p:nvSpPr>
          <p:spPr>
            <a:xfrm>
              <a:off x="114300" y="95250"/>
              <a:ext cx="2343300" cy="85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50">
                  <a:solidFill>
                    <a:srgbClr val="1E3A8A"/>
                  </a:solidFill>
                  <a:latin typeface="Arial"/>
                  <a:ea typeface="Arial"/>
                  <a:cs typeface="Arial"/>
                  <a:sym typeface="Arial"/>
                </a:rPr>
                <a:t>Instability evolution</a:t>
              </a:r>
              <a:endParaRPr b="1" sz="1150">
                <a:solidFill>
                  <a:srgbClr val="1E3A8A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0" lang="en" sz="100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Resolve large-scale MHD instabilities (Kelvin–Helmholtz, current-driven), leading to turbulence and possible energy dissipation.</a:t>
              </a:r>
              <a:endParaRPr b="0" sz="10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0" name="Google Shape;300;p42"/>
          <p:cNvGrpSpPr/>
          <p:nvPr/>
        </p:nvGrpSpPr>
        <p:grpSpPr>
          <a:xfrm>
            <a:off x="3238500" y="952500"/>
            <a:ext cx="2571900" cy="1047900"/>
            <a:chOff x="0" y="0"/>
            <a:chExt cx="2571900" cy="1047900"/>
          </a:xfrm>
        </p:grpSpPr>
        <p:sp>
          <p:nvSpPr>
            <p:cNvPr id="301" name="Google Shape;301;p42"/>
            <p:cNvSpPr/>
            <p:nvPr/>
          </p:nvSpPr>
          <p:spPr>
            <a:xfrm>
              <a:off x="0" y="0"/>
              <a:ext cx="2571900" cy="1047900"/>
            </a:xfrm>
            <a:prstGeom prst="roundRect">
              <a:avLst>
                <a:gd fmla="val 7272" name="adj"/>
              </a:avLst>
            </a:prstGeom>
            <a:solidFill>
              <a:srgbClr val="F8FAFC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42"/>
            <p:cNvSpPr txBox="1"/>
            <p:nvPr/>
          </p:nvSpPr>
          <p:spPr>
            <a:xfrm>
              <a:off x="114300" y="95250"/>
              <a:ext cx="2343300" cy="85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50">
                  <a:solidFill>
                    <a:srgbClr val="1E3A8A"/>
                  </a:solidFill>
                  <a:latin typeface="Arial"/>
                  <a:ea typeface="Arial"/>
                  <a:cs typeface="Arial"/>
                  <a:sym typeface="Arial"/>
                </a:rPr>
                <a:t>Long-term variability</a:t>
              </a:r>
              <a:endParaRPr b="1" sz="1150">
                <a:solidFill>
                  <a:srgbClr val="1E3A8A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0" lang="en" sz="100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Follow the evolution of shocks and turbulence over time, providing insight into long-timescale blazar variability.</a:t>
              </a:r>
              <a:endParaRPr b="0" sz="10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3" name="Google Shape;303;p42"/>
          <p:cNvGrpSpPr/>
          <p:nvPr/>
        </p:nvGrpSpPr>
        <p:grpSpPr>
          <a:xfrm>
            <a:off x="3238500" y="2736934"/>
            <a:ext cx="2571900" cy="1134237"/>
            <a:chOff x="0" y="1029236"/>
            <a:chExt cx="2571900" cy="2476500"/>
          </a:xfrm>
        </p:grpSpPr>
        <p:sp>
          <p:nvSpPr>
            <p:cNvPr id="304" name="Google Shape;304;p42"/>
            <p:cNvSpPr/>
            <p:nvPr/>
          </p:nvSpPr>
          <p:spPr>
            <a:xfrm>
              <a:off x="0" y="1029236"/>
              <a:ext cx="2571900" cy="2476500"/>
            </a:xfrm>
            <a:prstGeom prst="roundRect">
              <a:avLst>
                <a:gd fmla="val 3076" name="adj"/>
              </a:avLst>
            </a:prstGeom>
            <a:solidFill>
              <a:srgbClr val="FEF2F2"/>
            </a:solidFill>
            <a:ln cap="flat" cmpd="sng" w="14300">
              <a:solidFill>
                <a:srgbClr val="FCA5A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42"/>
            <p:cNvSpPr txBox="1"/>
            <p:nvPr/>
          </p:nvSpPr>
          <p:spPr>
            <a:xfrm>
              <a:off x="114300" y="1143536"/>
              <a:ext cx="2343300" cy="121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991B1B"/>
                  </a:solidFill>
                  <a:latin typeface="Arial"/>
                  <a:ea typeface="Arial"/>
                  <a:cs typeface="Arial"/>
                  <a:sym typeface="Arial"/>
                </a:rPr>
                <a:t>No microphysics of acceleration</a:t>
              </a:r>
              <a:endParaRPr sz="1150"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en" sz="1000">
                  <a:solidFill>
                    <a:srgbClr val="7F1D1D"/>
                  </a:solidFill>
                  <a:latin typeface="Arial"/>
                  <a:ea typeface="Arial"/>
                  <a:cs typeface="Arial"/>
                  <a:sym typeface="Arial"/>
                </a:rPr>
                <a:t>Cannot self-consistently model particle injection or non-thermal spectra.</a:t>
              </a:r>
              <a:endParaRPr b="0" sz="1000">
                <a:solidFill>
                  <a:srgbClr val="7F1D1D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0" lang="en" sz="1000">
                  <a:solidFill>
                    <a:srgbClr val="7F1D1D"/>
                  </a:solidFill>
                  <a:latin typeface="Arial"/>
                  <a:ea typeface="Arial"/>
                  <a:cs typeface="Arial"/>
                  <a:sym typeface="Arial"/>
                </a:rPr>
                <a:t>Particle energization must be assumed or informed by PIC/MC results.</a:t>
              </a:r>
              <a:endParaRPr b="0" sz="1000">
                <a:solidFill>
                  <a:srgbClr val="7F1D1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6" name="Google Shape;306;p42"/>
          <p:cNvGrpSpPr/>
          <p:nvPr/>
        </p:nvGrpSpPr>
        <p:grpSpPr>
          <a:xfrm>
            <a:off x="6000750" y="952500"/>
            <a:ext cx="2667000" cy="3667200"/>
            <a:chOff x="0" y="0"/>
            <a:chExt cx="2667000" cy="3667200"/>
          </a:xfrm>
        </p:grpSpPr>
        <p:sp>
          <p:nvSpPr>
            <p:cNvPr id="307" name="Google Shape;307;p42"/>
            <p:cNvSpPr/>
            <p:nvPr/>
          </p:nvSpPr>
          <p:spPr>
            <a:xfrm>
              <a:off x="0" y="0"/>
              <a:ext cx="2667000" cy="3667200"/>
            </a:xfrm>
            <a:prstGeom prst="roundRect">
              <a:avLst>
                <a:gd fmla="val 2857" name="adj"/>
              </a:avLst>
            </a:prstGeom>
            <a:solidFill>
              <a:srgbClr val="F8FAFC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08" name="Google Shape;308;p42"/>
            <p:cNvPicPr preferRelativeResize="0"/>
            <p:nvPr/>
          </p:nvPicPr>
          <p:blipFill rotWithShape="1">
            <a:blip r:embed="rId3">
              <a:alphaModFix/>
            </a:blip>
            <a:srcRect b="4053" l="0" r="0" t="4053"/>
            <a:stretch/>
          </p:blipFill>
          <p:spPr>
            <a:xfrm>
              <a:off x="0" y="0"/>
              <a:ext cx="2667000" cy="3333900"/>
            </a:xfrm>
            <a:prstGeom prst="roundRect">
              <a:avLst>
                <a:gd fmla="val 2857" name="adj"/>
              </a:avLst>
            </a:prstGeom>
            <a:noFill/>
            <a:ln>
              <a:noFill/>
            </a:ln>
          </p:spPr>
        </p:pic>
        <p:sp>
          <p:nvSpPr>
            <p:cNvPr id="309" name="Google Shape;309;p42"/>
            <p:cNvSpPr txBox="1"/>
            <p:nvPr/>
          </p:nvSpPr>
          <p:spPr>
            <a:xfrm>
              <a:off x="0" y="3381375"/>
              <a:ext cx="26670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95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Plasma β </a:t>
              </a:r>
              <a:endParaRPr b="1" sz="95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55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Boula et al., 2025</a:t>
              </a:r>
              <a:endParaRPr b="1" sz="55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0" name="Google Shape;310;p42"/>
          <p:cNvSpPr txBox="1"/>
          <p:nvPr>
            <p:ph idx="12" type="sldNum"/>
          </p:nvPr>
        </p:nvSpPr>
        <p:spPr>
          <a:xfrm>
            <a:off x="708660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1" name="Google Shape;311;p42"/>
          <p:cNvSpPr txBox="1"/>
          <p:nvPr/>
        </p:nvSpPr>
        <p:spPr>
          <a:xfrm>
            <a:off x="0" y="4711275"/>
            <a:ext cx="9144000" cy="5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i="0" lang="en" sz="900" u="none" cap="none" strike="noStrike">
                <a:solidFill>
                  <a:schemeClr val="lt1"/>
                </a:solidFill>
              </a:rPr>
              <a:t>Gómez et al. 1997; Komissarov &amp; Falle 1997;Mizuno et al. 2011; Rueda-Becerril et al. 2014; Diltz et al. 2015; Mizuno et al. 2015; Martí et al. 2016; Fromm et al. 2016; Bromberg &amp; Tchekhovskoy 2016; Matsumoto et al. 2017; Barniol Duran et al. 2017; Martí 2019; Tavecchio et al. 2020; Kramer et al., 2024, </a:t>
            </a:r>
            <a:r>
              <a:rPr lang="en" sz="900">
                <a:solidFill>
                  <a:schemeClr val="lt1"/>
                </a:solidFill>
              </a:rPr>
              <a:t>Boula et al., 2025b, 2026b</a:t>
            </a:r>
            <a:endParaRPr i="0" sz="900" u="none" cap="none" strike="noStrike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3"/>
          <p:cNvSpPr/>
          <p:nvPr/>
        </p:nvSpPr>
        <p:spPr>
          <a:xfrm>
            <a:off x="381000" y="3130075"/>
            <a:ext cx="8528700" cy="1476300"/>
          </a:xfrm>
          <a:prstGeom prst="roundRect">
            <a:avLst>
              <a:gd fmla="val 6666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43"/>
          <p:cNvSpPr/>
          <p:nvPr/>
        </p:nvSpPr>
        <p:spPr>
          <a:xfrm>
            <a:off x="0" y="4727972"/>
            <a:ext cx="9144000" cy="415500"/>
          </a:xfrm>
          <a:prstGeom prst="rect">
            <a:avLst/>
          </a:prstGeom>
          <a:gradFill>
            <a:gsLst>
              <a:gs pos="0">
                <a:schemeClr val="accent5"/>
              </a:gs>
              <a:gs pos="50000">
                <a:schemeClr val="accent1"/>
              </a:gs>
              <a:gs pos="100000">
                <a:srgbClr val="E7995A"/>
              </a:gs>
            </a:gsLst>
            <a:lin ang="10800025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4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9" name="Google Shape;319;p43"/>
          <p:cNvSpPr txBox="1"/>
          <p:nvPr/>
        </p:nvSpPr>
        <p:spPr>
          <a:xfrm>
            <a:off x="571500" y="3190875"/>
            <a:ext cx="3905400" cy="1392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50">
                <a:solidFill>
                  <a:srgbClr val="1E3A8A"/>
                </a:solidFill>
                <a:latin typeface="Arial"/>
                <a:ea typeface="Arial"/>
                <a:cs typeface="Arial"/>
                <a:sym typeface="Arial"/>
              </a:rPr>
              <a:t>Cold, high magnetized jets:</a:t>
            </a:r>
            <a:r>
              <a:rPr lang="en" sz="115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 Almost absent recollimation shocks due to poloidal dominance.</a:t>
            </a:r>
            <a:endParaRPr sz="115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150">
                <a:solidFill>
                  <a:srgbClr val="1E3A8A"/>
                </a:solidFill>
                <a:latin typeface="Arial"/>
                <a:ea typeface="Arial"/>
                <a:cs typeface="Arial"/>
                <a:sym typeface="Arial"/>
              </a:rPr>
              <a:t>Jet acceleration:</a:t>
            </a:r>
            <a:r>
              <a:rPr lang="en" sz="115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 Less expansion results in less acceleration.</a:t>
            </a:r>
            <a:endParaRPr sz="115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b="1" lang="en" sz="1150">
                <a:solidFill>
                  <a:srgbClr val="1E3A8A"/>
                </a:solidFill>
                <a:latin typeface="Arial"/>
                <a:ea typeface="Arial"/>
                <a:cs typeface="Arial"/>
                <a:sym typeface="Arial"/>
              </a:rPr>
              <a:t>Magnetization impact:</a:t>
            </a:r>
            <a:r>
              <a:rPr lang="en" sz="115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 Increased magnetization decreases recollimation points due to poloidal pressure and toroidal tension.</a:t>
            </a:r>
            <a:endParaRPr sz="115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0" name="Google Shape;320;p43"/>
          <p:cNvGrpSpPr/>
          <p:nvPr/>
        </p:nvGrpSpPr>
        <p:grpSpPr>
          <a:xfrm>
            <a:off x="4953000" y="3190875"/>
            <a:ext cx="3619500" cy="1476300"/>
            <a:chOff x="0" y="0"/>
            <a:chExt cx="3619500" cy="1476300"/>
          </a:xfrm>
        </p:grpSpPr>
        <p:sp>
          <p:nvSpPr>
            <p:cNvPr id="321" name="Google Shape;321;p43"/>
            <p:cNvSpPr/>
            <p:nvPr/>
          </p:nvSpPr>
          <p:spPr>
            <a:xfrm>
              <a:off x="0" y="0"/>
              <a:ext cx="3619500" cy="14763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43"/>
            <p:cNvSpPr txBox="1"/>
            <p:nvPr/>
          </p:nvSpPr>
          <p:spPr>
            <a:xfrm>
              <a:off x="0" y="0"/>
              <a:ext cx="3619500" cy="147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50">
                  <a:solidFill>
                    <a:srgbClr val="1E3A8A"/>
                  </a:solidFill>
                  <a:latin typeface="Arial"/>
                  <a:ea typeface="Arial"/>
                  <a:cs typeface="Arial"/>
                  <a:sym typeface="Arial"/>
                </a:rPr>
                <a:t>Pressure ratio:</a:t>
              </a:r>
              <a:r>
                <a:rPr lang="en" sz="1150">
                  <a:solidFill>
                    <a:srgbClr val="434343"/>
                  </a:solidFill>
                  <a:latin typeface="Arial"/>
                  <a:ea typeface="Arial"/>
                  <a:cs typeface="Arial"/>
                  <a:sym typeface="Arial"/>
                </a:rPr>
                <a:t> Higher pressure ratios allow freer jet expansion and larger recollimation distances, preserving jet structure.</a:t>
              </a:r>
              <a:endParaRPr sz="115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1" lang="en" sz="1150">
                  <a:solidFill>
                    <a:srgbClr val="1E3A8A"/>
                  </a:solidFill>
                  <a:latin typeface="Arial"/>
                  <a:ea typeface="Arial"/>
                  <a:cs typeface="Arial"/>
                  <a:sym typeface="Arial"/>
                </a:rPr>
                <a:t>Heavy jets: </a:t>
              </a:r>
              <a:r>
                <a:rPr lang="en" sz="1150">
                  <a:solidFill>
                    <a:srgbClr val="434343"/>
                  </a:solidFill>
                  <a:latin typeface="Arial"/>
                  <a:ea typeface="Arial"/>
                  <a:cs typeface="Arial"/>
                  <a:sym typeface="Arial"/>
                </a:rPr>
                <a:t>Recollimation at larger distances.</a:t>
              </a:r>
              <a:endParaRPr sz="1150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3" name="Google Shape;323;p43"/>
          <p:cNvSpPr txBox="1"/>
          <p:nvPr/>
        </p:nvSpPr>
        <p:spPr>
          <a:xfrm>
            <a:off x="76925" y="4851128"/>
            <a:ext cx="3479100" cy="169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Boula et al., </a:t>
            </a:r>
            <a:r>
              <a:rPr lang="en" sz="1100">
                <a:solidFill>
                  <a:srgbClr val="FFFFFF"/>
                </a:solidFill>
              </a:rPr>
              <a:t>2026b</a:t>
            </a:r>
            <a:endParaRPr sz="11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4" name="Google Shape;324;p43"/>
          <p:cNvPicPr preferRelativeResize="0"/>
          <p:nvPr/>
        </p:nvPicPr>
        <p:blipFill rotWithShape="1">
          <a:blip r:embed="rId3">
            <a:alphaModFix/>
          </a:blip>
          <a:srcRect b="0" l="50" r="60" t="0"/>
          <a:stretch/>
        </p:blipFill>
        <p:spPr>
          <a:xfrm>
            <a:off x="4953000" y="862975"/>
            <a:ext cx="3019500" cy="2267100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43"/>
          <p:cNvSpPr txBox="1"/>
          <p:nvPr>
            <p:ph type="title"/>
          </p:nvPr>
        </p:nvSpPr>
        <p:spPr>
          <a:xfrm>
            <a:off x="571500" y="190500"/>
            <a:ext cx="80010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Anatomy of a magnetized recollimation shock</a:t>
            </a:r>
            <a:endParaRPr b="1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6" name="Google Shape;326;p43"/>
          <p:cNvPicPr preferRelativeResize="0"/>
          <p:nvPr/>
        </p:nvPicPr>
        <p:blipFill rotWithShape="1">
          <a:blip r:embed="rId4">
            <a:alphaModFix/>
          </a:blip>
          <a:srcRect b="0" l="70" r="60" t="0"/>
          <a:stretch/>
        </p:blipFill>
        <p:spPr>
          <a:xfrm>
            <a:off x="571500" y="809625"/>
            <a:ext cx="3609900" cy="226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4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34050" y="4018387"/>
            <a:ext cx="2057400" cy="58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55125" y="2016428"/>
            <a:ext cx="1468794" cy="169200"/>
          </a:xfrm>
          <a:prstGeom prst="rect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44"/>
          <p:cNvSpPr txBox="1"/>
          <p:nvPr>
            <p:ph type="title"/>
          </p:nvPr>
        </p:nvSpPr>
        <p:spPr>
          <a:xfrm>
            <a:off x="219225" y="140525"/>
            <a:ext cx="7539300" cy="642000"/>
          </a:xfrm>
          <a:prstGeom prst="rect">
            <a:avLst/>
          </a:prstGeom>
        </p:spPr>
        <p:txBody>
          <a:bodyPr anchorCtr="0" anchor="ctr" bIns="59025" lIns="59025" spcFirstLastPara="1" rIns="59025" wrap="square" tIns="590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What about the magnetic field topology?</a:t>
            </a:r>
            <a:endParaRPr b="1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4" name="Google Shape;334;p44"/>
          <p:cNvGrpSpPr/>
          <p:nvPr/>
        </p:nvGrpSpPr>
        <p:grpSpPr>
          <a:xfrm>
            <a:off x="381000" y="952500"/>
            <a:ext cx="3048000" cy="1047900"/>
            <a:chOff x="0" y="0"/>
            <a:chExt cx="3048000" cy="1047900"/>
          </a:xfrm>
        </p:grpSpPr>
        <p:sp>
          <p:nvSpPr>
            <p:cNvPr id="335" name="Google Shape;335;p44"/>
            <p:cNvSpPr/>
            <p:nvPr/>
          </p:nvSpPr>
          <p:spPr>
            <a:xfrm>
              <a:off x="0" y="0"/>
              <a:ext cx="3048000" cy="1047900"/>
            </a:xfrm>
            <a:prstGeom prst="roundRect">
              <a:avLst>
                <a:gd fmla="val 7272" name="adj"/>
              </a:avLst>
            </a:prstGeom>
            <a:solidFill>
              <a:srgbClr val="F8FAFC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44"/>
            <p:cNvSpPr txBox="1"/>
            <p:nvPr/>
          </p:nvSpPr>
          <p:spPr>
            <a:xfrm>
              <a:off x="114300" y="95250"/>
              <a:ext cx="2819400" cy="85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50">
                  <a:solidFill>
                    <a:srgbClr val="1E3A8A"/>
                  </a:solidFill>
                  <a:latin typeface="Arial"/>
                  <a:ea typeface="Arial"/>
                  <a:cs typeface="Arial"/>
                  <a:sym typeface="Arial"/>
                </a:rPr>
                <a:t>The model</a:t>
              </a:r>
              <a:endParaRPr b="1" sz="1150">
                <a:solidFill>
                  <a:srgbClr val="1E3A8A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Emissivity is tied to thermal pressure, magnetic pressure, and Doppler boosting:</a:t>
              </a:r>
              <a:br>
                <a:rPr lang="en" sz="100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en" sz="100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                      </a:t>
              </a:r>
              <a:r>
                <a:rPr b="1" lang="en" sz="1000">
                  <a:solidFill>
                    <a:srgbClr val="0097A7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ε</a:t>
              </a:r>
              <a:r>
                <a:rPr b="1" baseline="-25000" lang="en" sz="1000">
                  <a:solidFill>
                    <a:srgbClr val="0097A7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obs</a:t>
              </a:r>
              <a:r>
                <a:rPr b="1" lang="en" sz="1000">
                  <a:solidFill>
                    <a:srgbClr val="0097A7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∝ P</a:t>
              </a:r>
              <a:r>
                <a:rPr b="1" baseline="-25000" lang="en" sz="1000">
                  <a:solidFill>
                    <a:srgbClr val="0097A7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th </a:t>
              </a:r>
              <a:r>
                <a:rPr b="1" lang="en" sz="1000">
                  <a:solidFill>
                    <a:srgbClr val="0097A7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P</a:t>
              </a:r>
              <a:r>
                <a:rPr b="1" baseline="-25000" lang="en" sz="1000">
                  <a:solidFill>
                    <a:srgbClr val="0097A7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B</a:t>
              </a:r>
              <a:r>
                <a:rPr b="1" lang="en" sz="1000">
                  <a:solidFill>
                    <a:srgbClr val="0097A7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 δ³</a:t>
              </a:r>
              <a:endParaRPr sz="10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7" name="Google Shape;337;p44"/>
          <p:cNvGrpSpPr/>
          <p:nvPr/>
        </p:nvGrpSpPr>
        <p:grpSpPr>
          <a:xfrm>
            <a:off x="381000" y="2143125"/>
            <a:ext cx="3048000" cy="1143000"/>
            <a:chOff x="0" y="0"/>
            <a:chExt cx="3048000" cy="1143000"/>
          </a:xfrm>
        </p:grpSpPr>
        <p:sp>
          <p:nvSpPr>
            <p:cNvPr id="338" name="Google Shape;338;p44"/>
            <p:cNvSpPr/>
            <p:nvPr/>
          </p:nvSpPr>
          <p:spPr>
            <a:xfrm>
              <a:off x="0" y="0"/>
              <a:ext cx="3048000" cy="1143000"/>
            </a:xfrm>
            <a:prstGeom prst="roundRect">
              <a:avLst>
                <a:gd fmla="val 6666" name="adj"/>
              </a:avLst>
            </a:prstGeom>
            <a:solidFill>
              <a:srgbClr val="F8FAFC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44"/>
            <p:cNvSpPr txBox="1"/>
            <p:nvPr/>
          </p:nvSpPr>
          <p:spPr>
            <a:xfrm>
              <a:off x="114300" y="95250"/>
              <a:ext cx="2819400" cy="95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50">
                  <a:solidFill>
                    <a:srgbClr val="1E3A8A"/>
                  </a:solidFill>
                  <a:latin typeface="Arial"/>
                  <a:ea typeface="Arial"/>
                  <a:cs typeface="Arial"/>
                  <a:sym typeface="Arial"/>
                </a:rPr>
                <a:t>Low magnetic pitch (0 &amp; 0.1)</a:t>
              </a:r>
              <a:endParaRPr b="1" sz="1150">
                <a:solidFill>
                  <a:srgbClr val="1E3A8A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Strong shocks heavily compress the flow, producing bright, highly localized, and boosted emission knots.</a:t>
              </a:r>
              <a:endParaRPr sz="10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0" name="Google Shape;340;p44"/>
          <p:cNvGrpSpPr/>
          <p:nvPr/>
        </p:nvGrpSpPr>
        <p:grpSpPr>
          <a:xfrm>
            <a:off x="381000" y="3429000"/>
            <a:ext cx="3048000" cy="1143000"/>
            <a:chOff x="0" y="0"/>
            <a:chExt cx="3048000" cy="1143000"/>
          </a:xfrm>
        </p:grpSpPr>
        <p:sp>
          <p:nvSpPr>
            <p:cNvPr id="341" name="Google Shape;341;p44"/>
            <p:cNvSpPr/>
            <p:nvPr/>
          </p:nvSpPr>
          <p:spPr>
            <a:xfrm>
              <a:off x="0" y="0"/>
              <a:ext cx="3048000" cy="1143000"/>
            </a:xfrm>
            <a:prstGeom prst="roundRect">
              <a:avLst>
                <a:gd fmla="val 6666" name="adj"/>
              </a:avLst>
            </a:prstGeom>
            <a:solidFill>
              <a:srgbClr val="F8FAFC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44"/>
            <p:cNvSpPr txBox="1"/>
            <p:nvPr/>
          </p:nvSpPr>
          <p:spPr>
            <a:xfrm>
              <a:off x="114300" y="95250"/>
              <a:ext cx="2819400" cy="95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50">
                  <a:solidFill>
                    <a:srgbClr val="1E3A8A"/>
                  </a:solidFill>
                  <a:latin typeface="Arial"/>
                  <a:ea typeface="Arial"/>
                  <a:cs typeface="Arial"/>
                  <a:sym typeface="Arial"/>
                </a:rPr>
                <a:t>High magnetic pitch (1 &amp; 3)</a:t>
              </a:r>
              <a:endParaRPr b="1" sz="1150">
                <a:solidFill>
                  <a:srgbClr val="1E3A8A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Poloidal fields force the jet to expand, lowering downstream pressure and resulting in much weaker, diffuse emission.</a:t>
              </a:r>
              <a:endParaRPr sz="10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3" name="Google Shape;343;p44"/>
          <p:cNvGrpSpPr/>
          <p:nvPr/>
        </p:nvGrpSpPr>
        <p:grpSpPr>
          <a:xfrm>
            <a:off x="3619500" y="952500"/>
            <a:ext cx="5143500" cy="3619500"/>
            <a:chOff x="0" y="0"/>
            <a:chExt cx="5143500" cy="3619500"/>
          </a:xfrm>
        </p:grpSpPr>
        <p:sp>
          <p:nvSpPr>
            <p:cNvPr id="344" name="Google Shape;344;p44"/>
            <p:cNvSpPr/>
            <p:nvPr/>
          </p:nvSpPr>
          <p:spPr>
            <a:xfrm>
              <a:off x="0" y="0"/>
              <a:ext cx="5143500" cy="3619500"/>
            </a:xfrm>
            <a:prstGeom prst="roundRect">
              <a:avLst>
                <a:gd fmla="val 2105" name="adj"/>
              </a:avLst>
            </a:prstGeom>
            <a:solidFill>
              <a:srgbClr val="F8FAFC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44"/>
            <p:cNvSpPr txBox="1"/>
            <p:nvPr/>
          </p:nvSpPr>
          <p:spPr>
            <a:xfrm>
              <a:off x="142875" y="114300"/>
              <a:ext cx="48579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50">
                  <a:solidFill>
                    <a:srgbClr val="1E3A8A"/>
                  </a:solidFill>
                  <a:latin typeface="Arial"/>
                  <a:ea typeface="Arial"/>
                  <a:cs typeface="Arial"/>
                  <a:sym typeface="Arial"/>
                </a:rPr>
                <a:t>Emissivity profiles</a:t>
              </a:r>
              <a:endParaRPr b="1" sz="1150">
                <a:solidFill>
                  <a:srgbClr val="1E3A8A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lang="en" sz="95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Visualizing jet cross-sections for pitch parameter values α = 0, 0.1, 1, 3</a:t>
              </a:r>
              <a:endParaRPr sz="95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46" name="Google Shape;346;p44"/>
            <p:cNvPicPr preferRelativeResize="0"/>
            <p:nvPr/>
          </p:nvPicPr>
          <p:blipFill rotWithShape="1">
            <a:blip r:embed="rId3">
              <a:alphaModFix/>
            </a:blip>
            <a:srcRect b="0" l="0" r="10402" t="0"/>
            <a:stretch/>
          </p:blipFill>
          <p:spPr>
            <a:xfrm>
              <a:off x="0" y="874975"/>
              <a:ext cx="5122200" cy="20448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47" name="Google Shape;347;p44"/>
          <p:cNvSpPr txBox="1"/>
          <p:nvPr/>
        </p:nvSpPr>
        <p:spPr>
          <a:xfrm>
            <a:off x="165450" y="4834278"/>
            <a:ext cx="3479100" cy="169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Boula et al., </a:t>
            </a:r>
            <a:r>
              <a:rPr lang="en" sz="1100">
                <a:solidFill>
                  <a:srgbClr val="FFFFFF"/>
                </a:solidFill>
              </a:rPr>
              <a:t>2026b</a:t>
            </a:r>
            <a:endParaRPr sz="11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45"/>
          <p:cNvSpPr/>
          <p:nvPr/>
        </p:nvSpPr>
        <p:spPr>
          <a:xfrm>
            <a:off x="0" y="4727972"/>
            <a:ext cx="9144000" cy="415500"/>
          </a:xfrm>
          <a:prstGeom prst="rect">
            <a:avLst/>
          </a:prstGeom>
          <a:gradFill>
            <a:gsLst>
              <a:gs pos="0">
                <a:schemeClr val="accent5"/>
              </a:gs>
              <a:gs pos="50000">
                <a:schemeClr val="accent1"/>
              </a:gs>
              <a:gs pos="100000">
                <a:srgbClr val="E7995A"/>
              </a:gs>
            </a:gsLst>
            <a:lin ang="10800025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45"/>
          <p:cNvSpPr txBox="1"/>
          <p:nvPr/>
        </p:nvSpPr>
        <p:spPr>
          <a:xfrm>
            <a:off x="476250" y="428625"/>
            <a:ext cx="81915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What are the jet instabilities?</a:t>
            </a:r>
            <a:endParaRPr b="1" sz="2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45"/>
          <p:cNvSpPr/>
          <p:nvPr/>
        </p:nvSpPr>
        <p:spPr>
          <a:xfrm>
            <a:off x="476250" y="1095375"/>
            <a:ext cx="2533800" cy="3619500"/>
          </a:xfrm>
          <a:prstGeom prst="roundRect">
            <a:avLst>
              <a:gd fmla="val 4511" name="adj"/>
            </a:avLst>
          </a:prstGeom>
          <a:solidFill>
            <a:srgbClr val="FFFFFF"/>
          </a:solidFill>
          <a:ln cap="flat" cmpd="sng" w="143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45"/>
          <p:cNvSpPr/>
          <p:nvPr/>
        </p:nvSpPr>
        <p:spPr>
          <a:xfrm>
            <a:off x="3305175" y="1095375"/>
            <a:ext cx="2533800" cy="3619500"/>
          </a:xfrm>
          <a:prstGeom prst="roundRect">
            <a:avLst>
              <a:gd fmla="val 4511" name="adj"/>
            </a:avLst>
          </a:prstGeom>
          <a:solidFill>
            <a:srgbClr val="FFFFFF"/>
          </a:solidFill>
          <a:ln cap="flat" cmpd="sng" w="143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45"/>
          <p:cNvSpPr/>
          <p:nvPr/>
        </p:nvSpPr>
        <p:spPr>
          <a:xfrm>
            <a:off x="6134100" y="1095375"/>
            <a:ext cx="2533800" cy="3619500"/>
          </a:xfrm>
          <a:prstGeom prst="roundRect">
            <a:avLst>
              <a:gd fmla="val 4511" name="adj"/>
            </a:avLst>
          </a:prstGeom>
          <a:solidFill>
            <a:srgbClr val="FFFFFF"/>
          </a:solidFill>
          <a:ln cap="flat" cmpd="sng" w="143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4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9" name="Google Shape;359;p45"/>
          <p:cNvSpPr/>
          <p:nvPr/>
        </p:nvSpPr>
        <p:spPr>
          <a:xfrm>
            <a:off x="476250" y="1095375"/>
            <a:ext cx="2533800" cy="57300"/>
          </a:xfrm>
          <a:prstGeom prst="roundRect">
            <a:avLst>
              <a:gd fmla="val 50000" name="adj"/>
            </a:avLst>
          </a:prstGeom>
          <a:solidFill>
            <a:srgbClr val="E7995A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45"/>
          <p:cNvSpPr/>
          <p:nvPr/>
        </p:nvSpPr>
        <p:spPr>
          <a:xfrm>
            <a:off x="3305175" y="1095375"/>
            <a:ext cx="2533800" cy="57300"/>
          </a:xfrm>
          <a:prstGeom prst="roundRect">
            <a:avLst>
              <a:gd fmla="val 50000" name="adj"/>
            </a:avLst>
          </a:prstGeom>
          <a:solidFill>
            <a:srgbClr val="4285F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45"/>
          <p:cNvSpPr/>
          <p:nvPr/>
        </p:nvSpPr>
        <p:spPr>
          <a:xfrm>
            <a:off x="6134100" y="1095375"/>
            <a:ext cx="2533800" cy="57300"/>
          </a:xfrm>
          <a:prstGeom prst="roundRect">
            <a:avLst>
              <a:gd fmla="val 50000" name="adj"/>
            </a:avLst>
          </a:prstGeom>
          <a:solidFill>
            <a:srgbClr val="0097A7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45"/>
          <p:cNvSpPr txBox="1"/>
          <p:nvPr/>
        </p:nvSpPr>
        <p:spPr>
          <a:xfrm>
            <a:off x="619125" y="1285875"/>
            <a:ext cx="2247900" cy="32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rgbClr val="E7995A"/>
                </a:solidFill>
                <a:latin typeface="Arial"/>
                <a:ea typeface="Arial"/>
                <a:cs typeface="Arial"/>
                <a:sym typeface="Arial"/>
              </a:rPr>
              <a:t>Types of instabilities</a:t>
            </a:r>
            <a:endParaRPr b="1" sz="1400">
              <a:solidFill>
                <a:srgbClr val="E799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5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Kelvin-Helmholtz (KHI)</a:t>
            </a:r>
            <a:br>
              <a:rPr lang="en" sz="125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115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Caused by shear at jet-ambient interface; prominent in hydrodynamic jets.</a:t>
            </a:r>
            <a:endParaRPr sz="1250">
              <a:solidFill>
                <a:srgbClr val="33415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050"/>
              </a:spcBef>
              <a:spcAft>
                <a:spcPts val="0"/>
              </a:spcAft>
              <a:buNone/>
            </a:pPr>
            <a:r>
              <a:rPr b="1" lang="en" sz="125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Current-Driven (CDI)</a:t>
            </a:r>
            <a:br>
              <a:rPr lang="en" sz="125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115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Arises in magnetized jets with strong toroidal components; distorts/disrupts the core.</a:t>
            </a:r>
            <a:endParaRPr sz="1250">
              <a:solidFill>
                <a:srgbClr val="33415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050"/>
              </a:spcBef>
              <a:spcAft>
                <a:spcPts val="0"/>
              </a:spcAft>
              <a:buNone/>
            </a:pPr>
            <a:r>
              <a:rPr b="1" lang="en" sz="125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Centrifugal (CFI)</a:t>
            </a:r>
            <a:br>
              <a:rPr lang="en" sz="125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115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Linked to local curvature, radius, and magnetization; localized and condition-dependent.</a:t>
            </a:r>
            <a:endParaRPr sz="1250">
              <a:solidFill>
                <a:srgbClr val="33415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45"/>
          <p:cNvSpPr txBox="1"/>
          <p:nvPr/>
        </p:nvSpPr>
        <p:spPr>
          <a:xfrm>
            <a:off x="3448050" y="1285875"/>
            <a:ext cx="2247900" cy="32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rgbClr val="4285F4"/>
                </a:solidFill>
                <a:latin typeface="Arial"/>
                <a:ea typeface="Arial"/>
                <a:cs typeface="Arial"/>
                <a:sym typeface="Arial"/>
              </a:rPr>
              <a:t>Why are they important?</a:t>
            </a:r>
            <a:endParaRPr b="1" sz="1400">
              <a:solidFill>
                <a:srgbClr val="4285F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Stability &amp; Turbulence</a:t>
            </a:r>
            <a:br>
              <a:rPr lang="en" sz="12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12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Control jet stability, mixing, and the development of turbulence.</a:t>
            </a:r>
            <a:endParaRPr sz="1200">
              <a:solidFill>
                <a:srgbClr val="64748B"/>
              </a:solidFill>
            </a:endParaRPr>
          </a:p>
          <a:p>
            <a:pPr indent="0" lvl="0" marL="0" rtl="0" algn="l">
              <a:spcBef>
                <a:spcPts val="105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Energy &amp; Shocks</a:t>
            </a:r>
            <a:br>
              <a:rPr lang="en" sz="12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12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Affect energy dissipation, shock formation, and particle acceleration.</a:t>
            </a:r>
            <a:endParaRPr sz="1200">
              <a:solidFill>
                <a:srgbClr val="64748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05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Observational signatures</a:t>
            </a:r>
            <a:br>
              <a:rPr lang="en" sz="12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12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Influence polarization, variability, and emission signatures in AGN jets.</a:t>
            </a:r>
            <a:endParaRPr sz="1200">
              <a:solidFill>
                <a:srgbClr val="47556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45"/>
          <p:cNvSpPr txBox="1"/>
          <p:nvPr/>
        </p:nvSpPr>
        <p:spPr>
          <a:xfrm>
            <a:off x="6276975" y="1285875"/>
            <a:ext cx="2247900" cy="32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rgbClr val="0097A7"/>
                </a:solidFill>
                <a:latin typeface="Arial"/>
                <a:ea typeface="Arial"/>
                <a:cs typeface="Arial"/>
                <a:sym typeface="Arial"/>
              </a:rPr>
              <a:t>3D vs. 2D</a:t>
            </a:r>
            <a:endParaRPr b="1" sz="1400">
              <a:solidFill>
                <a:srgbClr val="0097A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5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2D simulations</a:t>
            </a:r>
            <a:br>
              <a:rPr lang="en" sz="125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115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Captures linear growth and shock interaction under symmetric assumptions.</a:t>
            </a:r>
            <a:endParaRPr sz="1250">
              <a:solidFill>
                <a:srgbClr val="33415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050"/>
              </a:spcBef>
              <a:spcAft>
                <a:spcPts val="0"/>
              </a:spcAft>
              <a:buNone/>
            </a:pPr>
            <a:r>
              <a:rPr b="1" lang="en" sz="125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3D simulations</a:t>
            </a:r>
            <a:br>
              <a:rPr lang="en" sz="125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115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Necessary for full nonlinear evolution (kink development, helical modes, turbulence onset).</a:t>
            </a:r>
            <a:endParaRPr sz="1250">
              <a:solidFill>
                <a:srgbClr val="33415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050"/>
              </a:spcBef>
              <a:spcAft>
                <a:spcPts val="0"/>
              </a:spcAft>
              <a:buNone/>
            </a:pPr>
            <a:r>
              <a:rPr b="1" lang="en" sz="125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Axisymmetry</a:t>
            </a:r>
            <a:br>
              <a:rPr lang="en" sz="125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115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Only 3D can capture non-axisymmetric modes (such as kink, KHI, and CFI).</a:t>
            </a:r>
            <a:endParaRPr sz="1250">
              <a:solidFill>
                <a:srgbClr val="33415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46"/>
          <p:cNvSpPr txBox="1"/>
          <p:nvPr>
            <p:ph idx="1" type="body"/>
          </p:nvPr>
        </p:nvSpPr>
        <p:spPr>
          <a:xfrm>
            <a:off x="65450" y="4767275"/>
            <a:ext cx="6156300" cy="374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Matsumoto, Komissarov and Gourgouliatos, 2021, Boula et al., 2025b</a:t>
            </a:r>
            <a:endParaRPr sz="11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0" name="Google Shape;370;p46"/>
          <p:cNvPicPr preferRelativeResize="0"/>
          <p:nvPr/>
        </p:nvPicPr>
        <p:blipFill rotWithShape="1">
          <a:blip r:embed="rId3">
            <a:alphaModFix/>
          </a:blip>
          <a:srcRect b="0" l="47115" r="0" t="48763"/>
          <a:stretch/>
        </p:blipFill>
        <p:spPr>
          <a:xfrm>
            <a:off x="2462391" y="1433518"/>
            <a:ext cx="2444611" cy="2611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149" y="2173069"/>
            <a:ext cx="1524028" cy="797357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4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3" name="Google Shape;373;p46"/>
          <p:cNvSpPr txBox="1"/>
          <p:nvPr/>
        </p:nvSpPr>
        <p:spPr>
          <a:xfrm>
            <a:off x="177500" y="231775"/>
            <a:ext cx="8558700" cy="3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Centrifugal instability</a:t>
            </a:r>
            <a:endParaRPr b="1" sz="2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4" name="Google Shape;374;p46"/>
          <p:cNvPicPr preferRelativeResize="0"/>
          <p:nvPr/>
        </p:nvPicPr>
        <p:blipFill rotWithShape="1">
          <a:blip r:embed="rId5">
            <a:alphaModFix/>
          </a:blip>
          <a:srcRect b="10" l="0" r="0" t="10"/>
          <a:stretch/>
        </p:blipFill>
        <p:spPr>
          <a:xfrm>
            <a:off x="5123250" y="2312238"/>
            <a:ext cx="2095500" cy="5190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75" name="Google Shape;375;p46"/>
          <p:cNvPicPr preferRelativeResize="0"/>
          <p:nvPr/>
        </p:nvPicPr>
        <p:blipFill rotWithShape="1">
          <a:blip r:embed="rId6">
            <a:alphaModFix/>
          </a:blip>
          <a:srcRect b="30" l="0" r="0" t="20"/>
          <a:stretch/>
        </p:blipFill>
        <p:spPr>
          <a:xfrm>
            <a:off x="4229475" y="910638"/>
            <a:ext cx="3619500" cy="9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46"/>
          <p:cNvSpPr txBox="1"/>
          <p:nvPr/>
        </p:nvSpPr>
        <p:spPr>
          <a:xfrm>
            <a:off x="6580275" y="1598200"/>
            <a:ext cx="1268700" cy="190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85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Credit: K. Gourgouliatos</a:t>
            </a:r>
            <a:endParaRPr b="0" sz="85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47"/>
          <p:cNvSpPr txBox="1"/>
          <p:nvPr>
            <p:ph idx="1" type="body"/>
          </p:nvPr>
        </p:nvSpPr>
        <p:spPr>
          <a:xfrm>
            <a:off x="65450" y="4767275"/>
            <a:ext cx="6156300" cy="374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Matsumoto, Komissarov and Gourgouliatos, 2021, Boula et al., 2025b</a:t>
            </a:r>
            <a:endParaRPr sz="11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4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83" name="Google Shape;383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104255">
            <a:off x="4430614" y="1014839"/>
            <a:ext cx="4667879" cy="2263546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47"/>
          <p:cNvSpPr/>
          <p:nvPr/>
        </p:nvSpPr>
        <p:spPr>
          <a:xfrm rot="549327">
            <a:off x="5735344" y="-113037"/>
            <a:ext cx="2541579" cy="2846426"/>
          </a:xfrm>
          <a:prstGeom prst="rect">
            <a:avLst/>
          </a:prstGeom>
          <a:solidFill>
            <a:schemeClr val="lt1"/>
          </a:solidFill>
          <a:ln cap="flat" cmpd="sng" w="102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8625" lIns="98625" spcFirstLastPara="1" rIns="98625" wrap="square" tIns="98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10"/>
          </a:p>
        </p:txBody>
      </p:sp>
      <p:sp>
        <p:nvSpPr>
          <p:cNvPr id="385" name="Google Shape;385;p47"/>
          <p:cNvSpPr txBox="1"/>
          <p:nvPr/>
        </p:nvSpPr>
        <p:spPr>
          <a:xfrm>
            <a:off x="177500" y="231775"/>
            <a:ext cx="8558700" cy="3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3D simulations and stability due to the magnetic fields</a:t>
            </a:r>
            <a:endParaRPr b="1" sz="2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6" name="Google Shape;386;p47"/>
          <p:cNvPicPr preferRelativeResize="0"/>
          <p:nvPr/>
        </p:nvPicPr>
        <p:blipFill rotWithShape="1">
          <a:blip r:embed="rId4">
            <a:alphaModFix/>
          </a:blip>
          <a:srcRect b="0" l="0" r="10" t="0"/>
          <a:stretch/>
        </p:blipFill>
        <p:spPr>
          <a:xfrm>
            <a:off x="3132816" y="2783413"/>
            <a:ext cx="5192400" cy="175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47"/>
          <p:cNvPicPr preferRelativeResize="0"/>
          <p:nvPr/>
        </p:nvPicPr>
        <p:blipFill rotWithShape="1">
          <a:blip r:embed="rId5">
            <a:alphaModFix/>
          </a:blip>
          <a:srcRect b="10" l="0" r="0" t="0"/>
          <a:stretch/>
        </p:blipFill>
        <p:spPr>
          <a:xfrm>
            <a:off x="4801025" y="761350"/>
            <a:ext cx="3238500" cy="186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47"/>
          <p:cNvPicPr preferRelativeResize="0"/>
          <p:nvPr/>
        </p:nvPicPr>
        <p:blipFill rotWithShape="1">
          <a:blip r:embed="rId6">
            <a:alphaModFix/>
          </a:blip>
          <a:srcRect b="0" l="0" r="0" t="10"/>
          <a:stretch/>
        </p:blipFill>
        <p:spPr>
          <a:xfrm>
            <a:off x="870150" y="2783425"/>
            <a:ext cx="2262900" cy="175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4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4456" y="942637"/>
            <a:ext cx="2374293" cy="1504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48"/>
          <p:cNvSpPr/>
          <p:nvPr/>
        </p:nvSpPr>
        <p:spPr>
          <a:xfrm>
            <a:off x="0" y="4727972"/>
            <a:ext cx="9144000" cy="415500"/>
          </a:xfrm>
          <a:prstGeom prst="rect">
            <a:avLst/>
          </a:prstGeom>
          <a:gradFill>
            <a:gsLst>
              <a:gs pos="0">
                <a:schemeClr val="accent5"/>
              </a:gs>
              <a:gs pos="50000">
                <a:schemeClr val="accent1"/>
              </a:gs>
              <a:gs pos="100000">
                <a:srgbClr val="E7995A"/>
              </a:gs>
            </a:gsLst>
            <a:lin ang="10800025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4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96" name="Google Shape;396;p48"/>
          <p:cNvSpPr/>
          <p:nvPr/>
        </p:nvSpPr>
        <p:spPr>
          <a:xfrm>
            <a:off x="395850" y="618975"/>
            <a:ext cx="4081200" cy="3719700"/>
          </a:xfrm>
          <a:prstGeom prst="roundRect">
            <a:avLst>
              <a:gd fmla="val 3870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48"/>
          <p:cNvSpPr/>
          <p:nvPr/>
        </p:nvSpPr>
        <p:spPr>
          <a:xfrm>
            <a:off x="4667250" y="618975"/>
            <a:ext cx="3905400" cy="3719700"/>
          </a:xfrm>
          <a:prstGeom prst="roundRect">
            <a:avLst>
              <a:gd fmla="val 3870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48"/>
          <p:cNvSpPr txBox="1"/>
          <p:nvPr/>
        </p:nvSpPr>
        <p:spPr>
          <a:xfrm>
            <a:off x="498425" y="618975"/>
            <a:ext cx="3524400" cy="2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Initial </a:t>
            </a:r>
            <a:r>
              <a:rPr b="1" lang="en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r>
              <a:rPr b="1" lang="en" sz="14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tate </a:t>
            </a:r>
            <a:r>
              <a:rPr b="0" lang="en" sz="12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(t = 0)</a:t>
            </a:r>
            <a:endParaRPr b="1" sz="1400">
              <a:solidFill>
                <a:srgbClr val="0F172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p48"/>
          <p:cNvSpPr txBox="1"/>
          <p:nvPr/>
        </p:nvSpPr>
        <p:spPr>
          <a:xfrm>
            <a:off x="4748125" y="618975"/>
            <a:ext cx="3524400" cy="2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Evolved </a:t>
            </a:r>
            <a:r>
              <a:rPr b="1" lang="en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r>
              <a:rPr b="1" lang="en" sz="14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tate </a:t>
            </a:r>
            <a:r>
              <a:rPr b="0" lang="en" sz="12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(t = 80)</a:t>
            </a:r>
            <a:endParaRPr b="1" sz="1400">
              <a:solidFill>
                <a:srgbClr val="0F172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0" name="Google Shape;400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6900" y="960475"/>
            <a:ext cx="2819100" cy="313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48"/>
          <p:cNvPicPr preferRelativeResize="0"/>
          <p:nvPr/>
        </p:nvPicPr>
        <p:blipFill rotWithShape="1">
          <a:blip r:embed="rId4">
            <a:alphaModFix/>
          </a:blip>
          <a:srcRect b="853" l="0" r="0" t="0"/>
          <a:stretch/>
        </p:blipFill>
        <p:spPr>
          <a:xfrm>
            <a:off x="5219573" y="932725"/>
            <a:ext cx="2581500" cy="319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48"/>
          <p:cNvSpPr/>
          <p:nvPr/>
        </p:nvSpPr>
        <p:spPr>
          <a:xfrm>
            <a:off x="395852" y="4417140"/>
            <a:ext cx="38100" cy="285900"/>
          </a:xfrm>
          <a:prstGeom prst="roundRect">
            <a:avLst>
              <a:gd fmla="val 50000" name="adj"/>
            </a:avLst>
          </a:prstGeom>
          <a:solidFill>
            <a:srgbClr val="4285F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48"/>
          <p:cNvSpPr txBox="1"/>
          <p:nvPr>
            <p:ph type="title"/>
          </p:nvPr>
        </p:nvSpPr>
        <p:spPr>
          <a:xfrm>
            <a:off x="433950" y="142575"/>
            <a:ext cx="80010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Stable vs Unstable Jets</a:t>
            </a:r>
            <a:endParaRPr b="1" sz="2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48"/>
          <p:cNvSpPr txBox="1"/>
          <p:nvPr/>
        </p:nvSpPr>
        <p:spPr>
          <a:xfrm>
            <a:off x="498425" y="4321900"/>
            <a:ext cx="82404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1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Comparison of jets with density parameter </a:t>
            </a:r>
            <a:r>
              <a:rPr b="1" lang="en" sz="11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σ = 0.1</a:t>
            </a:r>
            <a:r>
              <a:rPr b="0" lang="en" sz="11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, opening angles </a:t>
            </a:r>
            <a:r>
              <a:rPr b="1" lang="en" sz="11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θ = 0.05 and 0.1</a:t>
            </a:r>
            <a:r>
              <a:rPr b="0" lang="en" sz="11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, and Lorentz factors </a:t>
            </a:r>
            <a:r>
              <a:rPr b="1" lang="en" sz="11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Γ = 5 and 10</a:t>
            </a:r>
            <a:r>
              <a:rPr b="0" lang="en" sz="11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 respectively.</a:t>
            </a:r>
            <a:endParaRPr b="0" sz="1100">
              <a:solidFill>
                <a:srgbClr val="47556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48"/>
          <p:cNvSpPr txBox="1"/>
          <p:nvPr/>
        </p:nvSpPr>
        <p:spPr>
          <a:xfrm>
            <a:off x="190500" y="4781550"/>
            <a:ext cx="2857500" cy="169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Boula et al., 2025b</a:t>
            </a:r>
            <a:endParaRPr b="0" sz="11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49"/>
          <p:cNvSpPr/>
          <p:nvPr/>
        </p:nvSpPr>
        <p:spPr>
          <a:xfrm>
            <a:off x="3724350" y="3462388"/>
            <a:ext cx="5298300" cy="940200"/>
          </a:xfrm>
          <a:prstGeom prst="roundRect">
            <a:avLst>
              <a:gd fmla="val 6666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49"/>
          <p:cNvSpPr/>
          <p:nvPr/>
        </p:nvSpPr>
        <p:spPr>
          <a:xfrm>
            <a:off x="3724350" y="2477499"/>
            <a:ext cx="5298300" cy="876900"/>
          </a:xfrm>
          <a:prstGeom prst="roundRect">
            <a:avLst>
              <a:gd fmla="val 6666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49"/>
          <p:cNvSpPr/>
          <p:nvPr/>
        </p:nvSpPr>
        <p:spPr>
          <a:xfrm>
            <a:off x="3724350" y="1488275"/>
            <a:ext cx="5298300" cy="876900"/>
          </a:xfrm>
          <a:prstGeom prst="roundRect">
            <a:avLst>
              <a:gd fmla="val 6666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49"/>
          <p:cNvSpPr/>
          <p:nvPr/>
        </p:nvSpPr>
        <p:spPr>
          <a:xfrm>
            <a:off x="3724350" y="425475"/>
            <a:ext cx="5298300" cy="940200"/>
          </a:xfrm>
          <a:prstGeom prst="roundRect">
            <a:avLst>
              <a:gd fmla="val 6666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49"/>
          <p:cNvSpPr/>
          <p:nvPr/>
        </p:nvSpPr>
        <p:spPr>
          <a:xfrm>
            <a:off x="0" y="4691811"/>
            <a:ext cx="9144000" cy="451800"/>
          </a:xfrm>
          <a:prstGeom prst="rect">
            <a:avLst/>
          </a:prstGeom>
          <a:gradFill>
            <a:gsLst>
              <a:gs pos="0">
                <a:schemeClr val="accent5"/>
              </a:gs>
              <a:gs pos="50000">
                <a:schemeClr val="accent1"/>
              </a:gs>
              <a:gs pos="100000">
                <a:srgbClr val="E7995A"/>
              </a:gs>
            </a:gsLst>
            <a:lin ang="10800025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49"/>
          <p:cNvSpPr txBox="1"/>
          <p:nvPr>
            <p:ph idx="12" type="sldNum"/>
          </p:nvPr>
        </p:nvSpPr>
        <p:spPr>
          <a:xfrm>
            <a:off x="6457950" y="4734521"/>
            <a:ext cx="2057400" cy="29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16" name="Google Shape;416;p49"/>
          <p:cNvPicPr preferRelativeResize="0"/>
          <p:nvPr/>
        </p:nvPicPr>
        <p:blipFill rotWithShape="1">
          <a:blip r:embed="rId3">
            <a:alphaModFix/>
          </a:blip>
          <a:srcRect b="2290" l="0" r="0" t="2290"/>
          <a:stretch/>
        </p:blipFill>
        <p:spPr>
          <a:xfrm>
            <a:off x="49505" y="587725"/>
            <a:ext cx="1780200" cy="1935000"/>
          </a:xfrm>
          <a:prstGeom prst="roundRect">
            <a:avLst>
              <a:gd fmla="val 4571" name="adj"/>
            </a:avLst>
          </a:prstGeom>
          <a:noFill/>
          <a:ln>
            <a:noFill/>
          </a:ln>
        </p:spPr>
      </p:pic>
      <p:pic>
        <p:nvPicPr>
          <p:cNvPr id="417" name="Google Shape;417;p49"/>
          <p:cNvPicPr preferRelativeResize="0"/>
          <p:nvPr/>
        </p:nvPicPr>
        <p:blipFill rotWithShape="1">
          <a:blip r:embed="rId4">
            <a:alphaModFix/>
          </a:blip>
          <a:srcRect b="778" l="0" r="0" t="778"/>
          <a:stretch/>
        </p:blipFill>
        <p:spPr>
          <a:xfrm>
            <a:off x="1885774" y="587725"/>
            <a:ext cx="1780200" cy="1935000"/>
          </a:xfrm>
          <a:prstGeom prst="roundRect">
            <a:avLst>
              <a:gd fmla="val 4571" name="adj"/>
            </a:avLst>
          </a:prstGeom>
          <a:noFill/>
          <a:ln>
            <a:noFill/>
          </a:ln>
        </p:spPr>
      </p:pic>
      <p:sp>
        <p:nvSpPr>
          <p:cNvPr id="418" name="Google Shape;418;p49"/>
          <p:cNvSpPr txBox="1"/>
          <p:nvPr/>
        </p:nvSpPr>
        <p:spPr>
          <a:xfrm>
            <a:off x="49505" y="4402605"/>
            <a:ext cx="3712800" cy="331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908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The method is described in Sciaccaluga et al., 2025</a:t>
            </a:r>
            <a:endParaRPr b="0" sz="908">
              <a:solidFill>
                <a:srgbClr val="94A3B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9" name="Google Shape;419;p49"/>
          <p:cNvPicPr preferRelativeResize="0"/>
          <p:nvPr/>
        </p:nvPicPr>
        <p:blipFill rotWithShape="1">
          <a:blip r:embed="rId5">
            <a:alphaModFix/>
          </a:blip>
          <a:srcRect b="0" l="942" r="932" t="0"/>
          <a:stretch/>
        </p:blipFill>
        <p:spPr>
          <a:xfrm>
            <a:off x="49505" y="2688673"/>
            <a:ext cx="1780200" cy="15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49"/>
          <p:cNvPicPr preferRelativeResize="0"/>
          <p:nvPr/>
        </p:nvPicPr>
        <p:blipFill rotWithShape="1">
          <a:blip r:embed="rId6">
            <a:alphaModFix/>
          </a:blip>
          <a:srcRect b="0" l="1048" r="1048" t="0"/>
          <a:stretch/>
        </p:blipFill>
        <p:spPr>
          <a:xfrm>
            <a:off x="1885774" y="2688673"/>
            <a:ext cx="1780200" cy="15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49"/>
          <p:cNvSpPr txBox="1"/>
          <p:nvPr/>
        </p:nvSpPr>
        <p:spPr>
          <a:xfrm>
            <a:off x="150675" y="432498"/>
            <a:ext cx="428700" cy="207000"/>
          </a:xfrm>
          <a:prstGeom prst="rect">
            <a:avLst/>
          </a:prstGeom>
          <a:solidFill>
            <a:srgbClr val="1E293B">
              <a:alpha val="80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F1F5F9"/>
                </a:solidFill>
                <a:latin typeface="Arial"/>
                <a:ea typeface="Arial"/>
                <a:cs typeface="Arial"/>
                <a:sym typeface="Arial"/>
              </a:rPr>
              <a:t>t = 0</a:t>
            </a:r>
            <a:endParaRPr b="1" sz="900">
              <a:solidFill>
                <a:srgbClr val="F1F5F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49"/>
          <p:cNvSpPr txBox="1"/>
          <p:nvPr/>
        </p:nvSpPr>
        <p:spPr>
          <a:xfrm>
            <a:off x="2019269" y="432498"/>
            <a:ext cx="428700" cy="207000"/>
          </a:xfrm>
          <a:prstGeom prst="rect">
            <a:avLst/>
          </a:prstGeom>
          <a:solidFill>
            <a:srgbClr val="1E293B">
              <a:alpha val="80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F1F5F9"/>
                </a:solidFill>
                <a:latin typeface="Arial"/>
                <a:ea typeface="Arial"/>
                <a:cs typeface="Arial"/>
                <a:sym typeface="Arial"/>
              </a:rPr>
              <a:t>t = 93</a:t>
            </a:r>
            <a:endParaRPr b="1" sz="900">
              <a:solidFill>
                <a:srgbClr val="F1F5F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49"/>
          <p:cNvSpPr txBox="1"/>
          <p:nvPr/>
        </p:nvSpPr>
        <p:spPr>
          <a:xfrm>
            <a:off x="240550" y="186724"/>
            <a:ext cx="1950300" cy="297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226292"/>
                </a:solidFill>
                <a:latin typeface="Arial"/>
                <a:ea typeface="Arial"/>
                <a:cs typeface="Arial"/>
                <a:sym typeface="Arial"/>
              </a:rPr>
              <a:t>From 3D Simulations</a:t>
            </a:r>
            <a:endParaRPr b="1" sz="1200">
              <a:solidFill>
                <a:srgbClr val="22629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49"/>
          <p:cNvSpPr txBox="1"/>
          <p:nvPr/>
        </p:nvSpPr>
        <p:spPr>
          <a:xfrm>
            <a:off x="3913804" y="484325"/>
            <a:ext cx="5146800" cy="9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19">
                <a:solidFill>
                  <a:srgbClr val="E7995A"/>
                </a:solidFill>
                <a:latin typeface="Arial"/>
                <a:ea typeface="Arial"/>
                <a:cs typeface="Arial"/>
                <a:sym typeface="Arial"/>
              </a:rPr>
              <a:t>Shock formation</a:t>
            </a:r>
            <a:endParaRPr b="1" sz="1419">
              <a:solidFill>
                <a:srgbClr val="E799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341"/>
              </a:spcBef>
              <a:spcAft>
                <a:spcPts val="0"/>
              </a:spcAft>
              <a:buNone/>
            </a:pPr>
            <a:r>
              <a:rPr b="0" lang="en" sz="1192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Internal shocks commonly form from bulk velocity variations in the jet. Recollimation shocks arise as the jet adjusts to external pressure. Both are key sites for potential particle acceleration.</a:t>
            </a:r>
            <a:endParaRPr b="0" sz="1192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49"/>
          <p:cNvSpPr txBox="1"/>
          <p:nvPr/>
        </p:nvSpPr>
        <p:spPr>
          <a:xfrm>
            <a:off x="3913804" y="1542237"/>
            <a:ext cx="51468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19">
                <a:solidFill>
                  <a:srgbClr val="4285F4"/>
                </a:solidFill>
                <a:latin typeface="Arial"/>
                <a:ea typeface="Arial"/>
                <a:cs typeface="Arial"/>
                <a:sym typeface="Arial"/>
              </a:rPr>
              <a:t>Turbulence &amp; Dissipation</a:t>
            </a:r>
            <a:endParaRPr b="1" sz="1419">
              <a:solidFill>
                <a:srgbClr val="4285F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341"/>
              </a:spcBef>
              <a:spcAft>
                <a:spcPts val="0"/>
              </a:spcAft>
              <a:buNone/>
            </a:pPr>
            <a:r>
              <a:rPr b="0" lang="en" sz="1192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MHD instabilities generate turbulence, enabling stochastic acceleration. Magnetic energy dissipation (e.g., via reconnection) can energize particles.</a:t>
            </a:r>
            <a:endParaRPr b="0" sz="1192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49"/>
          <p:cNvSpPr txBox="1"/>
          <p:nvPr/>
        </p:nvSpPr>
        <p:spPr>
          <a:xfrm>
            <a:off x="3913804" y="2541377"/>
            <a:ext cx="51468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19">
                <a:solidFill>
                  <a:srgbClr val="0097A7"/>
                </a:solidFill>
                <a:latin typeface="Arial"/>
                <a:ea typeface="Arial"/>
                <a:cs typeface="Arial"/>
                <a:sym typeface="Arial"/>
              </a:rPr>
              <a:t>Jet structure</a:t>
            </a:r>
            <a:endParaRPr b="1" sz="1419">
              <a:solidFill>
                <a:srgbClr val="0097A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341"/>
              </a:spcBef>
              <a:spcAft>
                <a:spcPts val="0"/>
              </a:spcAft>
              <a:buNone/>
            </a:pPr>
            <a:r>
              <a:rPr b="0" lang="en" sz="1192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Reveal the large-scale location and evolution of emission regions. Essential for interpreting multi-wavelength and polarization data.</a:t>
            </a:r>
            <a:endParaRPr b="0" sz="1192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49"/>
          <p:cNvSpPr txBox="1"/>
          <p:nvPr/>
        </p:nvSpPr>
        <p:spPr>
          <a:xfrm>
            <a:off x="3913804" y="3540517"/>
            <a:ext cx="51468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19">
                <a:solidFill>
                  <a:srgbClr val="E7995A"/>
                </a:solidFill>
                <a:latin typeface="Arial"/>
                <a:ea typeface="Arial"/>
                <a:cs typeface="Arial"/>
                <a:sym typeface="Arial"/>
              </a:rPr>
              <a:t>Coupling with particle codes</a:t>
            </a:r>
            <a:endParaRPr b="1" sz="1419">
              <a:solidFill>
                <a:srgbClr val="E799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341"/>
              </a:spcBef>
              <a:spcAft>
                <a:spcPts val="0"/>
              </a:spcAft>
              <a:buNone/>
            </a:pPr>
            <a:r>
              <a:rPr b="0" lang="en" sz="1192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RMHD + particle transport/radiation models yield synthetic SEDs and light curves. This connects global dynamics to observed blazar variability and spectra.</a:t>
            </a:r>
            <a:endParaRPr b="0" sz="1192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p49"/>
          <p:cNvSpPr txBox="1"/>
          <p:nvPr/>
        </p:nvSpPr>
        <p:spPr>
          <a:xfrm>
            <a:off x="190500" y="4781550"/>
            <a:ext cx="2857500" cy="169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Boula</a:t>
            </a:r>
            <a:r>
              <a:rPr lang="en" sz="1100">
                <a:solidFill>
                  <a:srgbClr val="FFFFFF"/>
                </a:solidFill>
              </a:rPr>
              <a:t> et al., in prep</a:t>
            </a:r>
            <a:endParaRPr b="0" sz="11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3" name="Google Shape;433;p50" title="animated_doppler.gif"/>
          <p:cNvPicPr preferRelativeResize="0"/>
          <p:nvPr/>
        </p:nvPicPr>
        <p:blipFill rotWithShape="1">
          <a:blip r:embed="rId3">
            <a:alphaModFix/>
          </a:blip>
          <a:srcRect b="6135" l="4664" r="11598" t="11520"/>
          <a:stretch/>
        </p:blipFill>
        <p:spPr>
          <a:xfrm>
            <a:off x="2418325" y="451850"/>
            <a:ext cx="4307351" cy="4235576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50"/>
          <p:cNvSpPr txBox="1"/>
          <p:nvPr/>
        </p:nvSpPr>
        <p:spPr>
          <a:xfrm>
            <a:off x="190500" y="4781550"/>
            <a:ext cx="2857500" cy="169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Boula</a:t>
            </a:r>
            <a:r>
              <a:rPr lang="en" sz="1100">
                <a:solidFill>
                  <a:srgbClr val="FFFFFF"/>
                </a:solidFill>
              </a:rPr>
              <a:t> et al., in prep</a:t>
            </a:r>
            <a:endParaRPr b="0" sz="11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51"/>
          <p:cNvSpPr/>
          <p:nvPr/>
        </p:nvSpPr>
        <p:spPr>
          <a:xfrm>
            <a:off x="0" y="4727972"/>
            <a:ext cx="9144000" cy="415500"/>
          </a:xfrm>
          <a:prstGeom prst="rect">
            <a:avLst/>
          </a:prstGeom>
          <a:gradFill>
            <a:gsLst>
              <a:gs pos="0">
                <a:schemeClr val="accent5"/>
              </a:gs>
              <a:gs pos="50000">
                <a:schemeClr val="accent1"/>
              </a:gs>
              <a:gs pos="100000">
                <a:srgbClr val="E7995A"/>
              </a:gs>
            </a:gsLst>
            <a:lin ang="10800025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5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41" name="Google Shape;441;p51"/>
          <p:cNvSpPr txBox="1"/>
          <p:nvPr>
            <p:ph type="title"/>
          </p:nvPr>
        </p:nvSpPr>
        <p:spPr>
          <a:xfrm>
            <a:off x="628650" y="381000"/>
            <a:ext cx="7886700" cy="571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Take home messages</a:t>
            </a:r>
            <a:endParaRPr b="1" sz="2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42" name="Google Shape;442;p51"/>
          <p:cNvGrpSpPr/>
          <p:nvPr/>
        </p:nvGrpSpPr>
        <p:grpSpPr>
          <a:xfrm>
            <a:off x="628650" y="1143000"/>
            <a:ext cx="3791100" cy="1000200"/>
            <a:chOff x="0" y="0"/>
            <a:chExt cx="3791100" cy="1000200"/>
          </a:xfrm>
        </p:grpSpPr>
        <p:sp>
          <p:nvSpPr>
            <p:cNvPr id="443" name="Google Shape;443;p51"/>
            <p:cNvSpPr/>
            <p:nvPr/>
          </p:nvSpPr>
          <p:spPr>
            <a:xfrm>
              <a:off x="0" y="0"/>
              <a:ext cx="3791100" cy="1000200"/>
            </a:xfrm>
            <a:prstGeom prst="roundRect">
              <a:avLst>
                <a:gd fmla="val 7619" name="adj"/>
              </a:avLst>
            </a:prstGeom>
            <a:solidFill>
              <a:srgbClr val="F8FAFC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51"/>
            <p:cNvSpPr txBox="1"/>
            <p:nvPr/>
          </p:nvSpPr>
          <p:spPr>
            <a:xfrm>
              <a:off x="142875" y="95250"/>
              <a:ext cx="3505200" cy="80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400">
                  <a:solidFill>
                    <a:srgbClr val="4285F4"/>
                  </a:solidFill>
                  <a:latin typeface="Arial"/>
                  <a:ea typeface="Arial"/>
                  <a:cs typeface="Arial"/>
                  <a:sym typeface="Arial"/>
                </a:rPr>
                <a:t>2D vs. 3D</a:t>
              </a:r>
              <a:endParaRPr b="1" sz="1400">
                <a:solidFill>
                  <a:srgbClr val="4285F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0" lang="en" sz="110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2D simulations guide parameter choices but miss nonlinear effects / 3D is essential for full understanding.</a:t>
              </a:r>
              <a:endParaRPr b="0" sz="11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5" name="Google Shape;445;p51"/>
          <p:cNvGrpSpPr/>
          <p:nvPr/>
        </p:nvGrpSpPr>
        <p:grpSpPr>
          <a:xfrm>
            <a:off x="628650" y="2286000"/>
            <a:ext cx="3791100" cy="1000200"/>
            <a:chOff x="0" y="0"/>
            <a:chExt cx="3791100" cy="1000200"/>
          </a:xfrm>
        </p:grpSpPr>
        <p:sp>
          <p:nvSpPr>
            <p:cNvPr id="446" name="Google Shape;446;p51"/>
            <p:cNvSpPr/>
            <p:nvPr/>
          </p:nvSpPr>
          <p:spPr>
            <a:xfrm>
              <a:off x="0" y="0"/>
              <a:ext cx="3791100" cy="1000200"/>
            </a:xfrm>
            <a:prstGeom prst="roundRect">
              <a:avLst>
                <a:gd fmla="val 7619" name="adj"/>
              </a:avLst>
            </a:prstGeom>
            <a:solidFill>
              <a:srgbClr val="F8FAFC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51"/>
            <p:cNvSpPr txBox="1"/>
            <p:nvPr/>
          </p:nvSpPr>
          <p:spPr>
            <a:xfrm>
              <a:off x="142875" y="95250"/>
              <a:ext cx="3505200" cy="80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400">
                  <a:solidFill>
                    <a:srgbClr val="4285F4"/>
                  </a:solidFill>
                  <a:latin typeface="Arial"/>
                  <a:ea typeface="Arial"/>
                  <a:cs typeface="Arial"/>
                  <a:sym typeface="Arial"/>
                </a:rPr>
                <a:t>Magnetization controls jet structure</a:t>
              </a:r>
              <a:endParaRPr b="1" sz="1400">
                <a:solidFill>
                  <a:srgbClr val="4285F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0" lang="en" sz="110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Higher magnetization leads to earlier recollimation and suppresses instabilities, especially in cold jets.</a:t>
              </a:r>
              <a:endParaRPr b="0" sz="11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8" name="Google Shape;448;p51"/>
          <p:cNvGrpSpPr/>
          <p:nvPr/>
        </p:nvGrpSpPr>
        <p:grpSpPr>
          <a:xfrm>
            <a:off x="628650" y="3429000"/>
            <a:ext cx="3791100" cy="1000200"/>
            <a:chOff x="0" y="0"/>
            <a:chExt cx="3791100" cy="1000200"/>
          </a:xfrm>
        </p:grpSpPr>
        <p:sp>
          <p:nvSpPr>
            <p:cNvPr id="449" name="Google Shape;449;p51"/>
            <p:cNvSpPr/>
            <p:nvPr/>
          </p:nvSpPr>
          <p:spPr>
            <a:xfrm>
              <a:off x="0" y="0"/>
              <a:ext cx="3791100" cy="1000200"/>
            </a:xfrm>
            <a:prstGeom prst="roundRect">
              <a:avLst>
                <a:gd fmla="val 7619" name="adj"/>
              </a:avLst>
            </a:prstGeom>
            <a:solidFill>
              <a:srgbClr val="F8FAFC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51"/>
            <p:cNvSpPr txBox="1"/>
            <p:nvPr/>
          </p:nvSpPr>
          <p:spPr>
            <a:xfrm>
              <a:off x="142875" y="95250"/>
              <a:ext cx="3505200" cy="80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400">
                  <a:solidFill>
                    <a:srgbClr val="4285F4"/>
                  </a:solidFill>
                  <a:latin typeface="Arial"/>
                  <a:ea typeface="Arial"/>
                  <a:cs typeface="Arial"/>
                  <a:sym typeface="Arial"/>
                </a:rPr>
                <a:t>Pressure and inertia effects</a:t>
              </a:r>
              <a:endParaRPr b="1" sz="1400">
                <a:solidFill>
                  <a:srgbClr val="4285F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0" lang="en" sz="110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High pressure ratios allow for more expansion; heavier jets recollimate further downstream.</a:t>
              </a:r>
              <a:endParaRPr b="0" sz="11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1" name="Google Shape;451;p51"/>
          <p:cNvGrpSpPr/>
          <p:nvPr/>
        </p:nvGrpSpPr>
        <p:grpSpPr>
          <a:xfrm>
            <a:off x="4724400" y="1143000"/>
            <a:ext cx="3791100" cy="1000200"/>
            <a:chOff x="0" y="0"/>
            <a:chExt cx="3791100" cy="1000200"/>
          </a:xfrm>
        </p:grpSpPr>
        <p:sp>
          <p:nvSpPr>
            <p:cNvPr id="452" name="Google Shape;452;p51"/>
            <p:cNvSpPr/>
            <p:nvPr/>
          </p:nvSpPr>
          <p:spPr>
            <a:xfrm>
              <a:off x="0" y="0"/>
              <a:ext cx="3791100" cy="1000200"/>
            </a:xfrm>
            <a:prstGeom prst="roundRect">
              <a:avLst>
                <a:gd fmla="val 7619" name="adj"/>
              </a:avLst>
            </a:prstGeom>
            <a:solidFill>
              <a:srgbClr val="F8FAFC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51"/>
            <p:cNvSpPr txBox="1"/>
            <p:nvPr/>
          </p:nvSpPr>
          <p:spPr>
            <a:xfrm>
              <a:off x="142875" y="95250"/>
              <a:ext cx="3505200" cy="80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400">
                  <a:solidFill>
                    <a:srgbClr val="E7995A"/>
                  </a:solidFill>
                  <a:latin typeface="Arial"/>
                  <a:ea typeface="Arial"/>
                  <a:cs typeface="Arial"/>
                  <a:sym typeface="Arial"/>
                </a:rPr>
                <a:t>3D dynamics reveal instabilities</a:t>
              </a:r>
              <a:endParaRPr b="1" sz="1400">
                <a:solidFill>
                  <a:srgbClr val="E7995A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0" lang="en" sz="110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Hydrodynamic jets quickly destabilize; magnetized jets remain stable longer, delaying kink onset.</a:t>
              </a:r>
              <a:endParaRPr b="0" sz="11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4" name="Google Shape;454;p51"/>
          <p:cNvGrpSpPr/>
          <p:nvPr/>
        </p:nvGrpSpPr>
        <p:grpSpPr>
          <a:xfrm>
            <a:off x="4724400" y="2286000"/>
            <a:ext cx="3791100" cy="1000200"/>
            <a:chOff x="0" y="0"/>
            <a:chExt cx="3791100" cy="1000200"/>
          </a:xfrm>
        </p:grpSpPr>
        <p:sp>
          <p:nvSpPr>
            <p:cNvPr id="455" name="Google Shape;455;p51"/>
            <p:cNvSpPr/>
            <p:nvPr/>
          </p:nvSpPr>
          <p:spPr>
            <a:xfrm>
              <a:off x="0" y="0"/>
              <a:ext cx="3791100" cy="1000200"/>
            </a:xfrm>
            <a:prstGeom prst="roundRect">
              <a:avLst>
                <a:gd fmla="val 7619" name="adj"/>
              </a:avLst>
            </a:prstGeom>
            <a:solidFill>
              <a:srgbClr val="F8FAFC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51"/>
            <p:cNvSpPr txBox="1"/>
            <p:nvPr/>
          </p:nvSpPr>
          <p:spPr>
            <a:xfrm>
              <a:off x="142875" y="95250"/>
              <a:ext cx="3505200" cy="80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400">
                  <a:solidFill>
                    <a:srgbClr val="E7995A"/>
                  </a:solidFill>
                  <a:latin typeface="Arial"/>
                  <a:ea typeface="Arial"/>
                  <a:cs typeface="Arial"/>
                  <a:sym typeface="Arial"/>
                </a:rPr>
                <a:t>CFI is local</a:t>
              </a:r>
              <a:endParaRPr b="1" sz="1400">
                <a:solidFill>
                  <a:srgbClr val="E7995A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0" lang="en" sz="110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Its growth depends on local jet properties (radius, curvature, Lorentz factor, σ), not just global parameters.</a:t>
              </a:r>
              <a:endParaRPr b="0" sz="11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7" name="Google Shape;457;p51"/>
          <p:cNvGrpSpPr/>
          <p:nvPr/>
        </p:nvGrpSpPr>
        <p:grpSpPr>
          <a:xfrm>
            <a:off x="4724400" y="3429000"/>
            <a:ext cx="3791100" cy="1000200"/>
            <a:chOff x="0" y="0"/>
            <a:chExt cx="3791100" cy="1000200"/>
          </a:xfrm>
        </p:grpSpPr>
        <p:sp>
          <p:nvSpPr>
            <p:cNvPr id="458" name="Google Shape;458;p51"/>
            <p:cNvSpPr/>
            <p:nvPr/>
          </p:nvSpPr>
          <p:spPr>
            <a:xfrm>
              <a:off x="0" y="0"/>
              <a:ext cx="3791100" cy="1000200"/>
            </a:xfrm>
            <a:prstGeom prst="roundRect">
              <a:avLst>
                <a:gd fmla="val 7619" name="adj"/>
              </a:avLst>
            </a:prstGeom>
            <a:solidFill>
              <a:srgbClr val="F8FAFC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51"/>
            <p:cNvSpPr txBox="1"/>
            <p:nvPr/>
          </p:nvSpPr>
          <p:spPr>
            <a:xfrm>
              <a:off x="142875" y="95250"/>
              <a:ext cx="3505200" cy="80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400">
                  <a:solidFill>
                    <a:srgbClr val="E7995A"/>
                  </a:solidFill>
                  <a:latin typeface="Arial"/>
                  <a:ea typeface="Arial"/>
                  <a:cs typeface="Arial"/>
                  <a:sym typeface="Arial"/>
                </a:rPr>
                <a:t>Astrophysical relevance</a:t>
              </a:r>
              <a:endParaRPr b="1" sz="1400">
                <a:solidFill>
                  <a:srgbClr val="E7995A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0" lang="en" sz="110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Results help explain AGN jet variability, knot formation and polarization signatures.</a:t>
              </a:r>
              <a:endParaRPr b="0" sz="11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52"/>
          <p:cNvSpPr/>
          <p:nvPr/>
        </p:nvSpPr>
        <p:spPr>
          <a:xfrm>
            <a:off x="0" y="990975"/>
            <a:ext cx="5325000" cy="3185400"/>
          </a:xfrm>
          <a:prstGeom prst="roundRect">
            <a:avLst>
              <a:gd fmla="val 7619" name="adj"/>
            </a:avLst>
          </a:prstGeom>
          <a:solidFill>
            <a:srgbClr val="F8FAFC"/>
          </a:solidFill>
          <a:ln cap="flat" cmpd="sng" w="143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65" name="Google Shape;465;p52"/>
          <p:cNvPicPr preferRelativeResize="0"/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139313" y="1152450"/>
            <a:ext cx="5046375" cy="2838575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52"/>
          <p:cNvSpPr txBox="1"/>
          <p:nvPr>
            <p:ph idx="1" type="subTitle"/>
          </p:nvPr>
        </p:nvSpPr>
        <p:spPr>
          <a:xfrm>
            <a:off x="6165050" y="2265295"/>
            <a:ext cx="2383500" cy="612900"/>
          </a:xfrm>
          <a:prstGeom prst="rect">
            <a:avLst/>
          </a:prstGeom>
          <a:gradFill>
            <a:gsLst>
              <a:gs pos="0">
                <a:srgbClr val="F0BB90"/>
              </a:gs>
              <a:gs pos="35000">
                <a:schemeClr val="accent1"/>
              </a:gs>
              <a:gs pos="63000">
                <a:schemeClr val="accent3"/>
              </a:gs>
              <a:gs pos="100000">
                <a:schemeClr val="accent5"/>
              </a:gs>
            </a:gsLst>
            <a:lin ang="0" scaled="0"/>
          </a:gradFill>
        </p:spPr>
        <p:txBody>
          <a:bodyPr anchorCtr="0" anchor="ctr" bIns="57350" lIns="57350" spcFirstLastPara="1" rIns="57350" wrap="square" tIns="57350">
            <a:normAutofit/>
          </a:bodyPr>
          <a:lstStyle/>
          <a:p>
            <a:pPr indent="0" lvl="0" marL="0" rtl="0" algn="ctr">
              <a:spcBef>
                <a:spcPts val="502"/>
              </a:spcBef>
              <a:spcAft>
                <a:spcPts val="0"/>
              </a:spcAft>
              <a:buNone/>
            </a:pPr>
            <a:r>
              <a:rPr b="1" lang="en" sz="1129"/>
              <a:t>Thank you!</a:t>
            </a:r>
            <a:endParaRPr b="1" sz="1129"/>
          </a:p>
          <a:p>
            <a:pPr indent="0" lvl="0" marL="0" rtl="0" algn="ctr">
              <a:spcBef>
                <a:spcPts val="502"/>
              </a:spcBef>
              <a:spcAft>
                <a:spcPts val="0"/>
              </a:spcAft>
              <a:buNone/>
            </a:pPr>
            <a:r>
              <a:rPr b="1" lang="en" sz="1129"/>
              <a:t>styliani.boula@inaf.it</a:t>
            </a:r>
            <a:endParaRPr b="1" sz="1129"/>
          </a:p>
        </p:txBody>
      </p:sp>
      <p:pic>
        <p:nvPicPr>
          <p:cNvPr id="467" name="Google Shape;467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46739" y="3991025"/>
            <a:ext cx="3897261" cy="1152475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p52"/>
          <p:cNvSpPr txBox="1"/>
          <p:nvPr/>
        </p:nvSpPr>
        <p:spPr>
          <a:xfrm>
            <a:off x="1575150" y="4518500"/>
            <a:ext cx="3395100" cy="4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33333"/>
                </a:solidFill>
                <a:highlight>
                  <a:srgbClr val="FFFFFF"/>
                </a:highlight>
              </a:rPr>
              <a:t>"</a:t>
            </a:r>
            <a:r>
              <a:rPr lang="en" sz="1300">
                <a:solidFill>
                  <a:srgbClr val="428BCA"/>
                </a:solidFill>
                <a:highlight>
                  <a:srgbClr val="FFFFFF"/>
                </a:highlight>
                <a:uFill>
                  <a:noFill/>
                </a:u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Active Galactic Nuclei: what's in a name?</a:t>
            </a:r>
            <a:r>
              <a:rPr lang="en" sz="1300">
                <a:solidFill>
                  <a:srgbClr val="333333"/>
                </a:solidFill>
                <a:highlight>
                  <a:srgbClr val="FFFFFF"/>
                </a:highlight>
              </a:rPr>
              <a:t>"</a:t>
            </a:r>
            <a:endParaRPr sz="21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53"/>
          <p:cNvSpPr txBox="1"/>
          <p:nvPr>
            <p:ph type="title"/>
          </p:nvPr>
        </p:nvSpPr>
        <p:spPr>
          <a:xfrm>
            <a:off x="129410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Back up slides</a:t>
            </a:r>
            <a:endParaRPr/>
          </a:p>
        </p:txBody>
      </p:sp>
      <p:sp>
        <p:nvSpPr>
          <p:cNvPr id="474" name="Google Shape;474;p5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54"/>
          <p:cNvSpPr txBox="1"/>
          <p:nvPr>
            <p:ph idx="2" type="body"/>
          </p:nvPr>
        </p:nvSpPr>
        <p:spPr>
          <a:xfrm>
            <a:off x="4500675" y="128900"/>
            <a:ext cx="4149000" cy="45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b="1" lang="en" sz="1500">
                <a:latin typeface="Arial"/>
                <a:ea typeface="Arial"/>
                <a:cs typeface="Arial"/>
                <a:sym typeface="Arial"/>
              </a:rPr>
              <a:t>PLUTO</a:t>
            </a:r>
            <a:endParaRPr b="1" sz="1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b="1" lang="en" sz="1300"/>
              <a:t>Explicit, Compressible Code (FV)</a:t>
            </a:r>
            <a:r>
              <a:rPr lang="en" sz="1300"/>
              <a:t>:</a:t>
            </a:r>
            <a:endParaRPr sz="1300"/>
          </a:p>
          <a:p>
            <a:pPr indent="-24765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Arial"/>
              <a:buChar char=""/>
            </a:pPr>
            <a:r>
              <a:rPr lang="en" sz="1300">
                <a:solidFill>
                  <a:srgbClr val="595959"/>
                </a:solidFill>
              </a:rPr>
              <a:t>Shock capturing</a:t>
            </a:r>
            <a:endParaRPr sz="1300">
              <a:solidFill>
                <a:srgbClr val="595959"/>
              </a:solidFill>
            </a:endParaRPr>
          </a:p>
          <a:p>
            <a:pPr indent="-24765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Arial"/>
              <a:buChar char=""/>
            </a:pPr>
            <a:r>
              <a:rPr lang="en" sz="1300">
                <a:solidFill>
                  <a:srgbClr val="595959"/>
                </a:solidFill>
              </a:rPr>
              <a:t>High Mach number flows</a:t>
            </a:r>
            <a:endParaRPr sz="1300">
              <a:solidFill>
                <a:srgbClr val="595959"/>
              </a:solidFill>
            </a:endParaRPr>
          </a:p>
          <a:p>
            <a:pPr indent="-24765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Arial"/>
              <a:buChar char=""/>
            </a:pPr>
            <a:r>
              <a:rPr lang="en" sz="1300">
                <a:solidFill>
                  <a:srgbClr val="595959"/>
                </a:solidFill>
              </a:rPr>
              <a:t>Works in 1D, 2D, 3D</a:t>
            </a:r>
            <a:endParaRPr sz="13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b="1" lang="en" sz="1300"/>
              <a:t>Modular Structure</a:t>
            </a:r>
            <a:r>
              <a:rPr lang="en" sz="1300"/>
              <a:t>:</a:t>
            </a:r>
            <a:endParaRPr sz="1300"/>
          </a:p>
          <a:p>
            <a:pPr indent="-24765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Arial"/>
              <a:buChar char=""/>
            </a:pPr>
            <a:r>
              <a:rPr lang="en" sz="1300">
                <a:solidFill>
                  <a:srgbClr val="595959"/>
                </a:solidFill>
              </a:rPr>
              <a:t>Physics modules</a:t>
            </a:r>
            <a:endParaRPr sz="1300">
              <a:solidFill>
                <a:srgbClr val="595959"/>
              </a:solidFill>
            </a:endParaRPr>
          </a:p>
          <a:p>
            <a:pPr indent="-24765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Arial"/>
              <a:buChar char=""/>
            </a:pPr>
            <a:r>
              <a:rPr lang="en" sz="1300">
                <a:solidFill>
                  <a:srgbClr val="595959"/>
                </a:solidFill>
              </a:rPr>
              <a:t>Time stepping</a:t>
            </a:r>
            <a:endParaRPr sz="1300">
              <a:solidFill>
                <a:srgbClr val="595959"/>
              </a:solidFill>
            </a:endParaRPr>
          </a:p>
          <a:p>
            <a:pPr indent="-24765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Arial"/>
              <a:buChar char=""/>
            </a:pPr>
            <a:r>
              <a:rPr lang="en" sz="1300">
                <a:solidFill>
                  <a:srgbClr val="595959"/>
                </a:solidFill>
              </a:rPr>
              <a:t>Interpolations</a:t>
            </a:r>
            <a:endParaRPr sz="1300">
              <a:solidFill>
                <a:srgbClr val="595959"/>
              </a:solidFill>
            </a:endParaRPr>
          </a:p>
          <a:p>
            <a:pPr indent="-24765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Arial"/>
              <a:buChar char=""/>
            </a:pPr>
            <a:r>
              <a:rPr lang="en" sz="1300">
                <a:solidFill>
                  <a:srgbClr val="595959"/>
                </a:solidFill>
              </a:rPr>
              <a:t>Riemann solvers</a:t>
            </a:r>
            <a:endParaRPr sz="13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b="1" lang="en" sz="1300"/>
              <a:t>Supported Physics</a:t>
            </a:r>
            <a:r>
              <a:rPr lang="en" sz="1300"/>
              <a:t>:</a:t>
            </a:r>
            <a:endParaRPr sz="1300"/>
          </a:p>
          <a:p>
            <a:pPr indent="-24765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Arial"/>
              <a:buChar char=""/>
            </a:pPr>
            <a:r>
              <a:rPr lang="en" sz="1300">
                <a:solidFill>
                  <a:srgbClr val="595959"/>
                </a:solidFill>
              </a:rPr>
              <a:t>HD (Hydrodynamics)</a:t>
            </a:r>
            <a:endParaRPr sz="1300">
              <a:solidFill>
                <a:srgbClr val="595959"/>
              </a:solidFill>
            </a:endParaRPr>
          </a:p>
          <a:p>
            <a:pPr indent="-24765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Arial"/>
              <a:buChar char=""/>
            </a:pPr>
            <a:r>
              <a:rPr lang="en" sz="1300">
                <a:solidFill>
                  <a:srgbClr val="595959"/>
                </a:solidFill>
              </a:rPr>
              <a:t>MHD (Magnetohydrodynamics)</a:t>
            </a:r>
            <a:endParaRPr sz="1300">
              <a:solidFill>
                <a:srgbClr val="595959"/>
              </a:solidFill>
            </a:endParaRPr>
          </a:p>
          <a:p>
            <a:pPr indent="-24765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Arial"/>
              <a:buChar char=""/>
            </a:pPr>
            <a:r>
              <a:rPr lang="en" sz="1300">
                <a:solidFill>
                  <a:srgbClr val="595959"/>
                </a:solidFill>
              </a:rPr>
              <a:t>RHD (Relativistic Hydrodynamics)</a:t>
            </a:r>
            <a:endParaRPr sz="1300">
              <a:solidFill>
                <a:srgbClr val="595959"/>
              </a:solidFill>
            </a:endParaRPr>
          </a:p>
          <a:p>
            <a:pPr indent="-24765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Arial"/>
              <a:buChar char=""/>
            </a:pPr>
            <a:r>
              <a:rPr lang="en" sz="1300">
                <a:solidFill>
                  <a:srgbClr val="595959"/>
                </a:solidFill>
              </a:rPr>
              <a:t>RMHD (Relativistic Magnetohydrodynamics)</a:t>
            </a:r>
            <a:endParaRPr sz="13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b="1" lang="en" sz="1300"/>
              <a:t>Geometry Support</a:t>
            </a:r>
            <a:r>
              <a:rPr lang="en" sz="1300"/>
              <a:t>:</a:t>
            </a:r>
            <a:endParaRPr sz="1300"/>
          </a:p>
          <a:p>
            <a:pPr indent="-24765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Arial"/>
              <a:buChar char=""/>
            </a:pPr>
            <a:r>
              <a:rPr lang="en" sz="1300">
                <a:solidFill>
                  <a:srgbClr val="595959"/>
                </a:solidFill>
              </a:rPr>
              <a:t>Cartesian</a:t>
            </a:r>
            <a:endParaRPr sz="1300">
              <a:solidFill>
                <a:srgbClr val="595959"/>
              </a:solidFill>
            </a:endParaRPr>
          </a:p>
          <a:p>
            <a:pPr indent="-24765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Arial"/>
              <a:buChar char=""/>
            </a:pPr>
            <a:r>
              <a:rPr lang="en" sz="1300">
                <a:solidFill>
                  <a:srgbClr val="595959"/>
                </a:solidFill>
              </a:rPr>
              <a:t>Cylindrical</a:t>
            </a:r>
            <a:endParaRPr sz="1300">
              <a:solidFill>
                <a:srgbClr val="595959"/>
              </a:solidFill>
            </a:endParaRPr>
          </a:p>
          <a:p>
            <a:pPr indent="-24765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Arial"/>
              <a:buChar char=""/>
            </a:pPr>
            <a:r>
              <a:rPr lang="en" sz="1300">
                <a:solidFill>
                  <a:srgbClr val="595959"/>
                </a:solidFill>
              </a:rPr>
              <a:t>Spherical</a:t>
            </a:r>
            <a:endParaRPr sz="13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b="1" lang="en" sz="1300"/>
              <a:t>Additional Features</a:t>
            </a:r>
            <a:r>
              <a:rPr lang="en" sz="1300"/>
              <a:t>:</a:t>
            </a:r>
            <a:endParaRPr sz="1300"/>
          </a:p>
          <a:p>
            <a:pPr indent="-24765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Arial"/>
              <a:buChar char=""/>
            </a:pPr>
            <a:r>
              <a:rPr lang="en" sz="1300">
                <a:solidFill>
                  <a:srgbClr val="595959"/>
                </a:solidFill>
              </a:rPr>
              <a:t>Radiative losses</a:t>
            </a:r>
            <a:endParaRPr b="1" sz="11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p5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81" name="Google Shape;481;p54"/>
          <p:cNvSpPr txBox="1"/>
          <p:nvPr/>
        </p:nvSpPr>
        <p:spPr>
          <a:xfrm>
            <a:off x="78512" y="3552662"/>
            <a:ext cx="35343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8450" lIns="48450" spcFirstLastPara="1" rIns="48450" wrap="square" tIns="484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chemeClr val="accent1"/>
                </a:solidFill>
              </a:rPr>
              <a:t>Mignone et al. 2005, 2007, 2019</a:t>
            </a:r>
            <a:endParaRPr sz="800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sz="800">
              <a:solidFill>
                <a:schemeClr val="accent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sz="800">
              <a:solidFill>
                <a:schemeClr val="accent1"/>
              </a:solidFill>
            </a:endParaRPr>
          </a:p>
        </p:txBody>
      </p:sp>
      <p:sp>
        <p:nvSpPr>
          <p:cNvPr id="482" name="Google Shape;482;p54"/>
          <p:cNvSpPr txBox="1"/>
          <p:nvPr/>
        </p:nvSpPr>
        <p:spPr>
          <a:xfrm>
            <a:off x="1206222" y="-298391"/>
            <a:ext cx="4843500" cy="4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2"/>
              </a:solidFill>
            </a:endParaRPr>
          </a:p>
        </p:txBody>
      </p:sp>
      <p:pic>
        <p:nvPicPr>
          <p:cNvPr descr="\begin{equation}&#10;    h = \frac{5}{2}\mathcal{T}+\sqrt{\frac{9}{4}\mathcal{T}^2+1}, ~~~~~&#10;\end{equation}" id="483" name="Google Shape;483;p54" title="MathEquation,#0000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516" y="3255783"/>
            <a:ext cx="1097942" cy="160606"/>
          </a:xfrm>
          <a:prstGeom prst="rect">
            <a:avLst/>
          </a:prstGeom>
          <a:noFill/>
          <a:ln>
            <a:noFill/>
          </a:ln>
        </p:spPr>
      </p:pic>
      <p:sp>
        <p:nvSpPr>
          <p:cNvPr id="484" name="Google Shape;484;p54"/>
          <p:cNvSpPr txBox="1"/>
          <p:nvPr>
            <p:ph type="title"/>
          </p:nvPr>
        </p:nvSpPr>
        <p:spPr>
          <a:xfrm>
            <a:off x="78504" y="995155"/>
            <a:ext cx="3985200" cy="3084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700"/>
              <a:buNone/>
            </a:pPr>
            <a:r>
              <a:rPr lang="en" sz="1100"/>
              <a:t>The RMHD Module</a:t>
            </a:r>
            <a:endParaRPr sz="1100"/>
          </a:p>
        </p:txBody>
      </p:sp>
      <p:pic>
        <p:nvPicPr>
          <p:cNvPr descr="\mathcal{T}=p/(\rho c^2)" id="485" name="Google Shape;485;p54" title="MathEquation,#0000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40456" y="3280532"/>
            <a:ext cx="611702" cy="111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817" y="1383015"/>
            <a:ext cx="3108619" cy="78819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5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4310" y="2266926"/>
            <a:ext cx="3906579" cy="888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2" name="Google Shape;492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4836" y="910087"/>
            <a:ext cx="4714331" cy="3323324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p5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 sz="900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900">
              <a:solidFill>
                <a:srgbClr val="75757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Google Shape;498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866" y="885050"/>
            <a:ext cx="4550871" cy="3624925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56"/>
          <p:cNvSpPr txBox="1"/>
          <p:nvPr>
            <p:ph type="title"/>
          </p:nvPr>
        </p:nvSpPr>
        <p:spPr>
          <a:xfrm>
            <a:off x="219225" y="140525"/>
            <a:ext cx="7539300" cy="642000"/>
          </a:xfrm>
          <a:prstGeom prst="rect">
            <a:avLst/>
          </a:prstGeom>
        </p:spPr>
        <p:txBody>
          <a:bodyPr anchorCtr="0" anchor="ctr" bIns="59025" lIns="59025" spcFirstLastPara="1" rIns="59025" wrap="square" tIns="590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The role of the parameters </a:t>
            </a:r>
            <a:endParaRPr b="1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0" name="Google Shape;500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47787" y="1565813"/>
            <a:ext cx="3980464" cy="2263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57"/>
          <p:cNvSpPr txBox="1"/>
          <p:nvPr>
            <p:ph type="title"/>
          </p:nvPr>
        </p:nvSpPr>
        <p:spPr>
          <a:xfrm>
            <a:off x="219225" y="140525"/>
            <a:ext cx="7539300" cy="642000"/>
          </a:xfrm>
          <a:prstGeom prst="rect">
            <a:avLst/>
          </a:prstGeom>
        </p:spPr>
        <p:txBody>
          <a:bodyPr anchorCtr="0" anchor="ctr" bIns="59025" lIns="59025" spcFirstLastPara="1" rIns="59025" wrap="square" tIns="590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What about the magnetic field topology?</a:t>
            </a:r>
            <a:endParaRPr b="1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" name="Google Shape;506;p57"/>
          <p:cNvSpPr txBox="1"/>
          <p:nvPr/>
        </p:nvSpPr>
        <p:spPr>
          <a:xfrm>
            <a:off x="165450" y="4834278"/>
            <a:ext cx="3479100" cy="169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Boula et al., accepted for publication in A&amp;A</a:t>
            </a:r>
            <a:endParaRPr sz="11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7" name="Google Shape;507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5002" y="956272"/>
            <a:ext cx="2809325" cy="323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200" y="874649"/>
            <a:ext cx="5980294" cy="3394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58"/>
          <p:cNvSpPr txBox="1"/>
          <p:nvPr>
            <p:ph idx="12" type="sldNum"/>
          </p:nvPr>
        </p:nvSpPr>
        <p:spPr>
          <a:xfrm>
            <a:off x="7132671" y="4892092"/>
            <a:ext cx="1888500" cy="251400"/>
          </a:xfrm>
          <a:prstGeom prst="rect">
            <a:avLst/>
          </a:prstGeom>
        </p:spPr>
        <p:txBody>
          <a:bodyPr anchorCtr="0" anchor="ctr" bIns="83925" lIns="83925" spcFirstLastPara="1" rIns="83925" wrap="square" tIns="83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 sz="826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826">
              <a:solidFill>
                <a:srgbClr val="75757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4" name="Google Shape;514;p58" title="emissivity_evolution0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0513" y="0"/>
            <a:ext cx="3132158" cy="2740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39611" y="2262964"/>
            <a:ext cx="2688275" cy="234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6" name="Google Shape;516;p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96280" y="2706112"/>
            <a:ext cx="2263544" cy="2014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17" name="Google Shape;517;p5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77065" y="1447561"/>
            <a:ext cx="1824719" cy="417847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58"/>
          <p:cNvSpPr txBox="1"/>
          <p:nvPr/>
        </p:nvSpPr>
        <p:spPr>
          <a:xfrm>
            <a:off x="5362063" y="1764590"/>
            <a:ext cx="2933400" cy="6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325" lIns="85325" spcFirstLastPara="1" rIns="85325" wrap="square" tIns="85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95">
              <a:solidFill>
                <a:srgbClr val="20293D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95">
                <a:solidFill>
                  <a:srgbClr val="20293D"/>
                </a:solidFill>
                <a:latin typeface="Raleway"/>
                <a:ea typeface="Raleway"/>
                <a:cs typeface="Raleway"/>
                <a:sym typeface="Raleway"/>
              </a:rPr>
              <a:t>Drury 1983, Keshet &amp; Waxman 2005</a:t>
            </a:r>
            <a:endParaRPr sz="995">
              <a:solidFill>
                <a:srgbClr val="20293D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519" name="Google Shape;519;p5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43244" y="888998"/>
            <a:ext cx="1575463" cy="419723"/>
          </a:xfrm>
          <a:prstGeom prst="rect">
            <a:avLst/>
          </a:prstGeom>
          <a:noFill/>
          <a:ln>
            <a:noFill/>
          </a:ln>
        </p:spPr>
      </p:pic>
      <p:sp>
        <p:nvSpPr>
          <p:cNvPr id="520" name="Google Shape;520;p58"/>
          <p:cNvSpPr txBox="1"/>
          <p:nvPr/>
        </p:nvSpPr>
        <p:spPr>
          <a:xfrm>
            <a:off x="7357673" y="921108"/>
            <a:ext cx="937800" cy="355500"/>
          </a:xfrm>
          <a:prstGeom prst="rect">
            <a:avLst/>
          </a:prstGeom>
          <a:noFill/>
          <a:ln>
            <a:noFill/>
          </a:ln>
        </p:spPr>
        <p:txBody>
          <a:bodyPr anchorCtr="0" anchor="t" bIns="85325" lIns="85325" spcFirstLastPara="1" rIns="85325" wrap="square" tIns="85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95">
                <a:solidFill>
                  <a:srgbClr val="20293D"/>
                </a:solidFill>
                <a:latin typeface="Raleway"/>
                <a:ea typeface="Raleway"/>
                <a:cs typeface="Raleway"/>
                <a:sym typeface="Raleway"/>
              </a:rPr>
              <a:t>Kirk 1994</a:t>
            </a:r>
            <a:endParaRPr sz="995">
              <a:solidFill>
                <a:srgbClr val="20293D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521" name="Google Shape;521;p5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53430" y="237439"/>
            <a:ext cx="1956402" cy="419713"/>
          </a:xfrm>
          <a:prstGeom prst="rect">
            <a:avLst/>
          </a:prstGeom>
          <a:noFill/>
          <a:ln>
            <a:noFill/>
          </a:ln>
        </p:spPr>
      </p:pic>
      <p:sp>
        <p:nvSpPr>
          <p:cNvPr id="522" name="Google Shape;522;p58"/>
          <p:cNvSpPr txBox="1"/>
          <p:nvPr/>
        </p:nvSpPr>
        <p:spPr>
          <a:xfrm>
            <a:off x="890525" y="30448"/>
            <a:ext cx="428700" cy="207000"/>
          </a:xfrm>
          <a:prstGeom prst="rect">
            <a:avLst/>
          </a:prstGeom>
          <a:solidFill>
            <a:srgbClr val="1E293B">
              <a:alpha val="80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F1F5F9"/>
                </a:solidFill>
                <a:latin typeface="Arial"/>
                <a:ea typeface="Arial"/>
                <a:cs typeface="Arial"/>
                <a:sym typeface="Arial"/>
              </a:rPr>
              <a:t>t = 0</a:t>
            </a:r>
            <a:endParaRPr b="1" sz="900">
              <a:solidFill>
                <a:srgbClr val="F1F5F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59"/>
          <p:cNvSpPr txBox="1"/>
          <p:nvPr>
            <p:ph idx="12" type="sldNum"/>
          </p:nvPr>
        </p:nvSpPr>
        <p:spPr>
          <a:xfrm>
            <a:off x="7044916" y="4787084"/>
            <a:ext cx="1949700" cy="259500"/>
          </a:xfrm>
          <a:prstGeom prst="rect">
            <a:avLst/>
          </a:prstGeom>
        </p:spPr>
        <p:txBody>
          <a:bodyPr anchorCtr="0" anchor="ctr" bIns="86650" lIns="86650" spcFirstLastPara="1" rIns="86650" wrap="square" tIns="86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 sz="853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853">
              <a:solidFill>
                <a:srgbClr val="75757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28" name="Google Shape;528;p59" title="emissivity_evolution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7852" y="0"/>
            <a:ext cx="3174274" cy="2777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62576" y="976271"/>
            <a:ext cx="3360526" cy="2935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82435" y="2754351"/>
            <a:ext cx="2168364" cy="1937747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59"/>
          <p:cNvSpPr txBox="1"/>
          <p:nvPr/>
        </p:nvSpPr>
        <p:spPr>
          <a:xfrm>
            <a:off x="890525" y="30448"/>
            <a:ext cx="428700" cy="207000"/>
          </a:xfrm>
          <a:prstGeom prst="rect">
            <a:avLst/>
          </a:prstGeom>
          <a:solidFill>
            <a:srgbClr val="1E293B">
              <a:alpha val="80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F1F5F9"/>
                </a:solidFill>
                <a:latin typeface="Arial"/>
                <a:ea typeface="Arial"/>
                <a:cs typeface="Arial"/>
                <a:sym typeface="Arial"/>
              </a:rPr>
              <a:t>t = 93</a:t>
            </a:r>
            <a:endParaRPr b="1" sz="900">
              <a:solidFill>
                <a:srgbClr val="F1F5F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