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0"/>
  </p:notesMasterIdLst>
  <p:sldIdLst>
    <p:sldId id="256" r:id="rId2"/>
    <p:sldId id="458" r:id="rId3"/>
    <p:sldId id="460" r:id="rId4"/>
    <p:sldId id="461" r:id="rId5"/>
    <p:sldId id="463" r:id="rId6"/>
    <p:sldId id="407" r:id="rId7"/>
    <p:sldId id="409" r:id="rId8"/>
    <p:sldId id="377" r:id="rId9"/>
    <p:sldId id="378" r:id="rId10"/>
    <p:sldId id="444" r:id="rId11"/>
    <p:sldId id="469" r:id="rId12"/>
    <p:sldId id="445" r:id="rId13"/>
    <p:sldId id="454" r:id="rId14"/>
    <p:sldId id="446" r:id="rId15"/>
    <p:sldId id="466" r:id="rId16"/>
    <p:sldId id="448" r:id="rId17"/>
    <p:sldId id="464" r:id="rId18"/>
    <p:sldId id="449" r:id="rId19"/>
    <p:sldId id="447" r:id="rId20"/>
    <p:sldId id="396" r:id="rId21"/>
    <p:sldId id="451" r:id="rId22"/>
    <p:sldId id="453" r:id="rId23"/>
    <p:sldId id="450" r:id="rId24"/>
    <p:sldId id="467" r:id="rId25"/>
    <p:sldId id="412" r:id="rId26"/>
    <p:sldId id="260" r:id="rId27"/>
    <p:sldId id="465" r:id="rId28"/>
    <p:sldId id="42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A7876"/>
    <a:srgbClr val="C00000"/>
    <a:srgbClr val="F2CFEE"/>
    <a:srgbClr val="E59EDD"/>
    <a:srgbClr val="7F7F7F"/>
    <a:srgbClr val="F17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288"/>
    <p:restoredTop sz="94604"/>
  </p:normalViewPr>
  <p:slideViewPr>
    <p:cSldViewPr snapToGrid="0">
      <p:cViewPr>
        <p:scale>
          <a:sx n="67" d="100"/>
          <a:sy n="67" d="100"/>
        </p:scale>
        <p:origin x="264" y="1328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903CB0-9BBE-3C4F-BCEC-A1BEA6A4F9B3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C98E9-4141-F741-8674-0A818CC56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3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Visual layout and galaxy artwork: user-provided </a:t>
            </a:r>
            <a:r>
              <a:rPr dirty="0" err="1"/>
              <a:t>HotSci</a:t>
            </a:r>
            <a:r>
              <a:rPr dirty="0"/>
              <a:t> presentation, slide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22A11-4A6C-C60A-6F57-5856E416C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FA8D1B-241B-3E51-6876-6095AC6FE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DC4B3C-4417-4EE8-BCDC-5495E1990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NASA Hubble, Quasar Tsunamis Rip Across Galaxies (2020) — quasar outflow illustration: https://</a:t>
            </a:r>
            <a:r>
              <a:rPr dirty="0" err="1"/>
              <a:t>science.nasa.gov</a:t>
            </a:r>
            <a:r>
              <a:rPr dirty="0"/>
              <a:t>/missions/</a:t>
            </a:r>
            <a:r>
              <a:rPr dirty="0" err="1"/>
              <a:t>hubble</a:t>
            </a:r>
            <a:r>
              <a:rPr dirty="0"/>
              <a:t>/quasar-tsunamis-rip-across-galaxies/</a:t>
            </a:r>
          </a:p>
          <a:p>
            <a:r>
              <a:rPr dirty="0"/>
              <a:t>NASA Hubble/Chandra/VLA, MS 0735.6+7421 — radio plasma filling X-ray cavities: https://</a:t>
            </a:r>
            <a:r>
              <a:rPr dirty="0" err="1"/>
              <a:t>science.nasa.gov</a:t>
            </a:r>
            <a:r>
              <a:rPr dirty="0"/>
              <a:t>/asset/</a:t>
            </a:r>
            <a:r>
              <a:rPr dirty="0" err="1"/>
              <a:t>hubble</a:t>
            </a:r>
            <a:r>
              <a:rPr dirty="0"/>
              <a:t>/galaxy-cluster-ms-0735/</a:t>
            </a:r>
          </a:p>
          <a:p>
            <a:r>
              <a:rPr dirty="0"/>
              <a:t>Heckman &amp; Best 2014 — radiative/wind-dominated and jet/mechanical feedback framework.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919A6-77F1-5717-870C-0F650B051D9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4221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CAAE9-647B-C658-72D5-99E00CFC6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D7F122-A05F-B4E9-EE0E-2EBBB4D4B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6C5EE-CC6F-0FE1-D146-140E90AE5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NASA Hubble, Quasar Tsunamis Rip Across Galaxies (2020) — quasar outflow illustration: https://</a:t>
            </a:r>
            <a:r>
              <a:rPr dirty="0" err="1"/>
              <a:t>science.nasa.gov</a:t>
            </a:r>
            <a:r>
              <a:rPr dirty="0"/>
              <a:t>/missions/</a:t>
            </a:r>
            <a:r>
              <a:rPr dirty="0" err="1"/>
              <a:t>hubble</a:t>
            </a:r>
            <a:r>
              <a:rPr dirty="0"/>
              <a:t>/quasar-tsunamis-rip-across-galaxies/</a:t>
            </a:r>
          </a:p>
          <a:p>
            <a:r>
              <a:rPr dirty="0"/>
              <a:t>NASA Hubble/Chandra/VLA, MS 0735.6+7421 — radio plasma filling X-ray cavities: https://</a:t>
            </a:r>
            <a:r>
              <a:rPr dirty="0" err="1"/>
              <a:t>science.nasa.gov</a:t>
            </a:r>
            <a:r>
              <a:rPr dirty="0"/>
              <a:t>/asset/</a:t>
            </a:r>
            <a:r>
              <a:rPr dirty="0" err="1"/>
              <a:t>hubble</a:t>
            </a:r>
            <a:r>
              <a:rPr dirty="0"/>
              <a:t>/galaxy-cluster-ms-0735/</a:t>
            </a:r>
          </a:p>
          <a:p>
            <a:r>
              <a:rPr dirty="0"/>
              <a:t>Heckman &amp; Best 2014 — radiative/wind-dominated and jet/mechanical feedback framework.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01D75-F9CD-3235-46D6-3AAC4DB4C68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4384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D3E1-3A56-53DB-0566-67CB369D2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BAEC50-62E3-76C5-92FC-79C11A19D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86055-113B-EFE8-53F5-7AC6D86F3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NASA Hubble, Quasar Tsunamis Rip Across Galaxies (2020) — quasar outflow illustration: https://</a:t>
            </a:r>
            <a:r>
              <a:rPr dirty="0" err="1"/>
              <a:t>science.nasa.gov</a:t>
            </a:r>
            <a:r>
              <a:rPr dirty="0"/>
              <a:t>/missions/</a:t>
            </a:r>
            <a:r>
              <a:rPr dirty="0" err="1"/>
              <a:t>hubble</a:t>
            </a:r>
            <a:r>
              <a:rPr dirty="0"/>
              <a:t>/quasar-tsunamis-rip-across-galaxies/</a:t>
            </a:r>
          </a:p>
          <a:p>
            <a:r>
              <a:rPr dirty="0"/>
              <a:t>NASA Hubble/Chandra/VLA, MS 0735.6+7421 — radio plasma filling X-ray cavities: https://</a:t>
            </a:r>
            <a:r>
              <a:rPr dirty="0" err="1"/>
              <a:t>science.nasa.gov</a:t>
            </a:r>
            <a:r>
              <a:rPr dirty="0"/>
              <a:t>/asset/</a:t>
            </a:r>
            <a:r>
              <a:rPr dirty="0" err="1"/>
              <a:t>hubble</a:t>
            </a:r>
            <a:r>
              <a:rPr dirty="0"/>
              <a:t>/galaxy-cluster-ms-0735/</a:t>
            </a:r>
          </a:p>
          <a:p>
            <a:r>
              <a:rPr dirty="0"/>
              <a:t>Heckman &amp; Best 2014 — radiative/wind-dominated and jet/mechanical feedback framework.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8925A-AC2B-29C2-4BB3-8B4A5954790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7358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78D88-3573-C56D-1164-F65C20A24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BBB66-BF22-C86E-C403-808DC6D2FE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F19006-3694-16F3-ED25-5D0D81E96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EXPECTATION: red and dead elliptical galaxies </a:t>
            </a:r>
          </a:p>
          <a:p>
            <a:endParaRPr lang="en-US" dirty="0"/>
          </a:p>
          <a:p>
            <a:r>
              <a:rPr lang="en-US" dirty="0"/>
              <a:t>Plot of Radio luminosities of these sources (compared to luminosities of radio loud Quasars)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347B0-E191-EEB8-F465-89E7623206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58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AE7FD-C828-3E9D-64FA-E97FCDBF2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9D9BEA-E6E6-A82B-DD09-E30ACAE1BB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327499-6946-49D5-DAC1-CF11D35F9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EXPECTATION: red and dead elliptical galaxies </a:t>
            </a:r>
          </a:p>
          <a:p>
            <a:endParaRPr lang="en-US" dirty="0"/>
          </a:p>
          <a:p>
            <a:r>
              <a:rPr lang="en-US" dirty="0"/>
              <a:t>Plot of Radio luminosities of these sources (compared to luminosities of radio loud Quasars)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59B97-DE6C-D27C-7C23-080164C98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057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why finding SF LERGs is unusual and what it means at </a:t>
            </a:r>
            <a:r>
              <a:rPr lang="en-US" dirty="0" err="1"/>
              <a:t>higer</a:t>
            </a:r>
            <a:r>
              <a:rPr lang="en-US" dirty="0"/>
              <a:t> redshifts</a:t>
            </a:r>
          </a:p>
          <a:p>
            <a:r>
              <a:rPr lang="en-US" dirty="0"/>
              <a:t>Why are lower redshift LERGs particularly important to study?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39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BD96A-EC6A-5CD9-8F1A-4043AB57C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6E591-0732-64F8-72BE-30952A685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F4F014-E6D3-AC5B-567B-8332FF569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Prepare!!! Add SDSS spectra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441FF-6FD6-A29F-0919-E370CEB6C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51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BC1C5-039D-4AE7-78BC-88BAB6C74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BFA883-24CB-5098-0D42-DC02AB4AC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2F51E-B69E-0307-3844-373E9BB98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Prepare!!! Add SDSS spectra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E3955-271C-B6F2-98BC-139E17F49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9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58FB-A84C-84A4-FC27-7F514B8A6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85AEB0-9B2A-3AC1-53A8-2F3DD7826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76C590-591E-DA16-9F42-BD76B7F8A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Prepare!!! Add SDSS spectra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577F1-884F-DC9D-C5D5-FB7B0DDAD0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35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5A0F5-B81F-C0BB-C46A-711D25B0D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80A0A-3654-2721-DE13-5E53E8A1A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8245ED-BB96-3010-CBF9-71FA33D35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Prepare!!! Add SDSS spectra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53E8F-84B9-A926-018F-74EF277AE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44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3EB27-1357-1A55-1D51-B3A918A54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371164-5D4C-D2F2-73BB-A40AFB787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59EADD-79B9-413E-160A-48B3FDB3B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/>
              <a:t>Prepare!!! Add SDSS </a:t>
            </a:r>
            <a:r>
              <a:rPr lang="en-US" sz="3000" dirty="0" err="1"/>
              <a:t>spectraSome</a:t>
            </a:r>
            <a:r>
              <a:rPr lang="en-US" sz="3000" dirty="0"/>
              <a:t> SF-LERGs have obvious interaction signatures; others do not — and for the isolated systems, our current spectroscopy cannot yet determine whether the jet is affecting the molecular gas.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E065F-A1C5-1D4D-B737-59A543792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40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F46C4-DF5F-31B5-D6C1-9C954A89D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43856-2B92-0364-A5DE-859135999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84969-38F9-67CF-E9D9-CEFF31F6A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/>
              <a:t>Prepare!!! Add SDSS </a:t>
            </a:r>
            <a:r>
              <a:rPr lang="en-US" sz="3000" dirty="0" err="1"/>
              <a:t>spectraSome</a:t>
            </a:r>
            <a:r>
              <a:rPr lang="en-US" sz="3000" dirty="0"/>
              <a:t> SF-LERGs have obvious interaction signatures; others do not — and for the isolated systems, our current spectroscopy cannot yet determine whether the jet is affecting the molecular gas.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D8421-4C60-F3D9-D2B5-C7EE0C809A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20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C98E9-4141-F741-8674-0A818CC5603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56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283BE-DEFD-CFED-B551-58DEADC08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23EC3E-8C14-EDCD-BF86-82DEFDA5B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6480A5-D5D8-DCFB-63E7-F4BFB1391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Prepare!!! Add SDSS spectra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DC494-B9E4-E9B2-91A3-88C85A7A2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33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BC98E9-4141-F741-8674-0A818CC5603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379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3AE24-9242-D8A3-D86D-5CF809471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AD64D5-125F-FE68-B5DE-9508878E95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D3C0C-8626-5885-2E8F-AECF9F63E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Prepare!!! Add SDSS spectra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C001-D98A-9C54-E9E5-164684451B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43D0A-64D7-9346-BE3D-308C73F5B69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91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9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9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3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97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9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9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6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09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7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9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44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050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433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FCE46EA-2B6F-CF48-B909-DDE94E3F0EC8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F9935666-2618-324B-A407-AE76EAF52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04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8.jpe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0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6.png"/><Relationship Id="rId32" Type="http://schemas.openxmlformats.org/officeDocument/2006/relationships/image" Target="../media/image35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9" Type="http://schemas.openxmlformats.org/officeDocument/2006/relationships/image" Target="../media/image280.png"/><Relationship Id="rId31" Type="http://schemas.openxmlformats.org/officeDocument/2006/relationships/image" Target="../media/image34.png"/><Relationship Id="rId22" Type="http://schemas.openxmlformats.org/officeDocument/2006/relationships/image" Target="../media/image31.png"/><Relationship Id="rId27" Type="http://schemas.openxmlformats.org/officeDocument/2006/relationships/image" Target="../media/image29.png"/><Relationship Id="rId30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sv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23" Type="http://schemas.openxmlformats.org/officeDocument/2006/relationships/image" Target="../media/image49.gif"/><Relationship Id="rId22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26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9" Type="http://schemas.openxmlformats.org/officeDocument/2006/relationships/image" Target="../media/image280.png"/><Relationship Id="rId31" Type="http://schemas.openxmlformats.org/officeDocument/2006/relationships/image" Target="../media/image34.png"/><Relationship Id="rId22" Type="http://schemas.openxmlformats.org/officeDocument/2006/relationships/image" Target="../media/image31.png"/><Relationship Id="rId27" Type="http://schemas.openxmlformats.org/officeDocument/2006/relationships/image" Target="../media/image29.png"/><Relationship Id="rId30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Nasa Telescope Named for Mother of Hubble Nancy Grace Roman | NASA Jet  Propulsion Laboratory (JPL)">
            <a:extLst>
              <a:ext uri="{FF2B5EF4-FFF2-40B4-BE49-F238E27FC236}">
                <a16:creationId xmlns:a16="http://schemas.microsoft.com/office/drawing/2014/main" id="{AD932D9B-9FE8-2595-E318-2CFDDB76B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67" y="0"/>
            <a:ext cx="12199467" cy="6862200"/>
          </a:xfrm>
          <a:prstGeom prst="rect">
            <a:avLst/>
          </a:prstGeom>
        </p:spPr>
      </p:pic>
      <p:sp>
        <p:nvSpPr>
          <p:cNvPr id="1064" name="Rectangle 1063">
            <a:extLst>
              <a:ext uri="{FF2B5EF4-FFF2-40B4-BE49-F238E27FC236}">
                <a16:creationId xmlns:a16="http://schemas.microsoft.com/office/drawing/2014/main" id="{178FB36B-5BFE-42CA-BC60-1115E0D95EEC}"/>
              </a:ext>
            </a:extLst>
          </p:cNvPr>
          <p:cNvSpPr>
            <a:spLocks noGrp="1"/>
          </p:cNvSpPr>
          <p:nvPr/>
        </p:nvSpPr>
        <p:spPr>
          <a:xfrm>
            <a:off x="-7467" y="20987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8BCB30E-C884-5B2C-7607-73BEA7663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15" y="1326916"/>
            <a:ext cx="5048737" cy="2950833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l">
              <a:buNone/>
            </a:pPr>
            <a:r>
              <a:rPr lang="en-US" sz="5000" b="1" dirty="0">
                <a:latin typeface="Helvetica"/>
                <a:ea typeface="Helvetica"/>
                <a:cs typeface="Helvetica"/>
              </a:rPr>
              <a:t>When Jets Don’t Quench:</a:t>
            </a:r>
            <a:br>
              <a:rPr lang="en-US" sz="5000" b="1" dirty="0">
                <a:latin typeface="Helvetica"/>
                <a:ea typeface="Helvetica"/>
                <a:cs typeface="Helvetica"/>
              </a:rPr>
            </a:br>
            <a:r>
              <a:rPr lang="en-US" sz="4000" b="1" dirty="0">
                <a:solidFill>
                  <a:schemeClr val="accent4"/>
                </a:solidFill>
                <a:latin typeface="Helvetica"/>
                <a:ea typeface="Helvetica"/>
                <a:cs typeface="Helvetica"/>
              </a:rPr>
              <a:t>Fueling/Feedback</a:t>
            </a:r>
            <a:r>
              <a:rPr lang="en-US" sz="4000" b="1" dirty="0">
                <a:solidFill>
                  <a:srgbClr val="EA7876"/>
                </a:solidFill>
                <a:latin typeface="Helvetica"/>
                <a:ea typeface="Helvetica"/>
                <a:cs typeface="Helvetica"/>
              </a:rPr>
              <a:t>? </a:t>
            </a:r>
            <a:r>
              <a:rPr lang="en-US" sz="4000" b="1" dirty="0">
                <a:solidFill>
                  <a:schemeClr val="accent4"/>
                </a:solidFill>
                <a:latin typeface="Helvetica"/>
                <a:ea typeface="Helvetica"/>
                <a:cs typeface="Helvetica"/>
              </a:rPr>
              <a:t>in Blue LERGs</a:t>
            </a:r>
            <a:endParaRPr sz="4000" b="1" dirty="0">
              <a:solidFill>
                <a:schemeClr val="accent4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4F0CBF47-2D6F-4FC5-BA99-081637F7DD0D}"/>
              </a:ext>
            </a:extLst>
          </p:cNvPr>
          <p:cNvSpPr>
            <a:spLocks noGrp="1"/>
          </p:cNvSpPr>
          <p:nvPr/>
        </p:nvSpPr>
        <p:spPr>
          <a:xfrm>
            <a:off x="43217" y="4605380"/>
            <a:ext cx="4726007" cy="17550"/>
          </a:xfrm>
          <a:prstGeom prst="line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BE6B540E-06DF-D0B7-BD00-587D09214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16" y="4717707"/>
            <a:ext cx="4328661" cy="1485319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500"/>
              </a:spcBef>
              <a:buNone/>
            </a:pPr>
            <a:r>
              <a:rPr sz="1300" b="1" dirty="0">
                <a:latin typeface="Helvetica"/>
                <a:ea typeface="Helvetica"/>
                <a:cs typeface="Helvetica"/>
              </a:rPr>
              <a:t>Swetha Sankar</a:t>
            </a:r>
            <a:r>
              <a:rPr sz="1300" dirty="0">
                <a:latin typeface="Helvetica"/>
                <a:ea typeface="Helvetica"/>
                <a:cs typeface="Helvetica"/>
              </a:rPr>
              <a:t> </a:t>
            </a:r>
            <a:r>
              <a:rPr sz="1300" dirty="0">
                <a:solidFill>
                  <a:schemeClr val="accent5">
                    <a:lumMod val="40000"/>
                    <a:lumOff val="60000"/>
                  </a:schemeClr>
                </a:solidFill>
                <a:latin typeface="Helvetica"/>
                <a:ea typeface="Helvetica"/>
                <a:cs typeface="Helvetica"/>
              </a:rPr>
              <a:t>| Johns Hopkins University</a:t>
            </a:r>
            <a:endParaRPr lang="en-US" sz="1300" dirty="0">
              <a:solidFill>
                <a:schemeClr val="accent5">
                  <a:lumMod val="40000"/>
                  <a:lumOff val="60000"/>
                </a:schemeClr>
              </a:solidFill>
              <a:latin typeface="Helvetica"/>
              <a:ea typeface="Helvetica"/>
              <a:cs typeface="Helvetica"/>
            </a:endParaRPr>
          </a:p>
          <a:p>
            <a:pPr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300" dirty="0">
                <a:latin typeface="Helvetica"/>
                <a:ea typeface="Helvetica"/>
                <a:cs typeface="Helvetica"/>
              </a:rPr>
              <a:t>Illuminating the Active Universe</a:t>
            </a:r>
            <a:r>
              <a:rPr sz="1300" dirty="0">
                <a:latin typeface="Helvetica"/>
                <a:ea typeface="Helvetica"/>
                <a:cs typeface="Helvetica"/>
              </a:rPr>
              <a:t> • 2026</a:t>
            </a:r>
            <a:endParaRPr lang="en-US" sz="1300" dirty="0">
              <a:latin typeface="Helvetica"/>
              <a:ea typeface="Helvetica"/>
              <a:cs typeface="Helvetica"/>
            </a:endParaRPr>
          </a:p>
          <a:p>
            <a:pPr algn="l"/>
            <a:r>
              <a:rPr lang="en-US" sz="1200" dirty="0">
                <a:latin typeface="Helvetica" pitchFamily="2" charset="0"/>
              </a:rPr>
              <a:t>with </a:t>
            </a:r>
            <a:r>
              <a:rPr lang="en-US" sz="1200" b="1" dirty="0">
                <a:latin typeface="Helvetica" pitchFamily="2" charset="0"/>
              </a:rPr>
              <a:t>A. Petric, T. Heckman</a:t>
            </a:r>
            <a:r>
              <a:rPr lang="en-US" sz="1200" dirty="0">
                <a:latin typeface="Helvetica" pitchFamily="2" charset="0"/>
              </a:rPr>
              <a:t>, R. Janssen, M. Lacy, N. Nesvadba, K. Rowlands, P. Patil, A. Giman, and collaborators</a:t>
            </a:r>
          </a:p>
          <a:p>
            <a:pPr algn="l">
              <a:buNone/>
            </a:pPr>
            <a:endParaRPr sz="1300" dirty="0">
              <a:latin typeface="Helvetica"/>
              <a:ea typeface="Helvetica"/>
              <a:cs typeface="Helvetica"/>
            </a:endParaRPr>
          </a:p>
        </p:txBody>
      </p:sp>
      <p:pic>
        <p:nvPicPr>
          <p:cNvPr id="2" name="Picture 73" descr="University Logo – Brand Guidelines">
            <a:extLst>
              <a:ext uri="{FF2B5EF4-FFF2-40B4-BE49-F238E27FC236}">
                <a16:creationId xmlns:a16="http://schemas.microsoft.com/office/drawing/2014/main" id="{9DF60185-1B85-4B75-E755-0E0C9EE0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918" y="5705786"/>
            <a:ext cx="2283027" cy="130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479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CDF6C-6345-D21A-FA37-54B7699EF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38980E1-9952-6979-94D4-E7F272D4785D}"/>
              </a:ext>
            </a:extLst>
          </p:cNvPr>
          <p:cNvSpPr txBox="1"/>
          <p:nvPr/>
        </p:nvSpPr>
        <p:spPr>
          <a:xfrm>
            <a:off x="3043237" y="6311384"/>
            <a:ext cx="243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McConnell &amp; Ma+2013</a:t>
            </a:r>
          </a:p>
        </p:txBody>
      </p:sp>
      <p:sp>
        <p:nvSpPr>
          <p:cNvPr id="2" name="slide-title">
            <a:extLst>
              <a:ext uri="{FF2B5EF4-FFF2-40B4-BE49-F238E27FC236}">
                <a16:creationId xmlns:a16="http://schemas.microsoft.com/office/drawing/2014/main" id="{7F9833EE-11F9-97D5-E080-1520B7A6ABD4}"/>
              </a:ext>
            </a:extLst>
          </p:cNvPr>
          <p:cNvSpPr>
            <a:spLocks noGrp="1"/>
          </p:cNvSpPr>
          <p:nvPr/>
        </p:nvSpPr>
        <p:spPr>
          <a:xfrm>
            <a:off x="514350" y="361950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Black-hole</a:t>
            </a:r>
            <a:r>
              <a:rPr sz="2850" b="1" dirty="0">
                <a:solidFill>
                  <a:srgbClr val="F5F7FA"/>
                </a:solidFill>
                <a:latin typeface="Arial"/>
                <a:ea typeface="Arial"/>
                <a:cs typeface="Arial"/>
              </a:rPr>
              <a:t> growth is linked to galaxy evolution</a:t>
            </a:r>
          </a:p>
        </p:txBody>
      </p:sp>
      <p:sp>
        <p:nvSpPr>
          <p:cNvPr id="3" name="M-sigma relation-frame">
            <a:extLst>
              <a:ext uri="{FF2B5EF4-FFF2-40B4-BE49-F238E27FC236}">
                <a16:creationId xmlns:a16="http://schemas.microsoft.com/office/drawing/2014/main" id="{2A96A16C-0496-E11E-A54E-5CBA048C8DD9}"/>
              </a:ext>
            </a:extLst>
          </p:cNvPr>
          <p:cNvSpPr>
            <a:spLocks noGrp="1"/>
          </p:cNvSpPr>
          <p:nvPr/>
        </p:nvSpPr>
        <p:spPr>
          <a:xfrm>
            <a:off x="590550" y="1381125"/>
            <a:ext cx="4905375" cy="47625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9050">
            <a:solidFill>
              <a:schemeClr val="accent5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23DFFB-1441-35AA-88E1-C6476AA2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03769" y="1457325"/>
            <a:ext cx="4078936" cy="4610100"/>
          </a:xfrm>
          <a:prstGeom prst="roundRect">
            <a:avLst>
              <a:gd name="adj" fmla="val 1653"/>
            </a:avLst>
          </a:prstGeom>
        </p:spPr>
      </p:pic>
      <p:sp>
        <p:nvSpPr>
          <p:cNvPr id="10" name="accent-bar">
            <a:extLst>
              <a:ext uri="{FF2B5EF4-FFF2-40B4-BE49-F238E27FC236}">
                <a16:creationId xmlns:a16="http://schemas.microsoft.com/office/drawing/2014/main" id="{AB5C5A29-352D-52ED-B1B4-36A6CFF45A04}"/>
              </a:ext>
            </a:extLst>
          </p:cNvPr>
          <p:cNvSpPr>
            <a:spLocks noGrp="1"/>
          </p:cNvSpPr>
          <p:nvPr/>
        </p:nvSpPr>
        <p:spPr>
          <a:xfrm>
            <a:off x="6048375" y="1638300"/>
            <a:ext cx="85725" cy="329565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key-statement">
            <a:extLst>
              <a:ext uri="{FF2B5EF4-FFF2-40B4-BE49-F238E27FC236}">
                <a16:creationId xmlns:a16="http://schemas.microsoft.com/office/drawing/2014/main" id="{88EAD190-0F5A-162B-2AB8-133938A476FA}"/>
              </a:ext>
            </a:extLst>
          </p:cNvPr>
          <p:cNvSpPr>
            <a:spLocks noGrp="1"/>
          </p:cNvSpPr>
          <p:nvPr/>
        </p:nvSpPr>
        <p:spPr>
          <a:xfrm>
            <a:off x="6477000" y="1771650"/>
            <a:ext cx="49530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5000"/>
              </a:lnSpc>
              <a:buNone/>
              <a:defRPr sz="3000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5F7FA"/>
                </a:solidFill>
                <a:latin typeface="Arial"/>
                <a:ea typeface="Arial"/>
                <a:cs typeface="Arial"/>
              </a:rPr>
              <a:t>Black-hole mass tracks</a:t>
            </a:r>
          </a:p>
          <a:p>
            <a:pPr algn="l">
              <a:lnSpc>
                <a:spcPct val="95000"/>
              </a:lnSpc>
              <a:buNone/>
              <a:defRPr sz="3000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5F7FA"/>
                </a:solidFill>
                <a:latin typeface="Arial"/>
                <a:ea typeface="Arial"/>
                <a:cs typeface="Arial"/>
              </a:rPr>
              <a:t>the stellar bulge</a:t>
            </a:r>
          </a:p>
        </p:txBody>
      </p:sp>
      <p:sp>
        <p:nvSpPr>
          <p:cNvPr id="12" name="interpretation">
            <a:extLst>
              <a:ext uri="{FF2B5EF4-FFF2-40B4-BE49-F238E27FC236}">
                <a16:creationId xmlns:a16="http://schemas.microsoft.com/office/drawing/2014/main" id="{461FF4FB-CD00-757A-BAAC-86C6A8582461}"/>
              </a:ext>
            </a:extLst>
          </p:cNvPr>
          <p:cNvSpPr>
            <a:spLocks noGrp="1"/>
          </p:cNvSpPr>
          <p:nvPr/>
        </p:nvSpPr>
        <p:spPr>
          <a:xfrm>
            <a:off x="6477000" y="3238500"/>
            <a:ext cx="4762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9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sz="195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The scaling relation implies that black-hole growth and galaxy evolution are coupled.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81DA429-E1F7-2AC2-2D74-8C17D3C34624}"/>
              </a:ext>
            </a:extLst>
          </p:cNvPr>
          <p:cNvSpPr/>
          <p:nvPr/>
        </p:nvSpPr>
        <p:spPr>
          <a:xfrm>
            <a:off x="6797675" y="4533900"/>
            <a:ext cx="4121150" cy="982134"/>
          </a:xfrm>
          <a:prstGeom prst="roundRect">
            <a:avLst/>
          </a:prstGeom>
          <a:solidFill>
            <a:srgbClr val="F2CFEE">
              <a:alpha val="43137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AGN feedback provides mechanism for this coupling</a:t>
            </a:r>
          </a:p>
        </p:txBody>
      </p:sp>
    </p:spTree>
    <p:extLst>
      <p:ext uri="{BB962C8B-B14F-4D97-AF65-F5344CB8AC3E}">
        <p14:creationId xmlns:p14="http://schemas.microsoft.com/office/powerpoint/2010/main" val="3052120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8363D-1E51-0D17-AF27-37B9BCD9A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3C033 nuclear optical spectrum-frame">
            <a:extLst>
              <a:ext uri="{FF2B5EF4-FFF2-40B4-BE49-F238E27FC236}">
                <a16:creationId xmlns:a16="http://schemas.microsoft.com/office/drawing/2014/main" id="{1923F952-B546-6EAB-52AE-9C628C476EEF}"/>
              </a:ext>
            </a:extLst>
          </p:cNvPr>
          <p:cNvSpPr>
            <a:spLocks noGrp="1"/>
          </p:cNvSpPr>
          <p:nvPr/>
        </p:nvSpPr>
        <p:spPr>
          <a:xfrm>
            <a:off x="2425028" y="2826914"/>
            <a:ext cx="1795174" cy="1951278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D0118BA-47A3-8F8B-0A8B-36EAA3DE79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39" t="7011" r="458" b="-700"/>
          <a:stretch>
            <a:fillRect/>
          </a:stretch>
        </p:blipFill>
        <p:spPr>
          <a:xfrm>
            <a:off x="2439293" y="2864171"/>
            <a:ext cx="1707522" cy="1503081"/>
          </a:xfrm>
          <a:prstGeom prst="rect">
            <a:avLst/>
          </a:prstGeom>
        </p:spPr>
      </p:pic>
      <p:sp>
        <p:nvSpPr>
          <p:cNvPr id="4" name="label-RADIATIVE / WIND-DOMINATED">
            <a:extLst>
              <a:ext uri="{FF2B5EF4-FFF2-40B4-BE49-F238E27FC236}">
                <a16:creationId xmlns:a16="http://schemas.microsoft.com/office/drawing/2014/main" id="{8461541A-DB6A-8B71-34F1-DA50F3C6A8CC}"/>
              </a:ext>
            </a:extLst>
          </p:cNvPr>
          <p:cNvSpPr>
            <a:spLocks noGrp="1"/>
          </p:cNvSpPr>
          <p:nvPr/>
        </p:nvSpPr>
        <p:spPr>
          <a:xfrm>
            <a:off x="1733550" y="713865"/>
            <a:ext cx="2914650" cy="333375"/>
          </a:xfrm>
          <a:prstGeom prst="roundRect">
            <a:avLst>
              <a:gd name="adj" fmla="val 22857"/>
            </a:avLst>
          </a:prstGeom>
          <a:solidFill>
            <a:schemeClr val="accent4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 lIns="76200" tIns="28575" rIns="76200" bIns="28575" anchor="ctr">
            <a:normAutofit/>
          </a:bodyPr>
          <a:lstStyle/>
          <a:p>
            <a:pPr algn="ctr">
              <a:defRPr sz="1275" b="1">
                <a:solidFill>
                  <a:srgbClr val="05070A"/>
                </a:solidFill>
                <a:latin typeface="Arial"/>
                <a:ea typeface="Arial"/>
                <a:cs typeface="Arial"/>
              </a:defRPr>
            </a:pPr>
            <a:r>
              <a:rPr lang="en-US" sz="1275" b="1" dirty="0">
                <a:solidFill>
                  <a:srgbClr val="05070A"/>
                </a:solidFill>
                <a:latin typeface="Arial"/>
                <a:ea typeface="Arial"/>
                <a:cs typeface="Arial"/>
              </a:rPr>
              <a:t>RADIATIVE</a:t>
            </a:r>
            <a:endParaRPr sz="1275" b="1" dirty="0">
              <a:solidFill>
                <a:srgbClr val="05070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quasar outflow illustration-frame">
            <a:extLst>
              <a:ext uri="{FF2B5EF4-FFF2-40B4-BE49-F238E27FC236}">
                <a16:creationId xmlns:a16="http://schemas.microsoft.com/office/drawing/2014/main" id="{FAF9C0C9-329F-F3C2-1D5D-0531C55A1EEA}"/>
              </a:ext>
            </a:extLst>
          </p:cNvPr>
          <p:cNvSpPr>
            <a:spLocks noGrp="1"/>
          </p:cNvSpPr>
          <p:nvPr/>
        </p:nvSpPr>
        <p:spPr>
          <a:xfrm>
            <a:off x="1998177" y="1181563"/>
            <a:ext cx="2408899" cy="1519445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91B5356-3CEF-E478-46E7-C2289F6811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61" b="1061"/>
          <a:stretch>
            <a:fillRect/>
          </a:stretch>
        </p:blipFill>
        <p:spPr>
          <a:xfrm>
            <a:off x="2074377" y="1257764"/>
            <a:ext cx="2257136" cy="1313952"/>
          </a:xfrm>
          <a:prstGeom prst="roundRect">
            <a:avLst>
              <a:gd name="adj" fmla="val 2721"/>
            </a:avLst>
          </a:prstGeom>
        </p:spPr>
      </p:pic>
      <p:sp>
        <p:nvSpPr>
          <p:cNvPr id="12" name="source">
            <a:extLst>
              <a:ext uri="{FF2B5EF4-FFF2-40B4-BE49-F238E27FC236}">
                <a16:creationId xmlns:a16="http://schemas.microsoft.com/office/drawing/2014/main" id="{63B185CD-215F-9633-2F62-59EDB977B2F9}"/>
              </a:ext>
            </a:extLst>
          </p:cNvPr>
          <p:cNvSpPr>
            <a:spLocks noGrp="1"/>
          </p:cNvSpPr>
          <p:nvPr/>
        </p:nvSpPr>
        <p:spPr>
          <a:xfrm>
            <a:off x="2200098" y="2609272"/>
            <a:ext cx="2136284" cy="999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sz="1050" b="0" dirty="0">
                <a:latin typeface="+mj-lt"/>
                <a:ea typeface="Arial"/>
                <a:cs typeface="Arial"/>
              </a:rPr>
              <a:t>NASA / ESA / N. Arav (illustration)</a:t>
            </a:r>
          </a:p>
        </p:txBody>
      </p:sp>
      <p:sp>
        <p:nvSpPr>
          <p:cNvPr id="24" name="3C033 nuclear optical spectrum-frame">
            <a:extLst>
              <a:ext uri="{FF2B5EF4-FFF2-40B4-BE49-F238E27FC236}">
                <a16:creationId xmlns:a16="http://schemas.microsoft.com/office/drawing/2014/main" id="{2BB70AEA-9299-B98E-E177-CFB76272BF75}"/>
              </a:ext>
            </a:extLst>
          </p:cNvPr>
          <p:cNvSpPr>
            <a:spLocks noGrp="1"/>
          </p:cNvSpPr>
          <p:nvPr/>
        </p:nvSpPr>
        <p:spPr>
          <a:xfrm>
            <a:off x="238823" y="2826553"/>
            <a:ext cx="1862383" cy="1951639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C323034-094A-92D3-F5CE-67E41EDFEE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28"/>
          <a:stretch>
            <a:fillRect/>
          </a:stretch>
        </p:blipFill>
        <p:spPr>
          <a:xfrm>
            <a:off x="282519" y="2864171"/>
            <a:ext cx="1752624" cy="1508798"/>
          </a:xfrm>
          <a:prstGeom prst="rect">
            <a:avLst/>
          </a:prstGeom>
        </p:spPr>
      </p:pic>
      <p:sp>
        <p:nvSpPr>
          <p:cNvPr id="29" name="source">
            <a:extLst>
              <a:ext uri="{FF2B5EF4-FFF2-40B4-BE49-F238E27FC236}">
                <a16:creationId xmlns:a16="http://schemas.microsoft.com/office/drawing/2014/main" id="{22ABCD4B-BE10-E578-6AC1-A4FD1954A8E5}"/>
              </a:ext>
            </a:extLst>
          </p:cNvPr>
          <p:cNvSpPr>
            <a:spLocks noGrp="1"/>
          </p:cNvSpPr>
          <p:nvPr/>
        </p:nvSpPr>
        <p:spPr>
          <a:xfrm>
            <a:off x="238823" y="4376477"/>
            <a:ext cx="1826911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lang="en-US" sz="120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Rupke+2023</a:t>
            </a:r>
            <a:r>
              <a:rPr lang="en-US" sz="1200" dirty="0"/>
              <a:t> · coauthor</a:t>
            </a:r>
            <a:endParaRPr sz="1200" b="0" dirty="0">
              <a:solidFill>
                <a:srgbClr val="A8B0B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slide-title">
            <a:extLst>
              <a:ext uri="{FF2B5EF4-FFF2-40B4-BE49-F238E27FC236}">
                <a16:creationId xmlns:a16="http://schemas.microsoft.com/office/drawing/2014/main" id="{52343C17-7F63-55AC-842C-7607ABE06C32}"/>
              </a:ext>
            </a:extLst>
          </p:cNvPr>
          <p:cNvSpPr>
            <a:spLocks noGrp="1"/>
          </p:cNvSpPr>
          <p:nvPr/>
        </p:nvSpPr>
        <p:spPr>
          <a:xfrm>
            <a:off x="514350" y="47115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F5F7FA"/>
                </a:solidFill>
                <a:latin typeface="Arial"/>
                <a:ea typeface="Arial"/>
                <a:cs typeface="Arial"/>
              </a:rPr>
              <a:t>AGN couple to galaxies through </a:t>
            </a:r>
            <a:r>
              <a:rPr sz="285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/>
                <a:ea typeface="Arial"/>
                <a:cs typeface="Arial"/>
              </a:rPr>
              <a:t>winds and jets</a:t>
            </a:r>
          </a:p>
        </p:txBody>
      </p:sp>
      <p:sp>
        <p:nvSpPr>
          <p:cNvPr id="17" name="source">
            <a:extLst>
              <a:ext uri="{FF2B5EF4-FFF2-40B4-BE49-F238E27FC236}">
                <a16:creationId xmlns:a16="http://schemas.microsoft.com/office/drawing/2014/main" id="{C98BFE3C-32EE-9E51-7745-76F0E527F4E0}"/>
              </a:ext>
            </a:extLst>
          </p:cNvPr>
          <p:cNvSpPr>
            <a:spLocks noGrp="1"/>
          </p:cNvSpPr>
          <p:nvPr/>
        </p:nvSpPr>
        <p:spPr>
          <a:xfrm>
            <a:off x="3071160" y="4354055"/>
            <a:ext cx="1108061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lang="en-US" sz="120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Sankar+2026</a:t>
            </a:r>
            <a:endParaRPr sz="1200" b="0" dirty="0">
              <a:solidFill>
                <a:srgbClr val="A8B0B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3C033 nuclear optical spectrum-frame">
            <a:extLst>
              <a:ext uri="{FF2B5EF4-FFF2-40B4-BE49-F238E27FC236}">
                <a16:creationId xmlns:a16="http://schemas.microsoft.com/office/drawing/2014/main" id="{DD8CDAD9-3CE0-9801-FE24-9C68B44DEF0C}"/>
              </a:ext>
            </a:extLst>
          </p:cNvPr>
          <p:cNvSpPr>
            <a:spLocks noGrp="1"/>
          </p:cNvSpPr>
          <p:nvPr/>
        </p:nvSpPr>
        <p:spPr>
          <a:xfrm>
            <a:off x="4550893" y="2826553"/>
            <a:ext cx="1715537" cy="1951277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ource">
            <a:extLst>
              <a:ext uri="{FF2B5EF4-FFF2-40B4-BE49-F238E27FC236}">
                <a16:creationId xmlns:a16="http://schemas.microsoft.com/office/drawing/2014/main" id="{23118DAB-7F79-14ED-6FBD-61A862FDA10B}"/>
              </a:ext>
            </a:extLst>
          </p:cNvPr>
          <p:cNvSpPr>
            <a:spLocks noGrp="1"/>
          </p:cNvSpPr>
          <p:nvPr/>
        </p:nvSpPr>
        <p:spPr>
          <a:xfrm>
            <a:off x="4550893" y="4347511"/>
            <a:ext cx="1677987" cy="2194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lang="en-US" sz="120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Vayner+2026</a:t>
            </a:r>
            <a:r>
              <a:rPr lang="en-US" sz="1200" dirty="0"/>
              <a:t> · coauthor</a:t>
            </a:r>
            <a:endParaRPr sz="1200" b="0" dirty="0">
              <a:solidFill>
                <a:srgbClr val="A8B0B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E803131-697E-FC69-56AA-AC6454A14F7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332" b="3268"/>
          <a:stretch>
            <a:fillRect/>
          </a:stretch>
        </p:blipFill>
        <p:spPr>
          <a:xfrm>
            <a:off x="4650522" y="2853384"/>
            <a:ext cx="1506536" cy="1365119"/>
          </a:xfrm>
          <a:prstGeom prst="rect">
            <a:avLst/>
          </a:prstGeom>
        </p:spPr>
      </p:pic>
      <p:sp>
        <p:nvSpPr>
          <p:cNvPr id="40" name="Right Arrow 39">
            <a:extLst>
              <a:ext uri="{FF2B5EF4-FFF2-40B4-BE49-F238E27FC236}">
                <a16:creationId xmlns:a16="http://schemas.microsoft.com/office/drawing/2014/main" id="{DA96EB12-7B81-600B-4243-3AF04E2A8B53}"/>
              </a:ext>
            </a:extLst>
          </p:cNvPr>
          <p:cNvSpPr/>
          <p:nvPr/>
        </p:nvSpPr>
        <p:spPr>
          <a:xfrm>
            <a:off x="2101206" y="3442459"/>
            <a:ext cx="374681" cy="41910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7DEF66C3-F64E-E5F5-5185-AF1E327C5CF1}"/>
              </a:ext>
            </a:extLst>
          </p:cNvPr>
          <p:cNvSpPr/>
          <p:nvPr/>
        </p:nvSpPr>
        <p:spPr>
          <a:xfrm>
            <a:off x="4208982" y="3445425"/>
            <a:ext cx="374681" cy="41910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7DD413F-574A-0557-440D-0FCB81AC47F2}"/>
              </a:ext>
            </a:extLst>
          </p:cNvPr>
          <p:cNvSpPr txBox="1"/>
          <p:nvPr/>
        </p:nvSpPr>
        <p:spPr>
          <a:xfrm>
            <a:off x="321026" y="4490531"/>
            <a:ext cx="17447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fast ionized winds</a:t>
            </a:r>
            <a:endParaRPr lang="en-US" sz="15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58743FB-540B-AE91-A904-E658EE8E8E5D}"/>
              </a:ext>
            </a:extLst>
          </p:cNvPr>
          <p:cNvSpPr txBox="1"/>
          <p:nvPr/>
        </p:nvSpPr>
        <p:spPr>
          <a:xfrm>
            <a:off x="2553554" y="4454790"/>
            <a:ext cx="16051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resolved shocks</a:t>
            </a:r>
            <a:endParaRPr lang="en-US" sz="15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C4A38AD-1491-4BE8-E6D5-33E84077DDE2}"/>
              </a:ext>
            </a:extLst>
          </p:cNvPr>
          <p:cNvSpPr txBox="1"/>
          <p:nvPr/>
        </p:nvSpPr>
        <p:spPr>
          <a:xfrm>
            <a:off x="4571441" y="4454790"/>
            <a:ext cx="173637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host ISM coupling</a:t>
            </a: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37248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891AB-39F0-B122-6CEB-39F21B3C7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3C031 nuclear optical spectrum-frame">
            <a:extLst>
              <a:ext uri="{FF2B5EF4-FFF2-40B4-BE49-F238E27FC236}">
                <a16:creationId xmlns:a16="http://schemas.microsoft.com/office/drawing/2014/main" id="{74250E50-1A00-24A3-ACBB-BEB705FF31EE}"/>
              </a:ext>
            </a:extLst>
          </p:cNvPr>
          <p:cNvSpPr>
            <a:spLocks noGrp="1"/>
          </p:cNvSpPr>
          <p:nvPr/>
        </p:nvSpPr>
        <p:spPr>
          <a:xfrm>
            <a:off x="7322787" y="3123718"/>
            <a:ext cx="4443294" cy="2542754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5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center-divider">
            <a:extLst>
              <a:ext uri="{FF2B5EF4-FFF2-40B4-BE49-F238E27FC236}">
                <a16:creationId xmlns:a16="http://schemas.microsoft.com/office/drawing/2014/main" id="{13E79026-BE89-F255-507E-1CF15FD53ABF}"/>
              </a:ext>
            </a:extLst>
          </p:cNvPr>
          <p:cNvSpPr>
            <a:spLocks noGrp="1"/>
          </p:cNvSpPr>
          <p:nvPr/>
        </p:nvSpPr>
        <p:spPr>
          <a:xfrm>
            <a:off x="6656878" y="1038418"/>
            <a:ext cx="0" cy="4400550"/>
          </a:xfrm>
          <a:prstGeom prst="line">
            <a:avLst/>
          </a:prstGeom>
          <a:noFill/>
          <a:ln w="19050">
            <a:solidFill>
              <a:srgbClr val="343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abel-RADIATIVE / WIND-DOMINATED">
            <a:extLst>
              <a:ext uri="{FF2B5EF4-FFF2-40B4-BE49-F238E27FC236}">
                <a16:creationId xmlns:a16="http://schemas.microsoft.com/office/drawing/2014/main" id="{7CF7F7C0-D9B6-E95B-4F71-25C60D823F79}"/>
              </a:ext>
            </a:extLst>
          </p:cNvPr>
          <p:cNvSpPr>
            <a:spLocks noGrp="1"/>
          </p:cNvSpPr>
          <p:nvPr/>
        </p:nvSpPr>
        <p:spPr>
          <a:xfrm>
            <a:off x="1733550" y="713865"/>
            <a:ext cx="2914650" cy="333375"/>
          </a:xfrm>
          <a:prstGeom prst="roundRect">
            <a:avLst>
              <a:gd name="adj" fmla="val 22857"/>
            </a:avLst>
          </a:prstGeom>
          <a:solidFill>
            <a:schemeClr val="accent4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 lIns="76200" tIns="28575" rIns="76200" bIns="28575" anchor="ctr">
            <a:normAutofit/>
          </a:bodyPr>
          <a:lstStyle/>
          <a:p>
            <a:pPr algn="ctr">
              <a:defRPr sz="1275" b="1">
                <a:solidFill>
                  <a:srgbClr val="05070A"/>
                </a:solidFill>
                <a:latin typeface="Arial"/>
                <a:ea typeface="Arial"/>
                <a:cs typeface="Arial"/>
              </a:defRPr>
            </a:pPr>
            <a:r>
              <a:rPr lang="en-US" sz="1275" b="1" dirty="0">
                <a:solidFill>
                  <a:srgbClr val="05070A"/>
                </a:solidFill>
                <a:latin typeface="Arial"/>
                <a:ea typeface="Arial"/>
                <a:cs typeface="Arial"/>
              </a:rPr>
              <a:t>RADIATIVE</a:t>
            </a:r>
            <a:endParaRPr sz="1275" b="1" dirty="0">
              <a:solidFill>
                <a:srgbClr val="05070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label-KINETIC / JET-DOMINATED">
            <a:extLst>
              <a:ext uri="{FF2B5EF4-FFF2-40B4-BE49-F238E27FC236}">
                <a16:creationId xmlns:a16="http://schemas.microsoft.com/office/drawing/2014/main" id="{83C4BEEE-6A35-C74F-CA83-F55FF9DB11CB}"/>
              </a:ext>
            </a:extLst>
          </p:cNvPr>
          <p:cNvSpPr>
            <a:spLocks noGrp="1"/>
          </p:cNvSpPr>
          <p:nvPr/>
        </p:nvSpPr>
        <p:spPr>
          <a:xfrm>
            <a:off x="8078531" y="987012"/>
            <a:ext cx="2724150" cy="333375"/>
          </a:xfrm>
          <a:prstGeom prst="roundRect">
            <a:avLst>
              <a:gd name="adj" fmla="val 22857"/>
            </a:avLst>
          </a:prstGeom>
          <a:solidFill>
            <a:schemeClr val="accent5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 lIns="76200" tIns="28575" rIns="76200" bIns="28575" anchor="ctr">
            <a:normAutofit/>
          </a:bodyPr>
          <a:lstStyle/>
          <a:p>
            <a:pPr algn="ctr">
              <a:defRPr sz="1275" b="1">
                <a:solidFill>
                  <a:srgbClr val="05070A"/>
                </a:solidFill>
                <a:latin typeface="Arial"/>
                <a:ea typeface="Arial"/>
                <a:cs typeface="Arial"/>
              </a:defRPr>
            </a:pPr>
            <a:r>
              <a:rPr lang="en-US" sz="1275" b="1" dirty="0">
                <a:solidFill>
                  <a:srgbClr val="05070A"/>
                </a:solidFill>
                <a:latin typeface="Arial"/>
                <a:ea typeface="Arial"/>
                <a:cs typeface="Arial"/>
              </a:rPr>
              <a:t>KINETIC</a:t>
            </a:r>
            <a:endParaRPr sz="1275" b="1" dirty="0">
              <a:solidFill>
                <a:srgbClr val="05070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quasar outflow illustration-frame">
            <a:extLst>
              <a:ext uri="{FF2B5EF4-FFF2-40B4-BE49-F238E27FC236}">
                <a16:creationId xmlns:a16="http://schemas.microsoft.com/office/drawing/2014/main" id="{565C707C-AC28-8601-5EB2-A6F5AECD8750}"/>
              </a:ext>
            </a:extLst>
          </p:cNvPr>
          <p:cNvSpPr>
            <a:spLocks noGrp="1"/>
          </p:cNvSpPr>
          <p:nvPr/>
        </p:nvSpPr>
        <p:spPr>
          <a:xfrm>
            <a:off x="1998177" y="1181563"/>
            <a:ext cx="2408899" cy="1519445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D4B1499-1C39-C93A-212B-DACA027D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1" b="1061"/>
          <a:stretch>
            <a:fillRect/>
          </a:stretch>
        </p:blipFill>
        <p:spPr>
          <a:xfrm>
            <a:off x="2074377" y="1257764"/>
            <a:ext cx="2257136" cy="1313952"/>
          </a:xfrm>
          <a:prstGeom prst="roundRect">
            <a:avLst>
              <a:gd name="adj" fmla="val 2721"/>
            </a:avLst>
          </a:prstGeom>
        </p:spPr>
      </p:pic>
      <p:sp>
        <p:nvSpPr>
          <p:cNvPr id="8" name="MS0735 cavities and radio lobes-frame">
            <a:extLst>
              <a:ext uri="{FF2B5EF4-FFF2-40B4-BE49-F238E27FC236}">
                <a16:creationId xmlns:a16="http://schemas.microsoft.com/office/drawing/2014/main" id="{9B399269-DC45-8FFC-BE34-33982322E663}"/>
              </a:ext>
            </a:extLst>
          </p:cNvPr>
          <p:cNvSpPr>
            <a:spLocks noGrp="1"/>
          </p:cNvSpPr>
          <p:nvPr/>
        </p:nvSpPr>
        <p:spPr>
          <a:xfrm>
            <a:off x="8343456" y="1452567"/>
            <a:ext cx="2325572" cy="148125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chemeClr val="accent5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693D788-2FE2-0ABC-D714-01BE431B52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90" b="15590"/>
          <a:stretch>
            <a:fillRect/>
          </a:stretch>
        </p:blipFill>
        <p:spPr>
          <a:xfrm>
            <a:off x="8419656" y="1528767"/>
            <a:ext cx="2171700" cy="1328617"/>
          </a:xfrm>
          <a:prstGeom prst="roundRect">
            <a:avLst>
              <a:gd name="adj" fmla="val 2721"/>
            </a:avLst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27B2FC1-311E-29DF-44A2-3491A5EE1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3639" y="3207103"/>
            <a:ext cx="4041589" cy="1873971"/>
          </a:xfrm>
          <a:prstGeom prst="rect">
            <a:avLst/>
          </a:prstGeom>
        </p:spPr>
      </p:pic>
      <p:sp>
        <p:nvSpPr>
          <p:cNvPr id="32" name="lerg-copy">
            <a:extLst>
              <a:ext uri="{FF2B5EF4-FFF2-40B4-BE49-F238E27FC236}">
                <a16:creationId xmlns:a16="http://schemas.microsoft.com/office/drawing/2014/main" id="{E8161348-9EA1-7786-A93D-B98DFCC47837}"/>
              </a:ext>
            </a:extLst>
          </p:cNvPr>
          <p:cNvSpPr>
            <a:spLocks noGrp="1"/>
          </p:cNvSpPr>
          <p:nvPr/>
        </p:nvSpPr>
        <p:spPr>
          <a:xfrm>
            <a:off x="7653673" y="5056662"/>
            <a:ext cx="378152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89"/>
          </a:bodyPr>
          <a:lstStyle/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Weak, low-excitation line spectrum</a:t>
            </a:r>
          </a:p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Radiatively inefficient nucleus</a:t>
            </a:r>
          </a:p>
        </p:txBody>
      </p:sp>
      <p:sp>
        <p:nvSpPr>
          <p:cNvPr id="34" name="source">
            <a:extLst>
              <a:ext uri="{FF2B5EF4-FFF2-40B4-BE49-F238E27FC236}">
                <a16:creationId xmlns:a16="http://schemas.microsoft.com/office/drawing/2014/main" id="{861EB086-3CCE-DD93-E3DF-5C290087D7C7}"/>
              </a:ext>
            </a:extLst>
          </p:cNvPr>
          <p:cNvSpPr>
            <a:spLocks noGrp="1"/>
          </p:cNvSpPr>
          <p:nvPr/>
        </p:nvSpPr>
        <p:spPr>
          <a:xfrm>
            <a:off x="6732700" y="4919254"/>
            <a:ext cx="4895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lang="en-US" sz="105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Kondapally</a:t>
            </a:r>
            <a:r>
              <a:rPr lang="en-US" sz="105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+2025</a:t>
            </a:r>
            <a:endParaRPr sz="1050" b="0" dirty="0">
              <a:solidFill>
                <a:srgbClr val="A8B0B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slide-title">
            <a:extLst>
              <a:ext uri="{FF2B5EF4-FFF2-40B4-BE49-F238E27FC236}">
                <a16:creationId xmlns:a16="http://schemas.microsoft.com/office/drawing/2014/main" id="{40B33024-CC25-E5AF-4F7D-3341183983BB}"/>
              </a:ext>
            </a:extLst>
          </p:cNvPr>
          <p:cNvSpPr>
            <a:spLocks noGrp="1"/>
          </p:cNvSpPr>
          <p:nvPr/>
        </p:nvSpPr>
        <p:spPr>
          <a:xfrm>
            <a:off x="514350" y="47115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F5F7FA"/>
                </a:solidFill>
                <a:latin typeface="Arial"/>
                <a:ea typeface="Arial"/>
                <a:cs typeface="Arial"/>
              </a:rPr>
              <a:t>AGN couple to galaxies through </a:t>
            </a:r>
            <a:r>
              <a:rPr sz="285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/>
                <a:ea typeface="Arial"/>
                <a:cs typeface="Arial"/>
              </a:rPr>
              <a:t>winds and jets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984F0B3-298C-8502-BF1E-79866BE136FF}"/>
              </a:ext>
            </a:extLst>
          </p:cNvPr>
          <p:cNvSpPr/>
          <p:nvPr/>
        </p:nvSpPr>
        <p:spPr>
          <a:xfrm>
            <a:off x="9347009" y="3399941"/>
            <a:ext cx="158497" cy="190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3C033 nuclear optical spectrum-frame">
            <a:extLst>
              <a:ext uri="{FF2B5EF4-FFF2-40B4-BE49-F238E27FC236}">
                <a16:creationId xmlns:a16="http://schemas.microsoft.com/office/drawing/2014/main" id="{600E7426-3E2B-AD21-541F-8F93B98D4EB5}"/>
              </a:ext>
            </a:extLst>
          </p:cNvPr>
          <p:cNvSpPr>
            <a:spLocks noGrp="1"/>
          </p:cNvSpPr>
          <p:nvPr/>
        </p:nvSpPr>
        <p:spPr>
          <a:xfrm>
            <a:off x="1272562" y="3963906"/>
            <a:ext cx="3920260" cy="2561645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herg-copy">
            <a:extLst>
              <a:ext uri="{FF2B5EF4-FFF2-40B4-BE49-F238E27FC236}">
                <a16:creationId xmlns:a16="http://schemas.microsoft.com/office/drawing/2014/main" id="{A7C82240-A913-9AD8-38D8-D4584E881EA4}"/>
              </a:ext>
            </a:extLst>
          </p:cNvPr>
          <p:cNvSpPr>
            <a:spLocks noGrp="1"/>
          </p:cNvSpPr>
          <p:nvPr/>
        </p:nvSpPr>
        <p:spPr>
          <a:xfrm>
            <a:off x="1652782" y="5973101"/>
            <a:ext cx="3178942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89"/>
          </a:bodyPr>
          <a:lstStyle/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Strong high-excitation lines</a:t>
            </a:r>
          </a:p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Radiatively efficient nucleus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BA6D52-1468-3B5E-1EBD-EDF45FFC74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3994567"/>
            <a:ext cx="3741306" cy="1961232"/>
          </a:xfrm>
          <a:prstGeom prst="rect">
            <a:avLst/>
          </a:prstGeom>
        </p:spPr>
      </p:pic>
      <p:sp>
        <p:nvSpPr>
          <p:cNvPr id="16" name="source">
            <a:extLst>
              <a:ext uri="{FF2B5EF4-FFF2-40B4-BE49-F238E27FC236}">
                <a16:creationId xmlns:a16="http://schemas.microsoft.com/office/drawing/2014/main" id="{E94F438A-B38A-25BB-B141-CCCEEE0BA8FB}"/>
              </a:ext>
            </a:extLst>
          </p:cNvPr>
          <p:cNvSpPr>
            <a:spLocks noGrp="1"/>
          </p:cNvSpPr>
          <p:nvPr/>
        </p:nvSpPr>
        <p:spPr>
          <a:xfrm>
            <a:off x="4054549" y="5765299"/>
            <a:ext cx="1108061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lang="en-US" sz="90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Obuchi,Zaw+2026</a:t>
            </a:r>
            <a:endParaRPr sz="900" b="0" dirty="0">
              <a:solidFill>
                <a:srgbClr val="A8B0B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3C033 nuclear optical spectrum-frame">
            <a:extLst>
              <a:ext uri="{FF2B5EF4-FFF2-40B4-BE49-F238E27FC236}">
                <a16:creationId xmlns:a16="http://schemas.microsoft.com/office/drawing/2014/main" id="{A4B436F8-AC7E-EADA-3347-789AB8FC0950}"/>
              </a:ext>
            </a:extLst>
          </p:cNvPr>
          <p:cNvSpPr>
            <a:spLocks noGrp="1"/>
          </p:cNvSpPr>
          <p:nvPr/>
        </p:nvSpPr>
        <p:spPr>
          <a:xfrm>
            <a:off x="2668989" y="2780714"/>
            <a:ext cx="1193828" cy="1025305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F92A95C-F901-9374-F0B0-CED36767BE4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239" t="7011" r="458" b="-700"/>
          <a:stretch>
            <a:fillRect/>
          </a:stretch>
        </p:blipFill>
        <p:spPr>
          <a:xfrm>
            <a:off x="2749560" y="2817972"/>
            <a:ext cx="1075707" cy="946913"/>
          </a:xfrm>
          <a:prstGeom prst="rect">
            <a:avLst/>
          </a:prstGeom>
        </p:spPr>
      </p:pic>
      <p:sp>
        <p:nvSpPr>
          <p:cNvPr id="25" name="3C033 nuclear optical spectrum-frame">
            <a:extLst>
              <a:ext uri="{FF2B5EF4-FFF2-40B4-BE49-F238E27FC236}">
                <a16:creationId xmlns:a16="http://schemas.microsoft.com/office/drawing/2014/main" id="{545A5DED-33A6-FE61-9AAC-C48D0DA7A39E}"/>
              </a:ext>
            </a:extLst>
          </p:cNvPr>
          <p:cNvSpPr>
            <a:spLocks noGrp="1"/>
          </p:cNvSpPr>
          <p:nvPr/>
        </p:nvSpPr>
        <p:spPr>
          <a:xfrm>
            <a:off x="1173736" y="2777652"/>
            <a:ext cx="1284895" cy="1037611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5D1E28D-366F-AEF6-876E-044C17BC434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6428"/>
          <a:stretch>
            <a:fillRect/>
          </a:stretch>
        </p:blipFill>
        <p:spPr>
          <a:xfrm>
            <a:off x="1226938" y="2847553"/>
            <a:ext cx="1178490" cy="897808"/>
          </a:xfrm>
          <a:prstGeom prst="rect">
            <a:avLst/>
          </a:prstGeom>
        </p:spPr>
      </p:pic>
      <p:sp>
        <p:nvSpPr>
          <p:cNvPr id="45" name="3C033 nuclear optical spectrum-frame">
            <a:extLst>
              <a:ext uri="{FF2B5EF4-FFF2-40B4-BE49-F238E27FC236}">
                <a16:creationId xmlns:a16="http://schemas.microsoft.com/office/drawing/2014/main" id="{48A60ECF-6561-F718-070A-ECEB04A97B5B}"/>
              </a:ext>
            </a:extLst>
          </p:cNvPr>
          <p:cNvSpPr>
            <a:spLocks noGrp="1"/>
          </p:cNvSpPr>
          <p:nvPr/>
        </p:nvSpPr>
        <p:spPr>
          <a:xfrm>
            <a:off x="4061851" y="2773620"/>
            <a:ext cx="1241198" cy="1025305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47DC441-7EDB-A937-0686-A2CFABECA9F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332" b="3268"/>
          <a:stretch>
            <a:fillRect/>
          </a:stretch>
        </p:blipFill>
        <p:spPr>
          <a:xfrm>
            <a:off x="4193636" y="2809236"/>
            <a:ext cx="999186" cy="905393"/>
          </a:xfrm>
          <a:prstGeom prst="rect">
            <a:avLst/>
          </a:prstGeom>
        </p:spPr>
      </p:pic>
      <p:sp>
        <p:nvSpPr>
          <p:cNvPr id="49" name="Right Arrow 48">
            <a:extLst>
              <a:ext uri="{FF2B5EF4-FFF2-40B4-BE49-F238E27FC236}">
                <a16:creationId xmlns:a16="http://schemas.microsoft.com/office/drawing/2014/main" id="{CB308B1C-81F8-5725-E37F-C733C29AF51B}"/>
              </a:ext>
            </a:extLst>
          </p:cNvPr>
          <p:cNvSpPr/>
          <p:nvPr/>
        </p:nvSpPr>
        <p:spPr>
          <a:xfrm>
            <a:off x="3862455" y="3177739"/>
            <a:ext cx="240687" cy="33078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ight Arrow 52">
            <a:extLst>
              <a:ext uri="{FF2B5EF4-FFF2-40B4-BE49-F238E27FC236}">
                <a16:creationId xmlns:a16="http://schemas.microsoft.com/office/drawing/2014/main" id="{B21E2385-F116-91F4-18FE-9FFA6F94F223}"/>
              </a:ext>
            </a:extLst>
          </p:cNvPr>
          <p:cNvSpPr/>
          <p:nvPr/>
        </p:nvSpPr>
        <p:spPr>
          <a:xfrm>
            <a:off x="2464921" y="3187047"/>
            <a:ext cx="240687" cy="33078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source">
            <a:extLst>
              <a:ext uri="{FF2B5EF4-FFF2-40B4-BE49-F238E27FC236}">
                <a16:creationId xmlns:a16="http://schemas.microsoft.com/office/drawing/2014/main" id="{E410F221-6B7E-92A4-3A2C-AF4C3E2D3480}"/>
              </a:ext>
            </a:extLst>
          </p:cNvPr>
          <p:cNvSpPr>
            <a:spLocks noGrp="1"/>
          </p:cNvSpPr>
          <p:nvPr/>
        </p:nvSpPr>
        <p:spPr>
          <a:xfrm>
            <a:off x="2200098" y="2609272"/>
            <a:ext cx="2136284" cy="999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sz="1050" b="0" dirty="0">
                <a:latin typeface="+mj-lt"/>
                <a:ea typeface="Arial"/>
                <a:cs typeface="Arial"/>
              </a:rPr>
              <a:t>NASA / ESA / N. Arav (illustration)</a:t>
            </a:r>
          </a:p>
        </p:txBody>
      </p:sp>
    </p:spTree>
    <p:extLst>
      <p:ext uri="{BB962C8B-B14F-4D97-AF65-F5344CB8AC3E}">
        <p14:creationId xmlns:p14="http://schemas.microsoft.com/office/powerpoint/2010/main" val="28179670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animBg="1"/>
      <p:bldP spid="5" grpId="0" animBg="1"/>
      <p:bldP spid="8" grpId="0" animBg="1"/>
      <p:bldP spid="32" grpId="0"/>
      <p:bldP spid="34" grpId="0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15B01-22EA-4613-2D40-EE3FB73F2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enter-divider">
            <a:extLst>
              <a:ext uri="{FF2B5EF4-FFF2-40B4-BE49-F238E27FC236}">
                <a16:creationId xmlns:a16="http://schemas.microsoft.com/office/drawing/2014/main" id="{06471DC8-7995-D138-DF43-6952B6654CA7}"/>
              </a:ext>
            </a:extLst>
          </p:cNvPr>
          <p:cNvSpPr>
            <a:spLocks noGrp="1"/>
          </p:cNvSpPr>
          <p:nvPr/>
        </p:nvSpPr>
        <p:spPr>
          <a:xfrm>
            <a:off x="6656878" y="1038418"/>
            <a:ext cx="0" cy="4400550"/>
          </a:xfrm>
          <a:prstGeom prst="line">
            <a:avLst/>
          </a:prstGeom>
          <a:noFill/>
          <a:ln w="19050">
            <a:solidFill>
              <a:srgbClr val="343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abel-RADIATIVE / WIND-DOMINATED">
            <a:extLst>
              <a:ext uri="{FF2B5EF4-FFF2-40B4-BE49-F238E27FC236}">
                <a16:creationId xmlns:a16="http://schemas.microsoft.com/office/drawing/2014/main" id="{72F360ED-D5B3-A289-8BF4-92AC2F0A723E}"/>
              </a:ext>
            </a:extLst>
          </p:cNvPr>
          <p:cNvSpPr>
            <a:spLocks noGrp="1"/>
          </p:cNvSpPr>
          <p:nvPr/>
        </p:nvSpPr>
        <p:spPr>
          <a:xfrm>
            <a:off x="1733550" y="713865"/>
            <a:ext cx="2914650" cy="333375"/>
          </a:xfrm>
          <a:prstGeom prst="roundRect">
            <a:avLst>
              <a:gd name="adj" fmla="val 22857"/>
            </a:avLst>
          </a:prstGeom>
          <a:solidFill>
            <a:schemeClr val="accent4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 lIns="76200" tIns="28575" rIns="76200" bIns="28575" anchor="ctr">
            <a:normAutofit/>
          </a:bodyPr>
          <a:lstStyle/>
          <a:p>
            <a:pPr algn="ctr">
              <a:defRPr sz="1275" b="1">
                <a:solidFill>
                  <a:srgbClr val="05070A"/>
                </a:solidFill>
                <a:latin typeface="Arial"/>
                <a:ea typeface="Arial"/>
                <a:cs typeface="Arial"/>
              </a:defRPr>
            </a:pPr>
            <a:r>
              <a:rPr lang="en-US" sz="1275" b="1" dirty="0">
                <a:solidFill>
                  <a:srgbClr val="05070A"/>
                </a:solidFill>
                <a:latin typeface="Arial"/>
                <a:ea typeface="Arial"/>
                <a:cs typeface="Arial"/>
              </a:rPr>
              <a:t>RADIATIVE</a:t>
            </a:r>
            <a:endParaRPr sz="1275" b="1" dirty="0">
              <a:solidFill>
                <a:srgbClr val="05070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label-KINETIC / JET-DOMINATED">
            <a:extLst>
              <a:ext uri="{FF2B5EF4-FFF2-40B4-BE49-F238E27FC236}">
                <a16:creationId xmlns:a16="http://schemas.microsoft.com/office/drawing/2014/main" id="{7E26F8C5-226D-BEF2-02DD-71AEB930F4B1}"/>
              </a:ext>
            </a:extLst>
          </p:cNvPr>
          <p:cNvSpPr>
            <a:spLocks noGrp="1"/>
          </p:cNvSpPr>
          <p:nvPr/>
        </p:nvSpPr>
        <p:spPr>
          <a:xfrm>
            <a:off x="8078531" y="987012"/>
            <a:ext cx="2724150" cy="333375"/>
          </a:xfrm>
          <a:prstGeom prst="roundRect">
            <a:avLst>
              <a:gd name="adj" fmla="val 22857"/>
            </a:avLst>
          </a:prstGeom>
          <a:solidFill>
            <a:schemeClr val="accent5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 lIns="76200" tIns="28575" rIns="76200" bIns="28575" anchor="ctr">
            <a:normAutofit/>
          </a:bodyPr>
          <a:lstStyle/>
          <a:p>
            <a:pPr algn="ctr">
              <a:defRPr sz="1275" b="1">
                <a:solidFill>
                  <a:srgbClr val="05070A"/>
                </a:solidFill>
                <a:latin typeface="Arial"/>
                <a:ea typeface="Arial"/>
                <a:cs typeface="Arial"/>
              </a:defRPr>
            </a:pPr>
            <a:r>
              <a:rPr lang="en-US" sz="1275" b="1" dirty="0">
                <a:solidFill>
                  <a:srgbClr val="05070A"/>
                </a:solidFill>
                <a:latin typeface="Arial"/>
                <a:ea typeface="Arial"/>
                <a:cs typeface="Arial"/>
              </a:rPr>
              <a:t>KINETIC</a:t>
            </a:r>
            <a:endParaRPr sz="1275" b="1" dirty="0">
              <a:solidFill>
                <a:srgbClr val="05070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quasar outflow illustration-frame">
            <a:extLst>
              <a:ext uri="{FF2B5EF4-FFF2-40B4-BE49-F238E27FC236}">
                <a16:creationId xmlns:a16="http://schemas.microsoft.com/office/drawing/2014/main" id="{89E8F402-5C60-D457-A401-75CD7FF8A2E0}"/>
              </a:ext>
            </a:extLst>
          </p:cNvPr>
          <p:cNvSpPr>
            <a:spLocks noGrp="1"/>
          </p:cNvSpPr>
          <p:nvPr/>
        </p:nvSpPr>
        <p:spPr>
          <a:xfrm>
            <a:off x="1998177" y="1181563"/>
            <a:ext cx="2408899" cy="1519445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CEC5146-B98B-51E4-B0A1-F9D7752463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61" b="1061"/>
          <a:stretch>
            <a:fillRect/>
          </a:stretch>
        </p:blipFill>
        <p:spPr>
          <a:xfrm>
            <a:off x="2074377" y="1257764"/>
            <a:ext cx="2257136" cy="1313952"/>
          </a:xfrm>
          <a:prstGeom prst="roundRect">
            <a:avLst>
              <a:gd name="adj" fmla="val 2721"/>
            </a:avLst>
          </a:prstGeom>
        </p:spPr>
      </p:pic>
      <p:sp>
        <p:nvSpPr>
          <p:cNvPr id="8" name="MS0735 cavities and radio lobes-frame">
            <a:extLst>
              <a:ext uri="{FF2B5EF4-FFF2-40B4-BE49-F238E27FC236}">
                <a16:creationId xmlns:a16="http://schemas.microsoft.com/office/drawing/2014/main" id="{09CC64F8-185A-3F99-8219-2624778EA1BE}"/>
              </a:ext>
            </a:extLst>
          </p:cNvPr>
          <p:cNvSpPr>
            <a:spLocks noGrp="1"/>
          </p:cNvSpPr>
          <p:nvPr/>
        </p:nvSpPr>
        <p:spPr>
          <a:xfrm>
            <a:off x="8343456" y="1452567"/>
            <a:ext cx="2325572" cy="1481258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chemeClr val="accent5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CC44BD1-F3D5-9650-E35E-BF96AE1FF2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90" b="15590"/>
          <a:stretch>
            <a:fillRect/>
          </a:stretch>
        </p:blipFill>
        <p:spPr>
          <a:xfrm>
            <a:off x="8419656" y="1528767"/>
            <a:ext cx="2171700" cy="1328617"/>
          </a:xfrm>
          <a:prstGeom prst="roundRect">
            <a:avLst>
              <a:gd name="adj" fmla="val 2721"/>
            </a:avLst>
          </a:prstGeom>
        </p:spPr>
      </p:pic>
      <p:sp>
        <p:nvSpPr>
          <p:cNvPr id="35" name="slide-title">
            <a:extLst>
              <a:ext uri="{FF2B5EF4-FFF2-40B4-BE49-F238E27FC236}">
                <a16:creationId xmlns:a16="http://schemas.microsoft.com/office/drawing/2014/main" id="{FAA635D4-F6E1-A92E-F703-167210EB87E7}"/>
              </a:ext>
            </a:extLst>
          </p:cNvPr>
          <p:cNvSpPr>
            <a:spLocks noGrp="1"/>
          </p:cNvSpPr>
          <p:nvPr/>
        </p:nvSpPr>
        <p:spPr>
          <a:xfrm>
            <a:off x="514350" y="47115"/>
            <a:ext cx="111633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F5F7FA"/>
                </a:solidFill>
                <a:latin typeface="Arial"/>
                <a:ea typeface="Arial"/>
                <a:cs typeface="Arial"/>
              </a:rPr>
              <a:t>AGN couple to galaxies through </a:t>
            </a:r>
            <a:r>
              <a:rPr sz="285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/>
                <a:ea typeface="Arial"/>
                <a:cs typeface="Arial"/>
              </a:rPr>
              <a:t>winds and jets</a:t>
            </a:r>
          </a:p>
        </p:txBody>
      </p:sp>
      <p:sp>
        <p:nvSpPr>
          <p:cNvPr id="9" name="3C033 nuclear optical spectrum-frame">
            <a:extLst>
              <a:ext uri="{FF2B5EF4-FFF2-40B4-BE49-F238E27FC236}">
                <a16:creationId xmlns:a16="http://schemas.microsoft.com/office/drawing/2014/main" id="{44D9A839-1863-D64A-742B-7AEFE35F81F9}"/>
              </a:ext>
            </a:extLst>
          </p:cNvPr>
          <p:cNvSpPr>
            <a:spLocks noGrp="1"/>
          </p:cNvSpPr>
          <p:nvPr/>
        </p:nvSpPr>
        <p:spPr>
          <a:xfrm>
            <a:off x="1272562" y="3963906"/>
            <a:ext cx="3920260" cy="2561645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herg-copy">
            <a:extLst>
              <a:ext uri="{FF2B5EF4-FFF2-40B4-BE49-F238E27FC236}">
                <a16:creationId xmlns:a16="http://schemas.microsoft.com/office/drawing/2014/main" id="{AB29F042-6A71-BFC8-E81D-6D7B470C4421}"/>
              </a:ext>
            </a:extLst>
          </p:cNvPr>
          <p:cNvSpPr>
            <a:spLocks noGrp="1"/>
          </p:cNvSpPr>
          <p:nvPr/>
        </p:nvSpPr>
        <p:spPr>
          <a:xfrm>
            <a:off x="1652782" y="5973101"/>
            <a:ext cx="3178942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89"/>
          </a:bodyPr>
          <a:lstStyle/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Strong high-excitation lines</a:t>
            </a:r>
          </a:p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Radiatively efficient nucleus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A02BE9-E258-73D3-9267-6A4EFD5D04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3994567"/>
            <a:ext cx="3741306" cy="1961232"/>
          </a:xfrm>
          <a:prstGeom prst="rect">
            <a:avLst/>
          </a:prstGeom>
        </p:spPr>
      </p:pic>
      <p:sp>
        <p:nvSpPr>
          <p:cNvPr id="16" name="source">
            <a:extLst>
              <a:ext uri="{FF2B5EF4-FFF2-40B4-BE49-F238E27FC236}">
                <a16:creationId xmlns:a16="http://schemas.microsoft.com/office/drawing/2014/main" id="{26E535FF-31DE-BA70-31F5-E05B8155420D}"/>
              </a:ext>
            </a:extLst>
          </p:cNvPr>
          <p:cNvSpPr>
            <a:spLocks noGrp="1"/>
          </p:cNvSpPr>
          <p:nvPr/>
        </p:nvSpPr>
        <p:spPr>
          <a:xfrm>
            <a:off x="4054549" y="5765299"/>
            <a:ext cx="1108061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lang="en-US" sz="90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Obuchi,Zaw+2026</a:t>
            </a:r>
            <a:endParaRPr sz="900" b="0" dirty="0">
              <a:solidFill>
                <a:srgbClr val="A8B0B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3C033 nuclear optical spectrum-frame">
            <a:extLst>
              <a:ext uri="{FF2B5EF4-FFF2-40B4-BE49-F238E27FC236}">
                <a16:creationId xmlns:a16="http://schemas.microsoft.com/office/drawing/2014/main" id="{D5C33656-8D1D-BF77-108E-0974ED9D2F8C}"/>
              </a:ext>
            </a:extLst>
          </p:cNvPr>
          <p:cNvSpPr>
            <a:spLocks noGrp="1"/>
          </p:cNvSpPr>
          <p:nvPr/>
        </p:nvSpPr>
        <p:spPr>
          <a:xfrm>
            <a:off x="2668989" y="2780714"/>
            <a:ext cx="1193828" cy="1025305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85E735C-AF29-9044-0FE7-21BAC08D584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39" t="7011" r="458" b="-700"/>
          <a:stretch>
            <a:fillRect/>
          </a:stretch>
        </p:blipFill>
        <p:spPr>
          <a:xfrm>
            <a:off x="2749560" y="2817972"/>
            <a:ext cx="1075707" cy="946913"/>
          </a:xfrm>
          <a:prstGeom prst="rect">
            <a:avLst/>
          </a:prstGeom>
        </p:spPr>
      </p:pic>
      <p:sp>
        <p:nvSpPr>
          <p:cNvPr id="25" name="3C033 nuclear optical spectrum-frame">
            <a:extLst>
              <a:ext uri="{FF2B5EF4-FFF2-40B4-BE49-F238E27FC236}">
                <a16:creationId xmlns:a16="http://schemas.microsoft.com/office/drawing/2014/main" id="{C30A0738-BFE2-B8CA-45F0-C978160221D4}"/>
              </a:ext>
            </a:extLst>
          </p:cNvPr>
          <p:cNvSpPr>
            <a:spLocks noGrp="1"/>
          </p:cNvSpPr>
          <p:nvPr/>
        </p:nvSpPr>
        <p:spPr>
          <a:xfrm>
            <a:off x="1173736" y="2777652"/>
            <a:ext cx="1284895" cy="1037611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849D2C9-4191-A673-5ABA-5113D45DC89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428"/>
          <a:stretch>
            <a:fillRect/>
          </a:stretch>
        </p:blipFill>
        <p:spPr>
          <a:xfrm>
            <a:off x="1226938" y="2847553"/>
            <a:ext cx="1178490" cy="897808"/>
          </a:xfrm>
          <a:prstGeom prst="rect">
            <a:avLst/>
          </a:prstGeom>
        </p:spPr>
      </p:pic>
      <p:sp>
        <p:nvSpPr>
          <p:cNvPr id="45" name="3C033 nuclear optical spectrum-frame">
            <a:extLst>
              <a:ext uri="{FF2B5EF4-FFF2-40B4-BE49-F238E27FC236}">
                <a16:creationId xmlns:a16="http://schemas.microsoft.com/office/drawing/2014/main" id="{A8286552-AB8B-DFB1-07BF-0DD2A6C64FDA}"/>
              </a:ext>
            </a:extLst>
          </p:cNvPr>
          <p:cNvSpPr>
            <a:spLocks noGrp="1"/>
          </p:cNvSpPr>
          <p:nvPr/>
        </p:nvSpPr>
        <p:spPr>
          <a:xfrm>
            <a:off x="4061851" y="2773620"/>
            <a:ext cx="1241198" cy="1025305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4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EFBC1A65-7ECE-6DB3-0828-0E7AAD98460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332" b="3268"/>
          <a:stretch>
            <a:fillRect/>
          </a:stretch>
        </p:blipFill>
        <p:spPr>
          <a:xfrm>
            <a:off x="4193636" y="2809236"/>
            <a:ext cx="999186" cy="905393"/>
          </a:xfrm>
          <a:prstGeom prst="rect">
            <a:avLst/>
          </a:prstGeom>
        </p:spPr>
      </p:pic>
      <p:sp>
        <p:nvSpPr>
          <p:cNvPr id="49" name="Right Arrow 48">
            <a:extLst>
              <a:ext uri="{FF2B5EF4-FFF2-40B4-BE49-F238E27FC236}">
                <a16:creationId xmlns:a16="http://schemas.microsoft.com/office/drawing/2014/main" id="{71FFDCE9-24D0-A5A8-DA7F-419C070EAC0F}"/>
              </a:ext>
            </a:extLst>
          </p:cNvPr>
          <p:cNvSpPr/>
          <p:nvPr/>
        </p:nvSpPr>
        <p:spPr>
          <a:xfrm>
            <a:off x="3862455" y="3177739"/>
            <a:ext cx="240687" cy="33078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ight Arrow 52">
            <a:extLst>
              <a:ext uri="{FF2B5EF4-FFF2-40B4-BE49-F238E27FC236}">
                <a16:creationId xmlns:a16="http://schemas.microsoft.com/office/drawing/2014/main" id="{1CF0646E-A5A4-CAEC-DEB1-675DE75CC244}"/>
              </a:ext>
            </a:extLst>
          </p:cNvPr>
          <p:cNvSpPr/>
          <p:nvPr/>
        </p:nvSpPr>
        <p:spPr>
          <a:xfrm>
            <a:off x="2464921" y="3187047"/>
            <a:ext cx="240687" cy="330789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source">
            <a:extLst>
              <a:ext uri="{FF2B5EF4-FFF2-40B4-BE49-F238E27FC236}">
                <a16:creationId xmlns:a16="http://schemas.microsoft.com/office/drawing/2014/main" id="{DF3E3DAA-62A1-C0B9-CF26-8DAD99241ACB}"/>
              </a:ext>
            </a:extLst>
          </p:cNvPr>
          <p:cNvSpPr>
            <a:spLocks noGrp="1"/>
          </p:cNvSpPr>
          <p:nvPr/>
        </p:nvSpPr>
        <p:spPr>
          <a:xfrm>
            <a:off x="2200098" y="2609272"/>
            <a:ext cx="2136284" cy="999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sz="1050" b="0" dirty="0">
                <a:latin typeface="+mj-lt"/>
                <a:ea typeface="Arial"/>
                <a:cs typeface="Arial"/>
              </a:rPr>
              <a:t>NASA / ESA / N. Arav (illustration)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E8E159-9009-B52F-EECC-170D7923CF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117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3C031 nuclear optical spectrum-frame">
            <a:extLst>
              <a:ext uri="{FF2B5EF4-FFF2-40B4-BE49-F238E27FC236}">
                <a16:creationId xmlns:a16="http://schemas.microsoft.com/office/drawing/2014/main" id="{9ACB0EE4-401E-5DE5-1FE4-5EA08A231D85}"/>
              </a:ext>
            </a:extLst>
          </p:cNvPr>
          <p:cNvSpPr>
            <a:spLocks noGrp="1"/>
          </p:cNvSpPr>
          <p:nvPr/>
        </p:nvSpPr>
        <p:spPr>
          <a:xfrm>
            <a:off x="7322787" y="3123718"/>
            <a:ext cx="4443294" cy="2542754"/>
          </a:xfrm>
          <a:prstGeom prst="roundRect">
            <a:avLst>
              <a:gd name="adj" fmla="val 3715"/>
            </a:avLst>
          </a:prstGeom>
          <a:solidFill>
            <a:srgbClr val="FFFFFF"/>
          </a:solidFill>
          <a:ln w="19050">
            <a:solidFill>
              <a:schemeClr val="accent5">
                <a:lumMod val="40000"/>
                <a:lumOff val="6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0082D30-7742-9D2D-CFE1-9FE9131F21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3639" y="3207103"/>
            <a:ext cx="4041589" cy="1873971"/>
          </a:xfrm>
          <a:prstGeom prst="rect">
            <a:avLst/>
          </a:prstGeom>
        </p:spPr>
      </p:pic>
      <p:sp>
        <p:nvSpPr>
          <p:cNvPr id="32" name="lerg-copy">
            <a:extLst>
              <a:ext uri="{FF2B5EF4-FFF2-40B4-BE49-F238E27FC236}">
                <a16:creationId xmlns:a16="http://schemas.microsoft.com/office/drawing/2014/main" id="{D1D31AA1-2CB2-28CB-B248-423FA435436C}"/>
              </a:ext>
            </a:extLst>
          </p:cNvPr>
          <p:cNvSpPr>
            <a:spLocks noGrp="1"/>
          </p:cNvSpPr>
          <p:nvPr/>
        </p:nvSpPr>
        <p:spPr>
          <a:xfrm>
            <a:off x="7653673" y="5056662"/>
            <a:ext cx="378152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89"/>
          </a:bodyPr>
          <a:lstStyle/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Weak, low-excitation line spectrum</a:t>
            </a:r>
          </a:p>
          <a:p>
            <a:pPr algn="ctr">
              <a:lnSpc>
                <a:spcPct val="108000"/>
              </a:lnSpc>
              <a:buNone/>
              <a:defRPr sz="172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Radiatively inefficient nucleus</a:t>
            </a:r>
          </a:p>
        </p:txBody>
      </p:sp>
      <p:sp>
        <p:nvSpPr>
          <p:cNvPr id="34" name="source">
            <a:extLst>
              <a:ext uri="{FF2B5EF4-FFF2-40B4-BE49-F238E27FC236}">
                <a16:creationId xmlns:a16="http://schemas.microsoft.com/office/drawing/2014/main" id="{E57A05B0-246F-BC64-FFCF-DB7042778B1A}"/>
              </a:ext>
            </a:extLst>
          </p:cNvPr>
          <p:cNvSpPr>
            <a:spLocks noGrp="1"/>
          </p:cNvSpPr>
          <p:nvPr/>
        </p:nvSpPr>
        <p:spPr>
          <a:xfrm>
            <a:off x="6732700" y="4919254"/>
            <a:ext cx="48958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>
                <a:solidFill>
                  <a:srgbClr val="A8B0BA"/>
                </a:solidFill>
                <a:latin typeface="Arial"/>
                <a:ea typeface="Arial"/>
                <a:cs typeface="Arial"/>
              </a:defRPr>
            </a:pPr>
            <a:r>
              <a:rPr lang="en-US" sz="1050" b="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Kondapally</a:t>
            </a:r>
            <a:r>
              <a:rPr lang="en-US" sz="1050" dirty="0">
                <a:solidFill>
                  <a:srgbClr val="A8B0BA"/>
                </a:solidFill>
                <a:latin typeface="Arial"/>
                <a:ea typeface="Arial"/>
                <a:cs typeface="Arial"/>
              </a:rPr>
              <a:t>+2025</a:t>
            </a:r>
            <a:endParaRPr sz="1050" b="0" dirty="0">
              <a:solidFill>
                <a:srgbClr val="A8B0B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A007B8D-023A-EDD2-C9D5-9B1EB9CDF729}"/>
              </a:ext>
            </a:extLst>
          </p:cNvPr>
          <p:cNvSpPr/>
          <p:nvPr/>
        </p:nvSpPr>
        <p:spPr>
          <a:xfrm>
            <a:off x="9347009" y="3399941"/>
            <a:ext cx="158497" cy="190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F14D02-8843-B08E-8B76-B602905BA3B6}"/>
              </a:ext>
            </a:extLst>
          </p:cNvPr>
          <p:cNvSpPr/>
          <p:nvPr/>
        </p:nvSpPr>
        <p:spPr>
          <a:xfrm>
            <a:off x="7530835" y="5831060"/>
            <a:ext cx="3949341" cy="452965"/>
          </a:xfrm>
          <a:prstGeom prst="roundRect">
            <a:avLst/>
          </a:prstGeom>
          <a:solidFill>
            <a:srgbClr val="F2CFEE">
              <a:alpha val="43137"/>
            </a:srgb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FOCUS OF THIS WORK </a:t>
            </a: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  <a:sym typeface="Wingdings" pitchFamily="2" charset="2"/>
              </a:rPr>
              <a:t></a:t>
            </a:r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LERGs</a:t>
            </a:r>
          </a:p>
        </p:txBody>
      </p:sp>
    </p:spTree>
    <p:extLst>
      <p:ext uri="{BB962C8B-B14F-4D97-AF65-F5344CB8AC3E}">
        <p14:creationId xmlns:p14="http://schemas.microsoft.com/office/powerpoint/2010/main" val="9370595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058B0-60FE-B1A1-2FCB-DEA3A0378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Red Dead Evolution - AAS Nova">
            <a:extLst>
              <a:ext uri="{FF2B5EF4-FFF2-40B4-BE49-F238E27FC236}">
                <a16:creationId xmlns:a16="http://schemas.microsoft.com/office/drawing/2014/main" id="{71F4EC07-92DA-8D28-8E79-C0B970A6B0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1" b="11991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29B71-4D9C-A01B-91B3-0E8054FF3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953" y="1253331"/>
            <a:ext cx="10515600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0EE37-78EB-BFA8-4082-85ED1694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4099D-FFEF-FE41-9BF3-F040789799E4}" type="slidenum">
              <a:rPr lang="en-US" smtClean="0"/>
              <a:t>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C58703-8CBE-6399-C841-66E12B0F8C1C}"/>
              </a:ext>
            </a:extLst>
          </p:cNvPr>
          <p:cNvSpPr txBox="1">
            <a:spLocks/>
          </p:cNvSpPr>
          <p:nvPr/>
        </p:nvSpPr>
        <p:spPr>
          <a:xfrm>
            <a:off x="138954" y="-130814"/>
            <a:ext cx="3630614" cy="6852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Typical LERGs: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5FD221-5779-E8E2-E86E-639FD196C12C}"/>
              </a:ext>
            </a:extLst>
          </p:cNvPr>
          <p:cNvSpPr txBox="1"/>
          <p:nvPr/>
        </p:nvSpPr>
        <p:spPr>
          <a:xfrm>
            <a:off x="6964044" y="16328"/>
            <a:ext cx="54484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92% of LERG hosts lie below the star-forming main sequence</a:t>
            </a:r>
          </a:p>
          <a:p>
            <a:endParaRPr lang="en-US" dirty="0"/>
          </a:p>
        </p:txBody>
      </p:sp>
      <p:pic>
        <p:nvPicPr>
          <p:cNvPr id="9" name="Picture 8" descr="A diagram of a hurricane&#10;&#10;AI-generated content may be incorrect.">
            <a:extLst>
              <a:ext uri="{FF2B5EF4-FFF2-40B4-BE49-F238E27FC236}">
                <a16:creationId xmlns:a16="http://schemas.microsoft.com/office/drawing/2014/main" id="{D5066701-13AD-78DA-99E7-D197760F9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1375" y="1834344"/>
            <a:ext cx="4451671" cy="32361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A3B32B-D7A2-7802-7211-87EA5A7E49E2}"/>
              </a:ext>
            </a:extLst>
          </p:cNvPr>
          <p:cNvSpPr txBox="1"/>
          <p:nvPr/>
        </p:nvSpPr>
        <p:spPr>
          <a:xfrm>
            <a:off x="10548130" y="5070542"/>
            <a:ext cx="161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Ellison+2015</a:t>
            </a:r>
          </a:p>
        </p:txBody>
      </p:sp>
    </p:spTree>
    <p:extLst>
      <p:ext uri="{BB962C8B-B14F-4D97-AF65-F5344CB8AC3E}">
        <p14:creationId xmlns:p14="http://schemas.microsoft.com/office/powerpoint/2010/main" val="229393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3DDBB-9EF1-D599-DFF3-985CF7EF3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ubble Spots a Star-Forming Spiral - NASA Science">
            <a:extLst>
              <a:ext uri="{FF2B5EF4-FFF2-40B4-BE49-F238E27FC236}">
                <a16:creationId xmlns:a16="http://schemas.microsoft.com/office/drawing/2014/main" id="{A33F2044-7395-9B09-D513-83F0C5FBFB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6" b="502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9393BD-E82F-E273-7228-2D7E5E379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4099D-FFEF-FE41-9BF3-F040789799E4}" type="slidenum">
              <a:rPr lang="en-US" smtClean="0"/>
              <a:t>7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E995A5-EA12-B4CF-42DC-3788BFC154B4}"/>
              </a:ext>
            </a:extLst>
          </p:cNvPr>
          <p:cNvSpPr txBox="1">
            <a:spLocks/>
          </p:cNvSpPr>
          <p:nvPr/>
        </p:nvSpPr>
        <p:spPr>
          <a:xfrm>
            <a:off x="166367" y="1223306"/>
            <a:ext cx="4460497" cy="44113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But some LERGs live in gas-rich, star-forming galaxies</a:t>
            </a:r>
          </a:p>
        </p:txBody>
      </p:sp>
    </p:spTree>
    <p:extLst>
      <p:ext uri="{BB962C8B-B14F-4D97-AF65-F5344CB8AC3E}">
        <p14:creationId xmlns:p14="http://schemas.microsoft.com/office/powerpoint/2010/main" val="1003764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03B7C-B707-AA97-2928-EDA8EFDCC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graph of a number of different numbers&#10;&#10;AI-generated content may be incorrect.">
            <a:extLst>
              <a:ext uri="{FF2B5EF4-FFF2-40B4-BE49-F238E27FC236}">
                <a16:creationId xmlns:a16="http://schemas.microsoft.com/office/drawing/2014/main" id="{938117F6-5585-AE60-094A-D5C3EABD3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316" y="876598"/>
            <a:ext cx="6780700" cy="51024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0A91DD-26BE-F1B1-C1C0-C53026A07725}"/>
              </a:ext>
            </a:extLst>
          </p:cNvPr>
          <p:cNvSpPr txBox="1"/>
          <p:nvPr/>
        </p:nvSpPr>
        <p:spPr>
          <a:xfrm>
            <a:off x="7670367" y="5979073"/>
            <a:ext cx="4206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Kondapally+2022; LOFAR Deep Fields (</a:t>
            </a:r>
            <a:r>
              <a:rPr lang="en-US" dirty="0" err="1"/>
              <a:t>LoTTS</a:t>
            </a:r>
            <a:r>
              <a:rPr lang="en-US" dirty="0"/>
              <a:t>)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70AA753-C033-5A95-459B-21E1B3224154}"/>
              </a:ext>
            </a:extLst>
          </p:cNvPr>
          <p:cNvCxnSpPr>
            <a:cxnSpLocks/>
          </p:cNvCxnSpPr>
          <p:nvPr/>
        </p:nvCxnSpPr>
        <p:spPr>
          <a:xfrm>
            <a:off x="7584473" y="1828404"/>
            <a:ext cx="0" cy="12195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DBF9F22-E749-950D-86EC-A0A5823C1062}"/>
              </a:ext>
            </a:extLst>
          </p:cNvPr>
          <p:cNvSpPr txBox="1"/>
          <p:nvPr/>
        </p:nvSpPr>
        <p:spPr>
          <a:xfrm>
            <a:off x="6684777" y="1182073"/>
            <a:ext cx="1953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poor photometric filter coverage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4D9247-4507-D703-BF19-E6A93C1FCE44}"/>
              </a:ext>
            </a:extLst>
          </p:cNvPr>
          <p:cNvSpPr/>
          <p:nvPr/>
        </p:nvSpPr>
        <p:spPr>
          <a:xfrm>
            <a:off x="5765369" y="190342"/>
            <a:ext cx="5284923" cy="8765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71E47-5B44-A391-2FC5-737AB32A650D}"/>
              </a:ext>
            </a:extLst>
          </p:cNvPr>
          <p:cNvSpPr txBox="1"/>
          <p:nvPr/>
        </p:nvSpPr>
        <p:spPr>
          <a:xfrm>
            <a:off x="6096000" y="303295"/>
            <a:ext cx="4613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Star-forming LERGs become increasingly common toward high redshift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D3F774F-8E12-EF3A-7994-ACD6D15740B5}"/>
              </a:ext>
            </a:extLst>
          </p:cNvPr>
          <p:cNvCxnSpPr>
            <a:cxnSpLocks/>
          </p:cNvCxnSpPr>
          <p:nvPr/>
        </p:nvCxnSpPr>
        <p:spPr>
          <a:xfrm>
            <a:off x="10588752" y="3288230"/>
            <a:ext cx="4615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B62FB2C-8F66-D26D-323A-B045AFE07D61}"/>
              </a:ext>
            </a:extLst>
          </p:cNvPr>
          <p:cNvSpPr txBox="1"/>
          <p:nvPr/>
        </p:nvSpPr>
        <p:spPr>
          <a:xfrm>
            <a:off x="9628161" y="2524585"/>
            <a:ext cx="152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survey is flux limited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A082DB-1969-80A7-1184-9C3DF7210B7B}"/>
              </a:ext>
            </a:extLst>
          </p:cNvPr>
          <p:cNvSpPr/>
          <p:nvPr/>
        </p:nvSpPr>
        <p:spPr>
          <a:xfrm>
            <a:off x="5911174" y="1145240"/>
            <a:ext cx="104345" cy="3918857"/>
          </a:xfrm>
          <a:prstGeom prst="rect">
            <a:avLst/>
          </a:prstGeom>
          <a:solidFill>
            <a:srgbClr val="DCEAF7">
              <a:alpha val="50196"/>
            </a:srgb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ED962D-114C-4DFE-EA98-C4105AE70CA6}"/>
              </a:ext>
            </a:extLst>
          </p:cNvPr>
          <p:cNvSpPr txBox="1">
            <a:spLocks/>
          </p:cNvSpPr>
          <p:nvPr/>
        </p:nvSpPr>
        <p:spPr>
          <a:xfrm>
            <a:off x="166367" y="1223306"/>
            <a:ext cx="4460497" cy="44113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But some LERGs live in gas-rich, star-forming galaxies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5414E26-AFED-561C-648F-177F28EA70DB}"/>
              </a:ext>
            </a:extLst>
          </p:cNvPr>
          <p:cNvCxnSpPr>
            <a:cxnSpLocks/>
          </p:cNvCxnSpPr>
          <p:nvPr/>
        </p:nvCxnSpPr>
        <p:spPr>
          <a:xfrm flipV="1">
            <a:off x="4476427" y="4650828"/>
            <a:ext cx="1434747" cy="999370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7A2C11E-78E1-1C12-EDC7-ED362EA80FF7}"/>
              </a:ext>
            </a:extLst>
          </p:cNvPr>
          <p:cNvSpPr/>
          <p:nvPr/>
        </p:nvSpPr>
        <p:spPr>
          <a:xfrm>
            <a:off x="2216258" y="5634693"/>
            <a:ext cx="4007583" cy="8018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8</a:t>
            </a:r>
            <a:r>
              <a:rPr lang="en-US" b="1" dirty="0">
                <a:solidFill>
                  <a:schemeClr val="accent4"/>
                </a:solidFill>
              </a:rPr>
              <a:t> nearby (z&lt;0.1) systems </a:t>
            </a:r>
            <a:r>
              <a:rPr lang="en-US" b="1" dirty="0">
                <a:solidFill>
                  <a:schemeClr val="bg1"/>
                </a:solidFill>
              </a:rPr>
              <a:t>let us resolve the physics.</a:t>
            </a:r>
          </a:p>
        </p:txBody>
      </p:sp>
    </p:spTree>
    <p:extLst>
      <p:ext uri="{BB962C8B-B14F-4D97-AF65-F5344CB8AC3E}">
        <p14:creationId xmlns:p14="http://schemas.microsoft.com/office/powerpoint/2010/main" val="340784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9DF81-5D81-C1E9-4590-D5D003831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0580EF2-32B2-8786-B572-8A54FDCAC6EC}"/>
              </a:ext>
            </a:extLst>
          </p:cNvPr>
          <p:cNvSpPr txBox="1">
            <a:spLocks/>
          </p:cNvSpPr>
          <p:nvPr/>
        </p:nvSpPr>
        <p:spPr>
          <a:xfrm>
            <a:off x="38878" y="180975"/>
            <a:ext cx="12114243" cy="904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observations reveal substantial cold-gas reservoirs in several targets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C6952C0C-5B43-0AB7-AB69-46A3A0F2A06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644099D-FFEF-FE41-9BF3-F040789799E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9" name="Picture 18" descr="A diagram of different colored circles and black text&#10;&#10;AI-generated content may be incorrect.">
            <a:extLst>
              <a:ext uri="{FF2B5EF4-FFF2-40B4-BE49-F238E27FC236}">
                <a16:creationId xmlns:a16="http://schemas.microsoft.com/office/drawing/2014/main" id="{0CB803FA-DF83-108A-3A1C-83FAC810C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89"/>
          <a:stretch/>
        </p:blipFill>
        <p:spPr>
          <a:xfrm>
            <a:off x="1390974" y="1307875"/>
            <a:ext cx="9360432" cy="5048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E9A48D-81E7-E958-C42B-752F4136BC22}"/>
              </a:ext>
            </a:extLst>
          </p:cNvPr>
          <p:cNvSpPr txBox="1"/>
          <p:nvPr/>
        </p:nvSpPr>
        <p:spPr>
          <a:xfrm>
            <a:off x="8497904" y="6307693"/>
            <a:ext cx="2253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Janssen et al. in prep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34049D-E211-8050-EDF0-8ED81B561E0E}"/>
              </a:ext>
            </a:extLst>
          </p:cNvPr>
          <p:cNvSpPr txBox="1"/>
          <p:nvPr/>
        </p:nvSpPr>
        <p:spPr>
          <a:xfrm rot="1692355">
            <a:off x="8324972" y="1727332"/>
            <a:ext cx="25993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C00000"/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493281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DAE67-A475-D241-949C-0ABD9C3A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F7F5868-D676-84CD-99B9-DB0A5EF858BC}"/>
              </a:ext>
            </a:extLst>
          </p:cNvPr>
          <p:cNvSpPr txBox="1">
            <a:spLocks/>
          </p:cNvSpPr>
          <p:nvPr/>
        </p:nvSpPr>
        <p:spPr>
          <a:xfrm>
            <a:off x="38878" y="180975"/>
            <a:ext cx="12114243" cy="904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CO observations reveal substantial cold-gas reservoirs in several targets</a:t>
            </a:r>
          </a:p>
        </p:txBody>
      </p: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id="{15E2D63E-02E9-573E-DDA6-E69710BC05E4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shade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644099D-FFEF-FE41-9BF3-F040789799E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9" name="Picture 18" descr="A diagram of different colored circles and black text&#10;&#10;AI-generated content may be incorrect.">
            <a:extLst>
              <a:ext uri="{FF2B5EF4-FFF2-40B4-BE49-F238E27FC236}">
                <a16:creationId xmlns:a16="http://schemas.microsoft.com/office/drawing/2014/main" id="{7868737D-95DF-48AB-40DE-1A1B3569FD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89"/>
          <a:stretch/>
        </p:blipFill>
        <p:spPr>
          <a:xfrm>
            <a:off x="1390974" y="1307875"/>
            <a:ext cx="9360432" cy="5048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4BB61-78CC-5CF5-E0F0-7F21F96B3FAF}"/>
              </a:ext>
            </a:extLst>
          </p:cNvPr>
          <p:cNvSpPr txBox="1"/>
          <p:nvPr/>
        </p:nvSpPr>
        <p:spPr>
          <a:xfrm>
            <a:off x="8497904" y="6307693"/>
            <a:ext cx="2253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Janssen et al. in prep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D21E63-C460-14B6-DFDF-B0A4F2CCF7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8392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E4B844-0EBD-C28A-4FF8-D85773216A43}"/>
              </a:ext>
            </a:extLst>
          </p:cNvPr>
          <p:cNvSpPr txBox="1"/>
          <p:nvPr/>
        </p:nvSpPr>
        <p:spPr>
          <a:xfrm>
            <a:off x="1475455" y="2218227"/>
            <a:ext cx="9130898" cy="34470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/>
              <a:t>1. Where is the gas coming from?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/>
              <a:t>2. Is it being processed?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/>
              <a:t>3. What is the jet’s role in all of this??? </a:t>
            </a:r>
          </a:p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308557-CC24-A7C1-3F29-632DFDAC69C6}"/>
              </a:ext>
            </a:extLst>
          </p:cNvPr>
          <p:cNvSpPr txBox="1"/>
          <p:nvPr/>
        </p:nvSpPr>
        <p:spPr>
          <a:xfrm>
            <a:off x="824998" y="301076"/>
            <a:ext cx="10431813" cy="1323439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Is this a transient stage in kinetic-mode AGN evolution?</a:t>
            </a:r>
          </a:p>
        </p:txBody>
      </p:sp>
    </p:spTree>
    <p:extLst>
      <p:ext uri="{BB962C8B-B14F-4D97-AF65-F5344CB8AC3E}">
        <p14:creationId xmlns:p14="http://schemas.microsoft.com/office/powerpoint/2010/main" val="131947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C8FEB10-B72B-21C5-3063-E43C4DAD1F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411480" y="256032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6ED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classification caveat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11480" y="792081"/>
            <a:ext cx="11338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Blue-LERG selection can also admit objects with diluted Dₙ4000</a:t>
            </a:r>
            <a:endParaRPr lang="en-US" sz="2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Image 0" descr="/mnt/data/dn4000_hdel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72" y="1757001"/>
            <a:ext cx="4957819" cy="4380315"/>
          </a:xfrm>
          <a:prstGeom prst="rect">
            <a:avLst/>
          </a:prstGeom>
        </p:spPr>
      </p:pic>
      <p:pic>
        <p:nvPicPr>
          <p:cNvPr id="5" name="Image 1" descr="/mnt/data/dn4000_halpha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222" y="1764622"/>
            <a:ext cx="4957819" cy="4380315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10219589" y="2288707"/>
            <a:ext cx="1879280" cy="749808"/>
          </a:xfrm>
          <a:prstGeom prst="roundRect">
            <a:avLst>
              <a:gd name="adj" fmla="val 9756"/>
            </a:avLst>
          </a:prstGeom>
          <a:noFill/>
          <a:ln w="2794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10402469" y="2425867"/>
            <a:ext cx="21031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6"/>
                </a:solidFill>
              </a:rPr>
              <a:t>Secure young /</a:t>
            </a:r>
            <a:endParaRPr lang="en-US" sz="18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accent6"/>
                </a:solidFill>
              </a:rPr>
              <a:t>star-forming hosts</a:t>
            </a:r>
            <a:endParaRPr lang="en-US" sz="1800" dirty="0">
              <a:solidFill>
                <a:schemeClr val="accent6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10402469" y="3102523"/>
            <a:ext cx="21031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J0028, J1040, J1056</a:t>
            </a:r>
          </a:p>
        </p:txBody>
      </p:sp>
      <p:sp>
        <p:nvSpPr>
          <p:cNvPr id="11" name="Shape 7"/>
          <p:cNvSpPr/>
          <p:nvPr/>
        </p:nvSpPr>
        <p:spPr>
          <a:xfrm>
            <a:off x="10253436" y="3872991"/>
            <a:ext cx="1879280" cy="841248"/>
          </a:xfrm>
          <a:prstGeom prst="roundRect">
            <a:avLst>
              <a:gd name="adj" fmla="val 8696"/>
            </a:avLst>
          </a:prstGeom>
          <a:noFill/>
          <a:ln w="2794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10436316" y="3991863"/>
            <a:ext cx="156061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Host SF uncertain</a:t>
            </a:r>
            <a:endParaRPr lang="en-US" sz="15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10421913" y="4339335"/>
            <a:ext cx="154232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possible non-thermal contribution</a:t>
            </a:r>
          </a:p>
        </p:txBody>
      </p:sp>
      <p:sp>
        <p:nvSpPr>
          <p:cNvPr id="14" name="Text 10"/>
          <p:cNvSpPr/>
          <p:nvPr/>
        </p:nvSpPr>
        <p:spPr>
          <a:xfrm>
            <a:off x="10436316" y="4814823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J0056, J0754, J0758,</a:t>
            </a:r>
          </a:p>
          <a:p>
            <a:pPr marL="0" indent="0">
              <a:buNone/>
            </a:pPr>
            <a:r>
              <a:rPr lang="en-US" sz="135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J0809, J0829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C52EBE3-D830-E319-D8EC-9877C058838F}"/>
              </a:ext>
            </a:extLst>
          </p:cNvPr>
          <p:cNvSpPr/>
          <p:nvPr/>
        </p:nvSpPr>
        <p:spPr>
          <a:xfrm rot="19836111">
            <a:off x="8823261" y="2029665"/>
            <a:ext cx="1151466" cy="1357471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8EC3316-7DC0-9186-481C-3097363308FF}"/>
              </a:ext>
            </a:extLst>
          </p:cNvPr>
          <p:cNvSpPr/>
          <p:nvPr/>
        </p:nvSpPr>
        <p:spPr>
          <a:xfrm>
            <a:off x="3559495" y="2837347"/>
            <a:ext cx="901114" cy="1251371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57CCF93-6D47-7567-80D2-6C2B1609F1C1}"/>
              </a:ext>
            </a:extLst>
          </p:cNvPr>
          <p:cNvSpPr/>
          <p:nvPr/>
        </p:nvSpPr>
        <p:spPr>
          <a:xfrm>
            <a:off x="3559494" y="4220465"/>
            <a:ext cx="1136789" cy="978408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65EA852-3AF4-BF9F-FE65-9103B7874236}"/>
              </a:ext>
            </a:extLst>
          </p:cNvPr>
          <p:cNvSpPr/>
          <p:nvPr/>
        </p:nvSpPr>
        <p:spPr>
          <a:xfrm rot="2983594">
            <a:off x="8763638" y="3428999"/>
            <a:ext cx="1219200" cy="1084071"/>
          </a:xfrm>
          <a:prstGeom prst="ellips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DA0BAD-D13C-3092-8EE1-B70583EF00FB}"/>
              </a:ext>
            </a:extLst>
          </p:cNvPr>
          <p:cNvSpPr txBox="1"/>
          <p:nvPr/>
        </p:nvSpPr>
        <p:spPr>
          <a:xfrm rot="16200000">
            <a:off x="-2055747" y="3397683"/>
            <a:ext cx="4608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recent star-formation history / burstiness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72FE95-7DB8-1729-949C-48B8A0148902}"/>
              </a:ext>
            </a:extLst>
          </p:cNvPr>
          <p:cNvSpPr txBox="1"/>
          <p:nvPr/>
        </p:nvSpPr>
        <p:spPr>
          <a:xfrm rot="16200000">
            <a:off x="4105119" y="3562727"/>
            <a:ext cx="2586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recent ionizing activity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FC76AAC-88FB-F60D-8B52-A325526F3B3D}"/>
              </a:ext>
            </a:extLst>
          </p:cNvPr>
          <p:cNvCxnSpPr/>
          <p:nvPr/>
        </p:nvCxnSpPr>
        <p:spPr>
          <a:xfrm flipV="1">
            <a:off x="669073" y="1707920"/>
            <a:ext cx="0" cy="4078944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440E5E0-A1EF-3AF9-8211-BFEBFF68A817}"/>
              </a:ext>
            </a:extLst>
          </p:cNvPr>
          <p:cNvCxnSpPr/>
          <p:nvPr/>
        </p:nvCxnSpPr>
        <p:spPr>
          <a:xfrm flipV="1">
            <a:off x="5818483" y="1615338"/>
            <a:ext cx="0" cy="4078944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3" name="Graphic 42" descr="Warning with solid fill">
            <a:extLst>
              <a:ext uri="{FF2B5EF4-FFF2-40B4-BE49-F238E27FC236}">
                <a16:creationId xmlns:a16="http://schemas.microsoft.com/office/drawing/2014/main" id="{993A0DC7-464C-EC9A-CC54-7808BC459D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7839" y="-42395"/>
            <a:ext cx="1485790" cy="14857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538C6-BDF7-3963-A647-47036D285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AAC7CA-A541-5E4D-CA41-6812A4C41D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1707459D-360A-FE41-E471-855A5FC3CFAF}"/>
                  </a:ext>
                </a:extLst>
              </p:cNvPr>
              <p:cNvSpPr txBox="1"/>
              <p:nvPr/>
            </p:nvSpPr>
            <p:spPr>
              <a:xfrm flipH="1">
                <a:off x="10550449" y="2318536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1707459D-360A-FE41-E471-855A5FC3C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550449" y="2318536"/>
                <a:ext cx="2445147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43B7C32-9F55-0B69-E6A5-500896AF28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59" b="-1237"/>
          <a:stretch>
            <a:fillRect/>
          </a:stretch>
        </p:blipFill>
        <p:spPr>
          <a:xfrm>
            <a:off x="5784112" y="1855036"/>
            <a:ext cx="6407888" cy="3685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37DA6C-04B0-37CD-56C1-066D306995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-636"/>
          <a:stretch>
            <a:fillRect/>
          </a:stretch>
        </p:blipFill>
        <p:spPr>
          <a:xfrm>
            <a:off x="0" y="1855037"/>
            <a:ext cx="5784112" cy="36853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8E1085-96BC-2989-33BB-263E0A897AC5}"/>
              </a:ext>
            </a:extLst>
          </p:cNvPr>
          <p:cNvSpPr txBox="1"/>
          <p:nvPr/>
        </p:nvSpPr>
        <p:spPr>
          <a:xfrm>
            <a:off x="224117" y="125197"/>
            <a:ext cx="117437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two strongest detections reveal multiple H₂ transitions</a:t>
            </a:r>
          </a:p>
        </p:txBody>
      </p:sp>
    </p:spTree>
    <p:extLst>
      <p:ext uri="{BB962C8B-B14F-4D97-AF65-F5344CB8AC3E}">
        <p14:creationId xmlns:p14="http://schemas.microsoft.com/office/powerpoint/2010/main" val="1467578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5A7F2-698B-2852-32F7-139A20FC3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3A7A0A-58CF-DA5E-3D82-F09576A78E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E26954-5440-7662-13EF-33332DDC6657}"/>
              </a:ext>
            </a:extLst>
          </p:cNvPr>
          <p:cNvSpPr txBox="1">
            <a:spLocks/>
          </p:cNvSpPr>
          <p:nvPr/>
        </p:nvSpPr>
        <p:spPr>
          <a:xfrm>
            <a:off x="347191" y="-277325"/>
            <a:ext cx="11831782" cy="1463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their excitation conditions?</a:t>
            </a:r>
            <a:endParaRPr lang="en-US" sz="4200" b="1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EB7FD2-F001-99D5-3085-2B9862EE1CE5}"/>
              </a:ext>
            </a:extLst>
          </p:cNvPr>
          <p:cNvSpPr txBox="1"/>
          <p:nvPr/>
        </p:nvSpPr>
        <p:spPr>
          <a:xfrm>
            <a:off x="3802982" y="3875290"/>
            <a:ext cx="11785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J1040+2957</a:t>
            </a:r>
          </a:p>
        </p:txBody>
      </p:sp>
      <p:pic>
        <p:nvPicPr>
          <p:cNvPr id="5" name="Picture 4" descr="A graph of a number of objects&#10;&#10;AI-generated content may be incorrect.">
            <a:extLst>
              <a:ext uri="{FF2B5EF4-FFF2-40B4-BE49-F238E27FC236}">
                <a16:creationId xmlns:a16="http://schemas.microsoft.com/office/drawing/2014/main" id="{3CA258E6-0F3F-2BA3-9EDA-A800E9FECC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9378"/>
          <a:stretch>
            <a:fillRect/>
          </a:stretch>
        </p:blipFill>
        <p:spPr>
          <a:xfrm>
            <a:off x="1542537" y="1693190"/>
            <a:ext cx="4520889" cy="3471620"/>
          </a:xfrm>
          <a:prstGeom prst="rect">
            <a:avLst/>
          </a:prstGeom>
        </p:spPr>
      </p:pic>
      <p:pic>
        <p:nvPicPr>
          <p:cNvPr id="12" name="Picture 11" descr="A graph of a number of objects&#10;&#10;AI-generated content may be incorrect.">
            <a:extLst>
              <a:ext uri="{FF2B5EF4-FFF2-40B4-BE49-F238E27FC236}">
                <a16:creationId xmlns:a16="http://schemas.microsoft.com/office/drawing/2014/main" id="{07DE933E-282E-544D-0325-E1F3B71BAA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622"/>
          <a:stretch>
            <a:fillRect/>
          </a:stretch>
        </p:blipFill>
        <p:spPr>
          <a:xfrm>
            <a:off x="6063426" y="2092699"/>
            <a:ext cx="4520889" cy="3386380"/>
          </a:xfrm>
          <a:prstGeom prst="rect">
            <a:avLst/>
          </a:prstGeom>
        </p:spPr>
      </p:pic>
      <p:pic>
        <p:nvPicPr>
          <p:cNvPr id="14" name="Picture 13" descr="A graph of a number of objects&#10;&#10;AI-generated content may be incorrect.">
            <a:extLst>
              <a:ext uri="{FF2B5EF4-FFF2-40B4-BE49-F238E27FC236}">
                <a16:creationId xmlns:a16="http://schemas.microsoft.com/office/drawing/2014/main" id="{3A1B6B74-64E0-8EA4-8629-1778818751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175"/>
          <a:stretch>
            <a:fillRect/>
          </a:stretch>
        </p:blipFill>
        <p:spPr>
          <a:xfrm>
            <a:off x="1542537" y="5079570"/>
            <a:ext cx="4520889" cy="39950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59D2A36-9ECF-49C5-102F-2C05CCB5A42E}"/>
              </a:ext>
            </a:extLst>
          </p:cNvPr>
          <p:cNvSpPr/>
          <p:nvPr/>
        </p:nvSpPr>
        <p:spPr>
          <a:xfrm>
            <a:off x="6063426" y="1693190"/>
            <a:ext cx="4520889" cy="4254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753E95-740B-2D65-1BBE-4BCABB4759DE}"/>
                  </a:ext>
                </a:extLst>
              </p:cNvPr>
              <p:cNvSpPr txBox="1"/>
              <p:nvPr/>
            </p:nvSpPr>
            <p:spPr>
              <a:xfrm>
                <a:off x="213376" y="762767"/>
                <a:ext cx="2389410" cy="1015663"/>
              </a:xfrm>
              <a:prstGeom prst="rect">
                <a:avLst/>
              </a:prstGeom>
              <a:noFill/>
              <a:ln w="28575">
                <a:solidFill>
                  <a:schemeClr val="accent6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000" b="1" dirty="0">
                    <a:solidFill>
                      <a:schemeClr val="accent6"/>
                    </a:solidFill>
                  </a:rPr>
                  <a:t>J1056+1419: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b="1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3000" b="1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𝒆𝒙</m:t>
                        </m:r>
                      </m:sub>
                    </m:sSub>
                  </m:oMath>
                </a14:m>
                <a:r>
                  <a:rPr lang="en-US" sz="3000" b="1" dirty="0">
                    <a:solidFill>
                      <a:schemeClr val="accent6"/>
                    </a:solidFill>
                  </a:rPr>
                  <a:t>​∼2060 K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753E95-740B-2D65-1BBE-4BCABB475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76" y="762767"/>
                <a:ext cx="2389410" cy="1015663"/>
              </a:xfrm>
              <a:prstGeom prst="rect">
                <a:avLst/>
              </a:prstGeom>
              <a:blipFill>
                <a:blip r:embed="rId4"/>
                <a:stretch>
                  <a:fillRect l="-5208" t="-6024" r="-3125" b="-15663"/>
                </a:stretch>
              </a:blipFill>
              <a:ln w="28575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F00FC6-08DC-5389-CAEE-F2E2E10F4453}"/>
                  </a:ext>
                </a:extLst>
              </p:cNvPr>
              <p:cNvSpPr txBox="1"/>
              <p:nvPr/>
            </p:nvSpPr>
            <p:spPr>
              <a:xfrm>
                <a:off x="9565072" y="768841"/>
                <a:ext cx="2279737" cy="1015663"/>
              </a:xfrm>
              <a:prstGeom prst="rect">
                <a:avLst/>
              </a:prstGeom>
              <a:noFill/>
              <a:ln w="28575">
                <a:solidFill>
                  <a:schemeClr val="accent6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000" b="1" dirty="0">
                    <a:solidFill>
                      <a:schemeClr val="accent6"/>
                    </a:solidFill>
                  </a:rPr>
                  <a:t>J1040+2957: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b="1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3000" b="1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𝒆𝒙</m:t>
                        </m:r>
                      </m:sub>
                    </m:sSub>
                  </m:oMath>
                </a14:m>
                <a:r>
                  <a:rPr lang="en-US" sz="3000" b="1" dirty="0">
                    <a:solidFill>
                      <a:schemeClr val="accent6"/>
                    </a:solidFill>
                  </a:rPr>
                  <a:t>​∼4310 K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F00FC6-08DC-5389-CAEE-F2E2E10F4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5072" y="768841"/>
                <a:ext cx="2279737" cy="1015663"/>
              </a:xfrm>
              <a:prstGeom prst="rect">
                <a:avLst/>
              </a:prstGeom>
              <a:blipFill>
                <a:blip r:embed="rId5"/>
                <a:stretch>
                  <a:fillRect l="-5464" t="-5952" r="-7650" b="-14286"/>
                </a:stretch>
              </a:blipFill>
              <a:ln w="28575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2EBF197E-7F3B-0F4B-2550-7E19636A635E}"/>
              </a:ext>
            </a:extLst>
          </p:cNvPr>
          <p:cNvSpPr txBox="1"/>
          <p:nvPr/>
        </p:nvSpPr>
        <p:spPr>
          <a:xfrm>
            <a:off x="577026" y="5564319"/>
            <a:ext cx="1097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 H₂ is clearly present, but the integrated ratios do not uniquely identify its heating mechanism.</a:t>
            </a:r>
          </a:p>
        </p:txBody>
      </p:sp>
    </p:spTree>
    <p:extLst>
      <p:ext uri="{BB962C8B-B14F-4D97-AF65-F5344CB8AC3E}">
        <p14:creationId xmlns:p14="http://schemas.microsoft.com/office/powerpoint/2010/main" val="248436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C8844-26B8-B3D9-1107-23E90208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D37660-2981-AB8E-4E7F-454E5F4C39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F64DD5D6-2112-9016-4F19-231BD56914D6}"/>
                  </a:ext>
                </a:extLst>
              </p:cNvPr>
              <p:cNvSpPr txBox="1"/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3A4796BD-25D3-F11E-99DE-51EFAECAD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F24F7BE9-05B7-22D1-DC4E-D5B67758D8F8}"/>
                  </a:ext>
                </a:extLst>
              </p:cNvPr>
              <p:cNvSpPr txBox="1"/>
              <p:nvPr/>
            </p:nvSpPr>
            <p:spPr>
              <a:xfrm flipH="1">
                <a:off x="8214102" y="4753331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F24F7BE9-05B7-22D1-DC4E-D5B67758D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214102" y="4753331"/>
                <a:ext cx="2445147" cy="369332"/>
              </a:xfrm>
              <a:prstGeom prst="rect">
                <a:avLst/>
              </a:prstGeom>
              <a:blipFill>
                <a:blip r:embed="rId4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11D82A3C-5137-9A91-228E-582B452ABBAC}"/>
              </a:ext>
            </a:extLst>
          </p:cNvPr>
          <p:cNvSpPr txBox="1">
            <a:spLocks/>
          </p:cNvSpPr>
          <p:nvPr/>
        </p:nvSpPr>
        <p:spPr>
          <a:xfrm>
            <a:off x="983481" y="-86541"/>
            <a:ext cx="10420993" cy="82536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/>
          </a:p>
          <a:p>
            <a:pPr algn="ctr"/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These are also disturbed/ in late stage mergers…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95A473-3AE4-AA82-DD2D-90D1926FF2D5}"/>
              </a:ext>
            </a:extLst>
          </p:cNvPr>
          <p:cNvSpPr/>
          <p:nvPr/>
        </p:nvSpPr>
        <p:spPr>
          <a:xfrm>
            <a:off x="5937522" y="28316257"/>
            <a:ext cx="512913" cy="2957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46D937-B4AE-8FA6-44F2-C0E3AB3E25E8}"/>
              </a:ext>
            </a:extLst>
          </p:cNvPr>
          <p:cNvSpPr txBox="1"/>
          <p:nvPr/>
        </p:nvSpPr>
        <p:spPr>
          <a:xfrm>
            <a:off x="5067042" y="1144368"/>
            <a:ext cx="1111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featureless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93167D-480B-3B37-D330-00C935C8D0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007" r="27971" b="63870"/>
          <a:stretch>
            <a:fillRect/>
          </a:stretch>
        </p:blipFill>
        <p:spPr>
          <a:xfrm>
            <a:off x="0" y="1144368"/>
            <a:ext cx="12192000" cy="45757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4C1BD1-48B8-B417-DD5A-E182F7037A21}"/>
              </a:ext>
            </a:extLst>
          </p:cNvPr>
          <p:cNvSpPr txBox="1"/>
          <p:nvPr/>
        </p:nvSpPr>
        <p:spPr>
          <a:xfrm>
            <a:off x="4909075" y="2752905"/>
            <a:ext cx="2569806" cy="553998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6"/>
                </a:solidFill>
              </a:rPr>
              <a:t>Tidal features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3E2DBE-F76A-458E-1FD9-79FCC2C19E8B}"/>
              </a:ext>
            </a:extLst>
          </p:cNvPr>
          <p:cNvCxnSpPr>
            <a:cxnSpLocks/>
          </p:cNvCxnSpPr>
          <p:nvPr/>
        </p:nvCxnSpPr>
        <p:spPr>
          <a:xfrm flipH="1">
            <a:off x="3353439" y="3306903"/>
            <a:ext cx="1561441" cy="66286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C9E513C-249D-68E4-AD50-C2C1297D34D8}"/>
              </a:ext>
            </a:extLst>
          </p:cNvPr>
          <p:cNvCxnSpPr>
            <a:cxnSpLocks/>
          </p:cNvCxnSpPr>
          <p:nvPr/>
        </p:nvCxnSpPr>
        <p:spPr>
          <a:xfrm>
            <a:off x="7478881" y="2752905"/>
            <a:ext cx="735221" cy="5089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875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7554C-D196-1D73-8F83-3E49DE8AC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7A81-3C21-211F-6EEC-88EFD719D344}"/>
              </a:ext>
            </a:extLst>
          </p:cNvPr>
          <p:cNvSpPr txBox="1">
            <a:spLocks/>
          </p:cNvSpPr>
          <p:nvPr/>
        </p:nvSpPr>
        <p:spPr>
          <a:xfrm>
            <a:off x="0" y="-133790"/>
            <a:ext cx="11831782" cy="1463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b="1" dirty="0">
                <a:latin typeface="Century Gothic" panose="020B0502020202020204" pitchFamily="34" charset="0"/>
              </a:rPr>
              <a:t>Comparison to the Parent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AB035493-43C8-75ED-67DA-0020DBF045B2}"/>
                  </a:ext>
                </a:extLst>
              </p:cNvPr>
              <p:cNvSpPr txBox="1"/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4FD2B9C7-62D2-0E79-D919-4EFF0B201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blipFill>
                <a:blip r:embed="rId19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17649458-A299-2002-0B33-1E8DA0BB5C5F}"/>
                  </a:ext>
                </a:extLst>
              </p:cNvPr>
              <p:cNvSpPr txBox="1"/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9C742D59-5366-F409-000F-FC1F35B3C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blipFill>
                <a:blip r:embed="rId22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2" descr="Output image">
            <a:extLst>
              <a:ext uri="{FF2B5EF4-FFF2-40B4-BE49-F238E27FC236}">
                <a16:creationId xmlns:a16="http://schemas.microsoft.com/office/drawing/2014/main" id="{59D33FFF-9877-517F-3EEE-334C54DCCA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62359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95A3FE-31FC-7420-5F3D-663A69CA346D}"/>
              </a:ext>
            </a:extLst>
          </p:cNvPr>
          <p:cNvSpPr txBox="1"/>
          <p:nvPr/>
        </p:nvSpPr>
        <p:spPr>
          <a:xfrm>
            <a:off x="578977" y="1330003"/>
            <a:ext cx="218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Close Companions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0FE2FA-100C-4645-4FCE-551B429E365E}"/>
              </a:ext>
            </a:extLst>
          </p:cNvPr>
          <p:cNvSpPr txBox="1"/>
          <p:nvPr/>
        </p:nvSpPr>
        <p:spPr>
          <a:xfrm>
            <a:off x="5030982" y="1330003"/>
            <a:ext cx="220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Disturbed/ Mergers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CCA320-3945-2536-E359-AB92BDD4F919}"/>
              </a:ext>
            </a:extLst>
          </p:cNvPr>
          <p:cNvSpPr txBox="1"/>
          <p:nvPr/>
        </p:nvSpPr>
        <p:spPr>
          <a:xfrm>
            <a:off x="9621977" y="1330003"/>
            <a:ext cx="1826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Single/ Isolated</a:t>
            </a:r>
          </a:p>
        </p:txBody>
      </p:sp>
      <p:pic>
        <p:nvPicPr>
          <p:cNvPr id="9" name="Picture 8" descr="A bright light in the sky&#10;&#10;AI-generated content may be incorrect.">
            <a:extLst>
              <a:ext uri="{FF2B5EF4-FFF2-40B4-BE49-F238E27FC236}">
                <a16:creationId xmlns:a16="http://schemas.microsoft.com/office/drawing/2014/main" id="{78B2AB07-8AB7-F620-E890-7780482B8CB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48894" y="1764339"/>
            <a:ext cx="2382586" cy="2388956"/>
          </a:xfrm>
          <a:prstGeom prst="rect">
            <a:avLst/>
          </a:prstGeom>
        </p:spPr>
      </p:pic>
      <p:pic>
        <p:nvPicPr>
          <p:cNvPr id="11" name="Picture 10" descr="A red cross in a dark sky&#10;&#10;AI-generated content may be incorrect.">
            <a:extLst>
              <a:ext uri="{FF2B5EF4-FFF2-40B4-BE49-F238E27FC236}">
                <a16:creationId xmlns:a16="http://schemas.microsoft.com/office/drawing/2014/main" id="{5E54BFE6-940D-6DA6-F18E-B95CF4E4539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44056" y="4333519"/>
            <a:ext cx="2385767" cy="2388956"/>
          </a:xfrm>
          <a:prstGeom prst="rect">
            <a:avLst/>
          </a:prstGeom>
        </p:spPr>
      </p:pic>
      <p:pic>
        <p:nvPicPr>
          <p:cNvPr id="13" name="Picture 12" descr="A bright light in the sky&#10;&#10;AI-generated content may be incorrect.">
            <a:extLst>
              <a:ext uri="{FF2B5EF4-FFF2-40B4-BE49-F238E27FC236}">
                <a16:creationId xmlns:a16="http://schemas.microsoft.com/office/drawing/2014/main" id="{BDE48297-ACD7-31C7-D0D2-C50C7EF8987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344056" y="1764339"/>
            <a:ext cx="2382560" cy="2388956"/>
          </a:xfrm>
          <a:prstGeom prst="rect">
            <a:avLst/>
          </a:prstGeom>
        </p:spPr>
      </p:pic>
      <p:pic>
        <p:nvPicPr>
          <p:cNvPr id="15" name="Picture 14" descr="A bright light in the sky&#10;&#10;AI-generated content may be incorrect.">
            <a:extLst>
              <a:ext uri="{FF2B5EF4-FFF2-40B4-BE49-F238E27FC236}">
                <a16:creationId xmlns:a16="http://schemas.microsoft.com/office/drawing/2014/main" id="{2BBD0975-A31E-4431-BD42-439EE121B0E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011254" y="4333519"/>
            <a:ext cx="2186817" cy="2189744"/>
          </a:xfrm>
          <a:prstGeom prst="rect">
            <a:avLst/>
          </a:prstGeom>
        </p:spPr>
      </p:pic>
      <p:pic>
        <p:nvPicPr>
          <p:cNvPr id="17" name="Picture 16" descr="A group of bright lights in the sky&#10;&#10;AI-generated content may be incorrect.">
            <a:extLst>
              <a:ext uri="{FF2B5EF4-FFF2-40B4-BE49-F238E27FC236}">
                <a16:creationId xmlns:a16="http://schemas.microsoft.com/office/drawing/2014/main" id="{2694B204-8BCB-61B6-48D4-1E84020FB14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69935" y="4333519"/>
            <a:ext cx="2395335" cy="2388956"/>
          </a:xfrm>
          <a:prstGeom prst="rect">
            <a:avLst/>
          </a:prstGeom>
        </p:spPr>
      </p:pic>
      <p:pic>
        <p:nvPicPr>
          <p:cNvPr id="19" name="Picture 18" descr="A bright light in the sky&#10;&#10;AI-generated content may be incorrect.">
            <a:extLst>
              <a:ext uri="{FF2B5EF4-FFF2-40B4-BE49-F238E27FC236}">
                <a16:creationId xmlns:a16="http://schemas.microsoft.com/office/drawing/2014/main" id="{1FDD70FE-ACFC-7BB7-CD36-49E9521A197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79499" y="1764339"/>
            <a:ext cx="2385771" cy="2395352"/>
          </a:xfrm>
          <a:prstGeom prst="rect">
            <a:avLst/>
          </a:prstGeom>
        </p:spPr>
      </p:pic>
      <p:pic>
        <p:nvPicPr>
          <p:cNvPr id="21" name="Picture 20" descr="A bright light in the sky&#10;&#10;AI-generated content may be incorrect.">
            <a:extLst>
              <a:ext uri="{FF2B5EF4-FFF2-40B4-BE49-F238E27FC236}">
                <a16:creationId xmlns:a16="http://schemas.microsoft.com/office/drawing/2014/main" id="{C8E2A11E-C896-DEDF-F425-C7B4F3AC483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632372" y="1764339"/>
            <a:ext cx="2385771" cy="23889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1CBEE03-312C-37E9-A689-E5692867E2F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545336" y="2466444"/>
            <a:ext cx="96549" cy="11465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3DD8C79-FFF2-F3BF-D6ED-AF08484D07E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645443" y="4367730"/>
            <a:ext cx="177800" cy="1778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A5AB96C-0664-D760-7B90-11DC4B36B05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121187" y="6202385"/>
            <a:ext cx="177800" cy="1778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BA02DF9-8EB6-EC59-58D7-2C4CCC656D28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076118" y="6345463"/>
            <a:ext cx="177800" cy="17780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B209361-6210-302D-7AA5-6FF50F7CCF3F}"/>
              </a:ext>
            </a:extLst>
          </p:cNvPr>
          <p:cNvCxnSpPr>
            <a:cxnSpLocks/>
          </p:cNvCxnSpPr>
          <p:nvPr/>
        </p:nvCxnSpPr>
        <p:spPr>
          <a:xfrm>
            <a:off x="578977" y="4049486"/>
            <a:ext cx="442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FCC127A-EF45-D8E0-3E38-A971BDD3AE9F}"/>
              </a:ext>
            </a:extLst>
          </p:cNvPr>
          <p:cNvSpPr txBox="1"/>
          <p:nvPr/>
        </p:nvSpPr>
        <p:spPr>
          <a:xfrm>
            <a:off x="497017" y="3810907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 kpc</a:t>
            </a:r>
          </a:p>
        </p:txBody>
      </p:sp>
      <p:sp>
        <p:nvSpPr>
          <p:cNvPr id="6" name="AutoShape 2" descr="Image preview">
            <a:extLst>
              <a:ext uri="{FF2B5EF4-FFF2-40B4-BE49-F238E27FC236}">
                <a16:creationId xmlns:a16="http://schemas.microsoft.com/office/drawing/2014/main" id="{F23E8CE3-DAB7-553A-F6CD-254053910E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3C1AFD-2663-C1F9-FFA8-484940D16E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0" b="1" dirty="0"/>
          </a:p>
        </p:txBody>
      </p:sp>
      <p:pic>
        <p:nvPicPr>
          <p:cNvPr id="10" name="Picture 9" descr="A black and white image of a question mark&#10;&#10;AI-generated content may be incorrect.">
            <a:extLst>
              <a:ext uri="{FF2B5EF4-FFF2-40B4-BE49-F238E27FC236}">
                <a16:creationId xmlns:a16="http://schemas.microsoft.com/office/drawing/2014/main" id="{2DEC5138-8621-B31C-C7D6-340F30199036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0" y="2036504"/>
            <a:ext cx="12192000" cy="37761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B2A399-143A-CD85-B73B-4F3BF313D027}"/>
              </a:ext>
            </a:extLst>
          </p:cNvPr>
          <p:cNvSpPr txBox="1"/>
          <p:nvPr/>
        </p:nvSpPr>
        <p:spPr>
          <a:xfrm>
            <a:off x="10857006" y="1677758"/>
            <a:ext cx="1376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Petric+2011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3FCD51-F68D-D97F-074B-CFA164A7D77A}"/>
              </a:ext>
            </a:extLst>
          </p:cNvPr>
          <p:cNvSpPr txBox="1"/>
          <p:nvPr/>
        </p:nvSpPr>
        <p:spPr>
          <a:xfrm>
            <a:off x="893073" y="751590"/>
            <a:ext cx="1024078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classify galaxies by merger stage to test whether the quiescent or star-forming nature of radio galaxies is linked to interaction stage</a:t>
            </a:r>
          </a:p>
        </p:txBody>
      </p:sp>
    </p:spTree>
    <p:extLst>
      <p:ext uri="{BB962C8B-B14F-4D97-AF65-F5344CB8AC3E}">
        <p14:creationId xmlns:p14="http://schemas.microsoft.com/office/powerpoint/2010/main" val="1014130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45BD4-3F24-22F1-8644-20E93FD2E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924FE0-F7B3-D14A-7EB7-B6D407BDC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769" y="1064557"/>
            <a:ext cx="6298675" cy="41662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CB3FE836-BE20-B3E3-44E6-A75942425D4A}"/>
                  </a:ext>
                </a:extLst>
              </p:cNvPr>
              <p:cNvSpPr txBox="1"/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CB3FE836-BE20-B3E3-44E6-A75942425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blipFill>
                <a:blip r:embed="rId4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9609D24-2627-5518-0503-8BEAFFD4DEEA}"/>
              </a:ext>
            </a:extLst>
          </p:cNvPr>
          <p:cNvSpPr/>
          <p:nvPr/>
        </p:nvSpPr>
        <p:spPr>
          <a:xfrm>
            <a:off x="5937522" y="28316257"/>
            <a:ext cx="512913" cy="2957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D9812-5F21-FE14-D8EB-1E11E148CF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t="1228" r="4437" b="-1"/>
          <a:stretch>
            <a:fillRect/>
          </a:stretch>
        </p:blipFill>
        <p:spPr>
          <a:xfrm>
            <a:off x="891284" y="1376756"/>
            <a:ext cx="2584623" cy="2533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FA75B2-9109-C434-CDE6-C4F6DCFED697}"/>
              </a:ext>
            </a:extLst>
          </p:cNvPr>
          <p:cNvSpPr txBox="1"/>
          <p:nvPr/>
        </p:nvSpPr>
        <p:spPr>
          <a:xfrm>
            <a:off x="-4130" y="561954"/>
            <a:ext cx="4367193" cy="477054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accent6"/>
                </a:solidFill>
              </a:rPr>
              <a:t>Isolated Example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69D7249-3D11-28BA-325D-B3FB9274F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31" y="3955904"/>
            <a:ext cx="2686072" cy="148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0A124C-E091-D89B-7A3A-9EF98E3C48EF}"/>
              </a:ext>
            </a:extLst>
          </p:cNvPr>
          <p:cNvSpPr txBox="1"/>
          <p:nvPr/>
        </p:nvSpPr>
        <p:spPr>
          <a:xfrm>
            <a:off x="5937522" y="619789"/>
            <a:ext cx="4367196" cy="477054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accent6"/>
                </a:solidFill>
              </a:rPr>
              <a:t>Population Context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144F50-DE91-C617-A440-CC979001F948}"/>
              </a:ext>
            </a:extLst>
          </p:cNvPr>
          <p:cNvSpPr txBox="1"/>
          <p:nvPr/>
        </p:nvSpPr>
        <p:spPr>
          <a:xfrm>
            <a:off x="125517" y="5592918"/>
            <a:ext cx="11923048" cy="1169551"/>
          </a:xfrm>
          <a:prstGeom prst="rect">
            <a:avLst/>
          </a:prstGeom>
          <a:noFill/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Is the isolated population an earlier/later stage of the process or something different?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3D448B7-CC61-B31F-CAE7-B0ACB18999CC}"/>
              </a:ext>
            </a:extLst>
          </p:cNvPr>
          <p:cNvSpPr txBox="1">
            <a:spLocks/>
          </p:cNvSpPr>
          <p:nvPr/>
        </p:nvSpPr>
        <p:spPr>
          <a:xfrm>
            <a:off x="0" y="-315563"/>
            <a:ext cx="12191999" cy="82536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/>
          </a:p>
          <a:p>
            <a:pPr algn="ctr"/>
            <a:r>
              <a:rPr lang="en-US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That, however, is not the case for the entire sample…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F441D22-539C-D36F-A911-2D54B2F2BF1B}"/>
              </a:ext>
            </a:extLst>
          </p:cNvPr>
          <p:cNvCxnSpPr>
            <a:cxnSpLocks/>
          </p:cNvCxnSpPr>
          <p:nvPr/>
        </p:nvCxnSpPr>
        <p:spPr>
          <a:xfrm>
            <a:off x="4090894" y="1219200"/>
            <a:ext cx="0" cy="414801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Graphic 27" descr="Badge Question Mark with solid fill">
            <a:extLst>
              <a:ext uri="{FF2B5EF4-FFF2-40B4-BE49-F238E27FC236}">
                <a16:creationId xmlns:a16="http://schemas.microsoft.com/office/drawing/2014/main" id="{D855F28E-1110-F159-942F-B5F3965F28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517" y="5720493"/>
            <a:ext cx="914400" cy="91440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6E59727-150B-54F2-0546-BB2C295C999F}"/>
              </a:ext>
            </a:extLst>
          </p:cNvPr>
          <p:cNvCxnSpPr/>
          <p:nvPr/>
        </p:nvCxnSpPr>
        <p:spPr>
          <a:xfrm>
            <a:off x="7888941" y="3451412"/>
            <a:ext cx="291317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6D6F95D-53B8-37D4-8F45-DD93BF9A1983}"/>
              </a:ext>
            </a:extLst>
          </p:cNvPr>
          <p:cNvSpPr txBox="1"/>
          <p:nvPr/>
        </p:nvSpPr>
        <p:spPr>
          <a:xfrm>
            <a:off x="7888941" y="3053126"/>
            <a:ext cx="2857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Only occupied by BLERGs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9A613C-6D75-9C67-A8A0-E2ECBC38716B}"/>
              </a:ext>
            </a:extLst>
          </p:cNvPr>
          <p:cNvSpPr/>
          <p:nvPr/>
        </p:nvSpPr>
        <p:spPr>
          <a:xfrm>
            <a:off x="5650737" y="1219200"/>
            <a:ext cx="2107967" cy="378595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8563CE-1CA3-190F-82D7-107F082DD049}"/>
              </a:ext>
            </a:extLst>
          </p:cNvPr>
          <p:cNvSpPr txBox="1"/>
          <p:nvPr/>
        </p:nvSpPr>
        <p:spPr>
          <a:xfrm>
            <a:off x="7758704" y="1382645"/>
            <a:ext cx="68480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99933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/>
      <p:bldP spid="32" grpId="0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876FF-D3DA-75E9-167D-10BEC0A68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3209158-BB31-74DA-7E17-D7432C3B3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769" y="1064557"/>
            <a:ext cx="6298675" cy="41662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DFD5FA-0B08-DC32-7116-AE854E52AAA6}"/>
              </a:ext>
            </a:extLst>
          </p:cNvPr>
          <p:cNvSpPr txBox="1"/>
          <p:nvPr/>
        </p:nvSpPr>
        <p:spPr>
          <a:xfrm>
            <a:off x="5937522" y="619789"/>
            <a:ext cx="4367196" cy="477054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accent6"/>
                </a:solidFill>
              </a:rPr>
              <a:t>Population Context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61A834-BF19-4884-A9D1-B0E0945BA773}"/>
              </a:ext>
            </a:extLst>
          </p:cNvPr>
          <p:cNvSpPr/>
          <p:nvPr/>
        </p:nvSpPr>
        <p:spPr>
          <a:xfrm>
            <a:off x="5650737" y="1219200"/>
            <a:ext cx="2107967" cy="378595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7E678F-BD9F-3EEC-2831-0C05145FCC5F}"/>
              </a:ext>
            </a:extLst>
          </p:cNvPr>
          <p:cNvSpPr txBox="1"/>
          <p:nvPr/>
        </p:nvSpPr>
        <p:spPr>
          <a:xfrm>
            <a:off x="7758704" y="1382645"/>
            <a:ext cx="68480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</a:rPr>
              <a:t>???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02249D3D-A18B-0A35-CB2C-D844DCE53672}"/>
                  </a:ext>
                </a:extLst>
              </p:cNvPr>
              <p:cNvSpPr txBox="1"/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CB3FE836-BE20-B3E3-44E6-A75942425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blipFill>
                <a:blip r:embed="rId4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5469739-BB8E-553D-1684-0E203FC1C16C}"/>
              </a:ext>
            </a:extLst>
          </p:cNvPr>
          <p:cNvSpPr/>
          <p:nvPr/>
        </p:nvSpPr>
        <p:spPr>
          <a:xfrm>
            <a:off x="5937522" y="28316257"/>
            <a:ext cx="512913" cy="2957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B6ACA7-5EDD-86F7-05D3-081AD534C8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t="1228" r="4437" b="-1"/>
          <a:stretch>
            <a:fillRect/>
          </a:stretch>
        </p:blipFill>
        <p:spPr>
          <a:xfrm>
            <a:off x="891284" y="1376756"/>
            <a:ext cx="2584623" cy="2533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FF06D0-5BDF-4684-07DC-A8A547D7DF22}"/>
              </a:ext>
            </a:extLst>
          </p:cNvPr>
          <p:cNvSpPr txBox="1"/>
          <p:nvPr/>
        </p:nvSpPr>
        <p:spPr>
          <a:xfrm>
            <a:off x="0" y="858316"/>
            <a:ext cx="4367193" cy="477054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accent6"/>
                </a:solidFill>
              </a:rPr>
              <a:t>Isolated Example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71E51B4C-6123-1712-49E8-2384DB626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31" y="3955904"/>
            <a:ext cx="2686072" cy="148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E7278FB-928B-416D-E75A-0F8A4B8BDBC9}"/>
              </a:ext>
            </a:extLst>
          </p:cNvPr>
          <p:cNvSpPr txBox="1"/>
          <p:nvPr/>
        </p:nvSpPr>
        <p:spPr>
          <a:xfrm>
            <a:off x="125517" y="5592918"/>
            <a:ext cx="11923048" cy="984885"/>
          </a:xfrm>
          <a:prstGeom prst="rect">
            <a:avLst/>
          </a:prstGeom>
          <a:noFill/>
          <a:ln w="57150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Potential hypothesis for future work: cooling/ condensation replenishes cold gas, feeds nucleus, produces patchy star formation.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0001CB5-3865-D03E-EEFB-E9D8A4DB67BE}"/>
              </a:ext>
            </a:extLst>
          </p:cNvPr>
          <p:cNvSpPr txBox="1">
            <a:spLocks/>
          </p:cNvSpPr>
          <p:nvPr/>
        </p:nvSpPr>
        <p:spPr>
          <a:xfrm>
            <a:off x="0" y="-315563"/>
            <a:ext cx="12191999" cy="82536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/>
          </a:p>
          <a:p>
            <a:pPr algn="ctr"/>
            <a:r>
              <a:rPr lang="en-US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That, however, is not the case for the entire sample…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BC921DA-F4E4-7445-4DBD-2FDC86EA8A15}"/>
              </a:ext>
            </a:extLst>
          </p:cNvPr>
          <p:cNvCxnSpPr>
            <a:cxnSpLocks/>
          </p:cNvCxnSpPr>
          <p:nvPr/>
        </p:nvCxnSpPr>
        <p:spPr>
          <a:xfrm>
            <a:off x="4090894" y="1219200"/>
            <a:ext cx="0" cy="4148010"/>
          </a:xfrm>
          <a:prstGeom prst="line">
            <a:avLst/>
          </a:prstGeom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https://images.openai.com/static-rsc-4/y2KlWyMikrKZGOQ0NTYl3kcLpKDfscFX3f-pEovUuAlXWtfRoXOiuhKBvkTkW__OjOGUyE-3LAJ5QQDxjGuL11JvXbn0j3GxVK1Dk8tNoc-lU0SWKSpRcFRxFa5jOTSi7Em96BUYYwa7wfqUJqTZN6kTcZHLfVb1xYz0vxyxG9xZ0QEfhAurE4Zxlcw4FFiw?purpose=fullsize">
            <a:extLst>
              <a:ext uri="{FF2B5EF4-FFF2-40B4-BE49-F238E27FC236}">
                <a16:creationId xmlns:a16="http://schemas.microsoft.com/office/drawing/2014/main" id="{29A8FC32-4872-1B69-C383-B45459769A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4828" y="2389387"/>
            <a:ext cx="2700583" cy="20149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69B136-2356-D075-9BB9-78AF3559BEBA}"/>
              </a:ext>
            </a:extLst>
          </p:cNvPr>
          <p:cNvSpPr txBox="1"/>
          <p:nvPr/>
        </p:nvSpPr>
        <p:spPr>
          <a:xfrm>
            <a:off x="8151995" y="2829180"/>
            <a:ext cx="902167" cy="2769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/>
              <a:t>NGC 4696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8340A5-18EB-AB84-B244-6C9679E4824C}"/>
              </a:ext>
            </a:extLst>
          </p:cNvPr>
          <p:cNvSpPr txBox="1"/>
          <p:nvPr/>
        </p:nvSpPr>
        <p:spPr>
          <a:xfrm>
            <a:off x="8048180" y="4158149"/>
            <a:ext cx="15937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2">
                    <a:lumMod val="90000"/>
                  </a:schemeClr>
                </a:solidFill>
              </a:rPr>
              <a:t>Hlavacek-Larrondo+2026</a:t>
            </a:r>
          </a:p>
        </p:txBody>
      </p:sp>
    </p:spTree>
    <p:extLst>
      <p:ext uri="{BB962C8B-B14F-4D97-AF65-F5344CB8AC3E}">
        <p14:creationId xmlns:p14="http://schemas.microsoft.com/office/powerpoint/2010/main" val="3678500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0DC8C-1F2D-9103-DFFD-673FF2C80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LBI OBSERVATIONS OF 10 COMPACT SYMMETRIC OBJECT CANDIDATES: EXPANSION  VELOCITIES OF HOT SPOTS - IOPscience">
            <a:extLst>
              <a:ext uri="{FF2B5EF4-FFF2-40B4-BE49-F238E27FC236}">
                <a16:creationId xmlns:a16="http://schemas.microsoft.com/office/drawing/2014/main" id="{93309C9E-A138-C68F-E482-DBF3CCCA07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80"/>
          <a:stretch>
            <a:fillRect/>
          </a:stretch>
        </p:blipFill>
        <p:spPr bwMode="auto">
          <a:xfrm>
            <a:off x="6503096" y="991736"/>
            <a:ext cx="3949227" cy="196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B310D2-6303-5E93-8A82-5B310A81E510}"/>
              </a:ext>
            </a:extLst>
          </p:cNvPr>
          <p:cNvSpPr txBox="1"/>
          <p:nvPr/>
        </p:nvSpPr>
        <p:spPr>
          <a:xfrm>
            <a:off x="6315681" y="283850"/>
            <a:ext cx="609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C753A2-18F8-72C9-088D-A12BEF978105}"/>
              </a:ext>
            </a:extLst>
          </p:cNvPr>
          <p:cNvSpPr txBox="1"/>
          <p:nvPr/>
        </p:nvSpPr>
        <p:spPr>
          <a:xfrm>
            <a:off x="6620412" y="175627"/>
            <a:ext cx="421859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Younger/ More Recently Triggered Jets </a:t>
            </a:r>
          </a:p>
          <a:p>
            <a:pPr algn="ctr"/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3C2D1-C7B9-2F34-33F4-31F3FE97A5BE}"/>
              </a:ext>
            </a:extLst>
          </p:cNvPr>
          <p:cNvSpPr txBox="1"/>
          <p:nvPr/>
        </p:nvSpPr>
        <p:spPr>
          <a:xfrm flipH="1">
            <a:off x="6434485" y="3869137"/>
            <a:ext cx="609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D4B670-E97E-455E-8CEC-17749D79DF1B}"/>
              </a:ext>
            </a:extLst>
          </p:cNvPr>
          <p:cNvSpPr txBox="1"/>
          <p:nvPr/>
        </p:nvSpPr>
        <p:spPr>
          <a:xfrm>
            <a:off x="9435711" y="296128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An+2012</a:t>
            </a:r>
          </a:p>
        </p:txBody>
      </p:sp>
      <p:sp>
        <p:nvSpPr>
          <p:cNvPr id="11" name="AutoShape 4" descr="Uploaded image">
            <a:extLst>
              <a:ext uri="{FF2B5EF4-FFF2-40B4-BE49-F238E27FC236}">
                <a16:creationId xmlns:a16="http://schemas.microsoft.com/office/drawing/2014/main" id="{73AC03FD-BA95-7ADB-9BC3-FCC45419E5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61891" y="396000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 descr="A close-up of several images of a blue and yellow substance&#10;&#10;AI-generated content may be incorrect.">
            <a:extLst>
              <a:ext uri="{FF2B5EF4-FFF2-40B4-BE49-F238E27FC236}">
                <a16:creationId xmlns:a16="http://schemas.microsoft.com/office/drawing/2014/main" id="{321E3471-B5DC-59DE-7650-693E810F5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681" y="4544797"/>
            <a:ext cx="4380681" cy="17053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79C907-B51F-A1A3-51A2-E2E0B0688329}"/>
              </a:ext>
            </a:extLst>
          </p:cNvPr>
          <p:cNvSpPr txBox="1"/>
          <p:nvPr/>
        </p:nvSpPr>
        <p:spPr>
          <a:xfrm>
            <a:off x="6389439" y="3984843"/>
            <a:ext cx="4390047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Frustrated/Confined</a:t>
            </a:r>
          </a:p>
          <a:p>
            <a:pPr algn="ctr"/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CC9588-7B03-EFDB-3689-391E827EA614}"/>
              </a:ext>
            </a:extLst>
          </p:cNvPr>
          <p:cNvSpPr txBox="1"/>
          <p:nvPr/>
        </p:nvSpPr>
        <p:spPr>
          <a:xfrm>
            <a:off x="8930903" y="6288294"/>
            <a:ext cx="1848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Mukherjee+2018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DA1EA0-C40F-B639-B35D-62DA538694B8}"/>
              </a:ext>
            </a:extLst>
          </p:cNvPr>
          <p:cNvSpPr txBox="1"/>
          <p:nvPr/>
        </p:nvSpPr>
        <p:spPr>
          <a:xfrm>
            <a:off x="10452324" y="1284384"/>
            <a:ext cx="1875459" cy="1323439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Timing could match a recent gas rich episode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B575B-90CB-7C2B-8B64-ACEF8D4C6BB5}"/>
              </a:ext>
            </a:extLst>
          </p:cNvPr>
          <p:cNvSpPr txBox="1"/>
          <p:nvPr/>
        </p:nvSpPr>
        <p:spPr>
          <a:xfrm>
            <a:off x="10500426" y="4906776"/>
            <a:ext cx="1875459" cy="1015663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Dense ISM shaping the radio source</a:t>
            </a:r>
          </a:p>
        </p:txBody>
      </p:sp>
      <p:pic>
        <p:nvPicPr>
          <p:cNvPr id="8" name="Picture 7" descr="A collage of images of a beam&#10;&#10;AI-generated content may be incorrect.">
            <a:extLst>
              <a:ext uri="{FF2B5EF4-FFF2-40B4-BE49-F238E27FC236}">
                <a16:creationId xmlns:a16="http://schemas.microsoft.com/office/drawing/2014/main" id="{AB00D798-BC8C-3E0B-E1B9-3963054E7C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353" t="1082" r="24872" b="65630"/>
          <a:stretch>
            <a:fillRect/>
          </a:stretch>
        </p:blipFill>
        <p:spPr>
          <a:xfrm>
            <a:off x="217594" y="732615"/>
            <a:ext cx="1857154" cy="1937111"/>
          </a:xfrm>
          <a:prstGeom prst="rect">
            <a:avLst/>
          </a:prstGeom>
        </p:spPr>
      </p:pic>
      <p:pic>
        <p:nvPicPr>
          <p:cNvPr id="12" name="Picture 11" descr="A collage of images of a beam&#10;&#10;AI-generated content may be incorrect.">
            <a:extLst>
              <a:ext uri="{FF2B5EF4-FFF2-40B4-BE49-F238E27FC236}">
                <a16:creationId xmlns:a16="http://schemas.microsoft.com/office/drawing/2014/main" id="{33CAA102-7A43-A45D-BC7C-5787ED2D91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922" t="1028" r="49418" b="65684"/>
          <a:stretch>
            <a:fillRect/>
          </a:stretch>
        </p:blipFill>
        <p:spPr>
          <a:xfrm>
            <a:off x="3991564" y="732615"/>
            <a:ext cx="1844490" cy="1937111"/>
          </a:xfrm>
          <a:prstGeom prst="rect">
            <a:avLst/>
          </a:prstGeom>
        </p:spPr>
      </p:pic>
      <p:pic>
        <p:nvPicPr>
          <p:cNvPr id="18" name="Picture 17" descr="A collage of images of a beam&#10;&#10;AI-generated content may be incorrect.">
            <a:extLst>
              <a:ext uri="{FF2B5EF4-FFF2-40B4-BE49-F238E27FC236}">
                <a16:creationId xmlns:a16="http://schemas.microsoft.com/office/drawing/2014/main" id="{C07B56B7-0E4E-91BE-DD6C-80848B4C69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2397" t="1028" r="714" b="65684"/>
          <a:stretch>
            <a:fillRect/>
          </a:stretch>
        </p:blipFill>
        <p:spPr>
          <a:xfrm>
            <a:off x="2100076" y="732615"/>
            <a:ext cx="1869818" cy="1937111"/>
          </a:xfrm>
          <a:prstGeom prst="rect">
            <a:avLst/>
          </a:prstGeom>
        </p:spPr>
      </p:pic>
      <p:sp>
        <p:nvSpPr>
          <p:cNvPr id="19" name="Right Arrow 18">
            <a:extLst>
              <a:ext uri="{FF2B5EF4-FFF2-40B4-BE49-F238E27FC236}">
                <a16:creationId xmlns:a16="http://schemas.microsoft.com/office/drawing/2014/main" id="{6E12438F-6F62-0072-F9EF-14DB9939308D}"/>
              </a:ext>
            </a:extLst>
          </p:cNvPr>
          <p:cNvSpPr/>
          <p:nvPr/>
        </p:nvSpPr>
        <p:spPr>
          <a:xfrm rot="19924881">
            <a:off x="5766229" y="2515364"/>
            <a:ext cx="669471" cy="71697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E77EC247-B638-780F-851A-04C371B0E65A}"/>
              </a:ext>
            </a:extLst>
          </p:cNvPr>
          <p:cNvSpPr/>
          <p:nvPr/>
        </p:nvSpPr>
        <p:spPr>
          <a:xfrm rot="2101349">
            <a:off x="5766228" y="3732859"/>
            <a:ext cx="669471" cy="71697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D1E78B-EBD3-0094-D4F1-9DA9EB745C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19" y="2777612"/>
            <a:ext cx="5223018" cy="391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96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C6965-1B24-B564-4A32-9E4DA0332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0A1BDC-450A-995C-08A2-FA3C175BEF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91"/>
          <a:stretch>
            <a:fillRect/>
          </a:stretch>
        </p:blipFill>
        <p:spPr>
          <a:xfrm>
            <a:off x="3776133" y="0"/>
            <a:ext cx="8415867" cy="6858000"/>
          </a:xfrm>
          <a:prstGeom prst="rect">
            <a:avLst/>
          </a:prstGeom>
        </p:spPr>
      </p:pic>
      <p:sp>
        <p:nvSpPr>
          <p:cNvPr id="11" name="AutoShape 4" descr="Uploaded image">
            <a:extLst>
              <a:ext uri="{FF2B5EF4-FFF2-40B4-BE49-F238E27FC236}">
                <a16:creationId xmlns:a16="http://schemas.microsoft.com/office/drawing/2014/main" id="{936DBCE3-CC98-73D2-1622-ECAE0852A5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45198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78E342-B49B-CAE9-AD25-08D222BF7649}"/>
                  </a:ext>
                </a:extLst>
              </p:cNvPr>
              <p:cNvSpPr txBox="1"/>
              <p:nvPr/>
            </p:nvSpPr>
            <p:spPr>
              <a:xfrm>
                <a:off x="353287" y="440567"/>
                <a:ext cx="2913783" cy="6133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If jets solely drive H₂ excitation,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1" dirty="0" smtClean="0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sSub>
                          <m:sSubPr>
                            <m:ctrlPr>
                              <a:rPr lang="en-US" sz="3000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000" b="1" i="1" dirty="0" smtClean="0"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en-US" sz="3000" b="1" i="1" dirty="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3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should scale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0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b="1" i="1" dirty="0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sz="3000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000" b="1" i="1" dirty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3000" b="1" i="1" dirty="0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3000" b="1" i="1" dirty="0" smtClean="0">
                            <a:latin typeface="Cambria Math" panose="02040503050406030204" pitchFamily="18" charset="0"/>
                          </a:rPr>
                          <m:t>𝑮𝑯𝒛</m:t>
                        </m:r>
                      </m:sub>
                    </m:sSub>
                  </m:oMath>
                </a14:m>
                <a:endParaRPr lang="en-US" sz="3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3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3000" b="1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Radio power alone does not determine the warm-H₂ luminosity??? small sample size …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78E342-B49B-CAE9-AD25-08D222BF7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87" y="440567"/>
                <a:ext cx="2913783" cy="6133730"/>
              </a:xfrm>
              <a:prstGeom prst="rect">
                <a:avLst/>
              </a:prstGeom>
              <a:blipFill>
                <a:blip r:embed="rId3"/>
                <a:stretch>
                  <a:fillRect l="-3896" t="-1033" r="-7792" b="-2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53AE1A39-DE71-9981-373E-ED295DD6D26F}"/>
              </a:ext>
            </a:extLst>
          </p:cNvPr>
          <p:cNvSpPr/>
          <p:nvPr/>
        </p:nvSpPr>
        <p:spPr>
          <a:xfrm>
            <a:off x="10585017" y="3276600"/>
            <a:ext cx="1405473" cy="14717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less efficient coupling to molecular gas despite high radio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AA0607E-66CE-1182-975E-2FAF5CE8EAD6}"/>
                  </a:ext>
                </a:extLst>
              </p:cNvPr>
              <p:cNvSpPr/>
              <p:nvPr/>
            </p:nvSpPr>
            <p:spPr>
              <a:xfrm>
                <a:off x="4454766" y="1097089"/>
                <a:ext cx="2078636" cy="102682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Jet-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coupling in diffuse ISM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E2FDAF0-6F7F-E6B1-D486-42508CE9C5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766" y="1097089"/>
                <a:ext cx="2078636" cy="1026826"/>
              </a:xfrm>
              <a:prstGeom prst="rect">
                <a:avLst/>
              </a:prstGeom>
              <a:blipFill>
                <a:blip r:embed="rId4"/>
                <a:stretch>
                  <a:fillRect l="-1212" r="-36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Down Arrow 28">
            <a:extLst>
              <a:ext uri="{FF2B5EF4-FFF2-40B4-BE49-F238E27FC236}">
                <a16:creationId xmlns:a16="http://schemas.microsoft.com/office/drawing/2014/main" id="{FFF0BA16-E6EE-A0F4-DA62-A4D08E03EF62}"/>
              </a:ext>
            </a:extLst>
          </p:cNvPr>
          <p:cNvSpPr/>
          <p:nvPr/>
        </p:nvSpPr>
        <p:spPr>
          <a:xfrm rot="16200000">
            <a:off x="6533402" y="1450579"/>
            <a:ext cx="218763" cy="328612"/>
          </a:xfrm>
          <a:prstGeom prst="down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5741E4A5-FC42-8062-AE09-88781C134424}"/>
              </a:ext>
            </a:extLst>
          </p:cNvPr>
          <p:cNvSpPr/>
          <p:nvPr/>
        </p:nvSpPr>
        <p:spPr>
          <a:xfrm rot="10800000">
            <a:off x="11353759" y="2829492"/>
            <a:ext cx="231515" cy="44710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609A9F-9860-B9EC-2F22-9F85D8B5387C}"/>
              </a:ext>
            </a:extLst>
          </p:cNvPr>
          <p:cNvCxnSpPr>
            <a:cxnSpLocks/>
          </p:cNvCxnSpPr>
          <p:nvPr/>
        </p:nvCxnSpPr>
        <p:spPr>
          <a:xfrm>
            <a:off x="8167160" y="1636598"/>
            <a:ext cx="3418114" cy="1085297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A44CC19-88E1-B4D8-2F05-BEBA4523CB82}"/>
              </a:ext>
            </a:extLst>
          </p:cNvPr>
          <p:cNvSpPr txBox="1"/>
          <p:nvPr/>
        </p:nvSpPr>
        <p:spPr>
          <a:xfrm>
            <a:off x="10226802" y="1416029"/>
            <a:ext cx="982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???</a:t>
            </a:r>
          </a:p>
        </p:txBody>
      </p:sp>
      <p:pic>
        <p:nvPicPr>
          <p:cNvPr id="9" name="Graphic 8" descr="Crying face outline outline">
            <a:extLst>
              <a:ext uri="{FF2B5EF4-FFF2-40B4-BE49-F238E27FC236}">
                <a16:creationId xmlns:a16="http://schemas.microsoft.com/office/drawing/2014/main" id="{64CB338A-111C-6510-D16E-813715E1F8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76451" y="5984717"/>
            <a:ext cx="589580" cy="58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5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850BB-E26E-0BC0-0E8A-0F315D25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3A4796BD-25D3-F11E-99DE-51EFAECADEAF}"/>
                  </a:ext>
                </a:extLst>
              </p:cNvPr>
              <p:cNvSpPr txBox="1"/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3A4796BD-25D3-F11E-99DE-51EFAECAD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F84924DE-8D1F-EB78-F9EA-2100641C0450}"/>
                  </a:ext>
                </a:extLst>
              </p:cNvPr>
              <p:cNvSpPr txBox="1"/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9C742D59-5366-F409-000F-FC1F35B3C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blipFill>
                <a:blip r:embed="rId22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5AD02399-4BD3-59C5-4F6D-0CA0AEE73E99}"/>
              </a:ext>
            </a:extLst>
          </p:cNvPr>
          <p:cNvSpPr/>
          <p:nvPr/>
        </p:nvSpPr>
        <p:spPr>
          <a:xfrm>
            <a:off x="5937522" y="28316257"/>
            <a:ext cx="512913" cy="2957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985A5B-A614-67ED-1080-9CB2FD54F56B}"/>
              </a:ext>
            </a:extLst>
          </p:cNvPr>
          <p:cNvSpPr txBox="1"/>
          <p:nvPr/>
        </p:nvSpPr>
        <p:spPr>
          <a:xfrm>
            <a:off x="224117" y="0"/>
            <a:ext cx="11743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Few Lingering Questions…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5C004D-F74B-3912-829F-A0590E087B8D}"/>
              </a:ext>
            </a:extLst>
          </p:cNvPr>
          <p:cNvSpPr txBox="1"/>
          <p:nvPr/>
        </p:nvSpPr>
        <p:spPr>
          <a:xfrm>
            <a:off x="224117" y="483972"/>
            <a:ext cx="11605933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What is fueling/ sustaining star formation in isolated BLERGs?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Is there a stronger correlation with stellar mass? Environment?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Does merger stage matter more than radio power?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Is there evidence for the gas “filaments” feeding the SMBH?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Are disturbed and isolated Blue LERGs the same phenomenon?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Does the jet suppress, redistribute, or compress star-forming gas?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How does the Blue LERG phenomenon change toward cosmic noon when there was more gas supply?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How long does the gas-rich LERG phase last?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Are compact sources genuinely newly triggered, or recurrent/restarted? </a:t>
            </a:r>
          </a:p>
          <a:p>
            <a:pPr algn="ctr"/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And so on…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379755-FA2B-6CA7-BD06-B1475DA51D7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90269" y="1570250"/>
            <a:ext cx="5841784" cy="37174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055C9DA-ABE6-AF2C-1728-9B7B779E2B40}"/>
              </a:ext>
            </a:extLst>
          </p:cNvPr>
          <p:cNvSpPr/>
          <p:nvPr/>
        </p:nvSpPr>
        <p:spPr>
          <a:xfrm rot="19836374">
            <a:off x="-1043218" y="2683591"/>
            <a:ext cx="14437566" cy="151155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dirty="0"/>
              <a:t>NEVER FEAR WFSS IS HERE!!</a:t>
            </a:r>
          </a:p>
        </p:txBody>
      </p:sp>
    </p:spTree>
    <p:extLst>
      <p:ext uri="{BB962C8B-B14F-4D97-AF65-F5344CB8AC3E}">
        <p14:creationId xmlns:p14="http://schemas.microsoft.com/office/powerpoint/2010/main" val="33209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Nasa Telescope Named for Mother of Hubble Nancy Grace Roman | NASA Jet  Propulsion Laboratory (JPL)">
            <a:extLst>
              <a:ext uri="{FF2B5EF4-FFF2-40B4-BE49-F238E27FC236}">
                <a16:creationId xmlns:a16="http://schemas.microsoft.com/office/drawing/2014/main" id="{80A40CFE-C2EC-496E-027C-FD28A8FC36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64" t="8857" b="234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E7BF56-8D1B-B5B1-ADCF-4ACC21FDF2F5}"/>
              </a:ext>
            </a:extLst>
          </p:cNvPr>
          <p:cNvSpPr/>
          <p:nvPr/>
        </p:nvSpPr>
        <p:spPr>
          <a:xfrm>
            <a:off x="7851638" y="4374776"/>
            <a:ext cx="4178997" cy="394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40AE00-B1E0-24EB-62E2-0B263553403F}"/>
              </a:ext>
            </a:extLst>
          </p:cNvPr>
          <p:cNvSpPr/>
          <p:nvPr/>
        </p:nvSpPr>
        <p:spPr>
          <a:xfrm>
            <a:off x="7773829" y="428458"/>
            <a:ext cx="1567395" cy="5576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DFB91-3F96-EA88-114F-4EE4850C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7275" y="3225408"/>
            <a:ext cx="4023360" cy="320413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dirty="0"/>
              <a:t>Radio</a:t>
            </a:r>
            <a:r>
              <a:rPr lang="en-US" sz="4000" dirty="0"/>
              <a:t> identifies the jet-dominated AGN population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WFSS</a:t>
            </a:r>
            <a:r>
              <a:rPr lang="en-US" sz="4000" dirty="0"/>
              <a:t> tells us which of those live in star-forming hosts, what their environments are, and how that incidence evolves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37BA80-0DCF-6694-0AC0-A92369C11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124667"/>
            <a:ext cx="4931261" cy="37333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DED9E2-3107-A317-A4DF-F42D0EC4A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3656202" cy="48749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6898DC-4E43-8574-B876-7E8EFD3F93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6275" y="-15604"/>
            <a:ext cx="249555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855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02057FB-6FDC-05D6-61D7-E00862D5FF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640080" y="4114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52A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WFSS fields with radio coverage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58368" y="1508760"/>
            <a:ext cx="10881360" cy="402336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58368" y="1508760"/>
            <a:ext cx="10881360" cy="45720"/>
          </a:xfrm>
          <a:prstGeom prst="rect">
            <a:avLst/>
          </a:prstGeom>
          <a:solidFill>
            <a:srgbClr val="123C69"/>
          </a:solidFill>
          <a:ln w="12700">
            <a:solidFill>
              <a:srgbClr val="123C6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498848" y="1508760"/>
            <a:ext cx="0" cy="4023360"/>
          </a:xfrm>
          <a:prstGeom prst="line">
            <a:avLst/>
          </a:prstGeom>
          <a:noFill/>
          <a:ln w="1270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522208" y="1508760"/>
            <a:ext cx="0" cy="4023360"/>
          </a:xfrm>
          <a:prstGeom prst="line">
            <a:avLst/>
          </a:prstGeom>
          <a:noFill/>
          <a:ln w="1270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58368" y="2103120"/>
            <a:ext cx="10881360" cy="0"/>
          </a:xfrm>
          <a:prstGeom prst="line">
            <a:avLst/>
          </a:prstGeom>
          <a:noFill/>
          <a:ln w="1270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58368" y="3246120"/>
            <a:ext cx="10881360" cy="0"/>
          </a:xfrm>
          <a:prstGeom prst="line">
            <a:avLst/>
          </a:prstGeom>
          <a:noFill/>
          <a:ln w="1270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58368" y="4389120"/>
            <a:ext cx="10881360" cy="0"/>
          </a:xfrm>
          <a:prstGeom prst="line">
            <a:avLst/>
          </a:prstGeom>
          <a:noFill/>
          <a:ln w="1270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1636776"/>
            <a:ext cx="3511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23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WFSS survey / instrument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663440" y="1636776"/>
            <a:ext cx="3694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23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Radio coverage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686800" y="1636776"/>
            <a:ext cx="26883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23C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2960" y="2331720"/>
            <a:ext cx="35112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HST/JWST grism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3D-HST, CANDELS, COSMOS-Web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663440" y="2331720"/>
            <a:ext cx="3694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VLA-COSMOS 3 GHz / MIGHTEE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686800" y="2331720"/>
            <a:ext cx="26883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COSMOS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22960" y="3474720"/>
            <a:ext cx="35112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Euclid/NISP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663440" y="3474720"/>
            <a:ext cx="3694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LOFAR LoTSS Deep / MIGHTEE / EMU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86800" y="3474720"/>
            <a:ext cx="26883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Euclid Deep Fields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22960" y="4617720"/>
            <a:ext cx="35112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Roman/WFI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(future)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663440" y="4617720"/>
            <a:ext cx="3694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ASKAP EMU / SKA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(future)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686800" y="4617720"/>
            <a:ext cx="26883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8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 High Latitude Survey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85800" y="5916168"/>
            <a:ext cx="10835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7A2C8-B7E1-7383-5014-2351AAB4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29" y="110798"/>
            <a:ext cx="10515600" cy="1325563"/>
          </a:xfrm>
        </p:spPr>
        <p:txBody>
          <a:bodyPr/>
          <a:lstStyle/>
          <a:p>
            <a:r>
              <a:rPr lang="en-US" dirty="0"/>
              <a:t>Conclusions!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60D81-2B28-E5FE-BCE7-6E5002E3A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29" y="1561209"/>
            <a:ext cx="11654118" cy="4351338"/>
          </a:xfrm>
        </p:spPr>
        <p:txBody>
          <a:bodyPr>
            <a:normAutofit/>
          </a:bodyPr>
          <a:lstStyle/>
          <a:p>
            <a:r>
              <a:rPr lang="en-US" dirty="0"/>
              <a:t>BLERGs give us a rare view of jet-mode feedback while cold gas and star formation are still present</a:t>
            </a:r>
          </a:p>
          <a:p>
            <a:r>
              <a:rPr lang="en-US" dirty="0"/>
              <a:t>In our nearby sample, the strongest warm-H₂ systems are disturbed, the radio sources are compact</a:t>
            </a:r>
          </a:p>
          <a:p>
            <a:pPr lvl="1"/>
            <a:r>
              <a:rPr lang="en-US" dirty="0"/>
              <a:t>host-gas context matters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sample appears to contain more than one physical configuration</a:t>
            </a:r>
          </a:p>
          <a:p>
            <a:pPr lvl="1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interacting systems with excited gas, but also isolated star-forming LERG(s?) that remain poorly constrained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47C09A-FD9D-21B2-55AA-57A451FD9C71}"/>
              </a:ext>
            </a:extLst>
          </p:cNvPr>
          <p:cNvSpPr txBox="1"/>
          <p:nvPr/>
        </p:nvSpPr>
        <p:spPr>
          <a:xfrm>
            <a:off x="215152" y="5269874"/>
            <a:ext cx="11761695" cy="147732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WFSS + radio surveys can tell us whether these configurations are rare accidents, distinct channels, or recurring phases of kinetic-mode AGN evolution.</a:t>
            </a:r>
            <a:endParaRPr lang="en-US" sz="3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E34D4C-CC85-1622-591A-3FAD2FFD2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154" y="181257"/>
            <a:ext cx="1003300" cy="9991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47F48E-030C-53EF-78B8-FFC1B6F32180}"/>
              </a:ext>
            </a:extLst>
          </p:cNvPr>
          <p:cNvSpPr txBox="1"/>
          <p:nvPr/>
        </p:nvSpPr>
        <p:spPr>
          <a:xfrm>
            <a:off x="6848304" y="109541"/>
            <a:ext cx="1277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 papers!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169B0-D7A7-C25B-94C0-5C47EAAF069B}"/>
              </a:ext>
            </a:extLst>
          </p:cNvPr>
          <p:cNvSpPr txBox="1"/>
          <p:nvPr/>
        </p:nvSpPr>
        <p:spPr>
          <a:xfrm>
            <a:off x="9473468" y="109541"/>
            <a:ext cx="136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My website!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821A40-5BE1-E41B-B702-C83BBE6FD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8329" y="146656"/>
            <a:ext cx="1003300" cy="10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53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D0586-3CD1-07F8-47ED-FCB58211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D684E8-9700-E4D8-169B-8453F761B234}"/>
              </a:ext>
            </a:extLst>
          </p:cNvPr>
          <p:cNvSpPr txBox="1"/>
          <p:nvPr/>
        </p:nvSpPr>
        <p:spPr>
          <a:xfrm>
            <a:off x="4049991" y="2567226"/>
            <a:ext cx="431002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13331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115A36-ECC3-BE8E-73A4-2A11BFC2D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0"/>
            <a:ext cx="7610476" cy="687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25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53B2C73-AF42-CE69-3AC6-29758CAB0D93}"/>
              </a:ext>
            </a:extLst>
          </p:cNvPr>
          <p:cNvSpPr/>
          <p:nvPr/>
        </p:nvSpPr>
        <p:spPr>
          <a:xfrm>
            <a:off x="0" y="0"/>
            <a:ext cx="12192000" cy="685799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6963729-3E51-93B3-5623-45CB1E484934}"/>
              </a:ext>
            </a:extLst>
          </p:cNvPr>
          <p:cNvSpPr/>
          <p:nvPr/>
        </p:nvSpPr>
        <p:spPr>
          <a:xfrm>
            <a:off x="8752" y="1015661"/>
            <a:ext cx="12199896" cy="5842339"/>
          </a:xfrm>
          <a:prstGeom prst="roundRect">
            <a:avLst>
              <a:gd name="adj" fmla="val 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405ACFA-B857-5233-CD2D-E470CBC95DF5}"/>
              </a:ext>
            </a:extLst>
          </p:cNvPr>
          <p:cNvSpPr txBox="1"/>
          <p:nvPr/>
        </p:nvSpPr>
        <p:spPr>
          <a:xfrm>
            <a:off x="463736" y="0"/>
            <a:ext cx="11256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The Expectation: local LERGs occupy </a:t>
            </a:r>
            <a:r>
              <a:rPr lang="en-US" sz="3000" b="1" dirty="0">
                <a:solidFill>
                  <a:srgbClr val="EA7876"/>
                </a:solidFill>
              </a:rPr>
              <a:t>massive, quiescent galaxies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C5D4AD-2816-9145-EA2E-977F2BCFA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648" y="1015663"/>
            <a:ext cx="12216544" cy="5842338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8C3D2A4-2660-88C4-B4FC-2847DD44B7E3}"/>
              </a:ext>
            </a:extLst>
          </p:cNvPr>
          <p:cNvSpPr/>
          <p:nvPr/>
        </p:nvSpPr>
        <p:spPr>
          <a:xfrm>
            <a:off x="292100" y="4711700"/>
            <a:ext cx="2349500" cy="7366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radiatively inefficient accretion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30B1238-628C-A5CD-C245-3E73A33AFD9B}"/>
              </a:ext>
            </a:extLst>
          </p:cNvPr>
          <p:cNvSpPr/>
          <p:nvPr/>
        </p:nvSpPr>
        <p:spPr>
          <a:xfrm>
            <a:off x="3289300" y="4711700"/>
            <a:ext cx="2349500" cy="736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low-power, long lived radio jets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DF32BBE-11B0-7D74-4631-F476818BD23D}"/>
              </a:ext>
            </a:extLst>
          </p:cNvPr>
          <p:cNvSpPr/>
          <p:nvPr/>
        </p:nvSpPr>
        <p:spPr>
          <a:xfrm>
            <a:off x="6286500" y="4572168"/>
            <a:ext cx="2349500" cy="10156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Mechanical energy drives, shocks, turbulence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73BF009-9860-8FCA-8E92-CF21518FDE6A}"/>
              </a:ext>
            </a:extLst>
          </p:cNvPr>
          <p:cNvSpPr/>
          <p:nvPr/>
        </p:nvSpPr>
        <p:spPr>
          <a:xfrm>
            <a:off x="9370867" y="4711699"/>
            <a:ext cx="2349500" cy="736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condensation, select inflow to SMBH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9AE6EE5-A1B5-EE91-66B1-32BBFF2DD111}"/>
              </a:ext>
            </a:extLst>
          </p:cNvPr>
          <p:cNvSpPr/>
          <p:nvPr/>
        </p:nvSpPr>
        <p:spPr>
          <a:xfrm>
            <a:off x="3790950" y="6277025"/>
            <a:ext cx="3695700" cy="32646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Self-regulating Feedback Cycle</a:t>
            </a:r>
          </a:p>
        </p:txBody>
      </p:sp>
      <p:pic>
        <p:nvPicPr>
          <p:cNvPr id="14" name="Picture 13" descr="https://images.openai.com/static-rsc-4/y2KlWyMikrKZGOQ0NTYl3kcLpKDfscFX3f-pEovUuAlXWtfRoXOiuhKBvkTkW__OjOGUyE-3LAJ5QQDxjGuL11JvXbn0j3GxVK1Dk8tNoc-lU0SWKSpRcFRxFa5jOTSi7Em96BUYYwa7wfqUJqTZN6kTcZHLfVb1xYz0vxyxG9xZ0QEfhAurE4Zxlcw4FFiw?purpose=fullsize">
            <a:extLst>
              <a:ext uri="{FF2B5EF4-FFF2-40B4-BE49-F238E27FC236}">
                <a16:creationId xmlns:a16="http://schemas.microsoft.com/office/drawing/2014/main" id="{3EC1FF72-7BAB-5FA0-921C-B2E07E2F5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3700" y="2696705"/>
            <a:ext cx="2700583" cy="201498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EFBA5A-4144-46B3-3999-C377409F7796}"/>
              </a:ext>
            </a:extLst>
          </p:cNvPr>
          <p:cNvSpPr txBox="1"/>
          <p:nvPr/>
        </p:nvSpPr>
        <p:spPr>
          <a:xfrm>
            <a:off x="9370867" y="3136498"/>
            <a:ext cx="1418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NGC 4696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7886C0-AE15-FED9-59E7-005E10CA10DB}"/>
              </a:ext>
            </a:extLst>
          </p:cNvPr>
          <p:cNvSpPr txBox="1"/>
          <p:nvPr/>
        </p:nvSpPr>
        <p:spPr>
          <a:xfrm>
            <a:off x="9267052" y="4465467"/>
            <a:ext cx="15937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tx2">
                    <a:lumMod val="90000"/>
                  </a:schemeClr>
                </a:solidFill>
              </a:rPr>
              <a:t>Hlavacek-Larrondo+2026</a:t>
            </a:r>
          </a:p>
        </p:txBody>
      </p:sp>
    </p:spTree>
    <p:extLst>
      <p:ext uri="{BB962C8B-B14F-4D97-AF65-F5344CB8AC3E}">
        <p14:creationId xmlns:p14="http://schemas.microsoft.com/office/powerpoint/2010/main" val="250027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D6B79-6FB1-0432-1EE4-ACE8DB1CD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2F8C21CD-806F-4DE9-C09D-0A3631C1B665}"/>
                  </a:ext>
                </a:extLst>
              </p:cNvPr>
              <p:cNvSpPr txBox="1"/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4" name="TextBox 9243">
                <a:extLst>
                  <a:ext uri="{FF2B5EF4-FFF2-40B4-BE49-F238E27FC236}">
                    <a16:creationId xmlns:a16="http://schemas.microsoft.com/office/drawing/2014/main" id="{4FD2B9C7-62D2-0E79-D919-4EFF0B201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550449" y="1912136"/>
                <a:ext cx="2445147" cy="369332"/>
              </a:xfrm>
              <a:prstGeom prst="rect">
                <a:avLst/>
              </a:prstGeom>
              <a:blipFill>
                <a:blip r:embed="rId19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1AD3E780-42CA-1E8D-A5F8-FF34F234E7DA}"/>
                  </a:ext>
                </a:extLst>
              </p:cNvPr>
              <p:cNvSpPr txBox="1"/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(1-0 S(1))</a:t>
                </a:r>
              </a:p>
            </p:txBody>
          </p:sp>
        </mc:Choice>
        <mc:Fallback xmlns="">
          <p:sp>
            <p:nvSpPr>
              <p:cNvPr id="9247" name="TextBox 9246">
                <a:extLst>
                  <a:ext uri="{FF2B5EF4-FFF2-40B4-BE49-F238E27FC236}">
                    <a16:creationId xmlns:a16="http://schemas.microsoft.com/office/drawing/2014/main" id="{9C742D59-5366-F409-000F-FC1F35B3C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836495" y="5627970"/>
                <a:ext cx="2445147" cy="369332"/>
              </a:xfrm>
              <a:prstGeom prst="rect">
                <a:avLst/>
              </a:prstGeom>
              <a:blipFill>
                <a:blip r:embed="rId22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2" descr="Output image">
            <a:extLst>
              <a:ext uri="{FF2B5EF4-FFF2-40B4-BE49-F238E27FC236}">
                <a16:creationId xmlns:a16="http://schemas.microsoft.com/office/drawing/2014/main" id="{82719333-2E53-98E5-AD92-9A1BE35CE8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62359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18D618-D3FE-74F9-AB8D-D0AD3890755B}"/>
              </a:ext>
            </a:extLst>
          </p:cNvPr>
          <p:cNvSpPr txBox="1"/>
          <p:nvPr/>
        </p:nvSpPr>
        <p:spPr>
          <a:xfrm>
            <a:off x="578977" y="1330003"/>
            <a:ext cx="218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Close Companions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92589-9A37-C3A2-B0EF-6149C43F88FF}"/>
              </a:ext>
            </a:extLst>
          </p:cNvPr>
          <p:cNvSpPr txBox="1"/>
          <p:nvPr/>
        </p:nvSpPr>
        <p:spPr>
          <a:xfrm>
            <a:off x="5030982" y="1330003"/>
            <a:ext cx="220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Disturbed/ Mergers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E04B4-38C8-19C8-5443-5DF698FD2A5F}"/>
              </a:ext>
            </a:extLst>
          </p:cNvPr>
          <p:cNvSpPr txBox="1"/>
          <p:nvPr/>
        </p:nvSpPr>
        <p:spPr>
          <a:xfrm>
            <a:off x="9621977" y="1330003"/>
            <a:ext cx="1826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Single/ Isolated</a:t>
            </a:r>
          </a:p>
        </p:txBody>
      </p:sp>
      <p:pic>
        <p:nvPicPr>
          <p:cNvPr id="9" name="Picture 8" descr="A bright light in the sky&#10;&#10;AI-generated content may be incorrect.">
            <a:extLst>
              <a:ext uri="{FF2B5EF4-FFF2-40B4-BE49-F238E27FC236}">
                <a16:creationId xmlns:a16="http://schemas.microsoft.com/office/drawing/2014/main" id="{23955190-E839-4F53-8067-2394B69EE7A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48894" y="1764339"/>
            <a:ext cx="2382586" cy="2388956"/>
          </a:xfrm>
          <a:prstGeom prst="rect">
            <a:avLst/>
          </a:prstGeom>
        </p:spPr>
      </p:pic>
      <p:pic>
        <p:nvPicPr>
          <p:cNvPr id="11" name="Picture 10" descr="A red cross in a dark sky&#10;&#10;AI-generated content may be incorrect.">
            <a:extLst>
              <a:ext uri="{FF2B5EF4-FFF2-40B4-BE49-F238E27FC236}">
                <a16:creationId xmlns:a16="http://schemas.microsoft.com/office/drawing/2014/main" id="{9D239DB1-985B-6E9C-821F-4FEE4A31AB2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44056" y="4333519"/>
            <a:ext cx="2385767" cy="2388956"/>
          </a:xfrm>
          <a:prstGeom prst="rect">
            <a:avLst/>
          </a:prstGeom>
        </p:spPr>
      </p:pic>
      <p:pic>
        <p:nvPicPr>
          <p:cNvPr id="13" name="Picture 12" descr="A bright light in the sky&#10;&#10;AI-generated content may be incorrect.">
            <a:extLst>
              <a:ext uri="{FF2B5EF4-FFF2-40B4-BE49-F238E27FC236}">
                <a16:creationId xmlns:a16="http://schemas.microsoft.com/office/drawing/2014/main" id="{C72171E2-041B-8BB5-A4EA-67129A432EB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344056" y="1764339"/>
            <a:ext cx="2382560" cy="2388956"/>
          </a:xfrm>
          <a:prstGeom prst="rect">
            <a:avLst/>
          </a:prstGeom>
        </p:spPr>
      </p:pic>
      <p:pic>
        <p:nvPicPr>
          <p:cNvPr id="15" name="Picture 14" descr="A bright light in the sky&#10;&#10;AI-generated content may be incorrect.">
            <a:extLst>
              <a:ext uri="{FF2B5EF4-FFF2-40B4-BE49-F238E27FC236}">
                <a16:creationId xmlns:a16="http://schemas.microsoft.com/office/drawing/2014/main" id="{97F803D0-7AFF-C0B5-12FE-95CD3AA05C0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011254" y="4333519"/>
            <a:ext cx="2186817" cy="2189744"/>
          </a:xfrm>
          <a:prstGeom prst="rect">
            <a:avLst/>
          </a:prstGeom>
        </p:spPr>
      </p:pic>
      <p:pic>
        <p:nvPicPr>
          <p:cNvPr id="17" name="Picture 16" descr="A group of bright lights in the sky&#10;&#10;AI-generated content may be incorrect.">
            <a:extLst>
              <a:ext uri="{FF2B5EF4-FFF2-40B4-BE49-F238E27FC236}">
                <a16:creationId xmlns:a16="http://schemas.microsoft.com/office/drawing/2014/main" id="{0734CB6C-3EBF-E668-A4F0-9238E10B764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69935" y="4333519"/>
            <a:ext cx="2395335" cy="2388956"/>
          </a:xfrm>
          <a:prstGeom prst="rect">
            <a:avLst/>
          </a:prstGeom>
        </p:spPr>
      </p:pic>
      <p:pic>
        <p:nvPicPr>
          <p:cNvPr id="19" name="Picture 18" descr="A bright light in the sky&#10;&#10;AI-generated content may be incorrect.">
            <a:extLst>
              <a:ext uri="{FF2B5EF4-FFF2-40B4-BE49-F238E27FC236}">
                <a16:creationId xmlns:a16="http://schemas.microsoft.com/office/drawing/2014/main" id="{AE07C517-03B9-2396-C933-2AD6F34DD70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79499" y="1764339"/>
            <a:ext cx="2385771" cy="2395352"/>
          </a:xfrm>
          <a:prstGeom prst="rect">
            <a:avLst/>
          </a:prstGeom>
        </p:spPr>
      </p:pic>
      <p:pic>
        <p:nvPicPr>
          <p:cNvPr id="21" name="Picture 20" descr="A bright light in the sky&#10;&#10;AI-generated content may be incorrect.">
            <a:extLst>
              <a:ext uri="{FF2B5EF4-FFF2-40B4-BE49-F238E27FC236}">
                <a16:creationId xmlns:a16="http://schemas.microsoft.com/office/drawing/2014/main" id="{B61A303D-0383-465F-8F9D-ECC2F759E69F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632372" y="1764339"/>
            <a:ext cx="2385771" cy="23889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5D5B75-35B0-6CD4-0BC0-DB05C2F415DC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545336" y="2466444"/>
            <a:ext cx="96549" cy="11465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8934F5C-B118-DC01-D685-7A58D8BF9E9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645443" y="4367730"/>
            <a:ext cx="177800" cy="1778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D27B220-AE93-9E3A-3397-D925F7E1B82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121187" y="6202385"/>
            <a:ext cx="177800" cy="1778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1408505-72B7-2BBD-C813-72EB6EF544C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1076118" y="6345463"/>
            <a:ext cx="177800" cy="17780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62FAFDE-59FE-3135-90E6-170116DEFB8D}"/>
              </a:ext>
            </a:extLst>
          </p:cNvPr>
          <p:cNvCxnSpPr>
            <a:cxnSpLocks/>
          </p:cNvCxnSpPr>
          <p:nvPr/>
        </p:nvCxnSpPr>
        <p:spPr>
          <a:xfrm>
            <a:off x="578977" y="4049486"/>
            <a:ext cx="442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362A2B5-1CEF-E1E1-1B53-FF0BA1B4E718}"/>
              </a:ext>
            </a:extLst>
          </p:cNvPr>
          <p:cNvSpPr txBox="1"/>
          <p:nvPr/>
        </p:nvSpPr>
        <p:spPr>
          <a:xfrm>
            <a:off x="497017" y="3810907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20 kpc</a:t>
            </a:r>
          </a:p>
        </p:txBody>
      </p:sp>
      <p:sp>
        <p:nvSpPr>
          <p:cNvPr id="6" name="AutoShape 2" descr="Image preview">
            <a:extLst>
              <a:ext uri="{FF2B5EF4-FFF2-40B4-BE49-F238E27FC236}">
                <a16:creationId xmlns:a16="http://schemas.microsoft.com/office/drawing/2014/main" id="{770D3261-FF0B-360F-4E04-C82A28B777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E9B14D1-6D7E-66EA-62A4-D030301EE998}"/>
              </a:ext>
            </a:extLst>
          </p:cNvPr>
          <p:cNvSpPr txBox="1">
            <a:spLocks/>
          </p:cNvSpPr>
          <p:nvPr/>
        </p:nvSpPr>
        <p:spPr>
          <a:xfrm>
            <a:off x="0" y="-315563"/>
            <a:ext cx="12191999" cy="82536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/>
          </a:p>
          <a:p>
            <a:pPr algn="ctr"/>
            <a:r>
              <a:rPr lang="en-US" sz="35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That, however, is not the case for the entire sample…</a:t>
            </a:r>
          </a:p>
        </p:txBody>
      </p:sp>
    </p:spTree>
    <p:extLst>
      <p:ext uri="{BB962C8B-B14F-4D97-AF65-F5344CB8AC3E}">
        <p14:creationId xmlns:p14="http://schemas.microsoft.com/office/powerpoint/2010/main" val="3245635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C481DF07-EFD9-F7E8-A089-945025327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5780868" cy="290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F6A6B5E-554C-5F14-5932-90CA83E32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693" y="0"/>
            <a:ext cx="5861305" cy="290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817A908-364D-60A7-7069-A90A5DA7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346" y="3429000"/>
            <a:ext cx="5861307" cy="290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05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alaxyJournalClub_Fall2025" id="{E32FC89F-8ED8-A541-A73D-2E1B3479D7BC}" vid="{95B06EBF-98E6-7648-93B5-B9F2729F43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44509</TotalTime>
  <Words>1578</Words>
  <Application>Microsoft Macintosh PowerPoint</Application>
  <PresentationFormat>Widescreen</PresentationFormat>
  <Paragraphs>237</Paragraphs>
  <Slides>28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Cambria Math</vt:lpstr>
      <vt:lpstr>Century Gothic</vt:lpstr>
      <vt:lpstr>Helvetica</vt:lpstr>
      <vt:lpstr>Wingdings</vt:lpstr>
      <vt:lpstr>Office Theme</vt:lpstr>
      <vt:lpstr>When Jets Don’t Quench: Fueling/Feedback? in Blue LERGs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Radio identifies the jet-dominated AGN population  WFSS tells us which of those live in star-forming hosts, what their environments are, and how that incidence evolves</vt:lpstr>
      <vt:lpstr>PowerPoint Presentation</vt:lpstr>
      <vt:lpstr>Conclusions!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Swetha Sankar</dc:creator>
  <cp:lastModifiedBy>Swetha Sankar</cp:lastModifiedBy>
  <cp:revision>18</cp:revision>
  <dcterms:created xsi:type="dcterms:W3CDTF">2025-12-18T21:22:31Z</dcterms:created>
  <dcterms:modified xsi:type="dcterms:W3CDTF">2026-09-16T21:23:43Z</dcterms:modified>
</cp:coreProperties>
</file>