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0972800" cy="6858000"/>
  <p:notesSz cx="6858000" cy="9144000"/>
  <p:embeddedFontLst>
    <p:embeddedFont>
      <p:font typeface="EB Garamond" panose="00000500000000000000" pitchFamily="2" charset="0"/>
      <p:regular r:id="rId24"/>
      <p:bold r:id="rId25"/>
      <p:italic r:id="rId26"/>
      <p:boldItalic r:id="rId27"/>
    </p:embeddedFont>
    <p:embeddedFont>
      <p:font typeface="EB Garamond ExtraBold" panose="00000900000000000000" pitchFamily="2" charset="0"/>
      <p:bold r:id="rId28"/>
      <p:boldItalic r:id="rId29"/>
    </p:embeddedFont>
    <p:embeddedFont>
      <p:font typeface="EB Garamond Medium" panose="00000600000000000000" pitchFamily="2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3456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3180799-2E6C-4040-9A76-D3661778F6F1}">
  <a:tblStyle styleId="{43180799-2E6C-4040-9A76-D3661778F6F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726" y="42"/>
      </p:cViewPr>
      <p:guideLst>
        <p:guide orient="horz" pos="2160"/>
        <p:guide pos="34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686109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b4b692b52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6109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b4b692b52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fb4b692b52_1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fb4b692b52_1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fb4b692b52_1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fb4b692b52_1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fb4b692b52_1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6109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fb4b692b52_1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fb4b692b52_1_4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fb4b692b52_1_4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fb4b692b52_1_2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fb4b692b52_1_2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fb4b692b52_1_2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6109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fb4b692b52_1_2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2e6eee8eba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2e6eee8eba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fb4b692b52_1_4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61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fb4b692b52_1_4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fb4b692b52_1_4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6109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fb4b692b52_1_4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fb4b692b52_1_5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3fb4b692b52_1_5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fb4b692b52_1_7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3fb4b692b52_1_7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fb5f02e1db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6109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3fb5f02e1db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fb6671075b_0_2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6109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3fb6671075b_0_2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fb4b692b52_1_7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3fb4b692b52_1_7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fb6671075b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3fb6671075b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3fb4b692b52_1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3fb4b692b52_1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342aecb9d5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342aecb9d5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32e76bfd232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32e76bfd232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957d071038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3957d071038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fb6671075b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3fb6671075b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74050" y="992767"/>
            <a:ext cx="10224600" cy="27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74040" y="3778833"/>
            <a:ext cx="10224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0166949" y="6217622"/>
            <a:ext cx="6585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74040" y="2867800"/>
            <a:ext cx="10224600" cy="112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0166949" y="6217622"/>
            <a:ext cx="6585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74040" y="593367"/>
            <a:ext cx="10224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74040" y="1536633"/>
            <a:ext cx="10224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0166949" y="6217622"/>
            <a:ext cx="6585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74040" y="593367"/>
            <a:ext cx="10224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74040" y="1536633"/>
            <a:ext cx="4800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5798880" y="1536633"/>
            <a:ext cx="4800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0166949" y="6217622"/>
            <a:ext cx="6585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74040" y="593367"/>
            <a:ext cx="10224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0166949" y="6217622"/>
            <a:ext cx="6585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74040" y="740800"/>
            <a:ext cx="33696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74040" y="1852800"/>
            <a:ext cx="33696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0166949" y="6217622"/>
            <a:ext cx="6585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588300" y="600200"/>
            <a:ext cx="76413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0166949" y="6217622"/>
            <a:ext cx="6585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486400" y="-167"/>
            <a:ext cx="54864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18600" y="1644233"/>
            <a:ext cx="48543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18600" y="3737433"/>
            <a:ext cx="48543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5927400" y="965433"/>
            <a:ext cx="46044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0166949" y="6217622"/>
            <a:ext cx="6585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74040" y="5640767"/>
            <a:ext cx="71985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0166949" y="6217622"/>
            <a:ext cx="6585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74040" y="1474833"/>
            <a:ext cx="10224600" cy="261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74040" y="4202967"/>
            <a:ext cx="10224600" cy="173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0166949" y="6217622"/>
            <a:ext cx="6585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0166949" y="6217622"/>
            <a:ext cx="6585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74040" y="593367"/>
            <a:ext cx="10224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74040" y="1536633"/>
            <a:ext cx="10224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0166949" y="6217622"/>
            <a:ext cx="6585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Relationship Id="rId9" Type="http://schemas.openxmlformats.org/officeDocument/2006/relationships/hyperlink" Target="https://indico.global/event/17292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jp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8.png"/><Relationship Id="rId4" Type="http://schemas.openxmlformats.org/officeDocument/2006/relationships/image" Target="../media/image37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l="3809"/>
          <a:stretch/>
        </p:blipFill>
        <p:spPr>
          <a:xfrm>
            <a:off x="-61875" y="-566675"/>
            <a:ext cx="11034675" cy="7487574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277892" y="96850"/>
            <a:ext cx="10351800" cy="2060100"/>
          </a:xfrm>
          <a:prstGeom prst="rect">
            <a:avLst/>
          </a:prstGeom>
          <a:effectLst>
            <a:outerShdw blurRad="42863" dist="38100" dir="5400000" algn="bl" rotWithShape="0">
              <a:srgbClr val="000000">
                <a:alpha val="81000"/>
              </a:srgbClr>
            </a:outerShdw>
          </a:effectLst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1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Multi-messenger emission from AGN jets: </a:t>
            </a:r>
            <a:endParaRPr sz="3100" b="1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Bridging relativistic simulations and observational signatures.</a:t>
            </a:r>
            <a:endParaRPr sz="3050" b="1" i="1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-61875" y="4158251"/>
            <a:ext cx="11034600" cy="2291100"/>
          </a:xfrm>
          <a:prstGeom prst="rect">
            <a:avLst/>
          </a:prstGeom>
          <a:gradFill>
            <a:gsLst>
              <a:gs pos="0">
                <a:srgbClr val="FDECDB"/>
              </a:gs>
              <a:gs pos="100000">
                <a:srgbClr val="F9CB9C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 </a:t>
            </a:r>
            <a:endParaRPr sz="1800">
              <a:solidFill>
                <a:schemeClr val="dk1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8289575" y="6602650"/>
            <a:ext cx="3064200" cy="1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EFEFE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Image Credit: www.nasa.gov/feature/</a:t>
            </a:r>
            <a:endParaRPr sz="1200">
              <a:solidFill>
                <a:srgbClr val="EFEFE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52032" y="5328959"/>
            <a:ext cx="954850" cy="953593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3373825" y="4434193"/>
            <a:ext cx="4023600" cy="12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Harshita Bhuyan</a:t>
            </a:r>
            <a:endParaRPr sz="25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Indian Institute of Technology Indore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Max Planck Institute for Astronomy Heidelberg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0" name="Google Shape;60;p13" title="INSPIRE_logo2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0075" y="5335271"/>
            <a:ext cx="954851" cy="95485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3198925" y="5771500"/>
            <a:ext cx="4574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co-authors: Bhargav Vaidya, Christian Fendt, Aditya Sharma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2" name="Google Shape;62;p13" title="20250922_125351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00459" y="4000126"/>
            <a:ext cx="2055199" cy="1369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29807" y="5390615"/>
            <a:ext cx="878797" cy="953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 title="mpia.png"/>
          <p:cNvPicPr preferRelativeResize="0"/>
          <p:nvPr/>
        </p:nvPicPr>
        <p:blipFill rotWithShape="1">
          <a:blip r:embed="rId8">
            <a:alphaModFix/>
          </a:blip>
          <a:srcRect l="63209" r="23949"/>
          <a:stretch/>
        </p:blipFill>
        <p:spPr>
          <a:xfrm>
            <a:off x="8061045" y="5385220"/>
            <a:ext cx="954849" cy="89308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/>
          <p:nvPr/>
        </p:nvSpPr>
        <p:spPr>
          <a:xfrm>
            <a:off x="751782" y="2877900"/>
            <a:ext cx="8790300" cy="94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24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 b="1" i="1">
                <a:solidFill>
                  <a:schemeClr val="lt1"/>
                </a:solidFill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Illuminating the Active Universe: Multi-Wavelength and Multi-Messenger Insights into AGN</a:t>
            </a:r>
            <a:endParaRPr sz="2300" b="1" i="1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4" title="jet_morph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8650" y="1106957"/>
            <a:ext cx="3236618" cy="2817101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4"/>
          <p:cNvSpPr txBox="1"/>
          <p:nvPr/>
        </p:nvSpPr>
        <p:spPr>
          <a:xfrm>
            <a:off x="6004749" y="3885775"/>
            <a:ext cx="3749700" cy="28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3C 273 (Marshall et. al. 2000 and references therein)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74050" y="200075"/>
            <a:ext cx="10224600" cy="635400"/>
          </a:xfrm>
          <a:prstGeom prst="rect">
            <a:avLst/>
          </a:prstGeom>
          <a:solidFill>
            <a:srgbClr val="990000"/>
          </a:solidFill>
          <a:ln w="19050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Active Galactic Nuclei </a:t>
            </a:r>
            <a:endParaRPr b="1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3" name="Google Shape;73;p14"/>
          <p:cNvSpPr txBox="1">
            <a:spLocks noGrp="1"/>
          </p:cNvSpPr>
          <p:nvPr>
            <p:ph type="body" idx="1"/>
          </p:nvPr>
        </p:nvSpPr>
        <p:spPr>
          <a:xfrm>
            <a:off x="5694451" y="4165950"/>
            <a:ext cx="4800900" cy="260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Relativistic Jets:</a:t>
            </a:r>
            <a:endParaRPr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238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●"/>
            </a:pPr>
            <a:r>
              <a:rPr lang="en" sz="1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Highly collimated, magnetized, relativistic outflows              </a:t>
            </a:r>
            <a:endParaRPr sz="15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●"/>
            </a:pPr>
            <a:r>
              <a:rPr lang="en" sz="1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Extend to kiloparsecs / megaparsec scales</a:t>
            </a:r>
            <a:endParaRPr sz="15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EB Garamond"/>
              <a:buChar char="●"/>
            </a:pPr>
            <a:r>
              <a:rPr lang="en" sz="1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Show </a:t>
            </a:r>
            <a:r>
              <a:rPr lang="en" sz="15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moving features:</a:t>
            </a:r>
            <a:r>
              <a:rPr lang="en" sz="15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5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knots, bends, helices:                spatial + temporal variations</a:t>
            </a:r>
            <a:endParaRPr sz="15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Times New Roman"/>
              <a:buChar char="●"/>
            </a:pPr>
            <a:r>
              <a:rPr lang="en" sz="1700" b="1" dirty="0">
                <a:solidFill>
                  <a:srgbClr val="99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Jet matter composition:  not known !!!!</a:t>
            </a:r>
            <a:endParaRPr sz="1700" b="1" dirty="0">
              <a:solidFill>
                <a:srgbClr val="99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578794" y="5877955"/>
            <a:ext cx="4539000" cy="4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Times New Roman"/>
                <a:ea typeface="Times New Roman"/>
                <a:cs typeface="Times New Roman"/>
                <a:sym typeface="Times New Roman"/>
              </a:rPr>
              <a:t>Illustration of active galaxies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Times New Roman"/>
                <a:ea typeface="Times New Roman"/>
                <a:cs typeface="Times New Roman"/>
                <a:sym typeface="Times New Roman"/>
              </a:rPr>
              <a:t>Source: Urry &amp; Padovani 1995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5908" y="2195912"/>
            <a:ext cx="3549912" cy="3459312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6301080" y="6244105"/>
            <a:ext cx="4239000" cy="39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(Romero et al. 2017 and references therein)</a:t>
            </a:r>
            <a:endParaRPr>
              <a:solidFill>
                <a:srgbClr val="43434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7" name="Google Shape;77;p14"/>
          <p:cNvSpPr txBox="1">
            <a:spLocks noGrp="1"/>
          </p:cNvSpPr>
          <p:nvPr>
            <p:ph type="sldNum" idx="12"/>
          </p:nvPr>
        </p:nvSpPr>
        <p:spPr>
          <a:xfrm>
            <a:off x="12200339" y="6217622"/>
            <a:ext cx="7902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78" name="Google Shape;78;p14"/>
          <p:cNvSpPr txBox="1"/>
          <p:nvPr/>
        </p:nvSpPr>
        <p:spPr>
          <a:xfrm>
            <a:off x="752383" y="976278"/>
            <a:ext cx="4539000" cy="9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EB Garamond"/>
              <a:buChar char="●"/>
            </a:pPr>
            <a:r>
              <a:rPr lang="en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Highly luminous central region to </a:t>
            </a:r>
            <a:r>
              <a:rPr lang="en" sz="15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active galaxies.</a:t>
            </a:r>
            <a:endParaRPr sz="15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●"/>
            </a:pPr>
            <a:r>
              <a:rPr lang="en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Emits over entire EM spectrum</a:t>
            </a:r>
            <a:endParaRPr sz="15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EB Garamond"/>
              <a:buChar char="●"/>
            </a:pPr>
            <a:r>
              <a:rPr lang="en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Accreting central Supermassive black hole</a:t>
            </a:r>
            <a: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>
            <a:spLocks noGrp="1"/>
          </p:cNvSpPr>
          <p:nvPr>
            <p:ph type="sldNum" idx="12"/>
          </p:nvPr>
        </p:nvSpPr>
        <p:spPr>
          <a:xfrm>
            <a:off x="12200339" y="6217622"/>
            <a:ext cx="7902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84" name="Google Shape;84;p15"/>
          <p:cNvSpPr txBox="1"/>
          <p:nvPr/>
        </p:nvSpPr>
        <p:spPr>
          <a:xfrm>
            <a:off x="2083827" y="4862738"/>
            <a:ext cx="2267400" cy="623700"/>
          </a:xfrm>
          <a:prstGeom prst="rect">
            <a:avLst/>
          </a:prstGeom>
          <a:gradFill>
            <a:gsLst>
              <a:gs pos="0">
                <a:srgbClr val="DBD4EB"/>
              </a:gs>
              <a:gs pos="100000">
                <a:srgbClr val="9080B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85725" dist="85725" dir="5880000" algn="bl" rotWithShape="0">
              <a:srgbClr val="000000">
                <a:alpha val="5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AGN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Hadronic component origin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6839102" y="4883113"/>
            <a:ext cx="2042400" cy="525000"/>
          </a:xfrm>
          <a:prstGeom prst="rect">
            <a:avLst/>
          </a:prstGeom>
          <a:gradFill>
            <a:gsLst>
              <a:gs pos="0">
                <a:srgbClr val="DBD4EB"/>
              </a:gs>
              <a:gs pos="100000">
                <a:srgbClr val="9080B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85725" dist="85725" dir="5880000" algn="bl" rotWithShape="0">
              <a:srgbClr val="000000">
                <a:alpha val="54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Coronal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Reconnection 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5201027" y="3894213"/>
            <a:ext cx="977100" cy="446400"/>
          </a:xfrm>
          <a:prstGeom prst="rect">
            <a:avLst/>
          </a:prstGeom>
          <a:gradFill>
            <a:gsLst>
              <a:gs pos="0">
                <a:srgbClr val="DBD4EB"/>
              </a:gs>
              <a:gs pos="100000">
                <a:srgbClr val="9080B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85725" dist="85725" dir="5880000" algn="bl" rotWithShape="0">
              <a:srgbClr val="000000">
                <a:alpha val="54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Intrinsic to jet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87" name="Google Shape;87;p15"/>
          <p:cNvCxnSpPr/>
          <p:nvPr/>
        </p:nvCxnSpPr>
        <p:spPr>
          <a:xfrm>
            <a:off x="4641002" y="4152813"/>
            <a:ext cx="6900" cy="20106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" name="Google Shape;88;p15"/>
          <p:cNvCxnSpPr>
            <a:endCxn id="86" idx="1"/>
          </p:cNvCxnSpPr>
          <p:nvPr/>
        </p:nvCxnSpPr>
        <p:spPr>
          <a:xfrm rot="10800000" flipH="1">
            <a:off x="4618427" y="4117413"/>
            <a:ext cx="582600" cy="87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9" name="Google Shape;89;p15"/>
          <p:cNvCxnSpPr>
            <a:stCxn id="90" idx="3"/>
            <a:endCxn id="91" idx="1"/>
          </p:cNvCxnSpPr>
          <p:nvPr/>
        </p:nvCxnSpPr>
        <p:spPr>
          <a:xfrm>
            <a:off x="6258464" y="6137438"/>
            <a:ext cx="573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2" name="Google Shape;92;p15"/>
          <p:cNvCxnSpPr/>
          <p:nvPr/>
        </p:nvCxnSpPr>
        <p:spPr>
          <a:xfrm rot="10800000" flipH="1">
            <a:off x="4673964" y="6157938"/>
            <a:ext cx="582600" cy="87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0" name="Google Shape;90;p15"/>
          <p:cNvSpPr txBox="1"/>
          <p:nvPr/>
        </p:nvSpPr>
        <p:spPr>
          <a:xfrm>
            <a:off x="5226164" y="5913188"/>
            <a:ext cx="1032300" cy="448500"/>
          </a:xfrm>
          <a:prstGeom prst="rect">
            <a:avLst/>
          </a:prstGeom>
          <a:gradFill>
            <a:gsLst>
              <a:gs pos="0">
                <a:srgbClr val="DBD4EB"/>
              </a:gs>
              <a:gs pos="100000">
                <a:srgbClr val="9080B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85725" dist="85725" dir="5880000" algn="bl" rotWithShape="0">
              <a:srgbClr val="000000">
                <a:alpha val="5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Extrinsic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5"/>
          <p:cNvSpPr txBox="1"/>
          <p:nvPr/>
        </p:nvSpPr>
        <p:spPr>
          <a:xfrm>
            <a:off x="6831352" y="5825588"/>
            <a:ext cx="2042400" cy="623700"/>
          </a:xfrm>
          <a:prstGeom prst="rect">
            <a:avLst/>
          </a:prstGeom>
          <a:gradFill>
            <a:gsLst>
              <a:gs pos="0">
                <a:srgbClr val="DBD4EB"/>
              </a:gs>
              <a:gs pos="100000">
                <a:srgbClr val="9080B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85725" dist="85725" dir="5880000" algn="bl" rotWithShape="0">
              <a:srgbClr val="000000">
                <a:alpha val="5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Jet - environment interaction  (Entrainment)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" name="Google Shape;93;p15"/>
          <p:cNvSpPr txBox="1"/>
          <p:nvPr/>
        </p:nvSpPr>
        <p:spPr>
          <a:xfrm>
            <a:off x="6731252" y="3832263"/>
            <a:ext cx="2042400" cy="525000"/>
          </a:xfrm>
          <a:prstGeom prst="rect">
            <a:avLst/>
          </a:prstGeom>
          <a:gradFill>
            <a:gsLst>
              <a:gs pos="0">
                <a:srgbClr val="DBD4EB"/>
              </a:gs>
              <a:gs pos="100000">
                <a:srgbClr val="9080B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85725" dist="85725" dir="5880000" algn="bl" rotWithShape="0">
              <a:srgbClr val="000000">
                <a:alpha val="54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Internal shocks 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94" name="Google Shape;94;p15"/>
          <p:cNvCxnSpPr>
            <a:stCxn id="86" idx="3"/>
            <a:endCxn id="93" idx="1"/>
          </p:cNvCxnSpPr>
          <p:nvPr/>
        </p:nvCxnSpPr>
        <p:spPr>
          <a:xfrm rot="10800000" flipH="1">
            <a:off x="6178127" y="4094913"/>
            <a:ext cx="553200" cy="22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5" name="Google Shape;95;p15"/>
          <p:cNvCxnSpPr>
            <a:stCxn id="84" idx="3"/>
            <a:endCxn id="85" idx="1"/>
          </p:cNvCxnSpPr>
          <p:nvPr/>
        </p:nvCxnSpPr>
        <p:spPr>
          <a:xfrm rot="10800000" flipH="1">
            <a:off x="4351227" y="5145488"/>
            <a:ext cx="2487900" cy="291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6" name="Google Shape;96;p15"/>
          <p:cNvCxnSpPr>
            <a:stCxn id="84" idx="3"/>
          </p:cNvCxnSpPr>
          <p:nvPr/>
        </p:nvCxnSpPr>
        <p:spPr>
          <a:xfrm>
            <a:off x="4351227" y="5174588"/>
            <a:ext cx="304200" cy="60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7" name="Google Shape;97;p15"/>
          <p:cNvSpPr txBox="1"/>
          <p:nvPr/>
        </p:nvSpPr>
        <p:spPr>
          <a:xfrm>
            <a:off x="4864977" y="3614869"/>
            <a:ext cx="4170600" cy="1033500"/>
          </a:xfrm>
          <a:prstGeom prst="rect">
            <a:avLst/>
          </a:prstGeom>
          <a:noFill/>
          <a:ln w="28575" cap="flat" cmpd="sng">
            <a:solidFill>
              <a:srgbClr val="99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98" name="Google Shape;98;p15"/>
          <p:cNvSpPr txBox="1">
            <a:spLocks noGrp="1"/>
          </p:cNvSpPr>
          <p:nvPr>
            <p:ph type="body" idx="1"/>
          </p:nvPr>
        </p:nvSpPr>
        <p:spPr>
          <a:xfrm>
            <a:off x="397025" y="1146325"/>
            <a:ext cx="5303700" cy="2215800"/>
          </a:xfrm>
          <a:prstGeom prst="rect">
            <a:avLst/>
          </a:prstGeom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EB Garamond"/>
              <a:buChar char="●"/>
            </a:pPr>
            <a:r>
              <a:rPr lang="en" sz="15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Leptonic</a:t>
            </a:r>
            <a:r>
              <a:rPr lang="en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(relativistic electrons/positrons)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Neutrino production ❌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238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EB Garamond"/>
              <a:buChar char="●"/>
            </a:pPr>
            <a:r>
              <a:rPr lang="en" sz="15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Lepto-hadronic/Hadronic: (</a:t>
            </a:r>
            <a:r>
              <a:rPr lang="en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relativistic electrons +protons)</a:t>
            </a:r>
            <a:endParaRPr sz="15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Neutrino production </a:t>
            </a:r>
            <a:r>
              <a:rPr lang="en" sz="1500">
                <a:solidFill>
                  <a:srgbClr val="6AA84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✔ </a:t>
            </a:r>
            <a:endParaRPr sz="1500">
              <a:solidFill>
                <a:srgbClr val="6AA84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45720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(proton-photon, p-p interaction)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9" name="Google Shape;9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5820" y="521125"/>
            <a:ext cx="3442150" cy="23414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0" name="Google Shape;100;p15"/>
          <p:cNvCxnSpPr/>
          <p:nvPr/>
        </p:nvCxnSpPr>
        <p:spPr>
          <a:xfrm rot="5400000" flipH="1">
            <a:off x="7802088" y="3002700"/>
            <a:ext cx="974400" cy="523800"/>
          </a:xfrm>
          <a:prstGeom prst="curvedConnector3">
            <a:avLst>
              <a:gd name="adj1" fmla="val 90009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1" name="Google Shape;101;p15"/>
          <p:cNvSpPr txBox="1"/>
          <p:nvPr/>
        </p:nvSpPr>
        <p:spPr>
          <a:xfrm>
            <a:off x="341075" y="353250"/>
            <a:ext cx="5359800" cy="5250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87" b="1">
                <a:solidFill>
                  <a:schemeClr val="lt1"/>
                </a:solidFill>
              </a:rPr>
              <a:t>Jet composition models:</a:t>
            </a:r>
            <a:endParaRPr sz="2187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2" name="Google Shape;102;p15"/>
          <p:cNvSpPr txBox="1"/>
          <p:nvPr/>
        </p:nvSpPr>
        <p:spPr>
          <a:xfrm>
            <a:off x="8669350" y="2689475"/>
            <a:ext cx="16119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Specifically from instabilities</a:t>
            </a: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>
            <a:spLocks noGrp="1"/>
          </p:cNvSpPr>
          <p:nvPr>
            <p:ph type="body" idx="1"/>
          </p:nvPr>
        </p:nvSpPr>
        <p:spPr>
          <a:xfrm>
            <a:off x="282600" y="1781450"/>
            <a:ext cx="4888200" cy="46062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EB Garamond"/>
              <a:buChar char="●"/>
            </a:pPr>
            <a:r>
              <a:rPr lang="en" sz="16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Current lepto-hadronic models</a:t>
            </a:r>
            <a:endParaRPr sz="14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7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endParaRPr sz="17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endParaRPr sz="17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endParaRPr sz="1700" i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1200"/>
              </a:spcBef>
              <a:spcAft>
                <a:spcPts val="1200"/>
              </a:spcAft>
              <a:buNone/>
            </a:pPr>
            <a:endParaRPr sz="1700"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8" name="Google Shape;108;p16"/>
          <p:cNvSpPr txBox="1"/>
          <p:nvPr/>
        </p:nvSpPr>
        <p:spPr>
          <a:xfrm>
            <a:off x="5403250" y="1769425"/>
            <a:ext cx="5209200" cy="4606200"/>
          </a:xfrm>
          <a:prstGeom prst="rect">
            <a:avLst/>
          </a:prstGeom>
          <a:noFill/>
          <a:ln w="9525" cap="flat" cmpd="sng">
            <a:solidFill>
              <a:srgbClr val="2002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EB Garamond"/>
              <a:buChar char="●"/>
            </a:pPr>
            <a:r>
              <a:rPr lang="en" sz="16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Our lepto-hadronic framework</a:t>
            </a:r>
            <a:endParaRPr sz="16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7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6"/>
          <p:cNvSpPr txBox="1">
            <a:spLocks noGrp="1"/>
          </p:cNvSpPr>
          <p:nvPr>
            <p:ph type="sldNum" idx="12"/>
          </p:nvPr>
        </p:nvSpPr>
        <p:spPr>
          <a:xfrm>
            <a:off x="10166949" y="6217622"/>
            <a:ext cx="6585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110" name="Google Shape;110;p16"/>
          <p:cNvSpPr txBox="1"/>
          <p:nvPr/>
        </p:nvSpPr>
        <p:spPr>
          <a:xfrm>
            <a:off x="1694300" y="2518813"/>
            <a:ext cx="2267400" cy="446400"/>
          </a:xfrm>
          <a:prstGeom prst="rect">
            <a:avLst/>
          </a:prstGeom>
          <a:gradFill>
            <a:gsLst>
              <a:gs pos="0">
                <a:srgbClr val="F2F2F2"/>
              </a:gs>
              <a:gs pos="100000">
                <a:srgbClr val="A6A6A6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85725" dist="85725" dir="5880000" algn="bl" rotWithShape="0">
              <a:srgbClr val="000000">
                <a:alpha val="54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Mostly single-zone</a:t>
            </a:r>
            <a:endParaRPr sz="10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11" name="Google Shape;111;p16"/>
          <p:cNvSpPr txBox="1"/>
          <p:nvPr/>
        </p:nvSpPr>
        <p:spPr>
          <a:xfrm>
            <a:off x="1694300" y="3459090"/>
            <a:ext cx="2267400" cy="623700"/>
          </a:xfrm>
          <a:prstGeom prst="rect">
            <a:avLst/>
          </a:prstGeom>
          <a:gradFill>
            <a:gsLst>
              <a:gs pos="0">
                <a:srgbClr val="F2F2F2"/>
              </a:gs>
              <a:gs pos="100000">
                <a:srgbClr val="A6A6A6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85725" dist="85725" dir="5880000" algn="bl" rotWithShape="0">
              <a:srgbClr val="000000">
                <a:alpha val="54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No dynamics included</a:t>
            </a:r>
            <a:endParaRPr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6875900" y="3498893"/>
            <a:ext cx="2267400" cy="623700"/>
          </a:xfrm>
          <a:prstGeom prst="rect">
            <a:avLst/>
          </a:prstGeom>
          <a:gradFill>
            <a:gsLst>
              <a:gs pos="0">
                <a:srgbClr val="F2F2F2"/>
              </a:gs>
              <a:gs pos="100000">
                <a:srgbClr val="A6A6A6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85725" dist="85725" dir="5880000" algn="bl" rotWithShape="0">
              <a:srgbClr val="000000">
                <a:alpha val="5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Jet-dynamics incorporated via PLUTO code</a:t>
            </a:r>
            <a:endParaRPr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3" name="Google Shape;113;p16"/>
          <p:cNvSpPr txBox="1"/>
          <p:nvPr/>
        </p:nvSpPr>
        <p:spPr>
          <a:xfrm>
            <a:off x="6875900" y="2522219"/>
            <a:ext cx="2267400" cy="446400"/>
          </a:xfrm>
          <a:prstGeom prst="rect">
            <a:avLst/>
          </a:prstGeom>
          <a:gradFill>
            <a:gsLst>
              <a:gs pos="0">
                <a:srgbClr val="F2F2F2"/>
              </a:gs>
              <a:gs pos="100000">
                <a:srgbClr val="A6A6A6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85725" dist="85725" dir="5880000" algn="bl" rotWithShape="0">
              <a:srgbClr val="000000">
                <a:alpha val="54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Multi-zone </a:t>
            </a:r>
            <a:endParaRPr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(Using Katu code)</a:t>
            </a:r>
            <a:endParaRPr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14" name="Google Shape;114;p16"/>
          <p:cNvSpPr txBox="1">
            <a:spLocks noGrp="1"/>
          </p:cNvSpPr>
          <p:nvPr>
            <p:ph type="body" idx="1"/>
          </p:nvPr>
        </p:nvSpPr>
        <p:spPr>
          <a:xfrm>
            <a:off x="282600" y="4457867"/>
            <a:ext cx="4888200" cy="142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i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36550" algn="just" rtl="0">
              <a:spcBef>
                <a:spcPts val="0"/>
              </a:spcBef>
              <a:spcAft>
                <a:spcPts val="0"/>
              </a:spcAft>
              <a:buSzPts val="1700"/>
              <a:buFont typeface="Times New Roman"/>
              <a:buChar char="●"/>
            </a:pPr>
            <a:r>
              <a:rPr lang="en" sz="1700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AGN jet composition is still an open question.</a:t>
            </a:r>
            <a:r>
              <a:rPr lang="en" sz="1700" i="1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700"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16"/>
          <p:cNvSpPr txBox="1"/>
          <p:nvPr/>
        </p:nvSpPr>
        <p:spPr>
          <a:xfrm>
            <a:off x="5403250" y="4234404"/>
            <a:ext cx="5209200" cy="16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457200" lvl="0" indent="-33655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Times New Roman"/>
              <a:buChar char="●"/>
            </a:pPr>
            <a:r>
              <a:rPr lang="en" sz="1700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 study how varying the composition of the jet as well as onset of instabilities effects the emissions. </a:t>
            </a:r>
            <a:endParaRPr sz="1700" i="1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282600" y="680485"/>
            <a:ext cx="10316100" cy="623700"/>
          </a:xfrm>
          <a:prstGeom prst="rect">
            <a:avLst/>
          </a:prstGeom>
          <a:solidFill>
            <a:srgbClr val="990000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Beyond single zone models</a:t>
            </a:r>
            <a:endParaRPr b="1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 txBox="1">
            <a:spLocks noGrp="1"/>
          </p:cNvSpPr>
          <p:nvPr>
            <p:ph type="body" idx="1"/>
          </p:nvPr>
        </p:nvSpPr>
        <p:spPr>
          <a:xfrm>
            <a:off x="5677550" y="993538"/>
            <a:ext cx="5222100" cy="31440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7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EB Garamond"/>
              <a:buChar char="●"/>
            </a:pPr>
            <a:r>
              <a:rPr lang="en" sz="125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Used for </a:t>
            </a:r>
            <a:r>
              <a:rPr lang="en" sz="125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single zone lepto-hadronic </a:t>
            </a:r>
            <a:r>
              <a:rPr lang="en" sz="125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modelling.</a:t>
            </a:r>
            <a:endParaRPr sz="125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7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EB Garamond"/>
              <a:buChar char="●"/>
            </a:pPr>
            <a:r>
              <a:rPr lang="en" sz="125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Solves </a:t>
            </a:r>
            <a:r>
              <a:rPr lang="en" sz="125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Fokker Planck equation</a:t>
            </a:r>
            <a:r>
              <a:rPr lang="en" sz="125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for 16 different particle species (leptons + hadrons).</a:t>
            </a:r>
            <a:endParaRPr sz="125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7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Times New Roman"/>
              <a:buChar char="●"/>
            </a:pPr>
            <a:r>
              <a:rPr lang="en" sz="125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Required inputs:</a:t>
            </a:r>
            <a:r>
              <a:rPr lang="en" sz="125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Proton &amp; electron distributions, magnetic field strength,size of zone.</a:t>
            </a:r>
            <a:endParaRPr sz="125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5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Interactions modelled in KATU:</a:t>
            </a:r>
            <a:endParaRPr sz="125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797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Times New Roman"/>
              <a:buChar char="●"/>
            </a:pPr>
            <a:r>
              <a:rPr lang="en" sz="125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Synchrotron emission:</a:t>
            </a:r>
            <a:r>
              <a:rPr lang="en" sz="125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Due to electron, proton, pion</a:t>
            </a:r>
            <a:endParaRPr sz="125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797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Times New Roman"/>
              <a:buChar char="●"/>
            </a:pPr>
            <a:r>
              <a:rPr lang="en" sz="125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Inverse Compton: </a:t>
            </a:r>
            <a:r>
              <a:rPr lang="en" sz="125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Due to Synchrotron self compton</a:t>
            </a:r>
            <a:endParaRPr sz="125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797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Times New Roman"/>
              <a:buChar char="●"/>
            </a:pPr>
            <a:r>
              <a:rPr lang="en" sz="125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Hadronic processes: </a:t>
            </a:r>
            <a:r>
              <a:rPr lang="en" sz="125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p-𝜸 interaction, </a:t>
            </a:r>
            <a:r>
              <a:rPr lang="en" sz="125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pion and muon decay </a:t>
            </a:r>
            <a:endParaRPr sz="125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65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65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65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2" name="Google Shape;122;p17"/>
          <p:cNvSpPr txBox="1"/>
          <p:nvPr/>
        </p:nvSpPr>
        <p:spPr>
          <a:xfrm>
            <a:off x="449400" y="918450"/>
            <a:ext cx="5112300" cy="22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7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EB Garamond"/>
              <a:buChar char="●"/>
            </a:pPr>
            <a:r>
              <a:rPr lang="en" sz="125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Numerically solves </a:t>
            </a:r>
            <a:r>
              <a:rPr lang="en" sz="125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fluid dynamics </a:t>
            </a:r>
            <a:r>
              <a:rPr lang="en" sz="125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(HD, MHD, RMHD) equations. </a:t>
            </a:r>
            <a:r>
              <a:rPr lang="en" sz="125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(Mignone et al. 2007) </a:t>
            </a:r>
            <a:endParaRPr sz="1250" i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7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EB Garamond"/>
              <a:buChar char="●"/>
            </a:pPr>
            <a:r>
              <a:rPr lang="en" sz="125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Electron Lagrangian macro-particle module.  </a:t>
            </a:r>
            <a:r>
              <a:rPr lang="en" sz="1250" b="1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en" sz="125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Vaidya et al.  2018)</a:t>
            </a:r>
            <a:endParaRPr sz="125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7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EB Garamond"/>
              <a:buChar char="●"/>
            </a:pPr>
            <a:r>
              <a:rPr lang="en" sz="125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Solves the Electron </a:t>
            </a:r>
            <a:r>
              <a:rPr lang="en" sz="125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Fokker-Planck equation.</a:t>
            </a:r>
            <a:endParaRPr sz="1250" b="1" i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5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Interactions modelled in PLUTO’s particle module:</a:t>
            </a:r>
            <a:endParaRPr sz="125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7975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Times New Roman"/>
              <a:buChar char="●"/>
            </a:pPr>
            <a:r>
              <a:rPr lang="en" sz="125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Acceleration:</a:t>
            </a:r>
            <a:r>
              <a:rPr lang="en" sz="125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Diffusive shock acceleration </a:t>
            </a:r>
            <a:r>
              <a:rPr lang="en" sz="125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(Vaidya et al. 2018, Mukherjee et al. 2021) </a:t>
            </a:r>
            <a:r>
              <a:rPr lang="en" sz="125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br>
              <a:rPr lang="en" sz="125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125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Stochastic turbulent acceleration </a:t>
            </a:r>
            <a:r>
              <a:rPr lang="en" sz="125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(Kundu et al. 2021).</a:t>
            </a:r>
            <a:endParaRPr sz="1250" i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7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Times New Roman"/>
              <a:buChar char="●"/>
            </a:pPr>
            <a:r>
              <a:rPr lang="en" sz="125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Electron synchrotron, </a:t>
            </a:r>
            <a:endParaRPr sz="125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7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Times New Roman"/>
              <a:buChar char="●"/>
            </a:pPr>
            <a:r>
              <a:rPr lang="en" sz="125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External Compton and </a:t>
            </a:r>
            <a:r>
              <a:rPr lang="en" sz="1250" dirty="0">
                <a:solidFill>
                  <a:srgbClr val="CC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SSC</a:t>
            </a:r>
            <a:r>
              <a:rPr lang="en" sz="125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en" sz="1250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Sharma et. al. 2026</a:t>
            </a:r>
            <a:r>
              <a:rPr lang="en" sz="125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[In prep]), </a:t>
            </a:r>
            <a:endParaRPr sz="125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7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Times New Roman"/>
              <a:buChar char="●"/>
            </a:pPr>
            <a:r>
              <a:rPr lang="en" sz="125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Adiabatic cooling</a:t>
            </a:r>
            <a:endParaRPr sz="125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2"/>
              </a:solidFill>
            </a:endParaRPr>
          </a:p>
        </p:txBody>
      </p:sp>
      <p:sp>
        <p:nvSpPr>
          <p:cNvPr id="123" name="Google Shape;123;p17"/>
          <p:cNvSpPr txBox="1"/>
          <p:nvPr/>
        </p:nvSpPr>
        <p:spPr>
          <a:xfrm>
            <a:off x="6090350" y="5076625"/>
            <a:ext cx="4783500" cy="1386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3825" tIns="63825" rIns="63825" bIns="638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57">
              <a:solidFill>
                <a:schemeClr val="dk2"/>
              </a:solidFill>
            </a:endParaRPr>
          </a:p>
        </p:txBody>
      </p:sp>
      <p:pic>
        <p:nvPicPr>
          <p:cNvPr id="124" name="Google Shape;12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82964" y="5721938"/>
            <a:ext cx="1188622" cy="62015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7"/>
          <p:cNvSpPr txBox="1">
            <a:spLocks noGrp="1"/>
          </p:cNvSpPr>
          <p:nvPr>
            <p:ph type="title"/>
          </p:nvPr>
        </p:nvSpPr>
        <p:spPr>
          <a:xfrm>
            <a:off x="374050" y="59975"/>
            <a:ext cx="5112300" cy="483600"/>
          </a:xfrm>
          <a:prstGeom prst="rect">
            <a:avLst/>
          </a:prstGeom>
          <a:solidFill>
            <a:srgbClr val="990000"/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PLUTO</a:t>
            </a:r>
            <a:endParaRPr b="1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17"/>
          <p:cNvSpPr txBox="1"/>
          <p:nvPr/>
        </p:nvSpPr>
        <p:spPr>
          <a:xfrm>
            <a:off x="9624111" y="6030980"/>
            <a:ext cx="11460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3825" tIns="63825" rIns="63825" bIns="638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77">
                <a:latin typeface="Times New Roman"/>
                <a:ea typeface="Times New Roman"/>
                <a:cs typeface="Times New Roman"/>
                <a:sym typeface="Times New Roman"/>
              </a:rPr>
              <a:t>Particle decay</a:t>
            </a:r>
            <a:endParaRPr sz="977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" name="Google Shape;127;p17"/>
          <p:cNvSpPr txBox="1"/>
          <p:nvPr/>
        </p:nvSpPr>
        <p:spPr>
          <a:xfrm>
            <a:off x="1500390" y="6278450"/>
            <a:ext cx="20430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7"/>
          <p:cNvSpPr txBox="1"/>
          <p:nvPr/>
        </p:nvSpPr>
        <p:spPr>
          <a:xfrm>
            <a:off x="6880291" y="6027141"/>
            <a:ext cx="1426500" cy="4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3825" tIns="63825" rIns="63825" bIns="638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77">
                <a:latin typeface="Times New Roman"/>
                <a:ea typeface="Times New Roman"/>
                <a:cs typeface="Times New Roman"/>
                <a:sym typeface="Times New Roman"/>
              </a:rPr>
              <a:t>External, Internal</a:t>
            </a:r>
            <a:endParaRPr sz="977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77">
                <a:latin typeface="Times New Roman"/>
                <a:ea typeface="Times New Roman"/>
                <a:cs typeface="Times New Roman"/>
                <a:sym typeface="Times New Roman"/>
              </a:rPr>
              <a:t>Injection</a:t>
            </a:r>
            <a:endParaRPr sz="977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" name="Google Shape;129;p17"/>
          <p:cNvSpPr txBox="1"/>
          <p:nvPr/>
        </p:nvSpPr>
        <p:spPr>
          <a:xfrm>
            <a:off x="8047846" y="6126411"/>
            <a:ext cx="12216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3825" tIns="63825" rIns="63825" bIns="638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77">
                <a:latin typeface="Times New Roman"/>
                <a:ea typeface="Times New Roman"/>
                <a:cs typeface="Times New Roman"/>
                <a:sym typeface="Times New Roman"/>
              </a:rPr>
              <a:t>Particle escape</a:t>
            </a:r>
            <a:endParaRPr sz="977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" name="Google Shape;130;p17"/>
          <p:cNvSpPr txBox="1"/>
          <p:nvPr/>
        </p:nvSpPr>
        <p:spPr>
          <a:xfrm>
            <a:off x="9089369" y="5020983"/>
            <a:ext cx="1426500" cy="3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3825" tIns="63825" rIns="63825" bIns="638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77">
                <a:latin typeface="Times New Roman"/>
                <a:ea typeface="Times New Roman"/>
                <a:cs typeface="Times New Roman"/>
                <a:sym typeface="Times New Roman"/>
              </a:rPr>
              <a:t>Energy losses &amp; gains</a:t>
            </a:r>
            <a:endParaRPr sz="977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31" name="Google Shape;131;p17"/>
          <p:cNvCxnSpPr/>
          <p:nvPr/>
        </p:nvCxnSpPr>
        <p:spPr>
          <a:xfrm>
            <a:off x="9049198" y="5947299"/>
            <a:ext cx="553800" cy="253200"/>
          </a:xfrm>
          <a:prstGeom prst="curvedConnector3">
            <a:avLst>
              <a:gd name="adj1" fmla="val 9631"/>
            </a:avLst>
          </a:prstGeom>
          <a:noFill/>
          <a:ln w="19950" cap="flat" cmpd="sng">
            <a:solidFill>
              <a:srgbClr val="434343"/>
            </a:solidFill>
            <a:prstDash val="solid"/>
            <a:round/>
            <a:headEnd type="triangle" w="med" len="med"/>
            <a:tailEnd type="none" w="med" len="med"/>
          </a:ln>
        </p:spPr>
      </p:cxnSp>
      <p:cxnSp>
        <p:nvCxnSpPr>
          <p:cNvPr id="132" name="Google Shape;132;p17"/>
          <p:cNvCxnSpPr>
            <a:stCxn id="130" idx="3"/>
            <a:endCxn id="133" idx="3"/>
          </p:cNvCxnSpPr>
          <p:nvPr/>
        </p:nvCxnSpPr>
        <p:spPr>
          <a:xfrm flipH="1">
            <a:off x="10240769" y="5189733"/>
            <a:ext cx="275100" cy="461700"/>
          </a:xfrm>
          <a:prstGeom prst="curvedConnector3">
            <a:avLst>
              <a:gd name="adj1" fmla="val -86559"/>
            </a:avLst>
          </a:prstGeom>
          <a:noFill/>
          <a:ln w="199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4" name="Google Shape;134;p17"/>
          <p:cNvCxnSpPr>
            <a:stCxn id="128" idx="0"/>
            <a:endCxn id="128" idx="0"/>
          </p:cNvCxnSpPr>
          <p:nvPr/>
        </p:nvCxnSpPr>
        <p:spPr>
          <a:xfrm>
            <a:off x="7593541" y="6027141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5" name="Google Shape;135;p17"/>
          <p:cNvCxnSpPr>
            <a:stCxn id="128" idx="0"/>
            <a:endCxn id="128" idx="0"/>
          </p:cNvCxnSpPr>
          <p:nvPr/>
        </p:nvCxnSpPr>
        <p:spPr>
          <a:xfrm>
            <a:off x="7593541" y="6027141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6" name="Google Shape;136;p17"/>
          <p:cNvSpPr txBox="1"/>
          <p:nvPr/>
        </p:nvSpPr>
        <p:spPr>
          <a:xfrm>
            <a:off x="7152640" y="4826828"/>
            <a:ext cx="2118300" cy="4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3825" tIns="63825" rIns="63825" bIns="638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77" b="1">
                <a:latin typeface="Times New Roman"/>
                <a:ea typeface="Times New Roman"/>
                <a:cs typeface="Times New Roman"/>
                <a:sym typeface="Times New Roman"/>
              </a:rPr>
              <a:t>Fokker -Planck equation</a:t>
            </a:r>
            <a:endParaRPr sz="1177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" name="Google Shape;137;p17"/>
          <p:cNvSpPr txBox="1"/>
          <p:nvPr/>
        </p:nvSpPr>
        <p:spPr>
          <a:xfrm>
            <a:off x="4958567" y="6266627"/>
            <a:ext cx="3119400" cy="2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3825" tIns="63825" rIns="63825" bIns="638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38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8" name="Google Shape;138;p17"/>
          <p:cNvSpPr txBox="1">
            <a:spLocks noGrp="1"/>
          </p:cNvSpPr>
          <p:nvPr>
            <p:ph type="sldNum" idx="12"/>
          </p:nvPr>
        </p:nvSpPr>
        <p:spPr>
          <a:xfrm>
            <a:off x="10166949" y="6217622"/>
            <a:ext cx="6585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pic>
        <p:nvPicPr>
          <p:cNvPr id="133" name="Google Shape;13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96182" y="5335603"/>
            <a:ext cx="3744489" cy="631523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7"/>
          <p:cNvSpPr txBox="1"/>
          <p:nvPr/>
        </p:nvSpPr>
        <p:spPr>
          <a:xfrm>
            <a:off x="1253212" y="831933"/>
            <a:ext cx="3852000" cy="1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50" b="1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(Mignone et al. 2007, Vaidya et al.  2018)</a:t>
            </a:r>
            <a:endParaRPr sz="1800" b="1" i="1" dirty="0">
              <a:solidFill>
                <a:schemeClr val="dk2"/>
              </a:solidFill>
            </a:endParaRPr>
          </a:p>
        </p:txBody>
      </p:sp>
      <p:graphicFrame>
        <p:nvGraphicFramePr>
          <p:cNvPr id="140" name="Google Shape;140;p17"/>
          <p:cNvGraphicFramePr/>
          <p:nvPr/>
        </p:nvGraphicFramePr>
        <p:xfrm>
          <a:off x="257175" y="4955720"/>
          <a:ext cx="2118300" cy="1386375"/>
        </p:xfrm>
        <a:graphic>
          <a:graphicData uri="http://schemas.openxmlformats.org/drawingml/2006/table">
            <a:tbl>
              <a:tblPr>
                <a:noFill/>
                <a:tableStyleId>{43180799-2E6C-4040-9A76-D3661778F6F1}</a:tableStyleId>
              </a:tblPr>
              <a:tblGrid>
                <a:gridCol w="706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6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6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2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FF6DB"/>
                        </a:gs>
                        <a:gs pos="100000">
                          <a:srgbClr val="FFE599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FF6DB"/>
                        </a:gs>
                        <a:gs pos="100000">
                          <a:srgbClr val="FFE599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FF6DB"/>
                        </a:gs>
                        <a:gs pos="100000">
                          <a:srgbClr val="FFE599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FF6DB"/>
                        </a:gs>
                        <a:gs pos="100000">
                          <a:srgbClr val="FFE599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FF6DB"/>
                        </a:gs>
                        <a:gs pos="100000">
                          <a:srgbClr val="FFE599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FF6DB"/>
                        </a:gs>
                        <a:gs pos="100000">
                          <a:srgbClr val="FFE599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FF6DB"/>
                        </a:gs>
                        <a:gs pos="100000">
                          <a:srgbClr val="FFE599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FF6DB"/>
                        </a:gs>
                        <a:gs pos="100000">
                          <a:srgbClr val="FFE599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FF6DB"/>
                        </a:gs>
                        <a:gs pos="100000">
                          <a:srgbClr val="FFE599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1" name="Google Shape;141;p17"/>
          <p:cNvSpPr/>
          <p:nvPr/>
        </p:nvSpPr>
        <p:spPr>
          <a:xfrm>
            <a:off x="1133062" y="5091999"/>
            <a:ext cx="240300" cy="254400"/>
          </a:xfrm>
          <a:prstGeom prst="ellipse">
            <a:avLst/>
          </a:prstGeom>
          <a:gradFill>
            <a:gsLst>
              <a:gs pos="0">
                <a:srgbClr val="DFEAFB"/>
              </a:gs>
              <a:gs pos="100000">
                <a:srgbClr val="6E9CE7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7"/>
          <p:cNvSpPr/>
          <p:nvPr/>
        </p:nvSpPr>
        <p:spPr>
          <a:xfrm>
            <a:off x="1026792" y="5580867"/>
            <a:ext cx="240300" cy="254400"/>
          </a:xfrm>
          <a:prstGeom prst="ellipse">
            <a:avLst/>
          </a:prstGeom>
          <a:gradFill>
            <a:gsLst>
              <a:gs pos="0">
                <a:srgbClr val="DFEAFB"/>
              </a:gs>
              <a:gs pos="100000">
                <a:srgbClr val="6E9CE7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7"/>
          <p:cNvSpPr/>
          <p:nvPr/>
        </p:nvSpPr>
        <p:spPr>
          <a:xfrm>
            <a:off x="1180042" y="6016921"/>
            <a:ext cx="240300" cy="254400"/>
          </a:xfrm>
          <a:prstGeom prst="ellipse">
            <a:avLst/>
          </a:prstGeom>
          <a:gradFill>
            <a:gsLst>
              <a:gs pos="0">
                <a:srgbClr val="DFEAFB"/>
              </a:gs>
              <a:gs pos="100000">
                <a:srgbClr val="6E9CE7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7"/>
          <p:cNvSpPr/>
          <p:nvPr/>
        </p:nvSpPr>
        <p:spPr>
          <a:xfrm>
            <a:off x="1334734" y="5464603"/>
            <a:ext cx="240300" cy="254400"/>
          </a:xfrm>
          <a:prstGeom prst="ellipse">
            <a:avLst/>
          </a:prstGeom>
          <a:gradFill>
            <a:gsLst>
              <a:gs pos="0">
                <a:srgbClr val="DFEAFB"/>
              </a:gs>
              <a:gs pos="100000">
                <a:srgbClr val="6E9CE7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7"/>
          <p:cNvSpPr/>
          <p:nvPr/>
        </p:nvSpPr>
        <p:spPr>
          <a:xfrm>
            <a:off x="376342" y="5524306"/>
            <a:ext cx="240300" cy="254400"/>
          </a:xfrm>
          <a:prstGeom prst="ellipse">
            <a:avLst/>
          </a:prstGeom>
          <a:gradFill>
            <a:gsLst>
              <a:gs pos="0">
                <a:srgbClr val="DFEAFB"/>
              </a:gs>
              <a:gs pos="100000">
                <a:srgbClr val="6E9CE7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7"/>
          <p:cNvSpPr/>
          <p:nvPr/>
        </p:nvSpPr>
        <p:spPr>
          <a:xfrm>
            <a:off x="1833634" y="5074716"/>
            <a:ext cx="240300" cy="254400"/>
          </a:xfrm>
          <a:prstGeom prst="ellipse">
            <a:avLst/>
          </a:prstGeom>
          <a:gradFill>
            <a:gsLst>
              <a:gs pos="0">
                <a:srgbClr val="DFEAFB"/>
              </a:gs>
              <a:gs pos="100000">
                <a:srgbClr val="6E9CE7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7" name="Google Shape;14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42675" y="5375090"/>
            <a:ext cx="1615676" cy="133815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8" name="Google Shape;148;p17"/>
          <p:cNvCxnSpPr>
            <a:stCxn id="146" idx="0"/>
          </p:cNvCxnSpPr>
          <p:nvPr/>
        </p:nvCxnSpPr>
        <p:spPr>
          <a:xfrm rot="-5400000">
            <a:off x="1988734" y="4434966"/>
            <a:ext cx="604800" cy="674700"/>
          </a:xfrm>
          <a:prstGeom prst="curvedConnector2">
            <a:avLst/>
          </a:prstGeom>
          <a:noFill/>
          <a:ln w="28575" cap="flat" cmpd="sng">
            <a:solidFill>
              <a:srgbClr val="666666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49" name="Google Shape;149;p17"/>
          <p:cNvSpPr txBox="1"/>
          <p:nvPr/>
        </p:nvSpPr>
        <p:spPr>
          <a:xfrm>
            <a:off x="2629203" y="4228718"/>
            <a:ext cx="21183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Ensemble of electrons in spatial proximity.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Distributed over an energy range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0" name="Google Shape;150;p17"/>
          <p:cNvSpPr txBox="1"/>
          <p:nvPr/>
        </p:nvSpPr>
        <p:spPr>
          <a:xfrm>
            <a:off x="2788386" y="3945899"/>
            <a:ext cx="2049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99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Lagrangian particle</a:t>
            </a:r>
            <a:endParaRPr b="1">
              <a:solidFill>
                <a:srgbClr val="99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1" name="Google Shape;151;p17"/>
          <p:cNvSpPr txBox="1"/>
          <p:nvPr/>
        </p:nvSpPr>
        <p:spPr>
          <a:xfrm>
            <a:off x="2639894" y="4044891"/>
            <a:ext cx="2049000" cy="10464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cxnSp>
        <p:nvCxnSpPr>
          <p:cNvPr id="152" name="Google Shape;152;p17"/>
          <p:cNvCxnSpPr>
            <a:stCxn id="147" idx="3"/>
            <a:endCxn id="123" idx="1"/>
          </p:cNvCxnSpPr>
          <p:nvPr/>
        </p:nvCxnSpPr>
        <p:spPr>
          <a:xfrm rot="10800000" flipH="1">
            <a:off x="4458351" y="5769668"/>
            <a:ext cx="1632000" cy="2745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rgbClr val="666666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3" name="Google Shape;153;p17"/>
          <p:cNvCxnSpPr>
            <a:stCxn id="151" idx="2"/>
            <a:endCxn id="147" idx="0"/>
          </p:cNvCxnSpPr>
          <p:nvPr/>
        </p:nvCxnSpPr>
        <p:spPr>
          <a:xfrm flipH="1">
            <a:off x="3650594" y="5091291"/>
            <a:ext cx="13800" cy="283800"/>
          </a:xfrm>
          <a:prstGeom prst="straightConnector1">
            <a:avLst/>
          </a:prstGeom>
          <a:noFill/>
          <a:ln w="28575" cap="flat" cmpd="sng">
            <a:solidFill>
              <a:srgbClr val="666666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4" name="Google Shape;154;p17"/>
          <p:cNvCxnSpPr/>
          <p:nvPr/>
        </p:nvCxnSpPr>
        <p:spPr>
          <a:xfrm>
            <a:off x="8454620" y="5905680"/>
            <a:ext cx="322500" cy="230700"/>
          </a:xfrm>
          <a:prstGeom prst="curvedConnector3">
            <a:avLst>
              <a:gd name="adj1" fmla="val 50000"/>
            </a:avLst>
          </a:prstGeom>
          <a:noFill/>
          <a:ln w="19950" cap="flat" cmpd="sng">
            <a:solidFill>
              <a:srgbClr val="434343"/>
            </a:solidFill>
            <a:prstDash val="solid"/>
            <a:round/>
            <a:headEnd type="triangle" w="med" len="med"/>
            <a:tailEnd type="none" w="med" len="med"/>
          </a:ln>
        </p:spPr>
      </p:cxnSp>
      <p:sp>
        <p:nvSpPr>
          <p:cNvPr id="155" name="Google Shape;155;p17"/>
          <p:cNvSpPr txBox="1">
            <a:spLocks noGrp="1"/>
          </p:cNvSpPr>
          <p:nvPr>
            <p:ph type="title"/>
          </p:nvPr>
        </p:nvSpPr>
        <p:spPr>
          <a:xfrm>
            <a:off x="5677550" y="59975"/>
            <a:ext cx="5011200" cy="483600"/>
          </a:xfrm>
          <a:prstGeom prst="rect">
            <a:avLst/>
          </a:prstGeom>
          <a:solidFill>
            <a:srgbClr val="990000"/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en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KATU</a:t>
            </a:r>
            <a:endParaRPr b="1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" name="Google Shape;156;p17"/>
          <p:cNvSpPr txBox="1"/>
          <p:nvPr/>
        </p:nvSpPr>
        <p:spPr>
          <a:xfrm>
            <a:off x="5925540" y="501500"/>
            <a:ext cx="4467900" cy="3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50" b="1" i="1">
                <a:latin typeface="Times New Roman"/>
                <a:ea typeface="Times New Roman"/>
                <a:cs typeface="Times New Roman"/>
                <a:sym typeface="Times New Roman"/>
              </a:rPr>
              <a:t>(Jimenez et al.  2021)</a:t>
            </a:r>
            <a:endParaRPr sz="1250" b="1"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57" name="Google Shape;157;p17"/>
          <p:cNvCxnSpPr/>
          <p:nvPr/>
        </p:nvCxnSpPr>
        <p:spPr>
          <a:xfrm>
            <a:off x="8217350" y="4033575"/>
            <a:ext cx="17700" cy="6954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18" title="Screenshot from 2026-06-16 20-55-2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287" y="782515"/>
            <a:ext cx="9504876" cy="594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8" descr="\propto \gamma^{- \alpha_e}&#10;%bdf64bc7-4c21-4ff0-b49d-05e4332a4b1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64880" y="1752600"/>
            <a:ext cx="695325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8"/>
          <p:cNvSpPr txBox="1">
            <a:spLocks noGrp="1"/>
          </p:cNvSpPr>
          <p:nvPr>
            <p:ph type="title"/>
          </p:nvPr>
        </p:nvSpPr>
        <p:spPr>
          <a:xfrm>
            <a:off x="374050" y="75252"/>
            <a:ext cx="10224600" cy="631200"/>
          </a:xfrm>
          <a:prstGeom prst="rect">
            <a:avLst/>
          </a:prstGeom>
          <a:ln w="1905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Times New Roman"/>
                <a:ea typeface="Times New Roman"/>
                <a:cs typeface="Times New Roman"/>
                <a:sym typeface="Times New Roman"/>
              </a:rPr>
              <a:t>From dynamics to multi-messenger emissions</a:t>
            </a:r>
            <a:r>
              <a:rPr lang="en">
                <a:latin typeface="EB Garamond ExtraBold"/>
                <a:ea typeface="EB Garamond ExtraBold"/>
                <a:cs typeface="EB Garamond ExtraBold"/>
                <a:sym typeface="EB Garamond ExtraBold"/>
              </a:rPr>
              <a:t> </a:t>
            </a:r>
            <a:endParaRPr>
              <a:latin typeface="EB Garamond ExtraBold"/>
              <a:ea typeface="EB Garamond ExtraBold"/>
              <a:cs typeface="EB Garamond ExtraBold"/>
              <a:sym typeface="EB Garamond ExtraBold"/>
            </a:endParaRPr>
          </a:p>
        </p:txBody>
      </p:sp>
      <p:sp>
        <p:nvSpPr>
          <p:cNvPr id="165" name="Google Shape;165;p18"/>
          <p:cNvSpPr txBox="1"/>
          <p:nvPr/>
        </p:nvSpPr>
        <p:spPr>
          <a:xfrm>
            <a:off x="7356925" y="1428050"/>
            <a:ext cx="2459700" cy="2122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Times New Roman"/>
                <a:ea typeface="Times New Roman"/>
                <a:cs typeface="Times New Roman"/>
                <a:sym typeface="Times New Roman"/>
              </a:rPr>
              <a:t> For protons?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6" name="Google Shape;166;p18"/>
          <p:cNvPicPr preferRelativeResize="0"/>
          <p:nvPr/>
        </p:nvPicPr>
        <p:blipFill rotWithShape="1">
          <a:blip r:embed="rId5">
            <a:alphaModFix/>
          </a:blip>
          <a:srcRect t="14820" b="-14820"/>
          <a:stretch/>
        </p:blipFill>
        <p:spPr>
          <a:xfrm>
            <a:off x="7514575" y="1709496"/>
            <a:ext cx="2356776" cy="1771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32200" y="1534464"/>
            <a:ext cx="2560599" cy="184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8"/>
          <p:cNvSpPr txBox="1">
            <a:spLocks noGrp="1"/>
          </p:cNvSpPr>
          <p:nvPr>
            <p:ph type="sldNum" idx="12"/>
          </p:nvPr>
        </p:nvSpPr>
        <p:spPr>
          <a:xfrm>
            <a:off x="10166949" y="6217622"/>
            <a:ext cx="6585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169" name="Google Shape;169;p18"/>
          <p:cNvSpPr txBox="1"/>
          <p:nvPr/>
        </p:nvSpPr>
        <p:spPr>
          <a:xfrm>
            <a:off x="7775834" y="1599165"/>
            <a:ext cx="1855200" cy="228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CC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Approx. proton distribution</a:t>
            </a:r>
            <a:endParaRPr sz="1100" b="1">
              <a:solidFill>
                <a:srgbClr val="CC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4BC76A-289C-8D25-B96A-46BA6F30798C}"/>
              </a:ext>
            </a:extLst>
          </p:cNvPr>
          <p:cNvSpPr txBox="1"/>
          <p:nvPr/>
        </p:nvSpPr>
        <p:spPr>
          <a:xfrm>
            <a:off x="8762501" y="426224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7D00EA-89B5-E0DA-FB93-275F9F74FC60}"/>
              </a:ext>
            </a:extLst>
          </p:cNvPr>
          <p:cNvSpPr txBox="1"/>
          <p:nvPr/>
        </p:nvSpPr>
        <p:spPr>
          <a:xfrm>
            <a:off x="7395780" y="6491326"/>
            <a:ext cx="2733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*OZLH = One-zone </a:t>
            </a:r>
            <a:r>
              <a:rPr lang="en-IN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lepto</a:t>
            </a:r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-hadronic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9"/>
          <p:cNvSpPr txBox="1">
            <a:spLocks noGrp="1"/>
          </p:cNvSpPr>
          <p:nvPr>
            <p:ph type="sldNum" idx="12"/>
          </p:nvPr>
        </p:nvSpPr>
        <p:spPr>
          <a:xfrm>
            <a:off x="10166949" y="6217622"/>
            <a:ext cx="6585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175" name="Google Shape;175;p19"/>
          <p:cNvSpPr txBox="1">
            <a:spLocks noGrp="1"/>
          </p:cNvSpPr>
          <p:nvPr>
            <p:ph type="title"/>
          </p:nvPr>
        </p:nvSpPr>
        <p:spPr>
          <a:xfrm>
            <a:off x="141475" y="129300"/>
            <a:ext cx="10457100" cy="600000"/>
          </a:xfrm>
          <a:prstGeom prst="rect">
            <a:avLst/>
          </a:prstGeom>
          <a:ln w="1905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Times New Roman"/>
                <a:ea typeface="Times New Roman"/>
                <a:cs typeface="Times New Roman"/>
                <a:sym typeface="Times New Roman"/>
              </a:rPr>
              <a:t>PLUTO Simulations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6" name="Google Shape;17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470" y="1333875"/>
            <a:ext cx="5382355" cy="4868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38800" y="1329265"/>
            <a:ext cx="5340950" cy="4868211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9"/>
          <p:cNvSpPr txBox="1"/>
          <p:nvPr/>
        </p:nvSpPr>
        <p:spPr>
          <a:xfrm>
            <a:off x="259075" y="918300"/>
            <a:ext cx="4425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𝚪</a:t>
            </a:r>
            <a:r>
              <a:rPr lang="en" sz="12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c, initial</a:t>
            </a:r>
            <a:r>
              <a:rPr lang="en" sz="1800" b="1" baseline="-25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" sz="18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= 5.0</a:t>
            </a:r>
            <a:endParaRPr sz="1800" b="1" baseline="-25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" name="Google Shape;179;p19"/>
          <p:cNvSpPr txBox="1"/>
          <p:nvPr/>
        </p:nvSpPr>
        <p:spPr>
          <a:xfrm>
            <a:off x="5745475" y="842100"/>
            <a:ext cx="4425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𝚪</a:t>
            </a:r>
            <a:r>
              <a:rPr lang="en" sz="12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c, initial</a:t>
            </a:r>
            <a:r>
              <a:rPr lang="en" sz="1800" b="1" baseline="-25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" sz="18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= 10.0</a:t>
            </a:r>
            <a:endParaRPr sz="1800" b="1" baseline="-25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0"/>
          <p:cNvSpPr txBox="1">
            <a:spLocks noGrp="1"/>
          </p:cNvSpPr>
          <p:nvPr>
            <p:ph type="title"/>
          </p:nvPr>
        </p:nvSpPr>
        <p:spPr>
          <a:xfrm>
            <a:off x="123550" y="115400"/>
            <a:ext cx="10597500" cy="525000"/>
          </a:xfrm>
          <a:prstGeom prst="rect">
            <a:avLst/>
          </a:prstGeom>
          <a:solidFill>
            <a:srgbClr val="990000"/>
          </a:solidFill>
          <a:ln w="1905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zones, energetics and particle distribution</a:t>
            </a:r>
            <a:endParaRPr b="1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5" name="Google Shape;185;p20"/>
          <p:cNvSpPr txBox="1">
            <a:spLocks noGrp="1"/>
          </p:cNvSpPr>
          <p:nvPr>
            <p:ph type="sldNum" idx="12"/>
          </p:nvPr>
        </p:nvSpPr>
        <p:spPr>
          <a:xfrm>
            <a:off x="10166949" y="6217622"/>
            <a:ext cx="6585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186" name="Google Shape;18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70114" y="4894542"/>
            <a:ext cx="2531700" cy="1875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33933" y="838694"/>
            <a:ext cx="2387099" cy="1768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3113" y="858492"/>
            <a:ext cx="2461436" cy="1840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0"/>
          <p:cNvPicPr preferRelativeResize="0"/>
          <p:nvPr/>
        </p:nvPicPr>
        <p:blipFill rotWithShape="1">
          <a:blip r:embed="rId6">
            <a:alphaModFix/>
          </a:blip>
          <a:srcRect t="8012"/>
          <a:stretch/>
        </p:blipFill>
        <p:spPr>
          <a:xfrm>
            <a:off x="2983624" y="3995386"/>
            <a:ext cx="4943349" cy="265815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0" name="Google Shape;190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18400" y="2765419"/>
            <a:ext cx="2461423" cy="1831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5476" y="2831534"/>
            <a:ext cx="2461425" cy="1875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5618" y="4925275"/>
            <a:ext cx="2531687" cy="187565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0"/>
          <p:cNvSpPr txBox="1"/>
          <p:nvPr/>
        </p:nvSpPr>
        <p:spPr>
          <a:xfrm>
            <a:off x="4497674" y="6203088"/>
            <a:ext cx="424500" cy="212400"/>
          </a:xfrm>
          <a:prstGeom prst="rect">
            <a:avLst/>
          </a:prstGeom>
          <a:solidFill>
            <a:srgbClr val="20020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194" name="Google Shape;194;p20"/>
          <p:cNvSpPr txBox="1"/>
          <p:nvPr/>
        </p:nvSpPr>
        <p:spPr>
          <a:xfrm>
            <a:off x="6631274" y="6203088"/>
            <a:ext cx="424500" cy="212400"/>
          </a:xfrm>
          <a:prstGeom prst="rect">
            <a:avLst/>
          </a:prstGeom>
          <a:solidFill>
            <a:srgbClr val="20020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195" name="Google Shape;195;p20"/>
          <p:cNvSpPr txBox="1"/>
          <p:nvPr/>
        </p:nvSpPr>
        <p:spPr>
          <a:xfrm>
            <a:off x="4497674" y="5822088"/>
            <a:ext cx="424500" cy="212400"/>
          </a:xfrm>
          <a:prstGeom prst="rect">
            <a:avLst/>
          </a:prstGeom>
          <a:solidFill>
            <a:srgbClr val="20020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196" name="Google Shape;196;p20"/>
          <p:cNvSpPr txBox="1"/>
          <p:nvPr/>
        </p:nvSpPr>
        <p:spPr>
          <a:xfrm>
            <a:off x="6631274" y="5822088"/>
            <a:ext cx="424500" cy="212400"/>
          </a:xfrm>
          <a:prstGeom prst="rect">
            <a:avLst/>
          </a:prstGeom>
          <a:solidFill>
            <a:srgbClr val="20020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197" name="Google Shape;197;p20"/>
          <p:cNvSpPr txBox="1"/>
          <p:nvPr/>
        </p:nvSpPr>
        <p:spPr>
          <a:xfrm>
            <a:off x="4497674" y="5364888"/>
            <a:ext cx="424500" cy="212400"/>
          </a:xfrm>
          <a:prstGeom prst="rect">
            <a:avLst/>
          </a:prstGeom>
          <a:solidFill>
            <a:srgbClr val="20020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198" name="Google Shape;198;p20"/>
          <p:cNvSpPr txBox="1"/>
          <p:nvPr/>
        </p:nvSpPr>
        <p:spPr>
          <a:xfrm>
            <a:off x="6631274" y="5441088"/>
            <a:ext cx="424500" cy="212400"/>
          </a:xfrm>
          <a:prstGeom prst="rect">
            <a:avLst/>
          </a:prstGeom>
          <a:solidFill>
            <a:srgbClr val="20020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199" name="Google Shape;199;p20"/>
          <p:cNvSpPr txBox="1"/>
          <p:nvPr/>
        </p:nvSpPr>
        <p:spPr>
          <a:xfrm>
            <a:off x="4497674" y="4983888"/>
            <a:ext cx="424500" cy="212400"/>
          </a:xfrm>
          <a:prstGeom prst="rect">
            <a:avLst/>
          </a:prstGeom>
          <a:solidFill>
            <a:srgbClr val="20020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200" name="Google Shape;200;p20"/>
          <p:cNvSpPr txBox="1"/>
          <p:nvPr/>
        </p:nvSpPr>
        <p:spPr>
          <a:xfrm>
            <a:off x="6631274" y="4983888"/>
            <a:ext cx="424500" cy="212400"/>
          </a:xfrm>
          <a:prstGeom prst="rect">
            <a:avLst/>
          </a:prstGeom>
          <a:solidFill>
            <a:srgbClr val="20020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201" name="Google Shape;201;p20"/>
          <p:cNvSpPr txBox="1"/>
          <p:nvPr/>
        </p:nvSpPr>
        <p:spPr>
          <a:xfrm>
            <a:off x="4497674" y="4602888"/>
            <a:ext cx="424500" cy="212400"/>
          </a:xfrm>
          <a:prstGeom prst="rect">
            <a:avLst/>
          </a:prstGeom>
          <a:solidFill>
            <a:srgbClr val="20020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202" name="Google Shape;202;p20"/>
          <p:cNvSpPr txBox="1"/>
          <p:nvPr/>
        </p:nvSpPr>
        <p:spPr>
          <a:xfrm>
            <a:off x="6631274" y="4602888"/>
            <a:ext cx="424500" cy="212400"/>
          </a:xfrm>
          <a:prstGeom prst="rect">
            <a:avLst/>
          </a:prstGeom>
          <a:solidFill>
            <a:srgbClr val="20020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203" name="Google Shape;203;p20"/>
          <p:cNvSpPr txBox="1"/>
          <p:nvPr/>
        </p:nvSpPr>
        <p:spPr>
          <a:xfrm>
            <a:off x="4497674" y="4221888"/>
            <a:ext cx="424500" cy="212400"/>
          </a:xfrm>
          <a:prstGeom prst="rect">
            <a:avLst/>
          </a:prstGeom>
          <a:solidFill>
            <a:srgbClr val="20020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204" name="Google Shape;204;p20"/>
          <p:cNvSpPr txBox="1"/>
          <p:nvPr/>
        </p:nvSpPr>
        <p:spPr>
          <a:xfrm>
            <a:off x="6631274" y="4221888"/>
            <a:ext cx="424500" cy="212400"/>
          </a:xfrm>
          <a:prstGeom prst="rect">
            <a:avLst/>
          </a:prstGeom>
          <a:solidFill>
            <a:srgbClr val="20020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205" name="Google Shape;205;p20"/>
          <p:cNvSpPr txBox="1"/>
          <p:nvPr/>
        </p:nvSpPr>
        <p:spPr>
          <a:xfrm>
            <a:off x="1473748" y="2123317"/>
            <a:ext cx="683100" cy="1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CC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Cooling</a:t>
            </a:r>
            <a:endParaRPr sz="1100" b="1">
              <a:solidFill>
                <a:srgbClr val="CC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6" name="Google Shape;206;p20"/>
          <p:cNvSpPr txBox="1"/>
          <p:nvPr/>
        </p:nvSpPr>
        <p:spPr>
          <a:xfrm>
            <a:off x="9535183" y="2099669"/>
            <a:ext cx="683100" cy="1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CC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Cooling</a:t>
            </a:r>
            <a:endParaRPr sz="1100" b="1">
              <a:solidFill>
                <a:srgbClr val="CC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7" name="Google Shape;207;p20"/>
          <p:cNvSpPr txBox="1"/>
          <p:nvPr/>
        </p:nvSpPr>
        <p:spPr>
          <a:xfrm>
            <a:off x="1464552" y="4133421"/>
            <a:ext cx="683100" cy="1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CC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Cooling</a:t>
            </a:r>
            <a:endParaRPr sz="1100" b="1">
              <a:solidFill>
                <a:srgbClr val="CC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08" name="Google Shape;208;p20"/>
          <p:cNvCxnSpPr>
            <a:stCxn id="205" idx="0"/>
          </p:cNvCxnSpPr>
          <p:nvPr/>
        </p:nvCxnSpPr>
        <p:spPr>
          <a:xfrm rot="-5400000">
            <a:off x="1904098" y="1891417"/>
            <a:ext cx="143100" cy="320700"/>
          </a:xfrm>
          <a:prstGeom prst="curved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09" name="Google Shape;209;p20"/>
          <p:cNvCxnSpPr/>
          <p:nvPr/>
        </p:nvCxnSpPr>
        <p:spPr>
          <a:xfrm rot="-5400000">
            <a:off x="9965533" y="1867769"/>
            <a:ext cx="143100" cy="320700"/>
          </a:xfrm>
          <a:prstGeom prst="curved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10" name="Google Shape;210;p20"/>
          <p:cNvCxnSpPr/>
          <p:nvPr/>
        </p:nvCxnSpPr>
        <p:spPr>
          <a:xfrm rot="-5400000">
            <a:off x="1894902" y="3901521"/>
            <a:ext cx="143100" cy="320700"/>
          </a:xfrm>
          <a:prstGeom prst="curved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11" name="Google Shape;211;p20"/>
          <p:cNvSpPr txBox="1"/>
          <p:nvPr/>
        </p:nvSpPr>
        <p:spPr>
          <a:xfrm>
            <a:off x="8868050" y="4074300"/>
            <a:ext cx="1228200" cy="1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CC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Starting to cool</a:t>
            </a:r>
            <a:endParaRPr sz="1100" b="1">
              <a:solidFill>
                <a:srgbClr val="CC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12" name="Google Shape;212;p20"/>
          <p:cNvCxnSpPr/>
          <p:nvPr/>
        </p:nvCxnSpPr>
        <p:spPr>
          <a:xfrm rot="10800000" flipH="1">
            <a:off x="9906950" y="3932100"/>
            <a:ext cx="340800" cy="2184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213" name="Google Shape;213;p20" title="Energetics_GC.png"/>
          <p:cNvPicPr preferRelativeResize="0"/>
          <p:nvPr/>
        </p:nvPicPr>
        <p:blipFill rotWithShape="1">
          <a:blip r:embed="rId10">
            <a:alphaModFix/>
          </a:blip>
          <a:srcRect l="-933" t="-2421" r="49941" b="-1465"/>
          <a:stretch/>
        </p:blipFill>
        <p:spPr>
          <a:xfrm>
            <a:off x="3258820" y="761175"/>
            <a:ext cx="4222239" cy="288977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214" name="Google Shape;214;p20"/>
          <p:cNvCxnSpPr/>
          <p:nvPr/>
        </p:nvCxnSpPr>
        <p:spPr>
          <a:xfrm rot="-5400000" flipH="1">
            <a:off x="6035694" y="3249647"/>
            <a:ext cx="939300" cy="384600"/>
          </a:xfrm>
          <a:prstGeom prst="curvedConnector3">
            <a:avLst>
              <a:gd name="adj1" fmla="val 8101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15" name="Google Shape;215;p20"/>
          <p:cNvSpPr txBox="1"/>
          <p:nvPr/>
        </p:nvSpPr>
        <p:spPr>
          <a:xfrm>
            <a:off x="2674225" y="3911200"/>
            <a:ext cx="5405100" cy="288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"/>
          <p:cNvSpPr txBox="1"/>
          <p:nvPr/>
        </p:nvSpPr>
        <p:spPr>
          <a:xfrm>
            <a:off x="1160900" y="2717747"/>
            <a:ext cx="3761400" cy="4242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B3B3B3"/>
              </a:gs>
            </a:gsLst>
            <a:path path="circle">
              <a:fillToRect l="50000" t="50000" r="50000" b="50000"/>
            </a:path>
            <a:tileRect/>
          </a:gra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221" name="Google Shape;221;p21"/>
          <p:cNvSpPr txBox="1"/>
          <p:nvPr/>
        </p:nvSpPr>
        <p:spPr>
          <a:xfrm>
            <a:off x="680150" y="738117"/>
            <a:ext cx="4411800" cy="22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Proton energy distribution assumptions: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●"/>
            </a:pPr>
            <a:r>
              <a:rPr lang="en" sz="1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Case 1:</a:t>
            </a:r>
            <a:r>
              <a:rPr lang="en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Same as electron energy distribution.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●"/>
            </a:pPr>
            <a:r>
              <a:rPr lang="en" sz="1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Case 2:</a:t>
            </a:r>
            <a:r>
              <a:rPr lang="en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Less efficient cooling than electrons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●"/>
            </a:pPr>
            <a:r>
              <a:rPr lang="en" sz="1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Case 3:</a:t>
            </a:r>
            <a:r>
              <a:rPr lang="en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Max. proton energy constrained by Hillas criteria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●"/>
            </a:pPr>
            <a:r>
              <a:rPr lang="en" sz="1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Case 4:</a:t>
            </a:r>
            <a:r>
              <a:rPr lang="en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power law index = 2.0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22" name="Google Shape;222;p21" title="g10_new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77288" y="758447"/>
            <a:ext cx="4170900" cy="3327862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1"/>
          <p:cNvSpPr txBox="1"/>
          <p:nvPr/>
        </p:nvSpPr>
        <p:spPr>
          <a:xfrm>
            <a:off x="1641331" y="3073420"/>
            <a:ext cx="3945000" cy="3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Not achieved from internal kink driven shocks</a:t>
            </a:r>
            <a:endParaRPr>
              <a:solidFill>
                <a:srgbClr val="99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99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4" name="Google Shape;224;p21"/>
          <p:cNvSpPr txBox="1"/>
          <p:nvPr/>
        </p:nvSpPr>
        <p:spPr>
          <a:xfrm>
            <a:off x="6873550" y="1657212"/>
            <a:ext cx="763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1"/>
                </a:solidFill>
              </a:rPr>
              <a:t>Electron synchrotron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225" name="Google Shape;225;p21"/>
          <p:cNvSpPr txBox="1"/>
          <p:nvPr/>
        </p:nvSpPr>
        <p:spPr>
          <a:xfrm>
            <a:off x="7619852" y="3237765"/>
            <a:ext cx="763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proton synchrotron</a:t>
            </a:r>
            <a:endParaRPr sz="800">
              <a:solidFill>
                <a:schemeClr val="dk2"/>
              </a:solidFill>
            </a:endParaRPr>
          </a:p>
        </p:txBody>
      </p:sp>
      <p:sp>
        <p:nvSpPr>
          <p:cNvPr id="226" name="Google Shape;226;p21"/>
          <p:cNvSpPr txBox="1"/>
          <p:nvPr/>
        </p:nvSpPr>
        <p:spPr>
          <a:xfrm>
            <a:off x="8479251" y="1452958"/>
            <a:ext cx="6003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</a:rPr>
              <a:t>Inverse Compton</a:t>
            </a:r>
            <a:endParaRPr sz="800">
              <a:solidFill>
                <a:schemeClr val="dk2"/>
              </a:solidFill>
            </a:endParaRPr>
          </a:p>
        </p:txBody>
      </p:sp>
      <p:cxnSp>
        <p:nvCxnSpPr>
          <p:cNvPr id="227" name="Google Shape;227;p21"/>
          <p:cNvCxnSpPr>
            <a:stCxn id="224" idx="3"/>
          </p:cNvCxnSpPr>
          <p:nvPr/>
        </p:nvCxnSpPr>
        <p:spPr>
          <a:xfrm>
            <a:off x="7637050" y="1872762"/>
            <a:ext cx="438300" cy="90600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28" name="Google Shape;228;p21"/>
          <p:cNvCxnSpPr>
            <a:stCxn id="226" idx="3"/>
          </p:cNvCxnSpPr>
          <p:nvPr/>
        </p:nvCxnSpPr>
        <p:spPr>
          <a:xfrm flipH="1">
            <a:off x="8923851" y="1668508"/>
            <a:ext cx="155700" cy="393900"/>
          </a:xfrm>
          <a:prstGeom prst="curvedConnector4">
            <a:avLst>
              <a:gd name="adj1" fmla="val -152938"/>
              <a:gd name="adj2" fmla="val 77361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29" name="Google Shape;229;p21"/>
          <p:cNvSpPr txBox="1"/>
          <p:nvPr/>
        </p:nvSpPr>
        <p:spPr>
          <a:xfrm>
            <a:off x="1118500" y="1275435"/>
            <a:ext cx="3945000" cy="1044300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230" name="Google Shape;230;p21"/>
          <p:cNvSpPr txBox="1"/>
          <p:nvPr/>
        </p:nvSpPr>
        <p:spPr>
          <a:xfrm>
            <a:off x="1825500" y="2236985"/>
            <a:ext cx="36609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99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Associated with internal kink driven shocks</a:t>
            </a:r>
            <a:endParaRPr sz="1500">
              <a:solidFill>
                <a:srgbClr val="99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1" name="Google Shape;231;p21"/>
          <p:cNvSpPr txBox="1"/>
          <p:nvPr/>
        </p:nvSpPr>
        <p:spPr>
          <a:xfrm>
            <a:off x="6180675" y="3857671"/>
            <a:ext cx="4411800" cy="3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 </a:t>
            </a:r>
            <a:r>
              <a:rPr lang="en" sz="12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200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rPr>
              <a:t>𝚪c</a:t>
            </a: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10.0</a:t>
            </a:r>
            <a:r>
              <a:rPr lang="en" sz="12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, </a:t>
            </a: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θ = 1 deg (angle between line of sight and jet axis), z = 0.3365 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2" name="Google Shape;232;p21"/>
          <p:cNvSpPr txBox="1"/>
          <p:nvPr/>
        </p:nvSpPr>
        <p:spPr>
          <a:xfrm>
            <a:off x="624675" y="179022"/>
            <a:ext cx="9730200" cy="579300"/>
          </a:xfrm>
          <a:prstGeom prst="rect">
            <a:avLst/>
          </a:prstGeom>
          <a:solidFill>
            <a:srgbClr val="990000"/>
          </a:solidFill>
          <a:ln w="2857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Multi-zone Spectral Energy Distribution (SED)</a:t>
            </a:r>
            <a:endParaRPr sz="2600" b="1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33" name="Google Shape;233;p21" title="dbd64d29-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36667" y="3493620"/>
            <a:ext cx="3660899" cy="2787474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1"/>
          <p:cNvSpPr txBox="1">
            <a:spLocks noGrp="1"/>
          </p:cNvSpPr>
          <p:nvPr>
            <p:ph type="body" idx="1"/>
          </p:nvPr>
        </p:nvSpPr>
        <p:spPr>
          <a:xfrm>
            <a:off x="5685800" y="4460064"/>
            <a:ext cx="5147100" cy="1044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Only Case 4</a:t>
            </a:r>
            <a:r>
              <a:rPr lang="en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reproduces neutrino flux levels comparable to </a:t>
            </a:r>
            <a:r>
              <a:rPr lang="en" sz="1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TXS 0506+056 observations.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Case 4 requires extreme </a:t>
            </a:r>
            <a:r>
              <a:rPr lang="en" sz="1400" b="1">
                <a:solidFill>
                  <a:srgbClr val="99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proton luminosities/powers</a:t>
            </a:r>
            <a:r>
              <a:rPr lang="en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" name="Google Shape;235;p21"/>
          <p:cNvSpPr txBox="1"/>
          <p:nvPr/>
        </p:nvSpPr>
        <p:spPr>
          <a:xfrm>
            <a:off x="-291233" y="6117149"/>
            <a:ext cx="65568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2"/>
                </a:solidFill>
              </a:rPr>
              <a:t> </a:t>
            </a:r>
            <a:r>
              <a:rPr lang="en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Blue bow-tie : TXS 0506+056 2014–2015 flare period, </a:t>
            </a:r>
            <a:endParaRPr sz="12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Pink bow-tie : the 9.5-year archival excess for TXS 0506+056 </a:t>
            </a:r>
            <a:endParaRPr sz="12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(Aartsen et al. 2018, IceCube Collaboration 2018)</a:t>
            </a:r>
            <a:r>
              <a:rPr lang="en" sz="1500">
                <a:solidFill>
                  <a:schemeClr val="dk2"/>
                </a:solidFill>
              </a:rPr>
              <a:t> </a:t>
            </a:r>
            <a:endParaRPr sz="1500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endParaRPr sz="12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>
              <a:solidFill>
                <a:schemeClr val="dk2"/>
              </a:solidFill>
            </a:endParaRPr>
          </a:p>
        </p:txBody>
      </p:sp>
      <p:sp>
        <p:nvSpPr>
          <p:cNvPr id="236" name="Google Shape;236;p21"/>
          <p:cNvSpPr txBox="1"/>
          <p:nvPr/>
        </p:nvSpPr>
        <p:spPr>
          <a:xfrm>
            <a:off x="5673460" y="5510014"/>
            <a:ext cx="4993500" cy="12315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H. Bhuyan, B. Vaidya, C. Fendt, A. Sharma, </a:t>
            </a: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2026</a:t>
            </a:r>
            <a:r>
              <a:rPr lang="en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i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ApJ</a:t>
            </a: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1002</a:t>
            </a: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166</a:t>
            </a:r>
            <a:r>
              <a:rPr lang="en">
                <a:solidFill>
                  <a:schemeClr val="dk2"/>
                </a:solidFill>
              </a:rPr>
              <a:t>, </a:t>
            </a:r>
            <a:endParaRPr sz="13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pic>
        <p:nvPicPr>
          <p:cNvPr id="237" name="Google Shape;237;p21" title="WhatsApp Image 2026-05-06 at 20.16.27.jpe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59080" y="5961041"/>
            <a:ext cx="558325" cy="55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2"/>
          <p:cNvSpPr txBox="1">
            <a:spLocks noGrp="1"/>
          </p:cNvSpPr>
          <p:nvPr>
            <p:ph type="title"/>
          </p:nvPr>
        </p:nvSpPr>
        <p:spPr>
          <a:xfrm>
            <a:off x="407277" y="193078"/>
            <a:ext cx="10613700" cy="6246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EB Garamond"/>
                <a:ea typeface="EB Garamond"/>
                <a:cs typeface="EB Garamond"/>
                <a:sym typeface="EB Garamond"/>
              </a:rPr>
              <a:t>Limitation</a:t>
            </a:r>
            <a:endParaRPr b="1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43" name="Google Shape;243;p22"/>
          <p:cNvSpPr txBox="1">
            <a:spLocks noGrp="1"/>
          </p:cNvSpPr>
          <p:nvPr>
            <p:ph type="body" idx="1"/>
          </p:nvPr>
        </p:nvSpPr>
        <p:spPr>
          <a:xfrm>
            <a:off x="374050" y="263875"/>
            <a:ext cx="10224600" cy="1047000"/>
          </a:xfrm>
          <a:prstGeom prst="rect">
            <a:avLst/>
          </a:prstGeom>
          <a:ln w="2857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95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583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95"/>
              <a:buFont typeface="Times New Roman"/>
              <a:buChar char="●"/>
            </a:pPr>
            <a:r>
              <a:rPr lang="en" sz="1795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 get neutrino emissions we had to take heuristic approximations for proton distribution.</a:t>
            </a:r>
            <a:endParaRPr sz="1795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4" name="Google Shape;244;p22"/>
          <p:cNvSpPr txBox="1">
            <a:spLocks noGrp="1"/>
          </p:cNvSpPr>
          <p:nvPr>
            <p:ph type="sldNum" idx="12"/>
          </p:nvPr>
        </p:nvSpPr>
        <p:spPr>
          <a:xfrm>
            <a:off x="10166949" y="6217622"/>
            <a:ext cx="6585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245" name="Google Shape;245;p22"/>
          <p:cNvSpPr txBox="1">
            <a:spLocks noGrp="1"/>
          </p:cNvSpPr>
          <p:nvPr>
            <p:ph type="title"/>
          </p:nvPr>
        </p:nvSpPr>
        <p:spPr>
          <a:xfrm>
            <a:off x="374040" y="1848683"/>
            <a:ext cx="10224600" cy="763500"/>
          </a:xfrm>
          <a:prstGeom prst="rect">
            <a:avLst/>
          </a:prstGeom>
          <a:solidFill>
            <a:srgbClr val="990000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i="1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proton Lagrangian Particle module for PLUTO code </a:t>
            </a:r>
            <a:endParaRPr sz="3000" b="1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46" name="Google Shape;246;p22" title="Screenshot from 2026-01-27 01-54-3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655" y="2754239"/>
            <a:ext cx="10275400" cy="2533739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2"/>
          <p:cNvSpPr txBox="1"/>
          <p:nvPr/>
        </p:nvSpPr>
        <p:spPr>
          <a:xfrm>
            <a:off x="35396" y="5142930"/>
            <a:ext cx="10738500" cy="12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238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●"/>
            </a:pPr>
            <a:r>
              <a:rPr lang="en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Provide constraints on the possible composition of the AGN jet.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238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 New Roman"/>
              <a:buChar char="●"/>
            </a:pPr>
            <a:r>
              <a:rPr lang="en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Set up a threshold for baryon loading necessary for the observed neutrino flux.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●"/>
            </a:pPr>
            <a:r>
              <a:rPr lang="en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Disentangle different external pathways for hadronic enrichment in AGN jets.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48" name="Google Shape;248;p22"/>
          <p:cNvCxnSpPr>
            <a:stCxn id="243" idx="2"/>
            <a:endCxn id="245" idx="0"/>
          </p:cNvCxnSpPr>
          <p:nvPr/>
        </p:nvCxnSpPr>
        <p:spPr>
          <a:xfrm>
            <a:off x="5486350" y="1310875"/>
            <a:ext cx="0" cy="53790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3"/>
          <p:cNvSpPr/>
          <p:nvPr/>
        </p:nvSpPr>
        <p:spPr>
          <a:xfrm>
            <a:off x="374600" y="880178"/>
            <a:ext cx="4896600" cy="5109600"/>
          </a:xfrm>
          <a:prstGeom prst="rect">
            <a:avLst/>
          </a:prstGeom>
          <a:solidFill>
            <a:schemeClr val="lt1"/>
          </a:solidFill>
          <a:ln w="23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3775" tIns="113775" rIns="113775" bIns="1137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3"/>
          <p:cNvSpPr txBox="1"/>
          <p:nvPr/>
        </p:nvSpPr>
        <p:spPr>
          <a:xfrm>
            <a:off x="464911" y="4498914"/>
            <a:ext cx="1375200" cy="5991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spcFirstLastPara="1" wrap="square" lIns="113775" tIns="113775" rIns="113775" bIns="11377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Times New Roman"/>
                <a:ea typeface="Times New Roman"/>
                <a:cs typeface="Times New Roman"/>
                <a:sym typeface="Times New Roman"/>
              </a:rPr>
              <a:t>Diffusive shock acceleration</a:t>
            </a:r>
            <a:endParaRPr sz="12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5" name="Google Shape;255;p23"/>
          <p:cNvSpPr txBox="1"/>
          <p:nvPr/>
        </p:nvSpPr>
        <p:spPr>
          <a:xfrm>
            <a:off x="446641" y="1681481"/>
            <a:ext cx="1375200" cy="414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spcFirstLastPara="1" wrap="square" lIns="113775" tIns="113775" rIns="113775" bIns="11377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" sz="12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Synchrotron</a:t>
            </a:r>
            <a:endParaRPr sz="12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6" name="Google Shape;256;p23"/>
          <p:cNvSpPr txBox="1"/>
          <p:nvPr/>
        </p:nvSpPr>
        <p:spPr>
          <a:xfrm>
            <a:off x="460771" y="2938847"/>
            <a:ext cx="1375200" cy="7839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spcFirstLastPara="1" wrap="square" lIns="113775" tIns="113775" rIns="113775" bIns="11377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" sz="12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Ext. Compton </a:t>
            </a:r>
            <a:endParaRPr sz="12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" sz="12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(Klein Nishina) -</a:t>
            </a:r>
            <a:endParaRPr sz="12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" sz="12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CMB, BLR, DT</a:t>
            </a: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7" name="Google Shape;257;p23"/>
          <p:cNvSpPr txBox="1"/>
          <p:nvPr/>
        </p:nvSpPr>
        <p:spPr>
          <a:xfrm>
            <a:off x="446626" y="5301481"/>
            <a:ext cx="2639400" cy="476100"/>
          </a:xfrm>
          <a:prstGeom prst="rect">
            <a:avLst/>
          </a:prstGeom>
          <a:solidFill>
            <a:srgbClr val="FF0000">
              <a:alpha val="47730"/>
            </a:srgbClr>
          </a:solidFill>
          <a:ln>
            <a:noFill/>
          </a:ln>
        </p:spPr>
        <p:txBody>
          <a:bodyPr spcFirstLastPara="1" wrap="square" lIns="113775" tIns="113775" rIns="113775" bIns="11377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Evolved proton distribution</a:t>
            </a: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8" name="Google Shape;258;p23"/>
          <p:cNvSpPr txBox="1"/>
          <p:nvPr/>
        </p:nvSpPr>
        <p:spPr>
          <a:xfrm>
            <a:off x="2063746" y="2952280"/>
            <a:ext cx="1022400" cy="783900"/>
          </a:xfrm>
          <a:prstGeom prst="rect">
            <a:avLst/>
          </a:prstGeom>
          <a:gradFill>
            <a:gsLst>
              <a:gs pos="0">
                <a:srgbClr val="FFFFFF">
                  <a:alpha val="69090"/>
                </a:srgbClr>
              </a:gs>
              <a:gs pos="100000">
                <a:srgbClr val="B3B3B3">
                  <a:alpha val="6909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113775" tIns="113775" rIns="113775" bIns="11377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Proton Fokker - Planck eqn.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9" name="Google Shape;259;p23"/>
          <p:cNvSpPr txBox="1"/>
          <p:nvPr/>
        </p:nvSpPr>
        <p:spPr>
          <a:xfrm>
            <a:off x="446641" y="2301654"/>
            <a:ext cx="1375200" cy="414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spcFirstLastPara="1" wrap="square" lIns="113775" tIns="113775" rIns="113775" bIns="11377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Adiabatic cooling</a:t>
            </a:r>
            <a:endParaRPr sz="12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60" name="Google Shape;260;p23"/>
          <p:cNvCxnSpPr>
            <a:stCxn id="255" idx="3"/>
          </p:cNvCxnSpPr>
          <p:nvPr/>
        </p:nvCxnSpPr>
        <p:spPr>
          <a:xfrm>
            <a:off x="1821841" y="1888781"/>
            <a:ext cx="547800" cy="1053600"/>
          </a:xfrm>
          <a:prstGeom prst="bentConnector2">
            <a:avLst/>
          </a:prstGeom>
          <a:noFill/>
          <a:ln w="237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61" name="Google Shape;261;p23"/>
          <p:cNvCxnSpPr>
            <a:stCxn id="254" idx="3"/>
          </p:cNvCxnSpPr>
          <p:nvPr/>
        </p:nvCxnSpPr>
        <p:spPr>
          <a:xfrm rot="10800000" flipH="1">
            <a:off x="1840111" y="3795264"/>
            <a:ext cx="572100" cy="1003200"/>
          </a:xfrm>
          <a:prstGeom prst="bentConnector2">
            <a:avLst/>
          </a:prstGeom>
          <a:noFill/>
          <a:ln w="237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62" name="Google Shape;262;p23"/>
          <p:cNvCxnSpPr/>
          <p:nvPr/>
        </p:nvCxnSpPr>
        <p:spPr>
          <a:xfrm>
            <a:off x="2679968" y="1624394"/>
            <a:ext cx="6000" cy="1269900"/>
          </a:xfrm>
          <a:prstGeom prst="straightConnector1">
            <a:avLst/>
          </a:prstGeom>
          <a:noFill/>
          <a:ln w="237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63" name="Google Shape;263;p23"/>
          <p:cNvCxnSpPr/>
          <p:nvPr/>
        </p:nvCxnSpPr>
        <p:spPr>
          <a:xfrm>
            <a:off x="2679968" y="3781941"/>
            <a:ext cx="23700" cy="1444500"/>
          </a:xfrm>
          <a:prstGeom prst="straightConnector1">
            <a:avLst/>
          </a:prstGeom>
          <a:noFill/>
          <a:ln w="237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64" name="Google Shape;264;p23"/>
          <p:cNvSpPr txBox="1"/>
          <p:nvPr/>
        </p:nvSpPr>
        <p:spPr>
          <a:xfrm>
            <a:off x="3325262" y="2890867"/>
            <a:ext cx="1695600" cy="830100"/>
          </a:xfrm>
          <a:prstGeom prst="rect">
            <a:avLst/>
          </a:prstGeom>
          <a:solidFill>
            <a:schemeClr val="lt1"/>
          </a:solidFill>
          <a:ln w="23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3775" tIns="113775" rIns="113775" bIns="113775" anchor="t" anchorCtr="0">
            <a:spAutoFit/>
          </a:bodyPr>
          <a:lstStyle/>
          <a:p>
            <a:pPr marL="571500" lvl="0" indent="-374650" algn="l" rtl="0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300"/>
              <a:buFont typeface="Times New Roman"/>
              <a:buChar char="●"/>
            </a:pPr>
            <a:r>
              <a:rPr lang="en" sz="1300" b="1">
                <a:solidFill>
                  <a:srgbClr val="38761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Synchrotron</a:t>
            </a:r>
            <a:endParaRPr sz="1300" b="1">
              <a:solidFill>
                <a:srgbClr val="38761D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71500" lvl="0" indent="-374650" algn="l" rtl="0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300"/>
              <a:buFont typeface="Times New Roman"/>
              <a:buChar char="●"/>
            </a:pPr>
            <a:r>
              <a:rPr lang="en" sz="1300" b="1">
                <a:solidFill>
                  <a:srgbClr val="38761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External Compton</a:t>
            </a:r>
            <a:endParaRPr sz="1300" b="1">
              <a:solidFill>
                <a:srgbClr val="38761D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65" name="Google Shape;265;p23"/>
          <p:cNvCxnSpPr>
            <a:stCxn id="259" idx="3"/>
          </p:cNvCxnSpPr>
          <p:nvPr/>
        </p:nvCxnSpPr>
        <p:spPr>
          <a:xfrm>
            <a:off x="1821841" y="2508954"/>
            <a:ext cx="279300" cy="393600"/>
          </a:xfrm>
          <a:prstGeom prst="straightConnector1">
            <a:avLst/>
          </a:prstGeom>
          <a:noFill/>
          <a:ln w="237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66" name="Google Shape;266;p23"/>
          <p:cNvSpPr txBox="1"/>
          <p:nvPr/>
        </p:nvSpPr>
        <p:spPr>
          <a:xfrm>
            <a:off x="3311127" y="2006730"/>
            <a:ext cx="1695600" cy="6915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113775" tIns="113775" rIns="113775" bIns="11377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Emissivity deposited on grid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7" name="Google Shape;267;p23"/>
          <p:cNvSpPr txBox="1"/>
          <p:nvPr/>
        </p:nvSpPr>
        <p:spPr>
          <a:xfrm>
            <a:off x="464160" y="3917447"/>
            <a:ext cx="1375200" cy="4146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spcFirstLastPara="1" wrap="square" lIns="113775" tIns="113775" rIns="113775" bIns="11377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Photo-meson</a:t>
            </a:r>
            <a:endParaRPr sz="12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8" name="Google Shape;268;p23"/>
          <p:cNvSpPr txBox="1"/>
          <p:nvPr/>
        </p:nvSpPr>
        <p:spPr>
          <a:xfrm>
            <a:off x="451050" y="1046560"/>
            <a:ext cx="2535600" cy="460800"/>
          </a:xfrm>
          <a:prstGeom prst="rect">
            <a:avLst/>
          </a:prstGeom>
          <a:solidFill>
            <a:srgbClr val="FF0000">
              <a:alpha val="47730"/>
            </a:srgbClr>
          </a:solidFill>
          <a:ln>
            <a:noFill/>
          </a:ln>
        </p:spPr>
        <p:txBody>
          <a:bodyPr spcFirstLastPara="1" wrap="square" lIns="113775" tIns="113775" rIns="113775" bIns="11377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Times New Roman"/>
                <a:ea typeface="Times New Roman"/>
                <a:cs typeface="Times New Roman"/>
                <a:sym typeface="Times New Roman"/>
              </a:rPr>
              <a:t>Inject protons</a:t>
            </a:r>
            <a:endParaRPr sz="1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9" name="Google Shape;269;p23"/>
          <p:cNvSpPr txBox="1"/>
          <p:nvPr/>
        </p:nvSpPr>
        <p:spPr>
          <a:xfrm>
            <a:off x="308300" y="371743"/>
            <a:ext cx="4896600" cy="4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775" tIns="113775" rIns="113775" bIns="11377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Times New Roman"/>
                <a:ea typeface="Times New Roman"/>
                <a:cs typeface="Times New Roman"/>
                <a:sym typeface="Times New Roman"/>
              </a:rPr>
              <a:t>PROTON LAGRANGIAN PARTICLE MODULE </a:t>
            </a:r>
            <a:endParaRPr sz="15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70" name="Google Shape;270;p23"/>
          <p:cNvCxnSpPr>
            <a:stCxn id="256" idx="3"/>
            <a:endCxn id="258" idx="1"/>
          </p:cNvCxnSpPr>
          <p:nvPr/>
        </p:nvCxnSpPr>
        <p:spPr>
          <a:xfrm>
            <a:off x="1835971" y="3330797"/>
            <a:ext cx="227700" cy="13500"/>
          </a:xfrm>
          <a:prstGeom prst="straightConnector1">
            <a:avLst/>
          </a:prstGeom>
          <a:noFill/>
          <a:ln w="237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71" name="Google Shape;271;p23"/>
          <p:cNvSpPr txBox="1"/>
          <p:nvPr/>
        </p:nvSpPr>
        <p:spPr>
          <a:xfrm>
            <a:off x="3324497" y="3903747"/>
            <a:ext cx="1695600" cy="429900"/>
          </a:xfrm>
          <a:prstGeom prst="rect">
            <a:avLst/>
          </a:prstGeom>
          <a:solidFill>
            <a:schemeClr val="lt1"/>
          </a:solidFill>
          <a:ln w="23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3775" tIns="113775" rIns="113775" bIns="113775" anchor="t" anchorCtr="0">
            <a:spAutoFit/>
          </a:bodyPr>
          <a:lstStyle/>
          <a:p>
            <a:pPr marL="571500" lvl="0" indent="-374650" algn="l" rtl="0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300"/>
              <a:buFont typeface="Times New Roman"/>
              <a:buChar char="●"/>
            </a:pPr>
            <a:r>
              <a:rPr lang="en" sz="1300" b="1">
                <a:solidFill>
                  <a:srgbClr val="38761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Neutrino</a:t>
            </a:r>
            <a:endParaRPr sz="1300" b="1">
              <a:solidFill>
                <a:srgbClr val="38761D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72" name="Google Shape;272;p23"/>
          <p:cNvCxnSpPr/>
          <p:nvPr/>
        </p:nvCxnSpPr>
        <p:spPr>
          <a:xfrm rot="10800000" flipH="1">
            <a:off x="1851789" y="3787524"/>
            <a:ext cx="214200" cy="319200"/>
          </a:xfrm>
          <a:prstGeom prst="straightConnector1">
            <a:avLst/>
          </a:prstGeom>
          <a:noFill/>
          <a:ln w="237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73" name="Google Shape;273;p23"/>
          <p:cNvSpPr txBox="1"/>
          <p:nvPr/>
        </p:nvSpPr>
        <p:spPr>
          <a:xfrm>
            <a:off x="2091477" y="5943150"/>
            <a:ext cx="19326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Bhuyan et. al (in prep.)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4" name="Google Shape;274;p23"/>
          <p:cNvSpPr txBox="1"/>
          <p:nvPr/>
        </p:nvSpPr>
        <p:spPr>
          <a:xfrm>
            <a:off x="3678177" y="4275059"/>
            <a:ext cx="1375200" cy="1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(In progress)</a:t>
            </a:r>
            <a:endParaRPr sz="16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5" name="Google Shape;275;p23"/>
          <p:cNvSpPr txBox="1"/>
          <p:nvPr/>
        </p:nvSpPr>
        <p:spPr>
          <a:xfrm>
            <a:off x="701905" y="6393949"/>
            <a:ext cx="4454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Vaidya et. al. 2018,Mukherjee et. al. 2021,Suriano et. al. 2026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6" name="Google Shape;276;p23"/>
          <p:cNvSpPr txBox="1"/>
          <p:nvPr/>
        </p:nvSpPr>
        <p:spPr>
          <a:xfrm>
            <a:off x="5983554" y="4452975"/>
            <a:ext cx="5503200" cy="23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000" tIns="80000" rIns="80000" bIns="800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25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Photo-meson process</a:t>
            </a:r>
            <a:endParaRPr sz="1575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00056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75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00056" lvl="0" indent="0" algn="l" rtl="0">
              <a:lnSpc>
                <a:spcPct val="115000"/>
              </a:lnSpc>
              <a:spcBef>
                <a:spcPts val="1050"/>
              </a:spcBef>
              <a:spcAft>
                <a:spcPts val="0"/>
              </a:spcAft>
              <a:buNone/>
            </a:pPr>
            <a:endParaRPr sz="1575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ts val="1050"/>
              </a:spcBef>
              <a:spcAft>
                <a:spcPts val="1050"/>
              </a:spcAft>
              <a:buNone/>
            </a:pPr>
            <a:endParaRPr sz="1575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77" name="Google Shape;27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1028" y="4853614"/>
            <a:ext cx="4717256" cy="59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3"/>
          <p:cNvSpPr txBox="1"/>
          <p:nvPr/>
        </p:nvSpPr>
        <p:spPr>
          <a:xfrm>
            <a:off x="6023136" y="3093985"/>
            <a:ext cx="4862700" cy="15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000" tIns="80000" rIns="80000" bIns="80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25" b="1">
                <a:latin typeface="Times New Roman"/>
                <a:ea typeface="Times New Roman"/>
                <a:cs typeface="Times New Roman"/>
                <a:sym typeface="Times New Roman"/>
              </a:rPr>
              <a:t>Adiabatic cooling</a:t>
            </a:r>
            <a:endParaRPr sz="1825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9" name="Google Shape;279;p23"/>
          <p:cNvSpPr txBox="1"/>
          <p:nvPr/>
        </p:nvSpPr>
        <p:spPr>
          <a:xfrm>
            <a:off x="6345400" y="6396123"/>
            <a:ext cx="4117500" cy="3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000" tIns="80000" rIns="80000" bIns="800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25">
                <a:solidFill>
                  <a:srgbClr val="595959"/>
                </a:solidFill>
              </a:rPr>
              <a:t>Kelner and Aharonian 2007, Kimura et. al.  2015</a:t>
            </a:r>
            <a:endParaRPr sz="1225">
              <a:solidFill>
                <a:srgbClr val="595959"/>
              </a:solidFill>
            </a:endParaRPr>
          </a:p>
        </p:txBody>
      </p:sp>
      <p:sp>
        <p:nvSpPr>
          <p:cNvPr id="280" name="Google Shape;280;p23"/>
          <p:cNvSpPr txBox="1"/>
          <p:nvPr/>
        </p:nvSpPr>
        <p:spPr>
          <a:xfrm>
            <a:off x="6345411" y="5438529"/>
            <a:ext cx="3872700" cy="2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000" tIns="80000" rIns="80000" bIns="800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latin typeface="Times New Roman"/>
                <a:ea typeface="Times New Roman"/>
                <a:cs typeface="Times New Roman"/>
                <a:sym typeface="Times New Roman"/>
              </a:rPr>
              <a:t>Using step function approximation (Dermer 2018), </a:t>
            </a: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Verified with Hummer et. al. 2010</a:t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81" name="Google Shape;281;p23" title="Screenshot from 2026-01-26 15-07-2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96003" y="1050113"/>
            <a:ext cx="3184123" cy="70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96003" y="1709298"/>
            <a:ext cx="3644774" cy="6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3"/>
          <p:cNvSpPr txBox="1"/>
          <p:nvPr/>
        </p:nvSpPr>
        <p:spPr>
          <a:xfrm>
            <a:off x="6414375" y="2379069"/>
            <a:ext cx="4454100" cy="975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where, R(x) is the pitch-angle-averaged synchrotron kernel (Aharonian et al. 2010). Verified using Kardashev et.al. 1962 and agnpy (Nigro et. al. 2022)</a:t>
            </a:r>
            <a:endParaRPr sz="12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4" name="Google Shape;284;p23"/>
          <p:cNvSpPr txBox="1"/>
          <p:nvPr/>
        </p:nvSpPr>
        <p:spPr>
          <a:xfrm>
            <a:off x="5873950" y="658106"/>
            <a:ext cx="3000000" cy="4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25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Proton-Synchrotron</a:t>
            </a:r>
            <a:endParaRPr sz="1575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85" name="Google Shape;285;p23" title="Screenshot from 2026-01-26 15-09-17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21992" y="3583483"/>
            <a:ext cx="2319531" cy="66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4"/>
          <p:cNvSpPr txBox="1">
            <a:spLocks noGrp="1"/>
          </p:cNvSpPr>
          <p:nvPr>
            <p:ph type="sldNum" idx="12"/>
          </p:nvPr>
        </p:nvSpPr>
        <p:spPr>
          <a:xfrm>
            <a:off x="10166949" y="6217622"/>
            <a:ext cx="6585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pic>
        <p:nvPicPr>
          <p:cNvPr id="291" name="Google Shape;291;p24" title="Screenshot from 2026-09-15 20-18-32.png"/>
          <p:cNvPicPr preferRelativeResize="0"/>
          <p:nvPr/>
        </p:nvPicPr>
        <p:blipFill rotWithShape="1">
          <a:blip r:embed="rId3">
            <a:alphaModFix/>
          </a:blip>
          <a:srcRect t="1663" b="1663"/>
          <a:stretch/>
        </p:blipFill>
        <p:spPr>
          <a:xfrm>
            <a:off x="2946896" y="848000"/>
            <a:ext cx="7178773" cy="5815251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24"/>
          <p:cNvSpPr txBox="1"/>
          <p:nvPr/>
        </p:nvSpPr>
        <p:spPr>
          <a:xfrm>
            <a:off x="195736" y="2541675"/>
            <a:ext cx="2587800" cy="1062000"/>
          </a:xfrm>
          <a:prstGeom prst="rect">
            <a:avLst/>
          </a:prstGeom>
          <a:noFill/>
          <a:ln w="2857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Where does neutrino emission originate in AGN jets?</a:t>
            </a:r>
            <a:endParaRPr sz="19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3" name="Google Shape;293;p24"/>
          <p:cNvSpPr txBox="1"/>
          <p:nvPr/>
        </p:nvSpPr>
        <p:spPr>
          <a:xfrm>
            <a:off x="490029" y="5494736"/>
            <a:ext cx="1923000" cy="5541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2002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Electron macroparticles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Proton macroparticles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4" name="Google Shape;294;p24"/>
          <p:cNvSpPr/>
          <p:nvPr/>
        </p:nvSpPr>
        <p:spPr>
          <a:xfrm>
            <a:off x="652316" y="5637156"/>
            <a:ext cx="96300" cy="95100"/>
          </a:xfrm>
          <a:prstGeom prst="ellipse">
            <a:avLst/>
          </a:prstGeom>
          <a:gradFill>
            <a:gsLst>
              <a:gs pos="0">
                <a:srgbClr val="FFF6DB"/>
              </a:gs>
              <a:gs pos="100000">
                <a:srgbClr val="FFE599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1C2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24"/>
          <p:cNvSpPr/>
          <p:nvPr/>
        </p:nvSpPr>
        <p:spPr>
          <a:xfrm>
            <a:off x="647477" y="5816705"/>
            <a:ext cx="96300" cy="95100"/>
          </a:xfrm>
          <a:prstGeom prst="ellipse">
            <a:avLst/>
          </a:prstGeom>
          <a:gradFill>
            <a:gsLst>
              <a:gs pos="0">
                <a:srgbClr val="DB0000"/>
              </a:gs>
              <a:gs pos="100000">
                <a:srgbClr val="540303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24"/>
          <p:cNvSpPr txBox="1"/>
          <p:nvPr/>
        </p:nvSpPr>
        <p:spPr>
          <a:xfrm>
            <a:off x="3083236" y="3764125"/>
            <a:ext cx="6957600" cy="1062000"/>
          </a:xfrm>
          <a:prstGeom prst="rect">
            <a:avLst/>
          </a:prstGeom>
          <a:noFill/>
          <a:ln w="19050" cap="flat" cmpd="sng">
            <a:solidFill>
              <a:srgbClr val="0000F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298" name="Google Shape;298;p24"/>
          <p:cNvSpPr txBox="1"/>
          <p:nvPr/>
        </p:nvSpPr>
        <p:spPr>
          <a:xfrm>
            <a:off x="3045047" y="809812"/>
            <a:ext cx="6957600" cy="2323500"/>
          </a:xfrm>
          <a:prstGeom prst="rect">
            <a:avLst/>
          </a:prstGeom>
          <a:noFill/>
          <a:ln w="19050" cap="flat" cmpd="sng">
            <a:solidFill>
              <a:srgbClr val="0000F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cxnSp>
        <p:nvCxnSpPr>
          <p:cNvPr id="299" name="Google Shape;299;p24"/>
          <p:cNvCxnSpPr/>
          <p:nvPr/>
        </p:nvCxnSpPr>
        <p:spPr>
          <a:xfrm>
            <a:off x="6192250" y="2309750"/>
            <a:ext cx="1400400" cy="509100"/>
          </a:xfrm>
          <a:prstGeom prst="curvedConnector3">
            <a:avLst>
              <a:gd name="adj1" fmla="val 89080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triangle" w="med" len="med"/>
            <a:tailEnd type="none" w="med" len="med"/>
          </a:ln>
        </p:spPr>
      </p:cxnSp>
      <p:cxnSp>
        <p:nvCxnSpPr>
          <p:cNvPr id="300" name="Google Shape;300;p24"/>
          <p:cNvCxnSpPr/>
          <p:nvPr/>
        </p:nvCxnSpPr>
        <p:spPr>
          <a:xfrm>
            <a:off x="6217700" y="1482350"/>
            <a:ext cx="1400400" cy="1272900"/>
          </a:xfrm>
          <a:prstGeom prst="curvedConnector3">
            <a:avLst>
              <a:gd name="adj1" fmla="val 83628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triangle" w="med" len="med"/>
            <a:tailEnd type="none" w="med" len="med"/>
          </a:ln>
        </p:spPr>
      </p:cxnSp>
      <p:sp>
        <p:nvSpPr>
          <p:cNvPr id="301" name="Google Shape;301;p24"/>
          <p:cNvSpPr txBox="1"/>
          <p:nvPr/>
        </p:nvSpPr>
        <p:spPr>
          <a:xfrm>
            <a:off x="7554301" y="2589817"/>
            <a:ext cx="29349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Local regions of higher L</a:t>
            </a:r>
            <a:r>
              <a:rPr lang="en" sz="1600" baseline="-25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</a:t>
            </a:r>
            <a:endParaRPr sz="1600" baseline="-25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B4196E4-C049-C6E8-16EF-B16F74004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5"/>
          <p:cNvSpPr txBox="1">
            <a:spLocks noGrp="1"/>
          </p:cNvSpPr>
          <p:nvPr>
            <p:ph type="sldNum" idx="12"/>
          </p:nvPr>
        </p:nvSpPr>
        <p:spPr>
          <a:xfrm>
            <a:off x="10166949" y="6217622"/>
            <a:ext cx="6585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pic>
        <p:nvPicPr>
          <p:cNvPr id="307" name="Google Shape;307;p25" title="Movpgamma_hot_desat.gif"/>
          <p:cNvPicPr preferRelativeResize="0"/>
          <p:nvPr/>
        </p:nvPicPr>
        <p:blipFill rotWithShape="1">
          <a:blip r:embed="rId3">
            <a:alphaModFix/>
          </a:blip>
          <a:srcRect t="-7171" b="10394"/>
          <a:stretch/>
        </p:blipFill>
        <p:spPr>
          <a:xfrm>
            <a:off x="65750" y="256284"/>
            <a:ext cx="5919425" cy="3806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25" title="MovAlpha2.gif"/>
          <p:cNvPicPr preferRelativeResize="0"/>
          <p:nvPr/>
        </p:nvPicPr>
        <p:blipFill rotWithShape="1">
          <a:blip r:embed="rId4">
            <a:alphaModFix/>
          </a:blip>
          <a:srcRect l="894" r="903"/>
          <a:stretch/>
        </p:blipFill>
        <p:spPr>
          <a:xfrm>
            <a:off x="6089675" y="775597"/>
            <a:ext cx="4730725" cy="3406117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5"/>
          <p:cNvSpPr txBox="1"/>
          <p:nvPr/>
        </p:nvSpPr>
        <p:spPr>
          <a:xfrm>
            <a:off x="675425" y="4172560"/>
            <a:ext cx="3111900" cy="1234200"/>
          </a:xfrm>
          <a:prstGeom prst="rect">
            <a:avLst/>
          </a:prstGeom>
          <a:gradFill>
            <a:gsLst>
              <a:gs pos="0">
                <a:srgbClr val="FDECDB"/>
              </a:gs>
              <a:gs pos="100000">
                <a:srgbClr val="F9CB9C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310" name="Google Shape;310;p25"/>
          <p:cNvSpPr txBox="1"/>
          <p:nvPr/>
        </p:nvSpPr>
        <p:spPr>
          <a:xfrm>
            <a:off x="1124200" y="4133372"/>
            <a:ext cx="2760000" cy="15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Electron LP</a:t>
            </a: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Proton LP</a:t>
            </a: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Single Proton LP tracked to study cooling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311" name="Google Shape;311;p25"/>
          <p:cNvSpPr/>
          <p:nvPr/>
        </p:nvSpPr>
        <p:spPr>
          <a:xfrm>
            <a:off x="877375" y="4303176"/>
            <a:ext cx="112200" cy="134700"/>
          </a:xfrm>
          <a:prstGeom prst="flowChartConnector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25"/>
          <p:cNvSpPr/>
          <p:nvPr/>
        </p:nvSpPr>
        <p:spPr>
          <a:xfrm>
            <a:off x="872700" y="4612651"/>
            <a:ext cx="112200" cy="134700"/>
          </a:xfrm>
          <a:prstGeom prst="flowChartConnector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25"/>
          <p:cNvSpPr/>
          <p:nvPr/>
        </p:nvSpPr>
        <p:spPr>
          <a:xfrm>
            <a:off x="868025" y="4922126"/>
            <a:ext cx="112200" cy="134700"/>
          </a:xfrm>
          <a:prstGeom prst="flowChartConnector">
            <a:avLst/>
          </a:prstGeom>
          <a:solidFill>
            <a:srgbClr val="FF0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14" name="Google Shape;314;p25" title="proton_spectrum_evolution_pid4688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36694" y="4194090"/>
            <a:ext cx="3686226" cy="26260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5" name="Google Shape;315;p25"/>
          <p:cNvCxnSpPr/>
          <p:nvPr/>
        </p:nvCxnSpPr>
        <p:spPr>
          <a:xfrm>
            <a:off x="917294" y="5105635"/>
            <a:ext cx="2967000" cy="1086300"/>
          </a:xfrm>
          <a:prstGeom prst="curvedConnector3">
            <a:avLst>
              <a:gd name="adj1" fmla="val 5461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16" name="Google Shape;316;p25"/>
          <p:cNvSpPr txBox="1">
            <a:spLocks noGrp="1"/>
          </p:cNvSpPr>
          <p:nvPr>
            <p:ph type="title" idx="4294967295"/>
          </p:nvPr>
        </p:nvSpPr>
        <p:spPr>
          <a:xfrm>
            <a:off x="374050" y="33285"/>
            <a:ext cx="10598700" cy="525000"/>
          </a:xfrm>
          <a:prstGeom prst="rect">
            <a:avLst/>
          </a:prstGeom>
          <a:solidFill>
            <a:srgbClr val="990000"/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Jet-environment interaction with proton module</a:t>
            </a:r>
            <a:endParaRPr b="1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6"/>
          <p:cNvSpPr txBox="1">
            <a:spLocks noGrp="1"/>
          </p:cNvSpPr>
          <p:nvPr>
            <p:ph type="title"/>
          </p:nvPr>
        </p:nvSpPr>
        <p:spPr>
          <a:xfrm>
            <a:off x="374055" y="7819"/>
            <a:ext cx="10598700" cy="763500"/>
          </a:xfrm>
          <a:prstGeom prst="rect">
            <a:avLst/>
          </a:prstGeom>
          <a:solidFill>
            <a:srgbClr val="990000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Neutrino emission</a:t>
            </a:r>
            <a:endParaRPr b="1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2" name="Google Shape;322;p26"/>
          <p:cNvSpPr txBox="1">
            <a:spLocks noGrp="1"/>
          </p:cNvSpPr>
          <p:nvPr>
            <p:ph type="sldNum" idx="12"/>
          </p:nvPr>
        </p:nvSpPr>
        <p:spPr>
          <a:xfrm>
            <a:off x="10166949" y="6217622"/>
            <a:ext cx="6585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pic>
        <p:nvPicPr>
          <p:cNvPr id="323" name="Google Shape;323;p26" title="density_cloud_protons_vtk28.png"/>
          <p:cNvPicPr preferRelativeResize="0"/>
          <p:nvPr/>
        </p:nvPicPr>
        <p:blipFill rotWithShape="1">
          <a:blip r:embed="rId3">
            <a:alphaModFix/>
          </a:blip>
          <a:srcRect l="2999" r="2999"/>
          <a:stretch/>
        </p:blipFill>
        <p:spPr>
          <a:xfrm>
            <a:off x="112351" y="1607875"/>
            <a:ext cx="5540700" cy="36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6" title="Jneu3_E2.78e+14eV_vtk28.png"/>
          <p:cNvPicPr preferRelativeResize="0"/>
          <p:nvPr/>
        </p:nvPicPr>
        <p:blipFill rotWithShape="1">
          <a:blip r:embed="rId4">
            <a:alphaModFix/>
          </a:blip>
          <a:srcRect t="4579" b="4570"/>
          <a:stretch/>
        </p:blipFill>
        <p:spPr>
          <a:xfrm>
            <a:off x="5797061" y="858712"/>
            <a:ext cx="4594749" cy="3020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26" title="Neutrino_EL_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92496" y="3899200"/>
            <a:ext cx="3926374" cy="2892998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26"/>
          <p:cNvSpPr txBox="1"/>
          <p:nvPr/>
        </p:nvSpPr>
        <p:spPr>
          <a:xfrm>
            <a:off x="973584" y="1023464"/>
            <a:ext cx="4646700" cy="428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 = 325 yrs</a:t>
            </a:r>
            <a:endParaRPr sz="1428" baseline="-25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7" name="Google Shape;327;p26"/>
          <p:cNvSpPr txBox="1"/>
          <p:nvPr/>
        </p:nvSpPr>
        <p:spPr>
          <a:xfrm>
            <a:off x="940691" y="6097829"/>
            <a:ext cx="4029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95959"/>
                </a:solidFill>
              </a:rPr>
              <a:t>Kimura et. al.  2015, </a:t>
            </a:r>
            <a:r>
              <a:rPr lang="en">
                <a:solidFill>
                  <a:schemeClr val="dk2"/>
                </a:solidFill>
              </a:rPr>
              <a:t>Kelner and Aharonian 2007, </a:t>
            </a:r>
            <a:r>
              <a:rPr lang="en">
                <a:solidFill>
                  <a:srgbClr val="595959"/>
                </a:solidFill>
              </a:rPr>
              <a:t> </a:t>
            </a:r>
            <a:r>
              <a:rPr lang="en">
                <a:solidFill>
                  <a:schemeClr val="dk2"/>
                </a:solidFill>
              </a:rPr>
              <a:t>Hummer et. al. 2010, Dermer et al. 2018,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95959"/>
              </a:solidFill>
            </a:endParaRPr>
          </a:p>
        </p:txBody>
      </p:sp>
      <p:sp>
        <p:nvSpPr>
          <p:cNvPr id="328" name="Google Shape;328;p26"/>
          <p:cNvSpPr txBox="1"/>
          <p:nvPr/>
        </p:nvSpPr>
        <p:spPr>
          <a:xfrm>
            <a:off x="3200825" y="5290375"/>
            <a:ext cx="2355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Preliminary results!!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7"/>
          <p:cNvSpPr txBox="1">
            <a:spLocks noGrp="1"/>
          </p:cNvSpPr>
          <p:nvPr>
            <p:ph type="title"/>
          </p:nvPr>
        </p:nvSpPr>
        <p:spPr>
          <a:xfrm>
            <a:off x="374040" y="169646"/>
            <a:ext cx="10224600" cy="763500"/>
          </a:xfrm>
          <a:prstGeom prst="rect">
            <a:avLst/>
          </a:prstGeom>
          <a:solidFill>
            <a:srgbClr val="990000"/>
          </a:solidFill>
          <a:ln w="9525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Applications of the module</a:t>
            </a:r>
            <a:endParaRPr b="1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5" name="Google Shape;335;p27"/>
          <p:cNvSpPr txBox="1">
            <a:spLocks noGrp="1"/>
          </p:cNvSpPr>
          <p:nvPr>
            <p:ph type="sldNum" idx="12"/>
          </p:nvPr>
        </p:nvSpPr>
        <p:spPr>
          <a:xfrm>
            <a:off x="10166949" y="6217622"/>
            <a:ext cx="6585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336" name="Google Shape;336;p27"/>
          <p:cNvSpPr txBox="1"/>
          <p:nvPr/>
        </p:nvSpPr>
        <p:spPr>
          <a:xfrm>
            <a:off x="4643915" y="6440817"/>
            <a:ext cx="3056597" cy="3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Almeida et. al. (recently submitted)</a:t>
            </a:r>
            <a:endParaRPr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37" name="Google Shape;337;p27" title="Fig2-Jet-rh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33030" y="1668152"/>
            <a:ext cx="2565240" cy="474581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27"/>
          <p:cNvSpPr txBox="1"/>
          <p:nvPr/>
        </p:nvSpPr>
        <p:spPr>
          <a:xfrm>
            <a:off x="3092058" y="1098019"/>
            <a:ext cx="5219100" cy="3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Full scale jet in clumpy cloud filled  proton rich ambient medium</a:t>
            </a:r>
            <a:endParaRPr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9" name="Google Shape;339;p27"/>
          <p:cNvSpPr txBox="1"/>
          <p:nvPr/>
        </p:nvSpPr>
        <p:spPr>
          <a:xfrm>
            <a:off x="3070385" y="2340314"/>
            <a:ext cx="1515600" cy="3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Uniform medium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0" name="Google Shape;340;p27"/>
          <p:cNvSpPr txBox="1"/>
          <p:nvPr/>
        </p:nvSpPr>
        <p:spPr>
          <a:xfrm>
            <a:off x="3065851" y="4281758"/>
            <a:ext cx="1515600" cy="3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Clumpy medium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341" name="Google Shape;341;p27"/>
          <p:cNvCxnSpPr>
            <a:stCxn id="340" idx="0"/>
          </p:cNvCxnSpPr>
          <p:nvPr/>
        </p:nvCxnSpPr>
        <p:spPr>
          <a:xfrm rot="-5400000">
            <a:off x="3678451" y="3399458"/>
            <a:ext cx="1027500" cy="737100"/>
          </a:xfrm>
          <a:prstGeom prst="bentConnector3">
            <a:avLst>
              <a:gd name="adj1" fmla="val 99987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2" name="Google Shape;342;p27"/>
          <p:cNvCxnSpPr/>
          <p:nvPr/>
        </p:nvCxnSpPr>
        <p:spPr>
          <a:xfrm rot="-5400000" flipH="1">
            <a:off x="3593101" y="4923268"/>
            <a:ext cx="1260900" cy="799800"/>
          </a:xfrm>
          <a:prstGeom prst="bentConnector3">
            <a:avLst>
              <a:gd name="adj1" fmla="val 100004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8"/>
          <p:cNvSpPr txBox="1">
            <a:spLocks noGrp="1"/>
          </p:cNvSpPr>
          <p:nvPr>
            <p:ph type="body" idx="1"/>
          </p:nvPr>
        </p:nvSpPr>
        <p:spPr>
          <a:xfrm>
            <a:off x="280100" y="1109400"/>
            <a:ext cx="5971200" cy="574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●"/>
            </a:pPr>
            <a:r>
              <a:rPr lang="en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AGN jet instabilities create diverse magnetic and fluid structures, leading to distinct zones with different particle acceleration and cooling rates.</a:t>
            </a: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4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4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l" rtl="0">
              <a:lnSpc>
                <a:spcPct val="14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Char char="●"/>
            </a:pPr>
            <a:r>
              <a:rPr lang="en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 have developed lepto-hadronic multizone framework considering the dynamical evolution of the jet which gives synthetic emission signatures</a:t>
            </a:r>
            <a:r>
              <a:rPr lang="en" sz="1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4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lnSpc>
                <a:spcPct val="14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4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l" rtl="0">
              <a:lnSpc>
                <a:spcPct val="14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B Garamond"/>
              <a:buChar char="●"/>
            </a:pPr>
            <a:r>
              <a:rPr lang="en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 find that intrinsic shocks from </a:t>
            </a:r>
            <a:r>
              <a:rPr lang="en" sz="1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kink instabilities </a:t>
            </a:r>
            <a:r>
              <a:rPr lang="en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 pc-scale alone may not produce particle spectra flat enough for observable neutrino flux - May require </a:t>
            </a:r>
            <a:r>
              <a:rPr lang="en" sz="1400" b="1" dirty="0">
                <a:solidFill>
                  <a:srgbClr val="CC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proton entrainment from jet-environment interactions</a:t>
            </a:r>
            <a:r>
              <a:rPr lang="en" sz="1400" dirty="0">
                <a:solidFill>
                  <a:srgbClr val="CC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400" dirty="0">
              <a:solidFill>
                <a:srgbClr val="CC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4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indent="-317500">
              <a:lnSpc>
                <a:spcPct val="95000"/>
              </a:lnSpc>
              <a:spcBef>
                <a:spcPts val="1200"/>
              </a:spcBef>
              <a:buSzPts val="1400"/>
              <a:buFont typeface="Times New Roman"/>
              <a:buChar char="●"/>
            </a:pPr>
            <a:r>
              <a:rPr lang="en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 have developed a </a:t>
            </a:r>
            <a:r>
              <a:rPr lang="en" sz="1400" b="1" dirty="0">
                <a:solidFill>
                  <a:srgbClr val="CC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proton Lagrangian - particle module for PLUTO code</a:t>
            </a:r>
            <a:r>
              <a:rPr lang="en" sz="1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that can generate synthetic photon and neutrino emission maps for a more detailled multi-zone treatment of AGN jets.</a:t>
            </a:r>
            <a:endParaRPr sz="1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lnSpc>
                <a:spcPct val="14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65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4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65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8" name="Google Shape;348;p28"/>
          <p:cNvSpPr txBox="1">
            <a:spLocks noGrp="1"/>
          </p:cNvSpPr>
          <p:nvPr>
            <p:ph type="sldNum" idx="12"/>
          </p:nvPr>
        </p:nvSpPr>
        <p:spPr>
          <a:xfrm>
            <a:off x="10166949" y="6217622"/>
            <a:ext cx="6585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pic>
        <p:nvPicPr>
          <p:cNvPr id="349" name="Google Shape;349;p28" title="movie0050.png"/>
          <p:cNvPicPr preferRelativeResize="0"/>
          <p:nvPr/>
        </p:nvPicPr>
        <p:blipFill rotWithShape="1">
          <a:blip r:embed="rId3">
            <a:alphaModFix/>
          </a:blip>
          <a:srcRect l="14594" t="9940" r="20631" b="14532"/>
          <a:stretch/>
        </p:blipFill>
        <p:spPr>
          <a:xfrm>
            <a:off x="7354333" y="1393800"/>
            <a:ext cx="3209825" cy="3394075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28"/>
          <p:cNvSpPr/>
          <p:nvPr/>
        </p:nvSpPr>
        <p:spPr>
          <a:xfrm>
            <a:off x="8741942" y="2101544"/>
            <a:ext cx="587100" cy="630300"/>
          </a:xfrm>
          <a:prstGeom prst="ellipse">
            <a:avLst/>
          </a:prstGeom>
          <a:noFill/>
          <a:ln w="28575" cap="flat" cmpd="sng">
            <a:solidFill>
              <a:srgbClr val="00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28"/>
          <p:cNvSpPr/>
          <p:nvPr/>
        </p:nvSpPr>
        <p:spPr>
          <a:xfrm>
            <a:off x="8446153" y="3482094"/>
            <a:ext cx="658500" cy="697500"/>
          </a:xfrm>
          <a:prstGeom prst="ellipse">
            <a:avLst/>
          </a:prstGeom>
          <a:noFill/>
          <a:ln w="28575" cap="flat" cmpd="sng">
            <a:solidFill>
              <a:srgbClr val="00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28"/>
          <p:cNvSpPr txBox="1">
            <a:spLocks noGrp="1"/>
          </p:cNvSpPr>
          <p:nvPr>
            <p:ph type="title"/>
          </p:nvPr>
        </p:nvSpPr>
        <p:spPr>
          <a:xfrm>
            <a:off x="194900" y="268521"/>
            <a:ext cx="10613700" cy="630300"/>
          </a:xfrm>
          <a:prstGeom prst="rect">
            <a:avLst/>
          </a:prstGeom>
          <a:solidFill>
            <a:srgbClr val="990000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Summary</a:t>
            </a:r>
            <a:endParaRPr b="1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53" name="Google Shape;35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13076" y="1427532"/>
            <a:ext cx="1995848" cy="149267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54" name="Google Shape;354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24880" y="4316086"/>
            <a:ext cx="1784999" cy="132230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355" name="Google Shape;355;p28"/>
          <p:cNvCxnSpPr>
            <a:stCxn id="350" idx="1"/>
          </p:cNvCxnSpPr>
          <p:nvPr/>
        </p:nvCxnSpPr>
        <p:spPr>
          <a:xfrm rot="5400000" flipH="1">
            <a:off x="8301870" y="1667799"/>
            <a:ext cx="525900" cy="526200"/>
          </a:xfrm>
          <a:prstGeom prst="curvedConnector2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56" name="Google Shape;356;p28"/>
          <p:cNvCxnSpPr>
            <a:stCxn id="351" idx="6"/>
            <a:endCxn id="354" idx="0"/>
          </p:cNvCxnSpPr>
          <p:nvPr/>
        </p:nvCxnSpPr>
        <p:spPr>
          <a:xfrm>
            <a:off x="9104653" y="3830844"/>
            <a:ext cx="912600" cy="485100"/>
          </a:xfrm>
          <a:prstGeom prst="curvedConnector2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9"/>
          <p:cNvSpPr txBox="1">
            <a:spLocks noGrp="1"/>
          </p:cNvSpPr>
          <p:nvPr>
            <p:ph type="sldNum" idx="12"/>
          </p:nvPr>
        </p:nvSpPr>
        <p:spPr>
          <a:xfrm>
            <a:off x="10166949" y="6217622"/>
            <a:ext cx="6585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pic>
        <p:nvPicPr>
          <p:cNvPr id="362" name="Google Shape;36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770" y="771940"/>
            <a:ext cx="7157300" cy="541412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63" name="Google Shape;363;p29" title="WhatsApp Image 2026-05-06 at 20.16.27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7744" y="2643367"/>
            <a:ext cx="1242650" cy="1242675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29"/>
          <p:cNvSpPr txBox="1"/>
          <p:nvPr/>
        </p:nvSpPr>
        <p:spPr>
          <a:xfrm>
            <a:off x="7822706" y="1904213"/>
            <a:ext cx="2623800" cy="25551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H. Bhuyan, B. Vaidya, C. Fendt, A. Sharma, </a:t>
            </a:r>
            <a:r>
              <a:rPr lang="en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2026</a:t>
            </a:r>
            <a:r>
              <a:rPr lang="en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ApJ</a:t>
            </a:r>
            <a:r>
              <a:rPr lang="en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1002</a:t>
            </a:r>
            <a:r>
              <a:rPr lang="en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166</a:t>
            </a:r>
            <a:r>
              <a:rPr lang="en">
                <a:solidFill>
                  <a:srgbClr val="595959"/>
                </a:solidFill>
              </a:rPr>
              <a:t>, </a:t>
            </a:r>
            <a:endParaRPr sz="1300">
              <a:solidFill>
                <a:srgbClr val="59595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59595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59595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59595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59595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59595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59595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0"/>
          <p:cNvSpPr txBox="1">
            <a:spLocks noGrp="1"/>
          </p:cNvSpPr>
          <p:nvPr>
            <p:ph type="sldNum" idx="12"/>
          </p:nvPr>
        </p:nvSpPr>
        <p:spPr>
          <a:xfrm>
            <a:off x="10166949" y="6217622"/>
            <a:ext cx="6585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370" name="Google Shape;370;p30"/>
          <p:cNvSpPr txBox="1">
            <a:spLocks noGrp="1"/>
          </p:cNvSpPr>
          <p:nvPr>
            <p:ph type="title"/>
          </p:nvPr>
        </p:nvSpPr>
        <p:spPr>
          <a:xfrm>
            <a:off x="374050" y="2895050"/>
            <a:ext cx="10224600" cy="1051800"/>
          </a:xfrm>
          <a:prstGeom prst="rect">
            <a:avLst/>
          </a:prstGeom>
          <a:solidFill>
            <a:srgbClr val="990000"/>
          </a:solidFill>
          <a:ln w="1905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Thank You!</a:t>
            </a:r>
            <a:endParaRPr sz="4800" b="1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1"/>
          <p:cNvSpPr txBox="1">
            <a:spLocks noGrp="1"/>
          </p:cNvSpPr>
          <p:nvPr>
            <p:ph type="title"/>
          </p:nvPr>
        </p:nvSpPr>
        <p:spPr>
          <a:xfrm>
            <a:off x="374040" y="2895049"/>
            <a:ext cx="10224600" cy="763500"/>
          </a:xfrm>
          <a:prstGeom prst="rect">
            <a:avLst/>
          </a:prstGeom>
          <a:ln w="1905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Times New Roman"/>
                <a:ea typeface="Times New Roman"/>
                <a:cs typeface="Times New Roman"/>
                <a:sym typeface="Times New Roman"/>
              </a:rPr>
              <a:t>Backup slides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76" name="Google Shape;376;p31"/>
          <p:cNvSpPr txBox="1">
            <a:spLocks noGrp="1"/>
          </p:cNvSpPr>
          <p:nvPr>
            <p:ph type="sldNum" idx="12"/>
          </p:nvPr>
        </p:nvSpPr>
        <p:spPr>
          <a:xfrm>
            <a:off x="10166949" y="6217622"/>
            <a:ext cx="6585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2"/>
          <p:cNvSpPr txBox="1">
            <a:spLocks noGrp="1"/>
          </p:cNvSpPr>
          <p:nvPr>
            <p:ph type="title"/>
          </p:nvPr>
        </p:nvSpPr>
        <p:spPr>
          <a:xfrm>
            <a:off x="374050" y="593375"/>
            <a:ext cx="5112300" cy="854100"/>
          </a:xfrm>
          <a:prstGeom prst="rect">
            <a:avLst/>
          </a:prstGeom>
          <a:ln w="1905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20" b="1">
                <a:latin typeface="Times New Roman"/>
                <a:ea typeface="Times New Roman"/>
                <a:cs typeface="Times New Roman"/>
                <a:sym typeface="Times New Roman"/>
              </a:rPr>
              <a:t>Probing into potential particle acceleration sites </a:t>
            </a:r>
            <a:endParaRPr sz="232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2" name="Google Shape;382;p32"/>
          <p:cNvSpPr txBox="1">
            <a:spLocks noGrp="1"/>
          </p:cNvSpPr>
          <p:nvPr>
            <p:ph type="body" idx="1"/>
          </p:nvPr>
        </p:nvSpPr>
        <p:spPr>
          <a:xfrm>
            <a:off x="345098" y="1941953"/>
            <a:ext cx="5291700" cy="38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1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Zone 4:</a:t>
            </a:r>
            <a:r>
              <a:rPr lang="en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kink </a:t>
            </a:r>
            <a:r>
              <a:rPr lang="en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+ prominent high-pressure region → more macro-particles cross </a:t>
            </a:r>
            <a:r>
              <a:rPr lang="en" sz="1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high-compression</a:t>
            </a:r>
            <a:r>
              <a:rPr lang="en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shocks.</a:t>
            </a:r>
            <a:br>
              <a:rPr lang="en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1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More macro-particles reach higher maximum energy </a:t>
            </a:r>
            <a:r>
              <a:rPr lang="en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Zone 4 compared to other zones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74650" algn="l" rtl="0">
              <a:spcBef>
                <a:spcPts val="1200"/>
              </a:spcBef>
              <a:spcAft>
                <a:spcPts val="0"/>
              </a:spcAft>
              <a:buSzPts val="2300"/>
              <a:buFont typeface="Times New Roman"/>
              <a:buChar char="●"/>
            </a:pPr>
            <a:r>
              <a:rPr lang="en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Hence kink formation potentially enables stronger acceleration via stronger shocks or a greater number of shocks.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83" name="Google Shape;383;p32"/>
          <p:cNvSpPr txBox="1">
            <a:spLocks noGrp="1"/>
          </p:cNvSpPr>
          <p:nvPr>
            <p:ph type="sldNum" idx="12"/>
          </p:nvPr>
        </p:nvSpPr>
        <p:spPr>
          <a:xfrm>
            <a:off x="10166949" y="6217622"/>
            <a:ext cx="6585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pic>
        <p:nvPicPr>
          <p:cNvPr id="384" name="Google Shape;384;p32" title="e0260cdb-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5625" y="603752"/>
            <a:ext cx="5032551" cy="5871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3"/>
          <p:cNvSpPr txBox="1">
            <a:spLocks noGrp="1"/>
          </p:cNvSpPr>
          <p:nvPr>
            <p:ph type="body" idx="1"/>
          </p:nvPr>
        </p:nvSpPr>
        <p:spPr>
          <a:xfrm>
            <a:off x="374040" y="1136075"/>
            <a:ext cx="10224600" cy="54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 b="1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390" name="Google Shape;390;p33"/>
          <p:cNvSpPr txBox="1">
            <a:spLocks noGrp="1"/>
          </p:cNvSpPr>
          <p:nvPr>
            <p:ph type="sldNum" idx="12"/>
          </p:nvPr>
        </p:nvSpPr>
        <p:spPr>
          <a:xfrm>
            <a:off x="10166949" y="6217622"/>
            <a:ext cx="6585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sp>
        <p:nvSpPr>
          <p:cNvPr id="391" name="Google Shape;391;p33"/>
          <p:cNvSpPr txBox="1"/>
          <p:nvPr/>
        </p:nvSpPr>
        <p:spPr>
          <a:xfrm>
            <a:off x="548650" y="526475"/>
            <a:ext cx="9759300" cy="664200"/>
          </a:xfrm>
          <a:prstGeom prst="rect">
            <a:avLst/>
          </a:prstGeom>
          <a:noFill/>
          <a:ln w="1905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Integrating PLUTO with Katu</a:t>
            </a:r>
            <a:endParaRPr sz="28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pic>
        <p:nvPicPr>
          <p:cNvPr id="392" name="Google Shape;39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4597" y="1705138"/>
            <a:ext cx="7055923" cy="3445300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33"/>
          <p:cNvSpPr/>
          <p:nvPr/>
        </p:nvSpPr>
        <p:spPr>
          <a:xfrm>
            <a:off x="8565475" y="2720100"/>
            <a:ext cx="1443600" cy="1299900"/>
          </a:xfrm>
          <a:prstGeom prst="ellipse">
            <a:avLst/>
          </a:prstGeom>
          <a:gradFill>
            <a:gsLst>
              <a:gs pos="0">
                <a:srgbClr val="FDECDB"/>
              </a:gs>
              <a:gs pos="100000">
                <a:srgbClr val="F0AA63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394" name="Google Shape;394;p33"/>
          <p:cNvGraphicFramePr/>
          <p:nvPr/>
        </p:nvGraphicFramePr>
        <p:xfrm>
          <a:off x="8528900" y="2648750"/>
          <a:ext cx="1531400" cy="1584840"/>
        </p:xfrm>
        <a:graphic>
          <a:graphicData uri="http://schemas.openxmlformats.org/drawingml/2006/table">
            <a:tbl>
              <a:tblPr>
                <a:noFill/>
                <a:tableStyleId>{43180799-2E6C-4040-9A76-D3661778F6F1}</a:tableStyleId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4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95" name="Google Shape;395;p33"/>
          <p:cNvSpPr/>
          <p:nvPr/>
        </p:nvSpPr>
        <p:spPr>
          <a:xfrm>
            <a:off x="9102577" y="3483681"/>
            <a:ext cx="152100" cy="168000"/>
          </a:xfrm>
          <a:prstGeom prst="ellipse">
            <a:avLst/>
          </a:prstGeom>
          <a:gradFill>
            <a:gsLst>
              <a:gs pos="0">
                <a:srgbClr val="DFEAFB"/>
              </a:gs>
              <a:gs pos="100000">
                <a:srgbClr val="6E9CE7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33"/>
          <p:cNvSpPr/>
          <p:nvPr/>
        </p:nvSpPr>
        <p:spPr>
          <a:xfrm>
            <a:off x="9354049" y="3146884"/>
            <a:ext cx="152100" cy="168000"/>
          </a:xfrm>
          <a:prstGeom prst="ellipse">
            <a:avLst/>
          </a:prstGeom>
          <a:gradFill>
            <a:gsLst>
              <a:gs pos="0">
                <a:srgbClr val="DFEAFB"/>
              </a:gs>
              <a:gs pos="100000">
                <a:srgbClr val="6E9CE7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33"/>
          <p:cNvSpPr/>
          <p:nvPr/>
        </p:nvSpPr>
        <p:spPr>
          <a:xfrm>
            <a:off x="9428708" y="3537009"/>
            <a:ext cx="152100" cy="168000"/>
          </a:xfrm>
          <a:prstGeom prst="ellipse">
            <a:avLst/>
          </a:prstGeom>
          <a:gradFill>
            <a:gsLst>
              <a:gs pos="0">
                <a:srgbClr val="DFEAFB"/>
              </a:gs>
              <a:gs pos="100000">
                <a:srgbClr val="6E9CE7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33"/>
          <p:cNvSpPr/>
          <p:nvPr/>
        </p:nvSpPr>
        <p:spPr>
          <a:xfrm>
            <a:off x="9495783" y="3017474"/>
            <a:ext cx="152100" cy="168000"/>
          </a:xfrm>
          <a:prstGeom prst="ellipse">
            <a:avLst/>
          </a:prstGeom>
          <a:gradFill>
            <a:gsLst>
              <a:gs pos="0">
                <a:srgbClr val="DFEAFB"/>
              </a:gs>
              <a:gs pos="100000">
                <a:srgbClr val="6E9CE7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33"/>
          <p:cNvSpPr/>
          <p:nvPr/>
        </p:nvSpPr>
        <p:spPr>
          <a:xfrm>
            <a:off x="9049249" y="3070684"/>
            <a:ext cx="152100" cy="168000"/>
          </a:xfrm>
          <a:prstGeom prst="ellipse">
            <a:avLst/>
          </a:prstGeom>
          <a:gradFill>
            <a:gsLst>
              <a:gs pos="0">
                <a:srgbClr val="DFEAFB"/>
              </a:gs>
              <a:gs pos="100000">
                <a:srgbClr val="6E9CE7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33"/>
          <p:cNvSpPr/>
          <p:nvPr/>
        </p:nvSpPr>
        <p:spPr>
          <a:xfrm>
            <a:off x="9026377" y="3788481"/>
            <a:ext cx="152100" cy="168000"/>
          </a:xfrm>
          <a:prstGeom prst="ellipse">
            <a:avLst/>
          </a:prstGeom>
          <a:gradFill>
            <a:gsLst>
              <a:gs pos="0">
                <a:srgbClr val="DFEAFB"/>
              </a:gs>
              <a:gs pos="100000">
                <a:srgbClr val="6E9CE7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33"/>
          <p:cNvSpPr/>
          <p:nvPr/>
        </p:nvSpPr>
        <p:spPr>
          <a:xfrm>
            <a:off x="8721577" y="3407481"/>
            <a:ext cx="152100" cy="168000"/>
          </a:xfrm>
          <a:prstGeom prst="ellipse">
            <a:avLst/>
          </a:prstGeom>
          <a:gradFill>
            <a:gsLst>
              <a:gs pos="0">
                <a:srgbClr val="DFEAFB"/>
              </a:gs>
              <a:gs pos="100000">
                <a:srgbClr val="6E9CE7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33"/>
          <p:cNvSpPr/>
          <p:nvPr/>
        </p:nvSpPr>
        <p:spPr>
          <a:xfrm>
            <a:off x="9741093" y="3437937"/>
            <a:ext cx="152100" cy="168000"/>
          </a:xfrm>
          <a:prstGeom prst="ellipse">
            <a:avLst/>
          </a:prstGeom>
          <a:gradFill>
            <a:gsLst>
              <a:gs pos="0">
                <a:srgbClr val="DFEAFB"/>
              </a:gs>
              <a:gs pos="100000">
                <a:srgbClr val="6E9CE7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33"/>
          <p:cNvSpPr/>
          <p:nvPr/>
        </p:nvSpPr>
        <p:spPr>
          <a:xfrm>
            <a:off x="9073661" y="2796459"/>
            <a:ext cx="152100" cy="168000"/>
          </a:xfrm>
          <a:prstGeom prst="ellipse">
            <a:avLst/>
          </a:prstGeom>
          <a:gradFill>
            <a:gsLst>
              <a:gs pos="0">
                <a:srgbClr val="DFEAFB"/>
              </a:gs>
              <a:gs pos="100000">
                <a:srgbClr val="6E9CE7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33"/>
          <p:cNvSpPr txBox="1"/>
          <p:nvPr/>
        </p:nvSpPr>
        <p:spPr>
          <a:xfrm>
            <a:off x="9049251" y="4169200"/>
            <a:ext cx="598500" cy="3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Zone</a:t>
            </a:r>
            <a:endParaRPr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05" name="Google Shape;405;p33"/>
          <p:cNvSpPr txBox="1"/>
          <p:nvPr/>
        </p:nvSpPr>
        <p:spPr>
          <a:xfrm>
            <a:off x="9012035" y="1703425"/>
            <a:ext cx="15315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Lagrangian particle</a:t>
            </a:r>
            <a:endParaRPr sz="15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406" name="Google Shape;406;p33"/>
          <p:cNvCxnSpPr>
            <a:endCxn id="403" idx="7"/>
          </p:cNvCxnSpPr>
          <p:nvPr/>
        </p:nvCxnSpPr>
        <p:spPr>
          <a:xfrm rot="5400000">
            <a:off x="9080487" y="2425662"/>
            <a:ext cx="518400" cy="272400"/>
          </a:xfrm>
          <a:prstGeom prst="curvedConnector3">
            <a:avLst>
              <a:gd name="adj1" fmla="val 47627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07" name="Google Shape;407;p33"/>
          <p:cNvCxnSpPr>
            <a:stCxn id="404" idx="3"/>
            <a:endCxn id="393" idx="5"/>
          </p:cNvCxnSpPr>
          <p:nvPr/>
        </p:nvCxnSpPr>
        <p:spPr>
          <a:xfrm rot="10800000" flipH="1">
            <a:off x="9647751" y="3829600"/>
            <a:ext cx="150000" cy="510300"/>
          </a:xfrm>
          <a:prstGeom prst="curvedConnector2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1206</Words>
  <Application>Microsoft Office PowerPoint</Application>
  <PresentationFormat>Custom</PresentationFormat>
  <Paragraphs>222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Times New Roman</vt:lpstr>
      <vt:lpstr>EB Garamond</vt:lpstr>
      <vt:lpstr>Arial</vt:lpstr>
      <vt:lpstr>EB Garamond ExtraBold</vt:lpstr>
      <vt:lpstr>EB Garamond Medium</vt:lpstr>
      <vt:lpstr>Simple Light</vt:lpstr>
      <vt:lpstr>Multi-messenger emission from AGN jets:  Bridging relativistic simulations and observational signatures.</vt:lpstr>
      <vt:lpstr>Active Galactic Nuclei </vt:lpstr>
      <vt:lpstr>PowerPoint Presentation</vt:lpstr>
      <vt:lpstr>Beyond single zone models</vt:lpstr>
      <vt:lpstr>PLUTO</vt:lpstr>
      <vt:lpstr>From dynamics to multi-messenger emissions </vt:lpstr>
      <vt:lpstr>PLUTO Simulations</vt:lpstr>
      <vt:lpstr>The zones, energetics and particle distribution</vt:lpstr>
      <vt:lpstr>PowerPoint Presentation</vt:lpstr>
      <vt:lpstr>Limitation</vt:lpstr>
      <vt:lpstr>PowerPoint Presentation</vt:lpstr>
      <vt:lpstr>PowerPoint Presentation</vt:lpstr>
      <vt:lpstr>Jet-environment interaction with proton module</vt:lpstr>
      <vt:lpstr>Neutrino emission</vt:lpstr>
      <vt:lpstr>Applications of the module</vt:lpstr>
      <vt:lpstr>Summary</vt:lpstr>
      <vt:lpstr>PowerPoint Presentation</vt:lpstr>
      <vt:lpstr>Thank You!</vt:lpstr>
      <vt:lpstr>Backup slides</vt:lpstr>
      <vt:lpstr>Probing into potential particle acceleration sites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Snehashis Parashar</cp:lastModifiedBy>
  <cp:revision>12</cp:revision>
  <dcterms:modified xsi:type="dcterms:W3CDTF">2026-09-16T05:37:07Z</dcterms:modified>
</cp:coreProperties>
</file>