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44" r:id="rId1"/>
  </p:sldMasterIdLst>
  <p:notesMasterIdLst>
    <p:notesMasterId r:id="rId26"/>
  </p:notesMasterIdLst>
  <p:sldIdLst>
    <p:sldId id="576" r:id="rId2"/>
    <p:sldId id="257" r:id="rId3"/>
    <p:sldId id="496" r:id="rId4"/>
    <p:sldId id="531" r:id="rId5"/>
    <p:sldId id="497" r:id="rId6"/>
    <p:sldId id="516" r:id="rId7"/>
    <p:sldId id="501" r:id="rId8"/>
    <p:sldId id="525" r:id="rId9"/>
    <p:sldId id="500" r:id="rId10"/>
    <p:sldId id="610" r:id="rId11"/>
    <p:sldId id="519" r:id="rId12"/>
    <p:sldId id="606" r:id="rId13"/>
    <p:sldId id="520" r:id="rId14"/>
    <p:sldId id="611" r:id="rId15"/>
    <p:sldId id="284" r:id="rId16"/>
    <p:sldId id="285" r:id="rId17"/>
    <p:sldId id="286" r:id="rId18"/>
    <p:sldId id="287" r:id="rId19"/>
    <p:sldId id="612" r:id="rId20"/>
    <p:sldId id="615" r:id="rId21"/>
    <p:sldId id="617" r:id="rId22"/>
    <p:sldId id="616" r:id="rId23"/>
    <p:sldId id="506" r:id="rId24"/>
    <p:sldId id="61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30A0"/>
    <a:srgbClr val="F6001F"/>
    <a:srgbClr val="1D1D1D"/>
    <a:srgbClr val="61FF1D"/>
    <a:srgbClr val="5E8ADE"/>
    <a:srgbClr val="EFC433"/>
    <a:srgbClr val="F572D2"/>
    <a:srgbClr val="005555"/>
    <a:srgbClr val="FEF8FC"/>
    <a:srgbClr val="221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18" autoAdjust="0"/>
    <p:restoredTop sz="94636" autoAdjust="0"/>
  </p:normalViewPr>
  <p:slideViewPr>
    <p:cSldViewPr snapToGrid="0">
      <p:cViewPr>
        <p:scale>
          <a:sx n="66" d="100"/>
          <a:sy n="66" d="100"/>
        </p:scale>
        <p:origin x="828"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5" d="100"/>
          <a:sy n="95" d="100"/>
        </p:scale>
        <p:origin x="358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E7EAE9-CD22-4919-B9F6-1A82D6CE1B33}" type="datetimeFigureOut">
              <a:rPr lang="de-DE" smtClean="0"/>
              <a:t>15.09.2026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85E968-FCE0-431C-99B4-EC8EA971DFFE}" type="slidenum">
              <a:rPr lang="de-DE" smtClean="0"/>
              <a:t>‹#›</a:t>
            </a:fld>
            <a:endParaRPr lang="de-DE"/>
          </a:p>
        </p:txBody>
      </p:sp>
    </p:spTree>
    <p:extLst>
      <p:ext uri="{BB962C8B-B14F-4D97-AF65-F5344CB8AC3E}">
        <p14:creationId xmlns:p14="http://schemas.microsoft.com/office/powerpoint/2010/main" val="2473659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 name="PlaceHolder 1"/>
          <p:cNvSpPr>
            <a:spLocks noGrp="1" noRot="1" noChangeAspect="1"/>
          </p:cNvSpPr>
          <p:nvPr>
            <p:ph type="sldImg"/>
          </p:nvPr>
        </p:nvSpPr>
        <p:spPr>
          <a:xfrm>
            <a:off x="533400" y="763588"/>
            <a:ext cx="6704013" cy="3771900"/>
          </a:xfrm>
          <a:prstGeom prst="rect">
            <a:avLst/>
          </a:prstGeom>
        </p:spPr>
      </p:sp>
      <p:sp>
        <p:nvSpPr>
          <p:cNvPr id="528" name="PlaceHolder 2"/>
          <p:cNvSpPr>
            <a:spLocks noGrp="1"/>
          </p:cNvSpPr>
          <p:nvPr>
            <p:ph type="body"/>
          </p:nvPr>
        </p:nvSpPr>
        <p:spPr>
          <a:xfrm>
            <a:off x="777240" y="4777560"/>
            <a:ext cx="6217560" cy="4525920"/>
          </a:xfrm>
          <a:prstGeom prst="rect">
            <a:avLst/>
          </a:prstGeom>
        </p:spPr>
        <p:txBody>
          <a:bodyPr lIns="0" tIns="0" rIns="0" bIns="0">
            <a:noAutofit/>
          </a:bodyPr>
          <a:lstStyle/>
          <a:p>
            <a:r>
              <a:rPr lang="en-US" sz="2000" b="0" strike="noStrike" spc="-1">
                <a:latin typeface="Arial"/>
              </a:rPr>
              <a:t>What are blazars?</a:t>
            </a:r>
          </a:p>
          <a:p>
            <a:endParaRPr lang="en-US" sz="2000" b="0" strike="noStrike" spc="-1">
              <a:latin typeface="Arial"/>
            </a:endParaRPr>
          </a:p>
          <a:p>
            <a:r>
              <a:rPr lang="en-US" sz="2000" b="0" strike="noStrike" spc="-1">
                <a:latin typeface="Arial"/>
              </a:rPr>
              <a:t>They consist of a SMBH, 10⁶ 10⁹ solar masses</a:t>
            </a:r>
          </a:p>
          <a:p>
            <a:endParaRPr lang="en-US" sz="2000" b="0" strike="noStrike" spc="-1">
              <a:latin typeface="Arial"/>
            </a:endParaRPr>
          </a:p>
          <a:p>
            <a:r>
              <a:rPr lang="en-US" sz="2000" b="0" strike="noStrike" spc="-1">
                <a:latin typeface="Arial"/>
              </a:rPr>
              <a:t>The SMBH is launching a relativistic jet, on kpc Mpc scale.</a:t>
            </a:r>
          </a:p>
          <a:p>
            <a:endParaRPr lang="en-US" sz="2000" b="0" strike="noStrike" spc="-1">
              <a:latin typeface="Arial"/>
            </a:endParaRPr>
          </a:p>
          <a:p>
            <a:r>
              <a:rPr lang="en-US" sz="2000" b="0" strike="noStrike" spc="-1">
                <a:latin typeface="Arial"/>
              </a:rPr>
              <a:t>Those jets emit non-thermal radiation from radio to TeV</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9.emf"/><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1.emf"/><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oleObject" Target="../embeddings/oleObject2.bin"/><Relationship Id="rId5" Type="http://schemas.openxmlformats.org/officeDocument/2006/relationships/image" Target="../media/image10.jpg"/><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1.emf"/><Relationship Id="rId2" Type="http://schemas.openxmlformats.org/officeDocument/2006/relationships/tags" Target="../tags/tag13.xml"/><Relationship Id="rId1" Type="http://schemas.openxmlformats.org/officeDocument/2006/relationships/vmlDrawing" Target="../drawings/vmlDrawing7.vml"/><Relationship Id="rId6" Type="http://schemas.openxmlformats.org/officeDocument/2006/relationships/oleObject" Target="../embeddings/oleObject2.bin"/><Relationship Id="rId5" Type="http://schemas.openxmlformats.org/officeDocument/2006/relationships/image" Target="../media/image10.jpg"/><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IPP EUROf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r>
              <a:rPr lang="de-DE"/>
              <a:t>Short title goes here</a:t>
            </a:r>
            <a:endParaRPr lang="de-DE" dirty="0"/>
          </a:p>
        </p:txBody>
      </p:sp>
      <p:sp>
        <p:nvSpPr>
          <p:cNvPr id="6" name="Fußzeilenplatzhalter 5"/>
          <p:cNvSpPr>
            <a:spLocks noGrp="1"/>
          </p:cNvSpPr>
          <p:nvPr>
            <p:ph type="ftr" sz="quarter" idx="11"/>
          </p:nvPr>
        </p:nvSpPr>
        <p:spPr/>
        <p:txBody>
          <a:bodyPr/>
          <a:lstStyle/>
          <a:p>
            <a:r>
              <a:rPr lang="de-DE"/>
              <a:t>Max-Planck-Institut für Plasmaphysik | Author Name | Date</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dirty="0"/>
          </a:p>
        </p:txBody>
      </p:sp>
      <p:pic>
        <p:nvPicPr>
          <p:cNvPr id="4" name="Picture 3">
            <a:extLst>
              <a:ext uri="{FF2B5EF4-FFF2-40B4-BE49-F238E27FC236}">
                <a16:creationId xmlns:a16="http://schemas.microsoft.com/office/drawing/2014/main" id="{A2B54123-6AC6-4785-9796-8F5A27515898}"/>
              </a:ext>
            </a:extLst>
          </p:cNvPr>
          <p:cNvPicPr>
            <a:picLocks noChangeAspect="1"/>
          </p:cNvPicPr>
          <p:nvPr userDrawn="1"/>
        </p:nvPicPr>
        <p:blipFill>
          <a:blip r:embed="rId4"/>
          <a:stretch>
            <a:fillRect/>
          </a:stretch>
        </p:blipFill>
        <p:spPr>
          <a:xfrm>
            <a:off x="9838445" y="2050051"/>
            <a:ext cx="1222323" cy="1144576"/>
          </a:xfrm>
          <a:prstGeom prst="rect">
            <a:avLst/>
          </a:prstGeom>
        </p:spPr>
      </p:pic>
    </p:spTree>
    <p:extLst>
      <p:ext uri="{BB962C8B-B14F-4D97-AF65-F5344CB8AC3E}">
        <p14:creationId xmlns:p14="http://schemas.microsoft.com/office/powerpoint/2010/main" val="2860045517"/>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IP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964837"/>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r>
              <a:rPr lang="de-DE"/>
              <a:t>Short title goes here</a:t>
            </a:r>
            <a:endParaRPr lang="de-DE" dirty="0"/>
          </a:p>
        </p:txBody>
      </p:sp>
      <p:sp>
        <p:nvSpPr>
          <p:cNvPr id="6" name="Fußzeilenplatzhalter 5"/>
          <p:cNvSpPr>
            <a:spLocks noGrp="1"/>
          </p:cNvSpPr>
          <p:nvPr>
            <p:ph type="ftr" sz="quarter" idx="11"/>
          </p:nvPr>
        </p:nvSpPr>
        <p:spPr/>
        <p:txBody>
          <a:bodyPr/>
          <a:lstStyle/>
          <a:p>
            <a:r>
              <a:rPr lang="de-DE"/>
              <a:t>Max-Planck-Institut für Plasmaphysik | Author Name | Date</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dirty="0"/>
          </a:p>
        </p:txBody>
      </p:sp>
      <p:pic>
        <p:nvPicPr>
          <p:cNvPr id="8" name="Picture 7">
            <a:extLst>
              <a:ext uri="{FF2B5EF4-FFF2-40B4-BE49-F238E27FC236}">
                <a16:creationId xmlns:a16="http://schemas.microsoft.com/office/drawing/2014/main" id="{366C0BEA-8B56-47F6-A4E8-3D1C725937B2}"/>
              </a:ext>
            </a:extLst>
          </p:cNvPr>
          <p:cNvPicPr>
            <a:picLocks noChangeAspect="1"/>
          </p:cNvPicPr>
          <p:nvPr userDrawn="1"/>
        </p:nvPicPr>
        <p:blipFill>
          <a:blip r:embed="rId4"/>
          <a:stretch>
            <a:fillRect/>
          </a:stretch>
        </p:blipFill>
        <p:spPr>
          <a:xfrm>
            <a:off x="9838445" y="2050051"/>
            <a:ext cx="1222323" cy="1144576"/>
          </a:xfrm>
          <a:prstGeom prst="rect">
            <a:avLst/>
          </a:prstGeom>
        </p:spPr>
      </p:pic>
    </p:spTree>
    <p:extLst>
      <p:ext uri="{BB962C8B-B14F-4D97-AF65-F5344CB8AC3E}">
        <p14:creationId xmlns:p14="http://schemas.microsoft.com/office/powerpoint/2010/main" val="386396730"/>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IPP Image EUROf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6" name="Gruppieren 25"/>
          <p:cNvGrpSpPr/>
          <p:nvPr userDrawn="1"/>
        </p:nvGrpSpPr>
        <p:grpSpPr>
          <a:xfrm>
            <a:off x="2643187" y="5825531"/>
            <a:ext cx="3952871" cy="566770"/>
            <a:chOff x="2016531" y="5875547"/>
            <a:chExt cx="3698065" cy="566770"/>
          </a:xfrm>
        </p:grpSpPr>
        <p:pic>
          <p:nvPicPr>
            <p:cNvPr id="27" name="Grafik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16531" y="5906941"/>
              <a:ext cx="514611" cy="366882"/>
            </a:xfrm>
            <a:prstGeom prst="rect">
              <a:avLst/>
            </a:prstGeom>
          </p:spPr>
        </p:pic>
        <p:sp>
          <p:nvSpPr>
            <p:cNvPr id="28" name="Subtitle 2"/>
            <p:cNvSpPr txBox="1">
              <a:spLocks/>
            </p:cNvSpPr>
            <p:nvPr userDrawn="1"/>
          </p:nvSpPr>
          <p:spPr>
            <a:xfrm>
              <a:off x="2588318" y="5875547"/>
              <a:ext cx="3126278" cy="566770"/>
            </a:xfrm>
            <a:prstGeom prst="rect">
              <a:avLst/>
            </a:prstGeom>
          </p:spPr>
          <p:txBody>
            <a:bodyPr lIns="0" r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600" i="1" dirty="0">
                  <a:latin typeface="Arial Narrow" panose="020B0606020202030204" pitchFamily="34" charset="0"/>
                </a:rPr>
                <a:t>This work has been carried out within the framework of the EUROfusion Consortium, funded by the European Union via the </a:t>
              </a:r>
              <a:r>
                <a:rPr lang="en-US" sz="600" i="1" dirty="0" err="1">
                  <a:latin typeface="Arial Narrow" panose="020B0606020202030204" pitchFamily="34" charset="0"/>
                </a:rPr>
                <a:t>Euratom</a:t>
              </a:r>
              <a:r>
                <a:rPr lang="en-US" sz="600" i="1" dirty="0">
                  <a:latin typeface="Arial Narrow" panose="020B0606020202030204" pitchFamily="34" charset="0"/>
                </a:rPr>
                <a:t> Research and Training </a:t>
              </a:r>
              <a:r>
                <a:rPr lang="en-US" sz="600" i="1" dirty="0" err="1">
                  <a:latin typeface="Arial Narrow" panose="020B0606020202030204" pitchFamily="34" charset="0"/>
                </a:rPr>
                <a:t>Programme</a:t>
              </a:r>
              <a:r>
                <a:rPr lang="en-US" sz="600" i="1" dirty="0">
                  <a:latin typeface="Arial Narrow" panose="020B0606020202030204" pitchFamily="34" charset="0"/>
                </a:rPr>
                <a:t>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pic>
        <p:nvPicPr>
          <p:cNvPr id="3" name="Grafik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06463" y="5856925"/>
            <a:ext cx="1563683" cy="371450"/>
          </a:xfrm>
          <a:prstGeom prst="rect">
            <a:avLst/>
          </a:prstGeom>
        </p:spPr>
      </p:pic>
      <p:sp>
        <p:nvSpPr>
          <p:cNvPr id="5" name="Datumsplatzhalter 4"/>
          <p:cNvSpPr>
            <a:spLocks noGrp="1"/>
          </p:cNvSpPr>
          <p:nvPr>
            <p:ph type="dt" sz="half" idx="10"/>
          </p:nvPr>
        </p:nvSpPr>
        <p:spPr/>
        <p:txBody>
          <a:bodyPr/>
          <a:lstStyle/>
          <a:p>
            <a:r>
              <a:rPr lang="de-DE"/>
              <a:t>Short title goes here</a:t>
            </a:r>
            <a:endParaRPr lang="de-DE" dirty="0"/>
          </a:p>
        </p:txBody>
      </p:sp>
      <p:sp>
        <p:nvSpPr>
          <p:cNvPr id="6" name="Fußzeilenplatzhalter 5"/>
          <p:cNvSpPr>
            <a:spLocks noGrp="1"/>
          </p:cNvSpPr>
          <p:nvPr>
            <p:ph type="ftr" sz="quarter" idx="11"/>
          </p:nvPr>
        </p:nvSpPr>
        <p:spPr/>
        <p:txBody>
          <a:bodyPr/>
          <a:lstStyle/>
          <a:p>
            <a:r>
              <a:rPr lang="de-DE"/>
              <a:t>Max-Planck-Institut für Plasmaphysik | Author Name | Date</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dirty="0"/>
          </a:p>
        </p:txBody>
      </p:sp>
      <p:sp>
        <p:nvSpPr>
          <p:cNvPr id="9" name="Bildplatzhalter 8"/>
          <p:cNvSpPr>
            <a:spLocks noGrp="1"/>
          </p:cNvSpPr>
          <p:nvPr>
            <p:ph type="pic" sz="quarter" idx="13" hasCustomPrompt="1"/>
          </p:nvPr>
        </p:nvSpPr>
        <p:spPr>
          <a:xfrm>
            <a:off x="6705602" y="3662363"/>
            <a:ext cx="4864608" cy="2128266"/>
          </a:xfrm>
          <a:noFill/>
        </p:spPr>
        <p:txBody>
          <a:bodyPr/>
          <a:lstStyle>
            <a:lvl1pPr>
              <a:defRPr sz="4800" b="1" baseline="0">
                <a:solidFill>
                  <a:schemeClr val="bg1"/>
                </a:solidFill>
              </a:defRPr>
            </a:lvl1pPr>
          </a:lstStyle>
          <a:p>
            <a:r>
              <a:rPr lang="de-DE" dirty="0"/>
              <a:t>Insert </a:t>
            </a:r>
            <a:r>
              <a:rPr lang="de-DE" dirty="0" err="1"/>
              <a:t>your</a:t>
            </a:r>
            <a:r>
              <a:rPr lang="de-DE" dirty="0"/>
              <a:t> </a:t>
            </a:r>
            <a:r>
              <a:rPr lang="de-DE" dirty="0" err="1"/>
              <a:t>own</a:t>
            </a:r>
            <a:r>
              <a:rPr lang="de-DE" dirty="0"/>
              <a:t> title </a:t>
            </a:r>
            <a:r>
              <a:rPr lang="de-DE" dirty="0" err="1"/>
              <a:t>image</a:t>
            </a:r>
            <a:endParaRPr lang="de-DE" dirty="0"/>
          </a:p>
        </p:txBody>
      </p:sp>
    </p:spTree>
    <p:extLst>
      <p:ext uri="{BB962C8B-B14F-4D97-AF65-F5344CB8AC3E}">
        <p14:creationId xmlns:p14="http://schemas.microsoft.com/office/powerpoint/2010/main" val="1919195500"/>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IPP Image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Subtitle 2"/>
          <p:cNvSpPr>
            <a:spLocks noGrp="1"/>
          </p:cNvSpPr>
          <p:nvPr>
            <p:ph type="subTitle" idx="1"/>
          </p:nvPr>
        </p:nvSpPr>
        <p:spPr>
          <a:xfrm>
            <a:off x="1036638" y="3762375"/>
            <a:ext cx="8497886" cy="1586865"/>
          </a:xfrm>
        </p:spPr>
        <p:txBody>
          <a:bodyPr anchor="b" anchorCtr="0"/>
          <a:lstStyle>
            <a:lvl1pPr marL="0" indent="0" algn="l">
              <a:spcBef>
                <a:spcPts val="2300"/>
              </a:spcBef>
              <a:buNone/>
              <a:defRPr sz="1900" b="0" spc="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el 1"/>
          <p:cNvSpPr>
            <a:spLocks noGrp="1"/>
          </p:cNvSpPr>
          <p:nvPr>
            <p:ph type="title" hasCustomPrompt="1"/>
          </p:nvPr>
        </p:nvSpPr>
        <p:spPr>
          <a:xfrm>
            <a:off x="1036637" y="1956206"/>
            <a:ext cx="8497887" cy="2055725"/>
          </a:xfrm>
        </p:spPr>
        <p:txBody>
          <a:bodyPr/>
          <a:lstStyle>
            <a:lvl1pPr>
              <a:lnSpc>
                <a:spcPct val="100000"/>
              </a:lnSpc>
              <a:defRPr sz="3200">
                <a:solidFill>
                  <a:schemeClr val="bg1"/>
                </a:solidFill>
              </a:defRPr>
            </a:lvl1pPr>
          </a:lstStyle>
          <a:p>
            <a:r>
              <a:rPr lang="de-DE" dirty="0"/>
              <a:t>Mastertitelformat bearbeiten</a:t>
            </a:r>
          </a:p>
        </p:txBody>
      </p:sp>
      <p:pic>
        <p:nvPicPr>
          <p:cNvPr id="22" name="Grafik 2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217" y="473535"/>
            <a:ext cx="3217976" cy="744484"/>
          </a:xfrm>
          <a:prstGeom prst="rect">
            <a:avLst/>
          </a:prstGeom>
        </p:spPr>
      </p:pic>
      <p:sp>
        <p:nvSpPr>
          <p:cNvPr id="5" name="Datumsplatzhalter 4"/>
          <p:cNvSpPr>
            <a:spLocks noGrp="1"/>
          </p:cNvSpPr>
          <p:nvPr>
            <p:ph type="dt" sz="half" idx="10"/>
          </p:nvPr>
        </p:nvSpPr>
        <p:spPr/>
        <p:txBody>
          <a:bodyPr/>
          <a:lstStyle/>
          <a:p>
            <a:r>
              <a:rPr lang="de-DE"/>
              <a:t>Short title goes here</a:t>
            </a:r>
            <a:endParaRPr lang="de-DE" dirty="0"/>
          </a:p>
        </p:txBody>
      </p:sp>
      <p:sp>
        <p:nvSpPr>
          <p:cNvPr id="6" name="Fußzeilenplatzhalter 5"/>
          <p:cNvSpPr>
            <a:spLocks noGrp="1"/>
          </p:cNvSpPr>
          <p:nvPr>
            <p:ph type="ftr" sz="quarter" idx="11"/>
          </p:nvPr>
        </p:nvSpPr>
        <p:spPr/>
        <p:txBody>
          <a:bodyPr/>
          <a:lstStyle/>
          <a:p>
            <a:r>
              <a:rPr lang="de-DE"/>
              <a:t>Max-Planck-Institut für Plasmaphysik | Author Name | Date</a:t>
            </a:r>
            <a:endParaRPr lang="de-DE" dirty="0"/>
          </a:p>
        </p:txBody>
      </p:sp>
      <p:sp>
        <p:nvSpPr>
          <p:cNvPr id="7" name="Foliennummernplatzhalter 6"/>
          <p:cNvSpPr>
            <a:spLocks noGrp="1"/>
          </p:cNvSpPr>
          <p:nvPr>
            <p:ph type="sldNum" sz="quarter" idx="12"/>
          </p:nvPr>
        </p:nvSpPr>
        <p:spPr/>
        <p:txBody>
          <a:bodyPr/>
          <a:lstStyle/>
          <a:p>
            <a:fld id="{ECE691D0-CC49-4FC7-9C4D-6112B0CB3A76}" type="slidenum">
              <a:rPr lang="de-DE" smtClean="0"/>
              <a:pPr/>
              <a:t>‹#›</a:t>
            </a:fld>
            <a:endParaRPr lang="de-DE" dirty="0"/>
          </a:p>
        </p:txBody>
      </p:sp>
      <p:sp>
        <p:nvSpPr>
          <p:cNvPr id="8" name="Bildplatzhalter 7"/>
          <p:cNvSpPr>
            <a:spLocks noGrp="1"/>
          </p:cNvSpPr>
          <p:nvPr>
            <p:ph type="pic" sz="quarter" idx="13" hasCustomPrompt="1"/>
          </p:nvPr>
        </p:nvSpPr>
        <p:spPr>
          <a:xfrm>
            <a:off x="6705600" y="3662363"/>
            <a:ext cx="4864100" cy="2128837"/>
          </a:xfrm>
        </p:spPr>
        <p:txBody>
          <a:bodyPr>
            <a:noAutofit/>
          </a:bodyPr>
          <a:lstStyle>
            <a:lvl1pPr>
              <a:defRPr sz="4800" b="1" baseline="0">
                <a:solidFill>
                  <a:schemeClr val="bg1"/>
                </a:solidFill>
              </a:defRPr>
            </a:lvl1pPr>
          </a:lstStyle>
          <a:p>
            <a:r>
              <a:rPr lang="de-DE" dirty="0"/>
              <a:t>Insert </a:t>
            </a:r>
            <a:r>
              <a:rPr lang="de-DE" dirty="0" err="1"/>
              <a:t>your</a:t>
            </a:r>
            <a:r>
              <a:rPr lang="de-DE" dirty="0"/>
              <a:t> </a:t>
            </a:r>
            <a:r>
              <a:rPr lang="de-DE" dirty="0" err="1"/>
              <a:t>own</a:t>
            </a:r>
            <a:r>
              <a:rPr lang="de-DE" dirty="0"/>
              <a:t> title </a:t>
            </a:r>
            <a:r>
              <a:rPr lang="de-DE" dirty="0" err="1"/>
              <a:t>image</a:t>
            </a:r>
            <a:endParaRPr lang="de-DE" dirty="0"/>
          </a:p>
        </p:txBody>
      </p:sp>
    </p:spTree>
    <p:extLst>
      <p:ext uri="{BB962C8B-B14F-4D97-AF65-F5344CB8AC3E}">
        <p14:creationId xmlns:p14="http://schemas.microsoft.com/office/powerpoint/2010/main" val="3668073366"/>
      </p:ext>
    </p:extLst>
  </p:cSld>
  <p:clrMapOvr>
    <a:masterClrMapping/>
  </p:clrMapOvr>
  <p:extLst mod="1">
    <p:ext uri="{DCECCB84-F9BA-43D5-87BE-67443E8EF086}">
      <p15:sldGuideLst xmlns:p15="http://schemas.microsoft.com/office/powerpoint/2012/main">
        <p15:guide id="1" pos="653">
          <p15:clr>
            <a:srgbClr val="FBAE40"/>
          </p15:clr>
        </p15:guide>
        <p15:guide id="3" orient="horz" pos="129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24977669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184"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2" y="1609726"/>
            <a:ext cx="10837863" cy="484346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8" name="Datumsplatzhalter 7"/>
          <p:cNvSpPr>
            <a:spLocks noGrp="1"/>
          </p:cNvSpPr>
          <p:nvPr>
            <p:ph type="dt" sz="half" idx="14"/>
          </p:nvPr>
        </p:nvSpPr>
        <p:spPr/>
        <p:txBody>
          <a:bodyPr/>
          <a:lstStyle/>
          <a:p>
            <a:r>
              <a:rPr lang="de-DE"/>
              <a:t>Short title goes here</a:t>
            </a:r>
            <a:endParaRPr lang="de-DE" dirty="0"/>
          </a:p>
        </p:txBody>
      </p:sp>
      <p:sp>
        <p:nvSpPr>
          <p:cNvPr id="9" name="Fußzeilenplatzhalter 8"/>
          <p:cNvSpPr>
            <a:spLocks noGrp="1"/>
          </p:cNvSpPr>
          <p:nvPr>
            <p:ph type="ftr" sz="quarter" idx="15"/>
          </p:nvPr>
        </p:nvSpPr>
        <p:spPr/>
        <p:txBody>
          <a:bodyPr/>
          <a:lstStyle/>
          <a:p>
            <a:r>
              <a:rPr lang="de-DE"/>
              <a:t>Max-Planck-Institut für Plasmaphysik | Author Name | Date</a:t>
            </a:r>
            <a:endParaRPr lang="de-DE" dirty="0"/>
          </a:p>
        </p:txBody>
      </p:sp>
      <p:sp>
        <p:nvSpPr>
          <p:cNvPr id="10" name="Foliennummernplatzhalter 9"/>
          <p:cNvSpPr>
            <a:spLocks noGrp="1"/>
          </p:cNvSpPr>
          <p:nvPr>
            <p:ph type="sldNum" sz="quarter" idx="16"/>
          </p:nvPr>
        </p:nvSpPr>
        <p:spPr/>
        <p:txBody>
          <a:bodyPr/>
          <a:lstStyle/>
          <a:p>
            <a:fld id="{ECE691D0-CC49-4FC7-9C4D-6112B0CB3A76}" type="slidenum">
              <a:rPr lang="de-DE" smtClean="0"/>
              <a:pPr/>
              <a:t>‹#›</a:t>
            </a:fld>
            <a:endParaRPr lang="de-DE" dirty="0"/>
          </a:p>
        </p:txBody>
      </p:sp>
      <p:sp>
        <p:nvSpPr>
          <p:cNvPr id="12" name="Titel 11"/>
          <p:cNvSpPr>
            <a:spLocks noGrp="1"/>
          </p:cNvSpPr>
          <p:nvPr>
            <p:ph type="title"/>
          </p:nvPr>
        </p:nvSpPr>
        <p:spPr/>
        <p:txBody>
          <a:bodyPr/>
          <a:lstStyle/>
          <a:p>
            <a:r>
              <a:rPr lang="en-US"/>
              <a:t>Click to edit Master title style</a:t>
            </a:r>
            <a:endParaRPr lang="de-DE"/>
          </a:p>
        </p:txBody>
      </p:sp>
    </p:spTree>
    <p:extLst>
      <p:ext uri="{BB962C8B-B14F-4D97-AF65-F5344CB8AC3E}">
        <p14:creationId xmlns:p14="http://schemas.microsoft.com/office/powerpoint/2010/main" val="3627371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Tex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23417710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208"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15" name="Datumsplatzhalter 14"/>
          <p:cNvSpPr>
            <a:spLocks noGrp="1"/>
          </p:cNvSpPr>
          <p:nvPr>
            <p:ph type="dt" sz="half" idx="14"/>
          </p:nvPr>
        </p:nvSpPr>
        <p:spPr/>
        <p:txBody>
          <a:bodyPr/>
          <a:lstStyle/>
          <a:p>
            <a:r>
              <a:rPr lang="de-DE"/>
              <a:t>Short title goes here</a:t>
            </a:r>
            <a:endParaRPr lang="de-DE" dirty="0"/>
          </a:p>
        </p:txBody>
      </p:sp>
      <p:sp>
        <p:nvSpPr>
          <p:cNvPr id="16" name="Fußzeilenplatzhalter 15"/>
          <p:cNvSpPr>
            <a:spLocks noGrp="1"/>
          </p:cNvSpPr>
          <p:nvPr>
            <p:ph type="ftr" sz="quarter" idx="15"/>
          </p:nvPr>
        </p:nvSpPr>
        <p:spPr/>
        <p:txBody>
          <a:bodyPr/>
          <a:lstStyle/>
          <a:p>
            <a:r>
              <a:rPr lang="de-DE"/>
              <a:t>Max-Planck-Institut für Plasmaphysik | Author Name | Date</a:t>
            </a:r>
            <a:endParaRPr lang="de-DE" dirty="0"/>
          </a:p>
        </p:txBody>
      </p:sp>
      <p:sp>
        <p:nvSpPr>
          <p:cNvPr id="17" name="Foliennummernplatzhalter 16"/>
          <p:cNvSpPr>
            <a:spLocks noGrp="1"/>
          </p:cNvSpPr>
          <p:nvPr>
            <p:ph type="sldNum" sz="quarter" idx="16"/>
          </p:nvPr>
        </p:nvSpPr>
        <p:spPr/>
        <p:txBody>
          <a:bodyPr/>
          <a:lstStyle/>
          <a:p>
            <a:fld id="{ECE691D0-CC49-4FC7-9C4D-6112B0CB3A76}" type="slidenum">
              <a:rPr lang="de-DE" smtClean="0"/>
              <a:pPr/>
              <a:t>‹#›</a:t>
            </a:fld>
            <a:endParaRPr lang="de-DE" dirty="0"/>
          </a:p>
        </p:txBody>
      </p:sp>
      <p:sp>
        <p:nvSpPr>
          <p:cNvPr id="3" name="Textplatzhalter 2"/>
          <p:cNvSpPr>
            <a:spLocks noGrp="1"/>
          </p:cNvSpPr>
          <p:nvPr>
            <p:ph type="body" sz="quarter" idx="17"/>
          </p:nvPr>
        </p:nvSpPr>
        <p:spPr>
          <a:xfrm>
            <a:off x="658813" y="1609725"/>
            <a:ext cx="10514012" cy="48434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2" name="Titel 1"/>
          <p:cNvSpPr>
            <a:spLocks noGrp="1"/>
          </p:cNvSpPr>
          <p:nvPr>
            <p:ph type="title"/>
          </p:nvPr>
        </p:nvSpPr>
        <p:spPr/>
        <p:txBody>
          <a:bodyPr/>
          <a:lstStyle/>
          <a:p>
            <a:r>
              <a:rPr lang="en-US"/>
              <a:t>Click to edit Master title style</a:t>
            </a:r>
            <a:endParaRPr lang="de-DE"/>
          </a:p>
        </p:txBody>
      </p:sp>
    </p:spTree>
    <p:extLst>
      <p:ext uri="{BB962C8B-B14F-4D97-AF65-F5344CB8AC3E}">
        <p14:creationId xmlns:p14="http://schemas.microsoft.com/office/powerpoint/2010/main" val="3176147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Felder (Text/Bi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34D6FFE-C346-403E-A982-395E5408109F}"/>
              </a:ext>
            </a:extLst>
          </p:cNvPr>
          <p:cNvGraphicFramePr>
            <a:graphicFrameLocks noChangeAspect="1"/>
          </p:cNvGraphicFramePr>
          <p:nvPr>
            <p:custDataLst>
              <p:tags r:id="rId2"/>
            </p:custDataLst>
            <p:extLst>
              <p:ext uri="{D42A27DB-BD31-4B8C-83A1-F6EECF244321}">
                <p14:modId xmlns:p14="http://schemas.microsoft.com/office/powerpoint/2010/main" val="14496989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7232" name="think-cell Folie" r:id="rId5" imgW="384" imgH="385" progId="TCLayout.ActiveDocument.1">
                  <p:embed/>
                </p:oleObj>
              </mc:Choice>
              <mc:Fallback>
                <p:oleObj name="think-cell Folie" r:id="rId5" imgW="384" imgH="385" progId="TCLayout.ActiveDocument.1">
                  <p:embed/>
                  <p:pic>
                    <p:nvPicPr>
                      <p:cNvPr id="7" name="Object 6" hidden="1">
                        <a:extLst>
                          <a:ext uri="{FF2B5EF4-FFF2-40B4-BE49-F238E27FC236}">
                            <a16:creationId xmlns:a16="http://schemas.microsoft.com/office/drawing/2014/main" id="{434D6FFE-C346-403E-A982-395E5408109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FC65B91-E784-4354-A701-802A4C59DD9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658812" y="1881188"/>
            <a:ext cx="5265737" cy="4572000"/>
          </a:xfrm>
          <a:prstGeom prst="rect">
            <a:avLst/>
          </a:prstGeom>
        </p:spPr>
        <p:txBody>
          <a:bodyPr/>
          <a:lstStyle>
            <a:lvl3pPr>
              <a:defRPr b="0">
                <a:solidFill>
                  <a:schemeClr val="tx1"/>
                </a:solidFill>
              </a:defRPr>
            </a:lvl3pPr>
            <a:lvl4pPr>
              <a:defRPr b="1">
                <a:solidFill>
                  <a:schemeClr val="tx2"/>
                </a:solidFill>
              </a:defRPr>
            </a:lvl4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96025" y="1881188"/>
            <a:ext cx="5200650" cy="4572000"/>
          </a:xfrm>
          <a:prstGeom prst="rect">
            <a:avLst/>
          </a:prstGeom>
        </p:spPr>
        <p:txBody>
          <a:bodyPr/>
          <a:lstStyle>
            <a:lvl3pPr>
              <a:defRPr b="0">
                <a:solidFill>
                  <a:schemeClr val="tx1"/>
                </a:solidFill>
              </a:defRPr>
            </a:lvl3pPr>
            <a:lvl4pPr>
              <a:defRPr b="1">
                <a:solidFill>
                  <a:schemeClr val="tx2"/>
                </a:solidFill>
              </a:defRPr>
            </a:lvl4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el 13"/>
          <p:cNvSpPr>
            <a:spLocks noGrp="1"/>
          </p:cNvSpPr>
          <p:nvPr>
            <p:ph type="title"/>
          </p:nvPr>
        </p:nvSpPr>
        <p:spPr/>
        <p:txBody>
          <a:bodyPr/>
          <a:lstStyle/>
          <a:p>
            <a:r>
              <a:rPr lang="en-US"/>
              <a:t>Click to edit Master title style</a:t>
            </a:r>
            <a:endParaRPr lang="de-DE"/>
          </a:p>
        </p:txBody>
      </p:sp>
      <p:sp>
        <p:nvSpPr>
          <p:cNvPr id="12" name="Datumsplatzhalter 11"/>
          <p:cNvSpPr>
            <a:spLocks noGrp="1"/>
          </p:cNvSpPr>
          <p:nvPr>
            <p:ph type="dt" sz="half" idx="10"/>
          </p:nvPr>
        </p:nvSpPr>
        <p:spPr/>
        <p:txBody>
          <a:bodyPr/>
          <a:lstStyle/>
          <a:p>
            <a:r>
              <a:rPr lang="de-DE"/>
              <a:t>Short title goes here</a:t>
            </a:r>
            <a:endParaRPr lang="de-DE" dirty="0"/>
          </a:p>
        </p:txBody>
      </p:sp>
      <p:sp>
        <p:nvSpPr>
          <p:cNvPr id="13" name="Fußzeilenplatzhalter 12"/>
          <p:cNvSpPr>
            <a:spLocks noGrp="1"/>
          </p:cNvSpPr>
          <p:nvPr>
            <p:ph type="ftr" sz="quarter" idx="11"/>
          </p:nvPr>
        </p:nvSpPr>
        <p:spPr/>
        <p:txBody>
          <a:bodyPr/>
          <a:lstStyle/>
          <a:p>
            <a:r>
              <a:rPr lang="de-DE"/>
              <a:t>Max-Planck-Institut für Plasmaphysik | Author Name | Date</a:t>
            </a:r>
            <a:endParaRPr lang="de-DE" dirty="0"/>
          </a:p>
        </p:txBody>
      </p:sp>
      <p:sp>
        <p:nvSpPr>
          <p:cNvPr id="15" name="Foliennummernplatzhalter 14"/>
          <p:cNvSpPr>
            <a:spLocks noGrp="1"/>
          </p:cNvSpPr>
          <p:nvPr>
            <p:ph type="sldNum" sz="quarter" idx="12"/>
          </p:nvPr>
        </p:nvSpPr>
        <p:spPr/>
        <p:txBody>
          <a:bodyPr/>
          <a:lstStyle/>
          <a:p>
            <a:fld id="{ECE691D0-CC49-4FC7-9C4D-6112B0CB3A76}" type="slidenum">
              <a:rPr lang="de-DE" smtClean="0"/>
              <a:pPr/>
              <a:t>‹#›</a:t>
            </a:fld>
            <a:endParaRPr lang="de-DE" dirty="0"/>
          </a:p>
        </p:txBody>
      </p:sp>
    </p:spTree>
    <p:extLst>
      <p:ext uri="{BB962C8B-B14F-4D97-AF65-F5344CB8AC3E}">
        <p14:creationId xmlns:p14="http://schemas.microsoft.com/office/powerpoint/2010/main" val="3312673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nur Text ohne Titel)">
    <p:spTree>
      <p:nvGrpSpPr>
        <p:cNvPr id="1" name=""/>
        <p:cNvGrpSpPr/>
        <p:nvPr/>
      </p:nvGrpSpPr>
      <p:grpSpPr>
        <a:xfrm>
          <a:off x="0" y="0"/>
          <a:ext cx="0" cy="0"/>
          <a:chOff x="0" y="0"/>
          <a:chExt cx="0" cy="0"/>
        </a:xfrm>
      </p:grpSpPr>
      <p:sp>
        <p:nvSpPr>
          <p:cNvPr id="7" name="Inhaltsplatzhalter 6"/>
          <p:cNvSpPr>
            <a:spLocks noGrp="1"/>
          </p:cNvSpPr>
          <p:nvPr>
            <p:ph sz="quarter" idx="13" hasCustomPrompt="1"/>
          </p:nvPr>
        </p:nvSpPr>
        <p:spPr>
          <a:xfrm>
            <a:off x="658813" y="1233488"/>
            <a:ext cx="10837862" cy="5219699"/>
          </a:xfrm>
        </p:spPr>
        <p:txBody>
          <a:bodyPr/>
          <a:lstStyle>
            <a:lvl1pPr>
              <a:defRPr baseline="0"/>
            </a:lvl1pPr>
          </a:lstStyle>
          <a:p>
            <a:pPr lvl="0"/>
            <a:r>
              <a:rPr lang="de-DE" dirty="0"/>
              <a:t>Slide </a:t>
            </a:r>
            <a:r>
              <a:rPr lang="de-DE" dirty="0" err="1"/>
              <a:t>without</a:t>
            </a:r>
            <a:r>
              <a:rPr lang="de-DE" dirty="0"/>
              <a:t> title (</a:t>
            </a:r>
            <a:r>
              <a:rPr lang="de-DE" dirty="0" err="1"/>
              <a:t>exception</a:t>
            </a:r>
            <a:r>
              <a:rPr lang="de-DE" dirty="0"/>
              <a:t>)</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Datumsplatzhalter 4"/>
          <p:cNvSpPr>
            <a:spLocks noGrp="1"/>
          </p:cNvSpPr>
          <p:nvPr>
            <p:ph type="dt" sz="half" idx="14"/>
          </p:nvPr>
        </p:nvSpPr>
        <p:spPr/>
        <p:txBody>
          <a:bodyPr/>
          <a:lstStyle/>
          <a:p>
            <a:r>
              <a:rPr lang="de-DE"/>
              <a:t>Short title goes here</a:t>
            </a:r>
            <a:endParaRPr lang="de-DE" dirty="0"/>
          </a:p>
        </p:txBody>
      </p:sp>
      <p:sp>
        <p:nvSpPr>
          <p:cNvPr id="6" name="Fußzeilenplatzhalter 5"/>
          <p:cNvSpPr>
            <a:spLocks noGrp="1"/>
          </p:cNvSpPr>
          <p:nvPr>
            <p:ph type="ftr" sz="quarter" idx="15"/>
          </p:nvPr>
        </p:nvSpPr>
        <p:spPr/>
        <p:txBody>
          <a:bodyPr/>
          <a:lstStyle/>
          <a:p>
            <a:r>
              <a:rPr lang="de-DE"/>
              <a:t>Max-Planck-Institut für Plasmaphysik | Author Name | Date</a:t>
            </a:r>
            <a:endParaRPr lang="de-DE" dirty="0"/>
          </a:p>
        </p:txBody>
      </p:sp>
      <p:sp>
        <p:nvSpPr>
          <p:cNvPr id="8" name="Foliennummernplatzhalter 7"/>
          <p:cNvSpPr>
            <a:spLocks noGrp="1"/>
          </p:cNvSpPr>
          <p:nvPr>
            <p:ph type="sldNum" sz="quarter" idx="16"/>
          </p:nvPr>
        </p:nvSpPr>
        <p:spPr/>
        <p:txBody>
          <a:bodyPr/>
          <a:lstStyle/>
          <a:p>
            <a:fld id="{ECE691D0-CC49-4FC7-9C4D-6112B0CB3A76}" type="slidenum">
              <a:rPr lang="de-DE" smtClean="0"/>
              <a:pPr/>
              <a:t>‹#›</a:t>
            </a:fld>
            <a:endParaRPr lang="de-DE" dirty="0"/>
          </a:p>
        </p:txBody>
      </p:sp>
    </p:spTree>
    <p:extLst>
      <p:ext uri="{BB962C8B-B14F-4D97-AF65-F5344CB8AC3E}">
        <p14:creationId xmlns:p14="http://schemas.microsoft.com/office/powerpoint/2010/main" val="1579246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8" name="Datumsplatzhalter 7"/>
          <p:cNvSpPr>
            <a:spLocks noGrp="1"/>
          </p:cNvSpPr>
          <p:nvPr>
            <p:ph type="dt" sz="half" idx="10"/>
          </p:nvPr>
        </p:nvSpPr>
        <p:spPr/>
        <p:txBody>
          <a:bodyPr/>
          <a:lstStyle/>
          <a:p>
            <a:r>
              <a:rPr lang="de-DE"/>
              <a:t>Short title goes here</a:t>
            </a:r>
            <a:endParaRPr lang="de-DE" dirty="0"/>
          </a:p>
        </p:txBody>
      </p:sp>
      <p:sp>
        <p:nvSpPr>
          <p:cNvPr id="9" name="Fußzeilenplatzhalter 8"/>
          <p:cNvSpPr>
            <a:spLocks noGrp="1"/>
          </p:cNvSpPr>
          <p:nvPr>
            <p:ph type="ftr" sz="quarter" idx="11"/>
          </p:nvPr>
        </p:nvSpPr>
        <p:spPr/>
        <p:txBody>
          <a:bodyPr/>
          <a:lstStyle/>
          <a:p>
            <a:r>
              <a:rPr lang="de-DE"/>
              <a:t>Max-Planck-Institut für Plasmaphysik | Author Name | Date</a:t>
            </a:r>
            <a:endParaRPr lang="de-DE" dirty="0"/>
          </a:p>
        </p:txBody>
      </p:sp>
      <p:sp>
        <p:nvSpPr>
          <p:cNvPr id="10" name="Foliennummernplatzhalter 9"/>
          <p:cNvSpPr>
            <a:spLocks noGrp="1"/>
          </p:cNvSpPr>
          <p:nvPr>
            <p:ph type="sldNum" sz="quarter" idx="12"/>
          </p:nvPr>
        </p:nvSpPr>
        <p:spPr/>
        <p:txBody>
          <a:bodyPr/>
          <a:lstStyle/>
          <a:p>
            <a:fld id="{ECE691D0-CC49-4FC7-9C4D-6112B0CB3A76}" type="slidenum">
              <a:rPr lang="de-DE" smtClean="0"/>
              <a:pPr/>
              <a:t>‹#›</a:t>
            </a:fld>
            <a:endParaRPr lang="de-DE" dirty="0"/>
          </a:p>
        </p:txBody>
      </p:sp>
    </p:spTree>
    <p:extLst>
      <p:ext uri="{BB962C8B-B14F-4D97-AF65-F5344CB8AC3E}">
        <p14:creationId xmlns:p14="http://schemas.microsoft.com/office/powerpoint/2010/main" val="2812658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32535874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8256"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en-US"/>
              <a:t>Click to edit Master title style</a:t>
            </a:r>
            <a:endParaRPr lang="de-DE"/>
          </a:p>
        </p:txBody>
      </p:sp>
      <p:sp>
        <p:nvSpPr>
          <p:cNvPr id="11" name="Datumsplatzhalter 10"/>
          <p:cNvSpPr>
            <a:spLocks noGrp="1"/>
          </p:cNvSpPr>
          <p:nvPr>
            <p:ph type="dt" sz="half" idx="10"/>
          </p:nvPr>
        </p:nvSpPr>
        <p:spPr/>
        <p:txBody>
          <a:bodyPr/>
          <a:lstStyle/>
          <a:p>
            <a:r>
              <a:rPr lang="de-DE"/>
              <a:t>Short title goes here</a:t>
            </a:r>
            <a:endParaRPr lang="de-DE" dirty="0"/>
          </a:p>
        </p:txBody>
      </p:sp>
      <p:sp>
        <p:nvSpPr>
          <p:cNvPr id="12" name="Fußzeilenplatzhalter 11"/>
          <p:cNvSpPr>
            <a:spLocks noGrp="1"/>
          </p:cNvSpPr>
          <p:nvPr>
            <p:ph type="ftr" sz="quarter" idx="11"/>
          </p:nvPr>
        </p:nvSpPr>
        <p:spPr/>
        <p:txBody>
          <a:bodyPr/>
          <a:lstStyle/>
          <a:p>
            <a:r>
              <a:rPr lang="de-DE"/>
              <a:t>Max-Planck-Institut für Plasmaphysik | Author Name | Date</a:t>
            </a:r>
            <a:endParaRPr lang="de-DE" dirty="0"/>
          </a:p>
        </p:txBody>
      </p:sp>
      <p:sp>
        <p:nvSpPr>
          <p:cNvPr id="13" name="Foliennummernplatzhalter 12"/>
          <p:cNvSpPr>
            <a:spLocks noGrp="1"/>
          </p:cNvSpPr>
          <p:nvPr>
            <p:ph type="sldNum" sz="quarter" idx="12"/>
          </p:nvPr>
        </p:nvSpPr>
        <p:spPr/>
        <p:txBody>
          <a:bodyPr/>
          <a:lstStyle/>
          <a:p>
            <a:fld id="{ECE691D0-CC49-4FC7-9C4D-6112B0CB3A76}" type="slidenum">
              <a:rPr lang="de-DE" smtClean="0"/>
              <a:pPr/>
              <a:t>‹#›</a:t>
            </a:fld>
            <a:endParaRPr lang="de-DE" dirty="0"/>
          </a:p>
        </p:txBody>
      </p:sp>
    </p:spTree>
    <p:extLst>
      <p:ext uri="{BB962C8B-B14F-4D97-AF65-F5344CB8AC3E}">
        <p14:creationId xmlns:p14="http://schemas.microsoft.com/office/powerpoint/2010/main" val="3868678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apiteltrenner">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3358235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9280" name="think-cell Folie" r:id="rId6" imgW="384" imgH="385" progId="TCLayout.ActiveDocument.1">
                  <p:embed/>
                </p:oleObj>
              </mc:Choice>
              <mc:Fallback>
                <p:oleObj name="think-cell Folie" r:id="rId6"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11" name="Titel 10"/>
          <p:cNvSpPr>
            <a:spLocks noGrp="1"/>
          </p:cNvSpPr>
          <p:nvPr>
            <p:ph type="title"/>
          </p:nvPr>
        </p:nvSpPr>
        <p:spPr>
          <a:xfrm>
            <a:off x="658813" y="3714698"/>
            <a:ext cx="10837862" cy="2667051"/>
          </a:xfrm>
        </p:spPr>
        <p:txBody>
          <a:bodyPr/>
          <a:lstStyle/>
          <a:p>
            <a:r>
              <a:rPr lang="en-US"/>
              <a:t>Click to edit Master title style</a:t>
            </a:r>
            <a:endParaRPr lang="de-DE" dirty="0"/>
          </a:p>
        </p:txBody>
      </p:sp>
      <p:sp>
        <p:nvSpPr>
          <p:cNvPr id="10" name="Datumsplatzhalter 9"/>
          <p:cNvSpPr>
            <a:spLocks noGrp="1"/>
          </p:cNvSpPr>
          <p:nvPr>
            <p:ph type="dt" sz="half" idx="10"/>
          </p:nvPr>
        </p:nvSpPr>
        <p:spPr/>
        <p:txBody>
          <a:bodyPr/>
          <a:lstStyle/>
          <a:p>
            <a:r>
              <a:rPr lang="de-DE"/>
              <a:t>Short title goes here</a:t>
            </a:r>
            <a:endParaRPr lang="de-DE" dirty="0"/>
          </a:p>
        </p:txBody>
      </p:sp>
      <p:sp>
        <p:nvSpPr>
          <p:cNvPr id="12" name="Fußzeilenplatzhalter 11"/>
          <p:cNvSpPr>
            <a:spLocks noGrp="1"/>
          </p:cNvSpPr>
          <p:nvPr>
            <p:ph type="ftr" sz="quarter" idx="11"/>
          </p:nvPr>
        </p:nvSpPr>
        <p:spPr/>
        <p:txBody>
          <a:bodyPr/>
          <a:lstStyle/>
          <a:p>
            <a:r>
              <a:rPr lang="de-DE"/>
              <a:t>Max-Planck-Institut für Plasmaphysik | Author Name | Date</a:t>
            </a:r>
            <a:endParaRPr lang="de-DE" dirty="0"/>
          </a:p>
        </p:txBody>
      </p:sp>
      <p:sp>
        <p:nvSpPr>
          <p:cNvPr id="13" name="Foliennummernplatzhalter 12"/>
          <p:cNvSpPr>
            <a:spLocks noGrp="1"/>
          </p:cNvSpPr>
          <p:nvPr>
            <p:ph type="sldNum" sz="quarter" idx="12"/>
          </p:nvPr>
        </p:nvSpPr>
        <p:spPr/>
        <p:txBody>
          <a:bodyPr/>
          <a:lstStyle/>
          <a:p>
            <a:fld id="{ECE691D0-CC49-4FC7-9C4D-6112B0CB3A76}" type="slidenum">
              <a:rPr lang="de-DE" smtClean="0"/>
              <a:pPr/>
              <a:t>‹#›</a:t>
            </a:fld>
            <a:endParaRPr lang="de-DE" dirty="0"/>
          </a:p>
        </p:txBody>
      </p:sp>
    </p:spTree>
    <p:extLst>
      <p:ext uri="{BB962C8B-B14F-4D97-AF65-F5344CB8AC3E}">
        <p14:creationId xmlns:p14="http://schemas.microsoft.com/office/powerpoint/2010/main" val="1303433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chlussfolie">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2"/>
            </p:custDataLst>
            <p:extLst>
              <p:ext uri="{D42A27DB-BD31-4B8C-83A1-F6EECF244321}">
                <p14:modId xmlns:p14="http://schemas.microsoft.com/office/powerpoint/2010/main" val="23753552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304" name="think-cell Folie" r:id="rId6" imgW="384" imgH="385" progId="TCLayout.ActiveDocument.1">
                  <p:embed/>
                </p:oleObj>
              </mc:Choice>
              <mc:Fallback>
                <p:oleObj name="think-cell Folie" r:id="rId6"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4" name="Inhaltsplatzhalter 3"/>
          <p:cNvSpPr>
            <a:spLocks noGrp="1"/>
          </p:cNvSpPr>
          <p:nvPr>
            <p:ph sz="quarter" idx="13"/>
          </p:nvPr>
        </p:nvSpPr>
        <p:spPr>
          <a:xfrm>
            <a:off x="658813" y="1609725"/>
            <a:ext cx="10508614" cy="48434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11" name="Titel 10"/>
          <p:cNvSpPr>
            <a:spLocks noGrp="1"/>
          </p:cNvSpPr>
          <p:nvPr>
            <p:ph type="title"/>
          </p:nvPr>
        </p:nvSpPr>
        <p:spPr/>
        <p:txBody>
          <a:bodyPr/>
          <a:lstStyle/>
          <a:p>
            <a:r>
              <a:rPr lang="en-US"/>
              <a:t>Click to edit Master title style</a:t>
            </a:r>
            <a:endParaRPr lang="de-DE" dirty="0"/>
          </a:p>
        </p:txBody>
      </p:sp>
      <p:sp>
        <p:nvSpPr>
          <p:cNvPr id="12" name="Datumsplatzhalter 11"/>
          <p:cNvSpPr>
            <a:spLocks noGrp="1"/>
          </p:cNvSpPr>
          <p:nvPr>
            <p:ph type="dt" sz="half" idx="14"/>
          </p:nvPr>
        </p:nvSpPr>
        <p:spPr/>
        <p:txBody>
          <a:bodyPr/>
          <a:lstStyle/>
          <a:p>
            <a:r>
              <a:rPr lang="de-DE"/>
              <a:t>Short title goes here</a:t>
            </a:r>
            <a:endParaRPr lang="de-DE" dirty="0"/>
          </a:p>
        </p:txBody>
      </p:sp>
      <p:sp>
        <p:nvSpPr>
          <p:cNvPr id="13" name="Fußzeilenplatzhalter 12"/>
          <p:cNvSpPr>
            <a:spLocks noGrp="1"/>
          </p:cNvSpPr>
          <p:nvPr>
            <p:ph type="ftr" sz="quarter" idx="15"/>
          </p:nvPr>
        </p:nvSpPr>
        <p:spPr/>
        <p:txBody>
          <a:bodyPr/>
          <a:lstStyle/>
          <a:p>
            <a:r>
              <a:rPr lang="de-DE"/>
              <a:t>Max-Planck-Institut für Plasmaphysik | Author Name | Date</a:t>
            </a:r>
            <a:endParaRPr lang="de-DE" dirty="0"/>
          </a:p>
        </p:txBody>
      </p:sp>
      <p:sp>
        <p:nvSpPr>
          <p:cNvPr id="14" name="Foliennummernplatzhalter 13"/>
          <p:cNvSpPr>
            <a:spLocks noGrp="1"/>
          </p:cNvSpPr>
          <p:nvPr>
            <p:ph type="sldNum" sz="quarter" idx="16"/>
          </p:nvPr>
        </p:nvSpPr>
        <p:spPr/>
        <p:txBody>
          <a:bodyPr/>
          <a:lstStyle/>
          <a:p>
            <a:fld id="{ECE691D0-CC49-4FC7-9C4D-6112B0CB3A76}" type="slidenum">
              <a:rPr lang="de-DE" smtClean="0"/>
              <a:pPr/>
              <a:t>‹#›</a:t>
            </a:fld>
            <a:endParaRPr lang="de-DE" dirty="0"/>
          </a:p>
        </p:txBody>
      </p:sp>
    </p:spTree>
    <p:extLst>
      <p:ext uri="{BB962C8B-B14F-4D97-AF65-F5344CB8AC3E}">
        <p14:creationId xmlns:p14="http://schemas.microsoft.com/office/powerpoint/2010/main" val="3638933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2 Contents">
  <p:cSld name="Title and 2 Contents">
    <p:spTree>
      <p:nvGrpSpPr>
        <p:cNvPr id="1" name="Shape 21"/>
        <p:cNvGrpSpPr/>
        <p:nvPr/>
      </p:nvGrpSpPr>
      <p:grpSpPr>
        <a:xfrm>
          <a:off x="0" y="0"/>
          <a:ext cx="0" cy="0"/>
          <a:chOff x="0" y="0"/>
          <a:chExt cx="0" cy="0"/>
        </a:xfrm>
      </p:grpSpPr>
      <p:sp>
        <p:nvSpPr>
          <p:cNvPr id="22" name="Google Shape;22;p67"/>
          <p:cNvSpPr txBox="1">
            <a:spLocks noGrp="1"/>
          </p:cNvSpPr>
          <p:nvPr>
            <p:ph type="title"/>
          </p:nvPr>
        </p:nvSpPr>
        <p:spPr>
          <a:xfrm>
            <a:off x="407988" y="349611"/>
            <a:ext cx="11376024" cy="451098"/>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67"/>
          <p:cNvSpPr txBox="1">
            <a:spLocks noGrp="1"/>
          </p:cNvSpPr>
          <p:nvPr>
            <p:ph type="body" idx="1"/>
          </p:nvPr>
        </p:nvSpPr>
        <p:spPr>
          <a:xfrm>
            <a:off x="407988" y="1406427"/>
            <a:ext cx="5616575" cy="5010249"/>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0"/>
              </a:spcBef>
              <a:spcAft>
                <a:spcPts val="0"/>
              </a:spcAft>
              <a:buClr>
                <a:schemeClr val="dk1"/>
              </a:buClr>
              <a:buSzPts val="1800"/>
              <a:buChar char="•"/>
              <a:defRPr/>
            </a:lvl1pPr>
            <a:lvl2pPr marL="914400" lvl="1" indent="-342900" algn="l">
              <a:lnSpc>
                <a:spcPct val="100000"/>
              </a:lnSpc>
              <a:spcBef>
                <a:spcPts val="1200"/>
              </a:spcBef>
              <a:spcAft>
                <a:spcPts val="0"/>
              </a:spcAft>
              <a:buClr>
                <a:schemeClr val="dk1"/>
              </a:buClr>
              <a:buSzPts val="1800"/>
              <a:buChar char="•"/>
              <a:defRPr/>
            </a:lvl2pPr>
            <a:lvl3pPr marL="1371600" lvl="2" indent="-342900" algn="l">
              <a:lnSpc>
                <a:spcPct val="100000"/>
              </a:lnSpc>
              <a:spcBef>
                <a:spcPts val="800"/>
              </a:spcBef>
              <a:spcAft>
                <a:spcPts val="0"/>
              </a:spcAft>
              <a:buClr>
                <a:schemeClr val="dk1"/>
              </a:buClr>
              <a:buSzPts val="1800"/>
              <a:buChar char="•"/>
              <a:defRPr/>
            </a:lvl3pPr>
            <a:lvl4pPr marL="1828800" lvl="3" indent="-342900" algn="l">
              <a:lnSpc>
                <a:spcPct val="100000"/>
              </a:lnSpc>
              <a:spcBef>
                <a:spcPts val="800"/>
              </a:spcBef>
              <a:spcAft>
                <a:spcPts val="0"/>
              </a:spcAft>
              <a:buClr>
                <a:schemeClr val="dk1"/>
              </a:buClr>
              <a:buSzPts val="1800"/>
              <a:buChar char="•"/>
              <a:defRPr/>
            </a:lvl4pPr>
            <a:lvl5pPr marL="2286000" lvl="4" indent="-342900" algn="l">
              <a:lnSpc>
                <a:spcPct val="10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67"/>
          <p:cNvSpPr txBox="1">
            <a:spLocks noGrp="1"/>
          </p:cNvSpPr>
          <p:nvPr>
            <p:ph type="ftr" idx="11"/>
          </p:nvPr>
        </p:nvSpPr>
        <p:spPr>
          <a:xfrm>
            <a:off x="791578" y="6580800"/>
            <a:ext cx="9948937" cy="186841"/>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67"/>
          <p:cNvSpPr txBox="1">
            <a:spLocks noGrp="1"/>
          </p:cNvSpPr>
          <p:nvPr>
            <p:ph type="body" idx="2"/>
          </p:nvPr>
        </p:nvSpPr>
        <p:spPr>
          <a:xfrm>
            <a:off x="407987" y="817500"/>
            <a:ext cx="11376025" cy="379252"/>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Clr>
                <a:schemeClr val="accent2"/>
              </a:buClr>
              <a:buSzPts val="1800"/>
              <a:buNone/>
              <a:defRPr b="1">
                <a:solidFill>
                  <a:schemeClr val="accent2"/>
                </a:solidFill>
              </a:defRPr>
            </a:lvl1pPr>
            <a:lvl2pPr marL="914400" lvl="1" indent="-228600" algn="l">
              <a:lnSpc>
                <a:spcPct val="100000"/>
              </a:lnSpc>
              <a:spcBef>
                <a:spcPts val="0"/>
              </a:spcBef>
              <a:spcAft>
                <a:spcPts val="0"/>
              </a:spcAft>
              <a:buClr>
                <a:schemeClr val="dk1"/>
              </a:buClr>
              <a:buSzPts val="1600"/>
              <a:buNone/>
              <a:defRPr/>
            </a:lvl2pPr>
            <a:lvl3pPr marL="1371600" lvl="2" indent="-342900" algn="l">
              <a:lnSpc>
                <a:spcPct val="100000"/>
              </a:lnSpc>
              <a:spcBef>
                <a:spcPts val="800"/>
              </a:spcBef>
              <a:spcAft>
                <a:spcPts val="0"/>
              </a:spcAft>
              <a:buClr>
                <a:schemeClr val="dk1"/>
              </a:buClr>
              <a:buSzPts val="1800"/>
              <a:buChar char="•"/>
              <a:defRPr/>
            </a:lvl3pPr>
            <a:lvl4pPr marL="1828800" lvl="3" indent="-342900" algn="l">
              <a:lnSpc>
                <a:spcPct val="100000"/>
              </a:lnSpc>
              <a:spcBef>
                <a:spcPts val="800"/>
              </a:spcBef>
              <a:spcAft>
                <a:spcPts val="0"/>
              </a:spcAft>
              <a:buClr>
                <a:schemeClr val="dk1"/>
              </a:buClr>
              <a:buSzPts val="1800"/>
              <a:buChar char="•"/>
              <a:defRPr/>
            </a:lvl4pPr>
            <a:lvl5pPr marL="2286000" lvl="4" indent="-342900" algn="l">
              <a:lnSpc>
                <a:spcPct val="10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67"/>
          <p:cNvSpPr txBox="1">
            <a:spLocks noGrp="1"/>
          </p:cNvSpPr>
          <p:nvPr>
            <p:ph type="body" idx="3"/>
          </p:nvPr>
        </p:nvSpPr>
        <p:spPr>
          <a:xfrm>
            <a:off x="6167439" y="1406427"/>
            <a:ext cx="5616574" cy="5010249"/>
          </a:xfrm>
          <a:prstGeom prst="rect">
            <a:avLst/>
          </a:prstGeom>
          <a:noFill/>
          <a:ln>
            <a:noFill/>
          </a:ln>
        </p:spPr>
        <p:txBody>
          <a:bodyPr spcFirstLastPara="1" wrap="square" lIns="0" tIns="0" rIns="0" bIns="0" anchor="t" anchorCtr="0">
            <a:noAutofit/>
          </a:bodyPr>
          <a:lstStyle>
            <a:lvl1pPr marL="457200" lvl="0" indent="-342900" algn="l">
              <a:lnSpc>
                <a:spcPct val="110000"/>
              </a:lnSpc>
              <a:spcBef>
                <a:spcPts val="0"/>
              </a:spcBef>
              <a:spcAft>
                <a:spcPts val="0"/>
              </a:spcAft>
              <a:buClr>
                <a:schemeClr val="dk1"/>
              </a:buClr>
              <a:buSzPts val="1800"/>
              <a:buChar char="•"/>
              <a:defRPr/>
            </a:lvl1pPr>
            <a:lvl2pPr marL="914400" lvl="1" indent="-342900" algn="l">
              <a:lnSpc>
                <a:spcPct val="100000"/>
              </a:lnSpc>
              <a:spcBef>
                <a:spcPts val="1200"/>
              </a:spcBef>
              <a:spcAft>
                <a:spcPts val="0"/>
              </a:spcAft>
              <a:buClr>
                <a:schemeClr val="dk1"/>
              </a:buClr>
              <a:buSzPts val="1800"/>
              <a:buChar char="•"/>
              <a:defRPr/>
            </a:lvl2pPr>
            <a:lvl3pPr marL="1371600" lvl="2" indent="-342900" algn="l">
              <a:lnSpc>
                <a:spcPct val="100000"/>
              </a:lnSpc>
              <a:spcBef>
                <a:spcPts val="800"/>
              </a:spcBef>
              <a:spcAft>
                <a:spcPts val="0"/>
              </a:spcAft>
              <a:buClr>
                <a:schemeClr val="dk1"/>
              </a:buClr>
              <a:buSzPts val="1800"/>
              <a:buChar char="•"/>
              <a:defRPr/>
            </a:lvl3pPr>
            <a:lvl4pPr marL="1828800" lvl="3" indent="-342900" algn="l">
              <a:lnSpc>
                <a:spcPct val="100000"/>
              </a:lnSpc>
              <a:spcBef>
                <a:spcPts val="800"/>
              </a:spcBef>
              <a:spcAft>
                <a:spcPts val="0"/>
              </a:spcAft>
              <a:buClr>
                <a:schemeClr val="dk1"/>
              </a:buClr>
              <a:buSzPts val="1800"/>
              <a:buChar char="•"/>
              <a:defRPr/>
            </a:lvl4pPr>
            <a:lvl5pPr marL="2286000" lvl="4" indent="-342900" algn="l">
              <a:lnSpc>
                <a:spcPct val="100000"/>
              </a:lnSpc>
              <a:spcBef>
                <a:spcPts val="800"/>
              </a:spcBef>
              <a:spcAft>
                <a:spcPts val="0"/>
              </a:spcAft>
              <a:buClr>
                <a:schemeClr val="dk1"/>
              </a:buClr>
              <a:buSzPts val="1800"/>
              <a:buChar char="•"/>
              <a:defRPr/>
            </a:lvl5pPr>
            <a:lvl6pPr marL="2743200" lvl="5" indent="-342900" algn="l">
              <a:lnSpc>
                <a:spcPct val="90000"/>
              </a:lnSpc>
              <a:spcBef>
                <a:spcPts val="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50486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emf"/><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ags" Target="../tags/tag1.xml"/><Relationship Id="rId20"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vmlDrawing" Target="../drawings/vmlDrawing1.vml"/><Relationship Id="rId10" Type="http://schemas.openxmlformats.org/officeDocument/2006/relationships/slideLayout" Target="../slideLayouts/slideLayout10.xml"/><Relationship Id="rId19"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 name="Grafik 10"/>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11364439" y="202528"/>
            <a:ext cx="597849" cy="597849"/>
          </a:xfrm>
          <a:prstGeom prst="rect">
            <a:avLst/>
          </a:prstGeom>
        </p:spPr>
      </p:pic>
      <p:graphicFrame>
        <p:nvGraphicFramePr>
          <p:cNvPr id="6" name="Object 5" hidden="1">
            <a:extLst>
              <a:ext uri="{FF2B5EF4-FFF2-40B4-BE49-F238E27FC236}">
                <a16:creationId xmlns:a16="http://schemas.microsoft.com/office/drawing/2014/main" id="{E3FBFD33-14B0-4B26-8D25-D9E05002D480}"/>
              </a:ext>
            </a:extLst>
          </p:cNvPr>
          <p:cNvGraphicFramePr>
            <a:graphicFrameLocks noChangeAspect="1"/>
          </p:cNvGraphicFramePr>
          <p:nvPr>
            <p:custDataLst>
              <p:tags r:id="rId16"/>
            </p:custDataLst>
            <p:extLst>
              <p:ext uri="{D42A27DB-BD31-4B8C-83A1-F6EECF244321}">
                <p14:modId xmlns:p14="http://schemas.microsoft.com/office/powerpoint/2010/main" val="1458236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882" name="think-cell Folie" r:id="rId19" imgW="384" imgH="385" progId="TCLayout.ActiveDocument.1">
                  <p:embed/>
                </p:oleObj>
              </mc:Choice>
              <mc:Fallback>
                <p:oleObj name="think-cell Folie" r:id="rId19" imgW="384" imgH="385" progId="TCLayout.ActiveDocument.1">
                  <p:embed/>
                  <p:pic>
                    <p:nvPicPr>
                      <p:cNvPr id="6" name="Object 5" hidden="1">
                        <a:extLst>
                          <a:ext uri="{FF2B5EF4-FFF2-40B4-BE49-F238E27FC236}">
                            <a16:creationId xmlns:a16="http://schemas.microsoft.com/office/drawing/2014/main" id="{E3FBFD33-14B0-4B26-8D25-D9E05002D480}"/>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58354E6-9E0E-44B9-83E8-1963A1EC88F1}"/>
              </a:ext>
            </a:extLst>
          </p:cNvPr>
          <p:cNvSpPr/>
          <p:nvPr>
            <p:custDataLst>
              <p:tags r:id="rId1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300" b="1" i="0" baseline="0" dirty="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658813" y="441325"/>
            <a:ext cx="9612984" cy="782638"/>
          </a:xfrm>
          <a:prstGeom prst="rect">
            <a:avLst/>
          </a:prstGeom>
        </p:spPr>
        <p:txBody>
          <a:bodyPr vert="horz" lIns="0" tIns="0" rIns="0" bIns="0" rtlCol="0" anchor="t" anchorCtr="0">
            <a:noAutofit/>
          </a:bodyPr>
          <a:lstStyle/>
          <a:p>
            <a:r>
              <a:rPr lang="de-DE" dirty="0"/>
              <a:t>Headline Arial </a:t>
            </a:r>
            <a:r>
              <a:rPr lang="de-DE" dirty="0" err="1"/>
              <a:t>MPG_green_dark</a:t>
            </a:r>
            <a:r>
              <a:rPr lang="de-DE" dirty="0"/>
              <a:t>, 25 </a:t>
            </a:r>
            <a:r>
              <a:rPr lang="de-DE" dirty="0" err="1"/>
              <a:t>pt</a:t>
            </a:r>
            <a:r>
              <a:rPr lang="de-DE" dirty="0"/>
              <a:t>, ZAB 28 </a:t>
            </a:r>
            <a:r>
              <a:rPr lang="de-DE" dirty="0" err="1"/>
              <a:t>pt</a:t>
            </a:r>
            <a:br>
              <a:rPr lang="de-DE" dirty="0"/>
            </a:br>
            <a:endParaRPr lang="en-US" dirty="0"/>
          </a:p>
        </p:txBody>
      </p:sp>
      <p:sp>
        <p:nvSpPr>
          <p:cNvPr id="7" name="Textplatzhalter 6"/>
          <p:cNvSpPr>
            <a:spLocks noGrp="1"/>
          </p:cNvSpPr>
          <p:nvPr>
            <p:ph type="body" idx="1"/>
          </p:nvPr>
        </p:nvSpPr>
        <p:spPr>
          <a:xfrm>
            <a:off x="658813" y="1609725"/>
            <a:ext cx="10837861" cy="4843463"/>
          </a:xfrm>
          <a:prstGeom prst="rect">
            <a:avLst/>
          </a:prstGeom>
        </p:spPr>
        <p:txBody>
          <a:bodyPr vert="horz" lIns="0" tIns="45720" rIns="0" bIns="45720" rtlCol="0">
            <a:normAutofit/>
          </a:bodyPr>
          <a:lstStyle/>
          <a:p>
            <a:pPr marL="0" marR="0" lvl="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lang="de-DE" dirty="0"/>
              <a:t>Ebene 1: Fließtext</a:t>
            </a:r>
          </a:p>
          <a:p>
            <a:pPr lvl="1"/>
            <a:r>
              <a:rPr lang="de-DE" dirty="0"/>
              <a:t>Ebene 2: Headlines</a:t>
            </a:r>
          </a:p>
          <a:p>
            <a:pPr lvl="2"/>
            <a:r>
              <a:rPr lang="de-DE" dirty="0"/>
              <a:t>Ebene 3: Stichpunkte</a:t>
            </a:r>
          </a:p>
          <a:p>
            <a:pPr lvl="3"/>
            <a:r>
              <a:rPr lang="de-DE" dirty="0"/>
              <a:t>Ebene 4: Stichpunkte hervorgehoben</a:t>
            </a:r>
          </a:p>
          <a:p>
            <a:pPr lvl="4"/>
            <a:r>
              <a:rPr lang="de-DE" dirty="0"/>
              <a:t>Ebene 5: Stichpunkte eingerückt</a:t>
            </a:r>
          </a:p>
          <a:p>
            <a:pPr lvl="5"/>
            <a:r>
              <a:rPr lang="de-DE" dirty="0"/>
              <a:t>Ebene 6: Stichpunkte weiter eingerückt</a:t>
            </a:r>
          </a:p>
          <a:p>
            <a:pPr lvl="6"/>
            <a:r>
              <a:rPr lang="de-DE" dirty="0"/>
              <a:t>Ebene 7: Zusatzinfo</a:t>
            </a:r>
          </a:p>
          <a:p>
            <a:pPr lvl="7"/>
            <a:r>
              <a:rPr lang="de-DE" dirty="0"/>
              <a:t>Ebene 8: Bildunterschrift</a:t>
            </a:r>
          </a:p>
        </p:txBody>
      </p:sp>
      <p:sp>
        <p:nvSpPr>
          <p:cNvPr id="3" name="Datumsplatzhalter 2"/>
          <p:cNvSpPr>
            <a:spLocks noGrp="1"/>
          </p:cNvSpPr>
          <p:nvPr>
            <p:ph type="dt" sz="half" idx="2"/>
          </p:nvPr>
        </p:nvSpPr>
        <p:spPr>
          <a:xfrm>
            <a:off x="4053455" y="6561600"/>
            <a:ext cx="722731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r>
              <a:rPr lang="de-DE" dirty="0"/>
              <a:t>Short title </a:t>
            </a:r>
            <a:r>
              <a:rPr lang="de-DE" dirty="0" err="1"/>
              <a:t>goes</a:t>
            </a:r>
            <a:r>
              <a:rPr lang="de-DE" dirty="0"/>
              <a:t> </a:t>
            </a:r>
            <a:r>
              <a:rPr lang="de-DE" dirty="0" err="1"/>
              <a:t>here</a:t>
            </a:r>
            <a:endParaRPr lang="de-DE" dirty="0"/>
          </a:p>
        </p:txBody>
      </p:sp>
      <p:sp>
        <p:nvSpPr>
          <p:cNvPr id="9" name="Fußzeilenplatzhalter 8"/>
          <p:cNvSpPr>
            <a:spLocks noGrp="1"/>
          </p:cNvSpPr>
          <p:nvPr>
            <p:ph type="ftr" sz="quarter" idx="3"/>
          </p:nvPr>
        </p:nvSpPr>
        <p:spPr>
          <a:xfrm>
            <a:off x="658813" y="6561600"/>
            <a:ext cx="6115051" cy="144000"/>
          </a:xfrm>
          <a:prstGeom prst="rect">
            <a:avLst/>
          </a:prstGeom>
        </p:spPr>
        <p:txBody>
          <a:bodyPr vert="horz" wrap="none" lIns="0" tIns="0" rIns="0" bIns="0" rtlCol="0" anchor="b" anchorCtr="0"/>
          <a:lstStyle>
            <a:lvl1pPr algn="l">
              <a:defRPr lang="de-DE" sz="600" kern="600" cap="all" spc="90" baseline="0">
                <a:solidFill>
                  <a:schemeClr val="tx1">
                    <a:tint val="75000"/>
                  </a:schemeClr>
                </a:solidFill>
                <a:latin typeface="+mn-lt"/>
                <a:ea typeface="+mn-ea"/>
                <a:cs typeface="+mn-cs"/>
              </a:defRPr>
            </a:lvl1pPr>
          </a:lstStyle>
          <a:p>
            <a:r>
              <a:rPr lang="de-DE" dirty="0"/>
              <a:t>Max-Planck-Institut für Plasmaphysik | </a:t>
            </a:r>
            <a:r>
              <a:rPr lang="de-DE" dirty="0" err="1"/>
              <a:t>Author</a:t>
            </a:r>
            <a:r>
              <a:rPr lang="de-DE" dirty="0"/>
              <a:t> Name | Date</a:t>
            </a:r>
          </a:p>
        </p:txBody>
      </p:sp>
      <p:sp>
        <p:nvSpPr>
          <p:cNvPr id="10" name="Foliennummernplatzhalter 9"/>
          <p:cNvSpPr>
            <a:spLocks noGrp="1"/>
          </p:cNvSpPr>
          <p:nvPr>
            <p:ph type="sldNum" sz="quarter" idx="4"/>
          </p:nvPr>
        </p:nvSpPr>
        <p:spPr>
          <a:xfrm>
            <a:off x="11280774" y="6561601"/>
            <a:ext cx="217349" cy="144000"/>
          </a:xfrm>
          <a:prstGeom prst="rect">
            <a:avLst/>
          </a:prstGeom>
        </p:spPr>
        <p:txBody>
          <a:bodyPr vert="horz" wrap="none" lIns="0" tIns="0" rIns="0" bIns="0" rtlCol="0" anchor="b" anchorCtr="0"/>
          <a:lstStyle>
            <a:lvl1pPr algn="r">
              <a:defRPr lang="de-DE" sz="600" kern="600" cap="all" spc="90" baseline="0" smtClean="0">
                <a:solidFill>
                  <a:schemeClr val="tx1">
                    <a:tint val="75000"/>
                  </a:schemeClr>
                </a:solidFill>
                <a:latin typeface="+mn-lt"/>
                <a:ea typeface="+mn-ea"/>
                <a:cs typeface="+mn-cs"/>
              </a:defRPr>
            </a:lvl1pPr>
          </a:lstStyle>
          <a:p>
            <a:fld id="{ECE691D0-CC49-4FC7-9C4D-6112B0CB3A76}" type="slidenum">
              <a:rPr lang="de-DE" smtClean="0"/>
              <a:pPr/>
              <a:t>‹#›</a:t>
            </a:fld>
            <a:endParaRPr lang="de-DE" dirty="0"/>
          </a:p>
        </p:txBody>
      </p:sp>
      <p:pic>
        <p:nvPicPr>
          <p:cNvPr id="8" name="Picture 7">
            <a:extLst>
              <a:ext uri="{FF2B5EF4-FFF2-40B4-BE49-F238E27FC236}">
                <a16:creationId xmlns:a16="http://schemas.microsoft.com/office/drawing/2014/main" id="{C356D6E2-00EA-4E02-A248-06E63752E78A}"/>
              </a:ext>
            </a:extLst>
          </p:cNvPr>
          <p:cNvPicPr>
            <a:picLocks noChangeAspect="1"/>
          </p:cNvPicPr>
          <p:nvPr userDrawn="1"/>
        </p:nvPicPr>
        <p:blipFill>
          <a:blip r:embed="rId21"/>
          <a:stretch>
            <a:fillRect/>
          </a:stretch>
        </p:blipFill>
        <p:spPr>
          <a:xfrm>
            <a:off x="10634203" y="207065"/>
            <a:ext cx="620053" cy="580614"/>
          </a:xfrm>
          <a:prstGeom prst="rect">
            <a:avLst/>
          </a:prstGeom>
        </p:spPr>
      </p:pic>
    </p:spTree>
    <p:extLst>
      <p:ext uri="{BB962C8B-B14F-4D97-AF65-F5344CB8AC3E}">
        <p14:creationId xmlns:p14="http://schemas.microsoft.com/office/powerpoint/2010/main" val="167738997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8" r:id="rId13"/>
  </p:sldLayoutIdLst>
  <p:hf hdr="0"/>
  <p:txStyles>
    <p:titleStyle>
      <a:lvl1pPr algn="l" defTabSz="914400" rtl="0" eaLnBrk="1" latinLnBrk="0" hangingPunct="1">
        <a:lnSpc>
          <a:spcPts val="2800"/>
        </a:lnSpc>
        <a:spcBef>
          <a:spcPct val="0"/>
        </a:spcBef>
        <a:spcAft>
          <a:spcPts val="1800"/>
        </a:spcAft>
        <a:buNone/>
        <a:defRPr sz="2500" b="1" kern="600" cap="none" spc="0" baseline="0">
          <a:solidFill>
            <a:srgbClr val="005555"/>
          </a:solidFill>
          <a:latin typeface="+mj-lt"/>
          <a:ea typeface="+mj-ea"/>
          <a:cs typeface="+mj-cs"/>
        </a:defRPr>
      </a:lvl1pPr>
    </p:titleStyle>
    <p:bodyStyle>
      <a:lvl1pPr marL="0" marR="0"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lang="de-DE" sz="1800" b="0" i="0" kern="600" spc="40" baseline="0" dirty="0" smtClean="0">
          <a:solidFill>
            <a:schemeClr val="tx1"/>
          </a:solidFill>
          <a:latin typeface="+mn-lt"/>
          <a:ea typeface="+mn-ea"/>
          <a:cs typeface="+mn-cs"/>
        </a:defRPr>
      </a:lvl1pPr>
      <a:lvl2pPr marL="0" indent="0" algn="l" defTabSz="914400" rtl="0" eaLnBrk="1" latinLnBrk="0" hangingPunct="1">
        <a:lnSpc>
          <a:spcPct val="120000"/>
        </a:lnSpc>
        <a:spcBef>
          <a:spcPts val="600"/>
        </a:spcBef>
        <a:spcAft>
          <a:spcPts val="0"/>
        </a:spcAft>
        <a:buFont typeface="Arial" panose="020B0604020202020204" pitchFamily="34" charset="0"/>
        <a:buNone/>
        <a:defRPr sz="1800" b="1" kern="600" spc="40" baseline="0">
          <a:solidFill>
            <a:schemeClr val="tx2"/>
          </a:solidFill>
          <a:latin typeface="+mn-lt"/>
          <a:ea typeface="+mn-ea"/>
          <a:cs typeface="+mn-cs"/>
        </a:defRPr>
      </a:lvl2pPr>
      <a:lvl3pPr marL="179388" indent="-179388" algn="l" defTabSz="914400" rtl="0" eaLnBrk="1" latinLnBrk="0" hangingPunct="1">
        <a:lnSpc>
          <a:spcPct val="120000"/>
        </a:lnSpc>
        <a:spcBef>
          <a:spcPts val="600"/>
        </a:spcBef>
        <a:buFont typeface="Arial" panose="020B0604020202020204" pitchFamily="34" charset="0"/>
        <a:buChar char="•"/>
        <a:defRPr sz="1800" b="1" kern="400" spc="40" baseline="0">
          <a:solidFill>
            <a:schemeClr val="accent3"/>
          </a:solidFill>
          <a:latin typeface="+mn-lt"/>
          <a:ea typeface="+mn-ea"/>
          <a:cs typeface="+mn-cs"/>
        </a:defRPr>
      </a:lvl3pPr>
      <a:lvl4pPr marL="179388" indent="-179388" algn="l" defTabSz="914400" rtl="0" eaLnBrk="1" latinLnBrk="0" hangingPunct="1">
        <a:lnSpc>
          <a:spcPct val="120000"/>
        </a:lnSpc>
        <a:spcBef>
          <a:spcPts val="600"/>
        </a:spcBef>
        <a:buFont typeface="Arial" panose="020B0604020202020204" pitchFamily="34" charset="0"/>
        <a:buChar char="•"/>
        <a:defRPr sz="1800" kern="600" spc="40" baseline="0">
          <a:solidFill>
            <a:schemeClr val="tx1"/>
          </a:solidFill>
          <a:latin typeface="+mn-lt"/>
          <a:ea typeface="+mn-ea"/>
          <a:cs typeface="+mn-cs"/>
        </a:defRPr>
      </a:lvl4pPr>
      <a:lvl5pPr marL="357188" indent="-179388" algn="l" defTabSz="914400" rtl="0" eaLnBrk="1" latinLnBrk="0" hangingPunct="1">
        <a:lnSpc>
          <a:spcPct val="120000"/>
        </a:lnSpc>
        <a:spcBef>
          <a:spcPts val="600"/>
        </a:spcBef>
        <a:buFont typeface="Arial" panose="020B0604020202020204" pitchFamily="34" charset="0"/>
        <a:buChar char="•"/>
        <a:defRPr lang="de-DE" sz="1800" b="0" i="0" kern="600" spc="40" baseline="0" dirty="0" smtClean="0">
          <a:solidFill>
            <a:schemeClr val="tx1"/>
          </a:solidFill>
          <a:latin typeface="+mn-lt"/>
          <a:ea typeface="+mn-ea"/>
          <a:cs typeface="+mn-cs"/>
        </a:defRPr>
      </a:lvl5pPr>
      <a:lvl6pPr marL="645750" indent="-285750" algn="l" defTabSz="914400" rtl="0" eaLnBrk="1" latinLnBrk="0" hangingPunct="1">
        <a:lnSpc>
          <a:spcPct val="100000"/>
        </a:lnSpc>
        <a:spcBef>
          <a:spcPts val="300"/>
        </a:spcBef>
        <a:spcAft>
          <a:spcPts val="0"/>
        </a:spcAft>
        <a:buClr>
          <a:schemeClr val="tx1"/>
        </a:buClr>
        <a:buSzPct val="110000"/>
        <a:buFont typeface="Symbol" panose="05050102010706020507" pitchFamily="18" charset="2"/>
        <a:buChar char=""/>
        <a:defRPr sz="1800" b="0" i="0" kern="600" spc="40" baseline="0">
          <a:solidFill>
            <a:schemeClr val="tx1"/>
          </a:solidFill>
          <a:latin typeface="+mn-lt"/>
          <a:ea typeface="+mn-ea"/>
          <a:cs typeface="+mn-cs"/>
        </a:defRPr>
      </a:lvl6pPr>
      <a:lvl7pPr marL="0" indent="215900" algn="l" defTabSz="914400" rtl="0" eaLnBrk="1" latinLnBrk="0" hangingPunct="1">
        <a:lnSpc>
          <a:spcPct val="100000"/>
        </a:lnSpc>
        <a:spcBef>
          <a:spcPts val="600"/>
        </a:spcBef>
        <a:spcAft>
          <a:spcPts val="0"/>
        </a:spcAft>
        <a:buClr>
          <a:schemeClr val="tx2"/>
        </a:buClr>
        <a:buFont typeface="Wingdings 3" panose="05040102010807070707" pitchFamily="18" charset="2"/>
        <a:buChar char=""/>
        <a:defRPr sz="1500" b="0" i="1" kern="600" spc="40" baseline="0">
          <a:solidFill>
            <a:schemeClr val="tx2"/>
          </a:solidFill>
          <a:latin typeface="+mn-lt"/>
          <a:ea typeface="+mn-ea"/>
          <a:cs typeface="+mn-cs"/>
        </a:defRPr>
      </a:lvl7pPr>
      <a:lvl8pPr marL="0" indent="0" algn="l" defTabSz="914400" rtl="0" eaLnBrk="1" latinLnBrk="0" hangingPunct="1">
        <a:lnSpc>
          <a:spcPct val="100000"/>
        </a:lnSpc>
        <a:spcBef>
          <a:spcPts val="525"/>
        </a:spcBef>
        <a:spcAft>
          <a:spcPts val="0"/>
        </a:spcAft>
        <a:buSzPct val="110000"/>
        <a:buFont typeface=".SF NS Symbols Regular"/>
        <a:buNone/>
        <a:defRPr sz="1000" b="0" i="1" kern="600" spc="120" baseline="0">
          <a:solidFill>
            <a:schemeClr val="tx1">
              <a:lumMod val="50000"/>
              <a:lumOff val="50000"/>
            </a:schemeClr>
          </a:solidFill>
          <a:latin typeface="+mn-lt"/>
          <a:ea typeface="+mn-ea"/>
          <a:cs typeface="+mn-cs"/>
        </a:defRPr>
      </a:lvl8pPr>
      <a:lvl9pPr marL="0" indent="0" algn="l" defTabSz="914400" rtl="0" eaLnBrk="1" latinLnBrk="0" hangingPunct="1">
        <a:lnSpc>
          <a:spcPts val="1100"/>
        </a:lnSpc>
        <a:spcBef>
          <a:spcPts val="525"/>
        </a:spcBef>
        <a:buFont typeface="Arial" panose="020B0604020202020204" pitchFamily="34" charset="0"/>
        <a:buNone/>
        <a:defRPr sz="800" b="0" i="1" kern="600" spc="120" baseline="0">
          <a:solidFill>
            <a:schemeClr val="tx1">
              <a:lumMod val="50000"/>
              <a:lumOff val="5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777">
          <p15:clr>
            <a:srgbClr val="F26B43"/>
          </p15:clr>
        </p15:guide>
        <p15:guide id="4" orient="horz" pos="4065" userDrawn="1">
          <p15:clr>
            <a:srgbClr val="F26B43"/>
          </p15:clr>
        </p15:guide>
        <p15:guide id="6" orient="horz" pos="1014">
          <p15:clr>
            <a:srgbClr val="F26B43"/>
          </p15:clr>
        </p15:guide>
        <p15:guide id="7" orient="horz" pos="4133" userDrawn="1">
          <p15:clr>
            <a:srgbClr val="F26B43"/>
          </p15:clr>
        </p15:guide>
        <p15:guide id="8" orient="horz" pos="4224">
          <p15:clr>
            <a:srgbClr val="F26B43"/>
          </p15:clr>
        </p15:guide>
        <p15:guide id="11" orient="horz" pos="459">
          <p15:clr>
            <a:srgbClr val="F26B43"/>
          </p15:clr>
        </p15:guide>
        <p15:guide id="15" orient="horz" pos="142">
          <p15:clr>
            <a:srgbClr val="F26B43"/>
          </p15:clr>
        </p15:guide>
        <p15:guide id="16" orient="horz" pos="278">
          <p15:clr>
            <a:srgbClr val="F26B43"/>
          </p15:clr>
        </p15:guide>
        <p15:guide id="18" pos="7242">
          <p15:clr>
            <a:srgbClr val="F26B43"/>
          </p15:clr>
        </p15:guide>
        <p15:guide id="19" pos="41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13.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gif"/><Relationship Id="rId1" Type="http://schemas.openxmlformats.org/officeDocument/2006/relationships/slideLayout" Target="../slideLayouts/slideLayout9.xml"/><Relationship Id="rId5" Type="http://schemas.openxmlformats.org/officeDocument/2006/relationships/image" Target="../media/image28.png"/><Relationship Id="rId4" Type="http://schemas.openxmlformats.org/officeDocument/2006/relationships/image" Target="../media/image35.gif"/></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9.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9.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1054100" y="3271520"/>
            <a:ext cx="10101262" cy="2646685"/>
          </a:xfrm>
        </p:spPr>
        <p:txBody>
          <a:bodyPr/>
          <a:lstStyle/>
          <a:p>
            <a:r>
              <a:rPr lang="en-US" dirty="0"/>
              <a:t>Kinetic simulations of mildly relativistic weakly magnetized shocks in AGN jets</a:t>
            </a:r>
            <a:br>
              <a:rPr lang="en-US" sz="2400" dirty="0"/>
            </a:br>
            <a:br>
              <a:rPr lang="en-US" sz="2400" dirty="0"/>
            </a:br>
            <a:br>
              <a:rPr lang="en-US" dirty="0"/>
            </a:br>
            <a:r>
              <a:rPr lang="en-GB" sz="2000" dirty="0"/>
              <a:t>Artem Bohdan</a:t>
            </a:r>
            <a:br>
              <a:rPr lang="de-DE" sz="2400" dirty="0"/>
            </a:br>
            <a:r>
              <a:rPr lang="de-DE" sz="1800" dirty="0"/>
              <a:t>Max Planck Institute </a:t>
            </a:r>
            <a:r>
              <a:rPr lang="de-DE" sz="1800" dirty="0" err="1"/>
              <a:t>for</a:t>
            </a:r>
            <a:r>
              <a:rPr lang="de-DE" sz="1800" dirty="0"/>
              <a:t> Plasma Physics, Garching, Germany</a:t>
            </a:r>
            <a:br>
              <a:rPr lang="en-GB" dirty="0"/>
            </a:br>
            <a:br>
              <a:rPr lang="en-GB" dirty="0"/>
            </a:br>
            <a:endParaRPr lang="en-GB" dirty="0"/>
          </a:p>
        </p:txBody>
      </p:sp>
    </p:spTree>
    <p:extLst>
      <p:ext uri="{BB962C8B-B14F-4D97-AF65-F5344CB8AC3E}">
        <p14:creationId xmlns:p14="http://schemas.microsoft.com/office/powerpoint/2010/main" val="2250896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TextShape 1"/>
          <p:cNvSpPr txBox="1"/>
          <p:nvPr/>
        </p:nvSpPr>
        <p:spPr>
          <a:xfrm>
            <a:off x="731520" y="260280"/>
            <a:ext cx="10728000" cy="899640"/>
          </a:xfrm>
          <a:prstGeom prst="rect">
            <a:avLst/>
          </a:prstGeom>
          <a:noFill/>
          <a:ln>
            <a:noFill/>
          </a:ln>
        </p:spPr>
        <p:txBody>
          <a:bodyPr lIns="0" tIns="0" rIns="0" bIns="0" anchor="ctr">
            <a:noAutofit/>
          </a:bodyPr>
          <a:lstStyle/>
          <a:p>
            <a:endParaRPr lang="de-DE" sz="1800" b="0" strike="noStrike" spc="-1">
              <a:solidFill>
                <a:srgbClr val="000000"/>
              </a:solidFill>
              <a:latin typeface="Arial"/>
            </a:endParaRPr>
          </a:p>
        </p:txBody>
      </p:sp>
      <p:pic>
        <p:nvPicPr>
          <p:cNvPr id="178" name="Picture 177"/>
          <p:cNvPicPr/>
          <p:nvPr/>
        </p:nvPicPr>
        <p:blipFill>
          <a:blip r:embed="rId3"/>
          <a:srcRect l="727" t="4049" r="2" b="11282"/>
          <a:stretch/>
        </p:blipFill>
        <p:spPr>
          <a:xfrm>
            <a:off x="-91080" y="-28080"/>
            <a:ext cx="12435480" cy="7497720"/>
          </a:xfrm>
          <a:prstGeom prst="rect">
            <a:avLst/>
          </a:prstGeom>
          <a:ln w="36720">
            <a:noFill/>
          </a:ln>
        </p:spPr>
      </p:pic>
      <p:sp>
        <p:nvSpPr>
          <p:cNvPr id="179" name="TextShape 2"/>
          <p:cNvSpPr txBox="1"/>
          <p:nvPr/>
        </p:nvSpPr>
        <p:spPr>
          <a:xfrm>
            <a:off x="-71640" y="6624360"/>
            <a:ext cx="3600000" cy="274680"/>
          </a:xfrm>
          <a:prstGeom prst="rect">
            <a:avLst/>
          </a:prstGeom>
          <a:noFill/>
          <a:ln>
            <a:noFill/>
          </a:ln>
        </p:spPr>
        <p:txBody>
          <a:bodyPr lIns="90000" tIns="45000" rIns="90000" bIns="45000">
            <a:noAutofit/>
          </a:bodyPr>
          <a:lstStyle/>
          <a:p>
            <a:r>
              <a:rPr lang="en-US" sz="1300" b="0" strike="noStrike" spc="-1">
                <a:solidFill>
                  <a:srgbClr val="B2B2B2"/>
                </a:solidFill>
                <a:latin typeface="Arial"/>
              </a:rPr>
              <a:t>Credit: DESY, Science Communication Lab</a:t>
            </a:r>
            <a:endParaRPr lang="en-US" sz="1300" b="0" strike="noStrike" spc="-1">
              <a:latin typeface="Arial"/>
            </a:endParaRPr>
          </a:p>
        </p:txBody>
      </p:sp>
      <p:sp>
        <p:nvSpPr>
          <p:cNvPr id="180" name="TextShape 3"/>
          <p:cNvSpPr txBox="1"/>
          <p:nvPr/>
        </p:nvSpPr>
        <p:spPr>
          <a:xfrm>
            <a:off x="71640" y="216360"/>
            <a:ext cx="7245360" cy="995400"/>
          </a:xfrm>
          <a:prstGeom prst="rect">
            <a:avLst/>
          </a:prstGeom>
          <a:noFill/>
          <a:ln>
            <a:noFill/>
          </a:ln>
        </p:spPr>
        <p:txBody>
          <a:bodyPr lIns="90000" tIns="45000" rIns="90000" bIns="45000">
            <a:noAutofit/>
          </a:bodyPr>
          <a:lstStyle/>
          <a:p>
            <a:r>
              <a:rPr lang="en-US" sz="2800" b="1" strike="noStrike" spc="-1">
                <a:solidFill>
                  <a:srgbClr val="FFFFFF"/>
                </a:solidFill>
                <a:latin typeface="Arial"/>
              </a:rPr>
              <a:t>Blazars – An “extreme” flavour of AGNs</a:t>
            </a:r>
            <a:endParaRPr lang="en-US" sz="2800" b="0" strike="noStrike" spc="-1">
              <a:latin typeface="Arial"/>
            </a:endParaRPr>
          </a:p>
        </p:txBody>
      </p:sp>
      <p:sp>
        <p:nvSpPr>
          <p:cNvPr id="181" name="TextShape 4"/>
          <p:cNvSpPr txBox="1"/>
          <p:nvPr/>
        </p:nvSpPr>
        <p:spPr>
          <a:xfrm>
            <a:off x="1919880" y="2743200"/>
            <a:ext cx="2736000" cy="858240"/>
          </a:xfrm>
          <a:prstGeom prst="rect">
            <a:avLst/>
          </a:prstGeom>
          <a:noFill/>
          <a:ln>
            <a:noFill/>
          </a:ln>
        </p:spPr>
        <p:txBody>
          <a:bodyPr lIns="90000" tIns="45000" rIns="90000" bIns="45000">
            <a:noAutofit/>
          </a:bodyPr>
          <a:lstStyle/>
          <a:p>
            <a:r>
              <a:rPr lang="en-US" sz="1800" b="1" strike="noStrike" spc="-1">
                <a:latin typeface="Arial"/>
              </a:rPr>
              <a:t>Super massive </a:t>
            </a:r>
            <a:br/>
            <a:r>
              <a:rPr lang="en-US" sz="1800" b="1" strike="noStrike" spc="-1">
                <a:latin typeface="Arial"/>
              </a:rPr>
              <a:t>Black Hole </a:t>
            </a:r>
            <a:br/>
            <a:r>
              <a:rPr lang="en-US" sz="1800" b="1" strike="noStrike" spc="-1">
                <a:latin typeface="Arial"/>
              </a:rPr>
              <a:t>(10⁶-10⁹ solar masses)</a:t>
            </a:r>
            <a:endParaRPr lang="en-US" sz="1800" b="0" strike="noStrike" spc="-1">
              <a:latin typeface="Arial"/>
            </a:endParaRPr>
          </a:p>
        </p:txBody>
      </p:sp>
      <p:sp>
        <p:nvSpPr>
          <p:cNvPr id="182" name="Line 5"/>
          <p:cNvSpPr/>
          <p:nvPr/>
        </p:nvSpPr>
        <p:spPr>
          <a:xfrm>
            <a:off x="2591640" y="3600000"/>
            <a:ext cx="576000" cy="936000"/>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sp>
      <p:sp>
        <p:nvSpPr>
          <p:cNvPr id="183" name="TextShape 6"/>
          <p:cNvSpPr txBox="1"/>
          <p:nvPr/>
        </p:nvSpPr>
        <p:spPr>
          <a:xfrm>
            <a:off x="5183640" y="4829760"/>
            <a:ext cx="2736000" cy="858240"/>
          </a:xfrm>
          <a:prstGeom prst="rect">
            <a:avLst/>
          </a:prstGeom>
          <a:noFill/>
          <a:ln>
            <a:noFill/>
          </a:ln>
        </p:spPr>
        <p:txBody>
          <a:bodyPr lIns="90000" tIns="45000" rIns="90000" bIns="45000">
            <a:noAutofit/>
          </a:bodyPr>
          <a:lstStyle/>
          <a:p>
            <a:r>
              <a:rPr lang="en-US" sz="1800" b="1" strike="noStrike" spc="-1">
                <a:latin typeface="Arial"/>
              </a:rPr>
              <a:t>Relativistic plasma jet</a:t>
            </a:r>
            <a:endParaRPr lang="en-US" sz="1800" b="0" strike="noStrike" spc="-1">
              <a:latin typeface="Arial"/>
            </a:endParaRPr>
          </a:p>
          <a:p>
            <a:r>
              <a:rPr lang="en-US" sz="1800" b="1" strike="noStrike" spc="-1">
                <a:latin typeface="Arial"/>
              </a:rPr>
              <a:t>kpc – Mpc scale  </a:t>
            </a:r>
            <a:endParaRPr lang="en-US" sz="1800" b="0" strike="noStrike" spc="-1">
              <a:latin typeface="Arial"/>
            </a:endParaRPr>
          </a:p>
        </p:txBody>
      </p:sp>
      <p:sp>
        <p:nvSpPr>
          <p:cNvPr id="184" name="Line 7"/>
          <p:cNvSpPr/>
          <p:nvPr/>
        </p:nvSpPr>
        <p:spPr>
          <a:xfrm flipH="1" flipV="1">
            <a:off x="5486040" y="3657600"/>
            <a:ext cx="633960" cy="1172520"/>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sp>
      <p:sp>
        <p:nvSpPr>
          <p:cNvPr id="185" name="TextShape 8"/>
          <p:cNvSpPr txBox="1"/>
          <p:nvPr/>
        </p:nvSpPr>
        <p:spPr>
          <a:xfrm>
            <a:off x="4754520" y="1737360"/>
            <a:ext cx="3600000" cy="940320"/>
          </a:xfrm>
          <a:prstGeom prst="rect">
            <a:avLst/>
          </a:prstGeom>
          <a:noFill/>
          <a:ln>
            <a:noFill/>
          </a:ln>
        </p:spPr>
        <p:txBody>
          <a:bodyPr lIns="90000" tIns="45000" rIns="90000" bIns="45000">
            <a:noAutofit/>
          </a:bodyPr>
          <a:lstStyle/>
          <a:p>
            <a:pPr>
              <a:lnSpc>
                <a:spcPct val="100000"/>
              </a:lnSpc>
            </a:pPr>
            <a:r>
              <a:rPr lang="en-US" sz="2000" b="1" strike="noStrike" spc="-1">
                <a:latin typeface="Arial"/>
                <a:ea typeface="Noto Sans CJK SC Regular"/>
              </a:rPr>
              <a:t>Non-thermal emission </a:t>
            </a:r>
            <a:br/>
            <a:r>
              <a:rPr lang="en-US" sz="2000" b="1" strike="noStrike" spc="-1">
                <a:latin typeface="Arial"/>
                <a:ea typeface="Noto Sans CJK SC Regular"/>
              </a:rPr>
              <a:t>up to &gt;TeV</a:t>
            </a:r>
            <a:endParaRPr lang="en-US" sz="2000" b="0" strike="noStrike" spc="-1">
              <a:latin typeface="Arial"/>
            </a:endParaRPr>
          </a:p>
        </p:txBody>
      </p:sp>
      <p:pic>
        <p:nvPicPr>
          <p:cNvPr id="186" name="Picture 185"/>
          <p:cNvPicPr/>
          <p:nvPr/>
        </p:nvPicPr>
        <p:blipFill>
          <a:blip r:embed="rId4"/>
          <a:stretch/>
        </p:blipFill>
        <p:spPr>
          <a:xfrm rot="20763000">
            <a:off x="6196320" y="2736720"/>
            <a:ext cx="1230840" cy="419400"/>
          </a:xfrm>
          <a:prstGeom prst="rect">
            <a:avLst/>
          </a:prstGeom>
          <a:ln>
            <a:noFill/>
          </a:ln>
        </p:spPr>
      </p:pic>
      <p:pic>
        <p:nvPicPr>
          <p:cNvPr id="187" name="Picture 186"/>
          <p:cNvPicPr/>
          <p:nvPr/>
        </p:nvPicPr>
        <p:blipFill>
          <a:blip r:embed="rId4"/>
          <a:stretch/>
        </p:blipFill>
        <p:spPr>
          <a:xfrm rot="844200">
            <a:off x="6196680" y="2989440"/>
            <a:ext cx="1230840" cy="419400"/>
          </a:xfrm>
          <a:prstGeom prst="rect">
            <a:avLst/>
          </a:prstGeom>
          <a:ln>
            <a:noFill/>
          </a:ln>
        </p:spPr>
      </p:pic>
      <p:pic>
        <p:nvPicPr>
          <p:cNvPr id="188" name="Picture 187"/>
          <p:cNvPicPr/>
          <p:nvPr/>
        </p:nvPicPr>
        <p:blipFill>
          <a:blip r:embed="rId4"/>
          <a:stretch/>
        </p:blipFill>
        <p:spPr>
          <a:xfrm rot="19551600">
            <a:off x="6066360" y="2460600"/>
            <a:ext cx="1230840" cy="419400"/>
          </a:xfrm>
          <a:prstGeom prst="rect">
            <a:avLst/>
          </a:prstGeom>
          <a:ln>
            <a:noFill/>
          </a:ln>
        </p:spPr>
      </p:pic>
      <p:pic>
        <p:nvPicPr>
          <p:cNvPr id="189" name="Picture 188"/>
          <p:cNvPicPr/>
          <p:nvPr/>
        </p:nvPicPr>
        <p:blipFill>
          <a:blip r:embed="rId5">
            <a:alphaModFix amt="24000"/>
          </a:blip>
          <a:stretch/>
        </p:blipFill>
        <p:spPr>
          <a:xfrm rot="18880200" flipH="1">
            <a:off x="9807480" y="230400"/>
            <a:ext cx="2309040" cy="2309040"/>
          </a:xfrm>
          <a:prstGeom prst="rect">
            <a:avLst/>
          </a:prstGeom>
          <a:ln>
            <a:noFill/>
          </a:ln>
        </p:spPr>
      </p:pic>
      <p:sp>
        <p:nvSpPr>
          <p:cNvPr id="190" name="TextShape 9"/>
          <p:cNvSpPr txBox="1"/>
          <p:nvPr/>
        </p:nvSpPr>
        <p:spPr>
          <a:xfrm>
            <a:off x="8323200" y="2743200"/>
            <a:ext cx="3750120" cy="2146320"/>
          </a:xfrm>
          <a:prstGeom prst="rect">
            <a:avLst/>
          </a:prstGeom>
          <a:noFill/>
          <a:ln>
            <a:noFill/>
          </a:ln>
        </p:spPr>
        <p:txBody>
          <a:bodyPr lIns="90000" tIns="45000" rIns="90000" bIns="45000">
            <a:noAutofit/>
          </a:bodyPr>
          <a:lstStyle/>
          <a:p>
            <a:r>
              <a:rPr lang="en-US" sz="1900" b="1" strike="noStrike" spc="-1" dirty="0">
                <a:solidFill>
                  <a:srgbClr val="FFFFFF"/>
                </a:solidFill>
                <a:latin typeface="Arial"/>
              </a:rPr>
              <a:t>Observed at small angle relative to the jet axis</a:t>
            </a:r>
            <a:endParaRPr lang="en-US" sz="1900" b="0" strike="noStrike" spc="-1" dirty="0">
              <a:latin typeface="Arial"/>
            </a:endParaRPr>
          </a:p>
          <a:p>
            <a:r>
              <a:rPr lang="en-US" sz="1900" b="1" strike="noStrike" spc="-1" dirty="0">
                <a:solidFill>
                  <a:srgbClr val="FFFFFF"/>
                </a:solidFill>
                <a:latin typeface="Arial"/>
              </a:rPr>
              <a:t>→ Strong relativistic beaming </a:t>
            </a:r>
            <a:endParaRPr lang="en-US" sz="1900" b="0" strike="noStrike" spc="-1" dirty="0">
              <a:latin typeface="Arial"/>
            </a:endParaRPr>
          </a:p>
          <a:p>
            <a:r>
              <a:rPr lang="en-US" sz="1900" b="1" strike="noStrike" spc="-1" dirty="0">
                <a:solidFill>
                  <a:srgbClr val="FFFFFF"/>
                </a:solidFill>
                <a:latin typeface="Arial"/>
              </a:rPr>
              <a:t>→ Doppler factor </a:t>
            </a:r>
            <a:r>
              <a:rPr lang="en-US" sz="1900" b="1" strike="noStrike" spc="-1" dirty="0">
                <a:solidFill>
                  <a:srgbClr val="FFFFFF"/>
                </a:solidFill>
                <a:latin typeface="Arial"/>
                <a:ea typeface="Arial"/>
              </a:rPr>
              <a:t>δ ≳ 10</a:t>
            </a:r>
            <a:r>
              <a:rPr lang="en-US" sz="1900" b="1" strike="noStrike" spc="-1" dirty="0">
                <a:solidFill>
                  <a:srgbClr val="FFFFFF"/>
                </a:solidFill>
                <a:latin typeface="Arial"/>
              </a:rPr>
              <a:t> </a:t>
            </a:r>
            <a:endParaRPr lang="en-US" sz="1900" b="0" strike="noStrike" spc="-1" dirty="0">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CD550-785C-49D9-8C65-8D6CD9B88F23}"/>
              </a:ext>
            </a:extLst>
          </p:cNvPr>
          <p:cNvSpPr>
            <a:spLocks noGrp="1"/>
          </p:cNvSpPr>
          <p:nvPr>
            <p:ph type="title"/>
          </p:nvPr>
        </p:nvSpPr>
        <p:spPr/>
        <p:txBody>
          <a:bodyPr/>
          <a:lstStyle/>
          <a:p>
            <a:r>
              <a:rPr lang="en-US" dirty="0"/>
              <a:t>Blazar emission and shocks in AGN jets</a:t>
            </a:r>
          </a:p>
        </p:txBody>
      </p:sp>
      <p:pic>
        <p:nvPicPr>
          <p:cNvPr id="3" name="Picture 2">
            <a:extLst>
              <a:ext uri="{FF2B5EF4-FFF2-40B4-BE49-F238E27FC236}">
                <a16:creationId xmlns:a16="http://schemas.microsoft.com/office/drawing/2014/main" id="{10C9FE15-2658-4640-86A8-DFECD8A3412F}"/>
              </a:ext>
            </a:extLst>
          </p:cNvPr>
          <p:cNvPicPr>
            <a:picLocks noChangeAspect="1"/>
          </p:cNvPicPr>
          <p:nvPr/>
        </p:nvPicPr>
        <p:blipFill>
          <a:blip r:embed="rId2"/>
          <a:stretch>
            <a:fillRect/>
          </a:stretch>
        </p:blipFill>
        <p:spPr>
          <a:xfrm>
            <a:off x="5669293" y="1757660"/>
            <a:ext cx="6114719" cy="4152615"/>
          </a:xfrm>
          <a:prstGeom prst="rect">
            <a:avLst/>
          </a:prstGeom>
        </p:spPr>
      </p:pic>
      <p:pic>
        <p:nvPicPr>
          <p:cNvPr id="8" name="Picture 7">
            <a:extLst>
              <a:ext uri="{FF2B5EF4-FFF2-40B4-BE49-F238E27FC236}">
                <a16:creationId xmlns:a16="http://schemas.microsoft.com/office/drawing/2014/main" id="{8194F02B-F570-4164-807A-78E7F8A88ACC}"/>
              </a:ext>
            </a:extLst>
          </p:cNvPr>
          <p:cNvPicPr>
            <a:picLocks noChangeAspect="1"/>
          </p:cNvPicPr>
          <p:nvPr/>
        </p:nvPicPr>
        <p:blipFill>
          <a:blip r:embed="rId3"/>
          <a:stretch>
            <a:fillRect/>
          </a:stretch>
        </p:blipFill>
        <p:spPr>
          <a:xfrm rot="2132153">
            <a:off x="856056" y="2273775"/>
            <a:ext cx="3503339" cy="3657600"/>
          </a:xfrm>
          <a:prstGeom prst="rect">
            <a:avLst/>
          </a:prstGeom>
        </p:spPr>
      </p:pic>
      <p:cxnSp>
        <p:nvCxnSpPr>
          <p:cNvPr id="10" name="Straight Arrow Connector 9">
            <a:extLst>
              <a:ext uri="{FF2B5EF4-FFF2-40B4-BE49-F238E27FC236}">
                <a16:creationId xmlns:a16="http://schemas.microsoft.com/office/drawing/2014/main" id="{0F736D70-134D-48EE-A89A-D95E9013020F}"/>
              </a:ext>
            </a:extLst>
          </p:cNvPr>
          <p:cNvCxnSpPr>
            <a:cxnSpLocks/>
          </p:cNvCxnSpPr>
          <p:nvPr/>
        </p:nvCxnSpPr>
        <p:spPr>
          <a:xfrm flipV="1">
            <a:off x="1050818" y="5240866"/>
            <a:ext cx="680164" cy="401516"/>
          </a:xfrm>
          <a:prstGeom prst="straightConnector1">
            <a:avLst/>
          </a:prstGeom>
          <a:ln>
            <a:solidFill>
              <a:schemeClr val="accent1">
                <a:alpha val="50000"/>
              </a:schemeClr>
            </a:solidFill>
            <a:headEnd type="none" w="med" len="med"/>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F664D01-3D9B-48E0-9244-8485284DF4C0}"/>
              </a:ext>
            </a:extLst>
          </p:cNvPr>
          <p:cNvSpPr txBox="1"/>
          <p:nvPr/>
        </p:nvSpPr>
        <p:spPr>
          <a:xfrm>
            <a:off x="1253843" y="3005336"/>
            <a:ext cx="274114"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Jet</a:t>
            </a:r>
          </a:p>
        </p:txBody>
      </p:sp>
      <p:sp>
        <p:nvSpPr>
          <p:cNvPr id="12" name="TextBox 11">
            <a:extLst>
              <a:ext uri="{FF2B5EF4-FFF2-40B4-BE49-F238E27FC236}">
                <a16:creationId xmlns:a16="http://schemas.microsoft.com/office/drawing/2014/main" id="{8CC5F751-FE28-480E-8B2B-E88DC3DB131A}"/>
              </a:ext>
            </a:extLst>
          </p:cNvPr>
          <p:cNvSpPr txBox="1"/>
          <p:nvPr/>
        </p:nvSpPr>
        <p:spPr>
          <a:xfrm>
            <a:off x="2406085" y="6181208"/>
            <a:ext cx="1333698"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Accretion disk </a:t>
            </a:r>
          </a:p>
        </p:txBody>
      </p:sp>
      <p:sp>
        <p:nvSpPr>
          <p:cNvPr id="13" name="TextBox 12">
            <a:extLst>
              <a:ext uri="{FF2B5EF4-FFF2-40B4-BE49-F238E27FC236}">
                <a16:creationId xmlns:a16="http://schemas.microsoft.com/office/drawing/2014/main" id="{A46BF006-FBD5-4B42-A15C-8D5D6776A1F7}"/>
              </a:ext>
            </a:extLst>
          </p:cNvPr>
          <p:cNvSpPr txBox="1"/>
          <p:nvPr/>
        </p:nvSpPr>
        <p:spPr>
          <a:xfrm>
            <a:off x="578734" y="5642381"/>
            <a:ext cx="944169"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Black hole</a:t>
            </a:r>
          </a:p>
        </p:txBody>
      </p:sp>
      <p:sp>
        <p:nvSpPr>
          <p:cNvPr id="17" name="TextBox 16">
            <a:extLst>
              <a:ext uri="{FF2B5EF4-FFF2-40B4-BE49-F238E27FC236}">
                <a16:creationId xmlns:a16="http://schemas.microsoft.com/office/drawing/2014/main" id="{0E1E22C8-8AA8-4D09-8B98-3D6BB95FEEBF}"/>
              </a:ext>
            </a:extLst>
          </p:cNvPr>
          <p:cNvSpPr txBox="1"/>
          <p:nvPr/>
        </p:nvSpPr>
        <p:spPr>
          <a:xfrm>
            <a:off x="3072934" y="5041259"/>
            <a:ext cx="1973297" cy="492443"/>
          </a:xfrm>
          <a:prstGeom prst="rect">
            <a:avLst/>
          </a:prstGeom>
          <a:noFill/>
        </p:spPr>
        <p:txBody>
          <a:bodyPr wrap="none" lIns="0" tIns="0" rIns="0" bIns="0" rtlCol="0" anchor="t" anchorCtr="0">
            <a:spAutoFit/>
          </a:bodyPr>
          <a:lstStyle/>
          <a:p>
            <a:pPr algn="l"/>
            <a:r>
              <a:rPr lang="en-US" sz="1600" dirty="0"/>
              <a:t>Shock, reconnection, </a:t>
            </a:r>
          </a:p>
          <a:p>
            <a:pPr algn="l"/>
            <a:r>
              <a:rPr lang="en-US" sz="1600" dirty="0"/>
              <a:t>turbulence, shear</a:t>
            </a:r>
          </a:p>
        </p:txBody>
      </p:sp>
      <p:sp>
        <p:nvSpPr>
          <p:cNvPr id="18" name="TextBox 17">
            <a:extLst>
              <a:ext uri="{FF2B5EF4-FFF2-40B4-BE49-F238E27FC236}">
                <a16:creationId xmlns:a16="http://schemas.microsoft.com/office/drawing/2014/main" id="{3816133D-DA63-4764-99D1-8A7B1E1CC87C}"/>
              </a:ext>
            </a:extLst>
          </p:cNvPr>
          <p:cNvSpPr txBox="1"/>
          <p:nvPr/>
        </p:nvSpPr>
        <p:spPr>
          <a:xfrm>
            <a:off x="3763976" y="4290299"/>
            <a:ext cx="1332096"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Emission zone</a:t>
            </a:r>
          </a:p>
        </p:txBody>
      </p:sp>
      <p:pic>
        <p:nvPicPr>
          <p:cNvPr id="14" name="Picture 13">
            <a:extLst>
              <a:ext uri="{FF2B5EF4-FFF2-40B4-BE49-F238E27FC236}">
                <a16:creationId xmlns:a16="http://schemas.microsoft.com/office/drawing/2014/main" id="{86E9EB49-A1E8-46BA-9CC9-A4F14BA4220D}"/>
              </a:ext>
            </a:extLst>
          </p:cNvPr>
          <p:cNvPicPr>
            <a:picLocks noChangeAspect="1"/>
          </p:cNvPicPr>
          <p:nvPr/>
        </p:nvPicPr>
        <p:blipFill rotWithShape="1">
          <a:blip r:embed="rId4"/>
          <a:srcRect l="79215" t="26947" b="16316"/>
          <a:stretch/>
        </p:blipFill>
        <p:spPr>
          <a:xfrm>
            <a:off x="4229741" y="1137597"/>
            <a:ext cx="574682" cy="673164"/>
          </a:xfrm>
          <a:prstGeom prst="rect">
            <a:avLst/>
          </a:prstGeom>
        </p:spPr>
      </p:pic>
      <p:sp>
        <p:nvSpPr>
          <p:cNvPr id="6" name="Left Brace 5">
            <a:extLst>
              <a:ext uri="{FF2B5EF4-FFF2-40B4-BE49-F238E27FC236}">
                <a16:creationId xmlns:a16="http://schemas.microsoft.com/office/drawing/2014/main" id="{30A13A92-690D-49F0-993A-A5BF74B41E5A}"/>
              </a:ext>
            </a:extLst>
          </p:cNvPr>
          <p:cNvSpPr/>
          <p:nvPr/>
        </p:nvSpPr>
        <p:spPr>
          <a:xfrm rot="1249473">
            <a:off x="1724065" y="2255707"/>
            <a:ext cx="173965" cy="2071325"/>
          </a:xfrm>
          <a:prstGeom prst="leftBrace">
            <a:avLst/>
          </a:prstGeom>
          <a:ln w="19050" cmpd="sng">
            <a:solidFill>
              <a:schemeClr val="accent1">
                <a:alpha val="42000"/>
              </a:schemeClr>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C566137D-52B7-40A7-874A-53997B543C7E}"/>
              </a:ext>
            </a:extLst>
          </p:cNvPr>
          <p:cNvCxnSpPr>
            <a:cxnSpLocks/>
          </p:cNvCxnSpPr>
          <p:nvPr/>
        </p:nvCxnSpPr>
        <p:spPr>
          <a:xfrm flipH="1" flipV="1">
            <a:off x="2899382" y="4424247"/>
            <a:ext cx="347134" cy="648110"/>
          </a:xfrm>
          <a:prstGeom prst="straightConnector1">
            <a:avLst/>
          </a:prstGeom>
          <a:ln>
            <a:solidFill>
              <a:schemeClr val="accent1">
                <a:alpha val="50000"/>
              </a:schemeClr>
            </a:solidFill>
            <a:headEnd type="none" w="med" len="med"/>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F4D2BE66-3AAB-41CD-A47E-6DC16F8C9793}"/>
              </a:ext>
            </a:extLst>
          </p:cNvPr>
          <p:cNvCxnSpPr>
            <a:cxnSpLocks/>
          </p:cNvCxnSpPr>
          <p:nvPr/>
        </p:nvCxnSpPr>
        <p:spPr>
          <a:xfrm flipH="1" flipV="1">
            <a:off x="3190755" y="3843866"/>
            <a:ext cx="733094" cy="446434"/>
          </a:xfrm>
          <a:prstGeom prst="straightConnector1">
            <a:avLst/>
          </a:prstGeom>
          <a:ln>
            <a:solidFill>
              <a:schemeClr val="accent1">
                <a:alpha val="50000"/>
              </a:schemeClr>
            </a:solidFill>
            <a:headEnd type="none" w="med" len="med"/>
            <a:tailEnd type="triangle"/>
          </a:ln>
        </p:spPr>
        <p:style>
          <a:lnRef idx="3">
            <a:schemeClr val="dk1"/>
          </a:lnRef>
          <a:fillRef idx="0">
            <a:schemeClr val="dk1"/>
          </a:fillRef>
          <a:effectRef idx="2">
            <a:schemeClr val="dk1"/>
          </a:effectRef>
          <a:fontRef idx="minor">
            <a:schemeClr val="tx1"/>
          </a:fontRef>
        </p:style>
      </p:cxnSp>
      <p:sp>
        <p:nvSpPr>
          <p:cNvPr id="22" name="Arrow: Right 21">
            <a:extLst>
              <a:ext uri="{FF2B5EF4-FFF2-40B4-BE49-F238E27FC236}">
                <a16:creationId xmlns:a16="http://schemas.microsoft.com/office/drawing/2014/main" id="{87F96ADC-995F-485F-A272-F922175AE332}"/>
              </a:ext>
            </a:extLst>
          </p:cNvPr>
          <p:cNvSpPr/>
          <p:nvPr/>
        </p:nvSpPr>
        <p:spPr>
          <a:xfrm rot="18337279">
            <a:off x="2990270" y="2978311"/>
            <a:ext cx="800843" cy="208007"/>
          </a:xfrm>
          <a:prstGeom prst="rightArrow">
            <a:avLst>
              <a:gd name="adj1" fmla="val 30136"/>
              <a:gd name="adj2" fmla="val 130449"/>
            </a:avLst>
          </a:prstGeom>
          <a:solidFill>
            <a:schemeClr val="tx2">
              <a:alpha val="60000"/>
            </a:schemeClr>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23" name="TextBox 22">
            <a:extLst>
              <a:ext uri="{FF2B5EF4-FFF2-40B4-BE49-F238E27FC236}">
                <a16:creationId xmlns:a16="http://schemas.microsoft.com/office/drawing/2014/main" id="{D6B19E7B-DC14-49C2-B360-8654AE8DAE04}"/>
              </a:ext>
            </a:extLst>
          </p:cNvPr>
          <p:cNvSpPr txBox="1"/>
          <p:nvPr/>
        </p:nvSpPr>
        <p:spPr>
          <a:xfrm>
            <a:off x="7714685" y="1326702"/>
            <a:ext cx="2250616" cy="294953"/>
          </a:xfrm>
          <a:prstGeom prst="rect">
            <a:avLst/>
          </a:prstGeom>
          <a:noFill/>
        </p:spPr>
        <p:txBody>
          <a:bodyPr wrap="none" lIns="0" tIns="0" rIns="0" bIns="0" rtlCol="0" anchor="t" anchorCtr="0">
            <a:spAutoFit/>
          </a:bodyPr>
          <a:lstStyle/>
          <a:p>
            <a:pPr algn="l">
              <a:lnSpc>
                <a:spcPts val="2300"/>
              </a:lnSpc>
              <a:spcBef>
                <a:spcPts val="1150"/>
              </a:spcBef>
            </a:pPr>
            <a:r>
              <a:rPr lang="en-US" sz="2000" dirty="0"/>
              <a:t>Emission of Mrk421</a:t>
            </a:r>
          </a:p>
        </p:txBody>
      </p:sp>
      <p:sp>
        <p:nvSpPr>
          <p:cNvPr id="25" name="TextBox 24">
            <a:extLst>
              <a:ext uri="{FF2B5EF4-FFF2-40B4-BE49-F238E27FC236}">
                <a16:creationId xmlns:a16="http://schemas.microsoft.com/office/drawing/2014/main" id="{92CE35CC-F5AF-4CF9-9127-03F3A18F7071}"/>
              </a:ext>
            </a:extLst>
          </p:cNvPr>
          <p:cNvSpPr txBox="1"/>
          <p:nvPr/>
        </p:nvSpPr>
        <p:spPr>
          <a:xfrm>
            <a:off x="9645085" y="6223350"/>
            <a:ext cx="2016771" cy="294953"/>
          </a:xfrm>
          <a:prstGeom prst="rect">
            <a:avLst/>
          </a:prstGeom>
          <a:noFill/>
        </p:spPr>
        <p:txBody>
          <a:bodyPr wrap="none" lIns="0" tIns="0" rIns="0" bIns="0" rtlCol="0" anchor="t" anchorCtr="0">
            <a:spAutoFit/>
          </a:bodyPr>
          <a:lstStyle/>
          <a:p>
            <a:pPr algn="l">
              <a:lnSpc>
                <a:spcPts val="2300"/>
              </a:lnSpc>
              <a:spcBef>
                <a:spcPts val="1150"/>
              </a:spcBef>
            </a:pPr>
            <a:r>
              <a:rPr lang="en-US" sz="2000" dirty="0">
                <a:solidFill>
                  <a:schemeClr val="tx1">
                    <a:lumMod val="50000"/>
                    <a:lumOff val="50000"/>
                  </a:schemeClr>
                </a:solidFill>
              </a:rPr>
              <a:t>(Abdo et al. 2011)</a:t>
            </a:r>
          </a:p>
        </p:txBody>
      </p:sp>
    </p:spTree>
    <p:extLst>
      <p:ext uri="{BB962C8B-B14F-4D97-AF65-F5344CB8AC3E}">
        <p14:creationId xmlns:p14="http://schemas.microsoft.com/office/powerpoint/2010/main" val="106961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CD550-785C-49D9-8C65-8D6CD9B88F23}"/>
              </a:ext>
            </a:extLst>
          </p:cNvPr>
          <p:cNvSpPr>
            <a:spLocks noGrp="1"/>
          </p:cNvSpPr>
          <p:nvPr>
            <p:ph type="title"/>
          </p:nvPr>
        </p:nvSpPr>
        <p:spPr/>
        <p:txBody>
          <a:bodyPr/>
          <a:lstStyle/>
          <a:p>
            <a:r>
              <a:rPr lang="en-US" dirty="0"/>
              <a:t>Blazar emission and shocks in AGN jets</a:t>
            </a:r>
          </a:p>
        </p:txBody>
      </p:sp>
      <p:pic>
        <p:nvPicPr>
          <p:cNvPr id="3" name="Picture 2">
            <a:extLst>
              <a:ext uri="{FF2B5EF4-FFF2-40B4-BE49-F238E27FC236}">
                <a16:creationId xmlns:a16="http://schemas.microsoft.com/office/drawing/2014/main" id="{10C9FE15-2658-4640-86A8-DFECD8A3412F}"/>
              </a:ext>
            </a:extLst>
          </p:cNvPr>
          <p:cNvPicPr>
            <a:picLocks noChangeAspect="1"/>
          </p:cNvPicPr>
          <p:nvPr/>
        </p:nvPicPr>
        <p:blipFill>
          <a:blip r:embed="rId2"/>
          <a:stretch>
            <a:fillRect/>
          </a:stretch>
        </p:blipFill>
        <p:spPr>
          <a:xfrm>
            <a:off x="5669293" y="1757660"/>
            <a:ext cx="6114719" cy="4152615"/>
          </a:xfrm>
          <a:prstGeom prst="rect">
            <a:avLst/>
          </a:prstGeom>
        </p:spPr>
      </p:pic>
      <p:pic>
        <p:nvPicPr>
          <p:cNvPr id="8" name="Picture 7">
            <a:extLst>
              <a:ext uri="{FF2B5EF4-FFF2-40B4-BE49-F238E27FC236}">
                <a16:creationId xmlns:a16="http://schemas.microsoft.com/office/drawing/2014/main" id="{8194F02B-F570-4164-807A-78E7F8A88ACC}"/>
              </a:ext>
            </a:extLst>
          </p:cNvPr>
          <p:cNvPicPr>
            <a:picLocks noChangeAspect="1"/>
          </p:cNvPicPr>
          <p:nvPr/>
        </p:nvPicPr>
        <p:blipFill>
          <a:blip r:embed="rId3"/>
          <a:stretch>
            <a:fillRect/>
          </a:stretch>
        </p:blipFill>
        <p:spPr>
          <a:xfrm rot="2132153">
            <a:off x="856056" y="2273775"/>
            <a:ext cx="3503339" cy="3657600"/>
          </a:xfrm>
          <a:prstGeom prst="rect">
            <a:avLst/>
          </a:prstGeom>
        </p:spPr>
      </p:pic>
      <p:cxnSp>
        <p:nvCxnSpPr>
          <p:cNvPr id="10" name="Straight Arrow Connector 9">
            <a:extLst>
              <a:ext uri="{FF2B5EF4-FFF2-40B4-BE49-F238E27FC236}">
                <a16:creationId xmlns:a16="http://schemas.microsoft.com/office/drawing/2014/main" id="{0F736D70-134D-48EE-A89A-D95E9013020F}"/>
              </a:ext>
            </a:extLst>
          </p:cNvPr>
          <p:cNvCxnSpPr>
            <a:cxnSpLocks/>
          </p:cNvCxnSpPr>
          <p:nvPr/>
        </p:nvCxnSpPr>
        <p:spPr>
          <a:xfrm flipV="1">
            <a:off x="1050818" y="5240866"/>
            <a:ext cx="680164" cy="401516"/>
          </a:xfrm>
          <a:prstGeom prst="straightConnector1">
            <a:avLst/>
          </a:prstGeom>
          <a:ln>
            <a:solidFill>
              <a:schemeClr val="accent1">
                <a:alpha val="50000"/>
              </a:schemeClr>
            </a:solidFill>
            <a:headEnd type="none" w="med" len="med"/>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F664D01-3D9B-48E0-9244-8485284DF4C0}"/>
              </a:ext>
            </a:extLst>
          </p:cNvPr>
          <p:cNvSpPr txBox="1"/>
          <p:nvPr/>
        </p:nvSpPr>
        <p:spPr>
          <a:xfrm>
            <a:off x="1253843" y="3005336"/>
            <a:ext cx="274114"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Jet</a:t>
            </a:r>
          </a:p>
        </p:txBody>
      </p:sp>
      <p:sp>
        <p:nvSpPr>
          <p:cNvPr id="12" name="TextBox 11">
            <a:extLst>
              <a:ext uri="{FF2B5EF4-FFF2-40B4-BE49-F238E27FC236}">
                <a16:creationId xmlns:a16="http://schemas.microsoft.com/office/drawing/2014/main" id="{8CC5F751-FE28-480E-8B2B-E88DC3DB131A}"/>
              </a:ext>
            </a:extLst>
          </p:cNvPr>
          <p:cNvSpPr txBox="1"/>
          <p:nvPr/>
        </p:nvSpPr>
        <p:spPr>
          <a:xfrm>
            <a:off x="2406085" y="6181208"/>
            <a:ext cx="1333698"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Accretion disk </a:t>
            </a:r>
          </a:p>
        </p:txBody>
      </p:sp>
      <p:sp>
        <p:nvSpPr>
          <p:cNvPr id="13" name="TextBox 12">
            <a:extLst>
              <a:ext uri="{FF2B5EF4-FFF2-40B4-BE49-F238E27FC236}">
                <a16:creationId xmlns:a16="http://schemas.microsoft.com/office/drawing/2014/main" id="{A46BF006-FBD5-4B42-A15C-8D5D6776A1F7}"/>
              </a:ext>
            </a:extLst>
          </p:cNvPr>
          <p:cNvSpPr txBox="1"/>
          <p:nvPr/>
        </p:nvSpPr>
        <p:spPr>
          <a:xfrm>
            <a:off x="578734" y="5642381"/>
            <a:ext cx="944169"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Black hole</a:t>
            </a:r>
          </a:p>
        </p:txBody>
      </p:sp>
      <p:sp>
        <p:nvSpPr>
          <p:cNvPr id="17" name="TextBox 16">
            <a:extLst>
              <a:ext uri="{FF2B5EF4-FFF2-40B4-BE49-F238E27FC236}">
                <a16:creationId xmlns:a16="http://schemas.microsoft.com/office/drawing/2014/main" id="{0E1E22C8-8AA8-4D09-8B98-3D6BB95FEEBF}"/>
              </a:ext>
            </a:extLst>
          </p:cNvPr>
          <p:cNvSpPr txBox="1"/>
          <p:nvPr/>
        </p:nvSpPr>
        <p:spPr>
          <a:xfrm>
            <a:off x="3072934" y="5041259"/>
            <a:ext cx="2018181" cy="492443"/>
          </a:xfrm>
          <a:prstGeom prst="rect">
            <a:avLst/>
          </a:prstGeom>
          <a:noFill/>
        </p:spPr>
        <p:txBody>
          <a:bodyPr wrap="none" lIns="0" tIns="0" rIns="0" bIns="0" rtlCol="0" anchor="t" anchorCtr="0">
            <a:spAutoFit/>
          </a:bodyPr>
          <a:lstStyle/>
          <a:p>
            <a:pPr algn="l"/>
            <a:r>
              <a:rPr lang="en-US" sz="1600" b="1" dirty="0"/>
              <a:t>Shock</a:t>
            </a:r>
            <a:r>
              <a:rPr lang="en-US" sz="1600" dirty="0"/>
              <a:t>, reconnection, </a:t>
            </a:r>
          </a:p>
          <a:p>
            <a:pPr algn="l"/>
            <a:r>
              <a:rPr lang="en-US" sz="1600" dirty="0"/>
              <a:t>turbulence, shear</a:t>
            </a:r>
          </a:p>
        </p:txBody>
      </p:sp>
      <p:sp>
        <p:nvSpPr>
          <p:cNvPr id="18" name="TextBox 17">
            <a:extLst>
              <a:ext uri="{FF2B5EF4-FFF2-40B4-BE49-F238E27FC236}">
                <a16:creationId xmlns:a16="http://schemas.microsoft.com/office/drawing/2014/main" id="{3816133D-DA63-4764-99D1-8A7B1E1CC87C}"/>
              </a:ext>
            </a:extLst>
          </p:cNvPr>
          <p:cNvSpPr txBox="1"/>
          <p:nvPr/>
        </p:nvSpPr>
        <p:spPr>
          <a:xfrm>
            <a:off x="3763976" y="4290299"/>
            <a:ext cx="1332096"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Emission zone</a:t>
            </a:r>
          </a:p>
        </p:txBody>
      </p:sp>
      <p:pic>
        <p:nvPicPr>
          <p:cNvPr id="14" name="Picture 13">
            <a:extLst>
              <a:ext uri="{FF2B5EF4-FFF2-40B4-BE49-F238E27FC236}">
                <a16:creationId xmlns:a16="http://schemas.microsoft.com/office/drawing/2014/main" id="{86E9EB49-A1E8-46BA-9CC9-A4F14BA4220D}"/>
              </a:ext>
            </a:extLst>
          </p:cNvPr>
          <p:cNvPicPr>
            <a:picLocks noChangeAspect="1"/>
          </p:cNvPicPr>
          <p:nvPr/>
        </p:nvPicPr>
        <p:blipFill rotWithShape="1">
          <a:blip r:embed="rId4"/>
          <a:srcRect l="79215" t="26947" b="16316"/>
          <a:stretch/>
        </p:blipFill>
        <p:spPr>
          <a:xfrm>
            <a:off x="4229741" y="1137597"/>
            <a:ext cx="574682" cy="673164"/>
          </a:xfrm>
          <a:prstGeom prst="rect">
            <a:avLst/>
          </a:prstGeom>
        </p:spPr>
      </p:pic>
      <p:sp>
        <p:nvSpPr>
          <p:cNvPr id="6" name="Left Brace 5">
            <a:extLst>
              <a:ext uri="{FF2B5EF4-FFF2-40B4-BE49-F238E27FC236}">
                <a16:creationId xmlns:a16="http://schemas.microsoft.com/office/drawing/2014/main" id="{30A13A92-690D-49F0-993A-A5BF74B41E5A}"/>
              </a:ext>
            </a:extLst>
          </p:cNvPr>
          <p:cNvSpPr/>
          <p:nvPr/>
        </p:nvSpPr>
        <p:spPr>
          <a:xfrm rot="1249473">
            <a:off x="1724065" y="2255707"/>
            <a:ext cx="173965" cy="2071325"/>
          </a:xfrm>
          <a:prstGeom prst="leftBrace">
            <a:avLst/>
          </a:prstGeom>
          <a:ln w="19050" cmpd="sng">
            <a:solidFill>
              <a:schemeClr val="accent1">
                <a:alpha val="42000"/>
              </a:schemeClr>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C566137D-52B7-40A7-874A-53997B543C7E}"/>
              </a:ext>
            </a:extLst>
          </p:cNvPr>
          <p:cNvCxnSpPr>
            <a:cxnSpLocks/>
          </p:cNvCxnSpPr>
          <p:nvPr/>
        </p:nvCxnSpPr>
        <p:spPr>
          <a:xfrm flipH="1" flipV="1">
            <a:off x="2899382" y="4424247"/>
            <a:ext cx="347134" cy="648110"/>
          </a:xfrm>
          <a:prstGeom prst="straightConnector1">
            <a:avLst/>
          </a:prstGeom>
          <a:ln>
            <a:solidFill>
              <a:schemeClr val="accent1">
                <a:alpha val="50000"/>
              </a:schemeClr>
            </a:solidFill>
            <a:headEnd type="none" w="med" len="med"/>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F4D2BE66-3AAB-41CD-A47E-6DC16F8C9793}"/>
              </a:ext>
            </a:extLst>
          </p:cNvPr>
          <p:cNvCxnSpPr>
            <a:cxnSpLocks/>
          </p:cNvCxnSpPr>
          <p:nvPr/>
        </p:nvCxnSpPr>
        <p:spPr>
          <a:xfrm flipH="1" flipV="1">
            <a:off x="3190755" y="3843866"/>
            <a:ext cx="733094" cy="446434"/>
          </a:xfrm>
          <a:prstGeom prst="straightConnector1">
            <a:avLst/>
          </a:prstGeom>
          <a:ln>
            <a:solidFill>
              <a:schemeClr val="accent1">
                <a:alpha val="50000"/>
              </a:schemeClr>
            </a:solidFill>
            <a:headEnd type="none" w="med" len="med"/>
            <a:tailEnd type="triangle"/>
          </a:ln>
        </p:spPr>
        <p:style>
          <a:lnRef idx="3">
            <a:schemeClr val="dk1"/>
          </a:lnRef>
          <a:fillRef idx="0">
            <a:schemeClr val="dk1"/>
          </a:fillRef>
          <a:effectRef idx="2">
            <a:schemeClr val="dk1"/>
          </a:effectRef>
          <a:fontRef idx="minor">
            <a:schemeClr val="tx1"/>
          </a:fontRef>
        </p:style>
      </p:cxnSp>
      <p:sp>
        <p:nvSpPr>
          <p:cNvPr id="22" name="Arrow: Right 21">
            <a:extLst>
              <a:ext uri="{FF2B5EF4-FFF2-40B4-BE49-F238E27FC236}">
                <a16:creationId xmlns:a16="http://schemas.microsoft.com/office/drawing/2014/main" id="{87F96ADC-995F-485F-A272-F922175AE332}"/>
              </a:ext>
            </a:extLst>
          </p:cNvPr>
          <p:cNvSpPr/>
          <p:nvPr/>
        </p:nvSpPr>
        <p:spPr>
          <a:xfrm rot="18337279">
            <a:off x="2990270" y="2978311"/>
            <a:ext cx="800843" cy="208007"/>
          </a:xfrm>
          <a:prstGeom prst="rightArrow">
            <a:avLst>
              <a:gd name="adj1" fmla="val 30136"/>
              <a:gd name="adj2" fmla="val 130449"/>
            </a:avLst>
          </a:prstGeom>
          <a:solidFill>
            <a:schemeClr val="tx2">
              <a:alpha val="60000"/>
            </a:schemeClr>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23" name="TextBox 22">
            <a:extLst>
              <a:ext uri="{FF2B5EF4-FFF2-40B4-BE49-F238E27FC236}">
                <a16:creationId xmlns:a16="http://schemas.microsoft.com/office/drawing/2014/main" id="{D6B19E7B-DC14-49C2-B360-8654AE8DAE04}"/>
              </a:ext>
            </a:extLst>
          </p:cNvPr>
          <p:cNvSpPr txBox="1"/>
          <p:nvPr/>
        </p:nvSpPr>
        <p:spPr>
          <a:xfrm>
            <a:off x="7714685" y="1326702"/>
            <a:ext cx="2250616" cy="294953"/>
          </a:xfrm>
          <a:prstGeom prst="rect">
            <a:avLst/>
          </a:prstGeom>
          <a:noFill/>
        </p:spPr>
        <p:txBody>
          <a:bodyPr wrap="none" lIns="0" tIns="0" rIns="0" bIns="0" rtlCol="0" anchor="t" anchorCtr="0">
            <a:spAutoFit/>
          </a:bodyPr>
          <a:lstStyle/>
          <a:p>
            <a:pPr algn="l">
              <a:lnSpc>
                <a:spcPts val="2300"/>
              </a:lnSpc>
              <a:spcBef>
                <a:spcPts val="1150"/>
              </a:spcBef>
            </a:pPr>
            <a:r>
              <a:rPr lang="en-US" sz="2000" dirty="0"/>
              <a:t>Emission of Mrk421</a:t>
            </a:r>
          </a:p>
        </p:txBody>
      </p:sp>
      <p:sp>
        <p:nvSpPr>
          <p:cNvPr id="25" name="TextBox 24">
            <a:extLst>
              <a:ext uri="{FF2B5EF4-FFF2-40B4-BE49-F238E27FC236}">
                <a16:creationId xmlns:a16="http://schemas.microsoft.com/office/drawing/2014/main" id="{92CE35CC-F5AF-4CF9-9127-03F3A18F7071}"/>
              </a:ext>
            </a:extLst>
          </p:cNvPr>
          <p:cNvSpPr txBox="1"/>
          <p:nvPr/>
        </p:nvSpPr>
        <p:spPr>
          <a:xfrm>
            <a:off x="9645085" y="6223350"/>
            <a:ext cx="2016771" cy="294953"/>
          </a:xfrm>
          <a:prstGeom prst="rect">
            <a:avLst/>
          </a:prstGeom>
          <a:noFill/>
        </p:spPr>
        <p:txBody>
          <a:bodyPr wrap="none" lIns="0" tIns="0" rIns="0" bIns="0" rtlCol="0" anchor="t" anchorCtr="0">
            <a:spAutoFit/>
          </a:bodyPr>
          <a:lstStyle/>
          <a:p>
            <a:pPr algn="l">
              <a:lnSpc>
                <a:spcPts val="2300"/>
              </a:lnSpc>
              <a:spcBef>
                <a:spcPts val="1150"/>
              </a:spcBef>
            </a:pPr>
            <a:r>
              <a:rPr lang="en-US" sz="2000" dirty="0">
                <a:solidFill>
                  <a:schemeClr val="tx1">
                    <a:lumMod val="50000"/>
                    <a:lumOff val="50000"/>
                  </a:schemeClr>
                </a:solidFill>
              </a:rPr>
              <a:t>(Abdo et al. 2011)</a:t>
            </a:r>
          </a:p>
        </p:txBody>
      </p:sp>
    </p:spTree>
    <p:extLst>
      <p:ext uri="{BB962C8B-B14F-4D97-AF65-F5344CB8AC3E}">
        <p14:creationId xmlns:p14="http://schemas.microsoft.com/office/powerpoint/2010/main" val="1527271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CD550-785C-49D9-8C65-8D6CD9B88F23}"/>
              </a:ext>
            </a:extLst>
          </p:cNvPr>
          <p:cNvSpPr>
            <a:spLocks noGrp="1"/>
          </p:cNvSpPr>
          <p:nvPr>
            <p:ph type="title"/>
          </p:nvPr>
        </p:nvSpPr>
        <p:spPr/>
        <p:txBody>
          <a:bodyPr/>
          <a:lstStyle/>
          <a:p>
            <a:r>
              <a:rPr lang="en-US" dirty="0"/>
              <a:t>Blazar emission and shocks in AGN jets</a:t>
            </a:r>
          </a:p>
        </p:txBody>
      </p:sp>
      <p:pic>
        <p:nvPicPr>
          <p:cNvPr id="8" name="Picture 7">
            <a:extLst>
              <a:ext uri="{FF2B5EF4-FFF2-40B4-BE49-F238E27FC236}">
                <a16:creationId xmlns:a16="http://schemas.microsoft.com/office/drawing/2014/main" id="{8194F02B-F570-4164-807A-78E7F8A88ACC}"/>
              </a:ext>
            </a:extLst>
          </p:cNvPr>
          <p:cNvPicPr>
            <a:picLocks noChangeAspect="1"/>
          </p:cNvPicPr>
          <p:nvPr/>
        </p:nvPicPr>
        <p:blipFill>
          <a:blip r:embed="rId2"/>
          <a:stretch>
            <a:fillRect/>
          </a:stretch>
        </p:blipFill>
        <p:spPr>
          <a:xfrm rot="2132153">
            <a:off x="856056" y="2273775"/>
            <a:ext cx="3503339" cy="3657600"/>
          </a:xfrm>
          <a:prstGeom prst="rect">
            <a:avLst/>
          </a:prstGeom>
        </p:spPr>
      </p:pic>
      <p:cxnSp>
        <p:nvCxnSpPr>
          <p:cNvPr id="10" name="Straight Arrow Connector 9">
            <a:extLst>
              <a:ext uri="{FF2B5EF4-FFF2-40B4-BE49-F238E27FC236}">
                <a16:creationId xmlns:a16="http://schemas.microsoft.com/office/drawing/2014/main" id="{0F736D70-134D-48EE-A89A-D95E9013020F}"/>
              </a:ext>
            </a:extLst>
          </p:cNvPr>
          <p:cNvCxnSpPr>
            <a:cxnSpLocks/>
          </p:cNvCxnSpPr>
          <p:nvPr/>
        </p:nvCxnSpPr>
        <p:spPr>
          <a:xfrm flipV="1">
            <a:off x="1050818" y="5240866"/>
            <a:ext cx="680164" cy="401516"/>
          </a:xfrm>
          <a:prstGeom prst="straightConnector1">
            <a:avLst/>
          </a:prstGeom>
          <a:ln>
            <a:solidFill>
              <a:schemeClr val="accent1">
                <a:alpha val="50000"/>
              </a:schemeClr>
            </a:solidFill>
            <a:headEnd type="none" w="med" len="med"/>
            <a:tailEnd type="triangle"/>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0F664D01-3D9B-48E0-9244-8485284DF4C0}"/>
              </a:ext>
            </a:extLst>
          </p:cNvPr>
          <p:cNvSpPr txBox="1"/>
          <p:nvPr/>
        </p:nvSpPr>
        <p:spPr>
          <a:xfrm>
            <a:off x="1253843" y="3005336"/>
            <a:ext cx="274114"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Jet</a:t>
            </a:r>
          </a:p>
        </p:txBody>
      </p:sp>
      <p:sp>
        <p:nvSpPr>
          <p:cNvPr id="12" name="TextBox 11">
            <a:extLst>
              <a:ext uri="{FF2B5EF4-FFF2-40B4-BE49-F238E27FC236}">
                <a16:creationId xmlns:a16="http://schemas.microsoft.com/office/drawing/2014/main" id="{8CC5F751-FE28-480E-8B2B-E88DC3DB131A}"/>
              </a:ext>
            </a:extLst>
          </p:cNvPr>
          <p:cNvSpPr txBox="1"/>
          <p:nvPr/>
        </p:nvSpPr>
        <p:spPr>
          <a:xfrm>
            <a:off x="2406085" y="6181208"/>
            <a:ext cx="1333698"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Accretion disk </a:t>
            </a:r>
          </a:p>
        </p:txBody>
      </p:sp>
      <p:sp>
        <p:nvSpPr>
          <p:cNvPr id="13" name="TextBox 12">
            <a:extLst>
              <a:ext uri="{FF2B5EF4-FFF2-40B4-BE49-F238E27FC236}">
                <a16:creationId xmlns:a16="http://schemas.microsoft.com/office/drawing/2014/main" id="{A46BF006-FBD5-4B42-A15C-8D5D6776A1F7}"/>
              </a:ext>
            </a:extLst>
          </p:cNvPr>
          <p:cNvSpPr txBox="1"/>
          <p:nvPr/>
        </p:nvSpPr>
        <p:spPr>
          <a:xfrm>
            <a:off x="578734" y="5642381"/>
            <a:ext cx="944169"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Black hole</a:t>
            </a:r>
          </a:p>
        </p:txBody>
      </p:sp>
      <p:sp>
        <p:nvSpPr>
          <p:cNvPr id="17" name="TextBox 16">
            <a:extLst>
              <a:ext uri="{FF2B5EF4-FFF2-40B4-BE49-F238E27FC236}">
                <a16:creationId xmlns:a16="http://schemas.microsoft.com/office/drawing/2014/main" id="{0E1E22C8-8AA8-4D09-8B98-3D6BB95FEEBF}"/>
              </a:ext>
            </a:extLst>
          </p:cNvPr>
          <p:cNvSpPr txBox="1"/>
          <p:nvPr/>
        </p:nvSpPr>
        <p:spPr>
          <a:xfrm>
            <a:off x="3072934" y="5041259"/>
            <a:ext cx="613951" cy="267894"/>
          </a:xfrm>
          <a:prstGeom prst="rect">
            <a:avLst/>
          </a:prstGeom>
          <a:noFill/>
        </p:spPr>
        <p:txBody>
          <a:bodyPr wrap="none" lIns="0" tIns="0" rIns="0" bIns="0" rtlCol="0" anchor="t" anchorCtr="0">
            <a:spAutoFit/>
          </a:bodyPr>
          <a:lstStyle/>
          <a:p>
            <a:pPr algn="l">
              <a:lnSpc>
                <a:spcPts val="2300"/>
              </a:lnSpc>
              <a:spcBef>
                <a:spcPts val="1150"/>
              </a:spcBef>
            </a:pPr>
            <a:r>
              <a:rPr lang="en-US" sz="1600" b="1" dirty="0"/>
              <a:t>Shock</a:t>
            </a:r>
          </a:p>
        </p:txBody>
      </p:sp>
      <p:sp>
        <p:nvSpPr>
          <p:cNvPr id="18" name="TextBox 17">
            <a:extLst>
              <a:ext uri="{FF2B5EF4-FFF2-40B4-BE49-F238E27FC236}">
                <a16:creationId xmlns:a16="http://schemas.microsoft.com/office/drawing/2014/main" id="{3816133D-DA63-4764-99D1-8A7B1E1CC87C}"/>
              </a:ext>
            </a:extLst>
          </p:cNvPr>
          <p:cNvSpPr txBox="1"/>
          <p:nvPr/>
        </p:nvSpPr>
        <p:spPr>
          <a:xfrm>
            <a:off x="3763976" y="4290299"/>
            <a:ext cx="1332096" cy="267894"/>
          </a:xfrm>
          <a:prstGeom prst="rect">
            <a:avLst/>
          </a:prstGeom>
          <a:noFill/>
        </p:spPr>
        <p:txBody>
          <a:bodyPr wrap="none" lIns="0" tIns="0" rIns="0" bIns="0" rtlCol="0" anchor="t" anchorCtr="0">
            <a:spAutoFit/>
          </a:bodyPr>
          <a:lstStyle/>
          <a:p>
            <a:pPr algn="l">
              <a:lnSpc>
                <a:spcPts val="2300"/>
              </a:lnSpc>
              <a:spcBef>
                <a:spcPts val="1150"/>
              </a:spcBef>
            </a:pPr>
            <a:r>
              <a:rPr lang="en-US" sz="1600" dirty="0"/>
              <a:t>Emission zone</a:t>
            </a:r>
          </a:p>
        </p:txBody>
      </p:sp>
      <p:pic>
        <p:nvPicPr>
          <p:cNvPr id="14" name="Picture 13">
            <a:extLst>
              <a:ext uri="{FF2B5EF4-FFF2-40B4-BE49-F238E27FC236}">
                <a16:creationId xmlns:a16="http://schemas.microsoft.com/office/drawing/2014/main" id="{86E9EB49-A1E8-46BA-9CC9-A4F14BA4220D}"/>
              </a:ext>
            </a:extLst>
          </p:cNvPr>
          <p:cNvPicPr>
            <a:picLocks noChangeAspect="1"/>
          </p:cNvPicPr>
          <p:nvPr/>
        </p:nvPicPr>
        <p:blipFill rotWithShape="1">
          <a:blip r:embed="rId3"/>
          <a:srcRect l="79215" t="26947" b="16316"/>
          <a:stretch/>
        </p:blipFill>
        <p:spPr>
          <a:xfrm>
            <a:off x="4229741" y="1137597"/>
            <a:ext cx="574682" cy="673164"/>
          </a:xfrm>
          <a:prstGeom prst="rect">
            <a:avLst/>
          </a:prstGeom>
        </p:spPr>
      </p:pic>
      <p:sp>
        <p:nvSpPr>
          <p:cNvPr id="6" name="Left Brace 5">
            <a:extLst>
              <a:ext uri="{FF2B5EF4-FFF2-40B4-BE49-F238E27FC236}">
                <a16:creationId xmlns:a16="http://schemas.microsoft.com/office/drawing/2014/main" id="{30A13A92-690D-49F0-993A-A5BF74B41E5A}"/>
              </a:ext>
            </a:extLst>
          </p:cNvPr>
          <p:cNvSpPr/>
          <p:nvPr/>
        </p:nvSpPr>
        <p:spPr>
          <a:xfrm rot="1249473">
            <a:off x="1724065" y="2255707"/>
            <a:ext cx="173965" cy="2071325"/>
          </a:xfrm>
          <a:prstGeom prst="leftBrace">
            <a:avLst/>
          </a:prstGeom>
          <a:ln w="19050" cmpd="sng">
            <a:solidFill>
              <a:schemeClr val="accent1">
                <a:alpha val="42000"/>
              </a:schemeClr>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C566137D-52B7-40A7-874A-53997B543C7E}"/>
              </a:ext>
            </a:extLst>
          </p:cNvPr>
          <p:cNvCxnSpPr>
            <a:cxnSpLocks/>
          </p:cNvCxnSpPr>
          <p:nvPr/>
        </p:nvCxnSpPr>
        <p:spPr>
          <a:xfrm flipH="1" flipV="1">
            <a:off x="2899382" y="4424247"/>
            <a:ext cx="347134" cy="648110"/>
          </a:xfrm>
          <a:prstGeom prst="straightConnector1">
            <a:avLst/>
          </a:prstGeom>
          <a:ln>
            <a:solidFill>
              <a:schemeClr val="accent1">
                <a:alpha val="50000"/>
              </a:schemeClr>
            </a:solidFill>
            <a:headEnd type="none" w="med" len="med"/>
            <a:tailEnd type="triangle"/>
          </a:ln>
        </p:spPr>
        <p:style>
          <a:lnRef idx="3">
            <a:schemeClr val="dk1"/>
          </a:lnRef>
          <a:fillRef idx="0">
            <a:schemeClr val="dk1"/>
          </a:fillRef>
          <a:effectRef idx="2">
            <a:schemeClr val="dk1"/>
          </a:effectRef>
          <a:fontRef idx="minor">
            <a:schemeClr val="tx1"/>
          </a:fontRef>
        </p:style>
      </p:cxnSp>
      <p:cxnSp>
        <p:nvCxnSpPr>
          <p:cNvPr id="19" name="Straight Arrow Connector 18">
            <a:extLst>
              <a:ext uri="{FF2B5EF4-FFF2-40B4-BE49-F238E27FC236}">
                <a16:creationId xmlns:a16="http://schemas.microsoft.com/office/drawing/2014/main" id="{F4D2BE66-3AAB-41CD-A47E-6DC16F8C9793}"/>
              </a:ext>
            </a:extLst>
          </p:cNvPr>
          <p:cNvCxnSpPr>
            <a:cxnSpLocks/>
          </p:cNvCxnSpPr>
          <p:nvPr/>
        </p:nvCxnSpPr>
        <p:spPr>
          <a:xfrm flipH="1" flipV="1">
            <a:off x="3190755" y="3843866"/>
            <a:ext cx="733094" cy="446434"/>
          </a:xfrm>
          <a:prstGeom prst="straightConnector1">
            <a:avLst/>
          </a:prstGeom>
          <a:ln>
            <a:solidFill>
              <a:schemeClr val="accent1">
                <a:alpha val="50000"/>
              </a:schemeClr>
            </a:solidFill>
            <a:headEnd type="none" w="med" len="med"/>
            <a:tailEnd type="triangle"/>
          </a:ln>
        </p:spPr>
        <p:style>
          <a:lnRef idx="3">
            <a:schemeClr val="dk1"/>
          </a:lnRef>
          <a:fillRef idx="0">
            <a:schemeClr val="dk1"/>
          </a:fillRef>
          <a:effectRef idx="2">
            <a:schemeClr val="dk1"/>
          </a:effectRef>
          <a:fontRef idx="minor">
            <a:schemeClr val="tx1"/>
          </a:fontRef>
        </p:style>
      </p:cxnSp>
      <p:sp>
        <p:nvSpPr>
          <p:cNvPr id="22" name="Arrow: Right 21">
            <a:extLst>
              <a:ext uri="{FF2B5EF4-FFF2-40B4-BE49-F238E27FC236}">
                <a16:creationId xmlns:a16="http://schemas.microsoft.com/office/drawing/2014/main" id="{87F96ADC-995F-485F-A272-F922175AE332}"/>
              </a:ext>
            </a:extLst>
          </p:cNvPr>
          <p:cNvSpPr/>
          <p:nvPr/>
        </p:nvSpPr>
        <p:spPr>
          <a:xfrm rot="18337279">
            <a:off x="2990270" y="2978311"/>
            <a:ext cx="800843" cy="208007"/>
          </a:xfrm>
          <a:prstGeom prst="rightArrow">
            <a:avLst>
              <a:gd name="adj1" fmla="val 30136"/>
              <a:gd name="adj2" fmla="val 130449"/>
            </a:avLst>
          </a:prstGeom>
          <a:solidFill>
            <a:schemeClr val="tx2">
              <a:alpha val="60000"/>
            </a:schemeClr>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t" anchorCtr="0"/>
          <a:lstStyle/>
          <a:p>
            <a:pPr algn="l">
              <a:spcBef>
                <a:spcPts val="1150"/>
              </a:spcBef>
              <a:buClr>
                <a:srgbClr val="116656"/>
              </a:buClr>
              <a:buSzPct val="120000"/>
            </a:pPr>
            <a:endParaRPr lang="en-US" sz="1300" b="1" dirty="0">
              <a:solidFill>
                <a:schemeClr val="bg1"/>
              </a:solidFill>
            </a:endParaRPr>
          </a:p>
        </p:txBody>
      </p:sp>
      <p:sp>
        <p:nvSpPr>
          <p:cNvPr id="23" name="TextBox 22">
            <a:extLst>
              <a:ext uri="{FF2B5EF4-FFF2-40B4-BE49-F238E27FC236}">
                <a16:creationId xmlns:a16="http://schemas.microsoft.com/office/drawing/2014/main" id="{D6B19E7B-DC14-49C2-B360-8654AE8DAE04}"/>
              </a:ext>
            </a:extLst>
          </p:cNvPr>
          <p:cNvSpPr txBox="1"/>
          <p:nvPr/>
        </p:nvSpPr>
        <p:spPr>
          <a:xfrm>
            <a:off x="5792936" y="1320466"/>
            <a:ext cx="6243697" cy="294953"/>
          </a:xfrm>
          <a:prstGeom prst="rect">
            <a:avLst/>
          </a:prstGeom>
          <a:noFill/>
        </p:spPr>
        <p:txBody>
          <a:bodyPr wrap="none" lIns="0" tIns="0" rIns="0" bIns="0" rtlCol="0" anchor="t" anchorCtr="0">
            <a:spAutoFit/>
          </a:bodyPr>
          <a:lstStyle/>
          <a:p>
            <a:pPr>
              <a:lnSpc>
                <a:spcPts val="2300"/>
              </a:lnSpc>
              <a:spcBef>
                <a:spcPts val="1150"/>
              </a:spcBef>
            </a:pPr>
            <a:r>
              <a:rPr lang="en-US" sz="2000" dirty="0"/>
              <a:t>Emission of Mrk421 + synchrotron self-Compton model</a:t>
            </a:r>
          </a:p>
        </p:txBody>
      </p:sp>
      <p:pic>
        <p:nvPicPr>
          <p:cNvPr id="20" name="Picture 19">
            <a:extLst>
              <a:ext uri="{FF2B5EF4-FFF2-40B4-BE49-F238E27FC236}">
                <a16:creationId xmlns:a16="http://schemas.microsoft.com/office/drawing/2014/main" id="{81EDBDC2-5031-483D-8747-586C2D138407}"/>
              </a:ext>
            </a:extLst>
          </p:cNvPr>
          <p:cNvPicPr>
            <a:picLocks noChangeAspect="1"/>
          </p:cNvPicPr>
          <p:nvPr/>
        </p:nvPicPr>
        <p:blipFill>
          <a:blip r:embed="rId4"/>
          <a:stretch>
            <a:fillRect/>
          </a:stretch>
        </p:blipFill>
        <p:spPr>
          <a:xfrm>
            <a:off x="5669293" y="1662833"/>
            <a:ext cx="6158388" cy="4568387"/>
          </a:xfrm>
          <a:prstGeom prst="rect">
            <a:avLst/>
          </a:prstGeom>
        </p:spPr>
      </p:pic>
      <p:sp>
        <p:nvSpPr>
          <p:cNvPr id="21" name="TextBox 20">
            <a:extLst>
              <a:ext uri="{FF2B5EF4-FFF2-40B4-BE49-F238E27FC236}">
                <a16:creationId xmlns:a16="http://schemas.microsoft.com/office/drawing/2014/main" id="{5C3827B5-0831-4EB3-8155-37CE5325E8CA}"/>
              </a:ext>
            </a:extLst>
          </p:cNvPr>
          <p:cNvSpPr txBox="1"/>
          <p:nvPr/>
        </p:nvSpPr>
        <p:spPr>
          <a:xfrm>
            <a:off x="9645085" y="6223350"/>
            <a:ext cx="2016771" cy="294953"/>
          </a:xfrm>
          <a:prstGeom prst="rect">
            <a:avLst/>
          </a:prstGeom>
          <a:noFill/>
        </p:spPr>
        <p:txBody>
          <a:bodyPr wrap="none" lIns="0" tIns="0" rIns="0" bIns="0" rtlCol="0" anchor="t" anchorCtr="0">
            <a:spAutoFit/>
          </a:bodyPr>
          <a:lstStyle/>
          <a:p>
            <a:pPr algn="l">
              <a:lnSpc>
                <a:spcPts val="2300"/>
              </a:lnSpc>
              <a:spcBef>
                <a:spcPts val="1150"/>
              </a:spcBef>
            </a:pPr>
            <a:r>
              <a:rPr lang="en-US" sz="2000" dirty="0">
                <a:solidFill>
                  <a:schemeClr val="tx1">
                    <a:lumMod val="50000"/>
                    <a:lumOff val="50000"/>
                  </a:schemeClr>
                </a:solidFill>
              </a:rPr>
              <a:t>(Abdo et al. 2011)</a:t>
            </a:r>
          </a:p>
        </p:txBody>
      </p:sp>
    </p:spTree>
    <p:extLst>
      <p:ext uri="{BB962C8B-B14F-4D97-AF65-F5344CB8AC3E}">
        <p14:creationId xmlns:p14="http://schemas.microsoft.com/office/powerpoint/2010/main" val="797769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CD550-785C-49D9-8C65-8D6CD9B88F23}"/>
              </a:ext>
            </a:extLst>
          </p:cNvPr>
          <p:cNvSpPr>
            <a:spLocks noGrp="1"/>
          </p:cNvSpPr>
          <p:nvPr>
            <p:ph type="title"/>
          </p:nvPr>
        </p:nvSpPr>
        <p:spPr/>
        <p:txBody>
          <a:bodyPr/>
          <a:lstStyle/>
          <a:p>
            <a:r>
              <a:rPr lang="en-US" dirty="0"/>
              <a:t>Blazar emission and shocks in AGN jets</a:t>
            </a:r>
          </a:p>
        </p:txBody>
      </p:sp>
      <p:sp>
        <p:nvSpPr>
          <p:cNvPr id="23" name="TextBox 22">
            <a:extLst>
              <a:ext uri="{FF2B5EF4-FFF2-40B4-BE49-F238E27FC236}">
                <a16:creationId xmlns:a16="http://schemas.microsoft.com/office/drawing/2014/main" id="{D6B19E7B-DC14-49C2-B360-8654AE8DAE04}"/>
              </a:ext>
            </a:extLst>
          </p:cNvPr>
          <p:cNvSpPr txBox="1"/>
          <p:nvPr/>
        </p:nvSpPr>
        <p:spPr>
          <a:xfrm>
            <a:off x="5792936" y="1320466"/>
            <a:ext cx="6243697" cy="294953"/>
          </a:xfrm>
          <a:prstGeom prst="rect">
            <a:avLst/>
          </a:prstGeom>
          <a:noFill/>
        </p:spPr>
        <p:txBody>
          <a:bodyPr wrap="none" lIns="0" tIns="0" rIns="0" bIns="0" rtlCol="0" anchor="t" anchorCtr="0">
            <a:spAutoFit/>
          </a:bodyPr>
          <a:lstStyle/>
          <a:p>
            <a:pPr>
              <a:lnSpc>
                <a:spcPts val="2300"/>
              </a:lnSpc>
              <a:spcBef>
                <a:spcPts val="1150"/>
              </a:spcBef>
            </a:pPr>
            <a:r>
              <a:rPr lang="en-US" sz="2000" dirty="0"/>
              <a:t>Emission of Mrk421 + synchrotron self-Compton model</a:t>
            </a:r>
          </a:p>
        </p:txBody>
      </p:sp>
      <p:pic>
        <p:nvPicPr>
          <p:cNvPr id="13" name="Picture 12">
            <a:extLst>
              <a:ext uri="{FF2B5EF4-FFF2-40B4-BE49-F238E27FC236}">
                <a16:creationId xmlns:a16="http://schemas.microsoft.com/office/drawing/2014/main" id="{12C5C205-B8C9-47C6-AEEA-72631129FDD7}"/>
              </a:ext>
            </a:extLst>
          </p:cNvPr>
          <p:cNvPicPr>
            <a:picLocks noChangeAspect="1"/>
          </p:cNvPicPr>
          <p:nvPr/>
        </p:nvPicPr>
        <p:blipFill rotWithShape="1">
          <a:blip r:embed="rId2"/>
          <a:srcRect t="13298" r="54736"/>
          <a:stretch/>
        </p:blipFill>
        <p:spPr>
          <a:xfrm>
            <a:off x="1393921" y="1498535"/>
            <a:ext cx="2870065" cy="1832497"/>
          </a:xfrm>
          <a:prstGeom prst="rect">
            <a:avLst/>
          </a:prstGeom>
        </p:spPr>
      </p:pic>
      <p:sp>
        <p:nvSpPr>
          <p:cNvPr id="14" name="TextBox 13">
            <a:extLst>
              <a:ext uri="{FF2B5EF4-FFF2-40B4-BE49-F238E27FC236}">
                <a16:creationId xmlns:a16="http://schemas.microsoft.com/office/drawing/2014/main" id="{08BB1830-A2EE-44FB-9252-8BB2D3EBE156}"/>
              </a:ext>
            </a:extLst>
          </p:cNvPr>
          <p:cNvSpPr txBox="1"/>
          <p:nvPr/>
        </p:nvSpPr>
        <p:spPr>
          <a:xfrm>
            <a:off x="1630977" y="1110363"/>
            <a:ext cx="2893421" cy="294953"/>
          </a:xfrm>
          <a:prstGeom prst="rect">
            <a:avLst/>
          </a:prstGeom>
          <a:noFill/>
        </p:spPr>
        <p:txBody>
          <a:bodyPr wrap="none" lIns="0" tIns="0" rIns="0" bIns="0" rtlCol="0" anchor="t" anchorCtr="0">
            <a:spAutoFit/>
          </a:bodyPr>
          <a:lstStyle/>
          <a:p>
            <a:pPr>
              <a:lnSpc>
                <a:spcPts val="2300"/>
              </a:lnSpc>
              <a:spcBef>
                <a:spcPts val="1150"/>
              </a:spcBef>
            </a:pPr>
            <a:r>
              <a:rPr lang="en-US" sz="2000" dirty="0"/>
              <a:t>Used electron distribution</a:t>
            </a:r>
          </a:p>
        </p:txBody>
      </p:sp>
      <p:pic>
        <p:nvPicPr>
          <p:cNvPr id="7" name="Picture 6">
            <a:extLst>
              <a:ext uri="{FF2B5EF4-FFF2-40B4-BE49-F238E27FC236}">
                <a16:creationId xmlns:a16="http://schemas.microsoft.com/office/drawing/2014/main" id="{35E32C8E-44EB-412C-B8B0-5FB938E2A359}"/>
              </a:ext>
            </a:extLst>
          </p:cNvPr>
          <p:cNvPicPr>
            <a:picLocks noChangeAspect="1"/>
          </p:cNvPicPr>
          <p:nvPr/>
        </p:nvPicPr>
        <p:blipFill>
          <a:blip r:embed="rId3"/>
          <a:stretch>
            <a:fillRect/>
          </a:stretch>
        </p:blipFill>
        <p:spPr>
          <a:xfrm>
            <a:off x="5669293" y="1662833"/>
            <a:ext cx="6158388" cy="4568387"/>
          </a:xfrm>
          <a:prstGeom prst="rect">
            <a:avLst/>
          </a:prstGeom>
        </p:spPr>
      </p:pic>
    </p:spTree>
    <p:extLst>
      <p:ext uri="{BB962C8B-B14F-4D97-AF65-F5344CB8AC3E}">
        <p14:creationId xmlns:p14="http://schemas.microsoft.com/office/powerpoint/2010/main" val="27630633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CD550-785C-49D9-8C65-8D6CD9B88F23}"/>
              </a:ext>
            </a:extLst>
          </p:cNvPr>
          <p:cNvSpPr>
            <a:spLocks noGrp="1"/>
          </p:cNvSpPr>
          <p:nvPr>
            <p:ph type="title"/>
          </p:nvPr>
        </p:nvSpPr>
        <p:spPr/>
        <p:txBody>
          <a:bodyPr/>
          <a:lstStyle/>
          <a:p>
            <a:r>
              <a:rPr lang="en-US" dirty="0"/>
              <a:t>Blazar emission and shocks in AGN jets</a:t>
            </a:r>
          </a:p>
        </p:txBody>
      </p:sp>
      <p:sp>
        <p:nvSpPr>
          <p:cNvPr id="23" name="TextBox 22">
            <a:extLst>
              <a:ext uri="{FF2B5EF4-FFF2-40B4-BE49-F238E27FC236}">
                <a16:creationId xmlns:a16="http://schemas.microsoft.com/office/drawing/2014/main" id="{D6B19E7B-DC14-49C2-B360-8654AE8DAE04}"/>
              </a:ext>
            </a:extLst>
          </p:cNvPr>
          <p:cNvSpPr txBox="1"/>
          <p:nvPr/>
        </p:nvSpPr>
        <p:spPr>
          <a:xfrm>
            <a:off x="5792936" y="1320466"/>
            <a:ext cx="6243697" cy="294953"/>
          </a:xfrm>
          <a:prstGeom prst="rect">
            <a:avLst/>
          </a:prstGeom>
          <a:noFill/>
        </p:spPr>
        <p:txBody>
          <a:bodyPr wrap="none" lIns="0" tIns="0" rIns="0" bIns="0" rtlCol="0" anchor="t" anchorCtr="0">
            <a:spAutoFit/>
          </a:bodyPr>
          <a:lstStyle/>
          <a:p>
            <a:pPr>
              <a:lnSpc>
                <a:spcPts val="2300"/>
              </a:lnSpc>
              <a:spcBef>
                <a:spcPts val="1150"/>
              </a:spcBef>
            </a:pPr>
            <a:r>
              <a:rPr lang="en-US" sz="2000" dirty="0"/>
              <a:t>Emission of Mrk421 + synchrotron self-Compton model</a:t>
            </a:r>
          </a:p>
        </p:txBody>
      </p:sp>
      <p:grpSp>
        <p:nvGrpSpPr>
          <p:cNvPr id="25" name="Group 24">
            <a:extLst>
              <a:ext uri="{FF2B5EF4-FFF2-40B4-BE49-F238E27FC236}">
                <a16:creationId xmlns:a16="http://schemas.microsoft.com/office/drawing/2014/main" id="{1F1BA2D7-C11E-4F01-91EC-99BC00FD3C68}"/>
              </a:ext>
            </a:extLst>
          </p:cNvPr>
          <p:cNvGrpSpPr/>
          <p:nvPr/>
        </p:nvGrpSpPr>
        <p:grpSpPr>
          <a:xfrm>
            <a:off x="431788" y="4351732"/>
            <a:ext cx="4794332" cy="2071348"/>
            <a:chOff x="767592" y="1911350"/>
            <a:chExt cx="5423324" cy="2343098"/>
          </a:xfrm>
        </p:grpSpPr>
        <p:pic>
          <p:nvPicPr>
            <p:cNvPr id="26" name="Picture 25">
              <a:extLst>
                <a:ext uri="{FF2B5EF4-FFF2-40B4-BE49-F238E27FC236}">
                  <a16:creationId xmlns:a16="http://schemas.microsoft.com/office/drawing/2014/main" id="{7E396C7E-46D2-48FE-BE5B-888A9E7BC329}"/>
                </a:ext>
              </a:extLst>
            </p:cNvPr>
            <p:cNvPicPr>
              <a:picLocks noChangeAspect="1"/>
            </p:cNvPicPr>
            <p:nvPr/>
          </p:nvPicPr>
          <p:blipFill rotWithShape="1">
            <a:blip r:embed="rId2"/>
            <a:srcRect b="91574"/>
            <a:stretch/>
          </p:blipFill>
          <p:spPr>
            <a:xfrm>
              <a:off x="767592" y="1911350"/>
              <a:ext cx="5423324" cy="577850"/>
            </a:xfrm>
            <a:prstGeom prst="rect">
              <a:avLst/>
            </a:prstGeom>
          </p:spPr>
        </p:pic>
        <p:pic>
          <p:nvPicPr>
            <p:cNvPr id="27" name="Picture 26">
              <a:extLst>
                <a:ext uri="{FF2B5EF4-FFF2-40B4-BE49-F238E27FC236}">
                  <a16:creationId xmlns:a16="http://schemas.microsoft.com/office/drawing/2014/main" id="{DB09C6A3-57EA-48C7-8845-B727D60B8A41}"/>
                </a:ext>
              </a:extLst>
            </p:cNvPr>
            <p:cNvPicPr>
              <a:picLocks noChangeAspect="1"/>
            </p:cNvPicPr>
            <p:nvPr/>
          </p:nvPicPr>
          <p:blipFill rotWithShape="1">
            <a:blip r:embed="rId2"/>
            <a:srcRect t="30741" b="48148"/>
            <a:stretch/>
          </p:blipFill>
          <p:spPr>
            <a:xfrm>
              <a:off x="767592" y="2489200"/>
              <a:ext cx="5423324" cy="1447800"/>
            </a:xfrm>
            <a:prstGeom prst="rect">
              <a:avLst/>
            </a:prstGeom>
          </p:spPr>
        </p:pic>
        <p:pic>
          <p:nvPicPr>
            <p:cNvPr id="28" name="Picture 27">
              <a:extLst>
                <a:ext uri="{FF2B5EF4-FFF2-40B4-BE49-F238E27FC236}">
                  <a16:creationId xmlns:a16="http://schemas.microsoft.com/office/drawing/2014/main" id="{2B88FDED-0B85-4384-807F-213C87C22414}"/>
                </a:ext>
              </a:extLst>
            </p:cNvPr>
            <p:cNvPicPr>
              <a:picLocks noChangeAspect="1"/>
            </p:cNvPicPr>
            <p:nvPr/>
          </p:nvPicPr>
          <p:blipFill rotWithShape="1">
            <a:blip r:embed="rId2"/>
            <a:srcRect l="10376" t="94350" b="558"/>
            <a:stretch/>
          </p:blipFill>
          <p:spPr>
            <a:xfrm>
              <a:off x="1330325" y="3905199"/>
              <a:ext cx="4860591" cy="349249"/>
            </a:xfrm>
            <a:prstGeom prst="rect">
              <a:avLst/>
            </a:prstGeom>
          </p:spPr>
        </p:pic>
      </p:grpSp>
      <p:sp>
        <p:nvSpPr>
          <p:cNvPr id="11" name="TextBox 10">
            <a:extLst>
              <a:ext uri="{FF2B5EF4-FFF2-40B4-BE49-F238E27FC236}">
                <a16:creationId xmlns:a16="http://schemas.microsoft.com/office/drawing/2014/main" id="{6B93D9FA-FA5E-4556-844B-396CCFF2D31F}"/>
              </a:ext>
            </a:extLst>
          </p:cNvPr>
          <p:cNvSpPr txBox="1"/>
          <p:nvPr/>
        </p:nvSpPr>
        <p:spPr>
          <a:xfrm>
            <a:off x="3092523" y="6417219"/>
            <a:ext cx="2133597" cy="294953"/>
          </a:xfrm>
          <a:prstGeom prst="rect">
            <a:avLst/>
          </a:prstGeom>
          <a:noFill/>
        </p:spPr>
        <p:txBody>
          <a:bodyPr wrap="none" lIns="0" tIns="0" rIns="0" bIns="0" rtlCol="0" anchor="t" anchorCtr="0">
            <a:spAutoFit/>
          </a:bodyPr>
          <a:lstStyle/>
          <a:p>
            <a:pPr algn="l">
              <a:lnSpc>
                <a:spcPts val="2300"/>
              </a:lnSpc>
              <a:spcBef>
                <a:spcPts val="1150"/>
              </a:spcBef>
            </a:pPr>
            <a:r>
              <a:rPr lang="en-US" sz="2000" dirty="0">
                <a:solidFill>
                  <a:schemeClr val="tx1">
                    <a:lumMod val="50000"/>
                    <a:lumOff val="50000"/>
                  </a:schemeClr>
                </a:solidFill>
              </a:rPr>
              <a:t>(Gupta et al. 2024)</a:t>
            </a:r>
          </a:p>
        </p:txBody>
      </p:sp>
      <p:pic>
        <p:nvPicPr>
          <p:cNvPr id="13" name="Picture 12">
            <a:extLst>
              <a:ext uri="{FF2B5EF4-FFF2-40B4-BE49-F238E27FC236}">
                <a16:creationId xmlns:a16="http://schemas.microsoft.com/office/drawing/2014/main" id="{12C5C205-B8C9-47C6-AEEA-72631129FDD7}"/>
              </a:ext>
            </a:extLst>
          </p:cNvPr>
          <p:cNvPicPr>
            <a:picLocks noChangeAspect="1"/>
          </p:cNvPicPr>
          <p:nvPr/>
        </p:nvPicPr>
        <p:blipFill rotWithShape="1">
          <a:blip r:embed="rId3"/>
          <a:srcRect t="13298" r="54736"/>
          <a:stretch/>
        </p:blipFill>
        <p:spPr>
          <a:xfrm>
            <a:off x="1393921" y="1498535"/>
            <a:ext cx="2870065" cy="1832497"/>
          </a:xfrm>
          <a:prstGeom prst="rect">
            <a:avLst/>
          </a:prstGeom>
        </p:spPr>
      </p:pic>
      <p:sp>
        <p:nvSpPr>
          <p:cNvPr id="14" name="TextBox 13">
            <a:extLst>
              <a:ext uri="{FF2B5EF4-FFF2-40B4-BE49-F238E27FC236}">
                <a16:creationId xmlns:a16="http://schemas.microsoft.com/office/drawing/2014/main" id="{08BB1830-A2EE-44FB-9252-8BB2D3EBE156}"/>
              </a:ext>
            </a:extLst>
          </p:cNvPr>
          <p:cNvSpPr txBox="1"/>
          <p:nvPr/>
        </p:nvSpPr>
        <p:spPr>
          <a:xfrm>
            <a:off x="1630977" y="1110363"/>
            <a:ext cx="2893421" cy="294953"/>
          </a:xfrm>
          <a:prstGeom prst="rect">
            <a:avLst/>
          </a:prstGeom>
          <a:noFill/>
        </p:spPr>
        <p:txBody>
          <a:bodyPr wrap="none" lIns="0" tIns="0" rIns="0" bIns="0" rtlCol="0" anchor="t" anchorCtr="0">
            <a:spAutoFit/>
          </a:bodyPr>
          <a:lstStyle/>
          <a:p>
            <a:pPr>
              <a:lnSpc>
                <a:spcPts val="2300"/>
              </a:lnSpc>
              <a:spcBef>
                <a:spcPts val="1150"/>
              </a:spcBef>
            </a:pPr>
            <a:r>
              <a:rPr lang="en-US" sz="2000" dirty="0"/>
              <a:t>Used electron distribution</a:t>
            </a:r>
          </a:p>
        </p:txBody>
      </p:sp>
      <p:sp>
        <p:nvSpPr>
          <p:cNvPr id="15" name="TextBox 14">
            <a:extLst>
              <a:ext uri="{FF2B5EF4-FFF2-40B4-BE49-F238E27FC236}">
                <a16:creationId xmlns:a16="http://schemas.microsoft.com/office/drawing/2014/main" id="{7B08AF25-0150-4B84-9258-E71195DA73A5}"/>
              </a:ext>
            </a:extLst>
          </p:cNvPr>
          <p:cNvSpPr txBox="1"/>
          <p:nvPr/>
        </p:nvSpPr>
        <p:spPr>
          <a:xfrm>
            <a:off x="1393921" y="3888248"/>
            <a:ext cx="3265317" cy="294953"/>
          </a:xfrm>
          <a:prstGeom prst="rect">
            <a:avLst/>
          </a:prstGeom>
          <a:noFill/>
        </p:spPr>
        <p:txBody>
          <a:bodyPr wrap="none" lIns="0" tIns="0" rIns="0" bIns="0" rtlCol="0" anchor="t" anchorCtr="0">
            <a:spAutoFit/>
          </a:bodyPr>
          <a:lstStyle/>
          <a:p>
            <a:pPr>
              <a:lnSpc>
                <a:spcPts val="2300"/>
              </a:lnSpc>
              <a:spcBef>
                <a:spcPts val="1150"/>
              </a:spcBef>
            </a:pPr>
            <a:r>
              <a:rPr lang="en-US" sz="2000" dirty="0"/>
              <a:t>Realistic electron distribution</a:t>
            </a:r>
          </a:p>
        </p:txBody>
      </p:sp>
      <p:pic>
        <p:nvPicPr>
          <p:cNvPr id="16" name="Picture 15">
            <a:extLst>
              <a:ext uri="{FF2B5EF4-FFF2-40B4-BE49-F238E27FC236}">
                <a16:creationId xmlns:a16="http://schemas.microsoft.com/office/drawing/2014/main" id="{955C173C-2AC7-4342-AE5C-CA45011E216F}"/>
              </a:ext>
            </a:extLst>
          </p:cNvPr>
          <p:cNvPicPr>
            <a:picLocks noChangeAspect="1"/>
          </p:cNvPicPr>
          <p:nvPr/>
        </p:nvPicPr>
        <p:blipFill>
          <a:blip r:embed="rId4"/>
          <a:stretch>
            <a:fillRect/>
          </a:stretch>
        </p:blipFill>
        <p:spPr>
          <a:xfrm>
            <a:off x="5669293" y="1662833"/>
            <a:ext cx="6158388" cy="4568387"/>
          </a:xfrm>
          <a:prstGeom prst="rect">
            <a:avLst/>
          </a:prstGeom>
        </p:spPr>
      </p:pic>
    </p:spTree>
    <p:extLst>
      <p:ext uri="{BB962C8B-B14F-4D97-AF65-F5344CB8AC3E}">
        <p14:creationId xmlns:p14="http://schemas.microsoft.com/office/powerpoint/2010/main" val="1569760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CD550-785C-49D9-8C65-8D6CD9B88F23}"/>
              </a:ext>
            </a:extLst>
          </p:cNvPr>
          <p:cNvSpPr>
            <a:spLocks noGrp="1"/>
          </p:cNvSpPr>
          <p:nvPr>
            <p:ph type="title"/>
          </p:nvPr>
        </p:nvSpPr>
        <p:spPr/>
        <p:txBody>
          <a:bodyPr/>
          <a:lstStyle/>
          <a:p>
            <a:r>
              <a:rPr lang="en-US" dirty="0"/>
              <a:t>Using realistic electron energy distribution </a:t>
            </a:r>
          </a:p>
        </p:txBody>
      </p:sp>
      <p:pic>
        <p:nvPicPr>
          <p:cNvPr id="3" name="Picture 2">
            <a:extLst>
              <a:ext uri="{FF2B5EF4-FFF2-40B4-BE49-F238E27FC236}">
                <a16:creationId xmlns:a16="http://schemas.microsoft.com/office/drawing/2014/main" id="{5A07C317-C03F-4C01-BC8E-E817592535C9}"/>
              </a:ext>
            </a:extLst>
          </p:cNvPr>
          <p:cNvPicPr>
            <a:picLocks noChangeAspect="1"/>
          </p:cNvPicPr>
          <p:nvPr/>
        </p:nvPicPr>
        <p:blipFill>
          <a:blip r:embed="rId2"/>
          <a:stretch>
            <a:fillRect/>
          </a:stretch>
        </p:blipFill>
        <p:spPr>
          <a:xfrm>
            <a:off x="705680" y="1148295"/>
            <a:ext cx="5661369" cy="1137113"/>
          </a:xfrm>
          <a:prstGeom prst="rect">
            <a:avLst/>
          </a:prstGeom>
        </p:spPr>
      </p:pic>
      <p:sp>
        <p:nvSpPr>
          <p:cNvPr id="14" name="Text Placeholder 2">
            <a:extLst>
              <a:ext uri="{FF2B5EF4-FFF2-40B4-BE49-F238E27FC236}">
                <a16:creationId xmlns:a16="http://schemas.microsoft.com/office/drawing/2014/main" id="{9F0E8E2E-FAE1-476F-B6E5-586C91C450A8}"/>
              </a:ext>
            </a:extLst>
          </p:cNvPr>
          <p:cNvSpPr txBox="1">
            <a:spLocks/>
          </p:cNvSpPr>
          <p:nvPr/>
        </p:nvSpPr>
        <p:spPr>
          <a:xfrm>
            <a:off x="595470" y="2533449"/>
            <a:ext cx="5453820" cy="749788"/>
          </a:xfrm>
          <a:prstGeom prst="rect">
            <a:avLst/>
          </a:prstGeom>
          <a:noFill/>
          <a:ln>
            <a:noFill/>
          </a:ln>
        </p:spPr>
        <p:txBody>
          <a:bodyPr spcFirstLastPara="1" vert="horz" wrap="square" lIns="0" tIns="0" rIns="0" bIns="0" rtlCol="0" anchor="t" anchorCtr="0">
            <a:noAutofit/>
          </a:bodyPr>
          <a:lstStyle>
            <a:lvl1pPr marL="457200" marR="0" lvl="0" indent="-342900" algn="l" defTabSz="914400" rtl="0" eaLnBrk="1" fontAlgn="auto" latinLnBrk="0" hangingPunct="1">
              <a:lnSpc>
                <a:spcPct val="110000"/>
              </a:lnSpc>
              <a:spcBef>
                <a:spcPts val="0"/>
              </a:spcBef>
              <a:spcAft>
                <a:spcPts val="0"/>
              </a:spcAft>
              <a:buClr>
                <a:schemeClr val="dk1"/>
              </a:buClr>
              <a:buSzPts val="1800"/>
              <a:buFont typeface="Arial" panose="020B0604020202020204" pitchFamily="34" charset="0"/>
              <a:buChar char="•"/>
              <a:tabLst/>
              <a:defRPr lang="de-DE" sz="1800" b="0" i="0" kern="600" spc="40" baseline="0">
                <a:solidFill>
                  <a:schemeClr val="tx1"/>
                </a:solidFill>
                <a:latin typeface="+mn-lt"/>
                <a:ea typeface="+mn-ea"/>
                <a:cs typeface="+mn-cs"/>
              </a:defRPr>
            </a:lvl1pPr>
            <a:lvl2pPr marL="914400" lvl="1" indent="-342900" algn="l" defTabSz="914400" rtl="0" eaLnBrk="1" latinLnBrk="0" hangingPunct="1">
              <a:lnSpc>
                <a:spcPct val="100000"/>
              </a:lnSpc>
              <a:spcBef>
                <a:spcPts val="1200"/>
              </a:spcBef>
              <a:spcAft>
                <a:spcPts val="0"/>
              </a:spcAft>
              <a:buClr>
                <a:schemeClr val="dk1"/>
              </a:buClr>
              <a:buSzPts val="1800"/>
              <a:buFont typeface="Arial" panose="020B0604020202020204" pitchFamily="34" charset="0"/>
              <a:buChar char="•"/>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pPr marL="114300" indent="0">
              <a:buNone/>
            </a:pPr>
            <a:r>
              <a:rPr lang="en-US" sz="1600" dirty="0"/>
              <a:t>Where                              is the Maxwell distribution</a:t>
            </a:r>
          </a:p>
          <a:p>
            <a:pPr marL="114300" indent="0">
              <a:buNone/>
            </a:pPr>
            <a:r>
              <a:rPr lang="en-US" sz="1600" dirty="0"/>
              <a:t>and                         is the dimensionless temperature. </a:t>
            </a:r>
          </a:p>
          <a:p>
            <a:pPr marL="114300" indent="0">
              <a:buFont typeface="Arial" panose="020B0604020202020204" pitchFamily="34" charset="0"/>
              <a:buNone/>
            </a:pPr>
            <a:endParaRPr lang="en-US" sz="1600" dirty="0"/>
          </a:p>
        </p:txBody>
      </p:sp>
      <p:pic>
        <p:nvPicPr>
          <p:cNvPr id="8" name="Picture 7">
            <a:extLst>
              <a:ext uri="{FF2B5EF4-FFF2-40B4-BE49-F238E27FC236}">
                <a16:creationId xmlns:a16="http://schemas.microsoft.com/office/drawing/2014/main" id="{B8D1C5CC-A3A0-43EE-BA43-88540C4D9393}"/>
              </a:ext>
            </a:extLst>
          </p:cNvPr>
          <p:cNvPicPr>
            <a:picLocks noChangeAspect="1"/>
          </p:cNvPicPr>
          <p:nvPr/>
        </p:nvPicPr>
        <p:blipFill rotWithShape="1">
          <a:blip r:embed="rId3"/>
          <a:srcRect b="41224"/>
          <a:stretch/>
        </p:blipFill>
        <p:spPr>
          <a:xfrm>
            <a:off x="1478221" y="2473389"/>
            <a:ext cx="1626930" cy="313767"/>
          </a:xfrm>
          <a:prstGeom prst="rect">
            <a:avLst/>
          </a:prstGeom>
        </p:spPr>
      </p:pic>
      <p:pic>
        <p:nvPicPr>
          <p:cNvPr id="7" name="Picture 6">
            <a:extLst>
              <a:ext uri="{FF2B5EF4-FFF2-40B4-BE49-F238E27FC236}">
                <a16:creationId xmlns:a16="http://schemas.microsoft.com/office/drawing/2014/main" id="{3293B2FE-BCFD-4F1D-96C3-C3682BFBD062}"/>
              </a:ext>
            </a:extLst>
          </p:cNvPr>
          <p:cNvPicPr>
            <a:picLocks noChangeAspect="1"/>
          </p:cNvPicPr>
          <p:nvPr/>
        </p:nvPicPr>
        <p:blipFill rotWithShape="1">
          <a:blip r:embed="rId3"/>
          <a:srcRect l="26663" t="59338" r="5509" b="1660"/>
          <a:stretch/>
        </p:blipFill>
        <p:spPr>
          <a:xfrm>
            <a:off x="1231276" y="2805041"/>
            <a:ext cx="1219825" cy="230155"/>
          </a:xfrm>
          <a:prstGeom prst="rect">
            <a:avLst/>
          </a:prstGeom>
        </p:spPr>
      </p:pic>
      <p:grpSp>
        <p:nvGrpSpPr>
          <p:cNvPr id="5" name="Group 4">
            <a:extLst>
              <a:ext uri="{FF2B5EF4-FFF2-40B4-BE49-F238E27FC236}">
                <a16:creationId xmlns:a16="http://schemas.microsoft.com/office/drawing/2014/main" id="{0257CC2F-DAEE-4D8C-9609-C1101781D7F6}"/>
              </a:ext>
            </a:extLst>
          </p:cNvPr>
          <p:cNvGrpSpPr/>
          <p:nvPr/>
        </p:nvGrpSpPr>
        <p:grpSpPr>
          <a:xfrm>
            <a:off x="7177230" y="498853"/>
            <a:ext cx="3819242" cy="2829603"/>
            <a:chOff x="7177230" y="498853"/>
            <a:chExt cx="3819242" cy="2829603"/>
          </a:xfrm>
        </p:grpSpPr>
        <p:grpSp>
          <p:nvGrpSpPr>
            <p:cNvPr id="15" name="Group 14">
              <a:extLst>
                <a:ext uri="{FF2B5EF4-FFF2-40B4-BE49-F238E27FC236}">
                  <a16:creationId xmlns:a16="http://schemas.microsoft.com/office/drawing/2014/main" id="{AD984170-E323-4A9B-A995-0DE145E93C69}"/>
                </a:ext>
              </a:extLst>
            </p:cNvPr>
            <p:cNvGrpSpPr/>
            <p:nvPr/>
          </p:nvGrpSpPr>
          <p:grpSpPr>
            <a:xfrm>
              <a:off x="7177230" y="498853"/>
              <a:ext cx="3819242" cy="2829603"/>
              <a:chOff x="7074731" y="511553"/>
              <a:chExt cx="3819242" cy="2829603"/>
            </a:xfrm>
          </p:grpSpPr>
          <p:pic>
            <p:nvPicPr>
              <p:cNvPr id="13" name="Picture 12">
                <a:extLst>
                  <a:ext uri="{FF2B5EF4-FFF2-40B4-BE49-F238E27FC236}">
                    <a16:creationId xmlns:a16="http://schemas.microsoft.com/office/drawing/2014/main" id="{F7C29F8A-E6B5-4926-97DA-867CEC8C438E}"/>
                  </a:ext>
                </a:extLst>
              </p:cNvPr>
              <p:cNvPicPr>
                <a:picLocks noChangeAspect="1"/>
              </p:cNvPicPr>
              <p:nvPr/>
            </p:nvPicPr>
            <p:blipFill>
              <a:blip r:embed="rId4"/>
              <a:stretch>
                <a:fillRect/>
              </a:stretch>
            </p:blipFill>
            <p:spPr>
              <a:xfrm>
                <a:off x="7279728" y="951091"/>
                <a:ext cx="3614245" cy="2390065"/>
              </a:xfrm>
              <a:prstGeom prst="rect">
                <a:avLst/>
              </a:prstGeom>
            </p:spPr>
          </p:pic>
          <p:pic>
            <p:nvPicPr>
              <p:cNvPr id="9" name="Picture 8">
                <a:extLst>
                  <a:ext uri="{FF2B5EF4-FFF2-40B4-BE49-F238E27FC236}">
                    <a16:creationId xmlns:a16="http://schemas.microsoft.com/office/drawing/2014/main" id="{B09AB1B8-A8B1-49B7-8E76-2EDAA18714AB}"/>
                  </a:ext>
                </a:extLst>
              </p:cNvPr>
              <p:cNvPicPr>
                <a:picLocks noChangeAspect="1"/>
              </p:cNvPicPr>
              <p:nvPr/>
            </p:nvPicPr>
            <p:blipFill rotWithShape="1">
              <a:blip r:embed="rId2"/>
              <a:srcRect r="88013"/>
              <a:stretch/>
            </p:blipFill>
            <p:spPr>
              <a:xfrm>
                <a:off x="7074731" y="511553"/>
                <a:ext cx="678620" cy="1137113"/>
              </a:xfrm>
              <a:prstGeom prst="rect">
                <a:avLst/>
              </a:prstGeom>
            </p:spPr>
          </p:pic>
        </p:grpSp>
        <p:pic>
          <p:nvPicPr>
            <p:cNvPr id="4" name="Picture 3">
              <a:extLst>
                <a:ext uri="{FF2B5EF4-FFF2-40B4-BE49-F238E27FC236}">
                  <a16:creationId xmlns:a16="http://schemas.microsoft.com/office/drawing/2014/main" id="{3E155600-3CB0-4951-AAB7-488F007F36B4}"/>
                </a:ext>
              </a:extLst>
            </p:cNvPr>
            <p:cNvPicPr>
              <a:picLocks noChangeAspect="1"/>
            </p:cNvPicPr>
            <p:nvPr/>
          </p:nvPicPr>
          <p:blipFill>
            <a:blip r:embed="rId5"/>
            <a:stretch>
              <a:fillRect/>
            </a:stretch>
          </p:blipFill>
          <p:spPr>
            <a:xfrm>
              <a:off x="8820575" y="3015514"/>
              <a:ext cx="368774" cy="300842"/>
            </a:xfrm>
            <a:prstGeom prst="rect">
              <a:avLst/>
            </a:prstGeom>
          </p:spPr>
        </p:pic>
      </p:grpSp>
    </p:spTree>
    <p:extLst>
      <p:ext uri="{BB962C8B-B14F-4D97-AF65-F5344CB8AC3E}">
        <p14:creationId xmlns:p14="http://schemas.microsoft.com/office/powerpoint/2010/main" val="3980154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CD550-785C-49D9-8C65-8D6CD9B88F23}"/>
              </a:ext>
            </a:extLst>
          </p:cNvPr>
          <p:cNvSpPr>
            <a:spLocks noGrp="1"/>
          </p:cNvSpPr>
          <p:nvPr>
            <p:ph type="title"/>
          </p:nvPr>
        </p:nvSpPr>
        <p:spPr/>
        <p:txBody>
          <a:bodyPr/>
          <a:lstStyle/>
          <a:p>
            <a:r>
              <a:rPr lang="en-US" dirty="0"/>
              <a:t>Using realistic electron energy distribution </a:t>
            </a:r>
          </a:p>
        </p:txBody>
      </p:sp>
      <p:pic>
        <p:nvPicPr>
          <p:cNvPr id="3" name="Picture 2">
            <a:extLst>
              <a:ext uri="{FF2B5EF4-FFF2-40B4-BE49-F238E27FC236}">
                <a16:creationId xmlns:a16="http://schemas.microsoft.com/office/drawing/2014/main" id="{5A07C317-C03F-4C01-BC8E-E817592535C9}"/>
              </a:ext>
            </a:extLst>
          </p:cNvPr>
          <p:cNvPicPr>
            <a:picLocks noChangeAspect="1"/>
          </p:cNvPicPr>
          <p:nvPr/>
        </p:nvPicPr>
        <p:blipFill>
          <a:blip r:embed="rId2"/>
          <a:stretch>
            <a:fillRect/>
          </a:stretch>
        </p:blipFill>
        <p:spPr>
          <a:xfrm>
            <a:off x="705680" y="1148295"/>
            <a:ext cx="5661369" cy="1137113"/>
          </a:xfrm>
          <a:prstGeom prst="rect">
            <a:avLst/>
          </a:prstGeom>
        </p:spPr>
      </p:pic>
      <p:sp>
        <p:nvSpPr>
          <p:cNvPr id="10" name="Text Placeholder 2">
            <a:extLst>
              <a:ext uri="{FF2B5EF4-FFF2-40B4-BE49-F238E27FC236}">
                <a16:creationId xmlns:a16="http://schemas.microsoft.com/office/drawing/2014/main" id="{76FAE4CC-F25B-4E03-ACEB-27F0C8F08C2E}"/>
              </a:ext>
            </a:extLst>
          </p:cNvPr>
          <p:cNvSpPr txBox="1">
            <a:spLocks/>
          </p:cNvSpPr>
          <p:nvPr/>
        </p:nvSpPr>
        <p:spPr>
          <a:xfrm>
            <a:off x="595470" y="3970343"/>
            <a:ext cx="5453820" cy="2091267"/>
          </a:xfrm>
          <a:prstGeom prst="rect">
            <a:avLst/>
          </a:prstGeom>
          <a:noFill/>
          <a:ln>
            <a:noFill/>
          </a:ln>
        </p:spPr>
        <p:txBody>
          <a:bodyPr spcFirstLastPara="1" vert="horz" wrap="square" lIns="0" tIns="0" rIns="0" bIns="0" rtlCol="0" anchor="t" anchorCtr="0">
            <a:noAutofit/>
          </a:bodyPr>
          <a:lstStyle>
            <a:lvl1pPr marL="457200" marR="0" lvl="0" indent="-342900" algn="l" defTabSz="914400" rtl="0" eaLnBrk="1" fontAlgn="auto" latinLnBrk="0" hangingPunct="1">
              <a:lnSpc>
                <a:spcPct val="110000"/>
              </a:lnSpc>
              <a:spcBef>
                <a:spcPts val="0"/>
              </a:spcBef>
              <a:spcAft>
                <a:spcPts val="0"/>
              </a:spcAft>
              <a:buClr>
                <a:schemeClr val="dk1"/>
              </a:buClr>
              <a:buSzPts val="1800"/>
              <a:buFont typeface="Arial" panose="020B0604020202020204" pitchFamily="34" charset="0"/>
              <a:buChar char="•"/>
              <a:tabLst/>
              <a:defRPr lang="de-DE" sz="1800" b="0" i="0" kern="600" spc="40" baseline="0">
                <a:solidFill>
                  <a:schemeClr val="tx1"/>
                </a:solidFill>
                <a:latin typeface="+mn-lt"/>
                <a:ea typeface="+mn-ea"/>
                <a:cs typeface="+mn-cs"/>
              </a:defRPr>
            </a:lvl1pPr>
            <a:lvl2pPr marL="914400" lvl="1" indent="-342900" algn="l" defTabSz="914400" rtl="0" eaLnBrk="1" latinLnBrk="0" hangingPunct="1">
              <a:lnSpc>
                <a:spcPct val="100000"/>
              </a:lnSpc>
              <a:spcBef>
                <a:spcPts val="1200"/>
              </a:spcBef>
              <a:spcAft>
                <a:spcPts val="0"/>
              </a:spcAft>
              <a:buClr>
                <a:schemeClr val="dk1"/>
              </a:buClr>
              <a:buSzPts val="1800"/>
              <a:buFont typeface="Arial" panose="020B0604020202020204" pitchFamily="34" charset="0"/>
              <a:buChar char="•"/>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pPr marL="114300" indent="0">
              <a:buNone/>
            </a:pPr>
            <a:r>
              <a:rPr lang="en-US" sz="1600" b="1" dirty="0"/>
              <a:t>Best-fit parameters:</a:t>
            </a:r>
          </a:p>
          <a:p>
            <a:pPr marL="114300" indent="0">
              <a:buNone/>
            </a:pPr>
            <a:r>
              <a:rPr lang="en-US" sz="1600" dirty="0"/>
              <a:t>Temperature 		</a:t>
            </a:r>
            <a:r>
              <a:rPr lang="el-GR" sz="1600" i="1" dirty="0"/>
              <a:t>θ</a:t>
            </a:r>
            <a:r>
              <a:rPr lang="en-US" sz="1600" dirty="0"/>
              <a:t> ≈ 500</a:t>
            </a:r>
          </a:p>
          <a:p>
            <a:pPr marL="114300" indent="0">
              <a:buNone/>
            </a:pPr>
            <a:r>
              <a:rPr lang="en-US" sz="1600" dirty="0"/>
              <a:t>Nonthermal population 	</a:t>
            </a:r>
            <a:r>
              <a:rPr lang="en-US" sz="1600" i="1" dirty="0" err="1"/>
              <a:t>ɣ</a:t>
            </a:r>
            <a:r>
              <a:rPr lang="en-US" sz="1600" i="1" baseline="-25000" dirty="0" err="1"/>
              <a:t>nth</a:t>
            </a:r>
            <a:r>
              <a:rPr lang="en-US" sz="1600" i="1" baseline="-25000" dirty="0"/>
              <a:t> </a:t>
            </a:r>
            <a:r>
              <a:rPr lang="en-US" sz="1600" i="1" dirty="0"/>
              <a:t>/</a:t>
            </a:r>
            <a:r>
              <a:rPr lang="el-GR" sz="1600" i="1" dirty="0"/>
              <a:t>θ</a:t>
            </a:r>
            <a:r>
              <a:rPr lang="en-US" sz="1600" i="1" dirty="0"/>
              <a:t> </a:t>
            </a:r>
            <a:r>
              <a:rPr lang="en-US" sz="1600" dirty="0"/>
              <a:t>≈ 8</a:t>
            </a:r>
          </a:p>
          <a:p>
            <a:pPr marL="114300" indent="0">
              <a:buNone/>
            </a:pPr>
            <a:r>
              <a:rPr lang="en-US" sz="1600" dirty="0"/>
              <a:t>Power-law index 		</a:t>
            </a:r>
            <a:r>
              <a:rPr lang="en-US" sz="1600" i="1" dirty="0"/>
              <a:t>p</a:t>
            </a:r>
            <a:r>
              <a:rPr lang="en-US" sz="1600" i="1" baseline="-25000" dirty="0"/>
              <a:t>1</a:t>
            </a:r>
            <a:r>
              <a:rPr lang="en-US" sz="1600" dirty="0"/>
              <a:t> ≈ 2.4</a:t>
            </a:r>
          </a:p>
          <a:p>
            <a:pPr marL="114300" indent="0">
              <a:buNone/>
            </a:pPr>
            <a:endParaRPr lang="en-US" sz="1600" i="1" dirty="0"/>
          </a:p>
          <a:p>
            <a:pPr marL="114300" indent="0">
              <a:buNone/>
            </a:pPr>
            <a:r>
              <a:rPr lang="en-US" sz="1600" dirty="0"/>
              <a:t>Electron density</a:t>
            </a:r>
            <a:r>
              <a:rPr lang="en-US" sz="1600" i="1" dirty="0"/>
              <a:t>		n</a:t>
            </a:r>
            <a:r>
              <a:rPr lang="en-US" sz="1600" dirty="0"/>
              <a:t> ≈ 1</a:t>
            </a:r>
            <a:r>
              <a:rPr lang="en-US" sz="1600" i="1" dirty="0"/>
              <a:t> cm</a:t>
            </a:r>
            <a:r>
              <a:rPr lang="en-US" sz="1600" i="1" baseline="30000" dirty="0"/>
              <a:t>-3</a:t>
            </a:r>
            <a:r>
              <a:rPr lang="en-US" sz="1600" i="1" dirty="0"/>
              <a:t> </a:t>
            </a:r>
          </a:p>
          <a:p>
            <a:pPr marL="114300" indent="0">
              <a:buNone/>
            </a:pPr>
            <a:r>
              <a:rPr lang="en-US" sz="1600" dirty="0"/>
              <a:t>Magnetic field </a:t>
            </a:r>
            <a:r>
              <a:rPr lang="en-US" sz="1600" i="1" dirty="0"/>
              <a:t>		B </a:t>
            </a:r>
            <a:r>
              <a:rPr lang="en-US" sz="1600" dirty="0"/>
              <a:t>≈</a:t>
            </a:r>
            <a:r>
              <a:rPr lang="en-US" sz="1600" i="1" dirty="0"/>
              <a:t> </a:t>
            </a:r>
            <a:r>
              <a:rPr lang="en-US" sz="1600" dirty="0"/>
              <a:t>0.05</a:t>
            </a:r>
            <a:r>
              <a:rPr lang="en-US" sz="1600" i="1" dirty="0"/>
              <a:t> G</a:t>
            </a:r>
          </a:p>
          <a:p>
            <a:pPr marL="114300" indent="0">
              <a:buFont typeface="Arial" panose="020B0604020202020204" pitchFamily="34" charset="0"/>
              <a:buNone/>
            </a:pPr>
            <a:endParaRPr lang="en-US" sz="1600" dirty="0"/>
          </a:p>
        </p:txBody>
      </p:sp>
      <p:grpSp>
        <p:nvGrpSpPr>
          <p:cNvPr id="11" name="Group 10">
            <a:extLst>
              <a:ext uri="{FF2B5EF4-FFF2-40B4-BE49-F238E27FC236}">
                <a16:creationId xmlns:a16="http://schemas.microsoft.com/office/drawing/2014/main" id="{4417677E-87BC-41BD-BF4F-5E78725AEFAE}"/>
              </a:ext>
            </a:extLst>
          </p:cNvPr>
          <p:cNvGrpSpPr/>
          <p:nvPr/>
        </p:nvGrpSpPr>
        <p:grpSpPr>
          <a:xfrm>
            <a:off x="7029618" y="3620557"/>
            <a:ext cx="4162401" cy="3181350"/>
            <a:chOff x="7029618" y="3620557"/>
            <a:chExt cx="4162401" cy="3181350"/>
          </a:xfrm>
        </p:grpSpPr>
        <p:pic>
          <p:nvPicPr>
            <p:cNvPr id="5" name="Picture 4">
              <a:extLst>
                <a:ext uri="{FF2B5EF4-FFF2-40B4-BE49-F238E27FC236}">
                  <a16:creationId xmlns:a16="http://schemas.microsoft.com/office/drawing/2014/main" id="{27E54A7B-6EA8-4177-B900-D3C165349331}"/>
                </a:ext>
              </a:extLst>
            </p:cNvPr>
            <p:cNvPicPr>
              <a:picLocks noChangeAspect="1"/>
            </p:cNvPicPr>
            <p:nvPr/>
          </p:nvPicPr>
          <p:blipFill>
            <a:blip r:embed="rId3"/>
            <a:stretch>
              <a:fillRect/>
            </a:stretch>
          </p:blipFill>
          <p:spPr>
            <a:xfrm>
              <a:off x="7029618" y="3620557"/>
              <a:ext cx="4162401" cy="3181350"/>
            </a:xfrm>
            <a:prstGeom prst="rect">
              <a:avLst/>
            </a:prstGeom>
          </p:spPr>
        </p:pic>
        <p:pic>
          <p:nvPicPr>
            <p:cNvPr id="12" name="Picture 11">
              <a:extLst>
                <a:ext uri="{FF2B5EF4-FFF2-40B4-BE49-F238E27FC236}">
                  <a16:creationId xmlns:a16="http://schemas.microsoft.com/office/drawing/2014/main" id="{FE88D86B-2297-49AE-A629-C21CCEEEF410}"/>
                </a:ext>
              </a:extLst>
            </p:cNvPr>
            <p:cNvPicPr>
              <a:picLocks noChangeAspect="1"/>
            </p:cNvPicPr>
            <p:nvPr/>
          </p:nvPicPr>
          <p:blipFill rotWithShape="1">
            <a:blip r:embed="rId2"/>
            <a:srcRect t="76017" r="84872"/>
            <a:stretch/>
          </p:blipFill>
          <p:spPr>
            <a:xfrm>
              <a:off x="10078281" y="3801812"/>
              <a:ext cx="856420" cy="272710"/>
            </a:xfrm>
            <a:prstGeom prst="rect">
              <a:avLst/>
            </a:prstGeom>
          </p:spPr>
        </p:pic>
      </p:grpSp>
      <p:sp>
        <p:nvSpPr>
          <p:cNvPr id="14" name="Text Placeholder 2">
            <a:extLst>
              <a:ext uri="{FF2B5EF4-FFF2-40B4-BE49-F238E27FC236}">
                <a16:creationId xmlns:a16="http://schemas.microsoft.com/office/drawing/2014/main" id="{9F0E8E2E-FAE1-476F-B6E5-586C91C450A8}"/>
              </a:ext>
            </a:extLst>
          </p:cNvPr>
          <p:cNvSpPr txBox="1">
            <a:spLocks/>
          </p:cNvSpPr>
          <p:nvPr/>
        </p:nvSpPr>
        <p:spPr>
          <a:xfrm>
            <a:off x="595470" y="2533449"/>
            <a:ext cx="5453820" cy="749788"/>
          </a:xfrm>
          <a:prstGeom prst="rect">
            <a:avLst/>
          </a:prstGeom>
          <a:noFill/>
          <a:ln>
            <a:noFill/>
          </a:ln>
        </p:spPr>
        <p:txBody>
          <a:bodyPr spcFirstLastPara="1" vert="horz" wrap="square" lIns="0" tIns="0" rIns="0" bIns="0" rtlCol="0" anchor="t" anchorCtr="0">
            <a:noAutofit/>
          </a:bodyPr>
          <a:lstStyle>
            <a:lvl1pPr marL="457200" marR="0" lvl="0" indent="-342900" algn="l" defTabSz="914400" rtl="0" eaLnBrk="1" fontAlgn="auto" latinLnBrk="0" hangingPunct="1">
              <a:lnSpc>
                <a:spcPct val="110000"/>
              </a:lnSpc>
              <a:spcBef>
                <a:spcPts val="0"/>
              </a:spcBef>
              <a:spcAft>
                <a:spcPts val="0"/>
              </a:spcAft>
              <a:buClr>
                <a:schemeClr val="dk1"/>
              </a:buClr>
              <a:buSzPts val="1800"/>
              <a:buFont typeface="Arial" panose="020B0604020202020204" pitchFamily="34" charset="0"/>
              <a:buChar char="•"/>
              <a:tabLst/>
              <a:defRPr lang="de-DE" sz="1800" b="0" i="0" kern="600" spc="40" baseline="0">
                <a:solidFill>
                  <a:schemeClr val="tx1"/>
                </a:solidFill>
                <a:latin typeface="+mn-lt"/>
                <a:ea typeface="+mn-ea"/>
                <a:cs typeface="+mn-cs"/>
              </a:defRPr>
            </a:lvl1pPr>
            <a:lvl2pPr marL="914400" lvl="1" indent="-342900" algn="l" defTabSz="914400" rtl="0" eaLnBrk="1" latinLnBrk="0" hangingPunct="1">
              <a:lnSpc>
                <a:spcPct val="100000"/>
              </a:lnSpc>
              <a:spcBef>
                <a:spcPts val="1200"/>
              </a:spcBef>
              <a:spcAft>
                <a:spcPts val="0"/>
              </a:spcAft>
              <a:buClr>
                <a:schemeClr val="dk1"/>
              </a:buClr>
              <a:buSzPts val="1800"/>
              <a:buFont typeface="Arial" panose="020B0604020202020204" pitchFamily="34" charset="0"/>
              <a:buChar char="•"/>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pPr marL="114300" indent="0">
              <a:buNone/>
            </a:pPr>
            <a:r>
              <a:rPr lang="en-US" sz="1600" dirty="0"/>
              <a:t>Where                              is the Maxwell distribution</a:t>
            </a:r>
          </a:p>
          <a:p>
            <a:pPr marL="114300" indent="0">
              <a:buNone/>
            </a:pPr>
            <a:r>
              <a:rPr lang="en-US" sz="1600" dirty="0"/>
              <a:t>and                         is the dimensionless temperature. </a:t>
            </a:r>
          </a:p>
          <a:p>
            <a:pPr marL="114300" indent="0">
              <a:buFont typeface="Arial" panose="020B0604020202020204" pitchFamily="34" charset="0"/>
              <a:buNone/>
            </a:pPr>
            <a:endParaRPr lang="en-US" sz="1600" dirty="0"/>
          </a:p>
        </p:txBody>
      </p:sp>
      <p:pic>
        <p:nvPicPr>
          <p:cNvPr id="8" name="Picture 7">
            <a:extLst>
              <a:ext uri="{FF2B5EF4-FFF2-40B4-BE49-F238E27FC236}">
                <a16:creationId xmlns:a16="http://schemas.microsoft.com/office/drawing/2014/main" id="{B8D1C5CC-A3A0-43EE-BA43-88540C4D9393}"/>
              </a:ext>
            </a:extLst>
          </p:cNvPr>
          <p:cNvPicPr>
            <a:picLocks noChangeAspect="1"/>
          </p:cNvPicPr>
          <p:nvPr/>
        </p:nvPicPr>
        <p:blipFill rotWithShape="1">
          <a:blip r:embed="rId4"/>
          <a:srcRect b="41224"/>
          <a:stretch/>
        </p:blipFill>
        <p:spPr>
          <a:xfrm>
            <a:off x="1478221" y="2473389"/>
            <a:ext cx="1626930" cy="313767"/>
          </a:xfrm>
          <a:prstGeom prst="rect">
            <a:avLst/>
          </a:prstGeom>
        </p:spPr>
      </p:pic>
      <p:pic>
        <p:nvPicPr>
          <p:cNvPr id="7" name="Picture 6">
            <a:extLst>
              <a:ext uri="{FF2B5EF4-FFF2-40B4-BE49-F238E27FC236}">
                <a16:creationId xmlns:a16="http://schemas.microsoft.com/office/drawing/2014/main" id="{3293B2FE-BCFD-4F1D-96C3-C3682BFBD062}"/>
              </a:ext>
            </a:extLst>
          </p:cNvPr>
          <p:cNvPicPr>
            <a:picLocks noChangeAspect="1"/>
          </p:cNvPicPr>
          <p:nvPr/>
        </p:nvPicPr>
        <p:blipFill rotWithShape="1">
          <a:blip r:embed="rId4"/>
          <a:srcRect l="26663" t="59338" r="5509" b="1660"/>
          <a:stretch/>
        </p:blipFill>
        <p:spPr>
          <a:xfrm>
            <a:off x="1231276" y="2805041"/>
            <a:ext cx="1219825" cy="230155"/>
          </a:xfrm>
          <a:prstGeom prst="rect">
            <a:avLst/>
          </a:prstGeom>
        </p:spPr>
      </p:pic>
      <p:grpSp>
        <p:nvGrpSpPr>
          <p:cNvPr id="16" name="Group 15">
            <a:extLst>
              <a:ext uri="{FF2B5EF4-FFF2-40B4-BE49-F238E27FC236}">
                <a16:creationId xmlns:a16="http://schemas.microsoft.com/office/drawing/2014/main" id="{F1E73FF3-C008-4BA6-86F5-0D7E6E33D999}"/>
              </a:ext>
            </a:extLst>
          </p:cNvPr>
          <p:cNvGrpSpPr/>
          <p:nvPr/>
        </p:nvGrpSpPr>
        <p:grpSpPr>
          <a:xfrm>
            <a:off x="7177230" y="498853"/>
            <a:ext cx="3819242" cy="2829603"/>
            <a:chOff x="7177230" y="498853"/>
            <a:chExt cx="3819242" cy="2829603"/>
          </a:xfrm>
        </p:grpSpPr>
        <p:grpSp>
          <p:nvGrpSpPr>
            <p:cNvPr id="17" name="Group 16">
              <a:extLst>
                <a:ext uri="{FF2B5EF4-FFF2-40B4-BE49-F238E27FC236}">
                  <a16:creationId xmlns:a16="http://schemas.microsoft.com/office/drawing/2014/main" id="{2B771BFE-3911-450E-8F3A-03B771075B6D}"/>
                </a:ext>
              </a:extLst>
            </p:cNvPr>
            <p:cNvGrpSpPr/>
            <p:nvPr/>
          </p:nvGrpSpPr>
          <p:grpSpPr>
            <a:xfrm>
              <a:off x="7177230" y="498853"/>
              <a:ext cx="3819242" cy="2829603"/>
              <a:chOff x="7074731" y="511553"/>
              <a:chExt cx="3819242" cy="2829603"/>
            </a:xfrm>
          </p:grpSpPr>
          <p:pic>
            <p:nvPicPr>
              <p:cNvPr id="19" name="Picture 18">
                <a:extLst>
                  <a:ext uri="{FF2B5EF4-FFF2-40B4-BE49-F238E27FC236}">
                    <a16:creationId xmlns:a16="http://schemas.microsoft.com/office/drawing/2014/main" id="{37CA9AC1-BBEA-4C7D-BEC8-237EC9877FC1}"/>
                  </a:ext>
                </a:extLst>
              </p:cNvPr>
              <p:cNvPicPr>
                <a:picLocks noChangeAspect="1"/>
              </p:cNvPicPr>
              <p:nvPr/>
            </p:nvPicPr>
            <p:blipFill>
              <a:blip r:embed="rId5"/>
              <a:stretch>
                <a:fillRect/>
              </a:stretch>
            </p:blipFill>
            <p:spPr>
              <a:xfrm>
                <a:off x="7279728" y="951091"/>
                <a:ext cx="3614245" cy="2390065"/>
              </a:xfrm>
              <a:prstGeom prst="rect">
                <a:avLst/>
              </a:prstGeom>
            </p:spPr>
          </p:pic>
          <p:pic>
            <p:nvPicPr>
              <p:cNvPr id="20" name="Picture 19">
                <a:extLst>
                  <a:ext uri="{FF2B5EF4-FFF2-40B4-BE49-F238E27FC236}">
                    <a16:creationId xmlns:a16="http://schemas.microsoft.com/office/drawing/2014/main" id="{07934EF8-4FF3-4D16-8A51-55A4D280AA13}"/>
                  </a:ext>
                </a:extLst>
              </p:cNvPr>
              <p:cNvPicPr>
                <a:picLocks noChangeAspect="1"/>
              </p:cNvPicPr>
              <p:nvPr/>
            </p:nvPicPr>
            <p:blipFill rotWithShape="1">
              <a:blip r:embed="rId2"/>
              <a:srcRect r="88013"/>
              <a:stretch/>
            </p:blipFill>
            <p:spPr>
              <a:xfrm>
                <a:off x="7074731" y="511553"/>
                <a:ext cx="678620" cy="1137113"/>
              </a:xfrm>
              <a:prstGeom prst="rect">
                <a:avLst/>
              </a:prstGeom>
            </p:spPr>
          </p:pic>
        </p:grpSp>
        <p:pic>
          <p:nvPicPr>
            <p:cNvPr id="18" name="Picture 17">
              <a:extLst>
                <a:ext uri="{FF2B5EF4-FFF2-40B4-BE49-F238E27FC236}">
                  <a16:creationId xmlns:a16="http://schemas.microsoft.com/office/drawing/2014/main" id="{F249ABAC-8935-4520-A427-21F6E07E9F69}"/>
                </a:ext>
              </a:extLst>
            </p:cNvPr>
            <p:cNvPicPr>
              <a:picLocks noChangeAspect="1"/>
            </p:cNvPicPr>
            <p:nvPr/>
          </p:nvPicPr>
          <p:blipFill>
            <a:blip r:embed="rId6"/>
            <a:stretch>
              <a:fillRect/>
            </a:stretch>
          </p:blipFill>
          <p:spPr>
            <a:xfrm>
              <a:off x="8820575" y="3015514"/>
              <a:ext cx="368774" cy="300842"/>
            </a:xfrm>
            <a:prstGeom prst="rect">
              <a:avLst/>
            </a:prstGeom>
          </p:spPr>
        </p:pic>
      </p:grpSp>
    </p:spTree>
    <p:extLst>
      <p:ext uri="{BB962C8B-B14F-4D97-AF65-F5344CB8AC3E}">
        <p14:creationId xmlns:p14="http://schemas.microsoft.com/office/powerpoint/2010/main" val="3907343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49E1AD81-BC58-4140-9ED8-2D3508FB9C7E}"/>
              </a:ext>
            </a:extLst>
          </p:cNvPr>
          <p:cNvSpPr>
            <a:spLocks noGrp="1"/>
          </p:cNvSpPr>
          <p:nvPr>
            <p:ph type="title"/>
          </p:nvPr>
        </p:nvSpPr>
        <p:spPr>
          <a:xfrm>
            <a:off x="407988" y="349611"/>
            <a:ext cx="11376024" cy="451098"/>
          </a:xfrm>
        </p:spPr>
        <p:txBody>
          <a:bodyPr/>
          <a:lstStyle/>
          <a:p>
            <a:r>
              <a:rPr lang="en-US" dirty="0"/>
              <a:t>Shock parameters</a:t>
            </a:r>
          </a:p>
        </p:txBody>
      </p:sp>
      <p:sp>
        <p:nvSpPr>
          <p:cNvPr id="19" name="Rectangle 18">
            <a:extLst>
              <a:ext uri="{FF2B5EF4-FFF2-40B4-BE49-F238E27FC236}">
                <a16:creationId xmlns:a16="http://schemas.microsoft.com/office/drawing/2014/main" id="{8FC4C089-F255-482A-AA89-C3BDE877A5C9}"/>
              </a:ext>
            </a:extLst>
          </p:cNvPr>
          <p:cNvSpPr/>
          <p:nvPr/>
        </p:nvSpPr>
        <p:spPr>
          <a:xfrm>
            <a:off x="789788" y="4763201"/>
            <a:ext cx="10994223" cy="369332"/>
          </a:xfrm>
          <a:prstGeom prst="rect">
            <a:avLst/>
          </a:prstGeom>
        </p:spPr>
        <p:txBody>
          <a:bodyPr wrap="square">
            <a:spAutoFit/>
          </a:bodyPr>
          <a:lstStyle/>
          <a:p>
            <a:r>
              <a:rPr lang="en-US" dirty="0"/>
              <a:t>Using the shock compression ratio 					and magnetic field amplification factor</a:t>
            </a:r>
          </a:p>
        </p:txBody>
      </p:sp>
      <p:grpSp>
        <p:nvGrpSpPr>
          <p:cNvPr id="2" name="Group 1">
            <a:extLst>
              <a:ext uri="{FF2B5EF4-FFF2-40B4-BE49-F238E27FC236}">
                <a16:creationId xmlns:a16="http://schemas.microsoft.com/office/drawing/2014/main" id="{34144E4D-A3F4-48DA-BCE5-166F3ACC736F}"/>
              </a:ext>
            </a:extLst>
          </p:cNvPr>
          <p:cNvGrpSpPr/>
          <p:nvPr/>
        </p:nvGrpSpPr>
        <p:grpSpPr>
          <a:xfrm>
            <a:off x="789788" y="1798871"/>
            <a:ext cx="10994223" cy="763968"/>
            <a:chOff x="789788" y="904791"/>
            <a:chExt cx="10994223" cy="763968"/>
          </a:xfrm>
        </p:grpSpPr>
        <p:pic>
          <p:nvPicPr>
            <p:cNvPr id="5" name="Picture 4">
              <a:extLst>
                <a:ext uri="{FF2B5EF4-FFF2-40B4-BE49-F238E27FC236}">
                  <a16:creationId xmlns:a16="http://schemas.microsoft.com/office/drawing/2014/main" id="{84A07AF6-8FC6-48B6-A574-07E037455D5C}"/>
                </a:ext>
              </a:extLst>
            </p:cNvPr>
            <p:cNvPicPr>
              <a:picLocks noChangeAspect="1"/>
            </p:cNvPicPr>
            <p:nvPr/>
          </p:nvPicPr>
          <p:blipFill>
            <a:blip r:embed="rId2"/>
            <a:stretch>
              <a:fillRect/>
            </a:stretch>
          </p:blipFill>
          <p:spPr>
            <a:xfrm>
              <a:off x="5188774" y="904791"/>
              <a:ext cx="2891367" cy="763968"/>
            </a:xfrm>
            <a:prstGeom prst="rect">
              <a:avLst/>
            </a:prstGeom>
          </p:spPr>
        </p:pic>
        <p:sp>
          <p:nvSpPr>
            <p:cNvPr id="11" name="Rectangle 10">
              <a:extLst>
                <a:ext uri="{FF2B5EF4-FFF2-40B4-BE49-F238E27FC236}">
                  <a16:creationId xmlns:a16="http://schemas.microsoft.com/office/drawing/2014/main" id="{B28C16FC-65C9-42EA-ACBC-FB8D871367AB}"/>
                </a:ext>
              </a:extLst>
            </p:cNvPr>
            <p:cNvSpPr/>
            <p:nvPr/>
          </p:nvSpPr>
          <p:spPr>
            <a:xfrm>
              <a:off x="789788" y="1084400"/>
              <a:ext cx="10994223" cy="400110"/>
            </a:xfrm>
            <a:prstGeom prst="rect">
              <a:avLst/>
            </a:prstGeom>
          </p:spPr>
          <p:txBody>
            <a:bodyPr wrap="square">
              <a:spAutoFit/>
            </a:bodyPr>
            <a:lstStyle/>
            <a:p>
              <a:r>
                <a:rPr lang="el-GR" i="1" dirty="0"/>
                <a:t>θ</a:t>
              </a:r>
              <a:r>
                <a:rPr lang="en-US" dirty="0"/>
                <a:t> ≈ 500 (aka electron temperature)    </a:t>
              </a:r>
              <a:r>
                <a:rPr lang="en-US" sz="2000" dirty="0"/>
                <a:t>-</a:t>
              </a:r>
              <a:r>
                <a:rPr lang="en-US" dirty="0"/>
                <a:t>&gt;                						 ≈  4 	 (assuming </a:t>
              </a:r>
              <a:r>
                <a:rPr lang="en-US" dirty="0" err="1"/>
                <a:t>T</a:t>
              </a:r>
              <a:r>
                <a:rPr lang="en-US" baseline="-25000" dirty="0" err="1"/>
                <a:t>e</a:t>
              </a:r>
              <a:r>
                <a:rPr lang="en-US" dirty="0"/>
                <a:t>/</a:t>
              </a:r>
              <a:r>
                <a:rPr lang="en-US" dirty="0" err="1"/>
                <a:t>T</a:t>
              </a:r>
              <a:r>
                <a:rPr lang="en-US" baseline="-25000" dirty="0" err="1"/>
                <a:t>i</a:t>
              </a:r>
              <a:r>
                <a:rPr lang="en-US" dirty="0"/>
                <a:t> ≈ 0.5)</a:t>
              </a:r>
            </a:p>
          </p:txBody>
        </p:sp>
      </p:grpSp>
      <p:pic>
        <p:nvPicPr>
          <p:cNvPr id="12" name="Picture 11">
            <a:extLst>
              <a:ext uri="{FF2B5EF4-FFF2-40B4-BE49-F238E27FC236}">
                <a16:creationId xmlns:a16="http://schemas.microsoft.com/office/drawing/2014/main" id="{0969973E-2B28-43CF-A6AA-D1AC2D614DBC}"/>
              </a:ext>
            </a:extLst>
          </p:cNvPr>
          <p:cNvPicPr>
            <a:picLocks noChangeAspect="1"/>
          </p:cNvPicPr>
          <p:nvPr/>
        </p:nvPicPr>
        <p:blipFill>
          <a:blip r:embed="rId3"/>
          <a:stretch>
            <a:fillRect/>
          </a:stretch>
        </p:blipFill>
        <p:spPr>
          <a:xfrm>
            <a:off x="789788" y="3677554"/>
            <a:ext cx="2766212" cy="826590"/>
          </a:xfrm>
          <a:prstGeom prst="rect">
            <a:avLst/>
          </a:prstGeom>
        </p:spPr>
      </p:pic>
      <p:pic>
        <p:nvPicPr>
          <p:cNvPr id="13" name="Picture 12">
            <a:extLst>
              <a:ext uri="{FF2B5EF4-FFF2-40B4-BE49-F238E27FC236}">
                <a16:creationId xmlns:a16="http://schemas.microsoft.com/office/drawing/2014/main" id="{00128AF8-A4B2-4EC9-9686-17A0B81F4BB5}"/>
              </a:ext>
            </a:extLst>
          </p:cNvPr>
          <p:cNvPicPr>
            <a:picLocks noChangeAspect="1"/>
          </p:cNvPicPr>
          <p:nvPr/>
        </p:nvPicPr>
        <p:blipFill>
          <a:blip r:embed="rId4"/>
          <a:stretch>
            <a:fillRect/>
          </a:stretch>
        </p:blipFill>
        <p:spPr>
          <a:xfrm>
            <a:off x="789788" y="5618859"/>
            <a:ext cx="4046325" cy="742594"/>
          </a:xfrm>
          <a:prstGeom prst="rect">
            <a:avLst/>
          </a:prstGeom>
        </p:spPr>
      </p:pic>
      <p:sp>
        <p:nvSpPr>
          <p:cNvPr id="15" name="Rectangle 14">
            <a:extLst>
              <a:ext uri="{FF2B5EF4-FFF2-40B4-BE49-F238E27FC236}">
                <a16:creationId xmlns:a16="http://schemas.microsoft.com/office/drawing/2014/main" id="{6FB807C1-E17F-4086-B2FA-E6CE914AC97C}"/>
              </a:ext>
            </a:extLst>
          </p:cNvPr>
          <p:cNvSpPr/>
          <p:nvPr/>
        </p:nvSpPr>
        <p:spPr>
          <a:xfrm>
            <a:off x="681414" y="1424899"/>
            <a:ext cx="4154699" cy="369332"/>
          </a:xfrm>
          <a:prstGeom prst="rect">
            <a:avLst/>
          </a:prstGeom>
        </p:spPr>
        <p:txBody>
          <a:bodyPr wrap="square">
            <a:spAutoFit/>
          </a:bodyPr>
          <a:lstStyle/>
          <a:p>
            <a:r>
              <a:rPr lang="en-US" b="1" dirty="0"/>
              <a:t>Shock Lorentz factor</a:t>
            </a:r>
          </a:p>
        </p:txBody>
      </p:sp>
      <p:sp>
        <p:nvSpPr>
          <p:cNvPr id="21" name="Rectangle 20">
            <a:extLst>
              <a:ext uri="{FF2B5EF4-FFF2-40B4-BE49-F238E27FC236}">
                <a16:creationId xmlns:a16="http://schemas.microsoft.com/office/drawing/2014/main" id="{C6076121-B7D5-4F24-A343-D6F7CE9F2DDB}"/>
              </a:ext>
            </a:extLst>
          </p:cNvPr>
          <p:cNvSpPr/>
          <p:nvPr/>
        </p:nvSpPr>
        <p:spPr>
          <a:xfrm>
            <a:off x="681414" y="3093195"/>
            <a:ext cx="4154699" cy="369332"/>
          </a:xfrm>
          <a:prstGeom prst="rect">
            <a:avLst/>
          </a:prstGeom>
        </p:spPr>
        <p:txBody>
          <a:bodyPr wrap="square">
            <a:spAutoFit/>
          </a:bodyPr>
          <a:lstStyle/>
          <a:p>
            <a:r>
              <a:rPr lang="en-US" b="1" dirty="0"/>
              <a:t>The upstream plasma magnetization</a:t>
            </a:r>
          </a:p>
        </p:txBody>
      </p:sp>
      <p:pic>
        <p:nvPicPr>
          <p:cNvPr id="22" name="Picture 21">
            <a:extLst>
              <a:ext uri="{FF2B5EF4-FFF2-40B4-BE49-F238E27FC236}">
                <a16:creationId xmlns:a16="http://schemas.microsoft.com/office/drawing/2014/main" id="{6C1439EA-1A52-467C-A6E2-2A9DE0B65787}"/>
              </a:ext>
            </a:extLst>
          </p:cNvPr>
          <p:cNvPicPr>
            <a:picLocks noChangeAspect="1"/>
          </p:cNvPicPr>
          <p:nvPr/>
        </p:nvPicPr>
        <p:blipFill rotWithShape="1">
          <a:blip r:embed="rId5"/>
          <a:srcRect l="18077"/>
          <a:stretch/>
        </p:blipFill>
        <p:spPr>
          <a:xfrm>
            <a:off x="5052907" y="5795945"/>
            <a:ext cx="1286933" cy="407385"/>
          </a:xfrm>
          <a:prstGeom prst="rect">
            <a:avLst/>
          </a:prstGeom>
        </p:spPr>
      </p:pic>
      <p:pic>
        <p:nvPicPr>
          <p:cNvPr id="23" name="Picture 22">
            <a:extLst>
              <a:ext uri="{FF2B5EF4-FFF2-40B4-BE49-F238E27FC236}">
                <a16:creationId xmlns:a16="http://schemas.microsoft.com/office/drawing/2014/main" id="{59D84CD6-B592-46CE-8136-019D480B2DA6}"/>
              </a:ext>
            </a:extLst>
          </p:cNvPr>
          <p:cNvPicPr>
            <a:picLocks noChangeAspect="1"/>
          </p:cNvPicPr>
          <p:nvPr/>
        </p:nvPicPr>
        <p:blipFill rotWithShape="1">
          <a:blip r:embed="rId6"/>
          <a:srcRect l="57268"/>
          <a:stretch/>
        </p:blipFill>
        <p:spPr>
          <a:xfrm>
            <a:off x="4636434" y="4695950"/>
            <a:ext cx="1536700" cy="503834"/>
          </a:xfrm>
          <a:prstGeom prst="rect">
            <a:avLst/>
          </a:prstGeom>
        </p:spPr>
      </p:pic>
      <p:pic>
        <p:nvPicPr>
          <p:cNvPr id="24" name="Picture 23">
            <a:extLst>
              <a:ext uri="{FF2B5EF4-FFF2-40B4-BE49-F238E27FC236}">
                <a16:creationId xmlns:a16="http://schemas.microsoft.com/office/drawing/2014/main" id="{D9288928-1824-43BD-9817-C697662F0689}"/>
              </a:ext>
            </a:extLst>
          </p:cNvPr>
          <p:cNvPicPr>
            <a:picLocks noChangeAspect="1"/>
          </p:cNvPicPr>
          <p:nvPr/>
        </p:nvPicPr>
        <p:blipFill>
          <a:blip r:embed="rId7"/>
          <a:stretch>
            <a:fillRect/>
          </a:stretch>
        </p:blipFill>
        <p:spPr>
          <a:xfrm>
            <a:off x="10406060" y="4772864"/>
            <a:ext cx="1377951" cy="350006"/>
          </a:xfrm>
          <a:prstGeom prst="rect">
            <a:avLst/>
          </a:prstGeom>
        </p:spPr>
      </p:pic>
    </p:spTree>
    <p:extLst>
      <p:ext uri="{BB962C8B-B14F-4D97-AF65-F5344CB8AC3E}">
        <p14:creationId xmlns:p14="http://schemas.microsoft.com/office/powerpoint/2010/main" val="3658663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B2D6695-E012-4493-866A-FE7F3C05D7D4}"/>
              </a:ext>
            </a:extLst>
          </p:cNvPr>
          <p:cNvSpPr>
            <a:spLocks noGrp="1"/>
          </p:cNvSpPr>
          <p:nvPr>
            <p:ph type="title"/>
          </p:nvPr>
        </p:nvSpPr>
        <p:spPr>
          <a:xfrm>
            <a:off x="407988" y="349611"/>
            <a:ext cx="11376024" cy="451098"/>
          </a:xfrm>
        </p:spPr>
        <p:txBody>
          <a:bodyPr/>
          <a:lstStyle/>
          <a:p>
            <a:r>
              <a:rPr lang="en-US" dirty="0"/>
              <a:t>Shock parameters for the best-fit model</a:t>
            </a:r>
          </a:p>
        </p:txBody>
      </p:sp>
      <p:sp>
        <p:nvSpPr>
          <p:cNvPr id="18" name="Text Placeholder 2">
            <a:extLst>
              <a:ext uri="{FF2B5EF4-FFF2-40B4-BE49-F238E27FC236}">
                <a16:creationId xmlns:a16="http://schemas.microsoft.com/office/drawing/2014/main" id="{897885AA-B4AB-499E-9707-C6C21C64C564}"/>
              </a:ext>
            </a:extLst>
          </p:cNvPr>
          <p:cNvSpPr txBox="1">
            <a:spLocks/>
          </p:cNvSpPr>
          <p:nvPr/>
        </p:nvSpPr>
        <p:spPr>
          <a:xfrm>
            <a:off x="589120" y="1067330"/>
            <a:ext cx="7119780" cy="5054070"/>
          </a:xfrm>
          <a:prstGeom prst="rect">
            <a:avLst/>
          </a:prstGeom>
          <a:noFill/>
          <a:ln>
            <a:noFill/>
          </a:ln>
        </p:spPr>
        <p:txBody>
          <a:bodyPr spcFirstLastPara="1" vert="horz" wrap="square" lIns="0" tIns="0" rIns="0" bIns="0" rtlCol="0" anchor="t" anchorCtr="0">
            <a:noAutofit/>
          </a:bodyPr>
          <a:lstStyle>
            <a:lvl1pPr marL="457200" marR="0" lvl="0" indent="-342900" algn="l" defTabSz="914400" rtl="0" eaLnBrk="1" fontAlgn="auto" latinLnBrk="0" hangingPunct="1">
              <a:lnSpc>
                <a:spcPct val="110000"/>
              </a:lnSpc>
              <a:spcBef>
                <a:spcPts val="0"/>
              </a:spcBef>
              <a:spcAft>
                <a:spcPts val="0"/>
              </a:spcAft>
              <a:buClr>
                <a:schemeClr val="dk1"/>
              </a:buClr>
              <a:buSzPts val="1800"/>
              <a:buFont typeface="Arial" panose="020B0604020202020204" pitchFamily="34" charset="0"/>
              <a:buChar char="•"/>
              <a:tabLst/>
              <a:defRPr lang="de-DE" sz="1800" b="0" i="0" kern="600" spc="40" baseline="0">
                <a:solidFill>
                  <a:schemeClr val="tx1"/>
                </a:solidFill>
                <a:latin typeface="+mn-lt"/>
                <a:ea typeface="+mn-ea"/>
                <a:cs typeface="+mn-cs"/>
              </a:defRPr>
            </a:lvl1pPr>
            <a:lvl2pPr marL="914400" lvl="1" indent="-342900" algn="l" defTabSz="914400" rtl="0" eaLnBrk="1" latinLnBrk="0" hangingPunct="1">
              <a:lnSpc>
                <a:spcPct val="100000"/>
              </a:lnSpc>
              <a:spcBef>
                <a:spcPts val="1200"/>
              </a:spcBef>
              <a:spcAft>
                <a:spcPts val="0"/>
              </a:spcAft>
              <a:buClr>
                <a:schemeClr val="dk1"/>
              </a:buClr>
              <a:buSzPts val="1800"/>
              <a:buFont typeface="Arial" panose="020B0604020202020204" pitchFamily="34" charset="0"/>
              <a:buChar char="•"/>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pPr marL="114300" indent="0">
              <a:buNone/>
            </a:pPr>
            <a:r>
              <a:rPr lang="en-US" sz="1600" b="1" dirty="0"/>
              <a:t>Best-fit parameters:</a:t>
            </a:r>
          </a:p>
          <a:p>
            <a:pPr marL="114300" indent="0">
              <a:buNone/>
            </a:pPr>
            <a:r>
              <a:rPr lang="en-US" sz="1600" dirty="0"/>
              <a:t>Temperature 		</a:t>
            </a:r>
            <a:r>
              <a:rPr lang="el-GR" sz="1600" i="1" dirty="0"/>
              <a:t>θ</a:t>
            </a:r>
            <a:r>
              <a:rPr lang="en-US" sz="1600" dirty="0"/>
              <a:t> ≈ 500</a:t>
            </a:r>
          </a:p>
          <a:p>
            <a:pPr marL="114300" indent="0">
              <a:buNone/>
            </a:pPr>
            <a:r>
              <a:rPr lang="en-US" sz="1600" dirty="0"/>
              <a:t>Nonthermal population 	</a:t>
            </a:r>
            <a:r>
              <a:rPr lang="en-US" sz="1600" i="1" dirty="0" err="1"/>
              <a:t>ɣ</a:t>
            </a:r>
            <a:r>
              <a:rPr lang="en-US" sz="1600" i="1" baseline="-25000" dirty="0" err="1"/>
              <a:t>nth</a:t>
            </a:r>
            <a:r>
              <a:rPr lang="en-US" sz="1600" i="1" baseline="-25000" dirty="0"/>
              <a:t> </a:t>
            </a:r>
            <a:r>
              <a:rPr lang="en-US" sz="1600" i="1" dirty="0"/>
              <a:t>/</a:t>
            </a:r>
            <a:r>
              <a:rPr lang="el-GR" sz="1600" i="1" dirty="0"/>
              <a:t>θ</a:t>
            </a:r>
            <a:r>
              <a:rPr lang="en-US" sz="1600" i="1" dirty="0"/>
              <a:t> </a:t>
            </a:r>
            <a:r>
              <a:rPr lang="en-US" sz="1600" dirty="0"/>
              <a:t>≈ 8</a:t>
            </a:r>
          </a:p>
          <a:p>
            <a:pPr marL="114300" indent="0">
              <a:buNone/>
            </a:pPr>
            <a:r>
              <a:rPr lang="en-US" sz="1600" dirty="0"/>
              <a:t>Power-law index 		</a:t>
            </a:r>
            <a:r>
              <a:rPr lang="en-US" sz="1600" i="1" dirty="0"/>
              <a:t>p</a:t>
            </a:r>
            <a:r>
              <a:rPr lang="en-US" sz="1600" i="1" baseline="-25000" dirty="0"/>
              <a:t>1</a:t>
            </a:r>
            <a:r>
              <a:rPr lang="en-US" sz="1600" dirty="0"/>
              <a:t> ≈ 2.4</a:t>
            </a:r>
          </a:p>
          <a:p>
            <a:pPr marL="114300" indent="0">
              <a:buNone/>
            </a:pPr>
            <a:endParaRPr lang="en-US" sz="1600" i="1" dirty="0"/>
          </a:p>
          <a:p>
            <a:pPr marL="114300" indent="0">
              <a:buNone/>
            </a:pPr>
            <a:r>
              <a:rPr lang="en-US" sz="1600" dirty="0"/>
              <a:t>Electron density</a:t>
            </a:r>
            <a:r>
              <a:rPr lang="en-US" sz="1600" i="1" dirty="0"/>
              <a:t>		n</a:t>
            </a:r>
            <a:r>
              <a:rPr lang="en-US" sz="1600" dirty="0"/>
              <a:t> ≈ 1</a:t>
            </a:r>
            <a:r>
              <a:rPr lang="en-US" sz="1600" i="1" dirty="0"/>
              <a:t> cm</a:t>
            </a:r>
            <a:r>
              <a:rPr lang="en-US" sz="1600" i="1" baseline="30000" dirty="0"/>
              <a:t>-3</a:t>
            </a:r>
            <a:r>
              <a:rPr lang="en-US" sz="1600" i="1" dirty="0"/>
              <a:t> </a:t>
            </a:r>
          </a:p>
          <a:p>
            <a:pPr marL="114300" indent="0">
              <a:buNone/>
            </a:pPr>
            <a:r>
              <a:rPr lang="en-US" sz="1600" dirty="0"/>
              <a:t>Magnetic field </a:t>
            </a:r>
            <a:r>
              <a:rPr lang="en-US" sz="1600" i="1" dirty="0"/>
              <a:t>		B </a:t>
            </a:r>
            <a:r>
              <a:rPr lang="en-US" sz="1600" dirty="0"/>
              <a:t>≈</a:t>
            </a:r>
            <a:r>
              <a:rPr lang="en-US" sz="1600" i="1" dirty="0"/>
              <a:t> </a:t>
            </a:r>
            <a:r>
              <a:rPr lang="en-US" sz="1600" dirty="0"/>
              <a:t>0.05</a:t>
            </a:r>
            <a:r>
              <a:rPr lang="en-US" sz="1600" i="1" dirty="0"/>
              <a:t> G</a:t>
            </a:r>
          </a:p>
          <a:p>
            <a:pPr marL="114300" indent="0">
              <a:buNone/>
            </a:pPr>
            <a:endParaRPr lang="en-US" sz="1600" dirty="0"/>
          </a:p>
          <a:p>
            <a:pPr marL="114300" indent="0">
              <a:buNone/>
            </a:pPr>
            <a:endParaRPr lang="en-US" sz="1600" dirty="0"/>
          </a:p>
          <a:p>
            <a:pPr marL="114300" indent="0">
              <a:buNone/>
            </a:pPr>
            <a:r>
              <a:rPr lang="en-US" sz="1600" b="1" dirty="0"/>
              <a:t>Shock parameters:</a:t>
            </a:r>
          </a:p>
          <a:p>
            <a:pPr marL="114300" indent="0">
              <a:buNone/>
            </a:pPr>
            <a:r>
              <a:rPr lang="en-US" sz="1600" dirty="0"/>
              <a:t>The upstream Lorentz factor in </a:t>
            </a:r>
            <a:r>
              <a:rPr lang="en-US" sz="1600" dirty="0" err="1"/>
              <a:t>d.r.f</a:t>
            </a:r>
            <a:r>
              <a:rPr lang="en-US" sz="1600" dirty="0"/>
              <a:t>. </a:t>
            </a:r>
            <a:r>
              <a:rPr lang="en-US" sz="1600" i="1" dirty="0"/>
              <a:t>	ɣ</a:t>
            </a:r>
            <a:r>
              <a:rPr lang="en-US" sz="1600" i="1" baseline="-25000" dirty="0"/>
              <a:t>0</a:t>
            </a:r>
            <a:r>
              <a:rPr lang="en-US" sz="1600" i="1" dirty="0"/>
              <a:t> </a:t>
            </a:r>
            <a:r>
              <a:rPr lang="en-US" sz="1600" dirty="0"/>
              <a:t>≈ 4</a:t>
            </a:r>
          </a:p>
          <a:p>
            <a:pPr marL="114300" indent="0">
              <a:buNone/>
            </a:pPr>
            <a:r>
              <a:rPr lang="en-US" sz="1600" dirty="0"/>
              <a:t>The shock Lorentz factor		</a:t>
            </a:r>
            <a:r>
              <a:rPr lang="en-US" sz="1600" i="1" dirty="0" err="1"/>
              <a:t>ɣ</a:t>
            </a:r>
            <a:r>
              <a:rPr lang="en-US" sz="1600" i="1" baseline="-25000" dirty="0" err="1"/>
              <a:t>sh</a:t>
            </a:r>
            <a:r>
              <a:rPr lang="en-US" sz="1600" i="1" dirty="0"/>
              <a:t> </a:t>
            </a:r>
            <a:r>
              <a:rPr lang="en-US" sz="1600" dirty="0"/>
              <a:t>≈ 5.3</a:t>
            </a:r>
          </a:p>
          <a:p>
            <a:pPr marL="114300" indent="0">
              <a:buNone/>
            </a:pPr>
            <a:r>
              <a:rPr lang="en-US" sz="1600" dirty="0"/>
              <a:t>Magnetization			</a:t>
            </a:r>
            <a:r>
              <a:rPr lang="el-GR" sz="1600" dirty="0"/>
              <a:t>σ</a:t>
            </a:r>
            <a:r>
              <a:rPr lang="en-US" sz="1600" dirty="0"/>
              <a:t> ≈ 0.15/</a:t>
            </a:r>
            <a:r>
              <a:rPr lang="en-US" sz="1600" dirty="0" err="1"/>
              <a:t>a</a:t>
            </a:r>
            <a:r>
              <a:rPr lang="en-US" sz="1600" baseline="-25000" dirty="0" err="1"/>
              <a:t>B</a:t>
            </a:r>
            <a:endParaRPr lang="en-US" sz="1600" baseline="-25000" dirty="0"/>
          </a:p>
          <a:p>
            <a:pPr marL="114300" indent="0">
              <a:buNone/>
            </a:pPr>
            <a:endParaRPr lang="en-US" sz="1600" dirty="0"/>
          </a:p>
          <a:p>
            <a:pPr marL="114300" indent="0">
              <a:buNone/>
            </a:pPr>
            <a:endParaRPr lang="en-US" sz="1600" dirty="0"/>
          </a:p>
          <a:p>
            <a:pPr marL="114300" indent="0">
              <a:buNone/>
            </a:pPr>
            <a:r>
              <a:rPr lang="en-US" sz="1600" b="1" dirty="0"/>
              <a:t>Assumptions:</a:t>
            </a:r>
          </a:p>
          <a:p>
            <a:pPr marL="114300" indent="0">
              <a:buNone/>
            </a:pPr>
            <a:r>
              <a:rPr lang="en-US" sz="1600" dirty="0"/>
              <a:t>Fraction of energy in thermal particles 	</a:t>
            </a:r>
            <a:r>
              <a:rPr lang="en-US" sz="1600" dirty="0" err="1"/>
              <a:t>a</a:t>
            </a:r>
            <a:r>
              <a:rPr lang="en-US" sz="1600" baseline="-25000" dirty="0" err="1"/>
              <a:t>th</a:t>
            </a:r>
            <a:r>
              <a:rPr lang="en-US" sz="1600" dirty="0"/>
              <a:t> ≈ 0.8</a:t>
            </a:r>
          </a:p>
          <a:p>
            <a:pPr marL="114300" indent="0">
              <a:buNone/>
            </a:pPr>
            <a:r>
              <a:rPr lang="en-US" sz="1600" dirty="0"/>
              <a:t>Downstream temperature ratio  		</a:t>
            </a:r>
            <a:r>
              <a:rPr lang="en-US" sz="1600" dirty="0" err="1"/>
              <a:t>T</a:t>
            </a:r>
            <a:r>
              <a:rPr lang="en-US" sz="1600" baseline="-25000" dirty="0" err="1"/>
              <a:t>e</a:t>
            </a:r>
            <a:r>
              <a:rPr lang="en-US" sz="1600" dirty="0"/>
              <a:t>/</a:t>
            </a:r>
            <a:r>
              <a:rPr lang="en-US" sz="1600" dirty="0" err="1"/>
              <a:t>T</a:t>
            </a:r>
            <a:r>
              <a:rPr lang="en-US" sz="1600" baseline="-25000" dirty="0" err="1"/>
              <a:t>i</a:t>
            </a:r>
            <a:r>
              <a:rPr lang="en-US" sz="1600" dirty="0"/>
              <a:t> ≈ 0.5</a:t>
            </a:r>
          </a:p>
          <a:p>
            <a:pPr marL="114300" indent="0">
              <a:buNone/>
            </a:pPr>
            <a:r>
              <a:rPr lang="en-US" sz="1600" dirty="0"/>
              <a:t>Magnetic field amplification			</a:t>
            </a:r>
            <a:r>
              <a:rPr lang="en-US" sz="1600" dirty="0" err="1"/>
              <a:t>a</a:t>
            </a:r>
            <a:r>
              <a:rPr lang="en-US" sz="1600" baseline="-25000" dirty="0" err="1"/>
              <a:t>B</a:t>
            </a:r>
            <a:r>
              <a:rPr lang="en-US" sz="1600" baseline="-25000" dirty="0"/>
              <a:t> </a:t>
            </a:r>
            <a:r>
              <a:rPr lang="en-US" sz="1600" dirty="0"/>
              <a:t>is a free parameter</a:t>
            </a:r>
          </a:p>
        </p:txBody>
      </p:sp>
    </p:spTree>
    <p:extLst>
      <p:ext uri="{BB962C8B-B14F-4D97-AF65-F5344CB8AC3E}">
        <p14:creationId xmlns:p14="http://schemas.microsoft.com/office/powerpoint/2010/main" val="469841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B2D6695-E012-4493-866A-FE7F3C05D7D4}"/>
              </a:ext>
            </a:extLst>
          </p:cNvPr>
          <p:cNvSpPr>
            <a:spLocks noGrp="1"/>
          </p:cNvSpPr>
          <p:nvPr>
            <p:ph type="title"/>
          </p:nvPr>
        </p:nvSpPr>
        <p:spPr>
          <a:xfrm>
            <a:off x="407988" y="349611"/>
            <a:ext cx="11376024" cy="451098"/>
          </a:xfrm>
        </p:spPr>
        <p:txBody>
          <a:bodyPr/>
          <a:lstStyle/>
          <a:p>
            <a:r>
              <a:rPr lang="en-US" dirty="0"/>
              <a:t>Shock parameters for the best-fit model</a:t>
            </a:r>
          </a:p>
        </p:txBody>
      </p:sp>
      <p:sp>
        <p:nvSpPr>
          <p:cNvPr id="18" name="Text Placeholder 2">
            <a:extLst>
              <a:ext uri="{FF2B5EF4-FFF2-40B4-BE49-F238E27FC236}">
                <a16:creationId xmlns:a16="http://schemas.microsoft.com/office/drawing/2014/main" id="{897885AA-B4AB-499E-9707-C6C21C64C564}"/>
              </a:ext>
            </a:extLst>
          </p:cNvPr>
          <p:cNvSpPr txBox="1">
            <a:spLocks/>
          </p:cNvSpPr>
          <p:nvPr/>
        </p:nvSpPr>
        <p:spPr>
          <a:xfrm>
            <a:off x="589120" y="1067330"/>
            <a:ext cx="7119780" cy="5054070"/>
          </a:xfrm>
          <a:prstGeom prst="rect">
            <a:avLst/>
          </a:prstGeom>
          <a:noFill/>
          <a:ln>
            <a:noFill/>
          </a:ln>
        </p:spPr>
        <p:txBody>
          <a:bodyPr spcFirstLastPara="1" vert="horz" wrap="square" lIns="0" tIns="0" rIns="0" bIns="0" rtlCol="0" anchor="t" anchorCtr="0">
            <a:noAutofit/>
          </a:bodyPr>
          <a:lstStyle>
            <a:lvl1pPr marL="457200" marR="0" lvl="0" indent="-342900" algn="l" defTabSz="914400" rtl="0" eaLnBrk="1" fontAlgn="auto" latinLnBrk="0" hangingPunct="1">
              <a:lnSpc>
                <a:spcPct val="110000"/>
              </a:lnSpc>
              <a:spcBef>
                <a:spcPts val="0"/>
              </a:spcBef>
              <a:spcAft>
                <a:spcPts val="0"/>
              </a:spcAft>
              <a:buClr>
                <a:schemeClr val="dk1"/>
              </a:buClr>
              <a:buSzPts val="1800"/>
              <a:buFont typeface="Arial" panose="020B0604020202020204" pitchFamily="34" charset="0"/>
              <a:buChar char="•"/>
              <a:tabLst/>
              <a:defRPr lang="de-DE" sz="1800" b="0" i="0" kern="600" spc="40" baseline="0">
                <a:solidFill>
                  <a:schemeClr val="tx1"/>
                </a:solidFill>
                <a:latin typeface="+mn-lt"/>
                <a:ea typeface="+mn-ea"/>
                <a:cs typeface="+mn-cs"/>
              </a:defRPr>
            </a:lvl1pPr>
            <a:lvl2pPr marL="914400" lvl="1" indent="-342900" algn="l" defTabSz="914400" rtl="0" eaLnBrk="1" latinLnBrk="0" hangingPunct="1">
              <a:lnSpc>
                <a:spcPct val="100000"/>
              </a:lnSpc>
              <a:spcBef>
                <a:spcPts val="1200"/>
              </a:spcBef>
              <a:spcAft>
                <a:spcPts val="0"/>
              </a:spcAft>
              <a:buClr>
                <a:schemeClr val="dk1"/>
              </a:buClr>
              <a:buSzPts val="1800"/>
              <a:buFont typeface="Arial" panose="020B0604020202020204" pitchFamily="34" charset="0"/>
              <a:buChar char="•"/>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pPr marL="114300" indent="0">
              <a:buNone/>
            </a:pPr>
            <a:r>
              <a:rPr lang="en-US" sz="1600" b="1" dirty="0"/>
              <a:t>Best-fit parameters:</a:t>
            </a:r>
          </a:p>
          <a:p>
            <a:pPr marL="114300" indent="0">
              <a:buNone/>
            </a:pPr>
            <a:r>
              <a:rPr lang="en-US" sz="1600" dirty="0"/>
              <a:t>Temperature 		</a:t>
            </a:r>
            <a:r>
              <a:rPr lang="el-GR" sz="1600" i="1" dirty="0"/>
              <a:t>θ</a:t>
            </a:r>
            <a:r>
              <a:rPr lang="en-US" sz="1600" dirty="0"/>
              <a:t> ≈ 500</a:t>
            </a:r>
          </a:p>
          <a:p>
            <a:pPr marL="114300" indent="0">
              <a:buNone/>
            </a:pPr>
            <a:r>
              <a:rPr lang="en-US" sz="1600" dirty="0"/>
              <a:t>Nonthermal population 	</a:t>
            </a:r>
            <a:r>
              <a:rPr lang="en-US" sz="1600" i="1" dirty="0" err="1"/>
              <a:t>ɣ</a:t>
            </a:r>
            <a:r>
              <a:rPr lang="en-US" sz="1600" i="1" baseline="-25000" dirty="0" err="1"/>
              <a:t>nth</a:t>
            </a:r>
            <a:r>
              <a:rPr lang="en-US" sz="1600" i="1" baseline="-25000" dirty="0"/>
              <a:t> </a:t>
            </a:r>
            <a:r>
              <a:rPr lang="en-US" sz="1600" i="1" dirty="0"/>
              <a:t>/</a:t>
            </a:r>
            <a:r>
              <a:rPr lang="el-GR" sz="1600" i="1" dirty="0"/>
              <a:t>θ</a:t>
            </a:r>
            <a:r>
              <a:rPr lang="en-US" sz="1600" i="1" dirty="0"/>
              <a:t> </a:t>
            </a:r>
            <a:r>
              <a:rPr lang="en-US" sz="1600" dirty="0"/>
              <a:t>≈ 8</a:t>
            </a:r>
          </a:p>
          <a:p>
            <a:pPr marL="114300" indent="0">
              <a:buNone/>
            </a:pPr>
            <a:r>
              <a:rPr lang="en-US" sz="1600" dirty="0"/>
              <a:t>Power-law index 		</a:t>
            </a:r>
            <a:r>
              <a:rPr lang="en-US" sz="1600" i="1" dirty="0"/>
              <a:t>p</a:t>
            </a:r>
            <a:r>
              <a:rPr lang="en-US" sz="1600" i="1" baseline="-25000" dirty="0"/>
              <a:t>1</a:t>
            </a:r>
            <a:r>
              <a:rPr lang="en-US" sz="1600" dirty="0"/>
              <a:t> ≈ 2.4</a:t>
            </a:r>
          </a:p>
          <a:p>
            <a:pPr marL="114300" indent="0">
              <a:buNone/>
            </a:pPr>
            <a:endParaRPr lang="en-US" sz="1600" i="1" dirty="0"/>
          </a:p>
          <a:p>
            <a:pPr marL="114300" indent="0">
              <a:buNone/>
            </a:pPr>
            <a:r>
              <a:rPr lang="en-US" sz="1600" dirty="0"/>
              <a:t>Electron density</a:t>
            </a:r>
            <a:r>
              <a:rPr lang="en-US" sz="1600" i="1" dirty="0"/>
              <a:t>		n</a:t>
            </a:r>
            <a:r>
              <a:rPr lang="en-US" sz="1600" dirty="0"/>
              <a:t> ≈ 1</a:t>
            </a:r>
            <a:r>
              <a:rPr lang="en-US" sz="1600" i="1" dirty="0"/>
              <a:t> cm</a:t>
            </a:r>
            <a:r>
              <a:rPr lang="en-US" sz="1600" i="1" baseline="30000" dirty="0"/>
              <a:t>-3</a:t>
            </a:r>
            <a:r>
              <a:rPr lang="en-US" sz="1600" i="1" dirty="0"/>
              <a:t> </a:t>
            </a:r>
          </a:p>
          <a:p>
            <a:pPr marL="114300" indent="0">
              <a:buNone/>
            </a:pPr>
            <a:r>
              <a:rPr lang="en-US" sz="1600" dirty="0"/>
              <a:t>Magnetic field </a:t>
            </a:r>
            <a:r>
              <a:rPr lang="en-US" sz="1600" i="1" dirty="0"/>
              <a:t>		B </a:t>
            </a:r>
            <a:r>
              <a:rPr lang="en-US" sz="1600" dirty="0"/>
              <a:t>≈</a:t>
            </a:r>
            <a:r>
              <a:rPr lang="en-US" sz="1600" i="1" dirty="0"/>
              <a:t> </a:t>
            </a:r>
            <a:r>
              <a:rPr lang="en-US" sz="1600" dirty="0"/>
              <a:t>0.05</a:t>
            </a:r>
            <a:r>
              <a:rPr lang="en-US" sz="1600" i="1" dirty="0"/>
              <a:t> G</a:t>
            </a:r>
          </a:p>
          <a:p>
            <a:pPr marL="114300" indent="0">
              <a:buNone/>
            </a:pPr>
            <a:endParaRPr lang="en-US" sz="1600" dirty="0"/>
          </a:p>
          <a:p>
            <a:pPr marL="114300" indent="0">
              <a:buNone/>
            </a:pPr>
            <a:endParaRPr lang="en-US" sz="1600" dirty="0"/>
          </a:p>
          <a:p>
            <a:pPr marL="114300" indent="0">
              <a:buNone/>
            </a:pPr>
            <a:r>
              <a:rPr lang="en-US" sz="1600" b="1" dirty="0"/>
              <a:t>Shock parameters:</a:t>
            </a:r>
          </a:p>
          <a:p>
            <a:pPr marL="114300" indent="0">
              <a:buNone/>
            </a:pPr>
            <a:r>
              <a:rPr lang="en-US" sz="1600" dirty="0"/>
              <a:t>The upstream Lorentz factor in </a:t>
            </a:r>
            <a:r>
              <a:rPr lang="en-US" sz="1600" dirty="0" err="1"/>
              <a:t>d.r.f</a:t>
            </a:r>
            <a:r>
              <a:rPr lang="en-US" sz="1600" dirty="0"/>
              <a:t>. </a:t>
            </a:r>
            <a:r>
              <a:rPr lang="en-US" sz="1600" i="1" dirty="0"/>
              <a:t>	ɣ</a:t>
            </a:r>
            <a:r>
              <a:rPr lang="en-US" sz="1600" i="1" baseline="-25000" dirty="0"/>
              <a:t>0</a:t>
            </a:r>
            <a:r>
              <a:rPr lang="en-US" sz="1600" i="1" dirty="0"/>
              <a:t> </a:t>
            </a:r>
            <a:r>
              <a:rPr lang="en-US" sz="1600" dirty="0"/>
              <a:t>≈ 4</a:t>
            </a:r>
          </a:p>
          <a:p>
            <a:pPr marL="114300" indent="0">
              <a:buNone/>
            </a:pPr>
            <a:r>
              <a:rPr lang="en-US" sz="1600" dirty="0"/>
              <a:t>The shock Lorentz factor		</a:t>
            </a:r>
            <a:r>
              <a:rPr lang="en-US" sz="1600" i="1" dirty="0" err="1"/>
              <a:t>ɣ</a:t>
            </a:r>
            <a:r>
              <a:rPr lang="en-US" sz="1600" i="1" baseline="-25000" dirty="0" err="1"/>
              <a:t>sh</a:t>
            </a:r>
            <a:r>
              <a:rPr lang="en-US" sz="1600" i="1" dirty="0"/>
              <a:t> </a:t>
            </a:r>
            <a:r>
              <a:rPr lang="en-US" sz="1600" dirty="0"/>
              <a:t>≈ 5.3</a:t>
            </a:r>
          </a:p>
          <a:p>
            <a:pPr marL="114300" indent="0">
              <a:buNone/>
            </a:pPr>
            <a:r>
              <a:rPr lang="en-US" sz="1600" dirty="0"/>
              <a:t>Magnetization			</a:t>
            </a:r>
            <a:r>
              <a:rPr lang="el-GR" sz="1600" dirty="0"/>
              <a:t>σ</a:t>
            </a:r>
            <a:r>
              <a:rPr lang="en-US" sz="1600" dirty="0"/>
              <a:t> ≈ 0.15/</a:t>
            </a:r>
            <a:r>
              <a:rPr lang="en-US" sz="1600" dirty="0" err="1"/>
              <a:t>a</a:t>
            </a:r>
            <a:r>
              <a:rPr lang="en-US" sz="1600" baseline="-25000" dirty="0" err="1"/>
              <a:t>B</a:t>
            </a:r>
            <a:endParaRPr lang="en-US" sz="1600" baseline="-25000" dirty="0"/>
          </a:p>
          <a:p>
            <a:pPr marL="114300" indent="0">
              <a:buNone/>
            </a:pPr>
            <a:endParaRPr lang="en-US" sz="1600" dirty="0"/>
          </a:p>
          <a:p>
            <a:pPr marL="114300" indent="0">
              <a:buNone/>
            </a:pPr>
            <a:endParaRPr lang="en-US" sz="1600" dirty="0"/>
          </a:p>
          <a:p>
            <a:pPr marL="114300" indent="0">
              <a:buNone/>
            </a:pPr>
            <a:r>
              <a:rPr lang="en-US" sz="1600" b="1" dirty="0"/>
              <a:t>Assumptions:</a:t>
            </a:r>
          </a:p>
          <a:p>
            <a:pPr marL="114300" indent="0">
              <a:buNone/>
            </a:pPr>
            <a:r>
              <a:rPr lang="en-US" sz="1600" dirty="0"/>
              <a:t>Fraction of energy in thermal particles 	</a:t>
            </a:r>
            <a:r>
              <a:rPr lang="en-US" sz="1600" dirty="0" err="1"/>
              <a:t>a</a:t>
            </a:r>
            <a:r>
              <a:rPr lang="en-US" sz="1600" baseline="-25000" dirty="0" err="1"/>
              <a:t>th</a:t>
            </a:r>
            <a:r>
              <a:rPr lang="en-US" sz="1600" dirty="0"/>
              <a:t> ≈ 0.8</a:t>
            </a:r>
          </a:p>
          <a:p>
            <a:pPr marL="114300" indent="0">
              <a:buNone/>
            </a:pPr>
            <a:r>
              <a:rPr lang="en-US" sz="1600" dirty="0"/>
              <a:t>Downstream temperature ratio  		</a:t>
            </a:r>
            <a:r>
              <a:rPr lang="en-US" sz="1600" dirty="0" err="1"/>
              <a:t>T</a:t>
            </a:r>
            <a:r>
              <a:rPr lang="en-US" sz="1600" baseline="-25000" dirty="0" err="1"/>
              <a:t>e</a:t>
            </a:r>
            <a:r>
              <a:rPr lang="en-US" sz="1600" dirty="0"/>
              <a:t>/</a:t>
            </a:r>
            <a:r>
              <a:rPr lang="en-US" sz="1600" dirty="0" err="1"/>
              <a:t>T</a:t>
            </a:r>
            <a:r>
              <a:rPr lang="en-US" sz="1600" baseline="-25000" dirty="0" err="1"/>
              <a:t>i</a:t>
            </a:r>
            <a:r>
              <a:rPr lang="en-US" sz="1600" dirty="0"/>
              <a:t> ≈ 0.5</a:t>
            </a:r>
          </a:p>
          <a:p>
            <a:pPr marL="114300" indent="0">
              <a:buNone/>
            </a:pPr>
            <a:r>
              <a:rPr lang="en-US" sz="1600" dirty="0"/>
              <a:t>Magnetic field amplification			</a:t>
            </a:r>
            <a:r>
              <a:rPr lang="en-US" sz="1600" dirty="0" err="1"/>
              <a:t>a</a:t>
            </a:r>
            <a:r>
              <a:rPr lang="en-US" sz="1600" baseline="-25000" dirty="0" err="1"/>
              <a:t>B</a:t>
            </a:r>
            <a:r>
              <a:rPr lang="en-US" sz="1600" baseline="-25000" dirty="0"/>
              <a:t> </a:t>
            </a:r>
            <a:r>
              <a:rPr lang="en-US" sz="1600" dirty="0"/>
              <a:t>is a free parameter</a:t>
            </a:r>
          </a:p>
        </p:txBody>
      </p:sp>
      <p:sp>
        <p:nvSpPr>
          <p:cNvPr id="4" name="CustomShape 3">
            <a:extLst>
              <a:ext uri="{FF2B5EF4-FFF2-40B4-BE49-F238E27FC236}">
                <a16:creationId xmlns:a16="http://schemas.microsoft.com/office/drawing/2014/main" id="{61EEB979-9D6B-4B17-8C53-A1724E749EC9}"/>
              </a:ext>
            </a:extLst>
          </p:cNvPr>
          <p:cNvSpPr/>
          <p:nvPr/>
        </p:nvSpPr>
        <p:spPr>
          <a:xfrm>
            <a:off x="6848147" y="1628142"/>
            <a:ext cx="3704400" cy="82116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spAutoFit/>
          </a:bodyPr>
          <a:lstStyle/>
          <a:p>
            <a:pPr>
              <a:lnSpc>
                <a:spcPct val="100000"/>
              </a:lnSpc>
            </a:pPr>
            <a:r>
              <a:rPr lang="en-US" sz="4800" b="1" strike="noStrike" spc="-1" dirty="0">
                <a:solidFill>
                  <a:srgbClr val="C6D325"/>
                </a:solidFill>
                <a:latin typeface="Arial"/>
                <a:ea typeface="DejaVu Sans"/>
              </a:rPr>
              <a:t>PUBLISHED</a:t>
            </a:r>
            <a:endParaRPr lang="en-US" sz="4800" b="0" strike="noStrike" spc="-1" dirty="0">
              <a:latin typeface="Arial"/>
            </a:endParaRPr>
          </a:p>
        </p:txBody>
      </p:sp>
      <p:sp>
        <p:nvSpPr>
          <p:cNvPr id="5" name="CustomShape 3">
            <a:extLst>
              <a:ext uri="{FF2B5EF4-FFF2-40B4-BE49-F238E27FC236}">
                <a16:creationId xmlns:a16="http://schemas.microsoft.com/office/drawing/2014/main" id="{983B7A3C-4005-4F33-A6B0-9D1BB07BB292}"/>
              </a:ext>
            </a:extLst>
          </p:cNvPr>
          <p:cNvSpPr/>
          <p:nvPr/>
        </p:nvSpPr>
        <p:spPr>
          <a:xfrm>
            <a:off x="5371253" y="2510419"/>
            <a:ext cx="6658187" cy="1153221"/>
          </a:xfrm>
          <a:prstGeom prst="rect">
            <a:avLst/>
          </a:prstGeom>
          <a:noFill/>
          <a:ln>
            <a:noFill/>
          </a:ln>
        </p:spPr>
        <p:style>
          <a:lnRef idx="0">
            <a:scrgbClr r="0" g="0" b="0"/>
          </a:lnRef>
          <a:fillRef idx="0">
            <a:scrgbClr r="0" g="0" b="0"/>
          </a:fillRef>
          <a:effectRef idx="0">
            <a:scrgbClr r="0" g="0" b="0"/>
          </a:effectRef>
          <a:fontRef idx="minor"/>
        </p:style>
        <p:txBody>
          <a:bodyPr wrap="square" lIns="90000" tIns="45000" rIns="90000" bIns="45000">
            <a:spAutoFit/>
          </a:bodyPr>
          <a:lstStyle/>
          <a:p>
            <a:pPr algn="ctr">
              <a:lnSpc>
                <a:spcPct val="150000"/>
              </a:lnSpc>
            </a:pPr>
            <a:r>
              <a:rPr lang="en-US" sz="1600" b="1" dirty="0"/>
              <a:t>Radiative signatures of electron-ion shocks in BL Lac type objects</a:t>
            </a:r>
          </a:p>
          <a:p>
            <a:pPr algn="ctr">
              <a:lnSpc>
                <a:spcPct val="150000"/>
              </a:lnSpc>
            </a:pPr>
            <a:r>
              <a:rPr lang="en-US" sz="1600" dirty="0"/>
              <a:t>A. </a:t>
            </a:r>
            <a:r>
              <a:rPr lang="en-US" sz="1600" dirty="0" err="1"/>
              <a:t>Arbet</a:t>
            </a:r>
            <a:r>
              <a:rPr lang="en-US" sz="1600" dirty="0"/>
              <a:t>-Engels, </a:t>
            </a:r>
            <a:r>
              <a:rPr lang="en-US" sz="1600" b="1" dirty="0"/>
              <a:t>AB</a:t>
            </a:r>
            <a:r>
              <a:rPr lang="en-US" sz="1600" dirty="0"/>
              <a:t>, F. Rieger, D. </a:t>
            </a:r>
            <a:r>
              <a:rPr lang="en-US" sz="1600" dirty="0" err="1"/>
              <a:t>Paneque</a:t>
            </a:r>
            <a:r>
              <a:rPr lang="en-US" sz="1600" dirty="0"/>
              <a:t>, and F. </a:t>
            </a:r>
            <a:r>
              <a:rPr lang="en-US" sz="1600" dirty="0" err="1"/>
              <a:t>Jenko</a:t>
            </a:r>
            <a:endParaRPr lang="en-US" sz="1600" dirty="0"/>
          </a:p>
          <a:p>
            <a:pPr algn="ctr">
              <a:lnSpc>
                <a:spcPct val="150000"/>
              </a:lnSpc>
            </a:pPr>
            <a:r>
              <a:rPr lang="en-US" sz="1600" spc="-1" dirty="0"/>
              <a:t>Astronomy &amp; Astrophysics, Volume 702, id.A255, arXiv:2508.18008</a:t>
            </a:r>
            <a:endParaRPr lang="en-US" sz="1600" strike="noStrike" spc="-1" dirty="0">
              <a:latin typeface="Arial"/>
            </a:endParaRPr>
          </a:p>
        </p:txBody>
      </p:sp>
    </p:spTree>
    <p:extLst>
      <p:ext uri="{BB962C8B-B14F-4D97-AF65-F5344CB8AC3E}">
        <p14:creationId xmlns:p14="http://schemas.microsoft.com/office/powerpoint/2010/main" val="517095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B2D6695-E012-4493-866A-FE7F3C05D7D4}"/>
              </a:ext>
            </a:extLst>
          </p:cNvPr>
          <p:cNvSpPr>
            <a:spLocks noGrp="1"/>
          </p:cNvSpPr>
          <p:nvPr>
            <p:ph type="title"/>
          </p:nvPr>
        </p:nvSpPr>
        <p:spPr>
          <a:xfrm>
            <a:off x="407988" y="349611"/>
            <a:ext cx="11376024" cy="451098"/>
          </a:xfrm>
        </p:spPr>
        <p:txBody>
          <a:bodyPr/>
          <a:lstStyle/>
          <a:p>
            <a:r>
              <a:rPr lang="en-US" dirty="0"/>
              <a:t>Shock parameters for the best-fit model</a:t>
            </a:r>
          </a:p>
        </p:txBody>
      </p:sp>
      <p:sp>
        <p:nvSpPr>
          <p:cNvPr id="18" name="Text Placeholder 2">
            <a:extLst>
              <a:ext uri="{FF2B5EF4-FFF2-40B4-BE49-F238E27FC236}">
                <a16:creationId xmlns:a16="http://schemas.microsoft.com/office/drawing/2014/main" id="{897885AA-B4AB-499E-9707-C6C21C64C564}"/>
              </a:ext>
            </a:extLst>
          </p:cNvPr>
          <p:cNvSpPr txBox="1">
            <a:spLocks/>
          </p:cNvSpPr>
          <p:nvPr/>
        </p:nvSpPr>
        <p:spPr>
          <a:xfrm>
            <a:off x="589120" y="1067330"/>
            <a:ext cx="7119780" cy="5054070"/>
          </a:xfrm>
          <a:prstGeom prst="rect">
            <a:avLst/>
          </a:prstGeom>
          <a:noFill/>
          <a:ln>
            <a:noFill/>
          </a:ln>
        </p:spPr>
        <p:txBody>
          <a:bodyPr spcFirstLastPara="1" vert="horz" wrap="square" lIns="0" tIns="0" rIns="0" bIns="0" rtlCol="0" anchor="t" anchorCtr="0">
            <a:noAutofit/>
          </a:bodyPr>
          <a:lstStyle>
            <a:lvl1pPr marL="457200" marR="0" lvl="0" indent="-342900" algn="l" defTabSz="914400" rtl="0" eaLnBrk="1" fontAlgn="auto" latinLnBrk="0" hangingPunct="1">
              <a:lnSpc>
                <a:spcPct val="110000"/>
              </a:lnSpc>
              <a:spcBef>
                <a:spcPts val="0"/>
              </a:spcBef>
              <a:spcAft>
                <a:spcPts val="0"/>
              </a:spcAft>
              <a:buClr>
                <a:schemeClr val="dk1"/>
              </a:buClr>
              <a:buSzPts val="1800"/>
              <a:buFont typeface="Arial" panose="020B0604020202020204" pitchFamily="34" charset="0"/>
              <a:buChar char="•"/>
              <a:tabLst/>
              <a:defRPr lang="de-DE" sz="1800" b="0" i="0" kern="600" spc="40" baseline="0">
                <a:solidFill>
                  <a:schemeClr val="tx1"/>
                </a:solidFill>
                <a:latin typeface="+mn-lt"/>
                <a:ea typeface="+mn-ea"/>
                <a:cs typeface="+mn-cs"/>
              </a:defRPr>
            </a:lvl1pPr>
            <a:lvl2pPr marL="914400" lvl="1" indent="-342900" algn="l" defTabSz="914400" rtl="0" eaLnBrk="1" latinLnBrk="0" hangingPunct="1">
              <a:lnSpc>
                <a:spcPct val="100000"/>
              </a:lnSpc>
              <a:spcBef>
                <a:spcPts val="1200"/>
              </a:spcBef>
              <a:spcAft>
                <a:spcPts val="0"/>
              </a:spcAft>
              <a:buClr>
                <a:schemeClr val="dk1"/>
              </a:buClr>
              <a:buSzPts val="1800"/>
              <a:buFont typeface="Arial" panose="020B0604020202020204" pitchFamily="34" charset="0"/>
              <a:buChar char="•"/>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pPr marL="114300" indent="0">
              <a:buNone/>
            </a:pPr>
            <a:r>
              <a:rPr lang="en-US" sz="1600" b="1" dirty="0"/>
              <a:t>Best-fit parameters:</a:t>
            </a:r>
          </a:p>
          <a:p>
            <a:pPr marL="114300" indent="0">
              <a:buNone/>
            </a:pPr>
            <a:r>
              <a:rPr lang="en-US" sz="1600" dirty="0"/>
              <a:t>Temperature 		</a:t>
            </a:r>
            <a:r>
              <a:rPr lang="el-GR" sz="1600" i="1" dirty="0"/>
              <a:t>θ</a:t>
            </a:r>
            <a:r>
              <a:rPr lang="en-US" sz="1600" dirty="0"/>
              <a:t> ≈ 500</a:t>
            </a:r>
          </a:p>
          <a:p>
            <a:pPr marL="114300" indent="0">
              <a:buNone/>
            </a:pPr>
            <a:r>
              <a:rPr lang="en-US" sz="1600" dirty="0"/>
              <a:t>Nonthermal population 	</a:t>
            </a:r>
            <a:r>
              <a:rPr lang="en-US" sz="1600" i="1" dirty="0" err="1"/>
              <a:t>ɣ</a:t>
            </a:r>
            <a:r>
              <a:rPr lang="en-US" sz="1600" i="1" baseline="-25000" dirty="0" err="1"/>
              <a:t>nth</a:t>
            </a:r>
            <a:r>
              <a:rPr lang="en-US" sz="1600" i="1" baseline="-25000" dirty="0"/>
              <a:t> </a:t>
            </a:r>
            <a:r>
              <a:rPr lang="en-US" sz="1600" i="1" dirty="0"/>
              <a:t>/</a:t>
            </a:r>
            <a:r>
              <a:rPr lang="el-GR" sz="1600" i="1" dirty="0"/>
              <a:t>θ</a:t>
            </a:r>
            <a:r>
              <a:rPr lang="en-US" sz="1600" i="1" dirty="0"/>
              <a:t> </a:t>
            </a:r>
            <a:r>
              <a:rPr lang="en-US" sz="1600" dirty="0"/>
              <a:t>≈ 8</a:t>
            </a:r>
          </a:p>
          <a:p>
            <a:pPr marL="114300" indent="0">
              <a:buNone/>
            </a:pPr>
            <a:r>
              <a:rPr lang="en-US" sz="1600" dirty="0"/>
              <a:t>Power-law index 		</a:t>
            </a:r>
            <a:r>
              <a:rPr lang="en-US" sz="1600" i="1" dirty="0"/>
              <a:t>p</a:t>
            </a:r>
            <a:r>
              <a:rPr lang="en-US" sz="1600" i="1" baseline="-25000" dirty="0"/>
              <a:t>1</a:t>
            </a:r>
            <a:r>
              <a:rPr lang="en-US" sz="1600" dirty="0"/>
              <a:t> ≈ 2.4</a:t>
            </a:r>
          </a:p>
          <a:p>
            <a:pPr marL="114300" indent="0">
              <a:buNone/>
            </a:pPr>
            <a:endParaRPr lang="en-US" sz="1600" i="1" dirty="0"/>
          </a:p>
          <a:p>
            <a:pPr marL="114300" indent="0">
              <a:buNone/>
            </a:pPr>
            <a:r>
              <a:rPr lang="en-US" sz="1600" dirty="0"/>
              <a:t>Electron density</a:t>
            </a:r>
            <a:r>
              <a:rPr lang="en-US" sz="1600" i="1" dirty="0"/>
              <a:t>		n</a:t>
            </a:r>
            <a:r>
              <a:rPr lang="en-US" sz="1600" dirty="0"/>
              <a:t> ≈ 1</a:t>
            </a:r>
            <a:r>
              <a:rPr lang="en-US" sz="1600" i="1" dirty="0"/>
              <a:t> cm</a:t>
            </a:r>
            <a:r>
              <a:rPr lang="en-US" sz="1600" i="1" baseline="30000" dirty="0"/>
              <a:t>-3</a:t>
            </a:r>
            <a:r>
              <a:rPr lang="en-US" sz="1600" i="1" dirty="0"/>
              <a:t> </a:t>
            </a:r>
          </a:p>
          <a:p>
            <a:pPr marL="114300" indent="0">
              <a:buNone/>
            </a:pPr>
            <a:r>
              <a:rPr lang="en-US" sz="1600" dirty="0"/>
              <a:t>Magnetic field </a:t>
            </a:r>
            <a:r>
              <a:rPr lang="en-US" sz="1600" i="1" dirty="0"/>
              <a:t>		B </a:t>
            </a:r>
            <a:r>
              <a:rPr lang="en-US" sz="1600" dirty="0"/>
              <a:t>≈</a:t>
            </a:r>
            <a:r>
              <a:rPr lang="en-US" sz="1600" i="1" dirty="0"/>
              <a:t> </a:t>
            </a:r>
            <a:r>
              <a:rPr lang="en-US" sz="1600" dirty="0"/>
              <a:t>0.05</a:t>
            </a:r>
            <a:r>
              <a:rPr lang="en-US" sz="1600" i="1" dirty="0"/>
              <a:t> G</a:t>
            </a:r>
          </a:p>
          <a:p>
            <a:pPr marL="114300" indent="0">
              <a:buNone/>
            </a:pPr>
            <a:endParaRPr lang="en-US" sz="1600" dirty="0"/>
          </a:p>
          <a:p>
            <a:pPr marL="114300" indent="0">
              <a:buNone/>
            </a:pPr>
            <a:endParaRPr lang="en-US" sz="1600" dirty="0"/>
          </a:p>
          <a:p>
            <a:pPr marL="114300" indent="0">
              <a:buNone/>
            </a:pPr>
            <a:r>
              <a:rPr lang="en-US" sz="1600" b="1" dirty="0"/>
              <a:t>Shock parameters:</a:t>
            </a:r>
          </a:p>
          <a:p>
            <a:pPr marL="114300" indent="0">
              <a:buNone/>
            </a:pPr>
            <a:r>
              <a:rPr lang="en-US" sz="1600" dirty="0"/>
              <a:t>The upstream Lorentz factor in </a:t>
            </a:r>
            <a:r>
              <a:rPr lang="en-US" sz="1600" dirty="0" err="1"/>
              <a:t>d.r.f</a:t>
            </a:r>
            <a:r>
              <a:rPr lang="en-US" sz="1600" dirty="0"/>
              <a:t>. </a:t>
            </a:r>
            <a:r>
              <a:rPr lang="en-US" sz="1600" i="1" dirty="0"/>
              <a:t>	ɣ</a:t>
            </a:r>
            <a:r>
              <a:rPr lang="en-US" sz="1600" i="1" baseline="-25000" dirty="0"/>
              <a:t>0</a:t>
            </a:r>
            <a:r>
              <a:rPr lang="en-US" sz="1600" i="1" dirty="0"/>
              <a:t> </a:t>
            </a:r>
            <a:r>
              <a:rPr lang="en-US" sz="1600" dirty="0"/>
              <a:t>≈ 4</a:t>
            </a:r>
          </a:p>
          <a:p>
            <a:pPr marL="114300" indent="0">
              <a:buNone/>
            </a:pPr>
            <a:r>
              <a:rPr lang="en-US" sz="1600" dirty="0"/>
              <a:t>The shock Lorentz factor		</a:t>
            </a:r>
            <a:r>
              <a:rPr lang="en-US" sz="1600" i="1" dirty="0" err="1"/>
              <a:t>ɣ</a:t>
            </a:r>
            <a:r>
              <a:rPr lang="en-US" sz="1600" i="1" baseline="-25000" dirty="0" err="1"/>
              <a:t>sh</a:t>
            </a:r>
            <a:r>
              <a:rPr lang="en-US" sz="1600" i="1" dirty="0"/>
              <a:t> </a:t>
            </a:r>
            <a:r>
              <a:rPr lang="en-US" sz="1600" dirty="0"/>
              <a:t>≈ 5.3</a:t>
            </a:r>
          </a:p>
          <a:p>
            <a:pPr marL="114300" indent="0">
              <a:buNone/>
            </a:pPr>
            <a:r>
              <a:rPr lang="en-US" sz="1600" dirty="0"/>
              <a:t>Magnetization			</a:t>
            </a:r>
            <a:r>
              <a:rPr lang="el-GR" sz="1600" dirty="0"/>
              <a:t>σ</a:t>
            </a:r>
            <a:r>
              <a:rPr lang="en-US" sz="1600" dirty="0"/>
              <a:t> ≈ 0.15/</a:t>
            </a:r>
            <a:r>
              <a:rPr lang="en-US" sz="1600" dirty="0" err="1"/>
              <a:t>a</a:t>
            </a:r>
            <a:r>
              <a:rPr lang="en-US" sz="1600" baseline="-25000" dirty="0" err="1"/>
              <a:t>B</a:t>
            </a:r>
            <a:endParaRPr lang="en-US" sz="1600" baseline="-25000" dirty="0"/>
          </a:p>
          <a:p>
            <a:pPr marL="114300" indent="0">
              <a:buNone/>
            </a:pPr>
            <a:endParaRPr lang="en-US" sz="1600" dirty="0"/>
          </a:p>
          <a:p>
            <a:pPr marL="114300" indent="0">
              <a:buNone/>
            </a:pPr>
            <a:endParaRPr lang="en-US" sz="1600" dirty="0"/>
          </a:p>
          <a:p>
            <a:pPr marL="114300" indent="0">
              <a:buNone/>
            </a:pPr>
            <a:r>
              <a:rPr lang="en-US" sz="1600" b="1" dirty="0"/>
              <a:t>Assumptions:</a:t>
            </a:r>
          </a:p>
          <a:p>
            <a:pPr marL="114300" indent="0">
              <a:buNone/>
            </a:pPr>
            <a:r>
              <a:rPr lang="en-US" sz="1600" dirty="0"/>
              <a:t>Fraction of energy in thermal particles 	</a:t>
            </a:r>
            <a:r>
              <a:rPr lang="en-US" sz="1600" dirty="0" err="1"/>
              <a:t>a</a:t>
            </a:r>
            <a:r>
              <a:rPr lang="en-US" sz="1600" baseline="-25000" dirty="0" err="1"/>
              <a:t>th</a:t>
            </a:r>
            <a:r>
              <a:rPr lang="en-US" sz="1600" dirty="0"/>
              <a:t> ≈ 0.8</a:t>
            </a:r>
          </a:p>
          <a:p>
            <a:pPr marL="114300" indent="0">
              <a:buNone/>
            </a:pPr>
            <a:r>
              <a:rPr lang="en-US" sz="1600" dirty="0"/>
              <a:t>Downstream temperature ratio  		</a:t>
            </a:r>
            <a:r>
              <a:rPr lang="en-US" sz="1600" dirty="0" err="1"/>
              <a:t>T</a:t>
            </a:r>
            <a:r>
              <a:rPr lang="en-US" sz="1600" baseline="-25000" dirty="0" err="1"/>
              <a:t>e</a:t>
            </a:r>
            <a:r>
              <a:rPr lang="en-US" sz="1600" dirty="0"/>
              <a:t>/</a:t>
            </a:r>
            <a:r>
              <a:rPr lang="en-US" sz="1600" dirty="0" err="1"/>
              <a:t>T</a:t>
            </a:r>
            <a:r>
              <a:rPr lang="en-US" sz="1600" baseline="-25000" dirty="0" err="1"/>
              <a:t>i</a:t>
            </a:r>
            <a:r>
              <a:rPr lang="en-US" sz="1600" dirty="0"/>
              <a:t> ≈ 0.5</a:t>
            </a:r>
          </a:p>
          <a:p>
            <a:pPr marL="114300" indent="0">
              <a:buNone/>
            </a:pPr>
            <a:r>
              <a:rPr lang="en-US" sz="1600" dirty="0"/>
              <a:t>Magnetic field amplification			</a:t>
            </a:r>
            <a:r>
              <a:rPr lang="en-US" sz="1600" dirty="0" err="1"/>
              <a:t>a</a:t>
            </a:r>
            <a:r>
              <a:rPr lang="en-US" sz="1600" baseline="-25000" dirty="0" err="1"/>
              <a:t>B</a:t>
            </a:r>
            <a:r>
              <a:rPr lang="en-US" sz="1600" baseline="-25000" dirty="0"/>
              <a:t> </a:t>
            </a:r>
            <a:r>
              <a:rPr lang="en-US" sz="1600" dirty="0"/>
              <a:t>is a free parameter</a:t>
            </a:r>
          </a:p>
        </p:txBody>
      </p:sp>
      <p:sp>
        <p:nvSpPr>
          <p:cNvPr id="7" name="Text Placeholder 2">
            <a:extLst>
              <a:ext uri="{FF2B5EF4-FFF2-40B4-BE49-F238E27FC236}">
                <a16:creationId xmlns:a16="http://schemas.microsoft.com/office/drawing/2014/main" id="{0D6A4726-EBBD-4CD4-AE44-6EE951C95686}"/>
              </a:ext>
            </a:extLst>
          </p:cNvPr>
          <p:cNvSpPr txBox="1">
            <a:spLocks/>
          </p:cNvSpPr>
          <p:nvPr/>
        </p:nvSpPr>
        <p:spPr>
          <a:xfrm>
            <a:off x="6953250" y="1819500"/>
            <a:ext cx="5022850" cy="3841299"/>
          </a:xfrm>
          <a:prstGeom prst="rect">
            <a:avLst/>
          </a:prstGeom>
          <a:noFill/>
          <a:ln>
            <a:noFill/>
          </a:ln>
        </p:spPr>
        <p:txBody>
          <a:bodyPr spcFirstLastPara="1" vert="horz" wrap="square" lIns="0" tIns="0" rIns="0" bIns="0" rtlCol="0" anchor="t" anchorCtr="0">
            <a:noAutofit/>
          </a:bodyPr>
          <a:lstStyle>
            <a:lvl1pPr marL="457200" marR="0" lvl="0" indent="-342900" algn="l" defTabSz="914400" rtl="0" eaLnBrk="1" fontAlgn="auto" latinLnBrk="0" hangingPunct="1">
              <a:lnSpc>
                <a:spcPct val="110000"/>
              </a:lnSpc>
              <a:spcBef>
                <a:spcPts val="0"/>
              </a:spcBef>
              <a:spcAft>
                <a:spcPts val="0"/>
              </a:spcAft>
              <a:buClr>
                <a:schemeClr val="dk1"/>
              </a:buClr>
              <a:buSzPts val="1800"/>
              <a:buFont typeface="Arial" panose="020B0604020202020204" pitchFamily="34" charset="0"/>
              <a:buChar char="•"/>
              <a:tabLst/>
              <a:defRPr lang="de-DE" sz="1800" b="0" i="0" kern="600" spc="40" baseline="0">
                <a:solidFill>
                  <a:schemeClr val="tx1"/>
                </a:solidFill>
                <a:latin typeface="+mn-lt"/>
                <a:ea typeface="+mn-ea"/>
                <a:cs typeface="+mn-cs"/>
              </a:defRPr>
            </a:lvl1pPr>
            <a:lvl2pPr marL="914400" lvl="1" indent="-342900" algn="l" defTabSz="914400" rtl="0" eaLnBrk="1" latinLnBrk="0" hangingPunct="1">
              <a:lnSpc>
                <a:spcPct val="100000"/>
              </a:lnSpc>
              <a:spcBef>
                <a:spcPts val="1200"/>
              </a:spcBef>
              <a:spcAft>
                <a:spcPts val="0"/>
              </a:spcAft>
              <a:buClr>
                <a:schemeClr val="dk1"/>
              </a:buClr>
              <a:buSzPts val="1800"/>
              <a:buFont typeface="Arial" panose="020B0604020202020204" pitchFamily="34" charset="0"/>
              <a:buChar char="•"/>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pPr marL="114300" indent="0" algn="ctr">
              <a:buNone/>
            </a:pPr>
            <a:r>
              <a:rPr lang="en-US" sz="2000" b="1" dirty="0">
                <a:solidFill>
                  <a:srgbClr val="FF0000"/>
                </a:solidFill>
              </a:rPr>
              <a:t>Things to test with PIC simulations</a:t>
            </a:r>
          </a:p>
          <a:p>
            <a:pPr marL="114300" indent="0">
              <a:buNone/>
            </a:pPr>
            <a:endParaRPr lang="en-US" sz="1600" dirty="0"/>
          </a:p>
          <a:p>
            <a:pPr marL="114300" indent="0">
              <a:buNone/>
            </a:pPr>
            <a:r>
              <a:rPr lang="en-US" sz="1600" b="1" dirty="0"/>
              <a:t>(1) Short simulations</a:t>
            </a:r>
          </a:p>
          <a:p>
            <a:pPr marL="114300" indent="0">
              <a:buNone/>
            </a:pPr>
            <a:r>
              <a:rPr lang="en-US" sz="1600" dirty="0"/>
              <a:t>Downstream temperature ratio  	     </a:t>
            </a:r>
            <a:r>
              <a:rPr lang="en-US" sz="1600" dirty="0" err="1"/>
              <a:t>T</a:t>
            </a:r>
            <a:r>
              <a:rPr lang="en-US" sz="1600" baseline="-25000" dirty="0" err="1"/>
              <a:t>e</a:t>
            </a:r>
            <a:r>
              <a:rPr lang="en-US" sz="1600" dirty="0"/>
              <a:t>/</a:t>
            </a:r>
            <a:r>
              <a:rPr lang="en-US" sz="1600" dirty="0" err="1"/>
              <a:t>T</a:t>
            </a:r>
            <a:r>
              <a:rPr lang="en-US" sz="1600" baseline="-25000" dirty="0" err="1"/>
              <a:t>i</a:t>
            </a:r>
            <a:endParaRPr lang="en-US" sz="1600" dirty="0"/>
          </a:p>
          <a:p>
            <a:pPr marL="114300" indent="0">
              <a:buNone/>
            </a:pPr>
            <a:r>
              <a:rPr lang="en-US" sz="1600" dirty="0"/>
              <a:t>Fraction of energy in thermal particles    </a:t>
            </a:r>
            <a:r>
              <a:rPr lang="en-US" sz="1600" dirty="0" err="1"/>
              <a:t>a</a:t>
            </a:r>
            <a:r>
              <a:rPr lang="en-US" sz="1600" baseline="-25000" dirty="0" err="1"/>
              <a:t>th</a:t>
            </a:r>
            <a:endParaRPr lang="en-US" sz="1600" dirty="0"/>
          </a:p>
          <a:p>
            <a:pPr marL="114300" indent="0">
              <a:buNone/>
            </a:pPr>
            <a:endParaRPr lang="en-US" sz="1600" dirty="0"/>
          </a:p>
          <a:p>
            <a:pPr marL="114300" indent="0">
              <a:buNone/>
            </a:pPr>
            <a:r>
              <a:rPr lang="en-US" sz="1600" b="1" dirty="0"/>
              <a:t>(2) Long simulations</a:t>
            </a:r>
          </a:p>
          <a:p>
            <a:pPr marL="114300" indent="0">
              <a:buNone/>
            </a:pPr>
            <a:r>
              <a:rPr lang="en-US" sz="1600" dirty="0"/>
              <a:t>Nonthermal population 		</a:t>
            </a:r>
            <a:r>
              <a:rPr lang="en-US" sz="1600" i="1" dirty="0" err="1"/>
              <a:t>ɣ</a:t>
            </a:r>
            <a:r>
              <a:rPr lang="en-US" sz="1600" i="1" baseline="-25000" dirty="0" err="1"/>
              <a:t>nth</a:t>
            </a:r>
            <a:r>
              <a:rPr lang="en-US" sz="1600" i="1" baseline="-25000" dirty="0"/>
              <a:t> </a:t>
            </a:r>
            <a:r>
              <a:rPr lang="en-US" sz="1600" i="1" dirty="0"/>
              <a:t>/</a:t>
            </a:r>
            <a:r>
              <a:rPr lang="el-GR" sz="1600" i="1" dirty="0"/>
              <a:t>θ</a:t>
            </a:r>
            <a:endParaRPr lang="en-US" sz="1600" dirty="0"/>
          </a:p>
          <a:p>
            <a:pPr marL="114300" indent="0">
              <a:buNone/>
            </a:pPr>
            <a:r>
              <a:rPr lang="en-US" sz="1600" dirty="0"/>
              <a:t>Power-law index 			</a:t>
            </a:r>
            <a:r>
              <a:rPr lang="en-US" sz="1600" i="1" dirty="0"/>
              <a:t>p</a:t>
            </a:r>
            <a:r>
              <a:rPr lang="en-US" sz="1600" i="1" baseline="-25000" dirty="0"/>
              <a:t>1</a:t>
            </a:r>
            <a:endParaRPr lang="en-US" sz="1600" dirty="0"/>
          </a:p>
          <a:p>
            <a:pPr marL="114300" indent="0">
              <a:buNone/>
            </a:pPr>
            <a:r>
              <a:rPr lang="en-US" sz="1600" dirty="0"/>
              <a:t>Magnetic field amplification		</a:t>
            </a:r>
            <a:r>
              <a:rPr lang="en-US" sz="1600" dirty="0" err="1"/>
              <a:t>a</a:t>
            </a:r>
            <a:r>
              <a:rPr lang="en-US" sz="1600" baseline="-25000" dirty="0" err="1"/>
              <a:t>B</a:t>
            </a:r>
            <a:endParaRPr lang="en-US" sz="1600" dirty="0"/>
          </a:p>
          <a:p>
            <a:pPr marL="114300" indent="0">
              <a:buNone/>
            </a:pPr>
            <a:endParaRPr lang="en-US" sz="1600" dirty="0"/>
          </a:p>
          <a:p>
            <a:pPr marL="114300" indent="0">
              <a:buNone/>
            </a:pPr>
            <a:endParaRPr lang="en-US" sz="1600" dirty="0"/>
          </a:p>
        </p:txBody>
      </p:sp>
    </p:spTree>
    <p:extLst>
      <p:ext uri="{BB962C8B-B14F-4D97-AF65-F5344CB8AC3E}">
        <p14:creationId xmlns:p14="http://schemas.microsoft.com/office/powerpoint/2010/main" val="1021235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B2D6695-E012-4493-866A-FE7F3C05D7D4}"/>
              </a:ext>
            </a:extLst>
          </p:cNvPr>
          <p:cNvSpPr>
            <a:spLocks noGrp="1"/>
          </p:cNvSpPr>
          <p:nvPr>
            <p:ph type="title"/>
          </p:nvPr>
        </p:nvSpPr>
        <p:spPr>
          <a:xfrm>
            <a:off x="407988" y="349611"/>
            <a:ext cx="11376024" cy="451098"/>
          </a:xfrm>
        </p:spPr>
        <p:txBody>
          <a:bodyPr/>
          <a:lstStyle/>
          <a:p>
            <a:r>
              <a:rPr lang="en-US" dirty="0"/>
              <a:t>Scanned parameters</a:t>
            </a:r>
          </a:p>
        </p:txBody>
      </p:sp>
      <p:sp>
        <p:nvSpPr>
          <p:cNvPr id="18" name="Text Placeholder 2">
            <a:extLst>
              <a:ext uri="{FF2B5EF4-FFF2-40B4-BE49-F238E27FC236}">
                <a16:creationId xmlns:a16="http://schemas.microsoft.com/office/drawing/2014/main" id="{897885AA-B4AB-499E-9707-C6C21C64C564}"/>
              </a:ext>
            </a:extLst>
          </p:cNvPr>
          <p:cNvSpPr txBox="1">
            <a:spLocks/>
          </p:cNvSpPr>
          <p:nvPr/>
        </p:nvSpPr>
        <p:spPr>
          <a:xfrm>
            <a:off x="589120" y="1067330"/>
            <a:ext cx="10229568" cy="2734108"/>
          </a:xfrm>
          <a:prstGeom prst="rect">
            <a:avLst/>
          </a:prstGeom>
          <a:noFill/>
          <a:ln>
            <a:noFill/>
          </a:ln>
        </p:spPr>
        <p:txBody>
          <a:bodyPr spcFirstLastPara="1" vert="horz" wrap="square" lIns="0" tIns="0" rIns="0" bIns="0" rtlCol="0" anchor="t" anchorCtr="0">
            <a:noAutofit/>
          </a:bodyPr>
          <a:lstStyle>
            <a:lvl1pPr marL="457200" marR="0" lvl="0" indent="-342900" algn="l" defTabSz="914400" rtl="0" eaLnBrk="1" fontAlgn="auto" latinLnBrk="0" hangingPunct="1">
              <a:lnSpc>
                <a:spcPct val="110000"/>
              </a:lnSpc>
              <a:spcBef>
                <a:spcPts val="0"/>
              </a:spcBef>
              <a:spcAft>
                <a:spcPts val="0"/>
              </a:spcAft>
              <a:buClr>
                <a:schemeClr val="dk1"/>
              </a:buClr>
              <a:buSzPts val="1800"/>
              <a:buFont typeface="Arial" panose="020B0604020202020204" pitchFamily="34" charset="0"/>
              <a:buChar char="•"/>
              <a:tabLst/>
              <a:defRPr lang="de-DE" sz="1800" b="0" i="0" kern="600" spc="40" baseline="0">
                <a:solidFill>
                  <a:schemeClr val="tx1"/>
                </a:solidFill>
                <a:latin typeface="+mn-lt"/>
                <a:ea typeface="+mn-ea"/>
                <a:cs typeface="+mn-cs"/>
              </a:defRPr>
            </a:lvl1pPr>
            <a:lvl2pPr marL="914400" lvl="1" indent="-342900" algn="l" defTabSz="914400" rtl="0" eaLnBrk="1" latinLnBrk="0" hangingPunct="1">
              <a:lnSpc>
                <a:spcPct val="100000"/>
              </a:lnSpc>
              <a:spcBef>
                <a:spcPts val="1200"/>
              </a:spcBef>
              <a:spcAft>
                <a:spcPts val="0"/>
              </a:spcAft>
              <a:buClr>
                <a:schemeClr val="dk1"/>
              </a:buClr>
              <a:buSzPts val="1800"/>
              <a:buFont typeface="Arial" panose="020B0604020202020204" pitchFamily="34" charset="0"/>
              <a:buChar char="•"/>
              <a:defRPr sz="1800" b="1" kern="600" spc="40" baseline="0">
                <a:solidFill>
                  <a:schemeClr val="tx2"/>
                </a:solidFill>
                <a:latin typeface="+mn-lt"/>
                <a:ea typeface="+mn-ea"/>
                <a:cs typeface="+mn-cs"/>
              </a:defRPr>
            </a:lvl2pPr>
            <a:lvl3pPr marL="1371600" lvl="2"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b="1" kern="400" spc="40" baseline="0">
                <a:solidFill>
                  <a:schemeClr val="accent3"/>
                </a:solidFill>
                <a:latin typeface="+mn-lt"/>
                <a:ea typeface="+mn-ea"/>
                <a:cs typeface="+mn-cs"/>
              </a:defRPr>
            </a:lvl3pPr>
            <a:lvl4pPr marL="1828800" lvl="3"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sz="1800" kern="600" spc="40" baseline="0">
                <a:solidFill>
                  <a:schemeClr val="tx1"/>
                </a:solidFill>
                <a:latin typeface="+mn-lt"/>
                <a:ea typeface="+mn-ea"/>
                <a:cs typeface="+mn-cs"/>
              </a:defRPr>
            </a:lvl4pPr>
            <a:lvl5pPr marL="2286000" lvl="4" indent="-342900" algn="l" defTabSz="914400" rtl="0" eaLnBrk="1" latinLnBrk="0" hangingPunct="1">
              <a:lnSpc>
                <a:spcPct val="100000"/>
              </a:lnSpc>
              <a:spcBef>
                <a:spcPts val="800"/>
              </a:spcBef>
              <a:spcAft>
                <a:spcPts val="0"/>
              </a:spcAft>
              <a:buClr>
                <a:schemeClr val="dk1"/>
              </a:buClr>
              <a:buSzPts val="1800"/>
              <a:buFont typeface="Arial" panose="020B0604020202020204" pitchFamily="34" charset="0"/>
              <a:buChar char="•"/>
              <a:defRPr lang="de-DE" sz="1800" b="0" i="0" kern="600" spc="40" baseline="0">
                <a:solidFill>
                  <a:schemeClr val="tx1"/>
                </a:solidFill>
                <a:latin typeface="+mn-lt"/>
                <a:ea typeface="+mn-ea"/>
                <a:cs typeface="+mn-cs"/>
              </a:defRPr>
            </a:lvl5pPr>
            <a:lvl6pPr marL="2743200" lvl="5" indent="-342900" algn="l" defTabSz="914400" rtl="0" eaLnBrk="1" latinLnBrk="0" hangingPunct="1">
              <a:lnSpc>
                <a:spcPct val="90000"/>
              </a:lnSpc>
              <a:spcBef>
                <a:spcPts val="800"/>
              </a:spcBef>
              <a:spcAft>
                <a:spcPts val="0"/>
              </a:spcAft>
              <a:buClr>
                <a:schemeClr val="dk1"/>
              </a:buClr>
              <a:buSzPts val="1800"/>
              <a:buFont typeface="Symbol" panose="05050102010706020507" pitchFamily="18" charset="2"/>
              <a:buChar char="•"/>
              <a:defRPr sz="1800" b="0" i="0" kern="600" spc="40" baseline="0">
                <a:solidFill>
                  <a:schemeClr val="tx1"/>
                </a:solidFill>
                <a:latin typeface="+mn-lt"/>
                <a:ea typeface="+mn-ea"/>
                <a:cs typeface="+mn-cs"/>
              </a:defRPr>
            </a:lvl6pPr>
            <a:lvl7pPr marL="3200400" lvl="6" indent="-342900" algn="l" defTabSz="914400" rtl="0" eaLnBrk="1" latinLnBrk="0" hangingPunct="1">
              <a:lnSpc>
                <a:spcPct val="90000"/>
              </a:lnSpc>
              <a:spcBef>
                <a:spcPts val="500"/>
              </a:spcBef>
              <a:spcAft>
                <a:spcPts val="0"/>
              </a:spcAft>
              <a:buClr>
                <a:schemeClr val="dk1"/>
              </a:buClr>
              <a:buSzPts val="1800"/>
              <a:buFont typeface="Wingdings 3" panose="05040102010807070707" pitchFamily="18" charset="2"/>
              <a:buChar char="•"/>
              <a:defRPr sz="1500" b="0" i="1" kern="600" spc="40" baseline="0">
                <a:solidFill>
                  <a:schemeClr val="tx2"/>
                </a:solidFill>
                <a:latin typeface="+mn-lt"/>
                <a:ea typeface="+mn-ea"/>
                <a:cs typeface="+mn-cs"/>
              </a:defRPr>
            </a:lvl7pPr>
            <a:lvl8pPr marL="3657600" lvl="7" indent="-342900" algn="l" defTabSz="914400" rtl="0" eaLnBrk="1" latinLnBrk="0" hangingPunct="1">
              <a:lnSpc>
                <a:spcPct val="90000"/>
              </a:lnSpc>
              <a:spcBef>
                <a:spcPts val="500"/>
              </a:spcBef>
              <a:spcAft>
                <a:spcPts val="0"/>
              </a:spcAft>
              <a:buClr>
                <a:schemeClr val="dk1"/>
              </a:buClr>
              <a:buSzPts val="1800"/>
              <a:buFont typeface=".SF NS Symbols Regular"/>
              <a:buChar char="•"/>
              <a:defRPr sz="1000" b="0" i="1" kern="600" spc="120" baseline="0">
                <a:solidFill>
                  <a:schemeClr val="tx1">
                    <a:lumMod val="50000"/>
                    <a:lumOff val="50000"/>
                  </a:schemeClr>
                </a:solidFill>
                <a:latin typeface="+mn-lt"/>
                <a:ea typeface="+mn-ea"/>
                <a:cs typeface="+mn-cs"/>
              </a:defRPr>
            </a:lvl8pPr>
            <a:lvl9pPr marL="4114800" lvl="8" indent="-342900" algn="l" defTabSz="914400" rtl="0" eaLnBrk="1" latinLnBrk="0" hangingPunct="1">
              <a:lnSpc>
                <a:spcPct val="90000"/>
              </a:lnSpc>
              <a:spcBef>
                <a:spcPts val="500"/>
              </a:spcBef>
              <a:spcAft>
                <a:spcPts val="0"/>
              </a:spcAft>
              <a:buClr>
                <a:schemeClr val="dk1"/>
              </a:buClr>
              <a:buSzPts val="1800"/>
              <a:buFont typeface="Arial" panose="020B0604020202020204" pitchFamily="34" charset="0"/>
              <a:buChar char="•"/>
              <a:defRPr sz="800" b="0" i="1" kern="600" spc="120" baseline="0">
                <a:solidFill>
                  <a:schemeClr val="tx1">
                    <a:lumMod val="50000"/>
                    <a:lumOff val="50000"/>
                  </a:schemeClr>
                </a:solidFill>
                <a:latin typeface="+mn-lt"/>
                <a:ea typeface="+mn-ea"/>
                <a:cs typeface="+mn-cs"/>
              </a:defRPr>
            </a:lvl9pPr>
          </a:lstStyle>
          <a:p>
            <a:pPr marL="114300" indent="0">
              <a:lnSpc>
                <a:spcPct val="200000"/>
              </a:lnSpc>
              <a:buNone/>
            </a:pPr>
            <a:r>
              <a:rPr lang="en-US" sz="2000" b="1" dirty="0"/>
              <a:t>60+ 2D3V PIC simulations</a:t>
            </a:r>
          </a:p>
          <a:p>
            <a:pPr marL="114300" indent="0">
              <a:lnSpc>
                <a:spcPct val="200000"/>
              </a:lnSpc>
              <a:buNone/>
            </a:pPr>
            <a:r>
              <a:rPr lang="en-US" sz="2000" b="1" dirty="0"/>
              <a:t>	The shock Lorentz factor			</a:t>
            </a:r>
            <a:r>
              <a:rPr lang="en-US" sz="2000" i="1" dirty="0"/>
              <a:t>ɣ</a:t>
            </a:r>
            <a:r>
              <a:rPr lang="en-US" sz="2000" i="1" baseline="-25000" dirty="0"/>
              <a:t>0 </a:t>
            </a:r>
            <a:r>
              <a:rPr lang="en-US" sz="2000" i="1" dirty="0"/>
              <a:t>   =</a:t>
            </a:r>
            <a:r>
              <a:rPr lang="en-US" sz="2000" dirty="0"/>
              <a:t> 1.5 , 2 , 4 , 8 , 16</a:t>
            </a:r>
            <a:endParaRPr lang="en-US" sz="2000" b="1" dirty="0"/>
          </a:p>
          <a:p>
            <a:pPr marL="114300" indent="0">
              <a:lnSpc>
                <a:spcPct val="200000"/>
              </a:lnSpc>
              <a:buNone/>
            </a:pPr>
            <a:r>
              <a:rPr lang="en-US" sz="2000" b="1" dirty="0"/>
              <a:t>	The upstream plasma magnetization		</a:t>
            </a:r>
            <a:r>
              <a:rPr lang="el-GR" sz="2000" dirty="0"/>
              <a:t>σ</a:t>
            </a:r>
            <a:r>
              <a:rPr lang="en-US" sz="2000" dirty="0"/>
              <a:t>     = 10</a:t>
            </a:r>
            <a:r>
              <a:rPr lang="en-US" sz="2000" baseline="30000" dirty="0"/>
              <a:t>-1</a:t>
            </a:r>
            <a:r>
              <a:rPr lang="en-US" sz="2000" dirty="0"/>
              <a:t> , 10</a:t>
            </a:r>
            <a:r>
              <a:rPr lang="en-US" sz="2000" baseline="30000" dirty="0"/>
              <a:t>-2</a:t>
            </a:r>
            <a:r>
              <a:rPr lang="en-US" sz="2000" dirty="0"/>
              <a:t> , 10</a:t>
            </a:r>
            <a:r>
              <a:rPr lang="en-US" sz="2000" baseline="30000" dirty="0"/>
              <a:t>-3</a:t>
            </a:r>
            <a:r>
              <a:rPr lang="en-US" sz="2000" dirty="0"/>
              <a:t> , 10</a:t>
            </a:r>
            <a:r>
              <a:rPr lang="en-US" sz="2000" baseline="30000" dirty="0"/>
              <a:t>-4</a:t>
            </a:r>
            <a:endParaRPr lang="en-US" sz="2000" b="1" dirty="0"/>
          </a:p>
          <a:p>
            <a:pPr marL="114300" indent="0">
              <a:lnSpc>
                <a:spcPct val="200000"/>
              </a:lnSpc>
              <a:buNone/>
            </a:pPr>
            <a:r>
              <a:rPr lang="en-US" sz="2000" b="1" dirty="0"/>
              <a:t>	The shock obliquity			</a:t>
            </a:r>
            <a:r>
              <a:rPr lang="el-GR" sz="2000" i="1" dirty="0"/>
              <a:t> </a:t>
            </a:r>
            <a:r>
              <a:rPr lang="en-US" sz="2000" i="1" dirty="0"/>
              <a:t>	</a:t>
            </a:r>
            <a:r>
              <a:rPr lang="el-GR" sz="2000" i="1" dirty="0"/>
              <a:t>θ</a:t>
            </a:r>
            <a:r>
              <a:rPr lang="en-US" sz="2000" i="1" baseline="-25000" dirty="0"/>
              <a:t>Bn</a:t>
            </a:r>
            <a:r>
              <a:rPr lang="en-US" sz="2000" i="1" dirty="0"/>
              <a:t>  = </a:t>
            </a:r>
            <a:r>
              <a:rPr lang="en-US" sz="2000" dirty="0"/>
              <a:t>0°, 25°, 50°</a:t>
            </a:r>
            <a:r>
              <a:rPr lang="en-US" sz="1600" dirty="0"/>
              <a:t> </a:t>
            </a:r>
            <a:endParaRPr lang="en-US" sz="1600" b="1" dirty="0"/>
          </a:p>
        </p:txBody>
      </p:sp>
      <p:pic>
        <p:nvPicPr>
          <p:cNvPr id="8" name="Picture 7">
            <a:extLst>
              <a:ext uri="{FF2B5EF4-FFF2-40B4-BE49-F238E27FC236}">
                <a16:creationId xmlns:a16="http://schemas.microsoft.com/office/drawing/2014/main" id="{D9294FEC-FA33-43A9-92C8-89FD18984F1B}"/>
              </a:ext>
            </a:extLst>
          </p:cNvPr>
          <p:cNvPicPr>
            <a:picLocks noChangeAspect="1"/>
          </p:cNvPicPr>
          <p:nvPr/>
        </p:nvPicPr>
        <p:blipFill>
          <a:blip r:embed="rId2"/>
          <a:stretch>
            <a:fillRect/>
          </a:stretch>
        </p:blipFill>
        <p:spPr>
          <a:xfrm>
            <a:off x="1651342" y="3756387"/>
            <a:ext cx="2920658" cy="2656199"/>
          </a:xfrm>
          <a:prstGeom prst="rect">
            <a:avLst/>
          </a:prstGeom>
        </p:spPr>
      </p:pic>
      <p:pic>
        <p:nvPicPr>
          <p:cNvPr id="12" name="Picture 11">
            <a:extLst>
              <a:ext uri="{FF2B5EF4-FFF2-40B4-BE49-F238E27FC236}">
                <a16:creationId xmlns:a16="http://schemas.microsoft.com/office/drawing/2014/main" id="{B59CEA94-18DE-49C4-9C17-324C18014E97}"/>
              </a:ext>
            </a:extLst>
          </p:cNvPr>
          <p:cNvPicPr>
            <a:picLocks noChangeAspect="1"/>
          </p:cNvPicPr>
          <p:nvPr/>
        </p:nvPicPr>
        <p:blipFill rotWithShape="1">
          <a:blip r:embed="rId3"/>
          <a:srcRect t="23614" r="67301"/>
          <a:stretch/>
        </p:blipFill>
        <p:spPr>
          <a:xfrm>
            <a:off x="6162581" y="3756387"/>
            <a:ext cx="4809591" cy="2656199"/>
          </a:xfrm>
          <a:prstGeom prst="rect">
            <a:avLst/>
          </a:prstGeom>
        </p:spPr>
      </p:pic>
    </p:spTree>
    <p:extLst>
      <p:ext uri="{BB962C8B-B14F-4D97-AF65-F5344CB8AC3E}">
        <p14:creationId xmlns:p14="http://schemas.microsoft.com/office/powerpoint/2010/main" val="2886101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8" name="Picture 12"/>
          <p:cNvPicPr/>
          <p:nvPr/>
        </p:nvPicPr>
        <p:blipFill>
          <a:blip r:embed="rId2"/>
          <a:stretch/>
        </p:blipFill>
        <p:spPr>
          <a:xfrm>
            <a:off x="0" y="1141920"/>
            <a:ext cx="12190320" cy="2102760"/>
          </a:xfrm>
          <a:prstGeom prst="rect">
            <a:avLst/>
          </a:prstGeom>
          <a:ln>
            <a:noFill/>
          </a:ln>
        </p:spPr>
      </p:pic>
      <p:pic>
        <p:nvPicPr>
          <p:cNvPr id="459" name="Picture 10"/>
          <p:cNvPicPr/>
          <p:nvPr/>
        </p:nvPicPr>
        <p:blipFill>
          <a:blip r:embed="rId3"/>
          <a:stretch/>
        </p:blipFill>
        <p:spPr>
          <a:xfrm>
            <a:off x="0" y="2947680"/>
            <a:ext cx="12190320" cy="2102760"/>
          </a:xfrm>
          <a:prstGeom prst="rect">
            <a:avLst/>
          </a:prstGeom>
          <a:ln>
            <a:noFill/>
          </a:ln>
        </p:spPr>
      </p:pic>
      <p:sp>
        <p:nvSpPr>
          <p:cNvPr id="460" name="CustomShape 1"/>
          <p:cNvSpPr/>
          <p:nvPr/>
        </p:nvSpPr>
        <p:spPr>
          <a:xfrm>
            <a:off x="407880" y="349560"/>
            <a:ext cx="11374200" cy="44928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pPr>
            <a:r>
              <a:rPr lang="en-US" sz="2500" b="1" strike="noStrike" spc="-1">
                <a:solidFill>
                  <a:srgbClr val="005555"/>
                </a:solidFill>
                <a:latin typeface="Arial"/>
                <a:ea typeface="DejaVu Sans"/>
              </a:rPr>
              <a:t>Shock simulations</a:t>
            </a:r>
            <a:endParaRPr lang="en-US" sz="2500" b="0" strike="noStrike" spc="-1">
              <a:latin typeface="Arial"/>
            </a:endParaRPr>
          </a:p>
        </p:txBody>
      </p:sp>
      <p:pic>
        <p:nvPicPr>
          <p:cNvPr id="461" name="Picture 8"/>
          <p:cNvPicPr/>
          <p:nvPr/>
        </p:nvPicPr>
        <p:blipFill>
          <a:blip r:embed="rId4"/>
          <a:stretch/>
        </p:blipFill>
        <p:spPr>
          <a:xfrm>
            <a:off x="0" y="4753440"/>
            <a:ext cx="12190320" cy="2102760"/>
          </a:xfrm>
          <a:prstGeom prst="rect">
            <a:avLst/>
          </a:prstGeom>
          <a:ln>
            <a:noFill/>
          </a:ln>
        </p:spPr>
      </p:pic>
      <p:pic>
        <p:nvPicPr>
          <p:cNvPr id="462" name="Picture 14"/>
          <p:cNvPicPr/>
          <p:nvPr/>
        </p:nvPicPr>
        <p:blipFill>
          <a:blip r:embed="rId5"/>
          <a:srcRect r="28154"/>
          <a:stretch/>
        </p:blipFill>
        <p:spPr>
          <a:xfrm>
            <a:off x="837000" y="1382040"/>
            <a:ext cx="1396440" cy="502920"/>
          </a:xfrm>
          <a:prstGeom prst="rect">
            <a:avLst/>
          </a:prstGeom>
          <a:ln>
            <a:noFill/>
          </a:ln>
        </p:spPr>
      </p:pic>
      <p:grpSp>
        <p:nvGrpSpPr>
          <p:cNvPr id="463" name="Group 2"/>
          <p:cNvGrpSpPr/>
          <p:nvPr/>
        </p:nvGrpSpPr>
        <p:grpSpPr>
          <a:xfrm>
            <a:off x="837000" y="3195360"/>
            <a:ext cx="1609920" cy="495360"/>
            <a:chOff x="837000" y="3195360"/>
            <a:chExt cx="1609920" cy="495360"/>
          </a:xfrm>
        </p:grpSpPr>
        <p:pic>
          <p:nvPicPr>
            <p:cNvPr id="464" name="Picture 16"/>
            <p:cNvPicPr/>
            <p:nvPr/>
          </p:nvPicPr>
          <p:blipFill>
            <a:blip r:embed="rId5"/>
            <a:srcRect r="46670"/>
            <a:stretch/>
          </p:blipFill>
          <p:spPr>
            <a:xfrm>
              <a:off x="837000" y="3195360"/>
              <a:ext cx="1020600" cy="495360"/>
            </a:xfrm>
            <a:prstGeom prst="rect">
              <a:avLst/>
            </a:prstGeom>
            <a:ln>
              <a:noFill/>
            </a:ln>
          </p:spPr>
        </p:pic>
        <p:pic>
          <p:nvPicPr>
            <p:cNvPr id="465" name="Picture 17"/>
            <p:cNvPicPr/>
            <p:nvPr/>
          </p:nvPicPr>
          <p:blipFill>
            <a:blip r:embed="rId5"/>
            <a:srcRect l="36432" r="51912"/>
            <a:stretch/>
          </p:blipFill>
          <p:spPr>
            <a:xfrm>
              <a:off x="1859040" y="3195360"/>
              <a:ext cx="221760" cy="495360"/>
            </a:xfrm>
            <a:prstGeom prst="rect">
              <a:avLst/>
            </a:prstGeom>
            <a:ln>
              <a:noFill/>
            </a:ln>
          </p:spPr>
        </p:pic>
        <p:pic>
          <p:nvPicPr>
            <p:cNvPr id="466" name="Picture 18"/>
            <p:cNvPicPr/>
            <p:nvPr/>
          </p:nvPicPr>
          <p:blipFill>
            <a:blip r:embed="rId5"/>
            <a:srcRect l="53256" r="27649"/>
            <a:stretch/>
          </p:blipFill>
          <p:spPr>
            <a:xfrm>
              <a:off x="2082600" y="3195360"/>
              <a:ext cx="364320" cy="495360"/>
            </a:xfrm>
            <a:prstGeom prst="rect">
              <a:avLst/>
            </a:prstGeom>
            <a:ln>
              <a:noFill/>
            </a:ln>
          </p:spPr>
        </p:pic>
      </p:grpSp>
      <p:grpSp>
        <p:nvGrpSpPr>
          <p:cNvPr id="467" name="Group 3"/>
          <p:cNvGrpSpPr/>
          <p:nvPr/>
        </p:nvGrpSpPr>
        <p:grpSpPr>
          <a:xfrm>
            <a:off x="837000" y="5051160"/>
            <a:ext cx="1837080" cy="496440"/>
            <a:chOff x="837000" y="5051160"/>
            <a:chExt cx="1837080" cy="496440"/>
          </a:xfrm>
        </p:grpSpPr>
        <p:pic>
          <p:nvPicPr>
            <p:cNvPr id="468" name="Picture 20"/>
            <p:cNvPicPr/>
            <p:nvPr/>
          </p:nvPicPr>
          <p:blipFill>
            <a:blip r:embed="rId5"/>
            <a:srcRect r="46670"/>
            <a:stretch/>
          </p:blipFill>
          <p:spPr>
            <a:xfrm>
              <a:off x="837000" y="5051160"/>
              <a:ext cx="1022760" cy="496440"/>
            </a:xfrm>
            <a:prstGeom prst="rect">
              <a:avLst/>
            </a:prstGeom>
            <a:ln>
              <a:noFill/>
            </a:ln>
          </p:spPr>
        </p:pic>
        <p:pic>
          <p:nvPicPr>
            <p:cNvPr id="469" name="Picture 21"/>
            <p:cNvPicPr/>
            <p:nvPr/>
          </p:nvPicPr>
          <p:blipFill>
            <a:blip r:embed="rId5"/>
            <a:srcRect l="36432" r="51912"/>
            <a:stretch/>
          </p:blipFill>
          <p:spPr>
            <a:xfrm>
              <a:off x="1861200" y="5051160"/>
              <a:ext cx="222120" cy="496440"/>
            </a:xfrm>
            <a:prstGeom prst="rect">
              <a:avLst/>
            </a:prstGeom>
            <a:ln>
              <a:noFill/>
            </a:ln>
          </p:spPr>
        </p:pic>
        <p:pic>
          <p:nvPicPr>
            <p:cNvPr id="470" name="Picture 22"/>
            <p:cNvPicPr/>
            <p:nvPr/>
          </p:nvPicPr>
          <p:blipFill>
            <a:blip r:embed="rId5"/>
            <a:srcRect l="53256" r="27649"/>
            <a:stretch/>
          </p:blipFill>
          <p:spPr>
            <a:xfrm>
              <a:off x="2309040" y="5051160"/>
              <a:ext cx="365040" cy="496440"/>
            </a:xfrm>
            <a:prstGeom prst="rect">
              <a:avLst/>
            </a:prstGeom>
            <a:ln>
              <a:noFill/>
            </a:ln>
          </p:spPr>
        </p:pic>
        <p:pic>
          <p:nvPicPr>
            <p:cNvPr id="471" name="Picture 23"/>
            <p:cNvPicPr/>
            <p:nvPr/>
          </p:nvPicPr>
          <p:blipFill>
            <a:blip r:embed="rId5"/>
            <a:srcRect l="36432" r="51912"/>
            <a:stretch/>
          </p:blipFill>
          <p:spPr>
            <a:xfrm>
              <a:off x="2085120" y="5051160"/>
              <a:ext cx="222120" cy="496440"/>
            </a:xfrm>
            <a:prstGeom prst="rect">
              <a:avLst/>
            </a:prstGeom>
            <a:ln>
              <a:noFill/>
            </a:ln>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 name="CustomShape 1"/>
          <p:cNvSpPr/>
          <p:nvPr/>
        </p:nvSpPr>
        <p:spPr>
          <a:xfrm>
            <a:off x="407880" y="349560"/>
            <a:ext cx="11374200" cy="44928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pPr>
            <a:r>
              <a:rPr lang="en-US" sz="2500" b="1" strike="noStrike" spc="-1">
                <a:solidFill>
                  <a:srgbClr val="005555"/>
                </a:solidFill>
                <a:latin typeface="Arial"/>
                <a:ea typeface="DejaVu Sans"/>
              </a:rPr>
              <a:t>Shock simulations</a:t>
            </a:r>
            <a:endParaRPr lang="en-US" sz="2500" b="0" strike="noStrike" spc="-1">
              <a:latin typeface="Arial"/>
            </a:endParaRPr>
          </a:p>
        </p:txBody>
      </p:sp>
      <p:pic>
        <p:nvPicPr>
          <p:cNvPr id="473" name="Picture 5"/>
          <p:cNvPicPr/>
          <p:nvPr/>
        </p:nvPicPr>
        <p:blipFill>
          <a:blip r:embed="rId2"/>
          <a:stretch/>
        </p:blipFill>
        <p:spPr>
          <a:xfrm>
            <a:off x="0" y="1170720"/>
            <a:ext cx="12190320" cy="5685480"/>
          </a:xfrm>
          <a:prstGeom prst="rect">
            <a:avLst/>
          </a:prstGeom>
          <a:ln>
            <a:noFill/>
          </a:ln>
        </p:spPr>
      </p:pic>
      <p:pic>
        <p:nvPicPr>
          <p:cNvPr id="474" name="Picture 21"/>
          <p:cNvPicPr/>
          <p:nvPr/>
        </p:nvPicPr>
        <p:blipFill>
          <a:blip r:embed="rId3"/>
          <a:srcRect r="28154"/>
          <a:stretch/>
        </p:blipFill>
        <p:spPr>
          <a:xfrm>
            <a:off x="837000" y="1382040"/>
            <a:ext cx="1396440" cy="502920"/>
          </a:xfrm>
          <a:prstGeom prst="rect">
            <a:avLst/>
          </a:prstGeom>
          <a:ln>
            <a:noFill/>
          </a:ln>
        </p:spPr>
      </p:pic>
      <p:grpSp>
        <p:nvGrpSpPr>
          <p:cNvPr id="475" name="Group 2"/>
          <p:cNvGrpSpPr/>
          <p:nvPr/>
        </p:nvGrpSpPr>
        <p:grpSpPr>
          <a:xfrm>
            <a:off x="837000" y="3195360"/>
            <a:ext cx="1609920" cy="495360"/>
            <a:chOff x="837000" y="3195360"/>
            <a:chExt cx="1609920" cy="495360"/>
          </a:xfrm>
        </p:grpSpPr>
        <p:pic>
          <p:nvPicPr>
            <p:cNvPr id="476" name="Picture 23"/>
            <p:cNvPicPr/>
            <p:nvPr/>
          </p:nvPicPr>
          <p:blipFill>
            <a:blip r:embed="rId3"/>
            <a:srcRect r="46670"/>
            <a:stretch/>
          </p:blipFill>
          <p:spPr>
            <a:xfrm>
              <a:off x="837000" y="3195360"/>
              <a:ext cx="1020600" cy="495360"/>
            </a:xfrm>
            <a:prstGeom prst="rect">
              <a:avLst/>
            </a:prstGeom>
            <a:ln>
              <a:noFill/>
            </a:ln>
          </p:spPr>
        </p:pic>
        <p:pic>
          <p:nvPicPr>
            <p:cNvPr id="477" name="Picture 24"/>
            <p:cNvPicPr/>
            <p:nvPr/>
          </p:nvPicPr>
          <p:blipFill>
            <a:blip r:embed="rId3"/>
            <a:srcRect l="36432" r="51912"/>
            <a:stretch/>
          </p:blipFill>
          <p:spPr>
            <a:xfrm>
              <a:off x="1859040" y="3195360"/>
              <a:ext cx="221760" cy="495360"/>
            </a:xfrm>
            <a:prstGeom prst="rect">
              <a:avLst/>
            </a:prstGeom>
            <a:ln>
              <a:noFill/>
            </a:ln>
          </p:spPr>
        </p:pic>
        <p:pic>
          <p:nvPicPr>
            <p:cNvPr id="478" name="Picture 25"/>
            <p:cNvPicPr/>
            <p:nvPr/>
          </p:nvPicPr>
          <p:blipFill>
            <a:blip r:embed="rId3"/>
            <a:srcRect l="53256" r="27649"/>
            <a:stretch/>
          </p:blipFill>
          <p:spPr>
            <a:xfrm>
              <a:off x="2082600" y="3195360"/>
              <a:ext cx="364320" cy="495360"/>
            </a:xfrm>
            <a:prstGeom prst="rect">
              <a:avLst/>
            </a:prstGeom>
            <a:ln>
              <a:noFill/>
            </a:ln>
          </p:spPr>
        </p:pic>
      </p:grpSp>
      <p:grpSp>
        <p:nvGrpSpPr>
          <p:cNvPr id="479" name="Group 3"/>
          <p:cNvGrpSpPr/>
          <p:nvPr/>
        </p:nvGrpSpPr>
        <p:grpSpPr>
          <a:xfrm>
            <a:off x="837000" y="5051160"/>
            <a:ext cx="1837080" cy="496440"/>
            <a:chOff x="837000" y="5051160"/>
            <a:chExt cx="1837080" cy="496440"/>
          </a:xfrm>
        </p:grpSpPr>
        <p:pic>
          <p:nvPicPr>
            <p:cNvPr id="480" name="Picture 27"/>
            <p:cNvPicPr/>
            <p:nvPr/>
          </p:nvPicPr>
          <p:blipFill>
            <a:blip r:embed="rId3"/>
            <a:srcRect r="46670"/>
            <a:stretch/>
          </p:blipFill>
          <p:spPr>
            <a:xfrm>
              <a:off x="837000" y="5051160"/>
              <a:ext cx="1022760" cy="496440"/>
            </a:xfrm>
            <a:prstGeom prst="rect">
              <a:avLst/>
            </a:prstGeom>
            <a:ln>
              <a:noFill/>
            </a:ln>
          </p:spPr>
        </p:pic>
        <p:pic>
          <p:nvPicPr>
            <p:cNvPr id="481" name="Picture 28"/>
            <p:cNvPicPr/>
            <p:nvPr/>
          </p:nvPicPr>
          <p:blipFill>
            <a:blip r:embed="rId3"/>
            <a:srcRect l="36432" r="51912"/>
            <a:stretch/>
          </p:blipFill>
          <p:spPr>
            <a:xfrm>
              <a:off x="1861200" y="5051160"/>
              <a:ext cx="222120" cy="496440"/>
            </a:xfrm>
            <a:prstGeom prst="rect">
              <a:avLst/>
            </a:prstGeom>
            <a:ln>
              <a:noFill/>
            </a:ln>
          </p:spPr>
        </p:pic>
        <p:pic>
          <p:nvPicPr>
            <p:cNvPr id="482" name="Picture 29"/>
            <p:cNvPicPr/>
            <p:nvPr/>
          </p:nvPicPr>
          <p:blipFill>
            <a:blip r:embed="rId3"/>
            <a:srcRect l="53256" r="27649"/>
            <a:stretch/>
          </p:blipFill>
          <p:spPr>
            <a:xfrm>
              <a:off x="2309040" y="5051160"/>
              <a:ext cx="365040" cy="496440"/>
            </a:xfrm>
            <a:prstGeom prst="rect">
              <a:avLst/>
            </a:prstGeom>
            <a:ln>
              <a:noFill/>
            </a:ln>
          </p:spPr>
        </p:pic>
        <p:pic>
          <p:nvPicPr>
            <p:cNvPr id="483" name="Picture 30"/>
            <p:cNvPicPr/>
            <p:nvPr/>
          </p:nvPicPr>
          <p:blipFill>
            <a:blip r:embed="rId3"/>
            <a:srcRect l="36432" r="51912"/>
            <a:stretch/>
          </p:blipFill>
          <p:spPr>
            <a:xfrm>
              <a:off x="2085120" y="5051160"/>
              <a:ext cx="222120" cy="496440"/>
            </a:xfrm>
            <a:prstGeom prst="rect">
              <a:avLst/>
            </a:prstGeom>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 name="CustomShape 1"/>
          <p:cNvSpPr/>
          <p:nvPr/>
        </p:nvSpPr>
        <p:spPr>
          <a:xfrm>
            <a:off x="407880" y="349560"/>
            <a:ext cx="11374200" cy="44928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pPr>
            <a:r>
              <a:rPr lang="en-US" sz="2500" b="1" strike="noStrike" spc="-1">
                <a:solidFill>
                  <a:srgbClr val="005555"/>
                </a:solidFill>
                <a:latin typeface="Arial"/>
                <a:ea typeface="DejaVu Sans"/>
              </a:rPr>
              <a:t>The electron-to-ion temperature ratio</a:t>
            </a:r>
            <a:endParaRPr lang="en-US" sz="2500" b="0" strike="noStrike" spc="-1">
              <a:latin typeface="Arial"/>
            </a:endParaRPr>
          </a:p>
        </p:txBody>
      </p:sp>
      <p:pic>
        <p:nvPicPr>
          <p:cNvPr id="485" name="Picture 5"/>
          <p:cNvPicPr/>
          <p:nvPr/>
        </p:nvPicPr>
        <p:blipFill>
          <a:blip r:embed="rId2"/>
          <a:stretch/>
        </p:blipFill>
        <p:spPr>
          <a:xfrm>
            <a:off x="0" y="1170720"/>
            <a:ext cx="12190320" cy="5685480"/>
          </a:xfrm>
          <a:prstGeom prst="rect">
            <a:avLst/>
          </a:prstGeom>
          <a:ln>
            <a:noFill/>
          </a:ln>
        </p:spPr>
      </p:pic>
      <p:pic>
        <p:nvPicPr>
          <p:cNvPr id="486" name="Picture 3"/>
          <p:cNvPicPr/>
          <p:nvPr/>
        </p:nvPicPr>
        <p:blipFill>
          <a:blip r:embed="rId3"/>
          <a:stretch/>
        </p:blipFill>
        <p:spPr>
          <a:xfrm>
            <a:off x="4281120" y="2280600"/>
            <a:ext cx="3664800" cy="3248280"/>
          </a:xfrm>
          <a:prstGeom prst="rect">
            <a:avLst/>
          </a:prstGeom>
          <a:ln>
            <a:noFill/>
          </a:ln>
        </p:spPr>
      </p:pic>
      <p:sp>
        <p:nvSpPr>
          <p:cNvPr id="487" name="CustomShape 2"/>
          <p:cNvSpPr/>
          <p:nvPr/>
        </p:nvSpPr>
        <p:spPr>
          <a:xfrm rot="11216400">
            <a:off x="1436400" y="4086000"/>
            <a:ext cx="3067200" cy="411120"/>
          </a:xfrm>
          <a:prstGeom prst="rightArrow">
            <a:avLst>
              <a:gd name="adj1" fmla="val 50000"/>
              <a:gd name="adj2" fmla="val 50000"/>
            </a:avLst>
          </a:prstGeom>
          <a:solidFill>
            <a:schemeClr val="tx2"/>
          </a:solidFill>
          <a:ln w="19080">
            <a:noFill/>
          </a:ln>
        </p:spPr>
        <p:style>
          <a:lnRef idx="1">
            <a:schemeClr val="accent1"/>
          </a:lnRef>
          <a:fillRef idx="0">
            <a:schemeClr val="accent1"/>
          </a:fillRef>
          <a:effectRef idx="0">
            <a:schemeClr val="accent1"/>
          </a:effectRef>
          <a:fontRef idx="minor"/>
        </p:style>
      </p:sp>
      <p:pic>
        <p:nvPicPr>
          <p:cNvPr id="488" name="Picture 21"/>
          <p:cNvPicPr/>
          <p:nvPr/>
        </p:nvPicPr>
        <p:blipFill>
          <a:blip r:embed="rId4"/>
          <a:srcRect r="28154"/>
          <a:stretch/>
        </p:blipFill>
        <p:spPr>
          <a:xfrm>
            <a:off x="837000" y="1382040"/>
            <a:ext cx="1396440" cy="502920"/>
          </a:xfrm>
          <a:prstGeom prst="rect">
            <a:avLst/>
          </a:prstGeom>
          <a:ln>
            <a:noFill/>
          </a:ln>
        </p:spPr>
      </p:pic>
      <p:grpSp>
        <p:nvGrpSpPr>
          <p:cNvPr id="489" name="Group 3"/>
          <p:cNvGrpSpPr/>
          <p:nvPr/>
        </p:nvGrpSpPr>
        <p:grpSpPr>
          <a:xfrm>
            <a:off x="837000" y="3195360"/>
            <a:ext cx="1609920" cy="495360"/>
            <a:chOff x="837000" y="3195360"/>
            <a:chExt cx="1609920" cy="495360"/>
          </a:xfrm>
        </p:grpSpPr>
        <p:pic>
          <p:nvPicPr>
            <p:cNvPr id="490" name="Picture 23"/>
            <p:cNvPicPr/>
            <p:nvPr/>
          </p:nvPicPr>
          <p:blipFill>
            <a:blip r:embed="rId4"/>
            <a:srcRect r="46670"/>
            <a:stretch/>
          </p:blipFill>
          <p:spPr>
            <a:xfrm>
              <a:off x="837000" y="3195360"/>
              <a:ext cx="1020600" cy="495360"/>
            </a:xfrm>
            <a:prstGeom prst="rect">
              <a:avLst/>
            </a:prstGeom>
            <a:ln>
              <a:noFill/>
            </a:ln>
          </p:spPr>
        </p:pic>
        <p:pic>
          <p:nvPicPr>
            <p:cNvPr id="491" name="Picture 24"/>
            <p:cNvPicPr/>
            <p:nvPr/>
          </p:nvPicPr>
          <p:blipFill>
            <a:blip r:embed="rId4"/>
            <a:srcRect l="36432" r="51912"/>
            <a:stretch/>
          </p:blipFill>
          <p:spPr>
            <a:xfrm>
              <a:off x="1859040" y="3195360"/>
              <a:ext cx="221760" cy="495360"/>
            </a:xfrm>
            <a:prstGeom prst="rect">
              <a:avLst/>
            </a:prstGeom>
            <a:ln>
              <a:noFill/>
            </a:ln>
          </p:spPr>
        </p:pic>
        <p:pic>
          <p:nvPicPr>
            <p:cNvPr id="492" name="Picture 25"/>
            <p:cNvPicPr/>
            <p:nvPr/>
          </p:nvPicPr>
          <p:blipFill>
            <a:blip r:embed="rId4"/>
            <a:srcRect l="53256" r="27649"/>
            <a:stretch/>
          </p:blipFill>
          <p:spPr>
            <a:xfrm>
              <a:off x="2082600" y="3195360"/>
              <a:ext cx="364320" cy="495360"/>
            </a:xfrm>
            <a:prstGeom prst="rect">
              <a:avLst/>
            </a:prstGeom>
            <a:ln>
              <a:noFill/>
            </a:ln>
          </p:spPr>
        </p:pic>
      </p:grpSp>
      <p:grpSp>
        <p:nvGrpSpPr>
          <p:cNvPr id="493" name="Group 4"/>
          <p:cNvGrpSpPr/>
          <p:nvPr/>
        </p:nvGrpSpPr>
        <p:grpSpPr>
          <a:xfrm>
            <a:off x="837000" y="5051160"/>
            <a:ext cx="1837080" cy="496440"/>
            <a:chOff x="837000" y="5051160"/>
            <a:chExt cx="1837080" cy="496440"/>
          </a:xfrm>
        </p:grpSpPr>
        <p:pic>
          <p:nvPicPr>
            <p:cNvPr id="494" name="Picture 27"/>
            <p:cNvPicPr/>
            <p:nvPr/>
          </p:nvPicPr>
          <p:blipFill>
            <a:blip r:embed="rId4"/>
            <a:srcRect r="46670"/>
            <a:stretch/>
          </p:blipFill>
          <p:spPr>
            <a:xfrm>
              <a:off x="837000" y="5051160"/>
              <a:ext cx="1022760" cy="496440"/>
            </a:xfrm>
            <a:prstGeom prst="rect">
              <a:avLst/>
            </a:prstGeom>
            <a:ln>
              <a:noFill/>
            </a:ln>
          </p:spPr>
        </p:pic>
        <p:pic>
          <p:nvPicPr>
            <p:cNvPr id="495" name="Picture 28"/>
            <p:cNvPicPr/>
            <p:nvPr/>
          </p:nvPicPr>
          <p:blipFill>
            <a:blip r:embed="rId4"/>
            <a:srcRect l="36432" r="51912"/>
            <a:stretch/>
          </p:blipFill>
          <p:spPr>
            <a:xfrm>
              <a:off x="1861200" y="5051160"/>
              <a:ext cx="222120" cy="496440"/>
            </a:xfrm>
            <a:prstGeom prst="rect">
              <a:avLst/>
            </a:prstGeom>
            <a:ln>
              <a:noFill/>
            </a:ln>
          </p:spPr>
        </p:pic>
        <p:pic>
          <p:nvPicPr>
            <p:cNvPr id="496" name="Picture 29"/>
            <p:cNvPicPr/>
            <p:nvPr/>
          </p:nvPicPr>
          <p:blipFill>
            <a:blip r:embed="rId4"/>
            <a:srcRect l="53256" r="27649"/>
            <a:stretch/>
          </p:blipFill>
          <p:spPr>
            <a:xfrm>
              <a:off x="2309040" y="5051160"/>
              <a:ext cx="365040" cy="496440"/>
            </a:xfrm>
            <a:prstGeom prst="rect">
              <a:avLst/>
            </a:prstGeom>
            <a:ln>
              <a:noFill/>
            </a:ln>
          </p:spPr>
        </p:pic>
        <p:pic>
          <p:nvPicPr>
            <p:cNvPr id="497" name="Picture 30"/>
            <p:cNvPicPr/>
            <p:nvPr/>
          </p:nvPicPr>
          <p:blipFill>
            <a:blip r:embed="rId4"/>
            <a:srcRect l="36432" r="51912"/>
            <a:stretch/>
          </p:blipFill>
          <p:spPr>
            <a:xfrm>
              <a:off x="2085120" y="5051160"/>
              <a:ext cx="222120" cy="496440"/>
            </a:xfrm>
            <a:prstGeom prst="rect">
              <a:avLst/>
            </a:prstGeom>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8" name="Picture 5"/>
          <p:cNvPicPr/>
          <p:nvPr/>
        </p:nvPicPr>
        <p:blipFill>
          <a:blip r:embed="rId2"/>
          <a:stretch/>
        </p:blipFill>
        <p:spPr>
          <a:xfrm>
            <a:off x="0" y="1170720"/>
            <a:ext cx="12190320" cy="5685480"/>
          </a:xfrm>
          <a:prstGeom prst="rect">
            <a:avLst/>
          </a:prstGeom>
          <a:ln>
            <a:noFill/>
          </a:ln>
        </p:spPr>
      </p:pic>
      <p:pic>
        <p:nvPicPr>
          <p:cNvPr id="499" name="Picture 3"/>
          <p:cNvPicPr/>
          <p:nvPr/>
        </p:nvPicPr>
        <p:blipFill>
          <a:blip r:embed="rId3"/>
          <a:stretch/>
        </p:blipFill>
        <p:spPr>
          <a:xfrm>
            <a:off x="4281120" y="2280600"/>
            <a:ext cx="3664800" cy="3248280"/>
          </a:xfrm>
          <a:prstGeom prst="rect">
            <a:avLst/>
          </a:prstGeom>
          <a:ln>
            <a:noFill/>
          </a:ln>
        </p:spPr>
      </p:pic>
      <p:sp>
        <p:nvSpPr>
          <p:cNvPr id="500" name="CustomShape 1"/>
          <p:cNvSpPr/>
          <p:nvPr/>
        </p:nvSpPr>
        <p:spPr>
          <a:xfrm rot="11216400">
            <a:off x="1436400" y="4086000"/>
            <a:ext cx="3067200" cy="411120"/>
          </a:xfrm>
          <a:prstGeom prst="rightArrow">
            <a:avLst>
              <a:gd name="adj1" fmla="val 50000"/>
              <a:gd name="adj2" fmla="val 50000"/>
            </a:avLst>
          </a:prstGeom>
          <a:solidFill>
            <a:schemeClr val="tx2"/>
          </a:solidFill>
          <a:ln w="19080">
            <a:noFill/>
          </a:ln>
        </p:spPr>
        <p:style>
          <a:lnRef idx="1">
            <a:schemeClr val="accent1"/>
          </a:lnRef>
          <a:fillRef idx="0">
            <a:schemeClr val="accent1"/>
          </a:fillRef>
          <a:effectRef idx="0">
            <a:schemeClr val="accent1"/>
          </a:effectRef>
          <a:fontRef idx="minor"/>
        </p:style>
      </p:sp>
      <p:pic>
        <p:nvPicPr>
          <p:cNvPr id="501" name="Picture 21"/>
          <p:cNvPicPr/>
          <p:nvPr/>
        </p:nvPicPr>
        <p:blipFill>
          <a:blip r:embed="rId4"/>
          <a:srcRect r="28154"/>
          <a:stretch/>
        </p:blipFill>
        <p:spPr>
          <a:xfrm>
            <a:off x="837000" y="1382040"/>
            <a:ext cx="1396440" cy="502920"/>
          </a:xfrm>
          <a:prstGeom prst="rect">
            <a:avLst/>
          </a:prstGeom>
          <a:ln>
            <a:noFill/>
          </a:ln>
        </p:spPr>
      </p:pic>
      <p:grpSp>
        <p:nvGrpSpPr>
          <p:cNvPr id="502" name="Group 2"/>
          <p:cNvGrpSpPr/>
          <p:nvPr/>
        </p:nvGrpSpPr>
        <p:grpSpPr>
          <a:xfrm>
            <a:off x="837000" y="3195360"/>
            <a:ext cx="1609920" cy="495360"/>
            <a:chOff x="837000" y="3195360"/>
            <a:chExt cx="1609920" cy="495360"/>
          </a:xfrm>
        </p:grpSpPr>
        <p:pic>
          <p:nvPicPr>
            <p:cNvPr id="503" name="Picture 23"/>
            <p:cNvPicPr/>
            <p:nvPr/>
          </p:nvPicPr>
          <p:blipFill>
            <a:blip r:embed="rId4"/>
            <a:srcRect r="46670"/>
            <a:stretch/>
          </p:blipFill>
          <p:spPr>
            <a:xfrm>
              <a:off x="837000" y="3195360"/>
              <a:ext cx="1020600" cy="495360"/>
            </a:xfrm>
            <a:prstGeom prst="rect">
              <a:avLst/>
            </a:prstGeom>
            <a:ln>
              <a:noFill/>
            </a:ln>
          </p:spPr>
        </p:pic>
        <p:pic>
          <p:nvPicPr>
            <p:cNvPr id="504" name="Picture 24"/>
            <p:cNvPicPr/>
            <p:nvPr/>
          </p:nvPicPr>
          <p:blipFill>
            <a:blip r:embed="rId4"/>
            <a:srcRect l="36432" r="51912"/>
            <a:stretch/>
          </p:blipFill>
          <p:spPr>
            <a:xfrm>
              <a:off x="1859040" y="3195360"/>
              <a:ext cx="221760" cy="495360"/>
            </a:xfrm>
            <a:prstGeom prst="rect">
              <a:avLst/>
            </a:prstGeom>
            <a:ln>
              <a:noFill/>
            </a:ln>
          </p:spPr>
        </p:pic>
        <p:pic>
          <p:nvPicPr>
            <p:cNvPr id="505" name="Picture 25"/>
            <p:cNvPicPr/>
            <p:nvPr/>
          </p:nvPicPr>
          <p:blipFill>
            <a:blip r:embed="rId4"/>
            <a:srcRect l="53256" r="27649"/>
            <a:stretch/>
          </p:blipFill>
          <p:spPr>
            <a:xfrm>
              <a:off x="2082600" y="3195360"/>
              <a:ext cx="364320" cy="495360"/>
            </a:xfrm>
            <a:prstGeom prst="rect">
              <a:avLst/>
            </a:prstGeom>
            <a:ln>
              <a:noFill/>
            </a:ln>
          </p:spPr>
        </p:pic>
      </p:grpSp>
      <p:grpSp>
        <p:nvGrpSpPr>
          <p:cNvPr id="506" name="Group 3"/>
          <p:cNvGrpSpPr/>
          <p:nvPr/>
        </p:nvGrpSpPr>
        <p:grpSpPr>
          <a:xfrm>
            <a:off x="837000" y="5051160"/>
            <a:ext cx="1837080" cy="496440"/>
            <a:chOff x="837000" y="5051160"/>
            <a:chExt cx="1837080" cy="496440"/>
          </a:xfrm>
        </p:grpSpPr>
        <p:pic>
          <p:nvPicPr>
            <p:cNvPr id="507" name="Picture 27"/>
            <p:cNvPicPr/>
            <p:nvPr/>
          </p:nvPicPr>
          <p:blipFill>
            <a:blip r:embed="rId4"/>
            <a:srcRect r="46670"/>
            <a:stretch/>
          </p:blipFill>
          <p:spPr>
            <a:xfrm>
              <a:off x="837000" y="5051160"/>
              <a:ext cx="1022760" cy="496440"/>
            </a:xfrm>
            <a:prstGeom prst="rect">
              <a:avLst/>
            </a:prstGeom>
            <a:ln>
              <a:noFill/>
            </a:ln>
          </p:spPr>
        </p:pic>
        <p:pic>
          <p:nvPicPr>
            <p:cNvPr id="508" name="Picture 28"/>
            <p:cNvPicPr/>
            <p:nvPr/>
          </p:nvPicPr>
          <p:blipFill>
            <a:blip r:embed="rId4"/>
            <a:srcRect l="36432" r="51912"/>
            <a:stretch/>
          </p:blipFill>
          <p:spPr>
            <a:xfrm>
              <a:off x="1861200" y="5051160"/>
              <a:ext cx="222120" cy="496440"/>
            </a:xfrm>
            <a:prstGeom prst="rect">
              <a:avLst/>
            </a:prstGeom>
            <a:ln>
              <a:noFill/>
            </a:ln>
          </p:spPr>
        </p:pic>
        <p:pic>
          <p:nvPicPr>
            <p:cNvPr id="509" name="Picture 29"/>
            <p:cNvPicPr/>
            <p:nvPr/>
          </p:nvPicPr>
          <p:blipFill>
            <a:blip r:embed="rId4"/>
            <a:srcRect l="53256" r="27649"/>
            <a:stretch/>
          </p:blipFill>
          <p:spPr>
            <a:xfrm>
              <a:off x="2309040" y="5051160"/>
              <a:ext cx="365040" cy="496440"/>
            </a:xfrm>
            <a:prstGeom prst="rect">
              <a:avLst/>
            </a:prstGeom>
            <a:ln>
              <a:noFill/>
            </a:ln>
          </p:spPr>
        </p:pic>
        <p:pic>
          <p:nvPicPr>
            <p:cNvPr id="510" name="Picture 30"/>
            <p:cNvPicPr/>
            <p:nvPr/>
          </p:nvPicPr>
          <p:blipFill>
            <a:blip r:embed="rId4"/>
            <a:srcRect l="36432" r="51912"/>
            <a:stretch/>
          </p:blipFill>
          <p:spPr>
            <a:xfrm>
              <a:off x="2085120" y="5051160"/>
              <a:ext cx="222120" cy="496440"/>
            </a:xfrm>
            <a:prstGeom prst="rect">
              <a:avLst/>
            </a:prstGeom>
            <a:ln>
              <a:noFill/>
            </a:ln>
          </p:spPr>
        </p:pic>
      </p:grpSp>
      <p:sp>
        <p:nvSpPr>
          <p:cNvPr id="511" name="CustomShape 4"/>
          <p:cNvSpPr/>
          <p:nvPr/>
        </p:nvSpPr>
        <p:spPr>
          <a:xfrm>
            <a:off x="8816760" y="1442520"/>
            <a:ext cx="1744560" cy="50580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2400" b="0" strike="noStrike" spc="-1">
                <a:solidFill>
                  <a:srgbClr val="000000"/>
                </a:solidFill>
                <a:latin typeface="Arial"/>
                <a:ea typeface="DejaVu Sans"/>
              </a:rPr>
              <a:t>T</a:t>
            </a:r>
            <a:r>
              <a:rPr lang="en-US" sz="2400" b="0" strike="noStrike" spc="-1" baseline="-25000">
                <a:solidFill>
                  <a:srgbClr val="000000"/>
                </a:solidFill>
                <a:latin typeface="Arial"/>
                <a:ea typeface="DejaVu Sans"/>
              </a:rPr>
              <a:t>e</a:t>
            </a:r>
            <a:r>
              <a:rPr lang="en-US" sz="2400" b="0" strike="noStrike" spc="-1">
                <a:solidFill>
                  <a:srgbClr val="000000"/>
                </a:solidFill>
                <a:latin typeface="Arial"/>
                <a:ea typeface="DejaVu Sans"/>
              </a:rPr>
              <a:t>/T</a:t>
            </a:r>
            <a:r>
              <a:rPr lang="en-US" sz="2400" b="0" strike="noStrike" spc="-1" baseline="-25000">
                <a:solidFill>
                  <a:srgbClr val="000000"/>
                </a:solidFill>
                <a:latin typeface="Arial"/>
                <a:ea typeface="DejaVu Sans"/>
              </a:rPr>
              <a:t>i</a:t>
            </a:r>
            <a:r>
              <a:rPr lang="en-US" sz="2400" b="0" i="1" strike="noStrike" spc="-1">
                <a:solidFill>
                  <a:srgbClr val="000000"/>
                </a:solidFill>
                <a:latin typeface="Arial"/>
                <a:ea typeface="DejaVu Sans"/>
              </a:rPr>
              <a:t> = </a:t>
            </a:r>
            <a:r>
              <a:rPr lang="en-US" sz="2400" b="0" strike="noStrike" spc="-1">
                <a:solidFill>
                  <a:srgbClr val="000000"/>
                </a:solidFill>
                <a:latin typeface="Arial"/>
                <a:ea typeface="DejaVu Sans"/>
              </a:rPr>
              <a:t>0.78</a:t>
            </a:r>
            <a:r>
              <a:rPr lang="en-US" sz="2400" b="0" i="1" strike="noStrike" spc="-1">
                <a:solidFill>
                  <a:srgbClr val="000000"/>
                </a:solidFill>
                <a:latin typeface="Arial"/>
                <a:ea typeface="DejaVu Sans"/>
              </a:rPr>
              <a:t> </a:t>
            </a:r>
            <a:endParaRPr lang="en-US" sz="2400" b="0" strike="noStrike" spc="-1">
              <a:latin typeface="Arial"/>
            </a:endParaRPr>
          </a:p>
        </p:txBody>
      </p:sp>
      <p:sp>
        <p:nvSpPr>
          <p:cNvPr id="512" name="CustomShape 5"/>
          <p:cNvSpPr/>
          <p:nvPr/>
        </p:nvSpPr>
        <p:spPr>
          <a:xfrm>
            <a:off x="8816760" y="3257280"/>
            <a:ext cx="1744560" cy="50580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2400" b="0" strike="noStrike" spc="-1">
                <a:solidFill>
                  <a:srgbClr val="000000"/>
                </a:solidFill>
                <a:latin typeface="Arial"/>
                <a:ea typeface="DejaVu Sans"/>
              </a:rPr>
              <a:t>T</a:t>
            </a:r>
            <a:r>
              <a:rPr lang="en-US" sz="2400" b="0" strike="noStrike" spc="-1" baseline="-25000">
                <a:solidFill>
                  <a:srgbClr val="000000"/>
                </a:solidFill>
                <a:latin typeface="Arial"/>
                <a:ea typeface="DejaVu Sans"/>
              </a:rPr>
              <a:t>e</a:t>
            </a:r>
            <a:r>
              <a:rPr lang="en-US" sz="2400" b="0" strike="noStrike" spc="-1">
                <a:solidFill>
                  <a:srgbClr val="000000"/>
                </a:solidFill>
                <a:latin typeface="Arial"/>
                <a:ea typeface="DejaVu Sans"/>
              </a:rPr>
              <a:t>/T</a:t>
            </a:r>
            <a:r>
              <a:rPr lang="en-US" sz="2400" b="0" strike="noStrike" spc="-1" baseline="-25000">
                <a:solidFill>
                  <a:srgbClr val="000000"/>
                </a:solidFill>
                <a:latin typeface="Arial"/>
                <a:ea typeface="DejaVu Sans"/>
              </a:rPr>
              <a:t>i</a:t>
            </a:r>
            <a:r>
              <a:rPr lang="en-US" sz="2400" b="0" i="1" strike="noStrike" spc="-1">
                <a:solidFill>
                  <a:srgbClr val="000000"/>
                </a:solidFill>
                <a:latin typeface="Arial"/>
                <a:ea typeface="DejaVu Sans"/>
              </a:rPr>
              <a:t> = </a:t>
            </a:r>
            <a:r>
              <a:rPr lang="en-US" sz="2400" b="0" strike="noStrike" spc="-1">
                <a:solidFill>
                  <a:srgbClr val="000000"/>
                </a:solidFill>
                <a:latin typeface="Arial"/>
                <a:ea typeface="DejaVu Sans"/>
              </a:rPr>
              <a:t>0.48</a:t>
            </a:r>
            <a:r>
              <a:rPr lang="en-US" sz="2400" b="0" i="1" strike="noStrike" spc="-1">
                <a:solidFill>
                  <a:srgbClr val="000000"/>
                </a:solidFill>
                <a:latin typeface="Arial"/>
                <a:ea typeface="DejaVu Sans"/>
              </a:rPr>
              <a:t> </a:t>
            </a:r>
            <a:endParaRPr lang="en-US" sz="2400" b="0" strike="noStrike" spc="-1">
              <a:latin typeface="Arial"/>
            </a:endParaRPr>
          </a:p>
        </p:txBody>
      </p:sp>
      <p:sp>
        <p:nvSpPr>
          <p:cNvPr id="513" name="CustomShape 6"/>
          <p:cNvSpPr/>
          <p:nvPr/>
        </p:nvSpPr>
        <p:spPr>
          <a:xfrm>
            <a:off x="8816760" y="5069160"/>
            <a:ext cx="1744560" cy="505800"/>
          </a:xfrm>
          <a:prstGeom prst="rect">
            <a:avLst/>
          </a:prstGeom>
          <a:solidFill>
            <a:schemeClr val="bg1"/>
          </a:solidFill>
          <a:ln>
            <a:noFill/>
          </a:ln>
        </p:spPr>
        <p:style>
          <a:lnRef idx="0">
            <a:scrgbClr r="0" g="0" b="0"/>
          </a:lnRef>
          <a:fillRef idx="0">
            <a:scrgbClr r="0" g="0" b="0"/>
          </a:fillRef>
          <a:effectRef idx="0">
            <a:scrgbClr r="0" g="0" b="0"/>
          </a:effectRef>
          <a:fontRef idx="minor"/>
        </p:style>
        <p:txBody>
          <a:bodyPr lIns="90000" tIns="45000" rIns="90000" bIns="45000">
            <a:spAutoFit/>
          </a:bodyPr>
          <a:lstStyle/>
          <a:p>
            <a:pPr>
              <a:lnSpc>
                <a:spcPct val="100000"/>
              </a:lnSpc>
            </a:pPr>
            <a:r>
              <a:rPr lang="en-US" sz="2400" b="0" strike="noStrike" spc="-1">
                <a:solidFill>
                  <a:srgbClr val="000000"/>
                </a:solidFill>
                <a:latin typeface="Arial"/>
                <a:ea typeface="DejaVu Sans"/>
              </a:rPr>
              <a:t>T</a:t>
            </a:r>
            <a:r>
              <a:rPr lang="en-US" sz="2400" b="0" strike="noStrike" spc="-1" baseline="-25000">
                <a:solidFill>
                  <a:srgbClr val="000000"/>
                </a:solidFill>
                <a:latin typeface="Arial"/>
                <a:ea typeface="DejaVu Sans"/>
              </a:rPr>
              <a:t>e</a:t>
            </a:r>
            <a:r>
              <a:rPr lang="en-US" sz="2400" b="0" strike="noStrike" spc="-1">
                <a:solidFill>
                  <a:srgbClr val="000000"/>
                </a:solidFill>
                <a:latin typeface="Arial"/>
                <a:ea typeface="DejaVu Sans"/>
              </a:rPr>
              <a:t>/T</a:t>
            </a:r>
            <a:r>
              <a:rPr lang="en-US" sz="2400" b="0" strike="noStrike" spc="-1" baseline="-25000">
                <a:solidFill>
                  <a:srgbClr val="000000"/>
                </a:solidFill>
                <a:latin typeface="Arial"/>
                <a:ea typeface="DejaVu Sans"/>
              </a:rPr>
              <a:t>i</a:t>
            </a:r>
            <a:r>
              <a:rPr lang="en-US" sz="2400" b="0" i="1" strike="noStrike" spc="-1">
                <a:solidFill>
                  <a:srgbClr val="000000"/>
                </a:solidFill>
                <a:latin typeface="Arial"/>
                <a:ea typeface="DejaVu Sans"/>
              </a:rPr>
              <a:t> = </a:t>
            </a:r>
            <a:r>
              <a:rPr lang="en-US" sz="2400" b="0" strike="noStrike" spc="-1">
                <a:solidFill>
                  <a:srgbClr val="000000"/>
                </a:solidFill>
                <a:latin typeface="Arial"/>
                <a:ea typeface="DejaVu Sans"/>
              </a:rPr>
              <a:t>0.37</a:t>
            </a:r>
            <a:r>
              <a:rPr lang="en-US" sz="2400" b="0" i="1" strike="noStrike" spc="-1">
                <a:solidFill>
                  <a:srgbClr val="000000"/>
                </a:solidFill>
                <a:latin typeface="Arial"/>
                <a:ea typeface="DejaVu Sans"/>
              </a:rPr>
              <a:t> </a:t>
            </a:r>
            <a:endParaRPr lang="en-US" sz="2400" b="0" strike="noStrike" spc="-1">
              <a:latin typeface="Arial"/>
            </a:endParaRPr>
          </a:p>
        </p:txBody>
      </p:sp>
      <p:sp>
        <p:nvSpPr>
          <p:cNvPr id="514" name="CustomShape 7"/>
          <p:cNvSpPr/>
          <p:nvPr/>
        </p:nvSpPr>
        <p:spPr>
          <a:xfrm>
            <a:off x="407880" y="349560"/>
            <a:ext cx="11374200" cy="44928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pPr>
            <a:r>
              <a:rPr lang="en-US" sz="2500" b="1" strike="noStrike" spc="-1">
                <a:solidFill>
                  <a:srgbClr val="005555"/>
                </a:solidFill>
                <a:latin typeface="Arial"/>
                <a:ea typeface="DejaVu Sans"/>
              </a:rPr>
              <a:t>The electron-to-ion temperature ratio</a:t>
            </a:r>
            <a:endParaRPr lang="en-US" sz="2500" b="0" strike="noStrike" spc="-1">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B2D6695-E012-4493-866A-FE7F3C05D7D4}"/>
              </a:ext>
            </a:extLst>
          </p:cNvPr>
          <p:cNvSpPr>
            <a:spLocks noGrp="1"/>
          </p:cNvSpPr>
          <p:nvPr>
            <p:ph type="title"/>
          </p:nvPr>
        </p:nvSpPr>
        <p:spPr>
          <a:xfrm>
            <a:off x="407988" y="349611"/>
            <a:ext cx="11376024" cy="451098"/>
          </a:xfrm>
        </p:spPr>
        <p:txBody>
          <a:bodyPr/>
          <a:lstStyle/>
          <a:p>
            <a:r>
              <a:rPr lang="en-US" dirty="0"/>
              <a:t>Parallel shocks (</a:t>
            </a:r>
            <a:r>
              <a:rPr lang="el-GR" i="1" dirty="0"/>
              <a:t>θ</a:t>
            </a:r>
            <a:r>
              <a:rPr lang="en-US" i="1" baseline="-25000" dirty="0"/>
              <a:t>Bn</a:t>
            </a:r>
            <a:r>
              <a:rPr lang="en-US" i="1" dirty="0"/>
              <a:t> = 0°</a:t>
            </a:r>
            <a:r>
              <a:rPr lang="en-US" dirty="0"/>
              <a:t>)</a:t>
            </a:r>
          </a:p>
        </p:txBody>
      </p:sp>
      <p:pic>
        <p:nvPicPr>
          <p:cNvPr id="3" name="Picture 2">
            <a:extLst>
              <a:ext uri="{FF2B5EF4-FFF2-40B4-BE49-F238E27FC236}">
                <a16:creationId xmlns:a16="http://schemas.microsoft.com/office/drawing/2014/main" id="{4E0707EA-AC4E-4F10-BBDB-61D1B5E2BF3A}"/>
              </a:ext>
            </a:extLst>
          </p:cNvPr>
          <p:cNvPicPr>
            <a:picLocks noChangeAspect="1"/>
          </p:cNvPicPr>
          <p:nvPr/>
        </p:nvPicPr>
        <p:blipFill>
          <a:blip r:embed="rId2"/>
          <a:stretch>
            <a:fillRect/>
          </a:stretch>
        </p:blipFill>
        <p:spPr>
          <a:xfrm>
            <a:off x="2502854" y="1152144"/>
            <a:ext cx="7186291" cy="5376793"/>
          </a:xfrm>
          <a:prstGeom prst="rect">
            <a:avLst/>
          </a:prstGeom>
        </p:spPr>
      </p:pic>
    </p:spTree>
    <p:extLst>
      <p:ext uri="{BB962C8B-B14F-4D97-AF65-F5344CB8AC3E}">
        <p14:creationId xmlns:p14="http://schemas.microsoft.com/office/powerpoint/2010/main" val="4076787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B2D6695-E012-4493-866A-FE7F3C05D7D4}"/>
              </a:ext>
            </a:extLst>
          </p:cNvPr>
          <p:cNvSpPr>
            <a:spLocks noGrp="1"/>
          </p:cNvSpPr>
          <p:nvPr>
            <p:ph type="title"/>
          </p:nvPr>
        </p:nvSpPr>
        <p:spPr>
          <a:xfrm>
            <a:off x="407988" y="349611"/>
            <a:ext cx="11376024" cy="451098"/>
          </a:xfrm>
        </p:spPr>
        <p:txBody>
          <a:bodyPr/>
          <a:lstStyle/>
          <a:p>
            <a:r>
              <a:rPr lang="en-US" dirty="0"/>
              <a:t>Oblique subluminal shocks (</a:t>
            </a:r>
            <a:r>
              <a:rPr lang="el-GR" i="1" dirty="0"/>
              <a:t>θ</a:t>
            </a:r>
            <a:r>
              <a:rPr lang="en-US" i="1" baseline="-25000" dirty="0"/>
              <a:t>Bn</a:t>
            </a:r>
            <a:r>
              <a:rPr lang="en-US" i="1" dirty="0"/>
              <a:t> = 25°</a:t>
            </a:r>
            <a:r>
              <a:rPr lang="en-US" dirty="0"/>
              <a:t>)</a:t>
            </a:r>
          </a:p>
        </p:txBody>
      </p:sp>
      <p:pic>
        <p:nvPicPr>
          <p:cNvPr id="8" name="Picture 7">
            <a:extLst>
              <a:ext uri="{FF2B5EF4-FFF2-40B4-BE49-F238E27FC236}">
                <a16:creationId xmlns:a16="http://schemas.microsoft.com/office/drawing/2014/main" id="{A4962E76-1120-4705-A06E-E3B83496FD74}"/>
              </a:ext>
            </a:extLst>
          </p:cNvPr>
          <p:cNvPicPr>
            <a:picLocks noChangeAspect="1"/>
          </p:cNvPicPr>
          <p:nvPr/>
        </p:nvPicPr>
        <p:blipFill>
          <a:blip r:embed="rId2"/>
          <a:stretch>
            <a:fillRect/>
          </a:stretch>
        </p:blipFill>
        <p:spPr>
          <a:xfrm>
            <a:off x="2503294" y="1147867"/>
            <a:ext cx="7186290" cy="5376793"/>
          </a:xfrm>
          <a:prstGeom prst="rect">
            <a:avLst/>
          </a:prstGeom>
        </p:spPr>
      </p:pic>
    </p:spTree>
    <p:extLst>
      <p:ext uri="{BB962C8B-B14F-4D97-AF65-F5344CB8AC3E}">
        <p14:creationId xmlns:p14="http://schemas.microsoft.com/office/powerpoint/2010/main" val="4012911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B2D6695-E012-4493-866A-FE7F3C05D7D4}"/>
              </a:ext>
            </a:extLst>
          </p:cNvPr>
          <p:cNvSpPr>
            <a:spLocks noGrp="1"/>
          </p:cNvSpPr>
          <p:nvPr>
            <p:ph type="title"/>
          </p:nvPr>
        </p:nvSpPr>
        <p:spPr>
          <a:xfrm>
            <a:off x="407988" y="349611"/>
            <a:ext cx="11376024" cy="451098"/>
          </a:xfrm>
        </p:spPr>
        <p:txBody>
          <a:bodyPr/>
          <a:lstStyle/>
          <a:p>
            <a:r>
              <a:rPr lang="en-US" dirty="0"/>
              <a:t>Oblique subluminal shocks (</a:t>
            </a:r>
            <a:r>
              <a:rPr lang="el-GR" i="1" dirty="0"/>
              <a:t>θ</a:t>
            </a:r>
            <a:r>
              <a:rPr lang="en-US" i="1" baseline="-25000" dirty="0"/>
              <a:t>Bn</a:t>
            </a:r>
            <a:r>
              <a:rPr lang="en-US" i="1" dirty="0"/>
              <a:t> = 25°</a:t>
            </a:r>
            <a:r>
              <a:rPr lang="en-US" dirty="0"/>
              <a:t>)</a:t>
            </a:r>
          </a:p>
        </p:txBody>
      </p:sp>
      <p:pic>
        <p:nvPicPr>
          <p:cNvPr id="8" name="Picture 7">
            <a:extLst>
              <a:ext uri="{FF2B5EF4-FFF2-40B4-BE49-F238E27FC236}">
                <a16:creationId xmlns:a16="http://schemas.microsoft.com/office/drawing/2014/main" id="{A4962E76-1120-4705-A06E-E3B83496FD74}"/>
              </a:ext>
            </a:extLst>
          </p:cNvPr>
          <p:cNvPicPr>
            <a:picLocks noChangeAspect="1"/>
          </p:cNvPicPr>
          <p:nvPr/>
        </p:nvPicPr>
        <p:blipFill>
          <a:blip r:embed="rId2"/>
          <a:stretch>
            <a:fillRect/>
          </a:stretch>
        </p:blipFill>
        <p:spPr>
          <a:xfrm>
            <a:off x="2503294" y="1147867"/>
            <a:ext cx="7186290" cy="5376793"/>
          </a:xfrm>
          <a:prstGeom prst="rect">
            <a:avLst/>
          </a:prstGeom>
        </p:spPr>
      </p:pic>
      <p:pic>
        <p:nvPicPr>
          <p:cNvPr id="5" name="Picture 4">
            <a:extLst>
              <a:ext uri="{FF2B5EF4-FFF2-40B4-BE49-F238E27FC236}">
                <a16:creationId xmlns:a16="http://schemas.microsoft.com/office/drawing/2014/main" id="{30858DFE-99DB-45E1-AB67-9B8468606A04}"/>
              </a:ext>
            </a:extLst>
          </p:cNvPr>
          <p:cNvPicPr>
            <a:picLocks noChangeAspect="1"/>
          </p:cNvPicPr>
          <p:nvPr/>
        </p:nvPicPr>
        <p:blipFill>
          <a:blip r:embed="rId3"/>
          <a:stretch>
            <a:fillRect/>
          </a:stretch>
        </p:blipFill>
        <p:spPr>
          <a:xfrm>
            <a:off x="137509" y="4090738"/>
            <a:ext cx="12057315" cy="2598820"/>
          </a:xfrm>
          <a:prstGeom prst="roundRect">
            <a:avLst>
              <a:gd name="adj" fmla="val 8594"/>
            </a:avLst>
          </a:prstGeom>
          <a:solidFill>
            <a:srgbClr val="FFFFFF">
              <a:shade val="85000"/>
            </a:srgbClr>
          </a:solidFill>
          <a:ln>
            <a:noFill/>
          </a:ln>
          <a:effectLst>
            <a:reflection blurRad="12700" stA="0" endPos="28000" dist="5000" dir="5400000" sy="-100000" algn="bl" rotWithShape="0"/>
          </a:effectLst>
        </p:spPr>
      </p:pic>
    </p:spTree>
    <p:extLst>
      <p:ext uri="{BB962C8B-B14F-4D97-AF65-F5344CB8AC3E}">
        <p14:creationId xmlns:p14="http://schemas.microsoft.com/office/powerpoint/2010/main" val="1178828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B2D6695-E012-4493-866A-FE7F3C05D7D4}"/>
              </a:ext>
            </a:extLst>
          </p:cNvPr>
          <p:cNvSpPr>
            <a:spLocks noGrp="1"/>
          </p:cNvSpPr>
          <p:nvPr>
            <p:ph type="title"/>
          </p:nvPr>
        </p:nvSpPr>
        <p:spPr>
          <a:xfrm>
            <a:off x="407988" y="349611"/>
            <a:ext cx="11376024" cy="451098"/>
          </a:xfrm>
        </p:spPr>
        <p:txBody>
          <a:bodyPr/>
          <a:lstStyle/>
          <a:p>
            <a:r>
              <a:rPr lang="en-US" dirty="0"/>
              <a:t>Oblique superluminal shocks (</a:t>
            </a:r>
            <a:r>
              <a:rPr lang="el-GR" i="1" dirty="0"/>
              <a:t>θ</a:t>
            </a:r>
            <a:r>
              <a:rPr lang="en-US" i="1" baseline="-25000" dirty="0"/>
              <a:t>Bn</a:t>
            </a:r>
            <a:r>
              <a:rPr lang="en-US" i="1" dirty="0"/>
              <a:t> = 50°</a:t>
            </a:r>
            <a:r>
              <a:rPr lang="en-US" dirty="0"/>
              <a:t>)</a:t>
            </a:r>
          </a:p>
        </p:txBody>
      </p:sp>
      <p:pic>
        <p:nvPicPr>
          <p:cNvPr id="8" name="Picture 7">
            <a:extLst>
              <a:ext uri="{FF2B5EF4-FFF2-40B4-BE49-F238E27FC236}">
                <a16:creationId xmlns:a16="http://schemas.microsoft.com/office/drawing/2014/main" id="{A4962E76-1120-4705-A06E-E3B83496FD74}"/>
              </a:ext>
            </a:extLst>
          </p:cNvPr>
          <p:cNvPicPr>
            <a:picLocks noChangeAspect="1"/>
          </p:cNvPicPr>
          <p:nvPr/>
        </p:nvPicPr>
        <p:blipFill>
          <a:blip r:embed="rId2"/>
          <a:stretch>
            <a:fillRect/>
          </a:stretch>
        </p:blipFill>
        <p:spPr>
          <a:xfrm>
            <a:off x="2503294" y="1147867"/>
            <a:ext cx="7186290" cy="5376793"/>
          </a:xfrm>
          <a:prstGeom prst="rect">
            <a:avLst/>
          </a:prstGeom>
        </p:spPr>
      </p:pic>
      <p:pic>
        <p:nvPicPr>
          <p:cNvPr id="3" name="Picture 2">
            <a:extLst>
              <a:ext uri="{FF2B5EF4-FFF2-40B4-BE49-F238E27FC236}">
                <a16:creationId xmlns:a16="http://schemas.microsoft.com/office/drawing/2014/main" id="{098A6E42-9CC3-4E5B-9C19-3D7DC547D7F8}"/>
              </a:ext>
            </a:extLst>
          </p:cNvPr>
          <p:cNvPicPr>
            <a:picLocks noChangeAspect="1"/>
          </p:cNvPicPr>
          <p:nvPr/>
        </p:nvPicPr>
        <p:blipFill>
          <a:blip r:embed="rId3"/>
          <a:stretch>
            <a:fillRect/>
          </a:stretch>
        </p:blipFill>
        <p:spPr>
          <a:xfrm>
            <a:off x="2502415" y="1147867"/>
            <a:ext cx="7186289" cy="5376792"/>
          </a:xfrm>
          <a:prstGeom prst="rect">
            <a:avLst/>
          </a:prstGeom>
        </p:spPr>
      </p:pic>
    </p:spTree>
    <p:extLst>
      <p:ext uri="{BB962C8B-B14F-4D97-AF65-F5344CB8AC3E}">
        <p14:creationId xmlns:p14="http://schemas.microsoft.com/office/powerpoint/2010/main" val="20513612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CD550-785C-49D9-8C65-8D6CD9B88F23}"/>
              </a:ext>
            </a:extLst>
          </p:cNvPr>
          <p:cNvSpPr>
            <a:spLocks noGrp="1"/>
          </p:cNvSpPr>
          <p:nvPr>
            <p:ph type="title"/>
          </p:nvPr>
        </p:nvSpPr>
        <p:spPr/>
        <p:txBody>
          <a:bodyPr/>
          <a:lstStyle/>
          <a:p>
            <a:r>
              <a:rPr lang="en-US" dirty="0"/>
              <a:t>Conclusions</a:t>
            </a:r>
          </a:p>
        </p:txBody>
      </p:sp>
      <p:sp>
        <p:nvSpPr>
          <p:cNvPr id="9" name="Text Placeholder 2">
            <a:extLst>
              <a:ext uri="{FF2B5EF4-FFF2-40B4-BE49-F238E27FC236}">
                <a16:creationId xmlns:a16="http://schemas.microsoft.com/office/drawing/2014/main" id="{45BECA21-BB73-4D33-870B-F77675D39500}"/>
              </a:ext>
            </a:extLst>
          </p:cNvPr>
          <p:cNvSpPr>
            <a:spLocks noGrp="1"/>
          </p:cNvSpPr>
          <p:nvPr>
            <p:ph type="body" idx="1"/>
          </p:nvPr>
        </p:nvSpPr>
        <p:spPr>
          <a:xfrm>
            <a:off x="615950" y="1720849"/>
            <a:ext cx="11226800" cy="2806701"/>
          </a:xfrm>
        </p:spPr>
        <p:txBody>
          <a:bodyPr/>
          <a:lstStyle/>
          <a:p>
            <a:pPr marL="114300" indent="0">
              <a:buNone/>
            </a:pPr>
            <a:r>
              <a:rPr lang="en-US" sz="2000" dirty="0"/>
              <a:t>(1) Connection of nonthermal emission and PIC simulations is possible</a:t>
            </a:r>
          </a:p>
          <a:p>
            <a:pPr marL="114300" indent="0">
              <a:buNone/>
            </a:pPr>
            <a:endParaRPr lang="en-US" sz="2000" dirty="0"/>
          </a:p>
          <a:p>
            <a:pPr marL="114300" indent="0">
              <a:buNone/>
            </a:pPr>
            <a:r>
              <a:rPr lang="en-US" sz="2000" dirty="0"/>
              <a:t>(2) </a:t>
            </a:r>
            <a:r>
              <a:rPr lang="en-US" sz="2000" dirty="0" err="1"/>
              <a:t>T</a:t>
            </a:r>
            <a:r>
              <a:rPr lang="en-US" sz="2000" baseline="-25000" dirty="0" err="1"/>
              <a:t>e</a:t>
            </a:r>
            <a:r>
              <a:rPr lang="en-US" sz="2000" dirty="0"/>
              <a:t>/</a:t>
            </a:r>
            <a:r>
              <a:rPr lang="en-US" sz="2000" dirty="0" err="1"/>
              <a:t>T</a:t>
            </a:r>
            <a:r>
              <a:rPr lang="en-US" sz="2000" baseline="-25000" dirty="0" err="1"/>
              <a:t>i</a:t>
            </a:r>
            <a:r>
              <a:rPr lang="en-US" sz="2000" baseline="-25000" dirty="0"/>
              <a:t>  </a:t>
            </a:r>
            <a:r>
              <a:rPr lang="en-US" sz="2000" dirty="0"/>
              <a:t>d is define by the shock microphysics, which in turn depends on </a:t>
            </a:r>
            <a:r>
              <a:rPr lang="en-US" sz="2000" i="1" dirty="0"/>
              <a:t>ɣ</a:t>
            </a:r>
            <a:r>
              <a:rPr lang="en-US" sz="2000" i="1" baseline="-25000" dirty="0"/>
              <a:t>0</a:t>
            </a:r>
            <a:r>
              <a:rPr lang="en-US" sz="2000" dirty="0"/>
              <a:t>, </a:t>
            </a:r>
            <a:r>
              <a:rPr lang="el-GR" sz="2000" dirty="0"/>
              <a:t>σ</a:t>
            </a:r>
            <a:r>
              <a:rPr lang="en-US" sz="2000" dirty="0"/>
              <a:t>, </a:t>
            </a:r>
            <a:r>
              <a:rPr lang="el-GR" sz="2000" i="1" dirty="0"/>
              <a:t>θ</a:t>
            </a:r>
            <a:r>
              <a:rPr lang="en-US" sz="2000" i="1" baseline="-25000" dirty="0"/>
              <a:t>Bn</a:t>
            </a:r>
            <a:r>
              <a:rPr lang="en-US" sz="2000" dirty="0"/>
              <a:t> </a:t>
            </a:r>
          </a:p>
          <a:p>
            <a:pPr marL="114300" indent="0">
              <a:buNone/>
            </a:pPr>
            <a:endParaRPr lang="en-US" sz="2000" dirty="0"/>
          </a:p>
          <a:p>
            <a:pPr marL="114300" indent="0">
              <a:buNone/>
            </a:pPr>
            <a:r>
              <a:rPr lang="en-US" sz="2000" dirty="0"/>
              <a:t>(3) Even more simulations are needed to determine </a:t>
            </a:r>
            <a:r>
              <a:rPr lang="en-US" sz="2000" dirty="0" err="1"/>
              <a:t>T</a:t>
            </a:r>
            <a:r>
              <a:rPr lang="en-US" sz="2000" baseline="-25000" dirty="0" err="1"/>
              <a:t>e</a:t>
            </a:r>
            <a:r>
              <a:rPr lang="en-US" sz="2000" dirty="0"/>
              <a:t>/</a:t>
            </a:r>
            <a:r>
              <a:rPr lang="en-US" sz="2000" dirty="0" err="1"/>
              <a:t>T</a:t>
            </a:r>
            <a:r>
              <a:rPr lang="en-US" sz="2000" baseline="-25000" dirty="0" err="1"/>
              <a:t>i</a:t>
            </a:r>
            <a:r>
              <a:rPr lang="en-US" sz="2000" dirty="0"/>
              <a:t> , </a:t>
            </a:r>
            <a:r>
              <a:rPr lang="en-US" sz="2000" dirty="0" err="1"/>
              <a:t>a</a:t>
            </a:r>
            <a:r>
              <a:rPr lang="en-US" sz="2000" baseline="-25000" dirty="0" err="1"/>
              <a:t>th</a:t>
            </a:r>
            <a:r>
              <a:rPr lang="en-US" sz="2000" dirty="0"/>
              <a:t>, </a:t>
            </a:r>
            <a:r>
              <a:rPr lang="en-US" sz="2000" i="1" dirty="0" err="1"/>
              <a:t>ɣ</a:t>
            </a:r>
            <a:r>
              <a:rPr lang="en-US" sz="2000" i="1" baseline="-25000" dirty="0" err="1"/>
              <a:t>nth</a:t>
            </a:r>
            <a:r>
              <a:rPr lang="en-US" sz="2000" i="1" baseline="-25000" dirty="0"/>
              <a:t> </a:t>
            </a:r>
            <a:r>
              <a:rPr lang="en-US" sz="2000" i="1" dirty="0"/>
              <a:t>/</a:t>
            </a:r>
            <a:r>
              <a:rPr lang="el-GR" sz="2000" i="1" dirty="0"/>
              <a:t>θ</a:t>
            </a:r>
            <a:r>
              <a:rPr lang="en-US" sz="2000" i="1" dirty="0"/>
              <a:t>, p</a:t>
            </a:r>
            <a:r>
              <a:rPr lang="en-US" sz="2000" i="1" baseline="-25000" dirty="0"/>
              <a:t>1</a:t>
            </a:r>
            <a:endParaRPr lang="en-US" sz="2000" dirty="0"/>
          </a:p>
          <a:p>
            <a:pPr marL="114300" indent="0">
              <a:buNone/>
            </a:pPr>
            <a:endParaRPr lang="en-US" sz="2000" dirty="0"/>
          </a:p>
          <a:p>
            <a:pPr marL="114300" indent="0">
              <a:buNone/>
            </a:pPr>
            <a:r>
              <a:rPr lang="en-US" sz="2000" dirty="0"/>
              <a:t> </a:t>
            </a:r>
          </a:p>
          <a:p>
            <a:pPr marL="114300" indent="0">
              <a:buNone/>
            </a:pPr>
            <a:endParaRPr lang="en-US" sz="2000" dirty="0"/>
          </a:p>
          <a:p>
            <a:pPr marL="114300" indent="0">
              <a:buNone/>
            </a:pPr>
            <a:endParaRPr lang="en-US" sz="2000" dirty="0"/>
          </a:p>
          <a:p>
            <a:pPr marL="114300" indent="0">
              <a:buNone/>
            </a:pPr>
            <a:endParaRPr lang="en-US" sz="1600" dirty="0"/>
          </a:p>
        </p:txBody>
      </p:sp>
      <p:pic>
        <p:nvPicPr>
          <p:cNvPr id="4" name="Picture 3">
            <a:extLst>
              <a:ext uri="{FF2B5EF4-FFF2-40B4-BE49-F238E27FC236}">
                <a16:creationId xmlns:a16="http://schemas.microsoft.com/office/drawing/2014/main" id="{4905CEF0-8CD1-4351-8484-E86065E485D2}"/>
              </a:ext>
            </a:extLst>
          </p:cNvPr>
          <p:cNvPicPr>
            <a:picLocks noChangeAspect="1"/>
          </p:cNvPicPr>
          <p:nvPr/>
        </p:nvPicPr>
        <p:blipFill>
          <a:blip r:embed="rId2"/>
          <a:stretch>
            <a:fillRect/>
          </a:stretch>
        </p:blipFill>
        <p:spPr>
          <a:xfrm>
            <a:off x="0" y="3708134"/>
            <a:ext cx="12192000" cy="2104533"/>
          </a:xfrm>
          <a:prstGeom prst="rect">
            <a:avLst/>
          </a:prstGeom>
        </p:spPr>
      </p:pic>
    </p:spTree>
    <p:extLst>
      <p:ext uri="{BB962C8B-B14F-4D97-AF65-F5344CB8AC3E}">
        <p14:creationId xmlns:p14="http://schemas.microsoft.com/office/powerpoint/2010/main" val="3579667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CD550-785C-49D9-8C65-8D6CD9B88F23}"/>
              </a:ext>
            </a:extLst>
          </p:cNvPr>
          <p:cNvSpPr>
            <a:spLocks noGrp="1"/>
          </p:cNvSpPr>
          <p:nvPr>
            <p:ph type="title"/>
          </p:nvPr>
        </p:nvSpPr>
        <p:spPr/>
        <p:txBody>
          <a:bodyPr/>
          <a:lstStyle/>
          <a:p>
            <a:r>
              <a:rPr lang="en-US" dirty="0"/>
              <a:t>Conclusions</a:t>
            </a:r>
          </a:p>
        </p:txBody>
      </p:sp>
      <p:sp>
        <p:nvSpPr>
          <p:cNvPr id="9" name="Text Placeholder 2">
            <a:extLst>
              <a:ext uri="{FF2B5EF4-FFF2-40B4-BE49-F238E27FC236}">
                <a16:creationId xmlns:a16="http://schemas.microsoft.com/office/drawing/2014/main" id="{45BECA21-BB73-4D33-870B-F77675D39500}"/>
              </a:ext>
            </a:extLst>
          </p:cNvPr>
          <p:cNvSpPr>
            <a:spLocks noGrp="1"/>
          </p:cNvSpPr>
          <p:nvPr>
            <p:ph type="body" idx="1"/>
          </p:nvPr>
        </p:nvSpPr>
        <p:spPr>
          <a:xfrm>
            <a:off x="615950" y="1720849"/>
            <a:ext cx="11226800" cy="2806701"/>
          </a:xfrm>
        </p:spPr>
        <p:txBody>
          <a:bodyPr/>
          <a:lstStyle/>
          <a:p>
            <a:pPr marL="114300" indent="0">
              <a:buNone/>
            </a:pPr>
            <a:r>
              <a:rPr lang="en-US" sz="2000" dirty="0"/>
              <a:t>(1) Connection of nonthermal emission and PIC simulations is possible</a:t>
            </a:r>
          </a:p>
          <a:p>
            <a:pPr marL="114300" indent="0">
              <a:buNone/>
            </a:pPr>
            <a:endParaRPr lang="en-US" sz="2000" dirty="0"/>
          </a:p>
          <a:p>
            <a:pPr marL="114300" indent="0">
              <a:buNone/>
            </a:pPr>
            <a:r>
              <a:rPr lang="en-US" sz="2000" dirty="0"/>
              <a:t>(2) </a:t>
            </a:r>
            <a:r>
              <a:rPr lang="en-US" sz="2000" dirty="0" err="1"/>
              <a:t>T</a:t>
            </a:r>
            <a:r>
              <a:rPr lang="en-US" sz="2000" baseline="-25000" dirty="0" err="1"/>
              <a:t>e</a:t>
            </a:r>
            <a:r>
              <a:rPr lang="en-US" sz="2000" dirty="0"/>
              <a:t>/</a:t>
            </a:r>
            <a:r>
              <a:rPr lang="en-US" sz="2000" dirty="0" err="1"/>
              <a:t>T</a:t>
            </a:r>
            <a:r>
              <a:rPr lang="en-US" sz="2000" baseline="-25000" dirty="0" err="1"/>
              <a:t>i</a:t>
            </a:r>
            <a:r>
              <a:rPr lang="en-US" sz="2000" baseline="-25000" dirty="0"/>
              <a:t>  </a:t>
            </a:r>
            <a:r>
              <a:rPr lang="en-US" sz="2000" dirty="0"/>
              <a:t>is defined by the shock microphysics, which in turn depends on </a:t>
            </a:r>
            <a:r>
              <a:rPr lang="en-US" sz="2000" i="1" dirty="0"/>
              <a:t>ɣ</a:t>
            </a:r>
            <a:r>
              <a:rPr lang="en-US" sz="2000" i="1" baseline="-25000" dirty="0"/>
              <a:t>0</a:t>
            </a:r>
            <a:r>
              <a:rPr lang="en-US" sz="2000" dirty="0"/>
              <a:t>, </a:t>
            </a:r>
            <a:r>
              <a:rPr lang="el-GR" sz="2000" dirty="0"/>
              <a:t>σ</a:t>
            </a:r>
            <a:r>
              <a:rPr lang="en-US" sz="2000" dirty="0"/>
              <a:t>, </a:t>
            </a:r>
            <a:r>
              <a:rPr lang="el-GR" sz="2000" i="1" dirty="0"/>
              <a:t>θ</a:t>
            </a:r>
            <a:r>
              <a:rPr lang="en-US" sz="2000" i="1" baseline="-25000" dirty="0"/>
              <a:t>Bn</a:t>
            </a:r>
            <a:r>
              <a:rPr lang="en-US" sz="2000" dirty="0"/>
              <a:t> </a:t>
            </a:r>
          </a:p>
          <a:p>
            <a:pPr marL="114300" indent="0">
              <a:buNone/>
            </a:pPr>
            <a:endParaRPr lang="en-US" sz="2000" dirty="0"/>
          </a:p>
          <a:p>
            <a:pPr marL="114300" indent="0">
              <a:buNone/>
            </a:pPr>
            <a:r>
              <a:rPr lang="en-US" sz="2000" dirty="0"/>
              <a:t>(3) Even more simulations are needed to determine </a:t>
            </a:r>
            <a:r>
              <a:rPr lang="en-US" sz="2000" dirty="0" err="1"/>
              <a:t>T</a:t>
            </a:r>
            <a:r>
              <a:rPr lang="en-US" sz="2000" baseline="-25000" dirty="0" err="1"/>
              <a:t>e</a:t>
            </a:r>
            <a:r>
              <a:rPr lang="en-US" sz="2000" dirty="0"/>
              <a:t>/</a:t>
            </a:r>
            <a:r>
              <a:rPr lang="en-US" sz="2000" dirty="0" err="1"/>
              <a:t>T</a:t>
            </a:r>
            <a:r>
              <a:rPr lang="en-US" sz="2000" baseline="-25000" dirty="0" err="1"/>
              <a:t>i</a:t>
            </a:r>
            <a:r>
              <a:rPr lang="en-US" sz="2000" dirty="0"/>
              <a:t> , </a:t>
            </a:r>
            <a:r>
              <a:rPr lang="en-US" sz="2000" dirty="0" err="1"/>
              <a:t>a</a:t>
            </a:r>
            <a:r>
              <a:rPr lang="en-US" sz="2000" baseline="-25000" dirty="0" err="1"/>
              <a:t>th</a:t>
            </a:r>
            <a:r>
              <a:rPr lang="en-US" sz="2000" dirty="0"/>
              <a:t>, </a:t>
            </a:r>
            <a:r>
              <a:rPr lang="en-US" sz="2000" i="1" dirty="0" err="1"/>
              <a:t>ɣ</a:t>
            </a:r>
            <a:r>
              <a:rPr lang="en-US" sz="2000" i="1" baseline="-25000" dirty="0" err="1"/>
              <a:t>nth</a:t>
            </a:r>
            <a:r>
              <a:rPr lang="en-US" sz="2000" i="1" baseline="-25000" dirty="0"/>
              <a:t> </a:t>
            </a:r>
            <a:r>
              <a:rPr lang="en-US" sz="2000" i="1" dirty="0"/>
              <a:t>/</a:t>
            </a:r>
            <a:r>
              <a:rPr lang="el-GR" sz="2000" i="1" dirty="0"/>
              <a:t>θ</a:t>
            </a:r>
            <a:r>
              <a:rPr lang="en-US" sz="2000" i="1" dirty="0"/>
              <a:t>, p</a:t>
            </a:r>
            <a:r>
              <a:rPr lang="en-US" sz="2000" i="1" baseline="-25000" dirty="0"/>
              <a:t>1</a:t>
            </a:r>
            <a:endParaRPr lang="en-US" sz="2000" dirty="0"/>
          </a:p>
          <a:p>
            <a:pPr marL="114300" indent="0">
              <a:buNone/>
            </a:pPr>
            <a:endParaRPr lang="en-US" sz="2000" dirty="0"/>
          </a:p>
          <a:p>
            <a:pPr marL="114300" indent="0">
              <a:buNone/>
            </a:pPr>
            <a:r>
              <a:rPr lang="en-US" sz="2000" dirty="0"/>
              <a:t> </a:t>
            </a:r>
          </a:p>
          <a:p>
            <a:pPr marL="114300" indent="0">
              <a:buNone/>
            </a:pPr>
            <a:endParaRPr lang="en-US" sz="2000" dirty="0"/>
          </a:p>
          <a:p>
            <a:pPr marL="114300" indent="0">
              <a:buNone/>
            </a:pPr>
            <a:endParaRPr lang="en-US" sz="2000" dirty="0"/>
          </a:p>
          <a:p>
            <a:pPr marL="114300" indent="0">
              <a:buNone/>
            </a:pPr>
            <a:endParaRPr lang="en-US" sz="1600" dirty="0"/>
          </a:p>
        </p:txBody>
      </p:sp>
      <p:pic>
        <p:nvPicPr>
          <p:cNvPr id="4" name="Picture 3">
            <a:extLst>
              <a:ext uri="{FF2B5EF4-FFF2-40B4-BE49-F238E27FC236}">
                <a16:creationId xmlns:a16="http://schemas.microsoft.com/office/drawing/2014/main" id="{4905CEF0-8CD1-4351-8484-E86065E485D2}"/>
              </a:ext>
            </a:extLst>
          </p:cNvPr>
          <p:cNvPicPr>
            <a:picLocks noChangeAspect="1"/>
          </p:cNvPicPr>
          <p:nvPr/>
        </p:nvPicPr>
        <p:blipFill>
          <a:blip r:embed="rId2"/>
          <a:stretch>
            <a:fillRect/>
          </a:stretch>
        </p:blipFill>
        <p:spPr>
          <a:xfrm>
            <a:off x="0" y="3708134"/>
            <a:ext cx="12192000" cy="2104533"/>
          </a:xfrm>
          <a:prstGeom prst="rect">
            <a:avLst/>
          </a:prstGeom>
        </p:spPr>
      </p:pic>
      <p:sp>
        <p:nvSpPr>
          <p:cNvPr id="5" name="Google Shape;608;g10a64d4e305_0_351">
            <a:extLst>
              <a:ext uri="{FF2B5EF4-FFF2-40B4-BE49-F238E27FC236}">
                <a16:creationId xmlns:a16="http://schemas.microsoft.com/office/drawing/2014/main" id="{6B9FA610-277C-4A01-BACB-D11D51081BDC}"/>
              </a:ext>
            </a:extLst>
          </p:cNvPr>
          <p:cNvSpPr txBox="1">
            <a:spLocks/>
          </p:cNvSpPr>
          <p:nvPr/>
        </p:nvSpPr>
        <p:spPr>
          <a:xfrm>
            <a:off x="8232289" y="5932377"/>
            <a:ext cx="5216893" cy="702169"/>
          </a:xfrm>
          <a:prstGeom prst="rect">
            <a:avLst/>
          </a:prstGeom>
          <a:noFill/>
          <a:ln>
            <a:noFill/>
          </a:ln>
        </p:spPr>
        <p:txBody>
          <a:bodyPr spcFirstLastPara="1" vert="horz" wrap="square" lIns="0" tIns="0" rIns="0" bIns="0" rtlCol="0" anchor="t" anchorCtr="0">
            <a:noAutofit/>
          </a:bodyPr>
          <a:lstStyle>
            <a:lvl1pPr lvl="0" algn="l" defTabSz="914400" rtl="0" eaLnBrk="1" latinLnBrk="0" hangingPunct="1">
              <a:lnSpc>
                <a:spcPct val="90000"/>
              </a:lnSpc>
              <a:spcBef>
                <a:spcPts val="0"/>
              </a:spcBef>
              <a:spcAft>
                <a:spcPts val="0"/>
              </a:spcAft>
              <a:buClr>
                <a:schemeClr val="accent1"/>
              </a:buClr>
              <a:buSzPts val="1800"/>
              <a:buNone/>
              <a:defRPr sz="2500" b="1" kern="600" cap="none" spc="0" baseline="0">
                <a:solidFill>
                  <a:srgbClr val="005555"/>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lnSpc>
                <a:spcPct val="100000"/>
              </a:lnSpc>
              <a:buSzPts val="6000"/>
              <a:buFont typeface="Arial"/>
              <a:buNone/>
            </a:pPr>
            <a:r>
              <a:rPr lang="en-US" sz="4400" dirty="0"/>
              <a:t>Thank you</a:t>
            </a:r>
          </a:p>
        </p:txBody>
      </p:sp>
    </p:spTree>
    <p:extLst>
      <p:ext uri="{BB962C8B-B14F-4D97-AF65-F5344CB8AC3E}">
        <p14:creationId xmlns:p14="http://schemas.microsoft.com/office/powerpoint/2010/main" val="7962019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lOwljrLqbAKeirqT9tDIj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Pvw6CLxiq3S5Do27j6Qo1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heme/theme1.xml><?xml version="1.0" encoding="utf-8"?>
<a:theme xmlns:a="http://schemas.openxmlformats.org/drawingml/2006/main" name="IPP">
  <a:themeElements>
    <a:clrScheme name="MPG Color Scheme">
      <a:dk1>
        <a:srgbClr val="000000"/>
      </a:dk1>
      <a:lt1>
        <a:srgbClr val="FFFFFF"/>
      </a:lt1>
      <a:dk2>
        <a:srgbClr val="005555"/>
      </a:dk2>
      <a:lt2>
        <a:srgbClr val="C6D325"/>
      </a:lt2>
      <a:accent1>
        <a:srgbClr val="006C66"/>
      </a:accent1>
      <a:accent2>
        <a:srgbClr val="C6D325"/>
      </a:accent2>
      <a:accent3>
        <a:srgbClr val="29485D"/>
      </a:accent3>
      <a:accent4>
        <a:srgbClr val="00B1EA"/>
      </a:accent4>
      <a:accent5>
        <a:srgbClr val="EF7C00"/>
      </a:accent5>
      <a:accent6>
        <a:srgbClr val="EEEEEE"/>
      </a:accent6>
      <a:hlink>
        <a:srgbClr val="005555"/>
      </a:hlink>
      <a:folHlink>
        <a:srgbClr val="A7A7A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19050" cmpd="sng">
          <a:noFill/>
          <a:prstDash val="dash"/>
          <a:tailEnd type="triangle" w="lg" len="med"/>
        </a:ln>
      </a:spPr>
      <a:bodyPr wrap="square" lIns="144000" tIns="108000" rIns="144000" bIns="144000" rtlCol="0" anchor="t" anchorCtr="0"/>
      <a:lstStyle>
        <a:defPPr algn="l">
          <a:spcBef>
            <a:spcPts val="1150"/>
          </a:spcBef>
          <a:buClr>
            <a:srgbClr val="116656"/>
          </a:buClr>
          <a:buSzPct val="120000"/>
          <a:defRPr sz="1300" b="1" dirty="0" smtClean="0">
            <a:solidFill>
              <a:schemeClr val="bg1"/>
            </a:solidFill>
          </a:defRPr>
        </a:defPPr>
      </a:lstStyle>
      <a:style>
        <a:lnRef idx="1">
          <a:schemeClr val="accent1"/>
        </a:lnRef>
        <a:fillRef idx="0">
          <a:schemeClr val="accent1"/>
        </a:fillRef>
        <a:effectRef idx="0">
          <a:schemeClr val="accent1"/>
        </a:effectRef>
        <a:fontRef idx="minor">
          <a:schemeClr val="tx1"/>
        </a:fontRef>
      </a:style>
    </a:spDef>
    <a:lnDef>
      <a:spPr>
        <a:ln w="19050" cmpd="sng">
          <a:prstDash val="dash"/>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spAutoFit/>
      </a:bodyPr>
      <a:lstStyle>
        <a:defPPr marL="180000" indent="-180000" algn="l">
          <a:lnSpc>
            <a:spcPts val="2300"/>
          </a:lnSpc>
          <a:spcBef>
            <a:spcPts val="1150"/>
          </a:spcBef>
          <a:buFont typeface="Arial" panose="020B0604020202020204" pitchFamily="34" charset="0"/>
          <a:buChar char="•"/>
          <a:defRPr sz="1600" dirty="0" err="1" smtClean="0"/>
        </a:defPPr>
      </a:lstStyle>
    </a:txDef>
  </a:objectDefaults>
  <a:extraClrSchemeLst/>
  <a:custClrLst>
    <a:custClr name="MPG_green_dark">
      <a:srgbClr val="005555"/>
    </a:custClr>
    <a:custClr name="MPG_green_light">
      <a:srgbClr val="C6D325"/>
    </a:custClr>
    <a:custClr name="MPG_logo_green">
      <a:srgbClr val="006C66"/>
    </a:custClr>
    <a:custClr name="MPG_blue_dark">
      <a:srgbClr val="29485D"/>
    </a:custClr>
    <a:custClr name="MPG_blue_light">
      <a:srgbClr val="00B1EA"/>
    </a:custClr>
    <a:custClr name="MPG_orange">
      <a:srgbClr val="EF7C00"/>
    </a:custClr>
    <a:custClr name="MPG_grey_dark">
      <a:srgbClr val="777777"/>
    </a:custClr>
    <a:custClr name="MPG_grey">
      <a:srgbClr val="A7A7A8"/>
    </a:custClr>
    <a:custClr name="MPG_grey_light">
      <a:srgbClr val="EEEEEE"/>
    </a:custClr>
    <a:custClr name="white">
      <a:srgbClr val="FFFFFF"/>
    </a:custClr>
    <a:custClr name="MPG_green_dark_80">
      <a:srgbClr val="337777"/>
    </a:custClr>
    <a:custClr name="MPG_green_light_80">
      <a:srgbClr val="D1DC51"/>
    </a:custClr>
    <a:custClr name="MPG_logo_green_80">
      <a:srgbClr val="338985"/>
    </a:custClr>
    <a:custClr name="MPG_blue_dark_80">
      <a:srgbClr val="546D7D"/>
    </a:custClr>
    <a:custClr name="MPG_blue_light_80">
      <a:srgbClr val="33C1EE"/>
    </a:custClr>
    <a:custClr name="MPG_orange_80">
      <a:srgbClr val="F29633"/>
    </a:custClr>
    <a:custClr name="MPG_grey_dark#">
      <a:srgbClr val="777777"/>
    </a:custClr>
    <a:custClr name="MPG_grey#">
      <a:srgbClr val="A7A7A8"/>
    </a:custClr>
    <a:custClr name="MPG_grey_light#">
      <a:srgbClr val="EEEEEE"/>
    </a:custClr>
    <a:custClr name="white#">
      <a:srgbClr val="FFFFFF"/>
    </a:custClr>
    <a:custClr name="MPG_green_dark_60">
      <a:srgbClr val="669999"/>
    </a:custClr>
    <a:custClr name="MPG_green_light_60">
      <a:srgbClr val="DDE57C"/>
    </a:custClr>
    <a:custClr name="MPG_logo_green_60">
      <a:srgbClr val="66A7A3"/>
    </a:custClr>
    <a:custClr name="MPG_blue_dark_60">
      <a:srgbClr val="7F919E"/>
    </a:custClr>
    <a:custClr name="MPG_blue_light_60">
      <a:srgbClr val="66D0F2"/>
    </a:custClr>
    <a:custClr name="MPG_orange_60">
      <a:srgbClr val="F5B066"/>
    </a:custClr>
    <a:custClr name="MPG_grey_dark##">
      <a:srgbClr val="777777"/>
    </a:custClr>
    <a:custClr name="MPG_grey##">
      <a:srgbClr val="A7A7A8"/>
    </a:custClr>
    <a:custClr name="MPG_grey_light##">
      <a:srgbClr val="EEEEEE"/>
    </a:custClr>
    <a:custClr name="white##">
      <a:srgbClr val="FFFFFF"/>
    </a:custClr>
    <a:custClr name="MPG_green_dark_40">
      <a:srgbClr val="99BBBB"/>
    </a:custClr>
    <a:custClr name="MPG_green_light_40">
      <a:srgbClr val="E8EDA8"/>
    </a:custClr>
    <a:custClr name="MPG_logo_green_40">
      <a:srgbClr val="99C4C2"/>
    </a:custClr>
    <a:custClr name="MPG_blue_dark_40">
      <a:srgbClr val="A9B6BE"/>
    </a:custClr>
    <a:custClr name="MPG_blue_light_40">
      <a:srgbClr val="99E0F7"/>
    </a:custClr>
    <a:custClr name="MPG_orange_40">
      <a:srgbClr val="F9CB99"/>
    </a:custClr>
    <a:custClr name="MPG_grey_dark###">
      <a:srgbClr val="777777"/>
    </a:custClr>
    <a:custClr name="MPG_grey###">
      <a:srgbClr val="A7A7A8"/>
    </a:custClr>
    <a:custClr name="MPG_grey_light###">
      <a:srgbClr val="EEEEEE"/>
    </a:custClr>
    <a:custClr name="white###">
      <a:srgbClr val="FFFFFF"/>
    </a:custClr>
  </a:custClrLst>
  <a:extLst>
    <a:ext uri="{05A4C25C-085E-4340-85A3-A5531E510DB2}">
      <thm15:themeFamily xmlns:thm15="http://schemas.microsoft.com/office/thememl/2012/main" name="Slide Template IPP 2022_Final_v20.potx" id="{82F7FB6F-CED7-48D8-B2D7-CE590BD9F0F7}" vid="{EFD4C0C3-9C16-4188-8AA9-EB152123ADE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75559</TotalTime>
  <Words>1071</Words>
  <Application>Microsoft Office PowerPoint</Application>
  <PresentationFormat>Widescreen</PresentationFormat>
  <Paragraphs>178</Paragraphs>
  <Slides>24</Slides>
  <Notes>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4" baseType="lpstr">
      <vt:lpstr>.SF NS Symbols Regular</vt:lpstr>
      <vt:lpstr>Arial</vt:lpstr>
      <vt:lpstr>Arial Narrow</vt:lpstr>
      <vt:lpstr>Calibri</vt:lpstr>
      <vt:lpstr>DejaVu Sans</vt:lpstr>
      <vt:lpstr>Noto Sans CJK SC Regular</vt:lpstr>
      <vt:lpstr>Symbol</vt:lpstr>
      <vt:lpstr>Wingdings 3</vt:lpstr>
      <vt:lpstr>IPP</vt:lpstr>
      <vt:lpstr>think-cell Folie</vt:lpstr>
      <vt:lpstr>Kinetic simulations of mildly relativistic weakly magnetized shocks in AGN jets   Artem Bohdan Max Planck Institute for Plasma Physics, Garching, Germany  </vt:lpstr>
      <vt:lpstr>PowerPoint Presentation</vt:lpstr>
      <vt:lpstr>Blazar emission and shocks in AGN jets</vt:lpstr>
      <vt:lpstr>Blazar emission and shocks in AGN jets</vt:lpstr>
      <vt:lpstr>Blazar emission and shocks in AGN jets</vt:lpstr>
      <vt:lpstr>Blazar emission and shocks in AGN jets</vt:lpstr>
      <vt:lpstr>Blazar emission and shocks in AGN jets</vt:lpstr>
      <vt:lpstr>Using realistic electron energy distribution </vt:lpstr>
      <vt:lpstr>Using realistic electron energy distribution </vt:lpstr>
      <vt:lpstr>Shock parameters</vt:lpstr>
      <vt:lpstr>Shock parameters for the best-fit model</vt:lpstr>
      <vt:lpstr>Shock parameters for the best-fit model</vt:lpstr>
      <vt:lpstr>Shock parameters for the best-fit model</vt:lpstr>
      <vt:lpstr>Scanned parameters</vt:lpstr>
      <vt:lpstr>PowerPoint Presentation</vt:lpstr>
      <vt:lpstr>PowerPoint Presentation</vt:lpstr>
      <vt:lpstr>PowerPoint Presentation</vt:lpstr>
      <vt:lpstr>PowerPoint Presentation</vt:lpstr>
      <vt:lpstr>Parallel shocks (θBn = 0°)</vt:lpstr>
      <vt:lpstr>Oblique subluminal shocks (θBn = 25°)</vt:lpstr>
      <vt:lpstr>Oblique subluminal shocks (θBn = 25°)</vt:lpstr>
      <vt:lpstr>Oblique superluminal shocks (θBn = 50°)</vt:lpstr>
      <vt:lpstr>Conclusions</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 please read before first use (1/3)</dc:title>
  <dc:creator>Bohdan, Artem</dc:creator>
  <cp:lastModifiedBy>Bohdan, Artem</cp:lastModifiedBy>
  <cp:revision>475</cp:revision>
  <dcterms:created xsi:type="dcterms:W3CDTF">2023-03-09T08:28:37Z</dcterms:created>
  <dcterms:modified xsi:type="dcterms:W3CDTF">2026-09-15T14:32:12Z</dcterms:modified>
</cp:coreProperties>
</file>