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928" r:id="rId2"/>
    <p:sldId id="932" r:id="rId3"/>
    <p:sldId id="406" r:id="rId4"/>
    <p:sldId id="930" r:id="rId5"/>
    <p:sldId id="931" r:id="rId6"/>
    <p:sldId id="933" r:id="rId7"/>
    <p:sldId id="934" r:id="rId8"/>
    <p:sldId id="939" r:id="rId9"/>
    <p:sldId id="550" r:id="rId10"/>
    <p:sldId id="546" r:id="rId11"/>
    <p:sldId id="925" r:id="rId12"/>
    <p:sldId id="917" r:id="rId13"/>
    <p:sldId id="920" r:id="rId14"/>
    <p:sldId id="922" r:id="rId15"/>
    <p:sldId id="548" r:id="rId16"/>
    <p:sldId id="926" r:id="rId17"/>
    <p:sldId id="937" r:id="rId18"/>
    <p:sldId id="935" r:id="rId19"/>
    <p:sldId id="936" r:id="rId20"/>
    <p:sldId id="938" r:id="rId21"/>
    <p:sldId id="907" r:id="rId22"/>
    <p:sldId id="945" r:id="rId23"/>
    <p:sldId id="545" r:id="rId24"/>
    <p:sldId id="946" r:id="rId25"/>
    <p:sldId id="947" r:id="rId26"/>
    <p:sldId id="914" r:id="rId27"/>
    <p:sldId id="910" r:id="rId28"/>
    <p:sldId id="911" r:id="rId29"/>
    <p:sldId id="912" r:id="rId30"/>
    <p:sldId id="913" r:id="rId31"/>
    <p:sldId id="554" r:id="rId32"/>
    <p:sldId id="943" r:id="rId33"/>
    <p:sldId id="940" r:id="rId34"/>
    <p:sldId id="942" r:id="rId35"/>
    <p:sldId id="944" r:id="rId36"/>
    <p:sldId id="924" r:id="rId37"/>
    <p:sldId id="949" r:id="rId38"/>
    <p:sldId id="916" r:id="rId39"/>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167"/>
    <p:restoredTop sz="93128"/>
  </p:normalViewPr>
  <p:slideViewPr>
    <p:cSldViewPr snapToGrid="0">
      <p:cViewPr varScale="1">
        <p:scale>
          <a:sx n="114" d="100"/>
          <a:sy n="114" d="100"/>
        </p:scale>
        <p:origin x="448" y="117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987782-398B-7B4A-88D2-24D37E154D44}" type="datetimeFigureOut">
              <a:rPr lang="en-GB" smtClean="0"/>
              <a:t>15/09/2026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37DCA9-2D25-4B48-B043-4359018D2078}" type="slidenum">
              <a:rPr lang="en-GB" smtClean="0"/>
              <a:t>‹#›</a:t>
            </a:fld>
            <a:endParaRPr lang="en-GB"/>
          </a:p>
        </p:txBody>
      </p:sp>
    </p:spTree>
    <p:extLst>
      <p:ext uri="{BB962C8B-B14F-4D97-AF65-F5344CB8AC3E}">
        <p14:creationId xmlns:p14="http://schemas.microsoft.com/office/powerpoint/2010/main" val="328010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64D71-319F-1DD0-D27C-8320C4587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15CFA5-EA6B-29C9-5769-6DD0F8F5FB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6D6E00-1D80-1892-E788-EC593F463D38}"/>
              </a:ext>
            </a:extLst>
          </p:cNvPr>
          <p:cNvSpPr>
            <a:spLocks noGrp="1"/>
          </p:cNvSpPr>
          <p:nvPr>
            <p:ph type="body" idx="1"/>
          </p:nvPr>
        </p:nvSpPr>
        <p:spPr/>
        <p:txBody>
          <a:bodyPr/>
          <a:lstStyle/>
          <a:p>
            <a:r>
              <a:rPr lang="en-GB" dirty="0"/>
              <a:t>Focus on the ISM</a:t>
            </a:r>
          </a:p>
        </p:txBody>
      </p:sp>
      <p:sp>
        <p:nvSpPr>
          <p:cNvPr id="4" name="Slide Number Placeholder 3">
            <a:extLst>
              <a:ext uri="{FF2B5EF4-FFF2-40B4-BE49-F238E27FC236}">
                <a16:creationId xmlns:a16="http://schemas.microsoft.com/office/drawing/2014/main" id="{251D73D9-C403-8A0C-4EB8-4961981F5BF2}"/>
              </a:ext>
            </a:extLst>
          </p:cNvPr>
          <p:cNvSpPr>
            <a:spLocks noGrp="1"/>
          </p:cNvSpPr>
          <p:nvPr>
            <p:ph type="sldNum" sz="quarter" idx="5"/>
          </p:nvPr>
        </p:nvSpPr>
        <p:spPr/>
        <p:txBody>
          <a:bodyPr/>
          <a:lstStyle/>
          <a:p>
            <a:fld id="{6B37DCA9-2D25-4B48-B043-4359018D2078}" type="slidenum">
              <a:rPr lang="en-GB" smtClean="0"/>
              <a:t>2</a:t>
            </a:fld>
            <a:endParaRPr lang="en-GB"/>
          </a:p>
        </p:txBody>
      </p:sp>
    </p:spTree>
    <p:extLst>
      <p:ext uri="{BB962C8B-B14F-4D97-AF65-F5344CB8AC3E}">
        <p14:creationId xmlns:p14="http://schemas.microsoft.com/office/powerpoint/2010/main" val="430524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C5E71A4F-FD93-A94F-916D-4D726B91ACAF}" type="slidenum">
              <a:rPr lang="en-US" smtClean="0"/>
              <a:t>3</a:t>
            </a:fld>
            <a:endParaRPr lang="en-US"/>
          </a:p>
        </p:txBody>
      </p:sp>
    </p:spTree>
    <p:extLst>
      <p:ext uri="{BB962C8B-B14F-4D97-AF65-F5344CB8AC3E}">
        <p14:creationId xmlns:p14="http://schemas.microsoft.com/office/powerpoint/2010/main" val="2520145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721A9-B0E4-FD40-A288-41B444D0E3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9DF1C6-865D-31E0-96A1-0A58B4CA4E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246E94-C19A-BF4C-836F-B8809941C0FF}"/>
              </a:ext>
            </a:extLst>
          </p:cNvPr>
          <p:cNvSpPr>
            <a:spLocks noGrp="1"/>
          </p:cNvSpPr>
          <p:nvPr>
            <p:ph type="body" idx="1"/>
          </p:nvPr>
        </p:nvSpPr>
        <p:spPr/>
        <p:txBody>
          <a:bodyPr/>
          <a:lstStyle/>
          <a:p>
            <a:r>
              <a:rPr lang="en-GB" dirty="0"/>
              <a:t>Focus on the ISM</a:t>
            </a:r>
          </a:p>
        </p:txBody>
      </p:sp>
      <p:sp>
        <p:nvSpPr>
          <p:cNvPr id="4" name="Slide Number Placeholder 3">
            <a:extLst>
              <a:ext uri="{FF2B5EF4-FFF2-40B4-BE49-F238E27FC236}">
                <a16:creationId xmlns:a16="http://schemas.microsoft.com/office/drawing/2014/main" id="{105386E7-0679-2F45-707F-EB9F26AE96DE}"/>
              </a:ext>
            </a:extLst>
          </p:cNvPr>
          <p:cNvSpPr>
            <a:spLocks noGrp="1"/>
          </p:cNvSpPr>
          <p:nvPr>
            <p:ph type="sldNum" sz="quarter" idx="5"/>
          </p:nvPr>
        </p:nvSpPr>
        <p:spPr/>
        <p:txBody>
          <a:bodyPr/>
          <a:lstStyle/>
          <a:p>
            <a:fld id="{6B37DCA9-2D25-4B48-B043-4359018D2078}" type="slidenum">
              <a:rPr lang="en-GB" smtClean="0"/>
              <a:t>4</a:t>
            </a:fld>
            <a:endParaRPr lang="en-GB"/>
          </a:p>
        </p:txBody>
      </p:sp>
    </p:spTree>
    <p:extLst>
      <p:ext uri="{BB962C8B-B14F-4D97-AF65-F5344CB8AC3E}">
        <p14:creationId xmlns:p14="http://schemas.microsoft.com/office/powerpoint/2010/main" val="213666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ED51F-11E4-1588-B3D5-B88220B477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075481-CF4A-F5DC-D178-BEDB5BBB45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7A3E94-D2B2-6AC5-8942-AEA32166E154}"/>
              </a:ext>
            </a:extLst>
          </p:cNvPr>
          <p:cNvSpPr>
            <a:spLocks noGrp="1"/>
          </p:cNvSpPr>
          <p:nvPr>
            <p:ph type="body" idx="1"/>
          </p:nvPr>
        </p:nvSpPr>
        <p:spPr/>
        <p:txBody>
          <a:bodyPr/>
          <a:lstStyle/>
          <a:p>
            <a:r>
              <a:rPr lang="en-GB" dirty="0"/>
              <a:t>Focus on the ISM</a:t>
            </a:r>
          </a:p>
        </p:txBody>
      </p:sp>
      <p:sp>
        <p:nvSpPr>
          <p:cNvPr id="4" name="Slide Number Placeholder 3">
            <a:extLst>
              <a:ext uri="{FF2B5EF4-FFF2-40B4-BE49-F238E27FC236}">
                <a16:creationId xmlns:a16="http://schemas.microsoft.com/office/drawing/2014/main" id="{2126D7DB-F137-19BF-4774-1483786F6D1A}"/>
              </a:ext>
            </a:extLst>
          </p:cNvPr>
          <p:cNvSpPr>
            <a:spLocks noGrp="1"/>
          </p:cNvSpPr>
          <p:nvPr>
            <p:ph type="sldNum" sz="quarter" idx="5"/>
          </p:nvPr>
        </p:nvSpPr>
        <p:spPr/>
        <p:txBody>
          <a:bodyPr/>
          <a:lstStyle/>
          <a:p>
            <a:fld id="{6B37DCA9-2D25-4B48-B043-4359018D2078}" type="slidenum">
              <a:rPr lang="en-GB" smtClean="0"/>
              <a:t>5</a:t>
            </a:fld>
            <a:endParaRPr lang="en-GB"/>
          </a:p>
        </p:txBody>
      </p:sp>
    </p:spTree>
    <p:extLst>
      <p:ext uri="{BB962C8B-B14F-4D97-AF65-F5344CB8AC3E}">
        <p14:creationId xmlns:p14="http://schemas.microsoft.com/office/powerpoint/2010/main" val="203467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2BE2F-7B34-6CAD-2EAB-EF8261703B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D7F528-600A-AC1A-3D8F-9F8DE3B53C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F0674E-5BF8-642B-773D-9E119C64CAD4}"/>
              </a:ext>
            </a:extLst>
          </p:cNvPr>
          <p:cNvSpPr>
            <a:spLocks noGrp="1"/>
          </p:cNvSpPr>
          <p:nvPr>
            <p:ph type="body" idx="1"/>
          </p:nvPr>
        </p:nvSpPr>
        <p:spPr/>
        <p:txBody>
          <a:bodyPr/>
          <a:lstStyle/>
          <a:p>
            <a:r>
              <a:rPr lang="en-GB" dirty="0"/>
              <a:t>Focus on the ISM</a:t>
            </a:r>
          </a:p>
        </p:txBody>
      </p:sp>
      <p:sp>
        <p:nvSpPr>
          <p:cNvPr id="4" name="Slide Number Placeholder 3">
            <a:extLst>
              <a:ext uri="{FF2B5EF4-FFF2-40B4-BE49-F238E27FC236}">
                <a16:creationId xmlns:a16="http://schemas.microsoft.com/office/drawing/2014/main" id="{995CC659-F36F-99A8-75C4-6260EC721FB0}"/>
              </a:ext>
            </a:extLst>
          </p:cNvPr>
          <p:cNvSpPr>
            <a:spLocks noGrp="1"/>
          </p:cNvSpPr>
          <p:nvPr>
            <p:ph type="sldNum" sz="quarter" idx="5"/>
          </p:nvPr>
        </p:nvSpPr>
        <p:spPr/>
        <p:txBody>
          <a:bodyPr/>
          <a:lstStyle/>
          <a:p>
            <a:fld id="{6B37DCA9-2D25-4B48-B043-4359018D2078}" type="slidenum">
              <a:rPr lang="en-GB" smtClean="0"/>
              <a:t>6</a:t>
            </a:fld>
            <a:endParaRPr lang="en-GB"/>
          </a:p>
        </p:txBody>
      </p:sp>
    </p:spTree>
    <p:extLst>
      <p:ext uri="{BB962C8B-B14F-4D97-AF65-F5344CB8AC3E}">
        <p14:creationId xmlns:p14="http://schemas.microsoft.com/office/powerpoint/2010/main" val="689656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A4D10-430C-476A-970B-07740B3E4E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7F5083-B068-5CB7-9D2C-E07F48902F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7D7969-8D48-2C3C-337D-4DB6C756BE59}"/>
              </a:ext>
            </a:extLst>
          </p:cNvPr>
          <p:cNvSpPr>
            <a:spLocks noGrp="1"/>
          </p:cNvSpPr>
          <p:nvPr>
            <p:ph type="body" idx="1"/>
          </p:nvPr>
        </p:nvSpPr>
        <p:spPr/>
        <p:txBody>
          <a:bodyPr/>
          <a:lstStyle/>
          <a:p>
            <a:r>
              <a:rPr lang="en-GB" dirty="0"/>
              <a:t>Focus on the ISM</a:t>
            </a:r>
          </a:p>
        </p:txBody>
      </p:sp>
      <p:sp>
        <p:nvSpPr>
          <p:cNvPr id="4" name="Slide Number Placeholder 3">
            <a:extLst>
              <a:ext uri="{FF2B5EF4-FFF2-40B4-BE49-F238E27FC236}">
                <a16:creationId xmlns:a16="http://schemas.microsoft.com/office/drawing/2014/main" id="{BD7D71E5-111D-A7F4-6695-8F33B00E0368}"/>
              </a:ext>
            </a:extLst>
          </p:cNvPr>
          <p:cNvSpPr>
            <a:spLocks noGrp="1"/>
          </p:cNvSpPr>
          <p:nvPr>
            <p:ph type="sldNum" sz="quarter" idx="5"/>
          </p:nvPr>
        </p:nvSpPr>
        <p:spPr/>
        <p:txBody>
          <a:bodyPr/>
          <a:lstStyle/>
          <a:p>
            <a:fld id="{6B37DCA9-2D25-4B48-B043-4359018D2078}" type="slidenum">
              <a:rPr lang="en-GB" smtClean="0"/>
              <a:t>7</a:t>
            </a:fld>
            <a:endParaRPr lang="en-GB"/>
          </a:p>
        </p:txBody>
      </p:sp>
    </p:spTree>
    <p:extLst>
      <p:ext uri="{BB962C8B-B14F-4D97-AF65-F5344CB8AC3E}">
        <p14:creationId xmlns:p14="http://schemas.microsoft.com/office/powerpoint/2010/main" val="3428769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CF879-CDA5-CFBF-D8AA-2EBEBE930C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81BA18-2322-AC22-C829-7E3AC677BB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0D53A-E13F-14C0-BF5B-8CAF91A8C180}"/>
              </a:ext>
            </a:extLst>
          </p:cNvPr>
          <p:cNvSpPr>
            <a:spLocks noGrp="1"/>
          </p:cNvSpPr>
          <p:nvPr>
            <p:ph type="body" idx="1"/>
          </p:nvPr>
        </p:nvSpPr>
        <p:spPr/>
        <p:txBody>
          <a:bodyPr/>
          <a:lstStyle/>
          <a:p>
            <a:r>
              <a:rPr lang="en-GB" dirty="0"/>
              <a:t>Focus on the ISM</a:t>
            </a:r>
          </a:p>
        </p:txBody>
      </p:sp>
      <p:sp>
        <p:nvSpPr>
          <p:cNvPr id="4" name="Slide Number Placeholder 3">
            <a:extLst>
              <a:ext uri="{FF2B5EF4-FFF2-40B4-BE49-F238E27FC236}">
                <a16:creationId xmlns:a16="http://schemas.microsoft.com/office/drawing/2014/main" id="{8B632633-1171-902D-82CB-D32383913F97}"/>
              </a:ext>
            </a:extLst>
          </p:cNvPr>
          <p:cNvSpPr>
            <a:spLocks noGrp="1"/>
          </p:cNvSpPr>
          <p:nvPr>
            <p:ph type="sldNum" sz="quarter" idx="5"/>
          </p:nvPr>
        </p:nvSpPr>
        <p:spPr/>
        <p:txBody>
          <a:bodyPr/>
          <a:lstStyle/>
          <a:p>
            <a:fld id="{6B37DCA9-2D25-4B48-B043-4359018D2078}" type="slidenum">
              <a:rPr lang="en-GB" smtClean="0"/>
              <a:t>8</a:t>
            </a:fld>
            <a:endParaRPr lang="en-GB"/>
          </a:p>
        </p:txBody>
      </p:sp>
    </p:spTree>
    <p:extLst>
      <p:ext uri="{BB962C8B-B14F-4D97-AF65-F5344CB8AC3E}">
        <p14:creationId xmlns:p14="http://schemas.microsoft.com/office/powerpoint/2010/main" val="1378523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17539-E75B-8E31-AD67-008DE48CC1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79CCF6-AEA0-396B-5E05-D5F8F727CA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0BAA5D-312D-1528-7765-B00809541241}"/>
              </a:ext>
            </a:extLst>
          </p:cNvPr>
          <p:cNvSpPr>
            <a:spLocks noGrp="1"/>
          </p:cNvSpPr>
          <p:nvPr>
            <p:ph type="body" idx="1"/>
          </p:nvPr>
        </p:nvSpPr>
        <p:spPr/>
        <p:txBody>
          <a:bodyPr/>
          <a:lstStyle/>
          <a:p>
            <a:r>
              <a:rPr lang="en-US" dirty="0"/>
              <a:t>We do observe all these different gas phases in the outflows, but for very few objects at the same time. In most studies we cover either one or the other phase.</a:t>
            </a:r>
          </a:p>
        </p:txBody>
      </p:sp>
      <p:sp>
        <p:nvSpPr>
          <p:cNvPr id="4" name="Slide Number Placeholder 3">
            <a:extLst>
              <a:ext uri="{FF2B5EF4-FFF2-40B4-BE49-F238E27FC236}">
                <a16:creationId xmlns:a16="http://schemas.microsoft.com/office/drawing/2014/main" id="{3D603DB8-0E35-AB1A-9AA7-61D2C45FF544}"/>
              </a:ext>
            </a:extLst>
          </p:cNvPr>
          <p:cNvSpPr>
            <a:spLocks noGrp="1"/>
          </p:cNvSpPr>
          <p:nvPr>
            <p:ph type="sldNum" sz="quarter" idx="10"/>
          </p:nvPr>
        </p:nvSpPr>
        <p:spPr/>
        <p:txBody>
          <a:bodyPr/>
          <a:lstStyle/>
          <a:p>
            <a:fld id="{C5E71A4F-FD93-A94F-916D-4D726B91ACAF}" type="slidenum">
              <a:rPr lang="en-US" smtClean="0"/>
              <a:t>9</a:t>
            </a:fld>
            <a:endParaRPr lang="en-US"/>
          </a:p>
        </p:txBody>
      </p:sp>
    </p:spTree>
    <p:extLst>
      <p:ext uri="{BB962C8B-B14F-4D97-AF65-F5344CB8AC3E}">
        <p14:creationId xmlns:p14="http://schemas.microsoft.com/office/powerpoint/2010/main" val="3601437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2AAC2-5C79-451A-EB6B-BBEFC47B08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FD2A78-A35D-70AD-8F65-EE929144ED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E4C3D-1CDE-7976-4867-F76AB6D21FC3}"/>
              </a:ext>
            </a:extLst>
          </p:cNvPr>
          <p:cNvSpPr>
            <a:spLocks noGrp="1"/>
          </p:cNvSpPr>
          <p:nvPr>
            <p:ph type="body" idx="1"/>
          </p:nvPr>
        </p:nvSpPr>
        <p:spPr/>
        <p:txBody>
          <a:bodyPr/>
          <a:lstStyle/>
          <a:p>
            <a:r>
              <a:rPr lang="en-US" dirty="0"/>
              <a:t>SDSS DR7 optically selected AGN: moderate radio luminous AGN have the broadest [OIII] profile</a:t>
            </a:r>
          </a:p>
        </p:txBody>
      </p:sp>
      <p:sp>
        <p:nvSpPr>
          <p:cNvPr id="4" name="Slide Number Placeholder 3">
            <a:extLst>
              <a:ext uri="{FF2B5EF4-FFF2-40B4-BE49-F238E27FC236}">
                <a16:creationId xmlns:a16="http://schemas.microsoft.com/office/drawing/2014/main" id="{D12D267E-1995-49C7-4AB6-6CD701CAEE1E}"/>
              </a:ext>
            </a:extLst>
          </p:cNvPr>
          <p:cNvSpPr>
            <a:spLocks noGrp="1"/>
          </p:cNvSpPr>
          <p:nvPr>
            <p:ph type="sldNum" sz="quarter" idx="10"/>
          </p:nvPr>
        </p:nvSpPr>
        <p:spPr/>
        <p:txBody>
          <a:bodyPr/>
          <a:lstStyle/>
          <a:p>
            <a:fld id="{C5E71A4F-FD93-A94F-916D-4D726B91ACAF}" type="slidenum">
              <a:rPr lang="en-US" smtClean="0"/>
              <a:t>10</a:t>
            </a:fld>
            <a:endParaRPr lang="en-US"/>
          </a:p>
        </p:txBody>
      </p:sp>
    </p:spTree>
    <p:extLst>
      <p:ext uri="{BB962C8B-B14F-4D97-AF65-F5344CB8AC3E}">
        <p14:creationId xmlns:p14="http://schemas.microsoft.com/office/powerpoint/2010/main" val="2321961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6157D-F550-A594-49CF-BFA8F3EEB8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BD603-27CA-759B-AD67-D72C046CA4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8048F4-0AC0-7EA7-D31D-C02C1FD380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EE7A0E-FADC-8159-EC7B-35083BE51B5B}"/>
              </a:ext>
            </a:extLst>
          </p:cNvPr>
          <p:cNvSpPr>
            <a:spLocks noGrp="1"/>
          </p:cNvSpPr>
          <p:nvPr>
            <p:ph type="sldNum" sz="quarter" idx="10"/>
          </p:nvPr>
        </p:nvSpPr>
        <p:spPr/>
        <p:txBody>
          <a:bodyPr/>
          <a:lstStyle/>
          <a:p>
            <a:fld id="{C5E71A4F-FD93-A94F-916D-4D726B91ACAF}" type="slidenum">
              <a:rPr lang="en-US" smtClean="0"/>
              <a:t>11</a:t>
            </a:fld>
            <a:endParaRPr lang="en-US"/>
          </a:p>
        </p:txBody>
      </p:sp>
    </p:spTree>
    <p:extLst>
      <p:ext uri="{BB962C8B-B14F-4D97-AF65-F5344CB8AC3E}">
        <p14:creationId xmlns:p14="http://schemas.microsoft.com/office/powerpoint/2010/main" val="2475781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D4996-BB28-177C-B738-F30929FC12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531DB6-75CA-2646-C021-B5C926486A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D77600-06E8-4BF1-BE06-7861A47EBC36}"/>
              </a:ext>
            </a:extLst>
          </p:cNvPr>
          <p:cNvSpPr>
            <a:spLocks noGrp="1"/>
          </p:cNvSpPr>
          <p:nvPr>
            <p:ph type="body" idx="1"/>
          </p:nvPr>
        </p:nvSpPr>
        <p:spPr/>
        <p:txBody>
          <a:bodyPr/>
          <a:lstStyle/>
          <a:p>
            <a:r>
              <a:rPr lang="de-DE" dirty="0"/>
              <a:t>In 7 out </a:t>
            </a:r>
            <a:r>
              <a:rPr lang="de-DE" dirty="0" err="1"/>
              <a:t>of</a:t>
            </a:r>
            <a:r>
              <a:rPr lang="de-DE" dirty="0"/>
              <a:t> 10 </a:t>
            </a:r>
            <a:r>
              <a:rPr lang="de-DE" dirty="0" err="1"/>
              <a:t>sources</a:t>
            </a:r>
            <a:r>
              <a:rPr lang="de-DE" dirty="0"/>
              <a:t> </a:t>
            </a:r>
            <a:r>
              <a:rPr lang="de-DE" dirty="0" err="1"/>
              <a:t>we</a:t>
            </a:r>
            <a:r>
              <a:rPr lang="de-DE" dirty="0"/>
              <a:t> </a:t>
            </a:r>
            <a:r>
              <a:rPr lang="de-DE" dirty="0" err="1"/>
              <a:t>see</a:t>
            </a:r>
            <a:r>
              <a:rPr lang="de-DE" dirty="0"/>
              <a:t> </a:t>
            </a:r>
            <a:r>
              <a:rPr lang="de-DE" dirty="0" err="1"/>
              <a:t>extended</a:t>
            </a:r>
            <a:r>
              <a:rPr lang="de-DE" dirty="0"/>
              <a:t>, </a:t>
            </a:r>
            <a:r>
              <a:rPr lang="de-DE" dirty="0" err="1"/>
              <a:t>narrow</a:t>
            </a:r>
            <a:r>
              <a:rPr lang="de-DE" dirty="0"/>
              <a:t> angle, jet-like </a:t>
            </a:r>
            <a:r>
              <a:rPr lang="de-DE" dirty="0" err="1"/>
              <a:t>radio</a:t>
            </a:r>
            <a:r>
              <a:rPr lang="de-DE" dirty="0"/>
              <a:t> </a:t>
            </a:r>
            <a:r>
              <a:rPr lang="de-DE" dirty="0" err="1"/>
              <a:t>emission</a:t>
            </a:r>
            <a:r>
              <a:rPr lang="de-DE" dirty="0"/>
              <a:t>. </a:t>
            </a:r>
          </a:p>
          <a:p>
            <a:r>
              <a:rPr lang="de-DE" dirty="0"/>
              <a:t>J1010+0612 </a:t>
            </a:r>
            <a:r>
              <a:rPr lang="de-DE" dirty="0" err="1"/>
              <a:t>is</a:t>
            </a:r>
            <a:r>
              <a:rPr lang="de-DE" dirty="0"/>
              <a:t> </a:t>
            </a:r>
            <a:r>
              <a:rPr lang="de-DE" dirty="0" err="1"/>
              <a:t>compact</a:t>
            </a:r>
            <a:r>
              <a:rPr lang="de-DE" dirty="0"/>
              <a:t> on &lt;0.5 kpc, J1338 </a:t>
            </a:r>
            <a:r>
              <a:rPr lang="de-DE" dirty="0" err="1"/>
              <a:t>is</a:t>
            </a:r>
            <a:r>
              <a:rPr lang="de-DE" dirty="0"/>
              <a:t> </a:t>
            </a:r>
            <a:r>
              <a:rPr lang="de-DE" dirty="0" err="1"/>
              <a:t>compact</a:t>
            </a:r>
            <a:r>
              <a:rPr lang="de-DE" dirty="0"/>
              <a:t> on &lt;2kpc </a:t>
            </a:r>
            <a:r>
              <a:rPr lang="de-DE" dirty="0" err="1"/>
              <a:t>scales</a:t>
            </a:r>
            <a:r>
              <a:rPr lang="de-DE" dirty="0"/>
              <a:t>, J1100 tentative </a:t>
            </a:r>
            <a:r>
              <a:rPr lang="de-DE" dirty="0" err="1"/>
              <a:t>extended</a:t>
            </a:r>
            <a:r>
              <a:rPr lang="de-DE" dirty="0"/>
              <a:t> </a:t>
            </a:r>
            <a:r>
              <a:rPr lang="de-DE" dirty="0" err="1"/>
              <a:t>emission</a:t>
            </a:r>
            <a:endParaRPr lang="de-DE" dirty="0"/>
          </a:p>
          <a:p>
            <a:endParaRPr lang="de-DE" dirty="0"/>
          </a:p>
          <a:p>
            <a:r>
              <a:rPr lang="de-DE" sz="1200" kern="1200" dirty="0">
                <a:solidFill>
                  <a:schemeClr val="tx1"/>
                </a:solidFill>
                <a:effectLst/>
                <a:latin typeface="+mn-lt"/>
                <a:ea typeface="+mn-ea"/>
                <a:cs typeface="+mn-cs"/>
              </a:rPr>
              <a:t>The </a:t>
            </a:r>
            <a:r>
              <a:rPr lang="de-DE" sz="1200" kern="1200" dirty="0" err="1">
                <a:solidFill>
                  <a:schemeClr val="tx1"/>
                </a:solidFill>
                <a:effectLst/>
                <a:latin typeface="+mn-lt"/>
                <a:ea typeface="+mn-ea"/>
                <a:cs typeface="+mn-cs"/>
              </a:rPr>
              <a:t>distribution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of</a:t>
            </a:r>
            <a:r>
              <a:rPr lang="de-DE" sz="1200" kern="1200" dirty="0">
                <a:solidFill>
                  <a:schemeClr val="tx1"/>
                </a:solidFill>
                <a:effectLst/>
                <a:latin typeface="+mn-lt"/>
                <a:ea typeface="+mn-ea"/>
                <a:cs typeface="+mn-cs"/>
              </a:rPr>
              <a:t> [O iii] </a:t>
            </a:r>
            <a:r>
              <a:rPr lang="de-DE" sz="1200" kern="1200" dirty="0" err="1">
                <a:solidFill>
                  <a:schemeClr val="tx1"/>
                </a:solidFill>
                <a:effectLst/>
                <a:latin typeface="+mn-lt"/>
                <a:ea typeface="+mn-ea"/>
                <a:cs typeface="+mn-cs"/>
              </a:rPr>
              <a:t>emission</a:t>
            </a:r>
            <a:r>
              <a:rPr lang="de-DE" sz="1200" kern="1200" dirty="0">
                <a:solidFill>
                  <a:schemeClr val="tx1"/>
                </a:solidFill>
                <a:effectLst/>
                <a:latin typeface="+mn-lt"/>
                <a:ea typeface="+mn-ea"/>
                <a:cs typeface="+mn-cs"/>
              </a:rPr>
              <a:t> (SNR </a:t>
            </a:r>
            <a:r>
              <a:rPr lang="de-DE" sz="1200" kern="1200" dirty="0" err="1">
                <a:solidFill>
                  <a:schemeClr val="tx1"/>
                </a:solidFill>
                <a:effectLst/>
                <a:latin typeface="+mn-lt"/>
                <a:ea typeface="+mn-ea"/>
                <a:cs typeface="+mn-cs"/>
              </a:rPr>
              <a:t>maps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with</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contours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overlaid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from</a:t>
            </a:r>
            <a:r>
              <a:rPr lang="de-DE" sz="1200" kern="1200" dirty="0">
                <a:solidFill>
                  <a:schemeClr val="tx1"/>
                </a:solidFill>
                <a:effectLst/>
                <a:latin typeface="+mn-lt"/>
                <a:ea typeface="+mn-ea"/>
                <a:cs typeface="+mn-cs"/>
              </a:rPr>
              <a:t> the </a:t>
            </a:r>
            <a:r>
              <a:rPr lang="de-DE" sz="1200" kern="1200" dirty="0" err="1">
                <a:solidFill>
                  <a:schemeClr val="tx1"/>
                </a:solidFill>
                <a:effectLst/>
                <a:latin typeface="+mn-lt"/>
                <a:ea typeface="+mn-ea"/>
                <a:cs typeface="+mn-cs"/>
              </a:rPr>
              <a:t>radio</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images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shown</a:t>
            </a:r>
            <a:r>
              <a:rPr lang="de-DE" sz="1200" kern="1200" dirty="0">
                <a:solidFill>
                  <a:schemeClr val="tx1"/>
                </a:solidFill>
                <a:effectLst/>
                <a:latin typeface="+mn-lt"/>
                <a:ea typeface="+mn-ea"/>
                <a:cs typeface="+mn-cs"/>
              </a:rPr>
              <a:t> in </a:t>
            </a:r>
            <a:r>
              <a:rPr lang="de-DE" sz="1200" kern="1200" dirty="0" err="1">
                <a:solidFill>
                  <a:schemeClr val="tx1"/>
                </a:solidFill>
                <a:effectLst/>
                <a:latin typeface="+mn-lt"/>
                <a:ea typeface="+mn-ea"/>
                <a:cs typeface="+mn-cs"/>
              </a:rPr>
              <a:t>Figures</a:t>
            </a:r>
            <a:r>
              <a:rPr lang="de-DE" sz="1200" kern="1200" dirty="0">
                <a:solidFill>
                  <a:schemeClr val="tx1"/>
                </a:solidFill>
                <a:effectLst/>
                <a:latin typeface="+mn-lt"/>
                <a:ea typeface="+mn-ea"/>
                <a:cs typeface="+mn-cs"/>
              </a:rPr>
              <a:t> 6 and 7. The beam </a:t>
            </a:r>
            <a:r>
              <a:rPr lang="de-DE" sz="1200" kern="1200" dirty="0" err="1">
                <a:solidFill>
                  <a:schemeClr val="tx1"/>
                </a:solidFill>
                <a:effectLst/>
                <a:latin typeface="+mn-lt"/>
                <a:ea typeface="+mn-ea"/>
                <a:cs typeface="+mn-cs"/>
              </a:rPr>
              <a:t>for</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each</a:t>
            </a:r>
            <a:endParaRPr lang="de-DE" sz="1200" kern="1200" dirty="0">
              <a:solidFill>
                <a:schemeClr val="tx1"/>
              </a:solidFill>
              <a:effectLst/>
              <a:latin typeface="+mn-lt"/>
              <a:ea typeface="+mn-ea"/>
              <a:cs typeface="+mn-cs"/>
            </a:endParaRPr>
          </a:p>
          <a:p>
            <a:r>
              <a:rPr lang="de-DE" sz="1200" kern="1200" dirty="0" err="1">
                <a:solidFill>
                  <a:schemeClr val="tx1"/>
                </a:solidFill>
                <a:effectLst/>
                <a:latin typeface="+mn-lt"/>
                <a:ea typeface="+mn-ea"/>
                <a:cs typeface="+mn-cs"/>
              </a:rPr>
              <a:t>radio</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image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is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shown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as</a:t>
            </a:r>
            <a:r>
              <a:rPr lang="de-DE" sz="1200" kern="1200" dirty="0">
                <a:solidFill>
                  <a:schemeClr val="tx1"/>
                </a:solidFill>
                <a:effectLst/>
                <a:latin typeface="+mn-lt"/>
                <a:ea typeface="+mn-ea"/>
                <a:cs typeface="+mn-cs"/>
              </a:rPr>
              <a:t> a an </a:t>
            </a:r>
            <a:r>
              <a:rPr lang="de-DE" sz="1200" kern="1200" dirty="0" err="1">
                <a:solidFill>
                  <a:schemeClr val="tx1"/>
                </a:solidFill>
                <a:effectLst/>
                <a:latin typeface="+mn-lt"/>
                <a:ea typeface="+mn-ea"/>
                <a:cs typeface="+mn-cs"/>
              </a:rPr>
              <a:t>appropriately</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coloured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ellipse</a:t>
            </a:r>
            <a:r>
              <a:rPr lang="de-DE" sz="1200" kern="1200" dirty="0">
                <a:solidFill>
                  <a:schemeClr val="tx1"/>
                </a:solidFill>
                <a:effectLst/>
                <a:latin typeface="+mn-lt"/>
                <a:ea typeface="+mn-ea"/>
                <a:cs typeface="+mn-cs"/>
              </a:rPr>
              <a:t> in the top </a:t>
            </a:r>
            <a:r>
              <a:rPr lang="de-DE" sz="1200" kern="1200" dirty="0" err="1">
                <a:solidFill>
                  <a:schemeClr val="tx1"/>
                </a:solidFill>
                <a:effectLst/>
                <a:latin typeface="+mn-lt"/>
                <a:ea typeface="+mn-ea"/>
                <a:cs typeface="+mn-cs"/>
              </a:rPr>
              <a:t>right</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hand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corner</a:t>
            </a:r>
            <a:r>
              <a:rPr lang="de-DE" sz="1200" kern="1200" dirty="0">
                <a:solidFill>
                  <a:schemeClr val="tx1"/>
                </a:solidFill>
                <a:effectLst/>
                <a:latin typeface="+mn-lt"/>
                <a:ea typeface="+mn-ea"/>
                <a:cs typeface="+mn-cs"/>
              </a:rPr>
              <a:t>. The </a:t>
            </a:r>
            <a:r>
              <a:rPr lang="de-DE" sz="1200" kern="1200" dirty="0" err="1">
                <a:solidFill>
                  <a:schemeClr val="tx1"/>
                </a:solidFill>
                <a:effectLst/>
                <a:latin typeface="+mn-lt"/>
                <a:ea typeface="+mn-ea"/>
                <a:cs typeface="+mn-cs"/>
              </a:rPr>
              <a:t>blue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dashed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line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marks</a:t>
            </a:r>
            <a:r>
              <a:rPr lang="de-DE" sz="1200" kern="1200" dirty="0">
                <a:solidFill>
                  <a:schemeClr val="tx1"/>
                </a:solidFill>
                <a:effectLst/>
                <a:latin typeface="+mn-lt"/>
                <a:ea typeface="+mn-ea"/>
                <a:cs typeface="+mn-cs"/>
              </a:rPr>
              <a:t> the </a:t>
            </a:r>
            <a:r>
              <a:rPr lang="de-DE" sz="1200" kern="1200" dirty="0" err="1">
                <a:solidFill>
                  <a:schemeClr val="tx1"/>
                </a:solidFill>
                <a:effectLst/>
                <a:latin typeface="+mn-lt"/>
                <a:ea typeface="+mn-ea"/>
                <a:cs typeface="+mn-cs"/>
              </a:rPr>
              <a:t>major</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axis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of</a:t>
            </a:r>
            <a:r>
              <a:rPr lang="de-DE" sz="1200" kern="1200" dirty="0">
                <a:solidFill>
                  <a:schemeClr val="tx1"/>
                </a:solidFill>
                <a:effectLst/>
                <a:latin typeface="+mn-lt"/>
                <a:ea typeface="+mn-ea"/>
                <a:cs typeface="+mn-cs"/>
              </a:rPr>
              <a:t> the [O iii]</a:t>
            </a:r>
          </a:p>
          <a:p>
            <a:r>
              <a:rPr lang="de-DE" sz="1200" kern="1200" dirty="0" err="1">
                <a:solidFill>
                  <a:schemeClr val="tx1"/>
                </a:solidFill>
                <a:effectLst/>
                <a:latin typeface="+mn-lt"/>
                <a:ea typeface="+mn-ea"/>
                <a:cs typeface="+mn-cs"/>
              </a:rPr>
              <a:t>emission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defined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by</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fitting</a:t>
            </a:r>
            <a:r>
              <a:rPr lang="de-DE" sz="1200" kern="1200" dirty="0">
                <a:solidFill>
                  <a:schemeClr val="tx1"/>
                </a:solidFill>
                <a:effectLst/>
                <a:latin typeface="+mn-lt"/>
                <a:ea typeface="+mn-ea"/>
                <a:cs typeface="+mn-cs"/>
              </a:rPr>
              <a:t> a </a:t>
            </a:r>
            <a:r>
              <a:rPr lang="de-DE" sz="1200" kern="1200" dirty="0" err="1">
                <a:solidFill>
                  <a:schemeClr val="tx1"/>
                </a:solidFill>
                <a:effectLst/>
                <a:latin typeface="+mn-lt"/>
                <a:ea typeface="+mn-ea"/>
                <a:cs typeface="+mn-cs"/>
              </a:rPr>
              <a:t>single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gaussian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to</a:t>
            </a:r>
            <a:r>
              <a:rPr lang="de-DE" sz="1200" kern="1200" dirty="0">
                <a:solidFill>
                  <a:schemeClr val="tx1"/>
                </a:solidFill>
                <a:effectLst/>
                <a:latin typeface="+mn-lt"/>
                <a:ea typeface="+mn-ea"/>
                <a:cs typeface="+mn-cs"/>
              </a:rPr>
              <a:t> the </a:t>
            </a:r>
            <a:r>
              <a:rPr lang="de-DE" sz="1200" kern="1200" dirty="0" err="1">
                <a:solidFill>
                  <a:schemeClr val="tx1"/>
                </a:solidFill>
                <a:effectLst/>
                <a:latin typeface="+mn-lt"/>
                <a:ea typeface="+mn-ea"/>
                <a:cs typeface="+mn-cs"/>
              </a:rPr>
              <a:t>emission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We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observe</a:t>
            </a:r>
            <a:r>
              <a:rPr lang="de-DE" sz="1200" kern="1200" dirty="0">
                <a:solidFill>
                  <a:schemeClr val="tx1"/>
                </a:solidFill>
                <a:effectLst/>
                <a:latin typeface="+mn-lt"/>
                <a:ea typeface="+mn-ea"/>
                <a:cs typeface="+mn-cs"/>
              </a:rPr>
              <a:t> a </a:t>
            </a:r>
            <a:r>
              <a:rPr lang="de-DE" sz="1200" kern="1200" dirty="0" err="1">
                <a:solidFill>
                  <a:schemeClr val="tx1"/>
                </a:solidFill>
                <a:effectLst/>
                <a:latin typeface="+mn-lt"/>
                <a:ea typeface="+mn-ea"/>
                <a:cs typeface="+mn-cs"/>
              </a:rPr>
              <a:t>close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connection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between</a:t>
            </a:r>
            <a:r>
              <a:rPr lang="de-DE" sz="1200" kern="1200" dirty="0">
                <a:solidFill>
                  <a:schemeClr val="tx1"/>
                </a:solidFill>
                <a:effectLst/>
                <a:latin typeface="+mn-lt"/>
                <a:ea typeface="+mn-ea"/>
                <a:cs typeface="+mn-cs"/>
              </a:rPr>
              <a:t> the </a:t>
            </a:r>
            <a:r>
              <a:rPr lang="de-DE" sz="1200" kern="1200" dirty="0" err="1">
                <a:solidFill>
                  <a:schemeClr val="tx1"/>
                </a:solidFill>
                <a:effectLst/>
                <a:latin typeface="+mn-lt"/>
                <a:ea typeface="+mn-ea"/>
                <a:cs typeface="+mn-cs"/>
              </a:rPr>
              <a:t>radio</a:t>
            </a:r>
            <a:r>
              <a:rPr lang="de-DE" sz="1200" kern="1200" dirty="0">
                <a:solidFill>
                  <a:schemeClr val="tx1"/>
                </a:solidFill>
                <a:effectLst/>
                <a:latin typeface="+mn-lt"/>
                <a:ea typeface="+mn-ea"/>
                <a:cs typeface="+mn-cs"/>
              </a:rPr>
              <a:t> and </a:t>
            </a:r>
            <a:r>
              <a:rPr lang="de-DE" sz="1200" kern="1200" dirty="0" err="1">
                <a:solidFill>
                  <a:schemeClr val="tx1"/>
                </a:solidFill>
                <a:effectLst/>
                <a:latin typeface="+mn-lt"/>
                <a:ea typeface="+mn-ea"/>
                <a:cs typeface="+mn-cs"/>
              </a:rPr>
              <a:t>ionised</a:t>
            </a:r>
            <a:r>
              <a:rPr lang="de-DE" sz="1200" kern="1200" dirty="0">
                <a:solidFill>
                  <a:schemeClr val="tx1"/>
                </a:solidFill>
                <a:effectLst/>
                <a:latin typeface="+mn-lt"/>
                <a:ea typeface="+mn-ea"/>
                <a:cs typeface="+mn-cs"/>
              </a:rPr>
              <a:t> gas </a:t>
            </a:r>
            <a:r>
              <a:rPr lang="de-DE" sz="1200" kern="1200" dirty="0" err="1">
                <a:solidFill>
                  <a:schemeClr val="tx1"/>
                </a:solidFill>
                <a:effectLst/>
                <a:latin typeface="+mn-lt"/>
                <a:ea typeface="+mn-ea"/>
                <a:cs typeface="+mn-cs"/>
              </a:rPr>
              <a:t>morphologies</a:t>
            </a:r>
            <a:r>
              <a:rPr lang="de-DE" sz="1200" kern="1200" dirty="0">
                <a:solidFill>
                  <a:schemeClr val="tx1"/>
                </a:solidFill>
                <a:effectLst/>
                <a:latin typeface="+mn-lt"/>
                <a:ea typeface="+mn-ea"/>
                <a:cs typeface="+mn-cs"/>
              </a:rPr>
              <a:t>.</a:t>
            </a:r>
          </a:p>
          <a:p>
            <a:endParaRPr lang="de-DE" dirty="0"/>
          </a:p>
          <a:p>
            <a:endParaRPr lang="en-US" dirty="0"/>
          </a:p>
        </p:txBody>
      </p:sp>
      <p:sp>
        <p:nvSpPr>
          <p:cNvPr id="4" name="Slide Number Placeholder 3">
            <a:extLst>
              <a:ext uri="{FF2B5EF4-FFF2-40B4-BE49-F238E27FC236}">
                <a16:creationId xmlns:a16="http://schemas.microsoft.com/office/drawing/2014/main" id="{C2780946-55F8-59D2-219C-D2EB171AA1BC}"/>
              </a:ext>
            </a:extLst>
          </p:cNvPr>
          <p:cNvSpPr>
            <a:spLocks noGrp="1"/>
          </p:cNvSpPr>
          <p:nvPr>
            <p:ph type="sldNum" sz="quarter" idx="10"/>
          </p:nvPr>
        </p:nvSpPr>
        <p:spPr/>
        <p:txBody>
          <a:bodyPr/>
          <a:lstStyle/>
          <a:p>
            <a:fld id="{C5E71A4F-FD93-A94F-916D-4D726B91ACAF}" type="slidenum">
              <a:rPr lang="en-US" smtClean="0"/>
              <a:t>12</a:t>
            </a:fld>
            <a:endParaRPr lang="en-US"/>
          </a:p>
        </p:txBody>
      </p:sp>
    </p:spTree>
    <p:extLst>
      <p:ext uri="{BB962C8B-B14F-4D97-AF65-F5344CB8AC3E}">
        <p14:creationId xmlns:p14="http://schemas.microsoft.com/office/powerpoint/2010/main" val="1237429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54099-2B22-685E-8281-B6AAD23BFC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A2973A-5541-A9D6-397A-FA90960E5C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9DB8F1-1B2E-1FBD-55E3-73B5936B291F}"/>
              </a:ext>
            </a:extLst>
          </p:cNvPr>
          <p:cNvSpPr>
            <a:spLocks noGrp="1"/>
          </p:cNvSpPr>
          <p:nvPr>
            <p:ph type="body" idx="1"/>
          </p:nvPr>
        </p:nvSpPr>
        <p:spPr/>
        <p:txBody>
          <a:bodyPr/>
          <a:lstStyle/>
          <a:p>
            <a:r>
              <a:rPr lang="de-DE" dirty="0"/>
              <a:t>In 7 out </a:t>
            </a:r>
            <a:r>
              <a:rPr lang="de-DE" dirty="0" err="1"/>
              <a:t>of</a:t>
            </a:r>
            <a:r>
              <a:rPr lang="de-DE" dirty="0"/>
              <a:t> 10 </a:t>
            </a:r>
            <a:r>
              <a:rPr lang="de-DE" dirty="0" err="1"/>
              <a:t>sources</a:t>
            </a:r>
            <a:r>
              <a:rPr lang="de-DE" dirty="0"/>
              <a:t> </a:t>
            </a:r>
            <a:r>
              <a:rPr lang="de-DE" dirty="0" err="1"/>
              <a:t>we</a:t>
            </a:r>
            <a:r>
              <a:rPr lang="de-DE" dirty="0"/>
              <a:t> </a:t>
            </a:r>
            <a:r>
              <a:rPr lang="de-DE" dirty="0" err="1"/>
              <a:t>see</a:t>
            </a:r>
            <a:r>
              <a:rPr lang="de-DE" dirty="0"/>
              <a:t> </a:t>
            </a:r>
            <a:r>
              <a:rPr lang="de-DE" dirty="0" err="1"/>
              <a:t>extended</a:t>
            </a:r>
            <a:r>
              <a:rPr lang="de-DE" dirty="0"/>
              <a:t>, </a:t>
            </a:r>
            <a:r>
              <a:rPr lang="de-DE" dirty="0" err="1"/>
              <a:t>narrow</a:t>
            </a:r>
            <a:r>
              <a:rPr lang="de-DE" dirty="0"/>
              <a:t> angle, jet-like </a:t>
            </a:r>
            <a:r>
              <a:rPr lang="de-DE" dirty="0" err="1"/>
              <a:t>radio</a:t>
            </a:r>
            <a:r>
              <a:rPr lang="de-DE" dirty="0"/>
              <a:t> </a:t>
            </a:r>
            <a:r>
              <a:rPr lang="de-DE" dirty="0" err="1"/>
              <a:t>emission</a:t>
            </a:r>
            <a:r>
              <a:rPr lang="de-DE" dirty="0"/>
              <a:t>. </a:t>
            </a:r>
          </a:p>
          <a:p>
            <a:r>
              <a:rPr lang="de-DE" dirty="0"/>
              <a:t>J1010+0612 </a:t>
            </a:r>
            <a:r>
              <a:rPr lang="de-DE" dirty="0" err="1"/>
              <a:t>is</a:t>
            </a:r>
            <a:r>
              <a:rPr lang="de-DE" dirty="0"/>
              <a:t> </a:t>
            </a:r>
            <a:r>
              <a:rPr lang="de-DE" dirty="0" err="1"/>
              <a:t>compact</a:t>
            </a:r>
            <a:r>
              <a:rPr lang="de-DE" dirty="0"/>
              <a:t> on &lt;0.5 kpc, J1338 </a:t>
            </a:r>
            <a:r>
              <a:rPr lang="de-DE" dirty="0" err="1"/>
              <a:t>is</a:t>
            </a:r>
            <a:r>
              <a:rPr lang="de-DE" dirty="0"/>
              <a:t> </a:t>
            </a:r>
            <a:r>
              <a:rPr lang="de-DE" dirty="0" err="1"/>
              <a:t>compact</a:t>
            </a:r>
            <a:r>
              <a:rPr lang="de-DE" dirty="0"/>
              <a:t> on &lt;2kpc </a:t>
            </a:r>
            <a:r>
              <a:rPr lang="de-DE" dirty="0" err="1"/>
              <a:t>scales</a:t>
            </a:r>
            <a:r>
              <a:rPr lang="de-DE" dirty="0"/>
              <a:t>, J1100 tentative </a:t>
            </a:r>
            <a:r>
              <a:rPr lang="de-DE" dirty="0" err="1"/>
              <a:t>extended</a:t>
            </a:r>
            <a:r>
              <a:rPr lang="de-DE" dirty="0"/>
              <a:t> </a:t>
            </a:r>
            <a:r>
              <a:rPr lang="de-DE" dirty="0" err="1"/>
              <a:t>emission</a:t>
            </a:r>
            <a:endParaRPr lang="de-DE" dirty="0"/>
          </a:p>
          <a:p>
            <a:endParaRPr lang="de-DE" dirty="0"/>
          </a:p>
          <a:p>
            <a:r>
              <a:rPr lang="de-DE" sz="1200" kern="1200" dirty="0">
                <a:solidFill>
                  <a:schemeClr val="tx1"/>
                </a:solidFill>
                <a:effectLst/>
                <a:latin typeface="+mn-lt"/>
                <a:ea typeface="+mn-ea"/>
                <a:cs typeface="+mn-cs"/>
              </a:rPr>
              <a:t>The </a:t>
            </a:r>
            <a:r>
              <a:rPr lang="de-DE" sz="1200" kern="1200" dirty="0" err="1">
                <a:solidFill>
                  <a:schemeClr val="tx1"/>
                </a:solidFill>
                <a:effectLst/>
                <a:latin typeface="+mn-lt"/>
                <a:ea typeface="+mn-ea"/>
                <a:cs typeface="+mn-cs"/>
              </a:rPr>
              <a:t>distribution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of</a:t>
            </a:r>
            <a:r>
              <a:rPr lang="de-DE" sz="1200" kern="1200" dirty="0">
                <a:solidFill>
                  <a:schemeClr val="tx1"/>
                </a:solidFill>
                <a:effectLst/>
                <a:latin typeface="+mn-lt"/>
                <a:ea typeface="+mn-ea"/>
                <a:cs typeface="+mn-cs"/>
              </a:rPr>
              <a:t> [O iii] </a:t>
            </a:r>
            <a:r>
              <a:rPr lang="de-DE" sz="1200" kern="1200" dirty="0" err="1">
                <a:solidFill>
                  <a:schemeClr val="tx1"/>
                </a:solidFill>
                <a:effectLst/>
                <a:latin typeface="+mn-lt"/>
                <a:ea typeface="+mn-ea"/>
                <a:cs typeface="+mn-cs"/>
              </a:rPr>
              <a:t>emission</a:t>
            </a:r>
            <a:r>
              <a:rPr lang="de-DE" sz="1200" kern="1200" dirty="0">
                <a:solidFill>
                  <a:schemeClr val="tx1"/>
                </a:solidFill>
                <a:effectLst/>
                <a:latin typeface="+mn-lt"/>
                <a:ea typeface="+mn-ea"/>
                <a:cs typeface="+mn-cs"/>
              </a:rPr>
              <a:t> (SNR </a:t>
            </a:r>
            <a:r>
              <a:rPr lang="de-DE" sz="1200" kern="1200" dirty="0" err="1">
                <a:solidFill>
                  <a:schemeClr val="tx1"/>
                </a:solidFill>
                <a:effectLst/>
                <a:latin typeface="+mn-lt"/>
                <a:ea typeface="+mn-ea"/>
                <a:cs typeface="+mn-cs"/>
              </a:rPr>
              <a:t>maps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with</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contours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overlaid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from</a:t>
            </a:r>
            <a:r>
              <a:rPr lang="de-DE" sz="1200" kern="1200" dirty="0">
                <a:solidFill>
                  <a:schemeClr val="tx1"/>
                </a:solidFill>
                <a:effectLst/>
                <a:latin typeface="+mn-lt"/>
                <a:ea typeface="+mn-ea"/>
                <a:cs typeface="+mn-cs"/>
              </a:rPr>
              <a:t> the </a:t>
            </a:r>
            <a:r>
              <a:rPr lang="de-DE" sz="1200" kern="1200" dirty="0" err="1">
                <a:solidFill>
                  <a:schemeClr val="tx1"/>
                </a:solidFill>
                <a:effectLst/>
                <a:latin typeface="+mn-lt"/>
                <a:ea typeface="+mn-ea"/>
                <a:cs typeface="+mn-cs"/>
              </a:rPr>
              <a:t>radio</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images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shown</a:t>
            </a:r>
            <a:r>
              <a:rPr lang="de-DE" sz="1200" kern="1200" dirty="0">
                <a:solidFill>
                  <a:schemeClr val="tx1"/>
                </a:solidFill>
                <a:effectLst/>
                <a:latin typeface="+mn-lt"/>
                <a:ea typeface="+mn-ea"/>
                <a:cs typeface="+mn-cs"/>
              </a:rPr>
              <a:t> in </a:t>
            </a:r>
            <a:r>
              <a:rPr lang="de-DE" sz="1200" kern="1200" dirty="0" err="1">
                <a:solidFill>
                  <a:schemeClr val="tx1"/>
                </a:solidFill>
                <a:effectLst/>
                <a:latin typeface="+mn-lt"/>
                <a:ea typeface="+mn-ea"/>
                <a:cs typeface="+mn-cs"/>
              </a:rPr>
              <a:t>Figures</a:t>
            </a:r>
            <a:r>
              <a:rPr lang="de-DE" sz="1200" kern="1200" dirty="0">
                <a:solidFill>
                  <a:schemeClr val="tx1"/>
                </a:solidFill>
                <a:effectLst/>
                <a:latin typeface="+mn-lt"/>
                <a:ea typeface="+mn-ea"/>
                <a:cs typeface="+mn-cs"/>
              </a:rPr>
              <a:t> 6 and 7. The beam </a:t>
            </a:r>
            <a:r>
              <a:rPr lang="de-DE" sz="1200" kern="1200" dirty="0" err="1">
                <a:solidFill>
                  <a:schemeClr val="tx1"/>
                </a:solidFill>
                <a:effectLst/>
                <a:latin typeface="+mn-lt"/>
                <a:ea typeface="+mn-ea"/>
                <a:cs typeface="+mn-cs"/>
              </a:rPr>
              <a:t>for</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each</a:t>
            </a:r>
            <a:endParaRPr lang="de-DE" sz="1200" kern="1200" dirty="0">
              <a:solidFill>
                <a:schemeClr val="tx1"/>
              </a:solidFill>
              <a:effectLst/>
              <a:latin typeface="+mn-lt"/>
              <a:ea typeface="+mn-ea"/>
              <a:cs typeface="+mn-cs"/>
            </a:endParaRPr>
          </a:p>
          <a:p>
            <a:r>
              <a:rPr lang="de-DE" sz="1200" kern="1200" dirty="0" err="1">
                <a:solidFill>
                  <a:schemeClr val="tx1"/>
                </a:solidFill>
                <a:effectLst/>
                <a:latin typeface="+mn-lt"/>
                <a:ea typeface="+mn-ea"/>
                <a:cs typeface="+mn-cs"/>
              </a:rPr>
              <a:t>radio</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image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is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shown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as</a:t>
            </a:r>
            <a:r>
              <a:rPr lang="de-DE" sz="1200" kern="1200" dirty="0">
                <a:solidFill>
                  <a:schemeClr val="tx1"/>
                </a:solidFill>
                <a:effectLst/>
                <a:latin typeface="+mn-lt"/>
                <a:ea typeface="+mn-ea"/>
                <a:cs typeface="+mn-cs"/>
              </a:rPr>
              <a:t> a an </a:t>
            </a:r>
            <a:r>
              <a:rPr lang="de-DE" sz="1200" kern="1200" dirty="0" err="1">
                <a:solidFill>
                  <a:schemeClr val="tx1"/>
                </a:solidFill>
                <a:effectLst/>
                <a:latin typeface="+mn-lt"/>
                <a:ea typeface="+mn-ea"/>
                <a:cs typeface="+mn-cs"/>
              </a:rPr>
              <a:t>appropriately</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coloured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ellipse</a:t>
            </a:r>
            <a:r>
              <a:rPr lang="de-DE" sz="1200" kern="1200" dirty="0">
                <a:solidFill>
                  <a:schemeClr val="tx1"/>
                </a:solidFill>
                <a:effectLst/>
                <a:latin typeface="+mn-lt"/>
                <a:ea typeface="+mn-ea"/>
                <a:cs typeface="+mn-cs"/>
              </a:rPr>
              <a:t> in the top </a:t>
            </a:r>
            <a:r>
              <a:rPr lang="de-DE" sz="1200" kern="1200" dirty="0" err="1">
                <a:solidFill>
                  <a:schemeClr val="tx1"/>
                </a:solidFill>
                <a:effectLst/>
                <a:latin typeface="+mn-lt"/>
                <a:ea typeface="+mn-ea"/>
                <a:cs typeface="+mn-cs"/>
              </a:rPr>
              <a:t>right</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hand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corner</a:t>
            </a:r>
            <a:r>
              <a:rPr lang="de-DE" sz="1200" kern="1200" dirty="0">
                <a:solidFill>
                  <a:schemeClr val="tx1"/>
                </a:solidFill>
                <a:effectLst/>
                <a:latin typeface="+mn-lt"/>
                <a:ea typeface="+mn-ea"/>
                <a:cs typeface="+mn-cs"/>
              </a:rPr>
              <a:t>. The </a:t>
            </a:r>
            <a:r>
              <a:rPr lang="de-DE" sz="1200" kern="1200" dirty="0" err="1">
                <a:solidFill>
                  <a:schemeClr val="tx1"/>
                </a:solidFill>
                <a:effectLst/>
                <a:latin typeface="+mn-lt"/>
                <a:ea typeface="+mn-ea"/>
                <a:cs typeface="+mn-cs"/>
              </a:rPr>
              <a:t>blue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dashed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line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marks</a:t>
            </a:r>
            <a:r>
              <a:rPr lang="de-DE" sz="1200" kern="1200" dirty="0">
                <a:solidFill>
                  <a:schemeClr val="tx1"/>
                </a:solidFill>
                <a:effectLst/>
                <a:latin typeface="+mn-lt"/>
                <a:ea typeface="+mn-ea"/>
                <a:cs typeface="+mn-cs"/>
              </a:rPr>
              <a:t> the </a:t>
            </a:r>
            <a:r>
              <a:rPr lang="de-DE" sz="1200" kern="1200" dirty="0" err="1">
                <a:solidFill>
                  <a:schemeClr val="tx1"/>
                </a:solidFill>
                <a:effectLst/>
                <a:latin typeface="+mn-lt"/>
                <a:ea typeface="+mn-ea"/>
                <a:cs typeface="+mn-cs"/>
              </a:rPr>
              <a:t>major</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axis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of</a:t>
            </a:r>
            <a:r>
              <a:rPr lang="de-DE" sz="1200" kern="1200" dirty="0">
                <a:solidFill>
                  <a:schemeClr val="tx1"/>
                </a:solidFill>
                <a:effectLst/>
                <a:latin typeface="+mn-lt"/>
                <a:ea typeface="+mn-ea"/>
                <a:cs typeface="+mn-cs"/>
              </a:rPr>
              <a:t> the [O iii]</a:t>
            </a:r>
          </a:p>
          <a:p>
            <a:r>
              <a:rPr lang="de-DE" sz="1200" kern="1200" dirty="0" err="1">
                <a:solidFill>
                  <a:schemeClr val="tx1"/>
                </a:solidFill>
                <a:effectLst/>
                <a:latin typeface="+mn-lt"/>
                <a:ea typeface="+mn-ea"/>
                <a:cs typeface="+mn-cs"/>
              </a:rPr>
              <a:t>emission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defined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by</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fitting</a:t>
            </a:r>
            <a:r>
              <a:rPr lang="de-DE" sz="1200" kern="1200" dirty="0">
                <a:solidFill>
                  <a:schemeClr val="tx1"/>
                </a:solidFill>
                <a:effectLst/>
                <a:latin typeface="+mn-lt"/>
                <a:ea typeface="+mn-ea"/>
                <a:cs typeface="+mn-cs"/>
              </a:rPr>
              <a:t> a </a:t>
            </a:r>
            <a:r>
              <a:rPr lang="de-DE" sz="1200" kern="1200" dirty="0" err="1">
                <a:solidFill>
                  <a:schemeClr val="tx1"/>
                </a:solidFill>
                <a:effectLst/>
                <a:latin typeface="+mn-lt"/>
                <a:ea typeface="+mn-ea"/>
                <a:cs typeface="+mn-cs"/>
              </a:rPr>
              <a:t>single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gaussian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to</a:t>
            </a:r>
            <a:r>
              <a:rPr lang="de-DE" sz="1200" kern="1200" dirty="0">
                <a:solidFill>
                  <a:schemeClr val="tx1"/>
                </a:solidFill>
                <a:effectLst/>
                <a:latin typeface="+mn-lt"/>
                <a:ea typeface="+mn-ea"/>
                <a:cs typeface="+mn-cs"/>
              </a:rPr>
              <a:t> the </a:t>
            </a:r>
            <a:r>
              <a:rPr lang="de-DE" sz="1200" kern="1200" dirty="0" err="1">
                <a:solidFill>
                  <a:schemeClr val="tx1"/>
                </a:solidFill>
                <a:effectLst/>
                <a:latin typeface="+mn-lt"/>
                <a:ea typeface="+mn-ea"/>
                <a:cs typeface="+mn-cs"/>
              </a:rPr>
              <a:t>emission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We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observe</a:t>
            </a:r>
            <a:r>
              <a:rPr lang="de-DE" sz="1200" kern="1200" dirty="0">
                <a:solidFill>
                  <a:schemeClr val="tx1"/>
                </a:solidFill>
                <a:effectLst/>
                <a:latin typeface="+mn-lt"/>
                <a:ea typeface="+mn-ea"/>
                <a:cs typeface="+mn-cs"/>
              </a:rPr>
              <a:t> a </a:t>
            </a:r>
            <a:r>
              <a:rPr lang="de-DE" sz="1200" kern="1200" dirty="0" err="1">
                <a:solidFill>
                  <a:schemeClr val="tx1"/>
                </a:solidFill>
                <a:effectLst/>
                <a:latin typeface="+mn-lt"/>
                <a:ea typeface="+mn-ea"/>
                <a:cs typeface="+mn-cs"/>
              </a:rPr>
              <a:t>close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connection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between</a:t>
            </a:r>
            <a:r>
              <a:rPr lang="de-DE" sz="1200" kern="1200" dirty="0">
                <a:solidFill>
                  <a:schemeClr val="tx1"/>
                </a:solidFill>
                <a:effectLst/>
                <a:latin typeface="+mn-lt"/>
                <a:ea typeface="+mn-ea"/>
                <a:cs typeface="+mn-cs"/>
              </a:rPr>
              <a:t> the </a:t>
            </a:r>
            <a:r>
              <a:rPr lang="de-DE" sz="1200" kern="1200" dirty="0" err="1">
                <a:solidFill>
                  <a:schemeClr val="tx1"/>
                </a:solidFill>
                <a:effectLst/>
                <a:latin typeface="+mn-lt"/>
                <a:ea typeface="+mn-ea"/>
                <a:cs typeface="+mn-cs"/>
              </a:rPr>
              <a:t>radio</a:t>
            </a:r>
            <a:r>
              <a:rPr lang="de-DE" sz="1200" kern="1200" dirty="0">
                <a:solidFill>
                  <a:schemeClr val="tx1"/>
                </a:solidFill>
                <a:effectLst/>
                <a:latin typeface="+mn-lt"/>
                <a:ea typeface="+mn-ea"/>
                <a:cs typeface="+mn-cs"/>
              </a:rPr>
              <a:t> and </a:t>
            </a:r>
            <a:r>
              <a:rPr lang="de-DE" sz="1200" kern="1200" dirty="0" err="1">
                <a:solidFill>
                  <a:schemeClr val="tx1"/>
                </a:solidFill>
                <a:effectLst/>
                <a:latin typeface="+mn-lt"/>
                <a:ea typeface="+mn-ea"/>
                <a:cs typeface="+mn-cs"/>
              </a:rPr>
              <a:t>ionised</a:t>
            </a:r>
            <a:r>
              <a:rPr lang="de-DE" sz="1200" kern="1200" dirty="0">
                <a:solidFill>
                  <a:schemeClr val="tx1"/>
                </a:solidFill>
                <a:effectLst/>
                <a:latin typeface="+mn-lt"/>
                <a:ea typeface="+mn-ea"/>
                <a:cs typeface="+mn-cs"/>
              </a:rPr>
              <a:t> gas </a:t>
            </a:r>
            <a:r>
              <a:rPr lang="de-DE" sz="1200" kern="1200" dirty="0" err="1">
                <a:solidFill>
                  <a:schemeClr val="tx1"/>
                </a:solidFill>
                <a:effectLst/>
                <a:latin typeface="+mn-lt"/>
                <a:ea typeface="+mn-ea"/>
                <a:cs typeface="+mn-cs"/>
              </a:rPr>
              <a:t>morphologies</a:t>
            </a:r>
            <a:r>
              <a:rPr lang="de-DE" sz="1200" kern="1200" dirty="0">
                <a:solidFill>
                  <a:schemeClr val="tx1"/>
                </a:solidFill>
                <a:effectLst/>
                <a:latin typeface="+mn-lt"/>
                <a:ea typeface="+mn-ea"/>
                <a:cs typeface="+mn-cs"/>
              </a:rPr>
              <a:t>.</a:t>
            </a:r>
          </a:p>
          <a:p>
            <a:endParaRPr lang="de-DE" dirty="0"/>
          </a:p>
          <a:p>
            <a:endParaRPr lang="en-US" dirty="0"/>
          </a:p>
        </p:txBody>
      </p:sp>
      <p:sp>
        <p:nvSpPr>
          <p:cNvPr id="4" name="Slide Number Placeholder 3">
            <a:extLst>
              <a:ext uri="{FF2B5EF4-FFF2-40B4-BE49-F238E27FC236}">
                <a16:creationId xmlns:a16="http://schemas.microsoft.com/office/drawing/2014/main" id="{5B4A6D7B-FA0A-62E0-84BA-EFB6F1710CCC}"/>
              </a:ext>
            </a:extLst>
          </p:cNvPr>
          <p:cNvSpPr>
            <a:spLocks noGrp="1"/>
          </p:cNvSpPr>
          <p:nvPr>
            <p:ph type="sldNum" sz="quarter" idx="10"/>
          </p:nvPr>
        </p:nvSpPr>
        <p:spPr/>
        <p:txBody>
          <a:bodyPr/>
          <a:lstStyle/>
          <a:p>
            <a:fld id="{C5E71A4F-FD93-A94F-916D-4D726B91ACAF}" type="slidenum">
              <a:rPr lang="en-US" smtClean="0"/>
              <a:t>13</a:t>
            </a:fld>
            <a:endParaRPr lang="en-US"/>
          </a:p>
        </p:txBody>
      </p:sp>
    </p:spTree>
    <p:extLst>
      <p:ext uri="{BB962C8B-B14F-4D97-AF65-F5344CB8AC3E}">
        <p14:creationId xmlns:p14="http://schemas.microsoft.com/office/powerpoint/2010/main" val="2075008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D9BC3-0B1C-BC4C-9DF7-BE5D1B18E8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42EB5A-B775-A071-0CB8-1EACD73CBC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D0E570-900D-1A74-7B33-2546E7DBA16B}"/>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The kinetic energy injection rates, scale with kinetic jet power</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Kinetic energy injection rates as a function of inferred radio jet power (assuming the radio emission</a:t>
            </a:r>
          </a:p>
          <a:p>
            <a:r>
              <a:rPr lang="en-GB" sz="1200" kern="1200" dirty="0">
                <a:solidFill>
                  <a:schemeClr val="tx1"/>
                </a:solidFill>
                <a:effectLst/>
                <a:latin typeface="+mn-lt"/>
                <a:ea typeface="+mn-ea"/>
                <a:cs typeface="+mn-cs"/>
              </a:rPr>
              <a:t>is attributed to jets) for our targets, </a:t>
            </a:r>
            <a:r>
              <a:rPr lang="en-GB" sz="1200" kern="1200" dirty="0" err="1">
                <a:solidFill>
                  <a:schemeClr val="tx1"/>
                </a:solidFill>
                <a:effectLst/>
                <a:latin typeface="+mn-lt"/>
                <a:ea typeface="+mn-ea"/>
                <a:cs typeface="+mn-cs"/>
              </a:rPr>
              <a:t>Ulivi</a:t>
            </a:r>
            <a:r>
              <a:rPr lang="en-GB" sz="1200" kern="1200" dirty="0">
                <a:solidFill>
                  <a:schemeClr val="tx1"/>
                </a:solidFill>
                <a:effectLst/>
                <a:latin typeface="+mn-lt"/>
                <a:ea typeface="+mn-ea"/>
                <a:cs typeface="+mn-cs"/>
              </a:rPr>
              <a:t> et al. (2024) and </a:t>
            </a:r>
            <a:r>
              <a:rPr lang="en-GB" sz="1200" kern="1200" dirty="0" err="1">
                <a:solidFill>
                  <a:schemeClr val="tx1"/>
                </a:solidFill>
                <a:effectLst/>
                <a:latin typeface="+mn-lt"/>
                <a:ea typeface="+mn-ea"/>
                <a:cs typeface="+mn-cs"/>
              </a:rPr>
              <a:t>Nesvadba</a:t>
            </a:r>
            <a:r>
              <a:rPr lang="en-GB" sz="1200" kern="1200" dirty="0">
                <a:solidFill>
                  <a:schemeClr val="tx1"/>
                </a:solidFill>
                <a:effectLst/>
                <a:latin typeface="+mn-lt"/>
                <a:ea typeface="+mn-ea"/>
                <a:cs typeface="+mn-cs"/>
              </a:rPr>
              <a:t> et al. (2017) sample. </a:t>
            </a:r>
          </a:p>
          <a:p>
            <a:r>
              <a:rPr lang="en-GB" sz="1200" kern="1200" dirty="0">
                <a:solidFill>
                  <a:schemeClr val="tx1"/>
                </a:solidFill>
                <a:effectLst/>
                <a:latin typeface="+mn-lt"/>
                <a:ea typeface="+mn-ea"/>
                <a:cs typeface="+mn-cs"/>
              </a:rPr>
              <a:t>The values for our sample were calculated assuming a gas density of 500 cm</a:t>
            </a:r>
            <a:r>
              <a:rPr lang="en-DE" sz="1200" kern="1200" dirty="0">
                <a:solidFill>
                  <a:schemeClr val="tx1"/>
                </a:solidFill>
                <a:effectLst/>
                <a:latin typeface="+mn-lt"/>
                <a:ea typeface="+mn-ea"/>
                <a:cs typeface="+mn-cs"/>
              </a:rPr>
              <a:t>􀀀3, </a:t>
            </a:r>
            <a:r>
              <a:rPr lang="en-GB" sz="1200" kern="1200" dirty="0">
                <a:solidFill>
                  <a:schemeClr val="tx1"/>
                </a:solidFill>
                <a:effectLst/>
                <a:latin typeface="+mn-lt"/>
                <a:ea typeface="+mn-ea"/>
                <a:cs typeface="+mn-cs"/>
              </a:rPr>
              <a:t>the same used by</a:t>
            </a:r>
          </a:p>
          <a:p>
            <a:r>
              <a:rPr lang="en-GB" sz="1200" kern="1200" dirty="0" err="1">
                <a:solidFill>
                  <a:schemeClr val="tx1"/>
                </a:solidFill>
                <a:effectLst/>
                <a:latin typeface="+mn-lt"/>
                <a:ea typeface="+mn-ea"/>
                <a:cs typeface="+mn-cs"/>
              </a:rPr>
              <a:t>Nesvadba</a:t>
            </a:r>
            <a:r>
              <a:rPr lang="en-GB" sz="1200" kern="1200" dirty="0">
                <a:solidFill>
                  <a:schemeClr val="tx1"/>
                </a:solidFill>
                <a:effectLst/>
                <a:latin typeface="+mn-lt"/>
                <a:ea typeface="+mn-ea"/>
                <a:cs typeface="+mn-cs"/>
              </a:rPr>
              <a:t> et al. (2017). The </a:t>
            </a:r>
            <a:r>
              <a:rPr lang="en-GB" sz="1200" kern="1200" dirty="0" err="1">
                <a:solidFill>
                  <a:schemeClr val="tx1"/>
                </a:solidFill>
                <a:effectLst/>
                <a:latin typeface="+mn-lt"/>
                <a:ea typeface="+mn-ea"/>
                <a:cs typeface="+mn-cs"/>
              </a:rPr>
              <a:t>gray</a:t>
            </a:r>
            <a:r>
              <a:rPr lang="en-GB" sz="1200" kern="1200" dirty="0">
                <a:solidFill>
                  <a:schemeClr val="tx1"/>
                </a:solidFill>
                <a:effectLst/>
                <a:latin typeface="+mn-lt"/>
                <a:ea typeface="+mn-ea"/>
                <a:cs typeface="+mn-cs"/>
              </a:rPr>
              <a:t> bar indicates the minimum and</a:t>
            </a:r>
          </a:p>
          <a:p>
            <a:r>
              <a:rPr lang="en-GB" sz="1200" kern="1200" dirty="0">
                <a:solidFill>
                  <a:schemeClr val="tx1"/>
                </a:solidFill>
                <a:effectLst/>
                <a:latin typeface="+mn-lt"/>
                <a:ea typeface="+mn-ea"/>
                <a:cs typeface="+mn-cs"/>
              </a:rPr>
              <a:t>maximum variation in the outflow kinetic power values, considering</a:t>
            </a:r>
          </a:p>
          <a:p>
            <a:r>
              <a:rPr lang="en-GB" sz="1200" kern="1200" dirty="0">
                <a:solidFill>
                  <a:schemeClr val="tx1"/>
                </a:solidFill>
                <a:effectLst/>
                <a:latin typeface="+mn-lt"/>
                <a:ea typeface="+mn-ea"/>
                <a:cs typeface="+mn-cs"/>
              </a:rPr>
              <a:t>electron densities of 104 cm</a:t>
            </a:r>
            <a:r>
              <a:rPr lang="en-DE" sz="1200" kern="1200" dirty="0">
                <a:solidFill>
                  <a:schemeClr val="tx1"/>
                </a:solidFill>
                <a:effectLst/>
                <a:latin typeface="+mn-lt"/>
                <a:ea typeface="+mn-ea"/>
                <a:cs typeface="+mn-cs"/>
              </a:rPr>
              <a:t>􀀀3 </a:t>
            </a:r>
            <a:r>
              <a:rPr lang="en-GB" sz="1200" kern="1200" dirty="0">
                <a:solidFill>
                  <a:schemeClr val="tx1"/>
                </a:solidFill>
                <a:effectLst/>
                <a:latin typeface="+mn-lt"/>
                <a:ea typeface="+mn-ea"/>
                <a:cs typeface="+mn-cs"/>
              </a:rPr>
              <a:t>and 300 cm</a:t>
            </a:r>
            <a:r>
              <a:rPr lang="en-DE" sz="1200" kern="1200" dirty="0">
                <a:solidFill>
                  <a:schemeClr val="tx1"/>
                </a:solidFill>
                <a:effectLst/>
                <a:latin typeface="+mn-lt"/>
                <a:ea typeface="+mn-ea"/>
                <a:cs typeface="+mn-cs"/>
              </a:rPr>
              <a:t>􀀀3, </a:t>
            </a:r>
            <a:r>
              <a:rPr lang="en-GB" sz="1200" kern="1200" dirty="0">
                <a:solidFill>
                  <a:schemeClr val="tx1"/>
                </a:solidFill>
                <a:effectLst/>
                <a:latin typeface="+mn-lt"/>
                <a:ea typeface="+mn-ea"/>
                <a:cs typeface="+mn-cs"/>
              </a:rPr>
              <a:t>respectively.</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diagonal lines indicate energy coupling efficiencies between the radio jet and</a:t>
            </a:r>
          </a:p>
          <a:p>
            <a:r>
              <a:rPr lang="en-GB" sz="1200" kern="1200" dirty="0">
                <a:solidFill>
                  <a:schemeClr val="tx1"/>
                </a:solidFill>
                <a:effectLst/>
                <a:latin typeface="+mn-lt"/>
                <a:ea typeface="+mn-ea"/>
                <a:cs typeface="+mn-cs"/>
              </a:rPr>
              <a:t>the gas: 100%, 10%, 1%, and 0.1%</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coupling efficiencies</a:t>
            </a:r>
          </a:p>
          <a:p>
            <a:r>
              <a:rPr lang="en-GB" sz="1200" kern="1200" dirty="0">
                <a:solidFill>
                  <a:schemeClr val="tx1"/>
                </a:solidFill>
                <a:effectLst/>
                <a:latin typeface="+mn-lt"/>
                <a:ea typeface="+mn-ea"/>
                <a:cs typeface="+mn-cs"/>
              </a:rPr>
              <a:t>around 1%, meaning that approximately 1% of the jet ki- 830</a:t>
            </a:r>
          </a:p>
          <a:p>
            <a:r>
              <a:rPr lang="en-GB" sz="1200" kern="1200" dirty="0" err="1">
                <a:solidFill>
                  <a:schemeClr val="tx1"/>
                </a:solidFill>
                <a:effectLst/>
                <a:latin typeface="+mn-lt"/>
                <a:ea typeface="+mn-ea"/>
                <a:cs typeface="+mn-cs"/>
              </a:rPr>
              <a:t>netic</a:t>
            </a:r>
            <a:r>
              <a:rPr lang="en-GB" sz="1200" kern="1200" dirty="0">
                <a:solidFill>
                  <a:schemeClr val="tx1"/>
                </a:solidFill>
                <a:effectLst/>
                <a:latin typeface="+mn-lt"/>
                <a:ea typeface="+mn-ea"/>
                <a:cs typeface="+mn-cs"/>
              </a:rPr>
              <a:t> power is transferred to the surrounding gas in the form of</a:t>
            </a:r>
          </a:p>
          <a:p>
            <a:r>
              <a:rPr lang="en-GB" sz="1200" kern="1200" dirty="0">
                <a:solidFill>
                  <a:schemeClr val="tx1"/>
                </a:solidFill>
                <a:effectLst/>
                <a:latin typeface="+mn-lt"/>
                <a:ea typeface="+mn-ea"/>
                <a:cs typeface="+mn-cs"/>
              </a:rPr>
              <a:t>outflow kinetic energy, although the values show considerable</a:t>
            </a:r>
          </a:p>
          <a:p>
            <a:r>
              <a:rPr lang="en-GB" sz="1200" kern="1200" dirty="0">
                <a:solidFill>
                  <a:schemeClr val="tx1"/>
                </a:solidFill>
                <a:effectLst/>
                <a:latin typeface="+mn-lt"/>
                <a:ea typeface="+mn-ea"/>
                <a:cs typeface="+mn-cs"/>
              </a:rPr>
              <a:t>scatter. Furthermore, the authors report that no galaxy exhibits a</a:t>
            </a:r>
          </a:p>
          <a:p>
            <a:r>
              <a:rPr lang="en-GB" sz="1200" kern="1200" dirty="0">
                <a:solidFill>
                  <a:schemeClr val="tx1"/>
                </a:solidFill>
                <a:effectLst/>
                <a:latin typeface="+mn-lt"/>
                <a:ea typeface="+mn-ea"/>
                <a:cs typeface="+mn-cs"/>
              </a:rPr>
              <a:t>coupling </a:t>
            </a:r>
            <a:r>
              <a:rPr lang="en-GB" sz="1200" kern="1200" dirty="0" err="1">
                <a:solidFill>
                  <a:schemeClr val="tx1"/>
                </a:solidFill>
                <a:effectLst/>
                <a:latin typeface="+mn-lt"/>
                <a:ea typeface="+mn-ea"/>
                <a:cs typeface="+mn-cs"/>
              </a:rPr>
              <a:t>eciency</a:t>
            </a:r>
            <a:r>
              <a:rPr lang="en-GB" sz="1200" kern="1200" dirty="0">
                <a:solidFill>
                  <a:schemeClr val="tx1"/>
                </a:solidFill>
                <a:effectLst/>
                <a:latin typeface="+mn-lt"/>
                <a:ea typeface="+mn-ea"/>
                <a:cs typeface="+mn-cs"/>
              </a:rPr>
              <a:t> greater than 100%, indicating that no additional</a:t>
            </a:r>
          </a:p>
          <a:p>
            <a:r>
              <a:rPr lang="en-GB" sz="1200" kern="1200" dirty="0">
                <a:solidFill>
                  <a:schemeClr val="tx1"/>
                </a:solidFill>
                <a:effectLst/>
                <a:latin typeface="+mn-lt"/>
                <a:ea typeface="+mn-ea"/>
                <a:cs typeface="+mn-cs"/>
              </a:rPr>
              <a:t>energy source beyond the radio jet is required to account</a:t>
            </a:r>
          </a:p>
          <a:p>
            <a:r>
              <a:rPr lang="en-GB" sz="1200" kern="1200" dirty="0">
                <a:solidFill>
                  <a:schemeClr val="tx1"/>
                </a:solidFill>
                <a:effectLst/>
                <a:latin typeface="+mn-lt"/>
                <a:ea typeface="+mn-ea"/>
                <a:cs typeface="+mn-cs"/>
              </a:rPr>
              <a:t>for the observed kinetic energy in the gas</a:t>
            </a:r>
          </a:p>
          <a:p>
            <a:endParaRPr lang="en-GB"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84D3A6CF-FD4C-6C4F-7C8F-F3BC9A8CFF05}"/>
              </a:ext>
            </a:extLst>
          </p:cNvPr>
          <p:cNvSpPr>
            <a:spLocks noGrp="1"/>
          </p:cNvSpPr>
          <p:nvPr>
            <p:ph type="sldNum" sz="quarter" idx="10"/>
          </p:nvPr>
        </p:nvSpPr>
        <p:spPr/>
        <p:txBody>
          <a:bodyPr/>
          <a:lstStyle/>
          <a:p>
            <a:fld id="{C5E71A4F-FD93-A94F-916D-4D726B91ACAF}" type="slidenum">
              <a:rPr lang="en-US" smtClean="0"/>
              <a:t>14</a:t>
            </a:fld>
            <a:endParaRPr lang="en-US"/>
          </a:p>
        </p:txBody>
      </p:sp>
    </p:spTree>
    <p:extLst>
      <p:ext uri="{BB962C8B-B14F-4D97-AF65-F5344CB8AC3E}">
        <p14:creationId xmlns:p14="http://schemas.microsoft.com/office/powerpoint/2010/main" val="1706264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7CCEF-AEC4-ECF8-5646-8DB2DF9B1E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E1A0BE-B957-E9C8-C97A-4036F7AF47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1BFEE2-2B9A-2C27-1BF5-7B06CC468DB1}"/>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 The turbulent gas is driven perpendicular to the jet axis and is escaping along the galaxy minor axis, reaching 7.5 kpc on both sides. Traced via CO(3–2) emission, the turbulent material in molecular gas phase is one-third as spatially extended and has three times lower velocity-dispersion as compared to ionized gas. </a:t>
            </a:r>
          </a:p>
          <a:p>
            <a:endParaRPr lang="en-US" dirty="0"/>
          </a:p>
        </p:txBody>
      </p:sp>
      <p:sp>
        <p:nvSpPr>
          <p:cNvPr id="4" name="Slide Number Placeholder 3">
            <a:extLst>
              <a:ext uri="{FF2B5EF4-FFF2-40B4-BE49-F238E27FC236}">
                <a16:creationId xmlns:a16="http://schemas.microsoft.com/office/drawing/2014/main" id="{D6AB9A56-B69B-9728-86D5-52172F65EE65}"/>
              </a:ext>
            </a:extLst>
          </p:cNvPr>
          <p:cNvSpPr>
            <a:spLocks noGrp="1"/>
          </p:cNvSpPr>
          <p:nvPr>
            <p:ph type="sldNum" sz="quarter" idx="10"/>
          </p:nvPr>
        </p:nvSpPr>
        <p:spPr/>
        <p:txBody>
          <a:bodyPr/>
          <a:lstStyle/>
          <a:p>
            <a:fld id="{C5E71A4F-FD93-A94F-916D-4D726B91ACAF}" type="slidenum">
              <a:rPr lang="en-US" smtClean="0"/>
              <a:t>15</a:t>
            </a:fld>
            <a:endParaRPr lang="en-US"/>
          </a:p>
        </p:txBody>
      </p:sp>
    </p:spTree>
    <p:extLst>
      <p:ext uri="{BB962C8B-B14F-4D97-AF65-F5344CB8AC3E}">
        <p14:creationId xmlns:p14="http://schemas.microsoft.com/office/powerpoint/2010/main" val="551452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37EE8-6372-447E-C8CF-2DA150633E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8D6092-3D8C-4A15-FB37-D2531D14CF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AAD349-5E3B-2B3A-0210-65034417A204}"/>
              </a:ext>
            </a:extLst>
          </p:cNvPr>
          <p:cNvSpPr>
            <a:spLocks noGrp="1"/>
          </p:cNvSpPr>
          <p:nvPr>
            <p:ph type="body" idx="1"/>
          </p:nvPr>
        </p:nvSpPr>
        <p:spPr/>
        <p:txBody>
          <a:bodyPr/>
          <a:lstStyle/>
          <a:p>
            <a:pPr algn="l"/>
            <a:r>
              <a:rPr lang="en-GB" b="0" i="0" dirty="0">
                <a:effectLst/>
                <a:latin typeface="Times New Roman" panose="02020603050405020304" pitchFamily="18" charset="0"/>
              </a:rPr>
              <a:t>Unlike high-power</a:t>
            </a:r>
            <a:r>
              <a:rPr lang="en-GB" b="0" i="0" dirty="0">
                <a:effectLst/>
                <a:latin typeface="Times"/>
              </a:rPr>
              <a:t> </a:t>
            </a:r>
            <a:r>
              <a:rPr lang="en-GB" b="0" i="0" dirty="0">
                <a:effectLst/>
                <a:latin typeface="Times New Roman" panose="02020603050405020304" pitchFamily="18" charset="0"/>
              </a:rPr>
              <a:t>jets that escape swiftly, low- and moderate-power jets are seen to</a:t>
            </a:r>
            <a:endParaRPr lang="en-GB" b="0" i="0" dirty="0">
              <a:effectLst/>
              <a:latin typeface="Times"/>
            </a:endParaRPr>
          </a:p>
          <a:p>
            <a:pPr algn="l"/>
            <a:r>
              <a:rPr lang="en-GB" b="0" i="0" dirty="0">
                <a:effectLst/>
                <a:latin typeface="Times New Roman" panose="02020603050405020304" pitchFamily="18" charset="0"/>
              </a:rPr>
              <a:t>be trapped for longer in simulations. Their effect is amplified due</a:t>
            </a:r>
            <a:r>
              <a:rPr lang="en-GB" b="0" i="0" dirty="0">
                <a:effectLst/>
                <a:latin typeface="Times"/>
              </a:rPr>
              <a:t> </a:t>
            </a:r>
            <a:r>
              <a:rPr lang="en-GB" b="0" i="0" dirty="0">
                <a:effectLst/>
                <a:latin typeface="Times New Roman" panose="02020603050405020304" pitchFamily="18" charset="0"/>
              </a:rPr>
              <a:t>to the development of an energy bubble which is basically a cocoon</a:t>
            </a:r>
            <a:endParaRPr lang="en-GB" b="0" i="0" dirty="0">
              <a:effectLst/>
              <a:latin typeface="Times"/>
            </a:endParaRPr>
          </a:p>
          <a:p>
            <a:pPr algn="l"/>
            <a:r>
              <a:rPr lang="en-GB" b="0" i="0" dirty="0">
                <a:effectLst/>
                <a:latin typeface="Times New Roman" panose="02020603050405020304" pitchFamily="18" charset="0"/>
              </a:rPr>
              <a:t>of a shocked ISM and plasma. This interaction leads to the constant</a:t>
            </a:r>
            <a:r>
              <a:rPr lang="en-GB" b="0" i="0" dirty="0">
                <a:effectLst/>
                <a:latin typeface="Times"/>
              </a:rPr>
              <a:t> </a:t>
            </a:r>
            <a:r>
              <a:rPr lang="en-GB" b="0" i="0" dirty="0">
                <a:effectLst/>
                <a:latin typeface="Times New Roman" panose="02020603050405020304" pitchFamily="18" charset="0"/>
              </a:rPr>
              <a:t>stirring of the ISM with the energy bubble, thus inhibiting the star</a:t>
            </a:r>
            <a:endParaRPr lang="en-GB" b="0" i="0" dirty="0">
              <a:effectLst/>
              <a:latin typeface="Times"/>
            </a:endParaRPr>
          </a:p>
          <a:p>
            <a:r>
              <a:rPr lang="en-GB" b="0" i="0" dirty="0">
                <a:effectLst/>
                <a:latin typeface="Times New Roman" panose="02020603050405020304" pitchFamily="18" charset="0"/>
              </a:rPr>
              <a:t>formation (see Mukherjee et al. 2016).</a:t>
            </a:r>
            <a:endParaRPr lang="en-US" dirty="0"/>
          </a:p>
        </p:txBody>
      </p:sp>
      <p:sp>
        <p:nvSpPr>
          <p:cNvPr id="4" name="Slide Number Placeholder 3">
            <a:extLst>
              <a:ext uri="{FF2B5EF4-FFF2-40B4-BE49-F238E27FC236}">
                <a16:creationId xmlns:a16="http://schemas.microsoft.com/office/drawing/2014/main" id="{2C3BE6CE-C27D-75CA-DDF3-8EF2D46B5861}"/>
              </a:ext>
            </a:extLst>
          </p:cNvPr>
          <p:cNvSpPr>
            <a:spLocks noGrp="1"/>
          </p:cNvSpPr>
          <p:nvPr>
            <p:ph type="sldNum" sz="quarter" idx="10"/>
          </p:nvPr>
        </p:nvSpPr>
        <p:spPr/>
        <p:txBody>
          <a:bodyPr/>
          <a:lstStyle/>
          <a:p>
            <a:fld id="{C5E71A4F-FD93-A94F-916D-4D726B91ACAF}" type="slidenum">
              <a:rPr lang="en-US" smtClean="0"/>
              <a:t>16</a:t>
            </a:fld>
            <a:endParaRPr lang="en-US"/>
          </a:p>
        </p:txBody>
      </p:sp>
    </p:spTree>
    <p:extLst>
      <p:ext uri="{BB962C8B-B14F-4D97-AF65-F5344CB8AC3E}">
        <p14:creationId xmlns:p14="http://schemas.microsoft.com/office/powerpoint/2010/main" val="6676531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95110-4447-5737-1B4D-C45DB59FAA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095BC5-CB94-5CBD-7C3A-18F41D387D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0FEF1C-89F3-2CFC-C9CF-A6F81B563901}"/>
              </a:ext>
            </a:extLst>
          </p:cNvPr>
          <p:cNvSpPr>
            <a:spLocks noGrp="1"/>
          </p:cNvSpPr>
          <p:nvPr>
            <p:ph type="body" idx="1"/>
          </p:nvPr>
        </p:nvSpPr>
        <p:spPr/>
        <p:txBody>
          <a:bodyPr/>
          <a:lstStyle/>
          <a:p>
            <a:r>
              <a:rPr lang="en-GB" dirty="0"/>
              <a:t>Focus on the ISM</a:t>
            </a:r>
          </a:p>
        </p:txBody>
      </p:sp>
      <p:sp>
        <p:nvSpPr>
          <p:cNvPr id="4" name="Slide Number Placeholder 3">
            <a:extLst>
              <a:ext uri="{FF2B5EF4-FFF2-40B4-BE49-F238E27FC236}">
                <a16:creationId xmlns:a16="http://schemas.microsoft.com/office/drawing/2014/main" id="{3F5D74C0-C5FF-1329-6E76-1EDF403F22BB}"/>
              </a:ext>
            </a:extLst>
          </p:cNvPr>
          <p:cNvSpPr>
            <a:spLocks noGrp="1"/>
          </p:cNvSpPr>
          <p:nvPr>
            <p:ph type="sldNum" sz="quarter" idx="5"/>
          </p:nvPr>
        </p:nvSpPr>
        <p:spPr/>
        <p:txBody>
          <a:bodyPr/>
          <a:lstStyle/>
          <a:p>
            <a:fld id="{6B37DCA9-2D25-4B48-B043-4359018D2078}" type="slidenum">
              <a:rPr lang="en-GB" smtClean="0"/>
              <a:t>17</a:t>
            </a:fld>
            <a:endParaRPr lang="en-GB"/>
          </a:p>
        </p:txBody>
      </p:sp>
    </p:spTree>
    <p:extLst>
      <p:ext uri="{BB962C8B-B14F-4D97-AF65-F5344CB8AC3E}">
        <p14:creationId xmlns:p14="http://schemas.microsoft.com/office/powerpoint/2010/main" val="2173498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F7D2A-0947-58FD-974B-3E66D3C2F1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0058C1-A8A7-0547-35B3-74B6A713F9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04EF6F-37E4-3CC1-1988-56CF4B3BF685}"/>
              </a:ext>
            </a:extLst>
          </p:cNvPr>
          <p:cNvSpPr>
            <a:spLocks noGrp="1"/>
          </p:cNvSpPr>
          <p:nvPr>
            <p:ph type="body" idx="1"/>
          </p:nvPr>
        </p:nvSpPr>
        <p:spPr/>
        <p:txBody>
          <a:bodyPr/>
          <a:lstStyle/>
          <a:p>
            <a:r>
              <a:rPr lang="en-GB" dirty="0"/>
              <a:t>Focus on the ISM</a:t>
            </a:r>
          </a:p>
        </p:txBody>
      </p:sp>
      <p:sp>
        <p:nvSpPr>
          <p:cNvPr id="4" name="Slide Number Placeholder 3">
            <a:extLst>
              <a:ext uri="{FF2B5EF4-FFF2-40B4-BE49-F238E27FC236}">
                <a16:creationId xmlns:a16="http://schemas.microsoft.com/office/drawing/2014/main" id="{B2CCD9BF-F071-E85C-6A62-FAC4F5C6D66B}"/>
              </a:ext>
            </a:extLst>
          </p:cNvPr>
          <p:cNvSpPr>
            <a:spLocks noGrp="1"/>
          </p:cNvSpPr>
          <p:nvPr>
            <p:ph type="sldNum" sz="quarter" idx="5"/>
          </p:nvPr>
        </p:nvSpPr>
        <p:spPr/>
        <p:txBody>
          <a:bodyPr/>
          <a:lstStyle/>
          <a:p>
            <a:fld id="{6B37DCA9-2D25-4B48-B043-4359018D2078}" type="slidenum">
              <a:rPr lang="en-GB" smtClean="0"/>
              <a:t>18</a:t>
            </a:fld>
            <a:endParaRPr lang="en-GB"/>
          </a:p>
        </p:txBody>
      </p:sp>
    </p:spTree>
    <p:extLst>
      <p:ext uri="{BB962C8B-B14F-4D97-AF65-F5344CB8AC3E}">
        <p14:creationId xmlns:p14="http://schemas.microsoft.com/office/powerpoint/2010/main" val="3958300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AE230-99BC-80E6-F2B8-FE81799057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2FB60E-0F05-F135-FF50-6F764E312B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638FD1-7FD4-DC20-202F-A5C82DEEB4C4}"/>
              </a:ext>
            </a:extLst>
          </p:cNvPr>
          <p:cNvSpPr>
            <a:spLocks noGrp="1"/>
          </p:cNvSpPr>
          <p:nvPr>
            <p:ph type="body" idx="1"/>
          </p:nvPr>
        </p:nvSpPr>
        <p:spPr/>
        <p:txBody>
          <a:bodyPr/>
          <a:lstStyle/>
          <a:p>
            <a:r>
              <a:rPr lang="en-GB" dirty="0"/>
              <a:t>Focus on the ISM</a:t>
            </a:r>
          </a:p>
        </p:txBody>
      </p:sp>
      <p:sp>
        <p:nvSpPr>
          <p:cNvPr id="4" name="Slide Number Placeholder 3">
            <a:extLst>
              <a:ext uri="{FF2B5EF4-FFF2-40B4-BE49-F238E27FC236}">
                <a16:creationId xmlns:a16="http://schemas.microsoft.com/office/drawing/2014/main" id="{8E3A1AF8-0E60-0262-CD45-772A325B5CDF}"/>
              </a:ext>
            </a:extLst>
          </p:cNvPr>
          <p:cNvSpPr>
            <a:spLocks noGrp="1"/>
          </p:cNvSpPr>
          <p:nvPr>
            <p:ph type="sldNum" sz="quarter" idx="5"/>
          </p:nvPr>
        </p:nvSpPr>
        <p:spPr/>
        <p:txBody>
          <a:bodyPr/>
          <a:lstStyle/>
          <a:p>
            <a:fld id="{6B37DCA9-2D25-4B48-B043-4359018D2078}" type="slidenum">
              <a:rPr lang="en-GB" smtClean="0"/>
              <a:t>19</a:t>
            </a:fld>
            <a:endParaRPr lang="en-GB"/>
          </a:p>
        </p:txBody>
      </p:sp>
    </p:spTree>
    <p:extLst>
      <p:ext uri="{BB962C8B-B14F-4D97-AF65-F5344CB8AC3E}">
        <p14:creationId xmlns:p14="http://schemas.microsoft.com/office/powerpoint/2010/main" val="32344346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B209F-4936-B005-040D-C339EB1D66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CF7E11-267D-ACA3-B105-B1FF2BF029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601F9C-1D02-3FB0-2E7B-1A07434BE350}"/>
              </a:ext>
            </a:extLst>
          </p:cNvPr>
          <p:cNvSpPr>
            <a:spLocks noGrp="1"/>
          </p:cNvSpPr>
          <p:nvPr>
            <p:ph type="body" idx="1"/>
          </p:nvPr>
        </p:nvSpPr>
        <p:spPr/>
        <p:txBody>
          <a:bodyPr/>
          <a:lstStyle/>
          <a:p>
            <a:r>
              <a:rPr lang="en-GB" dirty="0"/>
              <a:t>Focus on the ISM</a:t>
            </a:r>
          </a:p>
        </p:txBody>
      </p:sp>
      <p:sp>
        <p:nvSpPr>
          <p:cNvPr id="4" name="Slide Number Placeholder 3">
            <a:extLst>
              <a:ext uri="{FF2B5EF4-FFF2-40B4-BE49-F238E27FC236}">
                <a16:creationId xmlns:a16="http://schemas.microsoft.com/office/drawing/2014/main" id="{2E7CA391-870E-19EA-41B1-7EE2166F41B7}"/>
              </a:ext>
            </a:extLst>
          </p:cNvPr>
          <p:cNvSpPr>
            <a:spLocks noGrp="1"/>
          </p:cNvSpPr>
          <p:nvPr>
            <p:ph type="sldNum" sz="quarter" idx="5"/>
          </p:nvPr>
        </p:nvSpPr>
        <p:spPr/>
        <p:txBody>
          <a:bodyPr/>
          <a:lstStyle/>
          <a:p>
            <a:fld id="{6B37DCA9-2D25-4B48-B043-4359018D2078}" type="slidenum">
              <a:rPr lang="en-GB" smtClean="0"/>
              <a:t>20</a:t>
            </a:fld>
            <a:endParaRPr lang="en-GB"/>
          </a:p>
        </p:txBody>
      </p:sp>
    </p:spTree>
    <p:extLst>
      <p:ext uri="{BB962C8B-B14F-4D97-AF65-F5344CB8AC3E}">
        <p14:creationId xmlns:p14="http://schemas.microsoft.com/office/powerpoint/2010/main" val="12040533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E9D51-6D2A-0B01-C726-05A15DA3E1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4A77B9-6943-35F2-6597-5E842AE036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76CCA2-8860-FB41-E5FA-728106B02461}"/>
              </a:ext>
            </a:extLst>
          </p:cNvPr>
          <p:cNvSpPr>
            <a:spLocks noGrp="1"/>
          </p:cNvSpPr>
          <p:nvPr>
            <p:ph type="body" idx="1"/>
          </p:nvPr>
        </p:nvSpPr>
        <p:spPr/>
        <p:txBody>
          <a:bodyPr/>
          <a:lstStyle/>
          <a:p>
            <a:r>
              <a:rPr lang="en-US" dirty="0"/>
              <a:t>Gas heated to a higher temperatures (e.g. see warm molecular gas results)</a:t>
            </a:r>
          </a:p>
        </p:txBody>
      </p:sp>
      <p:sp>
        <p:nvSpPr>
          <p:cNvPr id="4" name="Slide Number Placeholder 3">
            <a:extLst>
              <a:ext uri="{FF2B5EF4-FFF2-40B4-BE49-F238E27FC236}">
                <a16:creationId xmlns:a16="http://schemas.microsoft.com/office/drawing/2014/main" id="{630D3968-6124-E9FD-D16D-063E9CECF3F2}"/>
              </a:ext>
            </a:extLst>
          </p:cNvPr>
          <p:cNvSpPr>
            <a:spLocks noGrp="1"/>
          </p:cNvSpPr>
          <p:nvPr>
            <p:ph type="sldNum" sz="quarter" idx="10"/>
          </p:nvPr>
        </p:nvSpPr>
        <p:spPr/>
        <p:txBody>
          <a:bodyPr/>
          <a:lstStyle/>
          <a:p>
            <a:fld id="{C5E71A4F-FD93-A94F-916D-4D726B91ACAF}" type="slidenum">
              <a:rPr lang="en-US" smtClean="0"/>
              <a:t>21</a:t>
            </a:fld>
            <a:endParaRPr lang="en-US"/>
          </a:p>
        </p:txBody>
      </p:sp>
    </p:spTree>
    <p:extLst>
      <p:ext uri="{BB962C8B-B14F-4D97-AF65-F5344CB8AC3E}">
        <p14:creationId xmlns:p14="http://schemas.microsoft.com/office/powerpoint/2010/main" val="3935471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516D6-9A45-73C8-7A34-38CFD3CE59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716DBD-1EF5-477D-F20A-BDE8B12043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4CA4B2-FD1D-0081-B2C7-1EA31A080C73}"/>
              </a:ext>
            </a:extLst>
          </p:cNvPr>
          <p:cNvSpPr>
            <a:spLocks noGrp="1"/>
          </p:cNvSpPr>
          <p:nvPr>
            <p:ph type="body" idx="1"/>
          </p:nvPr>
        </p:nvSpPr>
        <p:spPr/>
        <p:txBody>
          <a:bodyPr/>
          <a:lstStyle/>
          <a:p>
            <a:r>
              <a:rPr lang="en-US" dirty="0"/>
              <a:t>Gas heated to a higher temperatures (e.g. see warm molecular gas results)</a:t>
            </a:r>
          </a:p>
        </p:txBody>
      </p:sp>
      <p:sp>
        <p:nvSpPr>
          <p:cNvPr id="4" name="Slide Number Placeholder 3">
            <a:extLst>
              <a:ext uri="{FF2B5EF4-FFF2-40B4-BE49-F238E27FC236}">
                <a16:creationId xmlns:a16="http://schemas.microsoft.com/office/drawing/2014/main" id="{0BBFABA6-4180-DAC8-7B60-514D76703C9E}"/>
              </a:ext>
            </a:extLst>
          </p:cNvPr>
          <p:cNvSpPr>
            <a:spLocks noGrp="1"/>
          </p:cNvSpPr>
          <p:nvPr>
            <p:ph type="sldNum" sz="quarter" idx="10"/>
          </p:nvPr>
        </p:nvSpPr>
        <p:spPr/>
        <p:txBody>
          <a:bodyPr/>
          <a:lstStyle/>
          <a:p>
            <a:fld id="{C5E71A4F-FD93-A94F-916D-4D726B91ACAF}" type="slidenum">
              <a:rPr lang="en-US" smtClean="0"/>
              <a:t>22</a:t>
            </a:fld>
            <a:endParaRPr lang="en-US"/>
          </a:p>
        </p:txBody>
      </p:sp>
    </p:spTree>
    <p:extLst>
      <p:ext uri="{BB962C8B-B14F-4D97-AF65-F5344CB8AC3E}">
        <p14:creationId xmlns:p14="http://schemas.microsoft.com/office/powerpoint/2010/main" val="4279313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ACBE8-75B1-2922-4D42-BDF3989F46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DA97F0-FD32-0418-FDCE-946986E572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3731B6-E7E7-5FC2-BA63-834B5749C495}"/>
              </a:ext>
            </a:extLst>
          </p:cNvPr>
          <p:cNvSpPr>
            <a:spLocks noGrp="1"/>
          </p:cNvSpPr>
          <p:nvPr>
            <p:ph type="body" idx="1"/>
          </p:nvPr>
        </p:nvSpPr>
        <p:spPr/>
        <p:txBody>
          <a:bodyPr/>
          <a:lstStyle/>
          <a:p>
            <a:r>
              <a:rPr lang="en-US" dirty="0"/>
              <a:t>We do observe all these different gas phases in the outflows, but for very few objects at the same time. In most studies we cover either one or the other phase.</a:t>
            </a:r>
          </a:p>
        </p:txBody>
      </p:sp>
      <p:sp>
        <p:nvSpPr>
          <p:cNvPr id="4" name="Slide Number Placeholder 3">
            <a:extLst>
              <a:ext uri="{FF2B5EF4-FFF2-40B4-BE49-F238E27FC236}">
                <a16:creationId xmlns:a16="http://schemas.microsoft.com/office/drawing/2014/main" id="{FBD824B1-4304-2E7F-10B6-8D03BBAFF854}"/>
              </a:ext>
            </a:extLst>
          </p:cNvPr>
          <p:cNvSpPr>
            <a:spLocks noGrp="1"/>
          </p:cNvSpPr>
          <p:nvPr>
            <p:ph type="sldNum" sz="quarter" idx="10"/>
          </p:nvPr>
        </p:nvSpPr>
        <p:spPr/>
        <p:txBody>
          <a:bodyPr/>
          <a:lstStyle/>
          <a:p>
            <a:fld id="{C5E71A4F-FD93-A94F-916D-4D726B91ACAF}" type="slidenum">
              <a:rPr lang="en-US" smtClean="0"/>
              <a:t>23</a:t>
            </a:fld>
            <a:endParaRPr lang="en-US"/>
          </a:p>
        </p:txBody>
      </p:sp>
    </p:spTree>
    <p:extLst>
      <p:ext uri="{BB962C8B-B14F-4D97-AF65-F5344CB8AC3E}">
        <p14:creationId xmlns:p14="http://schemas.microsoft.com/office/powerpoint/2010/main" val="26228053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705B9-68A3-BE6A-DE8B-0C05B23CD8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FE23D0-12C3-A375-A9BE-971042D005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9DEE92-30AA-0396-2B45-8B8678611074}"/>
              </a:ext>
            </a:extLst>
          </p:cNvPr>
          <p:cNvSpPr>
            <a:spLocks noGrp="1"/>
          </p:cNvSpPr>
          <p:nvPr>
            <p:ph type="body" idx="1"/>
          </p:nvPr>
        </p:nvSpPr>
        <p:spPr/>
        <p:txBody>
          <a:bodyPr/>
          <a:lstStyle/>
          <a:p>
            <a:r>
              <a:rPr lang="en-US" dirty="0"/>
              <a:t>We do observe all these different gas phases in the outflows, but for very few objects at the same time. In most studies we cover either one or the other phase.</a:t>
            </a:r>
          </a:p>
        </p:txBody>
      </p:sp>
      <p:sp>
        <p:nvSpPr>
          <p:cNvPr id="4" name="Slide Number Placeholder 3">
            <a:extLst>
              <a:ext uri="{FF2B5EF4-FFF2-40B4-BE49-F238E27FC236}">
                <a16:creationId xmlns:a16="http://schemas.microsoft.com/office/drawing/2014/main" id="{A9B27F89-E867-5E14-6275-25BFA74E9ACB}"/>
              </a:ext>
            </a:extLst>
          </p:cNvPr>
          <p:cNvSpPr>
            <a:spLocks noGrp="1"/>
          </p:cNvSpPr>
          <p:nvPr>
            <p:ph type="sldNum" sz="quarter" idx="10"/>
          </p:nvPr>
        </p:nvSpPr>
        <p:spPr/>
        <p:txBody>
          <a:bodyPr/>
          <a:lstStyle/>
          <a:p>
            <a:fld id="{C5E71A4F-FD93-A94F-916D-4D726B91ACAF}" type="slidenum">
              <a:rPr lang="en-US" smtClean="0"/>
              <a:t>24</a:t>
            </a:fld>
            <a:endParaRPr lang="en-US"/>
          </a:p>
        </p:txBody>
      </p:sp>
    </p:spTree>
    <p:extLst>
      <p:ext uri="{BB962C8B-B14F-4D97-AF65-F5344CB8AC3E}">
        <p14:creationId xmlns:p14="http://schemas.microsoft.com/office/powerpoint/2010/main" val="11711202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3C96F-EEC3-72EF-CE5E-C5BEC04DFA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129D67-06D3-E0F0-2B1B-39200BF962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FD6F7F-CB61-19F3-D174-84C7A4F05D20}"/>
              </a:ext>
            </a:extLst>
          </p:cNvPr>
          <p:cNvSpPr>
            <a:spLocks noGrp="1"/>
          </p:cNvSpPr>
          <p:nvPr>
            <p:ph type="body" idx="1"/>
          </p:nvPr>
        </p:nvSpPr>
        <p:spPr/>
        <p:txBody>
          <a:bodyPr/>
          <a:lstStyle/>
          <a:p>
            <a:r>
              <a:rPr lang="en-US" dirty="0"/>
              <a:t>We do observe all these different gas phases in the outflows, but for very few objects at the same time. In most studies we cover either one or the other phase.</a:t>
            </a:r>
          </a:p>
        </p:txBody>
      </p:sp>
      <p:sp>
        <p:nvSpPr>
          <p:cNvPr id="4" name="Slide Number Placeholder 3">
            <a:extLst>
              <a:ext uri="{FF2B5EF4-FFF2-40B4-BE49-F238E27FC236}">
                <a16:creationId xmlns:a16="http://schemas.microsoft.com/office/drawing/2014/main" id="{60AD646B-7506-B6AF-A0C8-B7F23EABD5EF}"/>
              </a:ext>
            </a:extLst>
          </p:cNvPr>
          <p:cNvSpPr>
            <a:spLocks noGrp="1"/>
          </p:cNvSpPr>
          <p:nvPr>
            <p:ph type="sldNum" sz="quarter" idx="10"/>
          </p:nvPr>
        </p:nvSpPr>
        <p:spPr/>
        <p:txBody>
          <a:bodyPr/>
          <a:lstStyle/>
          <a:p>
            <a:fld id="{C5E71A4F-FD93-A94F-916D-4D726B91ACAF}" type="slidenum">
              <a:rPr lang="en-US" smtClean="0"/>
              <a:t>25</a:t>
            </a:fld>
            <a:endParaRPr lang="en-US"/>
          </a:p>
        </p:txBody>
      </p:sp>
    </p:spTree>
    <p:extLst>
      <p:ext uri="{BB962C8B-B14F-4D97-AF65-F5344CB8AC3E}">
        <p14:creationId xmlns:p14="http://schemas.microsoft.com/office/powerpoint/2010/main" val="26326420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092A2-3DD7-59A6-0F8E-40D7807FE0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B2D722-2415-9736-0114-AF2E50697D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DB7B62-4BCD-CCA3-58AD-573E2205F6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D72B72-2ADB-7B54-165E-19353BC2E1EB}"/>
              </a:ext>
            </a:extLst>
          </p:cNvPr>
          <p:cNvSpPr>
            <a:spLocks noGrp="1"/>
          </p:cNvSpPr>
          <p:nvPr>
            <p:ph type="sldNum" sz="quarter" idx="10"/>
          </p:nvPr>
        </p:nvSpPr>
        <p:spPr/>
        <p:txBody>
          <a:bodyPr/>
          <a:lstStyle/>
          <a:p>
            <a:fld id="{C5E71A4F-FD93-A94F-916D-4D726B91ACAF}" type="slidenum">
              <a:rPr lang="en-US" smtClean="0"/>
              <a:t>26</a:t>
            </a:fld>
            <a:endParaRPr lang="en-US"/>
          </a:p>
        </p:txBody>
      </p:sp>
    </p:spTree>
    <p:extLst>
      <p:ext uri="{BB962C8B-B14F-4D97-AF65-F5344CB8AC3E}">
        <p14:creationId xmlns:p14="http://schemas.microsoft.com/office/powerpoint/2010/main" val="41141219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1415E-B288-D2C2-8ABA-E76C0E132F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10D6BA-2ABA-9AD3-F0BC-4F55AD7A19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47C005-A9CF-98CA-2129-5DD59111E7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016565-4D9A-5850-7048-7AC3D3745BFC}"/>
              </a:ext>
            </a:extLst>
          </p:cNvPr>
          <p:cNvSpPr>
            <a:spLocks noGrp="1"/>
          </p:cNvSpPr>
          <p:nvPr>
            <p:ph type="sldNum" sz="quarter" idx="10"/>
          </p:nvPr>
        </p:nvSpPr>
        <p:spPr/>
        <p:txBody>
          <a:bodyPr/>
          <a:lstStyle/>
          <a:p>
            <a:fld id="{C5E71A4F-FD93-A94F-916D-4D726B91ACAF}" type="slidenum">
              <a:rPr lang="en-US" smtClean="0"/>
              <a:t>27</a:t>
            </a:fld>
            <a:endParaRPr lang="en-US"/>
          </a:p>
        </p:txBody>
      </p:sp>
    </p:spTree>
    <p:extLst>
      <p:ext uri="{BB962C8B-B14F-4D97-AF65-F5344CB8AC3E}">
        <p14:creationId xmlns:p14="http://schemas.microsoft.com/office/powerpoint/2010/main" val="20388374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9EA5A-5311-6BEC-50D2-696F94B90D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8B1A75-F43C-F8B6-5585-1A8FE0A366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2B84F5-7AD7-D606-150A-0286DF7B25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46EEFA-439D-53D5-ECE1-B948DAA7C163}"/>
              </a:ext>
            </a:extLst>
          </p:cNvPr>
          <p:cNvSpPr>
            <a:spLocks noGrp="1"/>
          </p:cNvSpPr>
          <p:nvPr>
            <p:ph type="sldNum" sz="quarter" idx="10"/>
          </p:nvPr>
        </p:nvSpPr>
        <p:spPr/>
        <p:txBody>
          <a:bodyPr/>
          <a:lstStyle/>
          <a:p>
            <a:fld id="{C5E71A4F-FD93-A94F-916D-4D726B91ACAF}" type="slidenum">
              <a:rPr lang="en-US" smtClean="0"/>
              <a:t>28</a:t>
            </a:fld>
            <a:endParaRPr lang="en-US"/>
          </a:p>
        </p:txBody>
      </p:sp>
    </p:spTree>
    <p:extLst>
      <p:ext uri="{BB962C8B-B14F-4D97-AF65-F5344CB8AC3E}">
        <p14:creationId xmlns:p14="http://schemas.microsoft.com/office/powerpoint/2010/main" val="14923147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BE89F-3F30-F09D-77CE-42C92846B5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9A4C34-3365-C30E-D434-AD419BA148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F08017-9766-6A7A-02F0-6D0A8A004920}"/>
              </a:ext>
            </a:extLst>
          </p:cNvPr>
          <p:cNvSpPr>
            <a:spLocks noGrp="1"/>
          </p:cNvSpPr>
          <p:nvPr>
            <p:ph type="body" idx="1"/>
          </p:nvPr>
        </p:nvSpPr>
        <p:spPr/>
        <p:txBody>
          <a:bodyPr/>
          <a:lstStyle/>
          <a:p>
            <a:pPr algn="l"/>
            <a:r>
              <a:rPr lang="en-GB" b="0" i="0" dirty="0">
                <a:effectLst/>
                <a:latin typeface="Times New Roman" panose="02020603050405020304" pitchFamily="18" charset="0"/>
              </a:rPr>
              <a:t>The</a:t>
            </a:r>
            <a:r>
              <a:rPr lang="en-GB" b="0" i="0" dirty="0">
                <a:effectLst/>
                <a:latin typeface="Times"/>
              </a:rPr>
              <a:t> </a:t>
            </a:r>
            <a:r>
              <a:rPr lang="en-GB" b="0" i="0" dirty="0">
                <a:effectLst/>
                <a:latin typeface="Times New Roman" panose="02020603050405020304" pitchFamily="18" charset="0"/>
              </a:rPr>
              <a:t>morphology of this outflow depends strongly on the initial conditions:</a:t>
            </a:r>
            <a:r>
              <a:rPr lang="en-GB" b="0" i="0" dirty="0">
                <a:effectLst/>
                <a:latin typeface="Times"/>
              </a:rPr>
              <a:t> </a:t>
            </a:r>
            <a:r>
              <a:rPr lang="en-GB" b="0" i="0" dirty="0">
                <a:effectLst/>
                <a:latin typeface="Times New Roman" panose="02020603050405020304" pitchFamily="18" charset="0"/>
              </a:rPr>
              <a:t>a smooth disc results in a thin shell of cold gas, formed by post-shock</a:t>
            </a:r>
            <a:r>
              <a:rPr lang="en-GB" b="0" i="0" dirty="0">
                <a:effectLst/>
                <a:latin typeface="Times"/>
              </a:rPr>
              <a:t> </a:t>
            </a:r>
            <a:r>
              <a:rPr lang="en-GB" b="0" i="0" dirty="0">
                <a:effectLst/>
                <a:latin typeface="Times New Roman" panose="02020603050405020304" pitchFamily="18" charset="0"/>
              </a:rPr>
              <a:t>cooling, outflowing at a similar velocity as the shocked ambient</a:t>
            </a:r>
            <a:r>
              <a:rPr lang="en-GB" b="0" i="0" dirty="0">
                <a:effectLst/>
                <a:latin typeface="Times"/>
              </a:rPr>
              <a:t> </a:t>
            </a:r>
            <a:r>
              <a:rPr lang="en-GB" b="0" i="0" dirty="0">
                <a:effectLst/>
                <a:latin typeface="Times New Roman" panose="02020603050405020304" pitchFamily="18" charset="0"/>
              </a:rPr>
              <a:t>medium. An initially clumpy set-up results in high-velocity chimneys</a:t>
            </a:r>
            <a:r>
              <a:rPr lang="en-GB" b="0" i="0" dirty="0">
                <a:effectLst/>
                <a:latin typeface="Times"/>
              </a:rPr>
              <a:t> </a:t>
            </a:r>
            <a:r>
              <a:rPr lang="en-GB" b="0" i="0" dirty="0">
                <a:effectLst/>
                <a:latin typeface="Times New Roman" panose="02020603050405020304" pitchFamily="18" charset="0"/>
              </a:rPr>
              <a:t>of hot gas, as the wind punches through regions of low density. The</a:t>
            </a:r>
            <a:r>
              <a:rPr lang="en-GB" b="0" i="0" dirty="0">
                <a:effectLst/>
                <a:latin typeface="Times"/>
              </a:rPr>
              <a:t> </a:t>
            </a:r>
            <a:r>
              <a:rPr lang="en-GB" b="0" i="0" dirty="0">
                <a:effectLst/>
                <a:latin typeface="Times New Roman" panose="02020603050405020304" pitchFamily="18" charset="0"/>
              </a:rPr>
              <a:t>addition of cooling further results in the initial clumps fragmenting</a:t>
            </a:r>
            <a:r>
              <a:rPr lang="en-GB" b="0" i="0" dirty="0">
                <a:effectLst/>
                <a:latin typeface="Times"/>
              </a:rPr>
              <a:t> </a:t>
            </a:r>
            <a:r>
              <a:rPr lang="en-GB" b="0" i="0" dirty="0">
                <a:effectLst/>
                <a:latin typeface="Times New Roman" panose="02020603050405020304" pitchFamily="18" charset="0"/>
              </a:rPr>
              <a:t>into small (10–20 pc) cloudlets which are then entrained in the hot</a:t>
            </a:r>
            <a:r>
              <a:rPr lang="en-GB" b="0" i="0" dirty="0">
                <a:effectLst/>
                <a:latin typeface="Times"/>
              </a:rPr>
              <a:t> </a:t>
            </a:r>
            <a:r>
              <a:rPr lang="en-GB" b="0" i="0" dirty="0">
                <a:effectLst/>
                <a:latin typeface="Times New Roman" panose="02020603050405020304" pitchFamily="18" charset="0"/>
              </a:rPr>
              <a:t>outflow and can survive, or grow, on Myr time-scales due to efficient</a:t>
            </a:r>
            <a:r>
              <a:rPr lang="en-GB" b="0" i="0" dirty="0">
                <a:effectLst/>
                <a:latin typeface="Times"/>
              </a:rPr>
              <a:t> </a:t>
            </a:r>
            <a:r>
              <a:rPr lang="en-GB" b="0" i="0" dirty="0">
                <a:effectLst/>
                <a:latin typeface="Times New Roman" panose="02020603050405020304" pitchFamily="18" charset="0"/>
              </a:rPr>
              <a:t>cooling at their surface. </a:t>
            </a:r>
          </a:p>
          <a:p>
            <a:pPr algn="l"/>
            <a:endParaRPr lang="en-GB" b="0" i="0" dirty="0">
              <a:effectLst/>
              <a:latin typeface="Times New Roman" panose="02020603050405020304" pitchFamily="18" charset="0"/>
            </a:endParaRPr>
          </a:p>
          <a:p>
            <a:pPr algn="l"/>
            <a:r>
              <a:rPr lang="en-GB" b="0" i="0" dirty="0">
                <a:effectLst/>
                <a:latin typeface="Times New Roman" panose="02020603050405020304" pitchFamily="18" charset="0"/>
              </a:rPr>
              <a:t>The high density of this</a:t>
            </a:r>
            <a:r>
              <a:rPr lang="en-GB" b="0" i="0" dirty="0">
                <a:effectLst/>
                <a:latin typeface="Times"/>
              </a:rPr>
              <a:t> </a:t>
            </a:r>
            <a:r>
              <a:rPr lang="en-GB" b="0" i="0" dirty="0">
                <a:effectLst/>
                <a:latin typeface="Times New Roman" panose="02020603050405020304" pitchFamily="18" charset="0"/>
              </a:rPr>
              <a:t>shell results in a shorter cooling time, creating a multiphase outflow</a:t>
            </a:r>
            <a:r>
              <a:rPr lang="en-GB" b="0" i="0" dirty="0">
                <a:effectLst/>
                <a:latin typeface="Times"/>
              </a:rPr>
              <a:t> </a:t>
            </a:r>
            <a:r>
              <a:rPr lang="en-GB" b="0" i="0" dirty="0">
                <a:effectLst/>
                <a:latin typeface="Times New Roman" panose="02020603050405020304" pitchFamily="18" charset="0"/>
              </a:rPr>
              <a:t>where the hot and cold components are expanding co-spatially with</a:t>
            </a:r>
            <a:endParaRPr lang="en-GB" b="0" i="0" dirty="0">
              <a:effectLst/>
              <a:latin typeface="Times"/>
            </a:endParaRPr>
          </a:p>
          <a:p>
            <a:r>
              <a:rPr lang="en-GB" b="0" i="0" dirty="0">
                <a:effectLst/>
                <a:latin typeface="Times New Roman" panose="02020603050405020304" pitchFamily="18" charset="0"/>
              </a:rPr>
              <a:t>the same velocity.</a:t>
            </a:r>
            <a:endParaRPr lang="en-US" dirty="0"/>
          </a:p>
        </p:txBody>
      </p:sp>
      <p:sp>
        <p:nvSpPr>
          <p:cNvPr id="4" name="Slide Number Placeholder 3">
            <a:extLst>
              <a:ext uri="{FF2B5EF4-FFF2-40B4-BE49-F238E27FC236}">
                <a16:creationId xmlns:a16="http://schemas.microsoft.com/office/drawing/2014/main" id="{AC562B1E-808F-02F9-BDB3-CF56266C734C}"/>
              </a:ext>
            </a:extLst>
          </p:cNvPr>
          <p:cNvSpPr>
            <a:spLocks noGrp="1"/>
          </p:cNvSpPr>
          <p:nvPr>
            <p:ph type="sldNum" sz="quarter" idx="10"/>
          </p:nvPr>
        </p:nvSpPr>
        <p:spPr/>
        <p:txBody>
          <a:bodyPr/>
          <a:lstStyle/>
          <a:p>
            <a:fld id="{C5E71A4F-FD93-A94F-916D-4D726B91ACAF}" type="slidenum">
              <a:rPr lang="en-US" smtClean="0"/>
              <a:t>29</a:t>
            </a:fld>
            <a:endParaRPr lang="en-US"/>
          </a:p>
        </p:txBody>
      </p:sp>
    </p:spTree>
    <p:extLst>
      <p:ext uri="{BB962C8B-B14F-4D97-AF65-F5344CB8AC3E}">
        <p14:creationId xmlns:p14="http://schemas.microsoft.com/office/powerpoint/2010/main" val="42571632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BCCE3-D972-5691-DA3D-6CE4488E70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0ECEC-FEC2-BD52-6EB7-674C45F25D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253B22-3303-1D18-76F7-4B7CDEFEA3EC}"/>
              </a:ext>
            </a:extLst>
          </p:cNvPr>
          <p:cNvSpPr>
            <a:spLocks noGrp="1"/>
          </p:cNvSpPr>
          <p:nvPr>
            <p:ph type="body" idx="1"/>
          </p:nvPr>
        </p:nvSpPr>
        <p:spPr/>
        <p:txBody>
          <a:bodyPr/>
          <a:lstStyle/>
          <a:p>
            <a:r>
              <a:rPr lang="en-US" dirty="0"/>
              <a:t>In the post-shock cooling regime the smooth case has produced a cold outflow which shows a narrow peak in velocity (400 km/s).</a:t>
            </a:r>
          </a:p>
          <a:p>
            <a:r>
              <a:rPr lang="en-US" dirty="0"/>
              <a:t>No clear outflow velocity in the clumpy regime. </a:t>
            </a:r>
          </a:p>
          <a:p>
            <a:r>
              <a:rPr lang="en-US" dirty="0" err="1"/>
              <a:t>Incresing</a:t>
            </a:r>
            <a:r>
              <a:rPr lang="en-US" dirty="0"/>
              <a:t> the </a:t>
            </a:r>
            <a:r>
              <a:rPr lang="en-US" dirty="0" err="1"/>
              <a:t>vmin</a:t>
            </a:r>
            <a:r>
              <a:rPr lang="en-US" dirty="0"/>
              <a:t> from 10 to 100 km/s can result in a factor of 8-10 difference in the estimate of the mass outflow rate in the cold phase.</a:t>
            </a:r>
          </a:p>
        </p:txBody>
      </p:sp>
      <p:sp>
        <p:nvSpPr>
          <p:cNvPr id="4" name="Slide Number Placeholder 3">
            <a:extLst>
              <a:ext uri="{FF2B5EF4-FFF2-40B4-BE49-F238E27FC236}">
                <a16:creationId xmlns:a16="http://schemas.microsoft.com/office/drawing/2014/main" id="{186BBDB2-9038-9ABC-2BC6-FF29096F9E5A}"/>
              </a:ext>
            </a:extLst>
          </p:cNvPr>
          <p:cNvSpPr>
            <a:spLocks noGrp="1"/>
          </p:cNvSpPr>
          <p:nvPr>
            <p:ph type="sldNum" sz="quarter" idx="10"/>
          </p:nvPr>
        </p:nvSpPr>
        <p:spPr/>
        <p:txBody>
          <a:bodyPr/>
          <a:lstStyle/>
          <a:p>
            <a:fld id="{C5E71A4F-FD93-A94F-916D-4D726B91ACAF}" type="slidenum">
              <a:rPr lang="en-US" smtClean="0"/>
              <a:t>30</a:t>
            </a:fld>
            <a:endParaRPr lang="en-US"/>
          </a:p>
        </p:txBody>
      </p:sp>
    </p:spTree>
    <p:extLst>
      <p:ext uri="{BB962C8B-B14F-4D97-AF65-F5344CB8AC3E}">
        <p14:creationId xmlns:p14="http://schemas.microsoft.com/office/powerpoint/2010/main" val="41984862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DDBB3-A6DA-C6D7-777B-73E21CD098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30C985-3553-DDC2-7116-2B27472283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7FEC65-6FF3-FBE0-AAE7-B15497F50242}"/>
              </a:ext>
            </a:extLst>
          </p:cNvPr>
          <p:cNvSpPr>
            <a:spLocks noGrp="1"/>
          </p:cNvSpPr>
          <p:nvPr>
            <p:ph type="body" idx="1"/>
          </p:nvPr>
        </p:nvSpPr>
        <p:spPr/>
        <p:txBody>
          <a:bodyPr/>
          <a:lstStyle/>
          <a:p>
            <a:pPr algn="l"/>
            <a:r>
              <a:rPr lang="en-GB" b="0" i="0" dirty="0">
                <a:effectLst/>
                <a:latin typeface="Times New Roman" panose="02020603050405020304" pitchFamily="18" charset="0"/>
              </a:rPr>
              <a:t>where, when, and in which</a:t>
            </a:r>
            <a:r>
              <a:rPr lang="en-GB" b="0" i="0" dirty="0">
                <a:effectLst/>
                <a:latin typeface="Times"/>
              </a:rPr>
              <a:t> </a:t>
            </a:r>
            <a:r>
              <a:rPr lang="en-GB" b="0" i="0" dirty="0">
                <a:effectLst/>
                <a:latin typeface="Times New Roman" panose="02020603050405020304" pitchFamily="18" charset="0"/>
              </a:rPr>
              <a:t>phase the outflow is being measured can have a large impact on the</a:t>
            </a:r>
            <a:r>
              <a:rPr lang="en-GB" b="0" i="0" dirty="0">
                <a:effectLst/>
                <a:latin typeface="Times"/>
              </a:rPr>
              <a:t> </a:t>
            </a:r>
            <a:r>
              <a:rPr lang="en-GB" b="0" i="0" dirty="0">
                <a:effectLst/>
                <a:latin typeface="Times New Roman" panose="02020603050405020304" pitchFamily="18" charset="0"/>
              </a:rPr>
              <a:t>inferred kinetic coupling</a:t>
            </a:r>
            <a:r>
              <a:rPr lang="en-GB" b="0" i="0" dirty="0">
                <a:effectLst/>
                <a:latin typeface="Times"/>
              </a:rPr>
              <a:t> </a:t>
            </a:r>
            <a:r>
              <a:rPr lang="en-GB" b="0" i="0" dirty="0">
                <a:effectLst/>
                <a:latin typeface="Times New Roman" panose="02020603050405020304" pitchFamily="18" charset="0"/>
              </a:rPr>
              <a:t>efficiencies.</a:t>
            </a:r>
          </a:p>
          <a:p>
            <a:pPr algn="l"/>
            <a:endParaRPr lang="en-GB" b="0" i="0" dirty="0">
              <a:effectLst/>
              <a:latin typeface="Times New Roman" panose="02020603050405020304" pitchFamily="18" charset="0"/>
            </a:endParaRPr>
          </a:p>
          <a:p>
            <a:pPr algn="l"/>
            <a:r>
              <a:rPr lang="en-GB" b="0" i="0" dirty="0">
                <a:effectLst/>
                <a:latin typeface="Times New Roman" panose="02020603050405020304" pitchFamily="18" charset="0"/>
              </a:rPr>
              <a:t>Compared to the kinetic luminosity</a:t>
            </a:r>
            <a:r>
              <a:rPr lang="en-GB" b="0" i="0" dirty="0">
                <a:effectLst/>
                <a:latin typeface="Times"/>
              </a:rPr>
              <a:t> </a:t>
            </a:r>
            <a:r>
              <a:rPr lang="en-GB" b="0" i="0" dirty="0">
                <a:effectLst/>
                <a:latin typeface="Times New Roman" panose="02020603050405020304" pitchFamily="18" charset="0"/>
              </a:rPr>
              <a:t>of the small-scale wind ( ˙Ek /L</a:t>
            </a:r>
            <a:r>
              <a:rPr lang="en-GB" b="0" i="0" dirty="0">
                <a:effectLst/>
                <a:latin typeface="Arial" panose="020B0604020202020204" pitchFamily="34" charset="0"/>
              </a:rPr>
              <a:t>=</a:t>
            </a:r>
            <a:r>
              <a:rPr lang="en-GB" b="0" i="0" dirty="0">
                <a:effectLst/>
                <a:latin typeface="Times New Roman" panose="02020603050405020304" pitchFamily="18" charset="0"/>
              </a:rPr>
              <a:t>1.7 per cent; equation 2), we can see</a:t>
            </a:r>
            <a:r>
              <a:rPr lang="en-GB" b="0" i="0" dirty="0">
                <a:effectLst/>
                <a:latin typeface="Times"/>
              </a:rPr>
              <a:t> </a:t>
            </a:r>
            <a:r>
              <a:rPr lang="en-GB" b="0" i="0" dirty="0">
                <a:effectLst/>
                <a:latin typeface="Times New Roman" panose="02020603050405020304" pitchFamily="18" charset="0"/>
              </a:rPr>
              <a:t>that the total kinetic luminosity of the large-scale outflow is lower</a:t>
            </a:r>
            <a:r>
              <a:rPr lang="en-GB" b="0" i="0" dirty="0">
                <a:effectLst/>
                <a:latin typeface="Times"/>
              </a:rPr>
              <a:t> </a:t>
            </a:r>
            <a:r>
              <a:rPr lang="en-GB" b="0" i="0" dirty="0">
                <a:effectLst/>
                <a:latin typeface="Times New Roman" panose="02020603050405020304" pitchFamily="18" charset="0"/>
              </a:rPr>
              <a:t>by a factor of 3. If only the cold phase were observed, this difference</a:t>
            </a:r>
            <a:r>
              <a:rPr lang="en-GB" b="0" i="0" dirty="0">
                <a:effectLst/>
                <a:latin typeface="Times"/>
              </a:rPr>
              <a:t> </a:t>
            </a:r>
            <a:r>
              <a:rPr lang="en-GB" b="0" i="0" dirty="0">
                <a:effectLst/>
                <a:latin typeface="Times New Roman" panose="02020603050405020304" pitchFamily="18" charset="0"/>
              </a:rPr>
              <a:t>amounts to two orders of magnitude.</a:t>
            </a:r>
            <a:endParaRPr lang="en-US" dirty="0"/>
          </a:p>
        </p:txBody>
      </p:sp>
      <p:sp>
        <p:nvSpPr>
          <p:cNvPr id="4" name="Slide Number Placeholder 3">
            <a:extLst>
              <a:ext uri="{FF2B5EF4-FFF2-40B4-BE49-F238E27FC236}">
                <a16:creationId xmlns:a16="http://schemas.microsoft.com/office/drawing/2014/main" id="{CADC6E03-C5DB-A6ED-5ACF-99C210ACBE13}"/>
              </a:ext>
            </a:extLst>
          </p:cNvPr>
          <p:cNvSpPr>
            <a:spLocks noGrp="1"/>
          </p:cNvSpPr>
          <p:nvPr>
            <p:ph type="sldNum" sz="quarter" idx="10"/>
          </p:nvPr>
        </p:nvSpPr>
        <p:spPr/>
        <p:txBody>
          <a:bodyPr/>
          <a:lstStyle/>
          <a:p>
            <a:fld id="{C5E71A4F-FD93-A94F-916D-4D726B91ACAF}" type="slidenum">
              <a:rPr lang="en-US" smtClean="0"/>
              <a:t>31</a:t>
            </a:fld>
            <a:endParaRPr lang="en-US"/>
          </a:p>
        </p:txBody>
      </p:sp>
    </p:spTree>
    <p:extLst>
      <p:ext uri="{BB962C8B-B14F-4D97-AF65-F5344CB8AC3E}">
        <p14:creationId xmlns:p14="http://schemas.microsoft.com/office/powerpoint/2010/main" val="25981872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47B69-BF4A-1C1C-825A-E308C573E6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837EBA-081A-A950-6205-A5D2FBFAA1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D7FC0A-0BA3-49C9-97C6-2B06125B8064}"/>
              </a:ext>
            </a:extLst>
          </p:cNvPr>
          <p:cNvSpPr>
            <a:spLocks noGrp="1"/>
          </p:cNvSpPr>
          <p:nvPr>
            <p:ph type="body" idx="1"/>
          </p:nvPr>
        </p:nvSpPr>
        <p:spPr/>
        <p:txBody>
          <a:bodyPr/>
          <a:lstStyle/>
          <a:p>
            <a:r>
              <a:rPr lang="en-GB" dirty="0"/>
              <a:t>Focus on the ISM</a:t>
            </a:r>
          </a:p>
        </p:txBody>
      </p:sp>
      <p:sp>
        <p:nvSpPr>
          <p:cNvPr id="4" name="Slide Number Placeholder 3">
            <a:extLst>
              <a:ext uri="{FF2B5EF4-FFF2-40B4-BE49-F238E27FC236}">
                <a16:creationId xmlns:a16="http://schemas.microsoft.com/office/drawing/2014/main" id="{26740B44-7980-0410-1C73-1E9D029EDD82}"/>
              </a:ext>
            </a:extLst>
          </p:cNvPr>
          <p:cNvSpPr>
            <a:spLocks noGrp="1"/>
          </p:cNvSpPr>
          <p:nvPr>
            <p:ph type="sldNum" sz="quarter" idx="5"/>
          </p:nvPr>
        </p:nvSpPr>
        <p:spPr/>
        <p:txBody>
          <a:bodyPr/>
          <a:lstStyle/>
          <a:p>
            <a:fld id="{6B37DCA9-2D25-4B48-B043-4359018D2078}" type="slidenum">
              <a:rPr lang="en-GB" smtClean="0"/>
              <a:t>32</a:t>
            </a:fld>
            <a:endParaRPr lang="en-GB"/>
          </a:p>
        </p:txBody>
      </p:sp>
    </p:spTree>
    <p:extLst>
      <p:ext uri="{BB962C8B-B14F-4D97-AF65-F5344CB8AC3E}">
        <p14:creationId xmlns:p14="http://schemas.microsoft.com/office/powerpoint/2010/main" val="20726113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C76FA-4FE1-26C7-C2F0-D0E5898582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A9E056-F57A-6290-BB26-AF4F37A30A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B8FC14-BEBF-3DA7-B9A4-9B4201046473}"/>
              </a:ext>
            </a:extLst>
          </p:cNvPr>
          <p:cNvSpPr>
            <a:spLocks noGrp="1"/>
          </p:cNvSpPr>
          <p:nvPr>
            <p:ph type="body" idx="1"/>
          </p:nvPr>
        </p:nvSpPr>
        <p:spPr/>
        <p:txBody>
          <a:bodyPr/>
          <a:lstStyle/>
          <a:p>
            <a:r>
              <a:rPr lang="en-GB" dirty="0"/>
              <a:t>Focus on the ISM</a:t>
            </a:r>
          </a:p>
        </p:txBody>
      </p:sp>
      <p:sp>
        <p:nvSpPr>
          <p:cNvPr id="4" name="Slide Number Placeholder 3">
            <a:extLst>
              <a:ext uri="{FF2B5EF4-FFF2-40B4-BE49-F238E27FC236}">
                <a16:creationId xmlns:a16="http://schemas.microsoft.com/office/drawing/2014/main" id="{1EFB7944-F086-39C2-D889-9C3A5B874AED}"/>
              </a:ext>
            </a:extLst>
          </p:cNvPr>
          <p:cNvSpPr>
            <a:spLocks noGrp="1"/>
          </p:cNvSpPr>
          <p:nvPr>
            <p:ph type="sldNum" sz="quarter" idx="5"/>
          </p:nvPr>
        </p:nvSpPr>
        <p:spPr/>
        <p:txBody>
          <a:bodyPr/>
          <a:lstStyle/>
          <a:p>
            <a:fld id="{6B37DCA9-2D25-4B48-B043-4359018D2078}" type="slidenum">
              <a:rPr lang="en-GB" smtClean="0"/>
              <a:t>33</a:t>
            </a:fld>
            <a:endParaRPr lang="en-GB"/>
          </a:p>
        </p:txBody>
      </p:sp>
    </p:spTree>
    <p:extLst>
      <p:ext uri="{BB962C8B-B14F-4D97-AF65-F5344CB8AC3E}">
        <p14:creationId xmlns:p14="http://schemas.microsoft.com/office/powerpoint/2010/main" val="31105737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ECD67-6EA9-06EF-34CD-15DE4493DE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9748AE-B234-92AC-1190-7129EE63C2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3B5334-E331-B1E2-F14E-91232790523D}"/>
              </a:ext>
            </a:extLst>
          </p:cNvPr>
          <p:cNvSpPr>
            <a:spLocks noGrp="1"/>
          </p:cNvSpPr>
          <p:nvPr>
            <p:ph type="body" idx="1"/>
          </p:nvPr>
        </p:nvSpPr>
        <p:spPr/>
        <p:txBody>
          <a:bodyPr/>
          <a:lstStyle/>
          <a:p>
            <a:r>
              <a:rPr lang="en-GB" dirty="0"/>
              <a:t>Focus on the ISM</a:t>
            </a:r>
          </a:p>
        </p:txBody>
      </p:sp>
      <p:sp>
        <p:nvSpPr>
          <p:cNvPr id="4" name="Slide Number Placeholder 3">
            <a:extLst>
              <a:ext uri="{FF2B5EF4-FFF2-40B4-BE49-F238E27FC236}">
                <a16:creationId xmlns:a16="http://schemas.microsoft.com/office/drawing/2014/main" id="{C900454C-842C-2FC6-9C68-E00478C0EEE6}"/>
              </a:ext>
            </a:extLst>
          </p:cNvPr>
          <p:cNvSpPr>
            <a:spLocks noGrp="1"/>
          </p:cNvSpPr>
          <p:nvPr>
            <p:ph type="sldNum" sz="quarter" idx="5"/>
          </p:nvPr>
        </p:nvSpPr>
        <p:spPr/>
        <p:txBody>
          <a:bodyPr/>
          <a:lstStyle/>
          <a:p>
            <a:fld id="{6B37DCA9-2D25-4B48-B043-4359018D2078}" type="slidenum">
              <a:rPr lang="en-GB" smtClean="0"/>
              <a:t>34</a:t>
            </a:fld>
            <a:endParaRPr lang="en-GB"/>
          </a:p>
        </p:txBody>
      </p:sp>
    </p:spTree>
    <p:extLst>
      <p:ext uri="{BB962C8B-B14F-4D97-AF65-F5344CB8AC3E}">
        <p14:creationId xmlns:p14="http://schemas.microsoft.com/office/powerpoint/2010/main" val="2842517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87C99-0C04-C11F-4FE2-37D30E88AC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1B91C-F327-236A-164C-455D963527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10867F-22FF-0879-192E-6591C662A0E3}"/>
              </a:ext>
            </a:extLst>
          </p:cNvPr>
          <p:cNvSpPr>
            <a:spLocks noGrp="1"/>
          </p:cNvSpPr>
          <p:nvPr>
            <p:ph type="body" idx="1"/>
          </p:nvPr>
        </p:nvSpPr>
        <p:spPr/>
        <p:txBody>
          <a:bodyPr/>
          <a:lstStyle/>
          <a:p>
            <a:r>
              <a:rPr lang="en-DE" dirty="0"/>
              <a:t>direct emission from collisionally excited gas</a:t>
            </a:r>
          </a:p>
          <a:p>
            <a:r>
              <a:rPr lang="en-DE" dirty="0"/>
              <a:t>as cool gas photo-ionized by the central quasarrecombines, itshould produce a Lyα ‘fuzz’ on scales ∼ 10 kpc. </a:t>
            </a:r>
            <a:endParaRPr lang="en-GB" dirty="0"/>
          </a:p>
        </p:txBody>
      </p:sp>
      <p:sp>
        <p:nvSpPr>
          <p:cNvPr id="4" name="Slide Number Placeholder 3">
            <a:extLst>
              <a:ext uri="{FF2B5EF4-FFF2-40B4-BE49-F238E27FC236}">
                <a16:creationId xmlns:a16="http://schemas.microsoft.com/office/drawing/2014/main" id="{CAFAE925-72CB-54EB-F751-BE0C88C6E228}"/>
              </a:ext>
            </a:extLst>
          </p:cNvPr>
          <p:cNvSpPr>
            <a:spLocks noGrp="1"/>
          </p:cNvSpPr>
          <p:nvPr>
            <p:ph type="sldNum" sz="quarter" idx="5"/>
          </p:nvPr>
        </p:nvSpPr>
        <p:spPr/>
        <p:txBody>
          <a:bodyPr/>
          <a:lstStyle/>
          <a:p>
            <a:fld id="{6B37DCA9-2D25-4B48-B043-4359018D2078}" type="slidenum">
              <a:rPr lang="en-GB" smtClean="0"/>
              <a:t>35</a:t>
            </a:fld>
            <a:endParaRPr lang="en-GB"/>
          </a:p>
        </p:txBody>
      </p:sp>
    </p:spTree>
    <p:extLst>
      <p:ext uri="{BB962C8B-B14F-4D97-AF65-F5344CB8AC3E}">
        <p14:creationId xmlns:p14="http://schemas.microsoft.com/office/powerpoint/2010/main" val="22236642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1A7B6-A1F3-D71D-38B6-23D5EAD452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D1CBAB-6D8C-3213-D896-25659C4E23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C17C5C-12B9-1DD7-7845-33474BA5FF51}"/>
              </a:ext>
            </a:extLst>
          </p:cNvPr>
          <p:cNvSpPr>
            <a:spLocks noGrp="1"/>
          </p:cNvSpPr>
          <p:nvPr>
            <p:ph type="body" idx="1"/>
          </p:nvPr>
        </p:nvSpPr>
        <p:spPr/>
        <p:txBody>
          <a:bodyPr/>
          <a:lstStyle/>
          <a:p>
            <a:r>
              <a:rPr lang="en-US" dirty="0"/>
              <a:t> </a:t>
            </a:r>
            <a:r>
              <a:rPr lang="en-GB" sz="1200" b="0" i="0" u="none" strike="noStrike" kern="1200" dirty="0">
                <a:solidFill>
                  <a:schemeClr val="tx1"/>
                </a:solidFill>
                <a:effectLst/>
                <a:latin typeface="+mn-lt"/>
                <a:ea typeface="+mn-ea"/>
                <a:cs typeface="+mn-cs"/>
              </a:rPr>
              <a:t>This should reflect your personal view on the future direction of your research area and the key challenges ahead.</a:t>
            </a:r>
          </a:p>
          <a:p>
            <a:r>
              <a:rPr lang="en-GB" sz="1200" b="0" i="0" u="none" strike="noStrike" kern="1200" dirty="0">
                <a:solidFill>
                  <a:schemeClr val="tx1"/>
                </a:solidFill>
                <a:effectLst/>
                <a:latin typeface="+mn-lt"/>
                <a:ea typeface="+mn-ea"/>
                <a:cs typeface="+mn-cs"/>
              </a:rPr>
              <a:t>SKA: continuum (SKA low) jet and HI (SKA mid)</a:t>
            </a:r>
          </a:p>
          <a:p>
            <a:r>
              <a:rPr lang="en-GB" sz="1200" b="0" i="0" u="none" strike="noStrike" kern="1200" dirty="0">
                <a:solidFill>
                  <a:schemeClr val="tx1"/>
                </a:solidFill>
                <a:effectLst/>
                <a:latin typeface="+mn-lt"/>
                <a:ea typeface="+mn-ea"/>
                <a:cs typeface="+mn-cs"/>
              </a:rPr>
              <a:t>WST: ionized gas (IFU), CGM (MOS and IFU), galaxies environment (MOS)</a:t>
            </a:r>
            <a:endParaRPr lang="en-US" dirty="0"/>
          </a:p>
        </p:txBody>
      </p:sp>
      <p:sp>
        <p:nvSpPr>
          <p:cNvPr id="4" name="Slide Number Placeholder 3">
            <a:extLst>
              <a:ext uri="{FF2B5EF4-FFF2-40B4-BE49-F238E27FC236}">
                <a16:creationId xmlns:a16="http://schemas.microsoft.com/office/drawing/2014/main" id="{E405125C-C372-EDBE-D189-02407948881F}"/>
              </a:ext>
            </a:extLst>
          </p:cNvPr>
          <p:cNvSpPr>
            <a:spLocks noGrp="1"/>
          </p:cNvSpPr>
          <p:nvPr>
            <p:ph type="sldNum" sz="quarter" idx="10"/>
          </p:nvPr>
        </p:nvSpPr>
        <p:spPr/>
        <p:txBody>
          <a:bodyPr/>
          <a:lstStyle/>
          <a:p>
            <a:fld id="{C5E71A4F-FD93-A94F-916D-4D726B91ACAF}" type="slidenum">
              <a:rPr lang="en-US" smtClean="0"/>
              <a:t>36</a:t>
            </a:fld>
            <a:endParaRPr lang="en-US"/>
          </a:p>
        </p:txBody>
      </p:sp>
    </p:spTree>
    <p:extLst>
      <p:ext uri="{BB962C8B-B14F-4D97-AF65-F5344CB8AC3E}">
        <p14:creationId xmlns:p14="http://schemas.microsoft.com/office/powerpoint/2010/main" val="21115944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1AFED-9ED6-E8D5-0191-76E401B9EC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3A6D2F-23C7-0564-FA32-C27B0A6D8C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9725A2-1D99-87C6-E4B6-88EDA6D1141E}"/>
              </a:ext>
            </a:extLst>
          </p:cNvPr>
          <p:cNvSpPr>
            <a:spLocks noGrp="1"/>
          </p:cNvSpPr>
          <p:nvPr>
            <p:ph type="body" idx="1"/>
          </p:nvPr>
        </p:nvSpPr>
        <p:spPr/>
        <p:txBody>
          <a:bodyPr/>
          <a:lstStyle/>
          <a:p>
            <a:r>
              <a:rPr lang="en-US" dirty="0"/>
              <a:t> </a:t>
            </a:r>
            <a:r>
              <a:rPr lang="en-GB" sz="1200" b="0" i="0" u="none" strike="noStrike" kern="1200" dirty="0">
                <a:solidFill>
                  <a:schemeClr val="tx1"/>
                </a:solidFill>
                <a:effectLst/>
                <a:latin typeface="+mn-lt"/>
                <a:ea typeface="+mn-ea"/>
                <a:cs typeface="+mn-cs"/>
              </a:rPr>
              <a:t>This should reflect your personal view on the future direction of your research area and the key challenges ahead.</a:t>
            </a:r>
          </a:p>
          <a:p>
            <a:r>
              <a:rPr lang="en-GB" sz="1200" b="0" i="0" u="none" strike="noStrike" kern="1200" dirty="0">
                <a:solidFill>
                  <a:schemeClr val="tx1"/>
                </a:solidFill>
                <a:effectLst/>
                <a:latin typeface="+mn-lt"/>
                <a:ea typeface="+mn-ea"/>
                <a:cs typeface="+mn-cs"/>
              </a:rPr>
              <a:t>SKA: continuum (SKA low) jet and HI (SKA mid)</a:t>
            </a:r>
          </a:p>
          <a:p>
            <a:r>
              <a:rPr lang="en-GB" sz="1200" b="0" i="0" u="none" strike="noStrike" kern="1200" dirty="0">
                <a:solidFill>
                  <a:schemeClr val="tx1"/>
                </a:solidFill>
                <a:effectLst/>
                <a:latin typeface="+mn-lt"/>
                <a:ea typeface="+mn-ea"/>
                <a:cs typeface="+mn-cs"/>
              </a:rPr>
              <a:t>WST: ionized gas (IFU), CGM (MOS and IFU), galaxies environment (MOS)</a:t>
            </a:r>
            <a:endParaRPr lang="en-US" dirty="0"/>
          </a:p>
        </p:txBody>
      </p:sp>
      <p:sp>
        <p:nvSpPr>
          <p:cNvPr id="4" name="Slide Number Placeholder 3">
            <a:extLst>
              <a:ext uri="{FF2B5EF4-FFF2-40B4-BE49-F238E27FC236}">
                <a16:creationId xmlns:a16="http://schemas.microsoft.com/office/drawing/2014/main" id="{32D54F1B-C2E2-F42E-6929-9623A5905187}"/>
              </a:ext>
            </a:extLst>
          </p:cNvPr>
          <p:cNvSpPr>
            <a:spLocks noGrp="1"/>
          </p:cNvSpPr>
          <p:nvPr>
            <p:ph type="sldNum" sz="quarter" idx="10"/>
          </p:nvPr>
        </p:nvSpPr>
        <p:spPr/>
        <p:txBody>
          <a:bodyPr/>
          <a:lstStyle/>
          <a:p>
            <a:fld id="{C5E71A4F-FD93-A94F-916D-4D726B91ACAF}" type="slidenum">
              <a:rPr lang="en-US" smtClean="0"/>
              <a:t>37</a:t>
            </a:fld>
            <a:endParaRPr lang="en-US"/>
          </a:p>
        </p:txBody>
      </p:sp>
    </p:spTree>
    <p:extLst>
      <p:ext uri="{BB962C8B-B14F-4D97-AF65-F5344CB8AC3E}">
        <p14:creationId xmlns:p14="http://schemas.microsoft.com/office/powerpoint/2010/main" val="11691242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79D3C-CB4F-F32E-9D8B-1AC3F833E4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ECDE79-DC8C-166F-D440-B67EBA7A4B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9E3954-62E0-2195-EE52-19B0431E8B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BB895E-6B69-C610-6F4A-4E1EE5DC0CAC}"/>
              </a:ext>
            </a:extLst>
          </p:cNvPr>
          <p:cNvSpPr>
            <a:spLocks noGrp="1"/>
          </p:cNvSpPr>
          <p:nvPr>
            <p:ph type="sldNum" sz="quarter" idx="10"/>
          </p:nvPr>
        </p:nvSpPr>
        <p:spPr/>
        <p:txBody>
          <a:bodyPr/>
          <a:lstStyle/>
          <a:p>
            <a:fld id="{C5E71A4F-FD93-A94F-916D-4D726B91ACAF}" type="slidenum">
              <a:rPr lang="en-US" smtClean="0"/>
              <a:t>38</a:t>
            </a:fld>
            <a:endParaRPr lang="en-US"/>
          </a:p>
        </p:txBody>
      </p:sp>
    </p:spTree>
    <p:extLst>
      <p:ext uri="{BB962C8B-B14F-4D97-AF65-F5344CB8AC3E}">
        <p14:creationId xmlns:p14="http://schemas.microsoft.com/office/powerpoint/2010/main" val="867139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3F60E-2B1A-5CA5-E29C-31AB9A5B843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286795E6-618D-C982-82DD-8639196FE5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790F8DF-774E-E670-F9E3-99ED67BA4A6B}"/>
              </a:ext>
            </a:extLst>
          </p:cNvPr>
          <p:cNvSpPr>
            <a:spLocks noGrp="1"/>
          </p:cNvSpPr>
          <p:nvPr>
            <p:ph type="dt" sz="half" idx="10"/>
          </p:nvPr>
        </p:nvSpPr>
        <p:spPr/>
        <p:txBody>
          <a:bodyPr/>
          <a:lstStyle/>
          <a:p>
            <a:fld id="{CF78F064-1E25-434C-AD80-25E3570E164A}" type="datetime1">
              <a:rPr lang="de-DE" smtClean="0"/>
              <a:t>15.09.26</a:t>
            </a:fld>
            <a:endParaRPr lang="en-GB"/>
          </a:p>
        </p:txBody>
      </p:sp>
      <p:sp>
        <p:nvSpPr>
          <p:cNvPr id="5" name="Footer Placeholder 4">
            <a:extLst>
              <a:ext uri="{FF2B5EF4-FFF2-40B4-BE49-F238E27FC236}">
                <a16:creationId xmlns:a16="http://schemas.microsoft.com/office/drawing/2014/main" id="{8DE7A96E-9FFF-F2CE-628F-5BCAC31003F6}"/>
              </a:ext>
            </a:extLst>
          </p:cNvPr>
          <p:cNvSpPr>
            <a:spLocks noGrp="1"/>
          </p:cNvSpPr>
          <p:nvPr>
            <p:ph type="ftr" sz="quarter" idx="11"/>
          </p:nvPr>
        </p:nvSpPr>
        <p:spPr/>
        <p:txBody>
          <a:bodyPr/>
          <a:lstStyle/>
          <a:p>
            <a:r>
              <a:rPr lang="en-GB"/>
              <a:t>Vincenzo Mainieri - Deep24 - October 2024</a:t>
            </a:r>
          </a:p>
        </p:txBody>
      </p:sp>
      <p:sp>
        <p:nvSpPr>
          <p:cNvPr id="6" name="Slide Number Placeholder 5">
            <a:extLst>
              <a:ext uri="{FF2B5EF4-FFF2-40B4-BE49-F238E27FC236}">
                <a16:creationId xmlns:a16="http://schemas.microsoft.com/office/drawing/2014/main" id="{5A22C6EF-7F4C-F1DE-3F41-5E47FC4931CD}"/>
              </a:ext>
            </a:extLst>
          </p:cNvPr>
          <p:cNvSpPr>
            <a:spLocks noGrp="1"/>
          </p:cNvSpPr>
          <p:nvPr>
            <p:ph type="sldNum" sz="quarter" idx="12"/>
          </p:nvPr>
        </p:nvSpPr>
        <p:spPr/>
        <p:txBody>
          <a:bodyPr/>
          <a:lstStyle/>
          <a:p>
            <a:fld id="{262B7600-9068-FC41-8216-6420D830470C}" type="slidenum">
              <a:rPr lang="en-GB" smtClean="0"/>
              <a:t>‹#›</a:t>
            </a:fld>
            <a:endParaRPr lang="en-GB"/>
          </a:p>
        </p:txBody>
      </p:sp>
    </p:spTree>
    <p:extLst>
      <p:ext uri="{BB962C8B-B14F-4D97-AF65-F5344CB8AC3E}">
        <p14:creationId xmlns:p14="http://schemas.microsoft.com/office/powerpoint/2010/main" val="2491645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C02F7-9A37-4DFC-9F27-6728ADE6F16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DDA2489-C5AD-F4CF-2A15-C7E0E929565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56BFDF2-2E04-A59E-52BE-73D854FC6D2D}"/>
              </a:ext>
            </a:extLst>
          </p:cNvPr>
          <p:cNvSpPr>
            <a:spLocks noGrp="1"/>
          </p:cNvSpPr>
          <p:nvPr>
            <p:ph type="dt" sz="half" idx="10"/>
          </p:nvPr>
        </p:nvSpPr>
        <p:spPr/>
        <p:txBody>
          <a:bodyPr/>
          <a:lstStyle/>
          <a:p>
            <a:fld id="{E6F01AD6-96B4-1D4B-9D5F-0DB2AE7CA56A}" type="datetime1">
              <a:rPr lang="de-DE" smtClean="0"/>
              <a:t>15.09.26</a:t>
            </a:fld>
            <a:endParaRPr lang="en-GB"/>
          </a:p>
        </p:txBody>
      </p:sp>
      <p:sp>
        <p:nvSpPr>
          <p:cNvPr id="5" name="Footer Placeholder 4">
            <a:extLst>
              <a:ext uri="{FF2B5EF4-FFF2-40B4-BE49-F238E27FC236}">
                <a16:creationId xmlns:a16="http://schemas.microsoft.com/office/drawing/2014/main" id="{9E905E93-48F8-F470-C29F-09F09E89CDE7}"/>
              </a:ext>
            </a:extLst>
          </p:cNvPr>
          <p:cNvSpPr>
            <a:spLocks noGrp="1"/>
          </p:cNvSpPr>
          <p:nvPr>
            <p:ph type="ftr" sz="quarter" idx="11"/>
          </p:nvPr>
        </p:nvSpPr>
        <p:spPr/>
        <p:txBody>
          <a:bodyPr/>
          <a:lstStyle/>
          <a:p>
            <a:r>
              <a:rPr lang="en-GB"/>
              <a:t>Vincenzo Mainieri - Deep24 - October 2024</a:t>
            </a:r>
          </a:p>
        </p:txBody>
      </p:sp>
      <p:sp>
        <p:nvSpPr>
          <p:cNvPr id="6" name="Slide Number Placeholder 5">
            <a:extLst>
              <a:ext uri="{FF2B5EF4-FFF2-40B4-BE49-F238E27FC236}">
                <a16:creationId xmlns:a16="http://schemas.microsoft.com/office/drawing/2014/main" id="{0259511F-33C6-652D-5935-A49B2AB014F3}"/>
              </a:ext>
            </a:extLst>
          </p:cNvPr>
          <p:cNvSpPr>
            <a:spLocks noGrp="1"/>
          </p:cNvSpPr>
          <p:nvPr>
            <p:ph type="sldNum" sz="quarter" idx="12"/>
          </p:nvPr>
        </p:nvSpPr>
        <p:spPr/>
        <p:txBody>
          <a:bodyPr/>
          <a:lstStyle/>
          <a:p>
            <a:fld id="{262B7600-9068-FC41-8216-6420D830470C}" type="slidenum">
              <a:rPr lang="en-GB" smtClean="0"/>
              <a:t>‹#›</a:t>
            </a:fld>
            <a:endParaRPr lang="en-GB"/>
          </a:p>
        </p:txBody>
      </p:sp>
    </p:spTree>
    <p:extLst>
      <p:ext uri="{BB962C8B-B14F-4D97-AF65-F5344CB8AC3E}">
        <p14:creationId xmlns:p14="http://schemas.microsoft.com/office/powerpoint/2010/main" val="481602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1617A-3255-4B27-A2B8-A214CFE4FA6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3862DED-891A-4D15-12F9-96A3BD9FB4C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5761F95-2609-743A-9B43-94044D3A72C8}"/>
              </a:ext>
            </a:extLst>
          </p:cNvPr>
          <p:cNvSpPr>
            <a:spLocks noGrp="1"/>
          </p:cNvSpPr>
          <p:nvPr>
            <p:ph type="dt" sz="half" idx="10"/>
          </p:nvPr>
        </p:nvSpPr>
        <p:spPr/>
        <p:txBody>
          <a:bodyPr/>
          <a:lstStyle/>
          <a:p>
            <a:fld id="{9A7AEB43-A4FA-204A-A624-A0A0931F42AB}" type="datetime1">
              <a:rPr lang="de-DE" smtClean="0"/>
              <a:t>15.09.26</a:t>
            </a:fld>
            <a:endParaRPr lang="en-GB"/>
          </a:p>
        </p:txBody>
      </p:sp>
      <p:sp>
        <p:nvSpPr>
          <p:cNvPr id="5" name="Footer Placeholder 4">
            <a:extLst>
              <a:ext uri="{FF2B5EF4-FFF2-40B4-BE49-F238E27FC236}">
                <a16:creationId xmlns:a16="http://schemas.microsoft.com/office/drawing/2014/main" id="{9567EA36-35CF-2B14-9F84-5AEFF93A05AF}"/>
              </a:ext>
            </a:extLst>
          </p:cNvPr>
          <p:cNvSpPr>
            <a:spLocks noGrp="1"/>
          </p:cNvSpPr>
          <p:nvPr>
            <p:ph type="ftr" sz="quarter" idx="11"/>
          </p:nvPr>
        </p:nvSpPr>
        <p:spPr/>
        <p:txBody>
          <a:bodyPr/>
          <a:lstStyle/>
          <a:p>
            <a:r>
              <a:rPr lang="en-GB"/>
              <a:t>Vincenzo Mainieri - Deep24 - October 2024</a:t>
            </a:r>
          </a:p>
        </p:txBody>
      </p:sp>
      <p:sp>
        <p:nvSpPr>
          <p:cNvPr id="6" name="Slide Number Placeholder 5">
            <a:extLst>
              <a:ext uri="{FF2B5EF4-FFF2-40B4-BE49-F238E27FC236}">
                <a16:creationId xmlns:a16="http://schemas.microsoft.com/office/drawing/2014/main" id="{32A58553-7176-BAF9-2B91-99F22C13A792}"/>
              </a:ext>
            </a:extLst>
          </p:cNvPr>
          <p:cNvSpPr>
            <a:spLocks noGrp="1"/>
          </p:cNvSpPr>
          <p:nvPr>
            <p:ph type="sldNum" sz="quarter" idx="12"/>
          </p:nvPr>
        </p:nvSpPr>
        <p:spPr/>
        <p:txBody>
          <a:bodyPr/>
          <a:lstStyle/>
          <a:p>
            <a:fld id="{262B7600-9068-FC41-8216-6420D830470C}" type="slidenum">
              <a:rPr lang="en-GB" smtClean="0"/>
              <a:t>‹#›</a:t>
            </a:fld>
            <a:endParaRPr lang="en-GB"/>
          </a:p>
        </p:txBody>
      </p:sp>
    </p:spTree>
    <p:extLst>
      <p:ext uri="{BB962C8B-B14F-4D97-AF65-F5344CB8AC3E}">
        <p14:creationId xmlns:p14="http://schemas.microsoft.com/office/powerpoint/2010/main" val="1724236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415D5-8713-C700-E42B-7E066E7187C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3EC675F-EBB4-A024-1A8C-FA47C579521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CAEB972-A4E1-0AF6-AAB4-92979091ADE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A7299BC-0023-37D8-8F93-AB889DE7C43D}"/>
              </a:ext>
            </a:extLst>
          </p:cNvPr>
          <p:cNvSpPr>
            <a:spLocks noGrp="1"/>
          </p:cNvSpPr>
          <p:nvPr>
            <p:ph type="dt" sz="half" idx="10"/>
          </p:nvPr>
        </p:nvSpPr>
        <p:spPr/>
        <p:txBody>
          <a:bodyPr/>
          <a:lstStyle/>
          <a:p>
            <a:fld id="{7D431C44-6A6B-6E4B-BDAA-8F2293FA37F1}" type="datetime1">
              <a:rPr lang="de-DE" smtClean="0"/>
              <a:t>15.09.26</a:t>
            </a:fld>
            <a:endParaRPr lang="en-GB"/>
          </a:p>
        </p:txBody>
      </p:sp>
      <p:sp>
        <p:nvSpPr>
          <p:cNvPr id="6" name="Footer Placeholder 5">
            <a:extLst>
              <a:ext uri="{FF2B5EF4-FFF2-40B4-BE49-F238E27FC236}">
                <a16:creationId xmlns:a16="http://schemas.microsoft.com/office/drawing/2014/main" id="{DFB94A93-87BD-F861-7B69-783165E359F8}"/>
              </a:ext>
            </a:extLst>
          </p:cNvPr>
          <p:cNvSpPr>
            <a:spLocks noGrp="1"/>
          </p:cNvSpPr>
          <p:nvPr>
            <p:ph type="ftr" sz="quarter" idx="11"/>
          </p:nvPr>
        </p:nvSpPr>
        <p:spPr/>
        <p:txBody>
          <a:bodyPr/>
          <a:lstStyle/>
          <a:p>
            <a:r>
              <a:rPr lang="en-GB"/>
              <a:t>Vincenzo Mainieri - Deep24 - October 2024</a:t>
            </a:r>
          </a:p>
        </p:txBody>
      </p:sp>
      <p:sp>
        <p:nvSpPr>
          <p:cNvPr id="7" name="Slide Number Placeholder 6">
            <a:extLst>
              <a:ext uri="{FF2B5EF4-FFF2-40B4-BE49-F238E27FC236}">
                <a16:creationId xmlns:a16="http://schemas.microsoft.com/office/drawing/2014/main" id="{C08D6008-A460-4BC6-FECC-B8EFACEF5370}"/>
              </a:ext>
            </a:extLst>
          </p:cNvPr>
          <p:cNvSpPr>
            <a:spLocks noGrp="1"/>
          </p:cNvSpPr>
          <p:nvPr>
            <p:ph type="sldNum" sz="quarter" idx="12"/>
          </p:nvPr>
        </p:nvSpPr>
        <p:spPr/>
        <p:txBody>
          <a:bodyPr/>
          <a:lstStyle/>
          <a:p>
            <a:fld id="{262B7600-9068-FC41-8216-6420D830470C}" type="slidenum">
              <a:rPr lang="en-GB" smtClean="0"/>
              <a:t>‹#›</a:t>
            </a:fld>
            <a:endParaRPr lang="en-GB"/>
          </a:p>
        </p:txBody>
      </p:sp>
    </p:spTree>
    <p:extLst>
      <p:ext uri="{BB962C8B-B14F-4D97-AF65-F5344CB8AC3E}">
        <p14:creationId xmlns:p14="http://schemas.microsoft.com/office/powerpoint/2010/main" val="917848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A3735-2ECA-E6E7-6940-99B6A9CFF43F}"/>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BBC986AA-9410-3513-CA5F-3E0BE14A3A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DBEE424-2F14-F9D3-68E6-748A2AA0A1F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1C51C4E-037A-D2A6-9250-145E2C6821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D837C73-D12E-935C-155D-615FEE714F7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16C4049-E2E6-F21E-A82B-9EE60B61C1D2}"/>
              </a:ext>
            </a:extLst>
          </p:cNvPr>
          <p:cNvSpPr>
            <a:spLocks noGrp="1"/>
          </p:cNvSpPr>
          <p:nvPr>
            <p:ph type="dt" sz="half" idx="10"/>
          </p:nvPr>
        </p:nvSpPr>
        <p:spPr/>
        <p:txBody>
          <a:bodyPr/>
          <a:lstStyle/>
          <a:p>
            <a:fld id="{1DC345D8-1BB3-AC4E-85A2-AD5F2334EF5F}" type="datetime1">
              <a:rPr lang="de-DE" smtClean="0"/>
              <a:t>15.09.26</a:t>
            </a:fld>
            <a:endParaRPr lang="en-GB"/>
          </a:p>
        </p:txBody>
      </p:sp>
      <p:sp>
        <p:nvSpPr>
          <p:cNvPr id="8" name="Footer Placeholder 7">
            <a:extLst>
              <a:ext uri="{FF2B5EF4-FFF2-40B4-BE49-F238E27FC236}">
                <a16:creationId xmlns:a16="http://schemas.microsoft.com/office/drawing/2014/main" id="{D5A83E93-5C76-C252-86B1-C18384239B7D}"/>
              </a:ext>
            </a:extLst>
          </p:cNvPr>
          <p:cNvSpPr>
            <a:spLocks noGrp="1"/>
          </p:cNvSpPr>
          <p:nvPr>
            <p:ph type="ftr" sz="quarter" idx="11"/>
          </p:nvPr>
        </p:nvSpPr>
        <p:spPr/>
        <p:txBody>
          <a:bodyPr/>
          <a:lstStyle/>
          <a:p>
            <a:r>
              <a:rPr lang="en-GB"/>
              <a:t>Vincenzo Mainieri - Deep24 - October 2024</a:t>
            </a:r>
          </a:p>
        </p:txBody>
      </p:sp>
      <p:sp>
        <p:nvSpPr>
          <p:cNvPr id="9" name="Slide Number Placeholder 8">
            <a:extLst>
              <a:ext uri="{FF2B5EF4-FFF2-40B4-BE49-F238E27FC236}">
                <a16:creationId xmlns:a16="http://schemas.microsoft.com/office/drawing/2014/main" id="{F7E664F3-1010-35EF-A9D1-C8FC161A9E09}"/>
              </a:ext>
            </a:extLst>
          </p:cNvPr>
          <p:cNvSpPr>
            <a:spLocks noGrp="1"/>
          </p:cNvSpPr>
          <p:nvPr>
            <p:ph type="sldNum" sz="quarter" idx="12"/>
          </p:nvPr>
        </p:nvSpPr>
        <p:spPr/>
        <p:txBody>
          <a:bodyPr/>
          <a:lstStyle/>
          <a:p>
            <a:fld id="{262B7600-9068-FC41-8216-6420D830470C}" type="slidenum">
              <a:rPr lang="en-GB" smtClean="0"/>
              <a:t>‹#›</a:t>
            </a:fld>
            <a:endParaRPr lang="en-GB"/>
          </a:p>
        </p:txBody>
      </p:sp>
    </p:spTree>
    <p:extLst>
      <p:ext uri="{BB962C8B-B14F-4D97-AF65-F5344CB8AC3E}">
        <p14:creationId xmlns:p14="http://schemas.microsoft.com/office/powerpoint/2010/main" val="188951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83662-E1AF-2627-476E-B021929226B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2F9716AE-8E3D-AD5B-B2BB-76E01B5AC436}"/>
              </a:ext>
            </a:extLst>
          </p:cNvPr>
          <p:cNvSpPr>
            <a:spLocks noGrp="1"/>
          </p:cNvSpPr>
          <p:nvPr>
            <p:ph type="dt" sz="half" idx="10"/>
          </p:nvPr>
        </p:nvSpPr>
        <p:spPr/>
        <p:txBody>
          <a:bodyPr/>
          <a:lstStyle/>
          <a:p>
            <a:fld id="{BDF137CE-1954-0B46-B3C6-D955ABF279A2}" type="datetime1">
              <a:rPr lang="de-DE" smtClean="0"/>
              <a:t>15.09.26</a:t>
            </a:fld>
            <a:endParaRPr lang="en-GB"/>
          </a:p>
        </p:txBody>
      </p:sp>
      <p:sp>
        <p:nvSpPr>
          <p:cNvPr id="4" name="Footer Placeholder 3">
            <a:extLst>
              <a:ext uri="{FF2B5EF4-FFF2-40B4-BE49-F238E27FC236}">
                <a16:creationId xmlns:a16="http://schemas.microsoft.com/office/drawing/2014/main" id="{04CC31A1-6B72-CAA8-CF6B-AFD16204CC84}"/>
              </a:ext>
            </a:extLst>
          </p:cNvPr>
          <p:cNvSpPr>
            <a:spLocks noGrp="1"/>
          </p:cNvSpPr>
          <p:nvPr>
            <p:ph type="ftr" sz="quarter" idx="11"/>
          </p:nvPr>
        </p:nvSpPr>
        <p:spPr/>
        <p:txBody>
          <a:bodyPr/>
          <a:lstStyle/>
          <a:p>
            <a:r>
              <a:rPr lang="en-GB"/>
              <a:t>Vincenzo Mainieri - Deep24 - October 2024</a:t>
            </a:r>
          </a:p>
        </p:txBody>
      </p:sp>
      <p:sp>
        <p:nvSpPr>
          <p:cNvPr id="5" name="Slide Number Placeholder 4">
            <a:extLst>
              <a:ext uri="{FF2B5EF4-FFF2-40B4-BE49-F238E27FC236}">
                <a16:creationId xmlns:a16="http://schemas.microsoft.com/office/drawing/2014/main" id="{C2F57CC4-4DD8-B436-6738-FB7824EDBB0A}"/>
              </a:ext>
            </a:extLst>
          </p:cNvPr>
          <p:cNvSpPr>
            <a:spLocks noGrp="1"/>
          </p:cNvSpPr>
          <p:nvPr>
            <p:ph type="sldNum" sz="quarter" idx="12"/>
          </p:nvPr>
        </p:nvSpPr>
        <p:spPr/>
        <p:txBody>
          <a:bodyPr/>
          <a:lstStyle/>
          <a:p>
            <a:fld id="{262B7600-9068-FC41-8216-6420D830470C}" type="slidenum">
              <a:rPr lang="en-GB" smtClean="0"/>
              <a:t>‹#›</a:t>
            </a:fld>
            <a:endParaRPr lang="en-GB"/>
          </a:p>
        </p:txBody>
      </p:sp>
    </p:spTree>
    <p:extLst>
      <p:ext uri="{BB962C8B-B14F-4D97-AF65-F5344CB8AC3E}">
        <p14:creationId xmlns:p14="http://schemas.microsoft.com/office/powerpoint/2010/main" val="938483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83BEB4-D0F5-F838-734B-170A2A513AAA}"/>
              </a:ext>
            </a:extLst>
          </p:cNvPr>
          <p:cNvSpPr>
            <a:spLocks noGrp="1"/>
          </p:cNvSpPr>
          <p:nvPr>
            <p:ph type="dt" sz="half" idx="10"/>
          </p:nvPr>
        </p:nvSpPr>
        <p:spPr/>
        <p:txBody>
          <a:bodyPr/>
          <a:lstStyle/>
          <a:p>
            <a:fld id="{74949B62-5EFD-CE4D-A209-86ED9790381F}" type="datetime1">
              <a:rPr lang="de-DE" smtClean="0"/>
              <a:t>15.09.26</a:t>
            </a:fld>
            <a:endParaRPr lang="en-GB"/>
          </a:p>
        </p:txBody>
      </p:sp>
      <p:sp>
        <p:nvSpPr>
          <p:cNvPr id="3" name="Footer Placeholder 2">
            <a:extLst>
              <a:ext uri="{FF2B5EF4-FFF2-40B4-BE49-F238E27FC236}">
                <a16:creationId xmlns:a16="http://schemas.microsoft.com/office/drawing/2014/main" id="{525318FC-1A61-BFDB-0313-F4E962971D00}"/>
              </a:ext>
            </a:extLst>
          </p:cNvPr>
          <p:cNvSpPr>
            <a:spLocks noGrp="1"/>
          </p:cNvSpPr>
          <p:nvPr>
            <p:ph type="ftr" sz="quarter" idx="11"/>
          </p:nvPr>
        </p:nvSpPr>
        <p:spPr/>
        <p:txBody>
          <a:bodyPr/>
          <a:lstStyle/>
          <a:p>
            <a:r>
              <a:rPr lang="en-GB"/>
              <a:t>Vincenzo Mainieri - Deep24 - October 2024</a:t>
            </a:r>
          </a:p>
        </p:txBody>
      </p:sp>
      <p:sp>
        <p:nvSpPr>
          <p:cNvPr id="4" name="Slide Number Placeholder 3">
            <a:extLst>
              <a:ext uri="{FF2B5EF4-FFF2-40B4-BE49-F238E27FC236}">
                <a16:creationId xmlns:a16="http://schemas.microsoft.com/office/drawing/2014/main" id="{0C7793AB-048C-B46B-3614-B16FBB3CDE25}"/>
              </a:ext>
            </a:extLst>
          </p:cNvPr>
          <p:cNvSpPr>
            <a:spLocks noGrp="1"/>
          </p:cNvSpPr>
          <p:nvPr>
            <p:ph type="sldNum" sz="quarter" idx="12"/>
          </p:nvPr>
        </p:nvSpPr>
        <p:spPr/>
        <p:txBody>
          <a:bodyPr/>
          <a:lstStyle/>
          <a:p>
            <a:fld id="{262B7600-9068-FC41-8216-6420D830470C}" type="slidenum">
              <a:rPr lang="en-GB" smtClean="0"/>
              <a:t>‹#›</a:t>
            </a:fld>
            <a:endParaRPr lang="en-GB"/>
          </a:p>
        </p:txBody>
      </p:sp>
    </p:spTree>
    <p:extLst>
      <p:ext uri="{BB962C8B-B14F-4D97-AF65-F5344CB8AC3E}">
        <p14:creationId xmlns:p14="http://schemas.microsoft.com/office/powerpoint/2010/main" val="963610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200C6-31A2-76A7-59E0-38C5A0CBCC8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D4E39CED-9532-45F8-40D3-72E6340695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4486C4A9-6757-D90A-5C75-564540C77C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5A191D2-1BE6-1542-3A09-C13DA77ED943}"/>
              </a:ext>
            </a:extLst>
          </p:cNvPr>
          <p:cNvSpPr>
            <a:spLocks noGrp="1"/>
          </p:cNvSpPr>
          <p:nvPr>
            <p:ph type="dt" sz="half" idx="10"/>
          </p:nvPr>
        </p:nvSpPr>
        <p:spPr/>
        <p:txBody>
          <a:bodyPr/>
          <a:lstStyle/>
          <a:p>
            <a:fld id="{43412D64-34DC-5740-BF0E-728C7DC86D82}" type="datetime1">
              <a:rPr lang="de-DE" smtClean="0"/>
              <a:t>15.09.26</a:t>
            </a:fld>
            <a:endParaRPr lang="en-GB"/>
          </a:p>
        </p:txBody>
      </p:sp>
      <p:sp>
        <p:nvSpPr>
          <p:cNvPr id="6" name="Footer Placeholder 5">
            <a:extLst>
              <a:ext uri="{FF2B5EF4-FFF2-40B4-BE49-F238E27FC236}">
                <a16:creationId xmlns:a16="http://schemas.microsoft.com/office/drawing/2014/main" id="{CF40AE2D-03D3-7090-33BE-21D5879B9946}"/>
              </a:ext>
            </a:extLst>
          </p:cNvPr>
          <p:cNvSpPr>
            <a:spLocks noGrp="1"/>
          </p:cNvSpPr>
          <p:nvPr>
            <p:ph type="ftr" sz="quarter" idx="11"/>
          </p:nvPr>
        </p:nvSpPr>
        <p:spPr/>
        <p:txBody>
          <a:bodyPr/>
          <a:lstStyle/>
          <a:p>
            <a:r>
              <a:rPr lang="en-GB"/>
              <a:t>Vincenzo Mainieri - Deep24 - October 2024</a:t>
            </a:r>
          </a:p>
        </p:txBody>
      </p:sp>
      <p:sp>
        <p:nvSpPr>
          <p:cNvPr id="7" name="Slide Number Placeholder 6">
            <a:extLst>
              <a:ext uri="{FF2B5EF4-FFF2-40B4-BE49-F238E27FC236}">
                <a16:creationId xmlns:a16="http://schemas.microsoft.com/office/drawing/2014/main" id="{AA1466A1-B92A-1C07-0B56-B0D3FDFDE007}"/>
              </a:ext>
            </a:extLst>
          </p:cNvPr>
          <p:cNvSpPr>
            <a:spLocks noGrp="1"/>
          </p:cNvSpPr>
          <p:nvPr>
            <p:ph type="sldNum" sz="quarter" idx="12"/>
          </p:nvPr>
        </p:nvSpPr>
        <p:spPr/>
        <p:txBody>
          <a:bodyPr/>
          <a:lstStyle/>
          <a:p>
            <a:fld id="{262B7600-9068-FC41-8216-6420D830470C}" type="slidenum">
              <a:rPr lang="en-GB" smtClean="0"/>
              <a:t>‹#›</a:t>
            </a:fld>
            <a:endParaRPr lang="en-GB"/>
          </a:p>
        </p:txBody>
      </p:sp>
    </p:spTree>
    <p:extLst>
      <p:ext uri="{BB962C8B-B14F-4D97-AF65-F5344CB8AC3E}">
        <p14:creationId xmlns:p14="http://schemas.microsoft.com/office/powerpoint/2010/main" val="1819778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E6CB3-9E76-0734-89D2-F6FD2505B1F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BFC3D0F-E6A5-141D-16D7-225F88E784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3985A65-87E0-ECE9-0605-61D2BEC2E6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924ACEB-1959-6F44-DBD7-C53BDA942BBA}"/>
              </a:ext>
            </a:extLst>
          </p:cNvPr>
          <p:cNvSpPr>
            <a:spLocks noGrp="1"/>
          </p:cNvSpPr>
          <p:nvPr>
            <p:ph type="dt" sz="half" idx="10"/>
          </p:nvPr>
        </p:nvSpPr>
        <p:spPr/>
        <p:txBody>
          <a:bodyPr/>
          <a:lstStyle/>
          <a:p>
            <a:fld id="{CDFB99BE-F5A3-4A43-AC2C-321718451176}" type="datetime1">
              <a:rPr lang="de-DE" smtClean="0"/>
              <a:t>15.09.26</a:t>
            </a:fld>
            <a:endParaRPr lang="en-GB"/>
          </a:p>
        </p:txBody>
      </p:sp>
      <p:sp>
        <p:nvSpPr>
          <p:cNvPr id="6" name="Footer Placeholder 5">
            <a:extLst>
              <a:ext uri="{FF2B5EF4-FFF2-40B4-BE49-F238E27FC236}">
                <a16:creationId xmlns:a16="http://schemas.microsoft.com/office/drawing/2014/main" id="{AFFAA4AB-98BC-E083-D14E-E501C58BC7B8}"/>
              </a:ext>
            </a:extLst>
          </p:cNvPr>
          <p:cNvSpPr>
            <a:spLocks noGrp="1"/>
          </p:cNvSpPr>
          <p:nvPr>
            <p:ph type="ftr" sz="quarter" idx="11"/>
          </p:nvPr>
        </p:nvSpPr>
        <p:spPr/>
        <p:txBody>
          <a:bodyPr/>
          <a:lstStyle/>
          <a:p>
            <a:r>
              <a:rPr lang="en-GB"/>
              <a:t>Vincenzo Mainieri - Deep24 - October 2024</a:t>
            </a:r>
          </a:p>
        </p:txBody>
      </p:sp>
      <p:sp>
        <p:nvSpPr>
          <p:cNvPr id="7" name="Slide Number Placeholder 6">
            <a:extLst>
              <a:ext uri="{FF2B5EF4-FFF2-40B4-BE49-F238E27FC236}">
                <a16:creationId xmlns:a16="http://schemas.microsoft.com/office/drawing/2014/main" id="{1653A417-6DA3-D056-7FE7-ECDD672B13B5}"/>
              </a:ext>
            </a:extLst>
          </p:cNvPr>
          <p:cNvSpPr>
            <a:spLocks noGrp="1"/>
          </p:cNvSpPr>
          <p:nvPr>
            <p:ph type="sldNum" sz="quarter" idx="12"/>
          </p:nvPr>
        </p:nvSpPr>
        <p:spPr/>
        <p:txBody>
          <a:bodyPr/>
          <a:lstStyle/>
          <a:p>
            <a:fld id="{262B7600-9068-FC41-8216-6420D830470C}" type="slidenum">
              <a:rPr lang="en-GB" smtClean="0"/>
              <a:t>‹#›</a:t>
            </a:fld>
            <a:endParaRPr lang="en-GB"/>
          </a:p>
        </p:txBody>
      </p:sp>
    </p:spTree>
    <p:extLst>
      <p:ext uri="{BB962C8B-B14F-4D97-AF65-F5344CB8AC3E}">
        <p14:creationId xmlns:p14="http://schemas.microsoft.com/office/powerpoint/2010/main" val="610157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88C2F-0952-4D4F-0117-96538A7326F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328DC89-B4F8-6EA3-78AB-4BCF2EBD02E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5230A65-9E14-3BD4-B7C7-00ADEC9463FE}"/>
              </a:ext>
            </a:extLst>
          </p:cNvPr>
          <p:cNvSpPr>
            <a:spLocks noGrp="1"/>
          </p:cNvSpPr>
          <p:nvPr>
            <p:ph type="dt" sz="half" idx="10"/>
          </p:nvPr>
        </p:nvSpPr>
        <p:spPr/>
        <p:txBody>
          <a:bodyPr/>
          <a:lstStyle/>
          <a:p>
            <a:fld id="{08ABE8FA-78C5-6346-BC6B-0BD76B86F823}" type="datetime1">
              <a:rPr lang="de-DE" smtClean="0"/>
              <a:t>15.09.26</a:t>
            </a:fld>
            <a:endParaRPr lang="en-GB"/>
          </a:p>
        </p:txBody>
      </p:sp>
      <p:sp>
        <p:nvSpPr>
          <p:cNvPr id="5" name="Footer Placeholder 4">
            <a:extLst>
              <a:ext uri="{FF2B5EF4-FFF2-40B4-BE49-F238E27FC236}">
                <a16:creationId xmlns:a16="http://schemas.microsoft.com/office/drawing/2014/main" id="{5D8501E3-D7CF-FD44-4A19-0E2842374976}"/>
              </a:ext>
            </a:extLst>
          </p:cNvPr>
          <p:cNvSpPr>
            <a:spLocks noGrp="1"/>
          </p:cNvSpPr>
          <p:nvPr>
            <p:ph type="ftr" sz="quarter" idx="11"/>
          </p:nvPr>
        </p:nvSpPr>
        <p:spPr/>
        <p:txBody>
          <a:bodyPr/>
          <a:lstStyle/>
          <a:p>
            <a:r>
              <a:rPr lang="en-GB"/>
              <a:t>Vincenzo Mainieri - Deep24 - October 2024</a:t>
            </a:r>
          </a:p>
        </p:txBody>
      </p:sp>
      <p:sp>
        <p:nvSpPr>
          <p:cNvPr id="6" name="Slide Number Placeholder 5">
            <a:extLst>
              <a:ext uri="{FF2B5EF4-FFF2-40B4-BE49-F238E27FC236}">
                <a16:creationId xmlns:a16="http://schemas.microsoft.com/office/drawing/2014/main" id="{6A4496A8-3965-0A71-BF20-360495F6EA7E}"/>
              </a:ext>
            </a:extLst>
          </p:cNvPr>
          <p:cNvSpPr>
            <a:spLocks noGrp="1"/>
          </p:cNvSpPr>
          <p:nvPr>
            <p:ph type="sldNum" sz="quarter" idx="12"/>
          </p:nvPr>
        </p:nvSpPr>
        <p:spPr/>
        <p:txBody>
          <a:bodyPr/>
          <a:lstStyle/>
          <a:p>
            <a:fld id="{262B7600-9068-FC41-8216-6420D830470C}" type="slidenum">
              <a:rPr lang="en-GB" smtClean="0"/>
              <a:t>‹#›</a:t>
            </a:fld>
            <a:endParaRPr lang="en-GB"/>
          </a:p>
        </p:txBody>
      </p:sp>
    </p:spTree>
    <p:extLst>
      <p:ext uri="{BB962C8B-B14F-4D97-AF65-F5344CB8AC3E}">
        <p14:creationId xmlns:p14="http://schemas.microsoft.com/office/powerpoint/2010/main" val="2857607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B650FA-BC86-B454-225D-6E8755C7CFBB}"/>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93EAABB7-81CF-4993-B4B8-03905F80793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7F3B606-C54B-9753-AA46-F2909095E0D1}"/>
              </a:ext>
            </a:extLst>
          </p:cNvPr>
          <p:cNvSpPr>
            <a:spLocks noGrp="1"/>
          </p:cNvSpPr>
          <p:nvPr>
            <p:ph type="dt" sz="half" idx="10"/>
          </p:nvPr>
        </p:nvSpPr>
        <p:spPr/>
        <p:txBody>
          <a:bodyPr/>
          <a:lstStyle/>
          <a:p>
            <a:fld id="{26113622-5EA8-424F-B035-1A27D597B4A1}" type="datetime1">
              <a:rPr lang="de-DE" smtClean="0"/>
              <a:t>15.09.26</a:t>
            </a:fld>
            <a:endParaRPr lang="en-GB"/>
          </a:p>
        </p:txBody>
      </p:sp>
      <p:sp>
        <p:nvSpPr>
          <p:cNvPr id="5" name="Footer Placeholder 4">
            <a:extLst>
              <a:ext uri="{FF2B5EF4-FFF2-40B4-BE49-F238E27FC236}">
                <a16:creationId xmlns:a16="http://schemas.microsoft.com/office/drawing/2014/main" id="{585F25E8-A88D-83A8-6BAD-67C8184B6998}"/>
              </a:ext>
            </a:extLst>
          </p:cNvPr>
          <p:cNvSpPr>
            <a:spLocks noGrp="1"/>
          </p:cNvSpPr>
          <p:nvPr>
            <p:ph type="ftr" sz="quarter" idx="11"/>
          </p:nvPr>
        </p:nvSpPr>
        <p:spPr/>
        <p:txBody>
          <a:bodyPr/>
          <a:lstStyle/>
          <a:p>
            <a:r>
              <a:rPr lang="en-GB"/>
              <a:t>Vincenzo Mainieri - Deep24 - October 2024</a:t>
            </a:r>
          </a:p>
        </p:txBody>
      </p:sp>
      <p:sp>
        <p:nvSpPr>
          <p:cNvPr id="6" name="Slide Number Placeholder 5">
            <a:extLst>
              <a:ext uri="{FF2B5EF4-FFF2-40B4-BE49-F238E27FC236}">
                <a16:creationId xmlns:a16="http://schemas.microsoft.com/office/drawing/2014/main" id="{62760F7C-068B-D998-51BB-A6EA0BC61557}"/>
              </a:ext>
            </a:extLst>
          </p:cNvPr>
          <p:cNvSpPr>
            <a:spLocks noGrp="1"/>
          </p:cNvSpPr>
          <p:nvPr>
            <p:ph type="sldNum" sz="quarter" idx="12"/>
          </p:nvPr>
        </p:nvSpPr>
        <p:spPr/>
        <p:txBody>
          <a:bodyPr/>
          <a:lstStyle/>
          <a:p>
            <a:fld id="{262B7600-9068-FC41-8216-6420D830470C}" type="slidenum">
              <a:rPr lang="en-GB" smtClean="0"/>
              <a:t>‹#›</a:t>
            </a:fld>
            <a:endParaRPr lang="en-GB"/>
          </a:p>
        </p:txBody>
      </p:sp>
    </p:spTree>
    <p:extLst>
      <p:ext uri="{BB962C8B-B14F-4D97-AF65-F5344CB8AC3E}">
        <p14:creationId xmlns:p14="http://schemas.microsoft.com/office/powerpoint/2010/main" val="910105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34C08A-88CC-E880-CA7C-5CBCA73337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9DF4E97-3FEE-2595-D4C2-01879AE1B3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87B9C5F-4994-F00C-4036-CCCD4E8B04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35ECC2A-8ED9-BE4D-B4F4-31321CC37C0C}" type="datetime1">
              <a:rPr lang="de-DE" smtClean="0"/>
              <a:t>15.09.26</a:t>
            </a:fld>
            <a:endParaRPr lang="en-GB"/>
          </a:p>
        </p:txBody>
      </p:sp>
      <p:sp>
        <p:nvSpPr>
          <p:cNvPr id="5" name="Footer Placeholder 4">
            <a:extLst>
              <a:ext uri="{FF2B5EF4-FFF2-40B4-BE49-F238E27FC236}">
                <a16:creationId xmlns:a16="http://schemas.microsoft.com/office/drawing/2014/main" id="{171F65EF-8A92-55A9-27E6-546DB254A2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GB"/>
              <a:t>Vincenzo Mainieri - Deep24 - October 2024</a:t>
            </a:r>
          </a:p>
        </p:txBody>
      </p:sp>
      <p:sp>
        <p:nvSpPr>
          <p:cNvPr id="6" name="Slide Number Placeholder 5">
            <a:extLst>
              <a:ext uri="{FF2B5EF4-FFF2-40B4-BE49-F238E27FC236}">
                <a16:creationId xmlns:a16="http://schemas.microsoft.com/office/drawing/2014/main" id="{3D683394-7FCA-8DBC-5130-104843DDEC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62B7600-9068-FC41-8216-6420D830470C}" type="slidenum">
              <a:rPr lang="en-GB" smtClean="0"/>
              <a:t>‹#›</a:t>
            </a:fld>
            <a:endParaRPr lang="en-GB"/>
          </a:p>
        </p:txBody>
      </p:sp>
    </p:spTree>
    <p:extLst>
      <p:ext uri="{BB962C8B-B14F-4D97-AF65-F5344CB8AC3E}">
        <p14:creationId xmlns:p14="http://schemas.microsoft.com/office/powerpoint/2010/main" val="31750931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tiff"/><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0.jpg"/><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28.jpg"/></Relationships>
</file>

<file path=ppt/slides/_rels/slide1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35.emf"/></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emf"/></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490.png"/></Relationships>
</file>

<file path=ppt/slides/_rels/slide28.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54.pn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57.png"/><Relationship Id="rId4" Type="http://schemas.openxmlformats.org/officeDocument/2006/relationships/image" Target="../media/image56.png"/></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59.jp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0.jp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image" Target="../media/image64.pn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72.jpg"/><Relationship Id="rId5" Type="http://schemas.openxmlformats.org/officeDocument/2006/relationships/image" Target="../media/image2.jpeg"/><Relationship Id="rId4" Type="http://schemas.openxmlformats.org/officeDocument/2006/relationships/image" Target="../media/image71.jpg"/></Relationships>
</file>

<file path=ppt/slides/_rels/slide3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73.jpg"/><Relationship Id="rId5" Type="http://schemas.openxmlformats.org/officeDocument/2006/relationships/image" Target="../media/image2.jpeg"/><Relationship Id="rId4" Type="http://schemas.openxmlformats.org/officeDocument/2006/relationships/image" Target="../media/image71.jpg"/></Relationships>
</file>

<file path=ppt/slides/_rels/slide3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B9991EC2-2B05-E580-25D3-B6C319405E2A}"/>
            </a:ext>
          </a:extLst>
        </p:cNvPr>
        <p:cNvGrpSpPr/>
        <p:nvPr/>
      </p:nvGrpSpPr>
      <p:grpSpPr>
        <a:xfrm>
          <a:off x="0" y="0"/>
          <a:ext cx="0" cy="0"/>
          <a:chOff x="0" y="0"/>
          <a:chExt cx="0" cy="0"/>
        </a:xfrm>
      </p:grpSpPr>
      <p:pic>
        <p:nvPicPr>
          <p:cNvPr id="8" name="Picture 2" descr="eso-logo-p3005.jpg">
            <a:extLst>
              <a:ext uri="{FF2B5EF4-FFF2-40B4-BE49-F238E27FC236}">
                <a16:creationId xmlns:a16="http://schemas.microsoft.com/office/drawing/2014/main" id="{761A761E-1E60-7030-4CA7-ECD8B288844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98369654-891A-BFFE-8F0E-818BB0E9D8DA}"/>
              </a:ext>
            </a:extLst>
          </p:cNvPr>
          <p:cNvSpPr txBox="1"/>
          <p:nvPr/>
        </p:nvSpPr>
        <p:spPr>
          <a:xfrm>
            <a:off x="4656070" y="2828081"/>
            <a:ext cx="3864519" cy="800219"/>
          </a:xfrm>
          <a:prstGeom prst="rect">
            <a:avLst/>
          </a:prstGeom>
          <a:noFill/>
        </p:spPr>
        <p:txBody>
          <a:bodyPr wrap="none" rtlCol="0">
            <a:spAutoFit/>
          </a:bodyPr>
          <a:lstStyle/>
          <a:p>
            <a:r>
              <a:rPr lang="en-GB" sz="2800" dirty="0">
                <a:solidFill>
                  <a:schemeClr val="bg1"/>
                </a:solidFill>
              </a:rPr>
              <a:t>Vincenzo Mainieri (ESO)</a:t>
            </a:r>
          </a:p>
          <a:p>
            <a:endParaRPr lang="en-GB" dirty="0"/>
          </a:p>
        </p:txBody>
      </p:sp>
      <p:sp>
        <p:nvSpPr>
          <p:cNvPr id="2" name="Rounded Rectangle 1">
            <a:extLst>
              <a:ext uri="{FF2B5EF4-FFF2-40B4-BE49-F238E27FC236}">
                <a16:creationId xmlns:a16="http://schemas.microsoft.com/office/drawing/2014/main" id="{C4EDCC86-41CB-BA90-8EB4-081C08ACBEB5}"/>
              </a:ext>
            </a:extLst>
          </p:cNvPr>
          <p:cNvSpPr/>
          <p:nvPr/>
        </p:nvSpPr>
        <p:spPr>
          <a:xfrm>
            <a:off x="3957403" y="0"/>
            <a:ext cx="7644984" cy="1888761"/>
          </a:xfrm>
          <a:prstGeom prst="round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1">
            <a:extLst>
              <a:ext uri="{FF2B5EF4-FFF2-40B4-BE49-F238E27FC236}">
                <a16:creationId xmlns:a16="http://schemas.microsoft.com/office/drawing/2014/main" id="{F433B707-C9B6-B7FB-5338-7B8CDF5AF71A}"/>
              </a:ext>
            </a:extLst>
          </p:cNvPr>
          <p:cNvSpPr txBox="1">
            <a:spLocks noChangeArrowheads="1"/>
          </p:cNvSpPr>
          <p:nvPr/>
        </p:nvSpPr>
        <p:spPr>
          <a:xfrm>
            <a:off x="2443908" y="1473124"/>
            <a:ext cx="8288845" cy="83127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3600" dirty="0">
                <a:solidFill>
                  <a:schemeClr val="bg1"/>
                </a:solidFill>
              </a:rPr>
              <a:t>AGN feedback: a multi-scale and </a:t>
            </a:r>
          </a:p>
          <a:p>
            <a:pPr algn="ctr"/>
            <a:r>
              <a:rPr lang="en-US" altLang="en-US" sz="3600" dirty="0">
                <a:solidFill>
                  <a:schemeClr val="bg1"/>
                </a:solidFill>
              </a:rPr>
              <a:t>multi-phase challenge</a:t>
            </a:r>
          </a:p>
        </p:txBody>
      </p:sp>
    </p:spTree>
    <p:extLst>
      <p:ext uri="{BB962C8B-B14F-4D97-AF65-F5344CB8AC3E}">
        <p14:creationId xmlns:p14="http://schemas.microsoft.com/office/powerpoint/2010/main" val="2889907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03F55-4188-008B-F0D4-56FF4255E95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C281D18-E15D-4035-5A99-5F7FE7A524B8}"/>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cxnSp>
        <p:nvCxnSpPr>
          <p:cNvPr id="30" name="Straight Connector 29">
            <a:extLst>
              <a:ext uri="{FF2B5EF4-FFF2-40B4-BE49-F238E27FC236}">
                <a16:creationId xmlns:a16="http://schemas.microsoft.com/office/drawing/2014/main" id="{99AC281B-7A42-DCA1-21CD-C6DD9BC8C0FE}"/>
              </a:ext>
            </a:extLst>
          </p:cNvPr>
          <p:cNvCxnSpPr>
            <a:cxnSpLocks/>
          </p:cNvCxnSpPr>
          <p:nvPr/>
        </p:nvCxnSpPr>
        <p:spPr>
          <a:xfrm flipV="1">
            <a:off x="8646289" y="679349"/>
            <a:ext cx="3153821" cy="414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eso-logo-p3005.jpg">
            <a:extLst>
              <a:ext uri="{FF2B5EF4-FFF2-40B4-BE49-F238E27FC236}">
                <a16:creationId xmlns:a16="http://schemas.microsoft.com/office/drawing/2014/main" id="{534CD6D3-EE06-697F-746C-BD8FA1AD2F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695C562-CC9C-E830-715C-8BDCB9E3AD06}"/>
              </a:ext>
            </a:extLst>
          </p:cNvPr>
          <p:cNvSpPr txBox="1"/>
          <p:nvPr/>
        </p:nvSpPr>
        <p:spPr>
          <a:xfrm>
            <a:off x="8750309" y="221824"/>
            <a:ext cx="2600392" cy="461665"/>
          </a:xfrm>
          <a:prstGeom prst="rect">
            <a:avLst/>
          </a:prstGeom>
          <a:noFill/>
        </p:spPr>
        <p:txBody>
          <a:bodyPr wrap="none" rtlCol="0">
            <a:spAutoFit/>
          </a:bodyPr>
          <a:lstStyle/>
          <a:p>
            <a:r>
              <a:rPr lang="en-US" sz="2400" dirty="0"/>
              <a:t>Personal interlude</a:t>
            </a:r>
          </a:p>
        </p:txBody>
      </p:sp>
      <p:sp>
        <p:nvSpPr>
          <p:cNvPr id="5" name="TextBox 4">
            <a:extLst>
              <a:ext uri="{FF2B5EF4-FFF2-40B4-BE49-F238E27FC236}">
                <a16:creationId xmlns:a16="http://schemas.microsoft.com/office/drawing/2014/main" id="{2198CA5D-CEF8-C5EF-5C78-B590385FA0F0}"/>
              </a:ext>
            </a:extLst>
          </p:cNvPr>
          <p:cNvSpPr txBox="1"/>
          <p:nvPr/>
        </p:nvSpPr>
        <p:spPr>
          <a:xfrm>
            <a:off x="813931" y="1170304"/>
            <a:ext cx="7597080" cy="369332"/>
          </a:xfrm>
          <a:prstGeom prst="rect">
            <a:avLst/>
          </a:prstGeom>
          <a:noFill/>
        </p:spPr>
        <p:txBody>
          <a:bodyPr wrap="none" rtlCol="0">
            <a:spAutoFit/>
          </a:bodyPr>
          <a:lstStyle/>
          <a:p>
            <a:r>
              <a:rPr lang="en-GB" i="1" dirty="0"/>
              <a:t>20+ years working with Paolo from the sub-</a:t>
            </a:r>
            <a:r>
              <a:rPr lang="en-GB" i="1" dirty="0" err="1"/>
              <a:t>mJy</a:t>
            </a:r>
            <a:r>
              <a:rPr lang="en-GB" i="1" dirty="0"/>
              <a:t> radio sky  to AGN-feedback</a:t>
            </a:r>
          </a:p>
        </p:txBody>
      </p:sp>
      <p:pic>
        <p:nvPicPr>
          <p:cNvPr id="9" name="Picture 8">
            <a:extLst>
              <a:ext uri="{FF2B5EF4-FFF2-40B4-BE49-F238E27FC236}">
                <a16:creationId xmlns:a16="http://schemas.microsoft.com/office/drawing/2014/main" id="{3E0BDD00-C77A-E7A1-587E-D9334076F5A2}"/>
              </a:ext>
            </a:extLst>
          </p:cNvPr>
          <p:cNvPicPr>
            <a:picLocks noChangeAspect="1"/>
          </p:cNvPicPr>
          <p:nvPr/>
        </p:nvPicPr>
        <p:blipFill>
          <a:blip r:embed="rId4"/>
          <a:stretch>
            <a:fillRect/>
          </a:stretch>
        </p:blipFill>
        <p:spPr>
          <a:xfrm>
            <a:off x="4382757" y="1975269"/>
            <a:ext cx="3634829" cy="3945831"/>
          </a:xfrm>
          <a:prstGeom prst="rect">
            <a:avLst/>
          </a:prstGeom>
        </p:spPr>
      </p:pic>
      <p:pic>
        <p:nvPicPr>
          <p:cNvPr id="11" name="Picture 10">
            <a:extLst>
              <a:ext uri="{FF2B5EF4-FFF2-40B4-BE49-F238E27FC236}">
                <a16:creationId xmlns:a16="http://schemas.microsoft.com/office/drawing/2014/main" id="{0B789EA8-5545-297D-DF78-098AE8AA663D}"/>
              </a:ext>
            </a:extLst>
          </p:cNvPr>
          <p:cNvPicPr>
            <a:picLocks noChangeAspect="1"/>
          </p:cNvPicPr>
          <p:nvPr/>
        </p:nvPicPr>
        <p:blipFill>
          <a:blip r:embed="rId5"/>
          <a:stretch>
            <a:fillRect/>
          </a:stretch>
        </p:blipFill>
        <p:spPr>
          <a:xfrm>
            <a:off x="8908607" y="1119121"/>
            <a:ext cx="2629183" cy="4801979"/>
          </a:xfrm>
          <a:prstGeom prst="rect">
            <a:avLst/>
          </a:prstGeom>
        </p:spPr>
      </p:pic>
      <p:pic>
        <p:nvPicPr>
          <p:cNvPr id="17" name="Picture 16">
            <a:extLst>
              <a:ext uri="{FF2B5EF4-FFF2-40B4-BE49-F238E27FC236}">
                <a16:creationId xmlns:a16="http://schemas.microsoft.com/office/drawing/2014/main" id="{CB72FBE6-9981-3AE4-FC11-FAD2D5AB54C6}"/>
              </a:ext>
            </a:extLst>
          </p:cNvPr>
          <p:cNvPicPr>
            <a:picLocks noChangeAspect="1"/>
          </p:cNvPicPr>
          <p:nvPr/>
        </p:nvPicPr>
        <p:blipFill>
          <a:blip r:embed="rId6"/>
          <a:stretch>
            <a:fillRect/>
          </a:stretch>
        </p:blipFill>
        <p:spPr>
          <a:xfrm>
            <a:off x="812848" y="1975268"/>
            <a:ext cx="2959373" cy="3945831"/>
          </a:xfrm>
          <a:prstGeom prst="rect">
            <a:avLst/>
          </a:prstGeom>
        </p:spPr>
      </p:pic>
    </p:spTree>
    <p:extLst>
      <p:ext uri="{BB962C8B-B14F-4D97-AF65-F5344CB8AC3E}">
        <p14:creationId xmlns:p14="http://schemas.microsoft.com/office/powerpoint/2010/main" val="880754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txBox="1">
            <a:spLocks noChangeArrowheads="1"/>
          </p:cNvSpPr>
          <p:nvPr/>
        </p:nvSpPr>
        <p:spPr>
          <a:xfrm>
            <a:off x="5949108" y="244508"/>
            <a:ext cx="6242891" cy="51194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dirty="0"/>
              <a:t>AGN as a main actor in galaxy evolution?</a:t>
            </a:r>
          </a:p>
          <a:p>
            <a:pPr algn="ctr"/>
            <a:endParaRPr lang="en-US" altLang="en-US" sz="2000" b="1" dirty="0">
              <a:solidFill>
                <a:schemeClr val="bg1"/>
              </a:solidFill>
            </a:endParaRPr>
          </a:p>
        </p:txBody>
      </p:sp>
      <p:cxnSp>
        <p:nvCxnSpPr>
          <p:cNvPr id="4" name="Straight Connector 3"/>
          <p:cNvCxnSpPr/>
          <p:nvPr/>
        </p:nvCxnSpPr>
        <p:spPr>
          <a:xfrm>
            <a:off x="2548720" y="828001"/>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9C272B8-8E3C-C741-A9DB-5A9F5453C70E}"/>
              </a:ext>
            </a:extLst>
          </p:cNvPr>
          <p:cNvPicPr>
            <a:picLocks noChangeAspect="1"/>
          </p:cNvPicPr>
          <p:nvPr/>
        </p:nvPicPr>
        <p:blipFill rotWithShape="1">
          <a:blip r:embed="rId3"/>
          <a:srcRect t="8269"/>
          <a:stretch/>
        </p:blipFill>
        <p:spPr>
          <a:xfrm flipH="1">
            <a:off x="1410034" y="909001"/>
            <a:ext cx="9265781" cy="5040000"/>
          </a:xfrm>
          <a:prstGeom prst="rect">
            <a:avLst/>
          </a:prstGeom>
        </p:spPr>
      </p:pic>
      <p:sp>
        <p:nvSpPr>
          <p:cNvPr id="25" name="TextBox 24">
            <a:extLst>
              <a:ext uri="{FF2B5EF4-FFF2-40B4-BE49-F238E27FC236}">
                <a16:creationId xmlns:a16="http://schemas.microsoft.com/office/drawing/2014/main" id="{E9E8537E-8314-AC44-A60C-2681C92EC1FE}"/>
              </a:ext>
            </a:extLst>
          </p:cNvPr>
          <p:cNvSpPr txBox="1"/>
          <p:nvPr/>
        </p:nvSpPr>
        <p:spPr>
          <a:xfrm>
            <a:off x="7519496" y="2603495"/>
            <a:ext cx="1832553" cy="400110"/>
          </a:xfrm>
          <a:prstGeom prst="rect">
            <a:avLst/>
          </a:prstGeom>
          <a:noFill/>
          <a:ln>
            <a:noFill/>
          </a:ln>
        </p:spPr>
        <p:txBody>
          <a:bodyPr wrap="none" rtlCol="0">
            <a:spAutoFit/>
          </a:bodyPr>
          <a:lstStyle/>
          <a:p>
            <a:r>
              <a:rPr lang="en-GB" sz="2000" dirty="0">
                <a:solidFill>
                  <a:schemeClr val="bg1"/>
                </a:solidFill>
                <a:latin typeface="Roboto" panose="02000000000000000000" pitchFamily="2" charset="0"/>
                <a:ea typeface="Roboto" panose="02000000000000000000" pitchFamily="2" charset="0"/>
              </a:rPr>
              <a:t>Accretion disk</a:t>
            </a:r>
          </a:p>
        </p:txBody>
      </p:sp>
      <p:cxnSp>
        <p:nvCxnSpPr>
          <p:cNvPr id="26" name="Straight Arrow Connector 25">
            <a:extLst>
              <a:ext uri="{FF2B5EF4-FFF2-40B4-BE49-F238E27FC236}">
                <a16:creationId xmlns:a16="http://schemas.microsoft.com/office/drawing/2014/main" id="{DDF2544F-61DD-624F-8395-A1F388B19D98}"/>
              </a:ext>
            </a:extLst>
          </p:cNvPr>
          <p:cNvCxnSpPr>
            <a:cxnSpLocks/>
          </p:cNvCxnSpPr>
          <p:nvPr/>
        </p:nvCxnSpPr>
        <p:spPr>
          <a:xfrm flipH="1">
            <a:off x="6506810" y="3001957"/>
            <a:ext cx="1112114" cy="317763"/>
          </a:xfrm>
          <a:prstGeom prst="straightConnector1">
            <a:avLst/>
          </a:prstGeom>
          <a:ln w="38100">
            <a:solidFill>
              <a:schemeClr val="bg1"/>
            </a:solidFill>
            <a:headEnd w="lg" len="lg"/>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3876E8A1-03CC-D449-B42A-794A106BC3DA}"/>
              </a:ext>
            </a:extLst>
          </p:cNvPr>
          <p:cNvSpPr txBox="1"/>
          <p:nvPr/>
        </p:nvSpPr>
        <p:spPr>
          <a:xfrm>
            <a:off x="4267254" y="4574166"/>
            <a:ext cx="2634054" cy="461665"/>
          </a:xfrm>
          <a:prstGeom prst="rect">
            <a:avLst/>
          </a:prstGeom>
          <a:noFill/>
          <a:ln>
            <a:noFill/>
          </a:ln>
        </p:spPr>
        <p:txBody>
          <a:bodyPr wrap="none" rtlCol="0">
            <a:spAutoFit/>
          </a:bodyPr>
          <a:lstStyle/>
          <a:p>
            <a:r>
              <a:rPr lang="en-GB" sz="2400" dirty="0">
                <a:solidFill>
                  <a:schemeClr val="bg1"/>
                </a:solidFill>
                <a:latin typeface="Roboto" panose="02000000000000000000" pitchFamily="2" charset="0"/>
                <a:ea typeface="Roboto" panose="02000000000000000000" pitchFamily="2" charset="0"/>
              </a:rPr>
              <a:t>10</a:t>
            </a:r>
            <a:r>
              <a:rPr lang="en-GB" sz="2400" baseline="30000" dirty="0">
                <a:solidFill>
                  <a:schemeClr val="bg1"/>
                </a:solidFill>
                <a:latin typeface="Roboto" panose="02000000000000000000" pitchFamily="2" charset="0"/>
                <a:ea typeface="Roboto" panose="02000000000000000000" pitchFamily="2" charset="0"/>
              </a:rPr>
              <a:t>-7 </a:t>
            </a:r>
            <a:r>
              <a:rPr lang="en-GB" sz="2400" dirty="0">
                <a:solidFill>
                  <a:schemeClr val="bg1"/>
                </a:solidFill>
                <a:latin typeface="Roboto" panose="02000000000000000000" pitchFamily="2" charset="0"/>
                <a:ea typeface="Roboto" panose="02000000000000000000" pitchFamily="2" charset="0"/>
              </a:rPr>
              <a:t>of galaxy size</a:t>
            </a:r>
          </a:p>
        </p:txBody>
      </p:sp>
      <p:cxnSp>
        <p:nvCxnSpPr>
          <p:cNvPr id="28" name="Straight Arrow Connector 27">
            <a:extLst>
              <a:ext uri="{FF2B5EF4-FFF2-40B4-BE49-F238E27FC236}">
                <a16:creationId xmlns:a16="http://schemas.microsoft.com/office/drawing/2014/main" id="{D97E8E72-AC04-E349-B948-6C407E6D48EF}"/>
              </a:ext>
            </a:extLst>
          </p:cNvPr>
          <p:cNvCxnSpPr>
            <a:cxnSpLocks/>
          </p:cNvCxnSpPr>
          <p:nvPr/>
        </p:nvCxnSpPr>
        <p:spPr>
          <a:xfrm flipH="1">
            <a:off x="3604471" y="5076331"/>
            <a:ext cx="4114800" cy="0"/>
          </a:xfrm>
          <a:prstGeom prst="straightConnector1">
            <a:avLst/>
          </a:prstGeom>
          <a:ln w="38100">
            <a:solidFill>
              <a:schemeClr val="bg1"/>
            </a:solidFill>
            <a:headEnd type="triangle" w="lg" len="lg"/>
            <a:tailEnd type="triangle"/>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C148B557-6FEE-D54C-8C5C-1C8E27D1EB97}"/>
              </a:ext>
            </a:extLst>
          </p:cNvPr>
          <p:cNvSpPr/>
          <p:nvPr/>
        </p:nvSpPr>
        <p:spPr>
          <a:xfrm flipV="1">
            <a:off x="5670771" y="305960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solidFill>
            </a:endParaRPr>
          </a:p>
        </p:txBody>
      </p:sp>
      <p:sp>
        <p:nvSpPr>
          <p:cNvPr id="32" name="Rectangle 31">
            <a:extLst>
              <a:ext uri="{FF2B5EF4-FFF2-40B4-BE49-F238E27FC236}">
                <a16:creationId xmlns:a16="http://schemas.microsoft.com/office/drawing/2014/main" id="{1F871E08-81F0-664E-858C-9472008EE340}"/>
              </a:ext>
            </a:extLst>
          </p:cNvPr>
          <p:cNvSpPr/>
          <p:nvPr/>
        </p:nvSpPr>
        <p:spPr>
          <a:xfrm>
            <a:off x="1516187" y="5705748"/>
            <a:ext cx="1309974" cy="261610"/>
          </a:xfrm>
          <a:prstGeom prst="rect">
            <a:avLst/>
          </a:prstGeom>
        </p:spPr>
        <p:txBody>
          <a:bodyPr wrap="none">
            <a:spAutoFit/>
          </a:bodyPr>
          <a:lstStyle/>
          <a:p>
            <a:r>
              <a:rPr lang="en-US" sz="1100" dirty="0">
                <a:solidFill>
                  <a:schemeClr val="bg1"/>
                </a:solidFill>
                <a:latin typeface="Roboto Condensed" charset="0"/>
                <a:ea typeface="Roboto Condensed" charset="0"/>
                <a:cs typeface="Roboto Condensed" charset="0"/>
              </a:rPr>
              <a:t>ESO/M. </a:t>
            </a:r>
            <a:r>
              <a:rPr lang="en-US" sz="1100" dirty="0" err="1">
                <a:solidFill>
                  <a:schemeClr val="bg1"/>
                </a:solidFill>
                <a:latin typeface="Roboto Condensed" charset="0"/>
                <a:ea typeface="Roboto Condensed" charset="0"/>
                <a:cs typeface="Roboto Condensed" charset="0"/>
              </a:rPr>
              <a:t>Kornmesser</a:t>
            </a:r>
            <a:endParaRPr lang="en-US" sz="1100" dirty="0">
              <a:solidFill>
                <a:schemeClr val="bg1"/>
              </a:solidFill>
              <a:latin typeface="Roboto Condensed" charset="0"/>
              <a:ea typeface="Roboto Condensed" charset="0"/>
              <a:cs typeface="Roboto Condensed" charset="0"/>
            </a:endParaRPr>
          </a:p>
        </p:txBody>
      </p:sp>
      <p:sp>
        <p:nvSpPr>
          <p:cNvPr id="33" name="TextBox 32">
            <a:extLst>
              <a:ext uri="{FF2B5EF4-FFF2-40B4-BE49-F238E27FC236}">
                <a16:creationId xmlns:a16="http://schemas.microsoft.com/office/drawing/2014/main" id="{D783C704-0B0A-5448-9342-76DF9F240878}"/>
              </a:ext>
            </a:extLst>
          </p:cNvPr>
          <p:cNvSpPr txBox="1"/>
          <p:nvPr/>
        </p:nvSpPr>
        <p:spPr>
          <a:xfrm>
            <a:off x="1516187" y="5397971"/>
            <a:ext cx="1683474" cy="307777"/>
          </a:xfrm>
          <a:prstGeom prst="rect">
            <a:avLst/>
          </a:prstGeom>
          <a:noFill/>
        </p:spPr>
        <p:txBody>
          <a:bodyPr wrap="none" rtlCol="0">
            <a:spAutoFit/>
          </a:bodyPr>
          <a:lstStyle/>
          <a:p>
            <a:r>
              <a:rPr lang="en-GB" sz="1400" dirty="0">
                <a:solidFill>
                  <a:schemeClr val="bg1"/>
                </a:solidFill>
                <a:latin typeface="Roboto" panose="02000000000000000000" pitchFamily="2" charset="0"/>
                <a:ea typeface="Roboto" panose="02000000000000000000" pitchFamily="2" charset="0"/>
              </a:rPr>
              <a:t>Artist’s Impression</a:t>
            </a:r>
          </a:p>
        </p:txBody>
      </p:sp>
      <p:sp>
        <p:nvSpPr>
          <p:cNvPr id="34" name="TextBox 33">
            <a:extLst>
              <a:ext uri="{FF2B5EF4-FFF2-40B4-BE49-F238E27FC236}">
                <a16:creationId xmlns:a16="http://schemas.microsoft.com/office/drawing/2014/main" id="{17EE07E2-BA55-F54F-8A91-C13333DB7928}"/>
              </a:ext>
            </a:extLst>
          </p:cNvPr>
          <p:cNvSpPr txBox="1"/>
          <p:nvPr/>
        </p:nvSpPr>
        <p:spPr>
          <a:xfrm>
            <a:off x="7871128" y="1389144"/>
            <a:ext cx="545342" cy="400110"/>
          </a:xfrm>
          <a:prstGeom prst="rect">
            <a:avLst/>
          </a:prstGeom>
          <a:noFill/>
          <a:ln>
            <a:noFill/>
          </a:ln>
        </p:spPr>
        <p:txBody>
          <a:bodyPr wrap="none" rtlCol="0">
            <a:spAutoFit/>
          </a:bodyPr>
          <a:lstStyle/>
          <a:p>
            <a:r>
              <a:rPr lang="en-GB" sz="2000" dirty="0">
                <a:solidFill>
                  <a:schemeClr val="bg1"/>
                </a:solidFill>
                <a:latin typeface="Roboto" panose="02000000000000000000" pitchFamily="2" charset="0"/>
                <a:ea typeface="Roboto" panose="02000000000000000000" pitchFamily="2" charset="0"/>
              </a:rPr>
              <a:t>Jet</a:t>
            </a:r>
          </a:p>
        </p:txBody>
      </p:sp>
      <p:cxnSp>
        <p:nvCxnSpPr>
          <p:cNvPr id="35" name="Straight Arrow Connector 34">
            <a:extLst>
              <a:ext uri="{FF2B5EF4-FFF2-40B4-BE49-F238E27FC236}">
                <a16:creationId xmlns:a16="http://schemas.microsoft.com/office/drawing/2014/main" id="{3244C732-E850-7A42-AF37-0F21577FFAD8}"/>
              </a:ext>
            </a:extLst>
          </p:cNvPr>
          <p:cNvCxnSpPr>
            <a:cxnSpLocks/>
            <a:stCxn id="34" idx="1"/>
          </p:cNvCxnSpPr>
          <p:nvPr/>
        </p:nvCxnSpPr>
        <p:spPr>
          <a:xfrm flipH="1">
            <a:off x="6914132" y="1589199"/>
            <a:ext cx="956996" cy="169759"/>
          </a:xfrm>
          <a:prstGeom prst="straightConnector1">
            <a:avLst/>
          </a:prstGeom>
          <a:ln w="38100">
            <a:solidFill>
              <a:schemeClr val="bg1"/>
            </a:solidFill>
            <a:headEnd w="lg" len="lg"/>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9F214784-C8A0-004B-B24B-83DD5313716D}"/>
              </a:ext>
            </a:extLst>
          </p:cNvPr>
          <p:cNvSpPr txBox="1"/>
          <p:nvPr/>
        </p:nvSpPr>
        <p:spPr>
          <a:xfrm>
            <a:off x="5651910" y="5454564"/>
            <a:ext cx="4460132" cy="369332"/>
          </a:xfrm>
          <a:prstGeom prst="rect">
            <a:avLst/>
          </a:prstGeom>
          <a:solidFill>
            <a:schemeClr val="accent2"/>
          </a:solidFill>
        </p:spPr>
        <p:txBody>
          <a:bodyPr wrap="none" rtlCol="0">
            <a:spAutoFit/>
          </a:bodyPr>
          <a:lstStyle/>
          <a:p>
            <a:pPr algn="ctr"/>
            <a:r>
              <a:rPr lang="en-GB" dirty="0"/>
              <a:t>Energy released &gt;&gt; binding energy of galaxy</a:t>
            </a:r>
          </a:p>
        </p:txBody>
      </p:sp>
      <p:sp>
        <p:nvSpPr>
          <p:cNvPr id="7" name="Rectangle 6">
            <a:extLst>
              <a:ext uri="{FF2B5EF4-FFF2-40B4-BE49-F238E27FC236}">
                <a16:creationId xmlns:a16="http://schemas.microsoft.com/office/drawing/2014/main" id="{3250A425-98F1-FB89-716D-8A9E8EE2D685}"/>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cxnSp>
        <p:nvCxnSpPr>
          <p:cNvPr id="9" name="Straight Connector 8">
            <a:extLst>
              <a:ext uri="{FF2B5EF4-FFF2-40B4-BE49-F238E27FC236}">
                <a16:creationId xmlns:a16="http://schemas.microsoft.com/office/drawing/2014/main" id="{77D042E3-AF94-D4B6-A0FB-A94A21335FAA}"/>
              </a:ext>
            </a:extLst>
          </p:cNvPr>
          <p:cNvCxnSpPr>
            <a:cxnSpLocks/>
          </p:cNvCxnSpPr>
          <p:nvPr/>
        </p:nvCxnSpPr>
        <p:spPr>
          <a:xfrm>
            <a:off x="6096000" y="718126"/>
            <a:ext cx="5808929" cy="0"/>
          </a:xfrm>
          <a:prstGeom prst="line">
            <a:avLst/>
          </a:prstGeom>
        </p:spPr>
        <p:style>
          <a:lnRef idx="2">
            <a:schemeClr val="accent1"/>
          </a:lnRef>
          <a:fillRef idx="0">
            <a:schemeClr val="accent1"/>
          </a:fillRef>
          <a:effectRef idx="1">
            <a:schemeClr val="accent1"/>
          </a:effectRef>
          <a:fontRef idx="minor">
            <a:schemeClr val="tx1"/>
          </a:fontRef>
        </p:style>
      </p:cxnSp>
      <p:pic>
        <p:nvPicPr>
          <p:cNvPr id="8" name="Picture 2" descr="eso-logo-p3005.jpg">
            <a:extLst>
              <a:ext uri="{FF2B5EF4-FFF2-40B4-BE49-F238E27FC236}">
                <a16:creationId xmlns:a16="http://schemas.microsoft.com/office/drawing/2014/main" id="{1C3B26DA-9141-942F-034B-8CD8F3AA946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2779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FF87C-744C-1444-2A04-91CB4100BDF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543E9D8-3881-7117-A9A2-D2FBDB8B1620}"/>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sp>
        <p:nvSpPr>
          <p:cNvPr id="16" name="TextBox 15">
            <a:extLst>
              <a:ext uri="{FF2B5EF4-FFF2-40B4-BE49-F238E27FC236}">
                <a16:creationId xmlns:a16="http://schemas.microsoft.com/office/drawing/2014/main" id="{EF5B9662-9D78-EB79-F570-FE9065376CFA}"/>
              </a:ext>
            </a:extLst>
          </p:cNvPr>
          <p:cNvSpPr txBox="1"/>
          <p:nvPr/>
        </p:nvSpPr>
        <p:spPr>
          <a:xfrm>
            <a:off x="4363504" y="204900"/>
            <a:ext cx="7595284" cy="461665"/>
          </a:xfrm>
          <a:prstGeom prst="rect">
            <a:avLst/>
          </a:prstGeom>
          <a:noFill/>
        </p:spPr>
        <p:txBody>
          <a:bodyPr wrap="none" rtlCol="0">
            <a:spAutoFit/>
          </a:bodyPr>
          <a:lstStyle/>
          <a:p>
            <a:r>
              <a:rPr lang="en-US" sz="2400" dirty="0"/>
              <a:t>AGN feedback is a multi-scale and multi-phase problem</a:t>
            </a:r>
          </a:p>
        </p:txBody>
      </p:sp>
      <p:cxnSp>
        <p:nvCxnSpPr>
          <p:cNvPr id="30" name="Straight Connector 29">
            <a:extLst>
              <a:ext uri="{FF2B5EF4-FFF2-40B4-BE49-F238E27FC236}">
                <a16:creationId xmlns:a16="http://schemas.microsoft.com/office/drawing/2014/main" id="{E39D390D-41BC-A6EE-4A91-CC0ACE29EA67}"/>
              </a:ext>
            </a:extLst>
          </p:cNvPr>
          <p:cNvCxnSpPr>
            <a:cxnSpLocks/>
          </p:cNvCxnSpPr>
          <p:nvPr/>
        </p:nvCxnSpPr>
        <p:spPr>
          <a:xfrm>
            <a:off x="4385538" y="666565"/>
            <a:ext cx="7414572" cy="12784"/>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eso-logo-p3005.jpg">
            <a:extLst>
              <a:ext uri="{FF2B5EF4-FFF2-40B4-BE49-F238E27FC236}">
                <a16:creationId xmlns:a16="http://schemas.microsoft.com/office/drawing/2014/main" id="{3AB56A34-670E-20F6-A51B-436AE16CC5C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315E3D92-F16B-F118-FB1D-DCEEF6076406}"/>
              </a:ext>
            </a:extLst>
          </p:cNvPr>
          <p:cNvPicPr>
            <a:picLocks noChangeAspect="1"/>
          </p:cNvPicPr>
          <p:nvPr/>
        </p:nvPicPr>
        <p:blipFill>
          <a:blip r:embed="rId4"/>
          <a:stretch>
            <a:fillRect/>
          </a:stretch>
        </p:blipFill>
        <p:spPr>
          <a:xfrm>
            <a:off x="412938" y="1170828"/>
            <a:ext cx="7901132" cy="4205596"/>
          </a:xfrm>
          <a:prstGeom prst="rect">
            <a:avLst/>
          </a:prstGeom>
        </p:spPr>
      </p:pic>
      <p:sp>
        <p:nvSpPr>
          <p:cNvPr id="8" name="Google Shape;265;g129a1d5ea69_0_59">
            <a:extLst>
              <a:ext uri="{FF2B5EF4-FFF2-40B4-BE49-F238E27FC236}">
                <a16:creationId xmlns:a16="http://schemas.microsoft.com/office/drawing/2014/main" id="{AC985B14-A2F6-544F-F3E5-0697D3444AFB}"/>
              </a:ext>
            </a:extLst>
          </p:cNvPr>
          <p:cNvSpPr txBox="1"/>
          <p:nvPr/>
        </p:nvSpPr>
        <p:spPr>
          <a:xfrm>
            <a:off x="412938" y="5376424"/>
            <a:ext cx="2824157" cy="402244"/>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750"/>
              </a:spcBef>
              <a:spcAft>
                <a:spcPts val="1600"/>
              </a:spcAft>
              <a:buClr>
                <a:srgbClr val="000000"/>
              </a:buClr>
              <a:buSzPts val="1400"/>
              <a:buFont typeface="Arial"/>
              <a:buNone/>
            </a:pPr>
            <a:r>
              <a:rPr lang="en-GB" sz="1600" u="none" strike="noStrike" cap="none" dirty="0">
                <a:latin typeface="Franklin Gothic Medium Cond" panose="020B0606030402020204" pitchFamily="34" charset="0"/>
                <a:ea typeface="Arial"/>
                <a:cs typeface="Arial"/>
                <a:sym typeface="Arial"/>
              </a:rPr>
              <a:t>Harrison &amp; Ramos Almeida 2024</a:t>
            </a:r>
            <a:endParaRPr sz="1600" u="none" strike="noStrike" cap="none" dirty="0">
              <a:latin typeface="Franklin Gothic Medium Cond" panose="020B0606030402020204" pitchFamily="34" charset="0"/>
              <a:ea typeface="Arial"/>
              <a:cs typeface="Arial"/>
              <a:sym typeface="Arial"/>
            </a:endParaRPr>
          </a:p>
        </p:txBody>
      </p:sp>
      <p:pic>
        <p:nvPicPr>
          <p:cNvPr id="9" name="Picture 8">
            <a:extLst>
              <a:ext uri="{FF2B5EF4-FFF2-40B4-BE49-F238E27FC236}">
                <a16:creationId xmlns:a16="http://schemas.microsoft.com/office/drawing/2014/main" id="{911CF0D0-7EC0-9208-9647-F9015650B7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14070" y="1449892"/>
            <a:ext cx="3844551" cy="3958216"/>
          </a:xfrm>
          <a:prstGeom prst="rect">
            <a:avLst/>
          </a:prstGeom>
        </p:spPr>
      </p:pic>
    </p:spTree>
    <p:extLst>
      <p:ext uri="{BB962C8B-B14F-4D97-AF65-F5344CB8AC3E}">
        <p14:creationId xmlns:p14="http://schemas.microsoft.com/office/powerpoint/2010/main" val="3472847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7BCA0-5ACD-BD3B-E8AF-2B20D0ADCDB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4C5EE3E-1428-41BE-E126-3E68E310BBE8}"/>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sp>
        <p:nvSpPr>
          <p:cNvPr id="16" name="TextBox 15">
            <a:extLst>
              <a:ext uri="{FF2B5EF4-FFF2-40B4-BE49-F238E27FC236}">
                <a16:creationId xmlns:a16="http://schemas.microsoft.com/office/drawing/2014/main" id="{2B57A1F5-F451-CAD4-481F-467CE2460CF7}"/>
              </a:ext>
            </a:extLst>
          </p:cNvPr>
          <p:cNvSpPr txBox="1"/>
          <p:nvPr/>
        </p:nvSpPr>
        <p:spPr>
          <a:xfrm>
            <a:off x="4363504" y="204900"/>
            <a:ext cx="7230506" cy="461665"/>
          </a:xfrm>
          <a:prstGeom prst="rect">
            <a:avLst/>
          </a:prstGeom>
          <a:noFill/>
        </p:spPr>
        <p:txBody>
          <a:bodyPr wrap="none" rtlCol="0">
            <a:spAutoFit/>
          </a:bodyPr>
          <a:lstStyle/>
          <a:p>
            <a:r>
              <a:rPr lang="en-US" sz="2400" dirty="0"/>
              <a:t>SUPER: a blind ionized outflow study at Cosmic Noon</a:t>
            </a:r>
          </a:p>
        </p:txBody>
      </p:sp>
      <p:cxnSp>
        <p:nvCxnSpPr>
          <p:cNvPr id="30" name="Straight Connector 29">
            <a:extLst>
              <a:ext uri="{FF2B5EF4-FFF2-40B4-BE49-F238E27FC236}">
                <a16:creationId xmlns:a16="http://schemas.microsoft.com/office/drawing/2014/main" id="{312F1738-D00C-24CF-F2FC-A6175D9F63B9}"/>
              </a:ext>
            </a:extLst>
          </p:cNvPr>
          <p:cNvCxnSpPr>
            <a:cxnSpLocks/>
          </p:cNvCxnSpPr>
          <p:nvPr/>
        </p:nvCxnSpPr>
        <p:spPr>
          <a:xfrm>
            <a:off x="4385538" y="666565"/>
            <a:ext cx="7414572" cy="12784"/>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eso-logo-p3005.jpg">
            <a:extLst>
              <a:ext uri="{FF2B5EF4-FFF2-40B4-BE49-F238E27FC236}">
                <a16:creationId xmlns:a16="http://schemas.microsoft.com/office/drawing/2014/main" id="{B0100C2D-DED2-49F8-1788-1F698CA9A18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DAC9AE57-A1E8-B042-90AF-1596A67E7355}"/>
              </a:ext>
            </a:extLst>
          </p:cNvPr>
          <p:cNvPicPr>
            <a:picLocks noChangeAspect="1"/>
          </p:cNvPicPr>
          <p:nvPr/>
        </p:nvPicPr>
        <p:blipFill>
          <a:blip r:embed="rId4"/>
          <a:stretch>
            <a:fillRect/>
          </a:stretch>
        </p:blipFill>
        <p:spPr>
          <a:xfrm>
            <a:off x="5967288" y="1995124"/>
            <a:ext cx="5557277" cy="4196311"/>
          </a:xfrm>
          <a:prstGeom prst="rect">
            <a:avLst/>
          </a:prstGeom>
        </p:spPr>
      </p:pic>
      <p:pic>
        <p:nvPicPr>
          <p:cNvPr id="9" name="Picture 8">
            <a:extLst>
              <a:ext uri="{FF2B5EF4-FFF2-40B4-BE49-F238E27FC236}">
                <a16:creationId xmlns:a16="http://schemas.microsoft.com/office/drawing/2014/main" id="{9E69E644-0EF1-A6EE-2653-53622806BD3F}"/>
              </a:ext>
            </a:extLst>
          </p:cNvPr>
          <p:cNvPicPr>
            <a:picLocks noChangeAspect="1"/>
          </p:cNvPicPr>
          <p:nvPr/>
        </p:nvPicPr>
        <p:blipFill rotWithShape="1">
          <a:blip r:embed="rId5">
            <a:extLst>
              <a:ext uri="{28A0092B-C50C-407E-A947-70E740481C1C}">
                <a14:useLocalDpi xmlns:a14="http://schemas.microsoft.com/office/drawing/2010/main" val="0"/>
              </a:ext>
            </a:extLst>
          </a:blip>
          <a:srcRect l="14768" t="8077" r="15232" b="16560"/>
          <a:stretch/>
        </p:blipFill>
        <p:spPr>
          <a:xfrm>
            <a:off x="1009299" y="994186"/>
            <a:ext cx="1419563" cy="1080000"/>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1245A3E-1FF8-F30A-EF9A-C380B05DBB72}"/>
                  </a:ext>
                </a:extLst>
              </p:cNvPr>
              <p:cNvSpPr txBox="1"/>
              <p:nvPr/>
            </p:nvSpPr>
            <p:spPr>
              <a:xfrm>
                <a:off x="658374" y="2780235"/>
                <a:ext cx="4818844" cy="3139321"/>
              </a:xfrm>
              <a:prstGeom prst="rect">
                <a:avLst/>
              </a:prstGeom>
              <a:noFill/>
            </p:spPr>
            <p:txBody>
              <a:bodyPr wrap="square" lIns="270000" rIns="270000" rtlCol="0">
                <a:spAutoFit/>
              </a:bodyPr>
              <a:lstStyle/>
              <a:p>
                <a:pPr marL="214313" indent="-214313">
                  <a:buFont typeface="Arial" charset="0"/>
                  <a:buChar char="•"/>
                </a:pPr>
                <a:r>
                  <a:rPr lang="en-US" dirty="0">
                    <a:solidFill>
                      <a:schemeClr val="tx1"/>
                    </a:solidFill>
                  </a:rPr>
                  <a:t>280 hours @ VLT/SINFONI (IFS) with AO                 </a:t>
                </a:r>
              </a:p>
              <a:p>
                <a:pPr marL="214313" indent="-214313">
                  <a:buFont typeface="Arial" charset="0"/>
                  <a:buChar char="•"/>
                </a:pPr>
                <a:endParaRPr lang="en-US" dirty="0">
                  <a:solidFill>
                    <a:schemeClr val="tx1"/>
                  </a:solidFill>
                </a:endParaRPr>
              </a:p>
              <a:p>
                <a:pPr marL="214313" indent="-214313">
                  <a:buFont typeface="Arial" charset="0"/>
                  <a:buChar char="•"/>
                </a:pPr>
                <a:r>
                  <a:rPr lang="en-US" dirty="0">
                    <a:solidFill>
                      <a:schemeClr val="tx1"/>
                    </a:solidFill>
                  </a:rPr>
                  <a:t>PSF FWHM</a:t>
                </a:r>
                <a14:m>
                  <m:oMath xmlns:m="http://schemas.openxmlformats.org/officeDocument/2006/math">
                    <m:r>
                      <a:rPr lang="en-US" i="1">
                        <a:solidFill>
                          <a:schemeClr val="tx1"/>
                        </a:solidFill>
                        <a:latin typeface="Cambria Math" charset="0"/>
                        <a:ea typeface="Cambria Math" charset="0"/>
                        <a:cs typeface="Cambria Math" charset="0"/>
                      </a:rPr>
                      <m:t>≈</m:t>
                    </m:r>
                  </m:oMath>
                </a14:m>
                <a:r>
                  <a:rPr lang="en-US" dirty="0">
                    <a:solidFill>
                      <a:schemeClr val="tx1"/>
                    </a:solidFill>
                  </a:rPr>
                  <a:t>0.2”-0.3” </a:t>
                </a:r>
                <a:r>
                  <a:rPr lang="en-US" b="1" i="1" dirty="0">
                    <a:solidFill>
                      <a:schemeClr val="tx1"/>
                    </a:solidFill>
                    <a:latin typeface="Cambria Math" charset="0"/>
                    <a:ea typeface="Cambria Math" charset="0"/>
                    <a:cs typeface="Cambria Math" charset="0"/>
                  </a:rPr>
                  <a:t>                                   </a:t>
                </a:r>
                <a14:m>
                  <m:oMath xmlns:m="http://schemas.openxmlformats.org/officeDocument/2006/math">
                    <m:r>
                      <a:rPr lang="en-US" b="1" i="1">
                        <a:solidFill>
                          <a:schemeClr val="tx1"/>
                        </a:solidFill>
                        <a:latin typeface="Cambria Math" charset="0"/>
                        <a:ea typeface="Cambria Math" charset="0"/>
                        <a:cs typeface="Cambria Math" charset="0"/>
                      </a:rPr>
                      <m:t>≈</m:t>
                    </m:r>
                  </m:oMath>
                </a14:m>
                <a:r>
                  <a:rPr lang="en-US" b="1" dirty="0">
                    <a:solidFill>
                      <a:schemeClr val="tx1"/>
                    </a:solidFill>
                  </a:rPr>
                  <a:t>2 </a:t>
                </a:r>
                <a:r>
                  <a:rPr lang="en-US" b="1" dirty="0" err="1">
                    <a:solidFill>
                      <a:schemeClr val="tx1"/>
                    </a:solidFill>
                  </a:rPr>
                  <a:t>kpc</a:t>
                </a:r>
                <a:r>
                  <a:rPr lang="en-US" b="1" dirty="0">
                    <a:solidFill>
                      <a:schemeClr val="tx1"/>
                    </a:solidFill>
                  </a:rPr>
                  <a:t> spatial resolution</a:t>
                </a:r>
              </a:p>
              <a:p>
                <a:pPr marL="214313" indent="-214313">
                  <a:buFont typeface="Arial" charset="0"/>
                  <a:buChar char="•"/>
                </a:pPr>
                <a:endParaRPr lang="en-US" b="1" dirty="0">
                  <a:solidFill>
                    <a:schemeClr val="tx1"/>
                  </a:solidFill>
                </a:endParaRPr>
              </a:p>
              <a:p>
                <a:pPr marL="214313" indent="-214313">
                  <a:buFont typeface="Arial" charset="0"/>
                  <a:buChar char="•"/>
                </a:pPr>
                <a:r>
                  <a:rPr lang="en-US" b="1" dirty="0">
                    <a:solidFill>
                      <a:schemeClr val="tx1"/>
                    </a:solidFill>
                  </a:rPr>
                  <a:t>Blind survey</a:t>
                </a:r>
                <a:r>
                  <a:rPr lang="en-US" dirty="0">
                    <a:solidFill>
                      <a:schemeClr val="tx1"/>
                    </a:solidFill>
                  </a:rPr>
                  <a:t>, </a:t>
                </a:r>
                <a14:m>
                  <m:oMath xmlns:m="http://schemas.openxmlformats.org/officeDocument/2006/math">
                    <m:r>
                      <a:rPr lang="en-US" i="1">
                        <a:solidFill>
                          <a:schemeClr val="tx1"/>
                        </a:solidFill>
                        <a:latin typeface="Cambria Math" charset="0"/>
                        <a:ea typeface="Cambria Math" charset="0"/>
                        <a:cs typeface="Cambria Math" charset="0"/>
                      </a:rPr>
                      <m:t>~</m:t>
                    </m:r>
                  </m:oMath>
                </a14:m>
                <a:r>
                  <a:rPr lang="en-US" dirty="0">
                    <a:solidFill>
                      <a:schemeClr val="tx1"/>
                    </a:solidFill>
                  </a:rPr>
                  <a:t>40 AGN  at z=[2.12-2.49]</a:t>
                </a:r>
              </a:p>
              <a:p>
                <a:pPr marL="214313" indent="-214313">
                  <a:buFont typeface="Arial" charset="0"/>
                  <a:buChar char="•"/>
                </a:pPr>
                <a:endParaRPr lang="en-US" dirty="0">
                  <a:solidFill>
                    <a:schemeClr val="tx1"/>
                  </a:solidFill>
                </a:endParaRPr>
              </a:p>
              <a:p>
                <a:pPr marL="214313" indent="-214313">
                  <a:buFont typeface="Arial" charset="0"/>
                  <a:buChar char="•"/>
                </a:pPr>
                <a:r>
                  <a:rPr lang="en-US" dirty="0">
                    <a:solidFill>
                      <a:schemeClr val="tx1"/>
                    </a:solidFill>
                  </a:rPr>
                  <a:t>Ionized outflows -&gt;  </a:t>
                </a:r>
                <a:r>
                  <a:rPr lang="en-US" b="1" dirty="0">
                    <a:solidFill>
                      <a:schemeClr val="tx1"/>
                    </a:solidFill>
                  </a:rPr>
                  <a:t>[OIII]</a:t>
                </a:r>
                <a14:m>
                  <m:oMath xmlns:m="http://schemas.openxmlformats.org/officeDocument/2006/math">
                    <m:r>
                      <a:rPr lang="en-US" b="1" i="1">
                        <a:solidFill>
                          <a:schemeClr val="tx1"/>
                        </a:solidFill>
                        <a:latin typeface="Cambria Math" charset="0"/>
                        <a:ea typeface="Cambria Math" charset="0"/>
                        <a:cs typeface="Cambria Math" charset="0"/>
                      </a:rPr>
                      <m:t>𝝀</m:t>
                    </m:r>
                  </m:oMath>
                </a14:m>
                <a:r>
                  <a:rPr lang="en-US" b="1" dirty="0">
                    <a:solidFill>
                      <a:schemeClr val="tx1"/>
                    </a:solidFill>
                  </a:rPr>
                  <a:t>5007 </a:t>
                </a:r>
                <a:r>
                  <a:rPr lang="en-US" dirty="0">
                    <a:solidFill>
                      <a:schemeClr val="tx1"/>
                    </a:solidFill>
                  </a:rPr>
                  <a:t>(H)                                               </a:t>
                </a:r>
              </a:p>
              <a:p>
                <a:pPr marL="214313" indent="-214313">
                  <a:buFont typeface="Arial" charset="0"/>
                  <a:buChar char="•"/>
                </a:pPr>
                <a:r>
                  <a:rPr lang="en-US" dirty="0">
                    <a:solidFill>
                      <a:schemeClr val="tx1"/>
                    </a:solidFill>
                  </a:rPr>
                  <a:t>Star formation -&gt; </a:t>
                </a:r>
                <a:r>
                  <a:rPr lang="en-US" b="1" dirty="0">
                    <a:solidFill>
                      <a:schemeClr val="tx1"/>
                    </a:solidFill>
                  </a:rPr>
                  <a:t>H</a:t>
                </a:r>
                <a14:m>
                  <m:oMath xmlns:m="http://schemas.openxmlformats.org/officeDocument/2006/math">
                    <m:r>
                      <a:rPr lang="en-US" b="1" i="1">
                        <a:solidFill>
                          <a:schemeClr val="tx1"/>
                        </a:solidFill>
                        <a:latin typeface="Cambria Math" charset="0"/>
                        <a:ea typeface="Cambria Math" charset="0"/>
                        <a:cs typeface="Cambria Math" charset="0"/>
                      </a:rPr>
                      <m:t>𝜶</m:t>
                    </m:r>
                  </m:oMath>
                </a14:m>
                <a:r>
                  <a:rPr lang="en-US" b="1" dirty="0">
                    <a:solidFill>
                      <a:schemeClr val="tx1"/>
                    </a:solidFill>
                  </a:rPr>
                  <a:t> </a:t>
                </a:r>
                <a:r>
                  <a:rPr lang="en-US" dirty="0">
                    <a:solidFill>
                      <a:schemeClr val="tx1"/>
                    </a:solidFill>
                  </a:rPr>
                  <a:t>(K )</a:t>
                </a:r>
              </a:p>
              <a:p>
                <a:pPr marL="214313" indent="-214313">
                  <a:buFont typeface="Arial" charset="0"/>
                  <a:buChar char="•"/>
                </a:pPr>
                <a:endParaRPr lang="en-US" dirty="0">
                  <a:solidFill>
                    <a:schemeClr val="tx1"/>
                  </a:solidFill>
                </a:endParaRPr>
              </a:p>
              <a:p>
                <a:pPr marL="214313" indent="-214313">
                  <a:buFont typeface="Arial" charset="0"/>
                  <a:buChar char="•"/>
                </a:pPr>
                <a:r>
                  <a:rPr lang="en-US" dirty="0">
                    <a:solidFill>
                      <a:schemeClr val="tx1"/>
                    </a:solidFill>
                  </a:rPr>
                  <a:t>COSMOS, CDF-S, XMM-XXL, Stripe82X</a:t>
                </a:r>
              </a:p>
            </p:txBody>
          </p:sp>
        </mc:Choice>
        <mc:Fallback xmlns="">
          <p:sp>
            <p:nvSpPr>
              <p:cNvPr id="10" name="TextBox 9">
                <a:extLst>
                  <a:ext uri="{FF2B5EF4-FFF2-40B4-BE49-F238E27FC236}">
                    <a16:creationId xmlns:a16="http://schemas.microsoft.com/office/drawing/2014/main" id="{71245A3E-1FF8-F30A-EF9A-C380B05DBB72}"/>
                  </a:ext>
                </a:extLst>
              </p:cNvPr>
              <p:cNvSpPr txBox="1">
                <a:spLocks noRot="1" noChangeAspect="1" noMove="1" noResize="1" noEditPoints="1" noAdjustHandles="1" noChangeArrowheads="1" noChangeShapeType="1" noTextEdit="1"/>
              </p:cNvSpPr>
              <p:nvPr/>
            </p:nvSpPr>
            <p:spPr>
              <a:xfrm>
                <a:off x="658374" y="2780235"/>
                <a:ext cx="4818844" cy="3139321"/>
              </a:xfrm>
              <a:prstGeom prst="rect">
                <a:avLst/>
              </a:prstGeom>
              <a:blipFill>
                <a:blip r:embed="rId6"/>
                <a:stretch>
                  <a:fillRect t="-803" r="-28871" b="-2008"/>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id="{4E81821D-3B81-DF5E-222C-145F7CC1B974}"/>
              </a:ext>
            </a:extLst>
          </p:cNvPr>
          <p:cNvSpPr txBox="1"/>
          <p:nvPr/>
        </p:nvSpPr>
        <p:spPr>
          <a:xfrm>
            <a:off x="2839194" y="831863"/>
            <a:ext cx="9175441" cy="1600438"/>
          </a:xfrm>
          <a:prstGeom prst="rect">
            <a:avLst/>
          </a:prstGeom>
          <a:noFill/>
        </p:spPr>
        <p:txBody>
          <a:bodyPr wrap="square" rtlCol="0">
            <a:spAutoFit/>
          </a:bodyPr>
          <a:lstStyle/>
          <a:p>
            <a:r>
              <a:rPr lang="en-US" dirty="0">
                <a:latin typeface="+mj-lt"/>
              </a:rPr>
              <a:t>PI: V. </a:t>
            </a:r>
            <a:r>
              <a:rPr lang="en-US" b="1" dirty="0" err="1">
                <a:latin typeface="+mj-lt"/>
              </a:rPr>
              <a:t>Mainieri</a:t>
            </a:r>
            <a:r>
              <a:rPr lang="en-US" b="1" dirty="0">
                <a:latin typeface="+mj-lt"/>
              </a:rPr>
              <a:t>                                                       </a:t>
            </a:r>
          </a:p>
          <a:p>
            <a:pPr algn="just"/>
            <a:r>
              <a:rPr lang="en-US" sz="1600" dirty="0">
                <a:latin typeface="+mj-lt"/>
              </a:rPr>
              <a:t>Co-Is: Fiore, Marconi, </a:t>
            </a:r>
            <a:r>
              <a:rPr lang="en-US" sz="1600" dirty="0" err="1">
                <a:latin typeface="+mj-lt"/>
              </a:rPr>
              <a:t>Balmaverde</a:t>
            </a:r>
            <a:r>
              <a:rPr lang="en-US" sz="1600" dirty="0">
                <a:latin typeface="+mj-lt"/>
              </a:rPr>
              <a:t>, </a:t>
            </a:r>
            <a:r>
              <a:rPr lang="en-US" sz="1600" dirty="0" err="1">
                <a:latin typeface="+mj-lt"/>
              </a:rPr>
              <a:t>Bongiorno</a:t>
            </a:r>
            <a:r>
              <a:rPr lang="en-US" sz="1600" dirty="0">
                <a:latin typeface="+mj-lt"/>
              </a:rPr>
              <a:t>, </a:t>
            </a:r>
            <a:r>
              <a:rPr lang="en-US" sz="1600" dirty="0" err="1">
                <a:latin typeface="+mj-lt"/>
              </a:rPr>
              <a:t>Brusa</a:t>
            </a:r>
            <a:r>
              <a:rPr lang="en-US" sz="1600" dirty="0">
                <a:latin typeface="+mj-lt"/>
              </a:rPr>
              <a:t>, </a:t>
            </a:r>
            <a:r>
              <a:rPr lang="en-US" sz="1600" dirty="0" err="1">
                <a:latin typeface="+mj-lt"/>
              </a:rPr>
              <a:t>Carniani</a:t>
            </a:r>
            <a:r>
              <a:rPr lang="en-US" sz="1600" dirty="0">
                <a:latin typeface="+mj-lt"/>
              </a:rPr>
              <a:t>, </a:t>
            </a:r>
            <a:r>
              <a:rPr lang="en-US" sz="1600" dirty="0" err="1">
                <a:latin typeface="+mj-lt"/>
              </a:rPr>
              <a:t>Cicone</a:t>
            </a:r>
            <a:r>
              <a:rPr lang="en-US" sz="1600" dirty="0">
                <a:latin typeface="+mj-lt"/>
              </a:rPr>
              <a:t>, Circosta, </a:t>
            </a:r>
            <a:r>
              <a:rPr lang="en-US" sz="1600" dirty="0" err="1">
                <a:latin typeface="+mj-lt"/>
              </a:rPr>
              <a:t>Civano</a:t>
            </a:r>
            <a:r>
              <a:rPr lang="en-US" sz="1600" dirty="0">
                <a:latin typeface="+mj-lt"/>
              </a:rPr>
              <a:t>, </a:t>
            </a:r>
            <a:r>
              <a:rPr lang="en-US" sz="1600" dirty="0" err="1">
                <a:latin typeface="+mj-lt"/>
              </a:rPr>
              <a:t>Comastri</a:t>
            </a:r>
            <a:r>
              <a:rPr lang="en-US" sz="1600" dirty="0">
                <a:latin typeface="+mj-lt"/>
              </a:rPr>
              <a:t>, </a:t>
            </a:r>
            <a:r>
              <a:rPr lang="en-US" sz="1600" dirty="0" err="1">
                <a:latin typeface="+mj-lt"/>
              </a:rPr>
              <a:t>Cresci</a:t>
            </a:r>
            <a:r>
              <a:rPr lang="en-US" sz="1600" dirty="0">
                <a:latin typeface="+mj-lt"/>
              </a:rPr>
              <a:t>, </a:t>
            </a:r>
            <a:r>
              <a:rPr lang="en-US" sz="1600" dirty="0" err="1">
                <a:latin typeface="+mj-lt"/>
              </a:rPr>
              <a:t>Feruglio</a:t>
            </a:r>
            <a:r>
              <a:rPr lang="en-US" sz="1600" dirty="0">
                <a:latin typeface="+mj-lt"/>
              </a:rPr>
              <a:t>, </a:t>
            </a:r>
            <a:r>
              <a:rPr lang="en-US" sz="1600" dirty="0" err="1">
                <a:latin typeface="+mj-lt"/>
              </a:rPr>
              <a:t>Georgakakis</a:t>
            </a:r>
            <a:r>
              <a:rPr lang="en-US" sz="1600" dirty="0">
                <a:latin typeface="+mj-lt"/>
              </a:rPr>
              <a:t>, Harrison, </a:t>
            </a:r>
            <a:r>
              <a:rPr lang="en-US" sz="1600" dirty="0" err="1">
                <a:latin typeface="+mj-lt"/>
              </a:rPr>
              <a:t>Husemann</a:t>
            </a:r>
            <a:r>
              <a:rPr lang="en-US" sz="1600" dirty="0">
                <a:latin typeface="+mj-lt"/>
              </a:rPr>
              <a:t>, Kakkad, </a:t>
            </a:r>
            <a:r>
              <a:rPr lang="en-US" sz="1600" dirty="0" err="1">
                <a:latin typeface="+mj-lt"/>
              </a:rPr>
              <a:t>Lamastra</a:t>
            </a:r>
            <a:r>
              <a:rPr lang="en-US" sz="1600" dirty="0">
                <a:latin typeface="+mj-lt"/>
              </a:rPr>
              <a:t>, </a:t>
            </a:r>
            <a:r>
              <a:rPr lang="en-US" sz="1600" dirty="0" err="1">
                <a:latin typeface="+mj-lt"/>
              </a:rPr>
              <a:t>Lamperti</a:t>
            </a:r>
            <a:r>
              <a:rPr lang="en-US" sz="1600" dirty="0">
                <a:latin typeface="+mj-lt"/>
              </a:rPr>
              <a:t>, </a:t>
            </a:r>
            <a:r>
              <a:rPr lang="en-US" sz="1600" dirty="0" err="1">
                <a:latin typeface="+mj-lt"/>
              </a:rPr>
              <a:t>Lanzuisi</a:t>
            </a:r>
            <a:r>
              <a:rPr lang="en-US" sz="1600" dirty="0">
                <a:latin typeface="+mj-lt"/>
              </a:rPr>
              <a:t>, Liu, </a:t>
            </a:r>
            <a:r>
              <a:rPr lang="en-US" sz="1600" dirty="0" err="1">
                <a:latin typeface="+mj-lt"/>
              </a:rPr>
              <a:t>Mannucci</a:t>
            </a:r>
            <a:r>
              <a:rPr lang="en-US" sz="1600" dirty="0">
                <a:latin typeface="+mj-lt"/>
              </a:rPr>
              <a:t>, </a:t>
            </a:r>
            <a:r>
              <a:rPr lang="en-US" sz="1600" dirty="0" err="1">
                <a:latin typeface="+mj-lt"/>
              </a:rPr>
              <a:t>Menci</a:t>
            </a:r>
            <a:r>
              <a:rPr lang="en-US" sz="1600" dirty="0">
                <a:latin typeface="+mj-lt"/>
              </a:rPr>
              <a:t>, Menzel, </a:t>
            </a:r>
            <a:r>
              <a:rPr lang="en-US" sz="1600" dirty="0" err="1">
                <a:latin typeface="+mj-lt"/>
              </a:rPr>
              <a:t>Merloni</a:t>
            </a:r>
            <a:r>
              <a:rPr lang="en-US" sz="1600" dirty="0">
                <a:latin typeface="+mj-lt"/>
              </a:rPr>
              <a:t>, </a:t>
            </a:r>
            <a:r>
              <a:rPr lang="en-US" sz="1600" dirty="0" err="1">
                <a:latin typeface="+mj-lt"/>
              </a:rPr>
              <a:t>Netzer</a:t>
            </a:r>
            <a:r>
              <a:rPr lang="en-US" sz="1600" dirty="0">
                <a:latin typeface="+mj-lt"/>
              </a:rPr>
              <a:t>, </a:t>
            </a:r>
            <a:r>
              <a:rPr lang="en-US" sz="1600" b="1" dirty="0" err="1">
                <a:latin typeface="+mj-lt"/>
              </a:rPr>
              <a:t>Padovani</a:t>
            </a:r>
            <a:r>
              <a:rPr lang="en-US" sz="1600" dirty="0">
                <a:latin typeface="+mj-lt"/>
              </a:rPr>
              <a:t>, </a:t>
            </a:r>
            <a:r>
              <a:rPr lang="en-US" sz="1600" dirty="0" err="1">
                <a:latin typeface="+mj-lt"/>
              </a:rPr>
              <a:t>Perna</a:t>
            </a:r>
            <a:r>
              <a:rPr lang="en-US" sz="1600" dirty="0">
                <a:latin typeface="+mj-lt"/>
              </a:rPr>
              <a:t>, </a:t>
            </a:r>
            <a:r>
              <a:rPr lang="en-US" sz="1600" dirty="0" err="1">
                <a:latin typeface="+mj-lt"/>
              </a:rPr>
              <a:t>Piconcelli</a:t>
            </a:r>
            <a:r>
              <a:rPr lang="en-US" sz="1600" dirty="0">
                <a:latin typeface="+mj-lt"/>
              </a:rPr>
              <a:t>, </a:t>
            </a:r>
            <a:r>
              <a:rPr lang="en-US" sz="1600" dirty="0" err="1">
                <a:latin typeface="+mj-lt"/>
              </a:rPr>
              <a:t>Popesso</a:t>
            </a:r>
            <a:r>
              <a:rPr lang="en-US" sz="1600" dirty="0">
                <a:latin typeface="+mj-lt"/>
              </a:rPr>
              <a:t>, Puglisi, </a:t>
            </a:r>
            <a:r>
              <a:rPr lang="en-US" sz="1600" dirty="0" err="1">
                <a:latin typeface="+mj-lt"/>
              </a:rPr>
              <a:t>Salvato</a:t>
            </a:r>
            <a:r>
              <a:rPr lang="en-US" sz="1600" dirty="0">
                <a:latin typeface="+mj-lt"/>
              </a:rPr>
              <a:t>, Scholtz, Schramm, Schulze, Silverman, </a:t>
            </a:r>
            <a:r>
              <a:rPr lang="en-US" sz="1600" dirty="0" err="1">
                <a:latin typeface="+mj-lt"/>
              </a:rPr>
              <a:t>Vietri</a:t>
            </a:r>
            <a:r>
              <a:rPr lang="en-US" sz="1600" dirty="0">
                <a:latin typeface="+mj-lt"/>
              </a:rPr>
              <a:t>, </a:t>
            </a:r>
            <a:r>
              <a:rPr lang="en-US" sz="1600" dirty="0" err="1">
                <a:latin typeface="+mj-lt"/>
              </a:rPr>
              <a:t>Vignali</a:t>
            </a:r>
            <a:r>
              <a:rPr lang="en-US" sz="1600" dirty="0">
                <a:latin typeface="+mj-lt"/>
              </a:rPr>
              <a:t>, </a:t>
            </a:r>
            <a:r>
              <a:rPr lang="en-US" sz="1600" dirty="0" err="1">
                <a:latin typeface="+mj-lt"/>
              </a:rPr>
              <a:t>Zamorani</a:t>
            </a:r>
            <a:r>
              <a:rPr lang="en-US" sz="1600" dirty="0">
                <a:latin typeface="+mj-lt"/>
              </a:rPr>
              <a:t>, Zappacosta</a:t>
            </a:r>
          </a:p>
          <a:p>
            <a:endParaRPr lang="en-US" sz="1600" dirty="0">
              <a:solidFill>
                <a:schemeClr val="bg1"/>
              </a:solidFill>
              <a:latin typeface="+mj-lt"/>
            </a:endParaRPr>
          </a:p>
        </p:txBody>
      </p:sp>
    </p:spTree>
    <p:extLst>
      <p:ext uri="{BB962C8B-B14F-4D97-AF65-F5344CB8AC3E}">
        <p14:creationId xmlns:p14="http://schemas.microsoft.com/office/powerpoint/2010/main" val="1024368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9A832-BF71-8DED-0F95-78804B55BCF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A7EB316-8147-9CFC-8FD8-29FD1ABAE031}"/>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cxnSp>
        <p:nvCxnSpPr>
          <p:cNvPr id="30" name="Straight Connector 29">
            <a:extLst>
              <a:ext uri="{FF2B5EF4-FFF2-40B4-BE49-F238E27FC236}">
                <a16:creationId xmlns:a16="http://schemas.microsoft.com/office/drawing/2014/main" id="{CE0FAAAD-B823-4BF1-EC4B-45F0ED6326B5}"/>
              </a:ext>
            </a:extLst>
          </p:cNvPr>
          <p:cNvCxnSpPr>
            <a:cxnSpLocks/>
          </p:cNvCxnSpPr>
          <p:nvPr/>
        </p:nvCxnSpPr>
        <p:spPr>
          <a:xfrm>
            <a:off x="8650014" y="679349"/>
            <a:ext cx="3150096"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eso-logo-p3005.jpg">
            <a:extLst>
              <a:ext uri="{FF2B5EF4-FFF2-40B4-BE49-F238E27FC236}">
                <a16:creationId xmlns:a16="http://schemas.microsoft.com/office/drawing/2014/main" id="{D8576294-D5C1-E6B3-5599-8E813A2C656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Screen Shot 2017-11-06 at 15.45.50.png" descr="Screen Shot 2017-11-06 at 15.45.50.png">
            <a:extLst>
              <a:ext uri="{FF2B5EF4-FFF2-40B4-BE49-F238E27FC236}">
                <a16:creationId xmlns:a16="http://schemas.microsoft.com/office/drawing/2014/main" id="{1FCFB310-A0A2-37E0-4BF1-CAB07CC3E839}"/>
              </a:ext>
            </a:extLst>
          </p:cNvPr>
          <p:cNvPicPr>
            <a:picLocks noChangeAspect="1"/>
          </p:cNvPicPr>
          <p:nvPr/>
        </p:nvPicPr>
        <p:blipFill>
          <a:blip r:embed="rId4">
            <a:alphaModFix amt="82058"/>
          </a:blip>
          <a:srcRect t="12399" b="12402"/>
          <a:stretch>
            <a:fillRect/>
          </a:stretch>
        </p:blipFill>
        <p:spPr>
          <a:xfrm>
            <a:off x="2680337" y="1548915"/>
            <a:ext cx="7367513" cy="4253089"/>
          </a:xfrm>
          <a:custGeom>
            <a:avLst/>
            <a:gdLst/>
            <a:ahLst/>
            <a:cxnLst>
              <a:cxn ang="0">
                <a:pos x="wd2" y="hd2"/>
              </a:cxn>
              <a:cxn ang="5400000">
                <a:pos x="wd2" y="hd2"/>
              </a:cxn>
              <a:cxn ang="10800000">
                <a:pos x="wd2" y="hd2"/>
              </a:cxn>
              <a:cxn ang="16200000">
                <a:pos x="wd2" y="hd2"/>
              </a:cxn>
            </a:cxnLst>
            <a:rect l="0" t="0" r="r" b="b"/>
            <a:pathLst>
              <a:path w="21600" h="20595" extrusionOk="0">
                <a:moveTo>
                  <a:pt x="10800" y="0"/>
                </a:moveTo>
                <a:cubicBezTo>
                  <a:pt x="8036" y="0"/>
                  <a:pt x="5272" y="1005"/>
                  <a:pt x="3164" y="3015"/>
                </a:cubicBezTo>
                <a:cubicBezTo>
                  <a:pt x="1055" y="5026"/>
                  <a:pt x="0" y="7661"/>
                  <a:pt x="0" y="10297"/>
                </a:cubicBezTo>
                <a:cubicBezTo>
                  <a:pt x="0" y="12932"/>
                  <a:pt x="1055" y="15568"/>
                  <a:pt x="3164" y="17579"/>
                </a:cubicBezTo>
                <a:cubicBezTo>
                  <a:pt x="7381" y="21600"/>
                  <a:pt x="14219" y="21600"/>
                  <a:pt x="18436" y="17579"/>
                </a:cubicBezTo>
                <a:cubicBezTo>
                  <a:pt x="20545" y="15568"/>
                  <a:pt x="21600" y="12932"/>
                  <a:pt x="21600" y="10297"/>
                </a:cubicBezTo>
                <a:cubicBezTo>
                  <a:pt x="21600" y="7661"/>
                  <a:pt x="20545" y="5026"/>
                  <a:pt x="18436" y="3015"/>
                </a:cubicBezTo>
                <a:cubicBezTo>
                  <a:pt x="16328" y="1005"/>
                  <a:pt x="13564" y="0"/>
                  <a:pt x="10800" y="0"/>
                </a:cubicBezTo>
                <a:close/>
              </a:path>
            </a:pathLst>
          </a:custGeom>
          <a:ln w="25400">
            <a:solidFill>
              <a:srgbClr val="F3F7F5"/>
            </a:solidFill>
            <a:miter lim="400000"/>
          </a:ln>
          <a:effectLst>
            <a:outerShdw dist="109804" dir="3600000" rotWithShape="0">
              <a:srgbClr val="000000"/>
            </a:outerShdw>
          </a:effectLst>
        </p:spPr>
      </p:pic>
      <p:sp>
        <p:nvSpPr>
          <p:cNvPr id="5" name="TextBox 4">
            <a:extLst>
              <a:ext uri="{FF2B5EF4-FFF2-40B4-BE49-F238E27FC236}">
                <a16:creationId xmlns:a16="http://schemas.microsoft.com/office/drawing/2014/main" id="{51CA6394-6288-036C-1754-BD1B0C4CB3F6}"/>
              </a:ext>
            </a:extLst>
          </p:cNvPr>
          <p:cNvSpPr txBox="1"/>
          <p:nvPr/>
        </p:nvSpPr>
        <p:spPr>
          <a:xfrm>
            <a:off x="6992923" y="56966"/>
            <a:ext cx="6109854" cy="523220"/>
          </a:xfrm>
          <a:prstGeom prst="rect">
            <a:avLst/>
          </a:prstGeom>
          <a:noFill/>
        </p:spPr>
        <p:txBody>
          <a:bodyPr wrap="square">
            <a:spAutoFit/>
          </a:bodyPr>
          <a:lstStyle/>
          <a:p>
            <a:pPr algn="ctr"/>
            <a:r>
              <a:rPr lang="en-US" altLang="en-US" sz="2800" dirty="0"/>
              <a:t>ISM ( 1-10 kpc)</a:t>
            </a:r>
          </a:p>
        </p:txBody>
      </p:sp>
    </p:spTree>
    <p:extLst>
      <p:ext uri="{BB962C8B-B14F-4D97-AF65-F5344CB8AC3E}">
        <p14:creationId xmlns:p14="http://schemas.microsoft.com/office/powerpoint/2010/main" val="530551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B4BEA-6829-B3B9-FCD7-A2CA420AA10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D200786-0ACC-C17D-4932-3A255DDAC7B0}"/>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cxnSp>
        <p:nvCxnSpPr>
          <p:cNvPr id="30" name="Straight Connector 29">
            <a:extLst>
              <a:ext uri="{FF2B5EF4-FFF2-40B4-BE49-F238E27FC236}">
                <a16:creationId xmlns:a16="http://schemas.microsoft.com/office/drawing/2014/main" id="{DE4C9975-F7E3-EC39-6070-0D19083CD192}"/>
              </a:ext>
            </a:extLst>
          </p:cNvPr>
          <p:cNvCxnSpPr>
            <a:cxnSpLocks/>
          </p:cNvCxnSpPr>
          <p:nvPr/>
        </p:nvCxnSpPr>
        <p:spPr>
          <a:xfrm>
            <a:off x="6096000" y="666565"/>
            <a:ext cx="5704110" cy="12784"/>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eso-logo-p3005.jpg">
            <a:extLst>
              <a:ext uri="{FF2B5EF4-FFF2-40B4-BE49-F238E27FC236}">
                <a16:creationId xmlns:a16="http://schemas.microsoft.com/office/drawing/2014/main" id="{92A84C6A-A209-55C0-D1EE-74334DB7538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E41744E-36AE-8137-7CA6-31E27B8A372E}"/>
              </a:ext>
            </a:extLst>
          </p:cNvPr>
          <p:cNvSpPr txBox="1"/>
          <p:nvPr/>
        </p:nvSpPr>
        <p:spPr>
          <a:xfrm>
            <a:off x="5787578" y="101781"/>
            <a:ext cx="6109854" cy="523220"/>
          </a:xfrm>
          <a:prstGeom prst="rect">
            <a:avLst/>
          </a:prstGeom>
          <a:noFill/>
        </p:spPr>
        <p:txBody>
          <a:bodyPr wrap="square">
            <a:spAutoFit/>
          </a:bodyPr>
          <a:lstStyle/>
          <a:p>
            <a:pPr algn="ctr"/>
            <a:r>
              <a:rPr lang="en-US" altLang="en-US" sz="2800" dirty="0"/>
              <a:t>Galactic scale outflow demographic</a:t>
            </a:r>
          </a:p>
        </p:txBody>
      </p:sp>
      <p:sp>
        <p:nvSpPr>
          <p:cNvPr id="10" name="TextBox 9">
            <a:extLst>
              <a:ext uri="{FF2B5EF4-FFF2-40B4-BE49-F238E27FC236}">
                <a16:creationId xmlns:a16="http://schemas.microsoft.com/office/drawing/2014/main" id="{FFAC58E6-9C31-16FE-8855-80E4C37F03F6}"/>
              </a:ext>
            </a:extLst>
          </p:cNvPr>
          <p:cNvSpPr txBox="1"/>
          <p:nvPr/>
        </p:nvSpPr>
        <p:spPr>
          <a:xfrm rot="16200000">
            <a:off x="171038" y="3619086"/>
            <a:ext cx="1283621" cy="369332"/>
          </a:xfrm>
          <a:prstGeom prst="rect">
            <a:avLst/>
          </a:prstGeom>
          <a:noFill/>
        </p:spPr>
        <p:txBody>
          <a:bodyPr wrap="none" rtlCol="0">
            <a:spAutoFit/>
          </a:bodyPr>
          <a:lstStyle/>
          <a:p>
            <a:r>
              <a:rPr lang="en-GB" dirty="0"/>
              <a:t>Kakkad+20</a:t>
            </a:r>
          </a:p>
        </p:txBody>
      </p:sp>
      <p:pic>
        <p:nvPicPr>
          <p:cNvPr id="11" name="Picture 10">
            <a:extLst>
              <a:ext uri="{FF2B5EF4-FFF2-40B4-BE49-F238E27FC236}">
                <a16:creationId xmlns:a16="http://schemas.microsoft.com/office/drawing/2014/main" id="{CB75ADEB-E85F-FE97-B9AC-C4ECDCBADA1C}"/>
              </a:ext>
            </a:extLst>
          </p:cNvPr>
          <p:cNvPicPr>
            <a:picLocks noChangeAspect="1"/>
          </p:cNvPicPr>
          <p:nvPr/>
        </p:nvPicPr>
        <p:blipFill>
          <a:blip r:embed="rId4"/>
          <a:stretch>
            <a:fillRect/>
          </a:stretch>
        </p:blipFill>
        <p:spPr>
          <a:xfrm>
            <a:off x="1178021" y="1823752"/>
            <a:ext cx="5657144" cy="3960000"/>
          </a:xfrm>
          <a:prstGeom prst="rect">
            <a:avLst/>
          </a:prstGeom>
        </p:spPr>
      </p:pic>
      <p:sp>
        <p:nvSpPr>
          <p:cNvPr id="12" name="TextBox 11">
            <a:extLst>
              <a:ext uri="{FF2B5EF4-FFF2-40B4-BE49-F238E27FC236}">
                <a16:creationId xmlns:a16="http://schemas.microsoft.com/office/drawing/2014/main" id="{AF5C39E0-CACB-27CC-01D4-02D8961FD683}"/>
              </a:ext>
            </a:extLst>
          </p:cNvPr>
          <p:cNvSpPr txBox="1"/>
          <p:nvPr/>
        </p:nvSpPr>
        <p:spPr>
          <a:xfrm>
            <a:off x="4654301" y="1395279"/>
            <a:ext cx="665567" cy="369332"/>
          </a:xfrm>
          <a:prstGeom prst="rect">
            <a:avLst/>
          </a:prstGeom>
          <a:noFill/>
        </p:spPr>
        <p:txBody>
          <a:bodyPr wrap="none" rtlCol="0">
            <a:spAutoFit/>
          </a:bodyPr>
          <a:lstStyle/>
          <a:p>
            <a:r>
              <a:rPr lang="de-DE" dirty="0"/>
              <a:t>[OIII]</a:t>
            </a:r>
          </a:p>
        </p:txBody>
      </p:sp>
      <p:pic>
        <p:nvPicPr>
          <p:cNvPr id="13" name="Picture 12">
            <a:extLst>
              <a:ext uri="{FF2B5EF4-FFF2-40B4-BE49-F238E27FC236}">
                <a16:creationId xmlns:a16="http://schemas.microsoft.com/office/drawing/2014/main" id="{062B0F75-CA1F-2D3D-FB86-0D3F86EE3134}"/>
              </a:ext>
            </a:extLst>
          </p:cNvPr>
          <p:cNvPicPr>
            <a:picLocks noChangeAspect="1"/>
          </p:cNvPicPr>
          <p:nvPr/>
        </p:nvPicPr>
        <p:blipFill>
          <a:blip r:embed="rId5"/>
          <a:stretch>
            <a:fillRect/>
          </a:stretch>
        </p:blipFill>
        <p:spPr>
          <a:xfrm>
            <a:off x="5445497" y="1901941"/>
            <a:ext cx="1301006" cy="1260000"/>
          </a:xfrm>
          <a:prstGeom prst="rect">
            <a:avLst/>
          </a:prstGeom>
        </p:spPr>
      </p:pic>
      <p:pic>
        <p:nvPicPr>
          <p:cNvPr id="14" name="Picture 13">
            <a:extLst>
              <a:ext uri="{FF2B5EF4-FFF2-40B4-BE49-F238E27FC236}">
                <a16:creationId xmlns:a16="http://schemas.microsoft.com/office/drawing/2014/main" id="{2C85BDC4-4C46-07A2-6FDB-069EC7BCDCF6}"/>
              </a:ext>
            </a:extLst>
          </p:cNvPr>
          <p:cNvPicPr>
            <a:picLocks noChangeAspect="1"/>
          </p:cNvPicPr>
          <p:nvPr/>
        </p:nvPicPr>
        <p:blipFill>
          <a:blip r:embed="rId6"/>
          <a:stretch>
            <a:fillRect/>
          </a:stretch>
        </p:blipFill>
        <p:spPr>
          <a:xfrm>
            <a:off x="7815005" y="1576332"/>
            <a:ext cx="2941412" cy="2160000"/>
          </a:xfrm>
          <a:prstGeom prst="rect">
            <a:avLst/>
          </a:prstGeom>
        </p:spPr>
      </p:pic>
      <p:pic>
        <p:nvPicPr>
          <p:cNvPr id="16" name="Picture 15">
            <a:extLst>
              <a:ext uri="{FF2B5EF4-FFF2-40B4-BE49-F238E27FC236}">
                <a16:creationId xmlns:a16="http://schemas.microsoft.com/office/drawing/2014/main" id="{9084F066-9347-EF3D-F718-7985B67E452D}"/>
              </a:ext>
            </a:extLst>
          </p:cNvPr>
          <p:cNvPicPr>
            <a:picLocks noChangeAspect="1"/>
          </p:cNvPicPr>
          <p:nvPr/>
        </p:nvPicPr>
        <p:blipFill>
          <a:blip r:embed="rId7"/>
          <a:stretch>
            <a:fillRect/>
          </a:stretch>
        </p:blipFill>
        <p:spPr>
          <a:xfrm>
            <a:off x="7815005" y="3709119"/>
            <a:ext cx="2941412" cy="2160000"/>
          </a:xfrm>
          <a:prstGeom prst="rect">
            <a:avLst/>
          </a:prstGeom>
        </p:spPr>
      </p:pic>
      <p:sp>
        <p:nvSpPr>
          <p:cNvPr id="17" name="TextBox 16">
            <a:extLst>
              <a:ext uri="{FF2B5EF4-FFF2-40B4-BE49-F238E27FC236}">
                <a16:creationId xmlns:a16="http://schemas.microsoft.com/office/drawing/2014/main" id="{BD8D1FCE-1C17-2E99-859E-9C993C7E595D}"/>
              </a:ext>
            </a:extLst>
          </p:cNvPr>
          <p:cNvSpPr txBox="1"/>
          <p:nvPr/>
        </p:nvSpPr>
        <p:spPr>
          <a:xfrm>
            <a:off x="9486786" y="1717275"/>
            <a:ext cx="522900" cy="369332"/>
          </a:xfrm>
          <a:prstGeom prst="rect">
            <a:avLst/>
          </a:prstGeom>
          <a:noFill/>
        </p:spPr>
        <p:txBody>
          <a:bodyPr wrap="none" rtlCol="0">
            <a:spAutoFit/>
          </a:bodyPr>
          <a:lstStyle/>
          <a:p>
            <a:r>
              <a:rPr lang="de-DE" dirty="0"/>
              <a:t>v10</a:t>
            </a:r>
          </a:p>
        </p:txBody>
      </p:sp>
      <p:sp>
        <p:nvSpPr>
          <p:cNvPr id="18" name="TextBox 17">
            <a:extLst>
              <a:ext uri="{FF2B5EF4-FFF2-40B4-BE49-F238E27FC236}">
                <a16:creationId xmlns:a16="http://schemas.microsoft.com/office/drawing/2014/main" id="{FD697E28-D617-039D-6C3E-77353D83D78E}"/>
              </a:ext>
            </a:extLst>
          </p:cNvPr>
          <p:cNvSpPr txBox="1"/>
          <p:nvPr/>
        </p:nvSpPr>
        <p:spPr>
          <a:xfrm>
            <a:off x="9385797" y="3795473"/>
            <a:ext cx="623889" cy="369332"/>
          </a:xfrm>
          <a:prstGeom prst="rect">
            <a:avLst/>
          </a:prstGeom>
          <a:noFill/>
        </p:spPr>
        <p:txBody>
          <a:bodyPr wrap="none" rtlCol="0">
            <a:spAutoFit/>
          </a:bodyPr>
          <a:lstStyle/>
          <a:p>
            <a:r>
              <a:rPr lang="de-DE" dirty="0"/>
              <a:t>W80</a:t>
            </a:r>
          </a:p>
        </p:txBody>
      </p:sp>
    </p:spTree>
    <p:extLst>
      <p:ext uri="{BB962C8B-B14F-4D97-AF65-F5344CB8AC3E}">
        <p14:creationId xmlns:p14="http://schemas.microsoft.com/office/powerpoint/2010/main" val="458958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ADA5A-7FF9-80E8-65DF-CA493DFF6B1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15F4C77-43F1-BAFA-B93D-47C4E39DC15B}"/>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cxnSp>
        <p:nvCxnSpPr>
          <p:cNvPr id="30" name="Straight Connector 29">
            <a:extLst>
              <a:ext uri="{FF2B5EF4-FFF2-40B4-BE49-F238E27FC236}">
                <a16:creationId xmlns:a16="http://schemas.microsoft.com/office/drawing/2014/main" id="{893F068A-E86D-ABE5-7AD9-95DF3C193503}"/>
              </a:ext>
            </a:extLst>
          </p:cNvPr>
          <p:cNvCxnSpPr>
            <a:cxnSpLocks/>
          </p:cNvCxnSpPr>
          <p:nvPr/>
        </p:nvCxnSpPr>
        <p:spPr>
          <a:xfrm>
            <a:off x="6096000" y="666565"/>
            <a:ext cx="5704110" cy="12784"/>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eso-logo-p3005.jpg">
            <a:extLst>
              <a:ext uri="{FF2B5EF4-FFF2-40B4-BE49-F238E27FC236}">
                <a16:creationId xmlns:a16="http://schemas.microsoft.com/office/drawing/2014/main" id="{316B07B7-7C98-223B-B16E-44619978D3A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36855799-7A7C-C7CF-2F10-688D45809476}"/>
              </a:ext>
            </a:extLst>
          </p:cNvPr>
          <p:cNvSpPr txBox="1"/>
          <p:nvPr/>
        </p:nvSpPr>
        <p:spPr>
          <a:xfrm>
            <a:off x="5787578" y="101781"/>
            <a:ext cx="6109854" cy="523220"/>
          </a:xfrm>
          <a:prstGeom prst="rect">
            <a:avLst/>
          </a:prstGeom>
          <a:noFill/>
        </p:spPr>
        <p:txBody>
          <a:bodyPr wrap="square">
            <a:spAutoFit/>
          </a:bodyPr>
          <a:lstStyle/>
          <a:p>
            <a:pPr algn="ctr"/>
            <a:r>
              <a:rPr lang="en-US" altLang="en-US" sz="2800" dirty="0"/>
              <a:t>Galactic scale outflow demographic</a:t>
            </a:r>
          </a:p>
        </p:txBody>
      </p:sp>
      <p:pic>
        <p:nvPicPr>
          <p:cNvPr id="4" name="Picture 3" descr="Chart, line chart&#10;&#10;Description automatically generated">
            <a:extLst>
              <a:ext uri="{FF2B5EF4-FFF2-40B4-BE49-F238E27FC236}">
                <a16:creationId xmlns:a16="http://schemas.microsoft.com/office/drawing/2014/main" id="{B2ADDBCC-5339-69F2-51A4-8ABF41F83364}"/>
              </a:ext>
            </a:extLst>
          </p:cNvPr>
          <p:cNvPicPr>
            <a:picLocks noChangeAspect="1"/>
          </p:cNvPicPr>
          <p:nvPr/>
        </p:nvPicPr>
        <p:blipFill>
          <a:blip r:embed="rId4"/>
          <a:stretch>
            <a:fillRect/>
          </a:stretch>
        </p:blipFill>
        <p:spPr>
          <a:xfrm>
            <a:off x="1549495" y="1486559"/>
            <a:ext cx="3960000" cy="3350769"/>
          </a:xfrm>
          <a:prstGeom prst="rect">
            <a:avLst/>
          </a:prstGeom>
        </p:spPr>
      </p:pic>
      <p:pic>
        <p:nvPicPr>
          <p:cNvPr id="6" name="Picture 5" descr="Chart, scatter chart&#10;&#10;Description automatically generated">
            <a:extLst>
              <a:ext uri="{FF2B5EF4-FFF2-40B4-BE49-F238E27FC236}">
                <a16:creationId xmlns:a16="http://schemas.microsoft.com/office/drawing/2014/main" id="{58179CD8-E249-CF64-89E4-FC574FF3BB8E}"/>
              </a:ext>
            </a:extLst>
          </p:cNvPr>
          <p:cNvPicPr>
            <a:picLocks noChangeAspect="1"/>
          </p:cNvPicPr>
          <p:nvPr/>
        </p:nvPicPr>
        <p:blipFill>
          <a:blip r:embed="rId5"/>
          <a:stretch>
            <a:fillRect/>
          </a:stretch>
        </p:blipFill>
        <p:spPr>
          <a:xfrm>
            <a:off x="7042505" y="1671268"/>
            <a:ext cx="3600000" cy="2981353"/>
          </a:xfrm>
          <a:prstGeom prst="rect">
            <a:avLst/>
          </a:prstGeom>
        </p:spPr>
      </p:pic>
      <p:sp>
        <p:nvSpPr>
          <p:cNvPr id="7" name="TextBox 6">
            <a:extLst>
              <a:ext uri="{FF2B5EF4-FFF2-40B4-BE49-F238E27FC236}">
                <a16:creationId xmlns:a16="http://schemas.microsoft.com/office/drawing/2014/main" id="{D8DA2E0E-FF53-4D12-CF50-A7594B75E3D3}"/>
              </a:ext>
            </a:extLst>
          </p:cNvPr>
          <p:cNvSpPr txBox="1"/>
          <p:nvPr/>
        </p:nvSpPr>
        <p:spPr>
          <a:xfrm>
            <a:off x="1703955" y="5175772"/>
            <a:ext cx="3960000" cy="1015663"/>
          </a:xfrm>
          <a:prstGeom prst="rect">
            <a:avLst/>
          </a:prstGeom>
          <a:noFill/>
        </p:spPr>
        <p:txBody>
          <a:bodyPr wrap="square" rtlCol="0">
            <a:spAutoFit/>
          </a:bodyPr>
          <a:lstStyle/>
          <a:p>
            <a:pPr marL="285750" indent="-285750">
              <a:buFont typeface="Arial" panose="020B0604020202020204" pitchFamily="34" charset="0"/>
              <a:buChar char="•"/>
            </a:pPr>
            <a:r>
              <a:rPr lang="en-GB" sz="2000" dirty="0" err="1"/>
              <a:t>Ṁ</a:t>
            </a:r>
            <a:r>
              <a:rPr lang="en-GB" sz="2000" baseline="-25000" dirty="0" err="1"/>
              <a:t>out</a:t>
            </a:r>
            <a:r>
              <a:rPr lang="en-GB" sz="2000" baseline="-25000" dirty="0"/>
              <a:t> </a:t>
            </a:r>
            <a:r>
              <a:rPr lang="en-GB" sz="2000" dirty="0"/>
              <a:t>increases with </a:t>
            </a:r>
            <a:r>
              <a:rPr lang="en-GB" sz="2000" dirty="0" err="1"/>
              <a:t>L</a:t>
            </a:r>
            <a:r>
              <a:rPr lang="en-GB" sz="2000" baseline="-25000" dirty="0" err="1"/>
              <a:t>bol</a:t>
            </a:r>
            <a:endParaRPr lang="en-GB" sz="2000" dirty="0"/>
          </a:p>
          <a:p>
            <a:pPr marL="285750" indent="-285750">
              <a:buFont typeface="Arial" panose="020B0604020202020204" pitchFamily="34" charset="0"/>
              <a:buChar char="•"/>
            </a:pPr>
            <a:r>
              <a:rPr lang="en-GB" sz="2000" baseline="-25000" dirty="0"/>
              <a:t> </a:t>
            </a:r>
            <a:r>
              <a:rPr lang="en-GB" sz="2000" dirty="0" err="1"/>
              <a:t>Ṁ</a:t>
            </a:r>
            <a:r>
              <a:rPr lang="en-GB" sz="2000" baseline="-25000" dirty="0" err="1"/>
              <a:t>out</a:t>
            </a:r>
            <a:r>
              <a:rPr lang="en-GB" sz="2000" baseline="-25000" dirty="0"/>
              <a:t> </a:t>
            </a:r>
            <a:r>
              <a:rPr lang="en-GB" sz="2000" dirty="0"/>
              <a:t>uncertainties mostly related to the assumption on n</a:t>
            </a:r>
            <a:r>
              <a:rPr lang="en-GB" sz="2000" baseline="-25000" dirty="0"/>
              <a:t>e</a:t>
            </a:r>
          </a:p>
        </p:txBody>
      </p:sp>
      <p:sp>
        <p:nvSpPr>
          <p:cNvPr id="8" name="TextBox 7">
            <a:extLst>
              <a:ext uri="{FF2B5EF4-FFF2-40B4-BE49-F238E27FC236}">
                <a16:creationId xmlns:a16="http://schemas.microsoft.com/office/drawing/2014/main" id="{228C2071-F38F-4DE0-DC1F-264DAC5DAD55}"/>
              </a:ext>
            </a:extLst>
          </p:cNvPr>
          <p:cNvSpPr txBox="1"/>
          <p:nvPr/>
        </p:nvSpPr>
        <p:spPr>
          <a:xfrm>
            <a:off x="7042505" y="5369486"/>
            <a:ext cx="4120705" cy="707886"/>
          </a:xfrm>
          <a:prstGeom prst="rect">
            <a:avLst/>
          </a:prstGeom>
          <a:noFill/>
        </p:spPr>
        <p:txBody>
          <a:bodyPr wrap="square" rtlCol="0">
            <a:spAutoFit/>
          </a:bodyPr>
          <a:lstStyle/>
          <a:p>
            <a:pPr algn="ctr"/>
            <a:r>
              <a:rPr lang="de-DE" sz="2000" dirty="0"/>
              <a:t>Most of the ionized gas is not </a:t>
            </a:r>
            <a:r>
              <a:rPr lang="en-GB" sz="2000" noProof="1"/>
              <a:t>able</a:t>
            </a:r>
            <a:r>
              <a:rPr lang="de-DE" sz="2000" dirty="0"/>
              <a:t> </a:t>
            </a:r>
            <a:r>
              <a:rPr lang="de-DE" sz="2000" dirty="0" err="1"/>
              <a:t>to</a:t>
            </a:r>
            <a:r>
              <a:rPr lang="de-DE" sz="2000" dirty="0"/>
              <a:t> escape </a:t>
            </a:r>
            <a:r>
              <a:rPr lang="de-DE" sz="2000" dirty="0" err="1"/>
              <a:t>from</a:t>
            </a:r>
            <a:r>
              <a:rPr lang="de-DE" sz="2000" dirty="0"/>
              <a:t> the </a:t>
            </a:r>
            <a:r>
              <a:rPr lang="de-DE" sz="2000" dirty="0" err="1"/>
              <a:t>galaxy</a:t>
            </a:r>
            <a:endParaRPr lang="de-DE" sz="2000" dirty="0"/>
          </a:p>
        </p:txBody>
      </p:sp>
      <p:sp>
        <p:nvSpPr>
          <p:cNvPr id="2" name="TextBox 1">
            <a:extLst>
              <a:ext uri="{FF2B5EF4-FFF2-40B4-BE49-F238E27FC236}">
                <a16:creationId xmlns:a16="http://schemas.microsoft.com/office/drawing/2014/main" id="{D7840448-2F5E-0B05-2A71-87488964933C}"/>
              </a:ext>
            </a:extLst>
          </p:cNvPr>
          <p:cNvSpPr txBox="1"/>
          <p:nvPr/>
        </p:nvSpPr>
        <p:spPr>
          <a:xfrm rot="16200000">
            <a:off x="723019" y="3697745"/>
            <a:ext cx="1283621" cy="369332"/>
          </a:xfrm>
          <a:prstGeom prst="rect">
            <a:avLst/>
          </a:prstGeom>
          <a:noFill/>
        </p:spPr>
        <p:txBody>
          <a:bodyPr wrap="none" rtlCol="0">
            <a:spAutoFit/>
          </a:bodyPr>
          <a:lstStyle/>
          <a:p>
            <a:r>
              <a:rPr lang="en-GB" dirty="0"/>
              <a:t>Kakkad+20</a:t>
            </a:r>
          </a:p>
        </p:txBody>
      </p:sp>
    </p:spTree>
    <p:extLst>
      <p:ext uri="{BB962C8B-B14F-4D97-AF65-F5344CB8AC3E}">
        <p14:creationId xmlns:p14="http://schemas.microsoft.com/office/powerpoint/2010/main" val="2431667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85FC8-B6E7-F17C-F12B-3316BCBEF9E6}"/>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4B5FC63-C25C-756C-7E19-2FDA38F8A72B}"/>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B200C22-5A60-D72E-68C7-69ABB71471DC}"/>
              </a:ext>
            </a:extLst>
          </p:cNvPr>
          <p:cNvSpPr txBox="1"/>
          <p:nvPr/>
        </p:nvSpPr>
        <p:spPr>
          <a:xfrm>
            <a:off x="9065342" y="214476"/>
            <a:ext cx="2216056" cy="461665"/>
          </a:xfrm>
          <a:prstGeom prst="rect">
            <a:avLst/>
          </a:prstGeom>
          <a:noFill/>
        </p:spPr>
        <p:txBody>
          <a:bodyPr wrap="none" rtlCol="0">
            <a:spAutoFit/>
          </a:bodyPr>
          <a:lstStyle/>
          <a:p>
            <a:r>
              <a:rPr lang="en-US" sz="2400" dirty="0"/>
              <a:t>The role of dust</a:t>
            </a:r>
          </a:p>
        </p:txBody>
      </p:sp>
      <p:cxnSp>
        <p:nvCxnSpPr>
          <p:cNvPr id="8" name="Straight Connector 7">
            <a:extLst>
              <a:ext uri="{FF2B5EF4-FFF2-40B4-BE49-F238E27FC236}">
                <a16:creationId xmlns:a16="http://schemas.microsoft.com/office/drawing/2014/main" id="{E2508E8A-08B7-0BD8-7BF0-8B4DF995647D}"/>
              </a:ext>
            </a:extLst>
          </p:cNvPr>
          <p:cNvCxnSpPr>
            <a:cxnSpLocks/>
          </p:cNvCxnSpPr>
          <p:nvPr/>
        </p:nvCxnSpPr>
        <p:spPr>
          <a:xfrm>
            <a:off x="9065342" y="734856"/>
            <a:ext cx="2777791" cy="31048"/>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4AC8AE42-EF90-3C78-78F6-A300602379FD}"/>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pic>
        <p:nvPicPr>
          <p:cNvPr id="3" name="Picture 2" descr="A graph of a number of objects&#10;&#10;Description automatically generated with medium confidence">
            <a:extLst>
              <a:ext uri="{FF2B5EF4-FFF2-40B4-BE49-F238E27FC236}">
                <a16:creationId xmlns:a16="http://schemas.microsoft.com/office/drawing/2014/main" id="{9797111D-55AD-0F03-F0FC-D802B1312B72}"/>
              </a:ext>
            </a:extLst>
          </p:cNvPr>
          <p:cNvPicPr>
            <a:picLocks noChangeAspect="1"/>
          </p:cNvPicPr>
          <p:nvPr/>
        </p:nvPicPr>
        <p:blipFill>
          <a:blip r:embed="rId3"/>
          <a:stretch>
            <a:fillRect/>
          </a:stretch>
        </p:blipFill>
        <p:spPr>
          <a:xfrm>
            <a:off x="388719" y="2971519"/>
            <a:ext cx="4320000" cy="3310888"/>
          </a:xfrm>
          <a:prstGeom prst="rect">
            <a:avLst/>
          </a:prstGeom>
        </p:spPr>
      </p:pic>
      <p:pic>
        <p:nvPicPr>
          <p:cNvPr id="6" name="Picture 5" descr="A diagram of a graph&#10;&#10;Description automatically generated">
            <a:extLst>
              <a:ext uri="{FF2B5EF4-FFF2-40B4-BE49-F238E27FC236}">
                <a16:creationId xmlns:a16="http://schemas.microsoft.com/office/drawing/2014/main" id="{EC9EF4FE-A7C0-025B-EEBA-0E5555795396}"/>
              </a:ext>
            </a:extLst>
          </p:cNvPr>
          <p:cNvPicPr>
            <a:picLocks noChangeAspect="1"/>
          </p:cNvPicPr>
          <p:nvPr/>
        </p:nvPicPr>
        <p:blipFill>
          <a:blip r:embed="rId4"/>
          <a:stretch>
            <a:fillRect/>
          </a:stretch>
        </p:blipFill>
        <p:spPr>
          <a:xfrm>
            <a:off x="4708719" y="3043570"/>
            <a:ext cx="3409312" cy="3240000"/>
          </a:xfrm>
          <a:prstGeom prst="rect">
            <a:avLst/>
          </a:prstGeom>
        </p:spPr>
      </p:pic>
      <p:pic>
        <p:nvPicPr>
          <p:cNvPr id="10" name="Picture 9" descr="A graph of a graph of a number of numbers&#10;&#10;Description automatically generated with medium confidence">
            <a:extLst>
              <a:ext uri="{FF2B5EF4-FFF2-40B4-BE49-F238E27FC236}">
                <a16:creationId xmlns:a16="http://schemas.microsoft.com/office/drawing/2014/main" id="{3C85BF11-0B11-F50F-423F-C8AEDB3CCFA4}"/>
              </a:ext>
            </a:extLst>
          </p:cNvPr>
          <p:cNvPicPr>
            <a:picLocks noChangeAspect="1"/>
          </p:cNvPicPr>
          <p:nvPr/>
        </p:nvPicPr>
        <p:blipFill>
          <a:blip r:embed="rId5"/>
          <a:stretch>
            <a:fillRect/>
          </a:stretch>
        </p:blipFill>
        <p:spPr>
          <a:xfrm>
            <a:off x="8312855" y="3007570"/>
            <a:ext cx="3320492" cy="3312000"/>
          </a:xfrm>
          <a:prstGeom prst="rect">
            <a:avLst/>
          </a:prstGeom>
        </p:spPr>
      </p:pic>
      <p:sp>
        <p:nvSpPr>
          <p:cNvPr id="11" name="TextBox 10">
            <a:extLst>
              <a:ext uri="{FF2B5EF4-FFF2-40B4-BE49-F238E27FC236}">
                <a16:creationId xmlns:a16="http://schemas.microsoft.com/office/drawing/2014/main" id="{63DCF8F1-0F0D-2278-5EC9-33C4D60B01A3}"/>
              </a:ext>
            </a:extLst>
          </p:cNvPr>
          <p:cNvSpPr txBox="1"/>
          <p:nvPr/>
        </p:nvSpPr>
        <p:spPr>
          <a:xfrm>
            <a:off x="1044758" y="1219438"/>
            <a:ext cx="9477105" cy="646331"/>
          </a:xfrm>
          <a:prstGeom prst="rect">
            <a:avLst/>
          </a:prstGeom>
          <a:noFill/>
        </p:spPr>
        <p:txBody>
          <a:bodyPr wrap="square" rtlCol="0">
            <a:spAutoFit/>
          </a:bodyPr>
          <a:lstStyle/>
          <a:p>
            <a:pPr marL="285750" indent="-285750">
              <a:buClr>
                <a:srgbClr val="0070C0"/>
              </a:buClr>
              <a:buSzPct val="150000"/>
              <a:buFont typeface="Wingdings" pitchFamily="2" charset="2"/>
              <a:buChar char="q"/>
            </a:pPr>
            <a:r>
              <a:rPr lang="en-GB" dirty="0"/>
              <a:t> Fast ionized outflows more prevalent in Type-2 than Type-1: radiation pressure on dust as driving mechanism</a:t>
            </a:r>
          </a:p>
        </p:txBody>
      </p:sp>
      <p:sp>
        <p:nvSpPr>
          <p:cNvPr id="2" name="TextBox 1">
            <a:extLst>
              <a:ext uri="{FF2B5EF4-FFF2-40B4-BE49-F238E27FC236}">
                <a16:creationId xmlns:a16="http://schemas.microsoft.com/office/drawing/2014/main" id="{47FD162F-1E2B-8BED-FC2A-2882C5BE48D0}"/>
              </a:ext>
            </a:extLst>
          </p:cNvPr>
          <p:cNvSpPr txBox="1"/>
          <p:nvPr/>
        </p:nvSpPr>
        <p:spPr>
          <a:xfrm>
            <a:off x="1044758" y="1795541"/>
            <a:ext cx="9477105" cy="923330"/>
          </a:xfrm>
          <a:prstGeom prst="rect">
            <a:avLst/>
          </a:prstGeom>
          <a:noFill/>
        </p:spPr>
        <p:txBody>
          <a:bodyPr wrap="square" rtlCol="0">
            <a:spAutoFit/>
          </a:bodyPr>
          <a:lstStyle/>
          <a:p>
            <a:pPr>
              <a:buClr>
                <a:srgbClr val="0070C0"/>
              </a:buClr>
              <a:buSzPct val="150000"/>
            </a:pPr>
            <a:endParaRPr lang="en-GB" dirty="0"/>
          </a:p>
          <a:p>
            <a:pPr marL="285750" indent="-285750">
              <a:buClr>
                <a:srgbClr val="0070C0"/>
              </a:buClr>
              <a:buSzPct val="150000"/>
              <a:buFont typeface="Wingdings" pitchFamily="2" charset="2"/>
              <a:buChar char="q"/>
            </a:pPr>
            <a:r>
              <a:rPr lang="en-GB" dirty="0"/>
              <a:t> Outflow velocities comparable with </a:t>
            </a:r>
            <a:r>
              <a:rPr lang="en-GB" dirty="0" err="1"/>
              <a:t>v</a:t>
            </a:r>
            <a:r>
              <a:rPr lang="en-GB" baseline="-25000" dirty="0" err="1"/>
              <a:t>esc</a:t>
            </a:r>
            <a:r>
              <a:rPr lang="en-GB" dirty="0"/>
              <a:t>: gas relocated at least to 30-50 kpc from the centre</a:t>
            </a:r>
          </a:p>
          <a:p>
            <a:pPr>
              <a:buClr>
                <a:srgbClr val="0070C0"/>
              </a:buClr>
              <a:buSzPct val="150000"/>
            </a:pPr>
            <a:endParaRPr lang="en-GB" dirty="0"/>
          </a:p>
        </p:txBody>
      </p:sp>
      <p:sp>
        <p:nvSpPr>
          <p:cNvPr id="9" name="TextBox 8">
            <a:extLst>
              <a:ext uri="{FF2B5EF4-FFF2-40B4-BE49-F238E27FC236}">
                <a16:creationId xmlns:a16="http://schemas.microsoft.com/office/drawing/2014/main" id="{76DB0355-224E-36A6-65C7-0CBAE1818C63}"/>
              </a:ext>
            </a:extLst>
          </p:cNvPr>
          <p:cNvSpPr txBox="1"/>
          <p:nvPr/>
        </p:nvSpPr>
        <p:spPr>
          <a:xfrm rot="16200000">
            <a:off x="11329757" y="4946442"/>
            <a:ext cx="1026756" cy="369332"/>
          </a:xfrm>
          <a:prstGeom prst="rect">
            <a:avLst/>
          </a:prstGeom>
          <a:noFill/>
        </p:spPr>
        <p:txBody>
          <a:bodyPr wrap="none" rtlCol="0">
            <a:spAutoFit/>
          </a:bodyPr>
          <a:lstStyle/>
          <a:p>
            <a:r>
              <a:rPr lang="en-GB" dirty="0"/>
              <a:t>Tozzi+24</a:t>
            </a:r>
          </a:p>
        </p:txBody>
      </p:sp>
    </p:spTree>
    <p:extLst>
      <p:ext uri="{BB962C8B-B14F-4D97-AF65-F5344CB8AC3E}">
        <p14:creationId xmlns:p14="http://schemas.microsoft.com/office/powerpoint/2010/main" val="312651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0DD56-2DDA-8960-302A-CF34157483E1}"/>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1FC52236-055C-5C65-B055-E0ECCCD25CDE}"/>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E3616B2-6510-2884-032E-C65A8510BDCF}"/>
              </a:ext>
            </a:extLst>
          </p:cNvPr>
          <p:cNvSpPr txBox="1"/>
          <p:nvPr/>
        </p:nvSpPr>
        <p:spPr>
          <a:xfrm>
            <a:off x="7319940" y="229913"/>
            <a:ext cx="3053208" cy="461665"/>
          </a:xfrm>
          <a:prstGeom prst="rect">
            <a:avLst/>
          </a:prstGeom>
          <a:noFill/>
        </p:spPr>
        <p:txBody>
          <a:bodyPr wrap="none" rtlCol="0">
            <a:spAutoFit/>
          </a:bodyPr>
          <a:lstStyle/>
          <a:p>
            <a:r>
              <a:rPr lang="en-US" sz="2400" dirty="0"/>
              <a:t>Radio-ISM interaction</a:t>
            </a:r>
          </a:p>
        </p:txBody>
      </p:sp>
      <p:cxnSp>
        <p:nvCxnSpPr>
          <p:cNvPr id="8" name="Straight Connector 7">
            <a:extLst>
              <a:ext uri="{FF2B5EF4-FFF2-40B4-BE49-F238E27FC236}">
                <a16:creationId xmlns:a16="http://schemas.microsoft.com/office/drawing/2014/main" id="{E23C2DDE-5EAB-724C-AB06-E236BBBF3F86}"/>
              </a:ext>
            </a:extLst>
          </p:cNvPr>
          <p:cNvCxnSpPr>
            <a:cxnSpLocks/>
          </p:cNvCxnSpPr>
          <p:nvPr/>
        </p:nvCxnSpPr>
        <p:spPr>
          <a:xfrm>
            <a:off x="7050795" y="765904"/>
            <a:ext cx="3591499"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849E32D6-09BD-B514-D04A-ADEDAD5C9225}"/>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pic>
        <p:nvPicPr>
          <p:cNvPr id="3" name="Picture 2" descr="A graph of a number of different colors&#10;&#10;Description automatically generated with medium confidence">
            <a:extLst>
              <a:ext uri="{FF2B5EF4-FFF2-40B4-BE49-F238E27FC236}">
                <a16:creationId xmlns:a16="http://schemas.microsoft.com/office/drawing/2014/main" id="{EB4A9E65-B0BA-F3E3-3235-0EA0DC7AED7B}"/>
              </a:ext>
            </a:extLst>
          </p:cNvPr>
          <p:cNvPicPr>
            <a:picLocks noChangeAspect="1"/>
          </p:cNvPicPr>
          <p:nvPr/>
        </p:nvPicPr>
        <p:blipFill>
          <a:blip r:embed="rId3"/>
          <a:stretch>
            <a:fillRect/>
          </a:stretch>
        </p:blipFill>
        <p:spPr>
          <a:xfrm>
            <a:off x="5938092" y="1215556"/>
            <a:ext cx="5040000" cy="4876540"/>
          </a:xfrm>
          <a:prstGeom prst="rect">
            <a:avLst/>
          </a:prstGeom>
        </p:spPr>
      </p:pic>
      <p:sp>
        <p:nvSpPr>
          <p:cNvPr id="5" name="Google Shape;265;g129a1d5ea69_0_59">
            <a:extLst>
              <a:ext uri="{FF2B5EF4-FFF2-40B4-BE49-F238E27FC236}">
                <a16:creationId xmlns:a16="http://schemas.microsoft.com/office/drawing/2014/main" id="{41875090-79F5-8778-18CA-2F9D31BC1F47}"/>
              </a:ext>
            </a:extLst>
          </p:cNvPr>
          <p:cNvSpPr txBox="1"/>
          <p:nvPr/>
        </p:nvSpPr>
        <p:spPr>
          <a:xfrm>
            <a:off x="10462352" y="5805837"/>
            <a:ext cx="1729648" cy="402244"/>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750"/>
              </a:spcBef>
              <a:spcAft>
                <a:spcPts val="1600"/>
              </a:spcAft>
              <a:buClr>
                <a:srgbClr val="000000"/>
              </a:buClr>
              <a:buSzPts val="1400"/>
              <a:buFont typeface="Arial"/>
              <a:buNone/>
            </a:pPr>
            <a:r>
              <a:rPr lang="en-GB" sz="1600" u="none" strike="noStrike" cap="none" dirty="0">
                <a:latin typeface="Franklin Gothic Medium Cond" panose="020B0606030402020204" pitchFamily="34" charset="0"/>
                <a:ea typeface="Arial"/>
                <a:cs typeface="Arial"/>
                <a:sym typeface="Arial"/>
              </a:rPr>
              <a:t>Mullaney+13</a:t>
            </a:r>
            <a:endParaRPr sz="1600" u="none" strike="noStrike" cap="none" dirty="0">
              <a:latin typeface="Franklin Gothic Medium Cond" panose="020B0606030402020204" pitchFamily="34" charset="0"/>
              <a:ea typeface="Arial"/>
              <a:cs typeface="Arial"/>
              <a:sym typeface="Arial"/>
            </a:endParaRPr>
          </a:p>
        </p:txBody>
      </p:sp>
      <p:sp>
        <p:nvSpPr>
          <p:cNvPr id="10" name="TextBox 9">
            <a:extLst>
              <a:ext uri="{FF2B5EF4-FFF2-40B4-BE49-F238E27FC236}">
                <a16:creationId xmlns:a16="http://schemas.microsoft.com/office/drawing/2014/main" id="{F63FE55F-64E3-897F-6655-0E5E17A9D1FB}"/>
              </a:ext>
            </a:extLst>
          </p:cNvPr>
          <p:cNvSpPr txBox="1"/>
          <p:nvPr/>
        </p:nvSpPr>
        <p:spPr>
          <a:xfrm>
            <a:off x="804231" y="1215556"/>
            <a:ext cx="5131918" cy="400110"/>
          </a:xfrm>
          <a:prstGeom prst="rect">
            <a:avLst/>
          </a:prstGeom>
          <a:noFill/>
        </p:spPr>
        <p:txBody>
          <a:bodyPr wrap="none" rtlCol="0">
            <a:spAutoFit/>
          </a:bodyPr>
          <a:lstStyle/>
          <a:p>
            <a:r>
              <a:rPr lang="en-GB" sz="2000" dirty="0"/>
              <a:t>Extreme gas kinematics: statistical approach</a:t>
            </a:r>
          </a:p>
        </p:txBody>
      </p:sp>
      <p:sp>
        <p:nvSpPr>
          <p:cNvPr id="13" name="Rectangle 12">
            <a:extLst>
              <a:ext uri="{FF2B5EF4-FFF2-40B4-BE49-F238E27FC236}">
                <a16:creationId xmlns:a16="http://schemas.microsoft.com/office/drawing/2014/main" id="{9FAFCB60-B760-F46C-4ADD-B169B766898A}"/>
              </a:ext>
            </a:extLst>
          </p:cNvPr>
          <p:cNvSpPr/>
          <p:nvPr/>
        </p:nvSpPr>
        <p:spPr>
          <a:xfrm>
            <a:off x="804231" y="4271556"/>
            <a:ext cx="4416994" cy="620484"/>
          </a:xfrm>
          <a:prstGeom prst="rect">
            <a:avLst/>
          </a:prstGeom>
          <a:solidFill>
            <a:schemeClr val="tx2">
              <a:lumMod val="10000"/>
              <a:lumOff val="9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Franklin Gothic Medium Cond" panose="020B0606030402020204" pitchFamily="34" charset="0"/>
              </a:rPr>
              <a:t>Also see, e.g., </a:t>
            </a:r>
            <a:r>
              <a:rPr lang="en-US" dirty="0" err="1">
                <a:solidFill>
                  <a:schemeClr val="tx1"/>
                </a:solidFill>
                <a:latin typeface="Franklin Gothic Medium Cond" panose="020B0606030402020204" pitchFamily="34" charset="0"/>
              </a:rPr>
              <a:t>Zakamska</a:t>
            </a:r>
            <a:r>
              <a:rPr lang="en-US" dirty="0">
                <a:solidFill>
                  <a:schemeClr val="tx1"/>
                </a:solidFill>
                <a:latin typeface="Franklin Gothic Medium Cond" panose="020B0606030402020204" pitchFamily="34" charset="0"/>
              </a:rPr>
              <a:t> &amp; Greene 2014; Bischetti+17; Molyneux+19; Kukreti+23</a:t>
            </a:r>
          </a:p>
        </p:txBody>
      </p:sp>
      <p:sp>
        <p:nvSpPr>
          <p:cNvPr id="2" name="TextBox 1">
            <a:extLst>
              <a:ext uri="{FF2B5EF4-FFF2-40B4-BE49-F238E27FC236}">
                <a16:creationId xmlns:a16="http://schemas.microsoft.com/office/drawing/2014/main" id="{0A2C2122-68FB-3CBF-EEF9-96A0AAE897E1}"/>
              </a:ext>
            </a:extLst>
          </p:cNvPr>
          <p:cNvSpPr txBox="1"/>
          <p:nvPr/>
        </p:nvSpPr>
        <p:spPr>
          <a:xfrm>
            <a:off x="941813" y="1880303"/>
            <a:ext cx="4856753" cy="1477328"/>
          </a:xfrm>
          <a:prstGeom prst="rect">
            <a:avLst/>
          </a:prstGeom>
          <a:noFill/>
        </p:spPr>
        <p:txBody>
          <a:bodyPr wrap="square" rtlCol="0">
            <a:spAutoFit/>
          </a:bodyPr>
          <a:lstStyle/>
          <a:p>
            <a:pPr>
              <a:buClr>
                <a:srgbClr val="0070C0"/>
              </a:buClr>
              <a:buSzPct val="150000"/>
            </a:pPr>
            <a:endParaRPr lang="en-GB" dirty="0"/>
          </a:p>
          <a:p>
            <a:pPr marL="285750" indent="-285750">
              <a:buClr>
                <a:srgbClr val="0070C0"/>
              </a:buClr>
              <a:buSzPct val="150000"/>
              <a:buFont typeface="Wingdings" pitchFamily="2" charset="2"/>
              <a:buChar char="q"/>
            </a:pPr>
            <a:r>
              <a:rPr lang="en-GB" dirty="0"/>
              <a:t> Higher prevalence of [OIII] outflows in AGN with with moderate radio luminosities (compact rather than extended jets)</a:t>
            </a:r>
          </a:p>
          <a:p>
            <a:pPr>
              <a:buClr>
                <a:srgbClr val="0070C0"/>
              </a:buClr>
              <a:buSzPct val="150000"/>
            </a:pPr>
            <a:endParaRPr lang="en-GB" dirty="0"/>
          </a:p>
        </p:txBody>
      </p:sp>
      <p:pic>
        <p:nvPicPr>
          <p:cNvPr id="6" name="Picture 2" descr="eso-logo-p3005.jpg">
            <a:extLst>
              <a:ext uri="{FF2B5EF4-FFF2-40B4-BE49-F238E27FC236}">
                <a16:creationId xmlns:a16="http://schemas.microsoft.com/office/drawing/2014/main" id="{148C36C7-09AD-1735-A218-07F8489ADB1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6729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AA792-AF6A-923D-D154-C5AFD15E1C5E}"/>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E9116CF-8E72-6B69-4EEF-BD62580111BD}"/>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F713415-6FF9-1C2B-55C9-1775A9E5DFD0}"/>
              </a:ext>
            </a:extLst>
          </p:cNvPr>
          <p:cNvSpPr txBox="1"/>
          <p:nvPr/>
        </p:nvSpPr>
        <p:spPr>
          <a:xfrm>
            <a:off x="7319940" y="229913"/>
            <a:ext cx="3053208" cy="461665"/>
          </a:xfrm>
          <a:prstGeom prst="rect">
            <a:avLst/>
          </a:prstGeom>
          <a:noFill/>
        </p:spPr>
        <p:txBody>
          <a:bodyPr wrap="none" rtlCol="0">
            <a:spAutoFit/>
          </a:bodyPr>
          <a:lstStyle/>
          <a:p>
            <a:r>
              <a:rPr lang="en-US" sz="2400" dirty="0"/>
              <a:t>Radio-ISM interaction</a:t>
            </a:r>
          </a:p>
        </p:txBody>
      </p:sp>
      <p:cxnSp>
        <p:nvCxnSpPr>
          <p:cNvPr id="8" name="Straight Connector 7">
            <a:extLst>
              <a:ext uri="{FF2B5EF4-FFF2-40B4-BE49-F238E27FC236}">
                <a16:creationId xmlns:a16="http://schemas.microsoft.com/office/drawing/2014/main" id="{077C5E4B-C8C9-E1BA-3DE1-8F14F1D7D7F7}"/>
              </a:ext>
            </a:extLst>
          </p:cNvPr>
          <p:cNvCxnSpPr>
            <a:cxnSpLocks/>
          </p:cNvCxnSpPr>
          <p:nvPr/>
        </p:nvCxnSpPr>
        <p:spPr>
          <a:xfrm>
            <a:off x="7050795" y="765904"/>
            <a:ext cx="3591499"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EB3F574E-E0A9-0BF9-539C-06E7D5245F74}"/>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sp>
        <p:nvSpPr>
          <p:cNvPr id="10" name="TextBox 9">
            <a:extLst>
              <a:ext uri="{FF2B5EF4-FFF2-40B4-BE49-F238E27FC236}">
                <a16:creationId xmlns:a16="http://schemas.microsoft.com/office/drawing/2014/main" id="{8F9F2245-9B22-E02C-C86A-C220D69735AE}"/>
              </a:ext>
            </a:extLst>
          </p:cNvPr>
          <p:cNvSpPr txBox="1"/>
          <p:nvPr/>
        </p:nvSpPr>
        <p:spPr>
          <a:xfrm>
            <a:off x="804231" y="1215556"/>
            <a:ext cx="4870757" cy="400110"/>
          </a:xfrm>
          <a:prstGeom prst="rect">
            <a:avLst/>
          </a:prstGeom>
          <a:noFill/>
        </p:spPr>
        <p:txBody>
          <a:bodyPr wrap="none" rtlCol="0">
            <a:spAutoFit/>
          </a:bodyPr>
          <a:lstStyle/>
          <a:p>
            <a:r>
              <a:rPr lang="en-GB" sz="2000" dirty="0"/>
              <a:t>Extreme gas kinematics: individual studies</a:t>
            </a:r>
          </a:p>
        </p:txBody>
      </p:sp>
      <p:sp>
        <p:nvSpPr>
          <p:cNvPr id="2" name="Content Placeholder 2">
            <a:extLst>
              <a:ext uri="{FF2B5EF4-FFF2-40B4-BE49-F238E27FC236}">
                <a16:creationId xmlns:a16="http://schemas.microsoft.com/office/drawing/2014/main" id="{CA5FA110-7974-3FAF-0C0B-586789B10A1B}"/>
              </a:ext>
            </a:extLst>
          </p:cNvPr>
          <p:cNvSpPr txBox="1">
            <a:spLocks/>
          </p:cNvSpPr>
          <p:nvPr/>
        </p:nvSpPr>
        <p:spPr>
          <a:xfrm>
            <a:off x="-1871968" y="5947525"/>
            <a:ext cx="10718512" cy="66668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t>High velocities (and shocks/ionization) alignment with jets</a:t>
            </a:r>
          </a:p>
        </p:txBody>
      </p:sp>
      <p:sp>
        <p:nvSpPr>
          <p:cNvPr id="7" name="Slide Number Placeholder 6">
            <a:extLst>
              <a:ext uri="{FF2B5EF4-FFF2-40B4-BE49-F238E27FC236}">
                <a16:creationId xmlns:a16="http://schemas.microsoft.com/office/drawing/2014/main" id="{8E88F550-A0B7-06CF-8B6E-D563E504F5B8}"/>
              </a:ext>
            </a:extLst>
          </p:cNvPr>
          <p:cNvSpPr>
            <a:spLocks noGrp="1"/>
          </p:cNvSpPr>
          <p:nvPr>
            <p:ph type="sldNum" sz="quarter" idx="12"/>
          </p:nvPr>
        </p:nvSpPr>
        <p:spPr>
          <a:xfrm>
            <a:off x="10090054" y="6437078"/>
            <a:ext cx="1596292" cy="404614"/>
          </a:xfrm>
        </p:spPr>
        <p:txBody>
          <a:bodyPr/>
          <a:lstStyle/>
          <a:p>
            <a:fld id="{69E57DC2-970A-4B3E-BB1C-7A09969E49DF}" type="slidenum">
              <a:rPr lang="en-US" smtClean="0"/>
              <a:t>11</a:t>
            </a:fld>
            <a:endParaRPr lang="en-US" dirty="0"/>
          </a:p>
        </p:txBody>
      </p:sp>
      <p:sp>
        <p:nvSpPr>
          <p:cNvPr id="16" name="TextBox 15">
            <a:extLst>
              <a:ext uri="{FF2B5EF4-FFF2-40B4-BE49-F238E27FC236}">
                <a16:creationId xmlns:a16="http://schemas.microsoft.com/office/drawing/2014/main" id="{8E30F91F-AE68-6229-2F2B-E521DD9E1A6F}"/>
              </a:ext>
            </a:extLst>
          </p:cNvPr>
          <p:cNvSpPr txBox="1"/>
          <p:nvPr/>
        </p:nvSpPr>
        <p:spPr>
          <a:xfrm>
            <a:off x="381610" y="1906716"/>
            <a:ext cx="5665462" cy="369332"/>
          </a:xfrm>
          <a:prstGeom prst="rect">
            <a:avLst/>
          </a:prstGeom>
          <a:noFill/>
        </p:spPr>
        <p:txBody>
          <a:bodyPr wrap="none" rtlCol="0">
            <a:spAutoFit/>
          </a:bodyPr>
          <a:lstStyle/>
          <a:p>
            <a:r>
              <a:rPr lang="en-US" b="1" dirty="0"/>
              <a:t>Nesvadba+08; z~2 powerful radio galaxy (and quasar)</a:t>
            </a:r>
          </a:p>
        </p:txBody>
      </p:sp>
      <p:pic>
        <p:nvPicPr>
          <p:cNvPr id="17" name="Picture 16" descr="A graph of a graph showing a spectrum&#10;&#10;Description automatically generated with medium confidence">
            <a:extLst>
              <a:ext uri="{FF2B5EF4-FFF2-40B4-BE49-F238E27FC236}">
                <a16:creationId xmlns:a16="http://schemas.microsoft.com/office/drawing/2014/main" id="{32F3F99E-545B-DB6A-ED90-912F8AABD92D}"/>
              </a:ext>
            </a:extLst>
          </p:cNvPr>
          <p:cNvPicPr>
            <a:picLocks noChangeAspect="1"/>
          </p:cNvPicPr>
          <p:nvPr/>
        </p:nvPicPr>
        <p:blipFill>
          <a:blip r:embed="rId3"/>
          <a:stretch>
            <a:fillRect/>
          </a:stretch>
        </p:blipFill>
        <p:spPr>
          <a:xfrm>
            <a:off x="1457113" y="2288134"/>
            <a:ext cx="3514456" cy="3647305"/>
          </a:xfrm>
          <a:prstGeom prst="rect">
            <a:avLst/>
          </a:prstGeom>
        </p:spPr>
      </p:pic>
      <p:sp>
        <p:nvSpPr>
          <p:cNvPr id="18" name="TextBox 17">
            <a:extLst>
              <a:ext uri="{FF2B5EF4-FFF2-40B4-BE49-F238E27FC236}">
                <a16:creationId xmlns:a16="http://schemas.microsoft.com/office/drawing/2014/main" id="{4BAAB6D2-1827-E30E-5EA2-CF20222C84A9}"/>
              </a:ext>
            </a:extLst>
          </p:cNvPr>
          <p:cNvSpPr txBox="1"/>
          <p:nvPr/>
        </p:nvSpPr>
        <p:spPr>
          <a:xfrm>
            <a:off x="1882530" y="2627618"/>
            <a:ext cx="2231380" cy="369332"/>
          </a:xfrm>
          <a:prstGeom prst="rect">
            <a:avLst/>
          </a:prstGeom>
          <a:noFill/>
        </p:spPr>
        <p:txBody>
          <a:bodyPr wrap="square">
            <a:spAutoFit/>
          </a:bodyPr>
          <a:lstStyle/>
          <a:p>
            <a:r>
              <a:rPr lang="en-US" dirty="0"/>
              <a:t>[O III] velocity width</a:t>
            </a:r>
          </a:p>
        </p:txBody>
      </p:sp>
      <p:grpSp>
        <p:nvGrpSpPr>
          <p:cNvPr id="36" name="Group 35">
            <a:extLst>
              <a:ext uri="{FF2B5EF4-FFF2-40B4-BE49-F238E27FC236}">
                <a16:creationId xmlns:a16="http://schemas.microsoft.com/office/drawing/2014/main" id="{CD7981F1-FAA7-7E95-E12A-F6AE79E4DB0D}"/>
              </a:ext>
            </a:extLst>
          </p:cNvPr>
          <p:cNvGrpSpPr/>
          <p:nvPr/>
        </p:nvGrpSpPr>
        <p:grpSpPr>
          <a:xfrm>
            <a:off x="6260910" y="1427120"/>
            <a:ext cx="6175092" cy="4729622"/>
            <a:chOff x="6260910" y="1427120"/>
            <a:chExt cx="6175092" cy="4729622"/>
          </a:xfrm>
        </p:grpSpPr>
        <p:sp>
          <p:nvSpPr>
            <p:cNvPr id="3" name="Left Arrow 2">
              <a:extLst>
                <a:ext uri="{FF2B5EF4-FFF2-40B4-BE49-F238E27FC236}">
                  <a16:creationId xmlns:a16="http://schemas.microsoft.com/office/drawing/2014/main" id="{639947EC-F0FB-05AF-22EE-5781D71FE803}"/>
                </a:ext>
              </a:extLst>
            </p:cNvPr>
            <p:cNvSpPr/>
            <p:nvPr/>
          </p:nvSpPr>
          <p:spPr>
            <a:xfrm rot="10800000">
              <a:off x="7262687" y="5144683"/>
              <a:ext cx="4711104" cy="682906"/>
            </a:xfrm>
            <a:prstGeom prst="leftArrow">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eft Arrow 4">
              <a:extLst>
                <a:ext uri="{FF2B5EF4-FFF2-40B4-BE49-F238E27FC236}">
                  <a16:creationId xmlns:a16="http://schemas.microsoft.com/office/drawing/2014/main" id="{20422C9E-7EB2-136A-7A45-F2412A96E876}"/>
                </a:ext>
              </a:extLst>
            </p:cNvPr>
            <p:cNvSpPr/>
            <p:nvPr/>
          </p:nvSpPr>
          <p:spPr>
            <a:xfrm rot="5400000">
              <a:off x="5004340" y="3206580"/>
              <a:ext cx="4241826" cy="682906"/>
            </a:xfrm>
            <a:prstGeom prst="left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1718D457-3ED7-1AB0-001D-EDA3A07CF1B1}"/>
                </a:ext>
              </a:extLst>
            </p:cNvPr>
            <p:cNvSpPr txBox="1"/>
            <p:nvPr/>
          </p:nvSpPr>
          <p:spPr>
            <a:xfrm rot="16200000">
              <a:off x="5157430" y="3331796"/>
              <a:ext cx="2842700" cy="523220"/>
            </a:xfrm>
            <a:prstGeom prst="rect">
              <a:avLst/>
            </a:prstGeom>
            <a:noFill/>
          </p:spPr>
          <p:txBody>
            <a:bodyPr wrap="square">
              <a:spAutoFit/>
            </a:bodyPr>
            <a:lstStyle/>
            <a:p>
              <a:pPr algn="ctr" rtl="0">
                <a:spcBef>
                  <a:spcPts val="0"/>
                </a:spcBef>
                <a:spcAft>
                  <a:spcPts val="0"/>
                </a:spcAft>
              </a:pPr>
              <a:r>
                <a:rPr lang="en-US" sz="2800" b="1" dirty="0">
                  <a:latin typeface="Arial" panose="020B0604020202020204" pitchFamily="34" charset="0"/>
                  <a:cs typeface="Arial" panose="020B0604020202020204" pitchFamily="34" charset="0"/>
                </a:rPr>
                <a:t>Jet Power</a:t>
              </a:r>
            </a:p>
          </p:txBody>
        </p:sp>
        <p:sp>
          <p:nvSpPr>
            <p:cNvPr id="24" name="TextBox 23">
              <a:extLst>
                <a:ext uri="{FF2B5EF4-FFF2-40B4-BE49-F238E27FC236}">
                  <a16:creationId xmlns:a16="http://schemas.microsoft.com/office/drawing/2014/main" id="{E2695F87-221A-A2C2-61FF-A706183B47C8}"/>
                </a:ext>
              </a:extLst>
            </p:cNvPr>
            <p:cNvSpPr txBox="1"/>
            <p:nvPr/>
          </p:nvSpPr>
          <p:spPr>
            <a:xfrm>
              <a:off x="7419985" y="5633522"/>
              <a:ext cx="4313083" cy="523220"/>
            </a:xfrm>
            <a:prstGeom prst="rect">
              <a:avLst/>
            </a:prstGeom>
            <a:noFill/>
          </p:spPr>
          <p:txBody>
            <a:bodyPr wrap="square">
              <a:spAutoFit/>
            </a:bodyPr>
            <a:lstStyle/>
            <a:p>
              <a:pPr algn="ctr" rtl="0">
                <a:spcBef>
                  <a:spcPts val="0"/>
                </a:spcBef>
                <a:spcAft>
                  <a:spcPts val="0"/>
                </a:spcAft>
              </a:pPr>
              <a:r>
                <a:rPr lang="en-US" sz="2800" b="1" dirty="0">
                  <a:latin typeface="Arial" panose="020B0604020202020204" pitchFamily="34" charset="0"/>
                  <a:cs typeface="Arial" panose="020B0604020202020204" pitchFamily="34" charset="0"/>
                </a:rPr>
                <a:t>Radiative Power</a:t>
              </a:r>
            </a:p>
          </p:txBody>
        </p:sp>
        <p:sp>
          <p:nvSpPr>
            <p:cNvPr id="25" name="TextBox 24">
              <a:extLst>
                <a:ext uri="{FF2B5EF4-FFF2-40B4-BE49-F238E27FC236}">
                  <a16:creationId xmlns:a16="http://schemas.microsoft.com/office/drawing/2014/main" id="{2EF00D94-759B-8F45-A2BB-C612A66C503A}"/>
                </a:ext>
              </a:extLst>
            </p:cNvPr>
            <p:cNvSpPr txBox="1"/>
            <p:nvPr/>
          </p:nvSpPr>
          <p:spPr>
            <a:xfrm>
              <a:off x="8090111" y="2550725"/>
              <a:ext cx="3223301" cy="584775"/>
            </a:xfrm>
            <a:prstGeom prst="rect">
              <a:avLst/>
            </a:prstGeom>
            <a:noFill/>
          </p:spPr>
          <p:txBody>
            <a:bodyPr wrap="square">
              <a:spAutoFit/>
            </a:bodyPr>
            <a:lstStyle/>
            <a:p>
              <a:pPr algn="ctr" rtl="0">
                <a:spcBef>
                  <a:spcPts val="0"/>
                </a:spcBef>
                <a:spcAft>
                  <a:spcPts val="0"/>
                </a:spcAft>
              </a:pPr>
              <a:r>
                <a:rPr lang="en-US" sz="3200" b="1" dirty="0">
                  <a:latin typeface="Arial" panose="020B0604020202020204" pitchFamily="34" charset="0"/>
                  <a:cs typeface="Arial" panose="020B0604020202020204" pitchFamily="34" charset="0"/>
                </a:rPr>
                <a:t>Powerful jets</a:t>
              </a:r>
            </a:p>
          </p:txBody>
        </p:sp>
        <p:sp>
          <p:nvSpPr>
            <p:cNvPr id="27" name="Rectangle 26">
              <a:extLst>
                <a:ext uri="{FF2B5EF4-FFF2-40B4-BE49-F238E27FC236}">
                  <a16:creationId xmlns:a16="http://schemas.microsoft.com/office/drawing/2014/main" id="{423E099C-5FB0-78A3-D102-D3299A21D7B6}"/>
                </a:ext>
              </a:extLst>
            </p:cNvPr>
            <p:cNvSpPr/>
            <p:nvPr/>
          </p:nvSpPr>
          <p:spPr>
            <a:xfrm>
              <a:off x="7319940" y="3756704"/>
              <a:ext cx="4628615" cy="4833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2055C50D-F855-D8BF-3BB8-72882325F5EB}"/>
                </a:ext>
              </a:extLst>
            </p:cNvPr>
            <p:cNvSpPr txBox="1"/>
            <p:nvPr/>
          </p:nvSpPr>
          <p:spPr>
            <a:xfrm>
              <a:off x="6260910" y="3261006"/>
              <a:ext cx="6175092" cy="523220"/>
            </a:xfrm>
            <a:prstGeom prst="rect">
              <a:avLst/>
            </a:prstGeom>
            <a:noFill/>
          </p:spPr>
          <p:txBody>
            <a:bodyPr wrap="square">
              <a:spAutoFit/>
            </a:bodyPr>
            <a:lstStyle/>
            <a:p>
              <a:pPr algn="ctr" rtl="0">
                <a:spcBef>
                  <a:spcPts val="0"/>
                </a:spcBef>
                <a:spcAft>
                  <a:spcPts val="0"/>
                </a:spcAft>
              </a:pPr>
              <a:r>
                <a:rPr lang="en-US" sz="2800" b="1" i="1" dirty="0">
                  <a:latin typeface="Arial" panose="020B0604020202020204" pitchFamily="34" charset="0"/>
                  <a:cs typeface="Arial" panose="020B0604020202020204" pitchFamily="34" charset="0"/>
                </a:rPr>
                <a:t>~10</a:t>
              </a:r>
              <a:r>
                <a:rPr lang="en-US" sz="2800" b="1" i="1" baseline="30000" dirty="0">
                  <a:latin typeface="Arial" panose="020B0604020202020204" pitchFamily="34" charset="0"/>
                  <a:cs typeface="Arial" panose="020B0604020202020204" pitchFamily="34" charset="0"/>
                </a:rPr>
                <a:t>44</a:t>
              </a:r>
              <a:r>
                <a:rPr lang="en-US" sz="2800" b="1" i="1" dirty="0">
                  <a:latin typeface="Arial" panose="020B0604020202020204" pitchFamily="34" charset="0"/>
                  <a:cs typeface="Arial" panose="020B0604020202020204" pitchFamily="34" charset="0"/>
                </a:rPr>
                <a:t> erg s</a:t>
              </a:r>
              <a:r>
                <a:rPr lang="en-US" sz="2800" b="1" i="1" baseline="30000" dirty="0">
                  <a:latin typeface="Arial" panose="020B0604020202020204" pitchFamily="34" charset="0"/>
                  <a:cs typeface="Arial" panose="020B0604020202020204" pitchFamily="34" charset="0"/>
                </a:rPr>
                <a:t>-1</a:t>
              </a:r>
              <a:endParaRPr lang="en-US" sz="2800" b="1" i="1" dirty="0">
                <a:latin typeface="Arial" panose="020B0604020202020204" pitchFamily="34" charset="0"/>
                <a:cs typeface="Arial" panose="020B0604020202020204" pitchFamily="34" charset="0"/>
              </a:endParaRPr>
            </a:p>
          </p:txBody>
        </p:sp>
        <p:sp>
          <p:nvSpPr>
            <p:cNvPr id="34" name="Rounded Rectangle 33">
              <a:extLst>
                <a:ext uri="{FF2B5EF4-FFF2-40B4-BE49-F238E27FC236}">
                  <a16:creationId xmlns:a16="http://schemas.microsoft.com/office/drawing/2014/main" id="{45AB6455-F05A-34BC-78F4-05FCA9DE07E3}"/>
                </a:ext>
              </a:extLst>
            </p:cNvPr>
            <p:cNvSpPr/>
            <p:nvPr/>
          </p:nvSpPr>
          <p:spPr>
            <a:xfrm>
              <a:off x="7977840" y="4037109"/>
              <a:ext cx="3447841" cy="902970"/>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CE24307B-B2C1-BF36-1911-4F4838C48185}"/>
                </a:ext>
              </a:extLst>
            </p:cNvPr>
            <p:cNvSpPr txBox="1"/>
            <p:nvPr/>
          </p:nvSpPr>
          <p:spPr>
            <a:xfrm>
              <a:off x="7865570" y="4125932"/>
              <a:ext cx="3672382" cy="584775"/>
            </a:xfrm>
            <a:prstGeom prst="rect">
              <a:avLst/>
            </a:prstGeom>
            <a:noFill/>
          </p:spPr>
          <p:txBody>
            <a:bodyPr wrap="square">
              <a:spAutoFit/>
            </a:bodyPr>
            <a:lstStyle/>
            <a:p>
              <a:pPr algn="ctr" rtl="0">
                <a:spcBef>
                  <a:spcPts val="0"/>
                </a:spcBef>
                <a:spcAft>
                  <a:spcPts val="0"/>
                </a:spcAft>
              </a:pPr>
              <a:r>
                <a:rPr lang="en-US" sz="3200" b="1" dirty="0">
                  <a:latin typeface="Arial" panose="020B0604020202020204" pitchFamily="34" charset="0"/>
                  <a:cs typeface="Arial" panose="020B0604020202020204" pitchFamily="34" charset="0"/>
                </a:rPr>
                <a:t>Low power jets</a:t>
              </a:r>
            </a:p>
          </p:txBody>
        </p:sp>
      </p:grpSp>
      <p:pic>
        <p:nvPicPr>
          <p:cNvPr id="6" name="Picture 2" descr="eso-logo-p3005.jpg">
            <a:extLst>
              <a:ext uri="{FF2B5EF4-FFF2-40B4-BE49-F238E27FC236}">
                <a16:creationId xmlns:a16="http://schemas.microsoft.com/office/drawing/2014/main" id="{9D10E0D7-7E6C-C882-F215-70A609F84B2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516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9B165-AAE5-8E1F-3AF7-7A0FFCC62348}"/>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FEB4C6AF-D1C5-8B1C-013D-86B858DC1E0A}"/>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339769C-3E04-2BB1-502B-F03B5ECA1A4B}"/>
              </a:ext>
            </a:extLst>
          </p:cNvPr>
          <p:cNvSpPr txBox="1"/>
          <p:nvPr/>
        </p:nvSpPr>
        <p:spPr>
          <a:xfrm>
            <a:off x="2355611" y="970272"/>
            <a:ext cx="6598153" cy="400110"/>
          </a:xfrm>
          <a:prstGeom prst="rect">
            <a:avLst/>
          </a:prstGeom>
          <a:noFill/>
        </p:spPr>
        <p:txBody>
          <a:bodyPr wrap="none" rtlCol="0">
            <a:spAutoFit/>
          </a:bodyPr>
          <a:lstStyle/>
          <a:p>
            <a:r>
              <a:rPr lang="en-US" sz="2000" dirty="0"/>
              <a:t>High resolution JVLA observations of "radio-quiet" quasars</a:t>
            </a:r>
          </a:p>
        </p:txBody>
      </p:sp>
      <p:sp>
        <p:nvSpPr>
          <p:cNvPr id="12" name="Rectangle 11">
            <a:extLst>
              <a:ext uri="{FF2B5EF4-FFF2-40B4-BE49-F238E27FC236}">
                <a16:creationId xmlns:a16="http://schemas.microsoft.com/office/drawing/2014/main" id="{BA5BEFB6-4FA9-E572-8E5D-399D99B81F8B}"/>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sp>
        <p:nvSpPr>
          <p:cNvPr id="7" name="TextBox 6">
            <a:extLst>
              <a:ext uri="{FF2B5EF4-FFF2-40B4-BE49-F238E27FC236}">
                <a16:creationId xmlns:a16="http://schemas.microsoft.com/office/drawing/2014/main" id="{AE3A8191-A5B8-05CF-05DA-F7D776BD4DFD}"/>
              </a:ext>
            </a:extLst>
          </p:cNvPr>
          <p:cNvSpPr txBox="1"/>
          <p:nvPr/>
        </p:nvSpPr>
        <p:spPr>
          <a:xfrm>
            <a:off x="7583661" y="186216"/>
            <a:ext cx="4156587" cy="461665"/>
          </a:xfrm>
          <a:prstGeom prst="rect">
            <a:avLst/>
          </a:prstGeom>
          <a:noFill/>
        </p:spPr>
        <p:txBody>
          <a:bodyPr wrap="none" rtlCol="0">
            <a:spAutoFit/>
          </a:bodyPr>
          <a:lstStyle/>
          <a:p>
            <a:r>
              <a:rPr lang="en-US" sz="2400" dirty="0"/>
              <a:t>Radio-ISM interaction at z~0.2</a:t>
            </a:r>
          </a:p>
        </p:txBody>
      </p:sp>
      <p:cxnSp>
        <p:nvCxnSpPr>
          <p:cNvPr id="9" name="Straight Connector 8">
            <a:extLst>
              <a:ext uri="{FF2B5EF4-FFF2-40B4-BE49-F238E27FC236}">
                <a16:creationId xmlns:a16="http://schemas.microsoft.com/office/drawing/2014/main" id="{7F365CA5-BC27-B5C6-2453-2540DB5499F5}"/>
              </a:ext>
            </a:extLst>
          </p:cNvPr>
          <p:cNvCxnSpPr>
            <a:cxnSpLocks/>
          </p:cNvCxnSpPr>
          <p:nvPr/>
        </p:nvCxnSpPr>
        <p:spPr>
          <a:xfrm flipV="1">
            <a:off x="7707086" y="627940"/>
            <a:ext cx="3897085" cy="19941"/>
          </a:xfrm>
          <a:prstGeom prst="line">
            <a:avLst/>
          </a:prstGeom>
        </p:spPr>
        <p:style>
          <a:lnRef idx="2">
            <a:schemeClr val="accent1"/>
          </a:lnRef>
          <a:fillRef idx="0">
            <a:schemeClr val="accent1"/>
          </a:fillRef>
          <a:effectRef idx="1">
            <a:schemeClr val="accent1"/>
          </a:effectRef>
          <a:fontRef idx="minor">
            <a:schemeClr val="tx1"/>
          </a:fontRef>
        </p:style>
      </p:cxnSp>
      <p:pic>
        <p:nvPicPr>
          <p:cNvPr id="10" name="Picture 9" descr="A diagram of a graph showing the same number of objects&#10;&#10;AI-generated content may be incorrect.">
            <a:extLst>
              <a:ext uri="{FF2B5EF4-FFF2-40B4-BE49-F238E27FC236}">
                <a16:creationId xmlns:a16="http://schemas.microsoft.com/office/drawing/2014/main" id="{E10FD177-CB58-30B3-3C1E-A1A397E48DC8}"/>
              </a:ext>
            </a:extLst>
          </p:cNvPr>
          <p:cNvPicPr>
            <a:picLocks noChangeAspect="1"/>
          </p:cNvPicPr>
          <p:nvPr/>
        </p:nvPicPr>
        <p:blipFill>
          <a:blip r:embed="rId3"/>
          <a:stretch>
            <a:fillRect/>
          </a:stretch>
        </p:blipFill>
        <p:spPr>
          <a:xfrm>
            <a:off x="3983661" y="2273003"/>
            <a:ext cx="3600000" cy="3178503"/>
          </a:xfrm>
          <a:prstGeom prst="rect">
            <a:avLst/>
          </a:prstGeom>
        </p:spPr>
      </p:pic>
      <p:grpSp>
        <p:nvGrpSpPr>
          <p:cNvPr id="22" name="Group 21">
            <a:extLst>
              <a:ext uri="{FF2B5EF4-FFF2-40B4-BE49-F238E27FC236}">
                <a16:creationId xmlns:a16="http://schemas.microsoft.com/office/drawing/2014/main" id="{BE123457-7904-6093-2F4D-3BC85DFB9DB6}"/>
              </a:ext>
            </a:extLst>
          </p:cNvPr>
          <p:cNvGrpSpPr/>
          <p:nvPr/>
        </p:nvGrpSpPr>
        <p:grpSpPr>
          <a:xfrm>
            <a:off x="-41619" y="1607377"/>
            <a:ext cx="3960000" cy="4234878"/>
            <a:chOff x="-41619" y="1607377"/>
            <a:chExt cx="3960000" cy="4234878"/>
          </a:xfrm>
        </p:grpSpPr>
        <p:pic>
          <p:nvPicPr>
            <p:cNvPr id="2" name="Shape 86">
              <a:extLst>
                <a:ext uri="{FF2B5EF4-FFF2-40B4-BE49-F238E27FC236}">
                  <a16:creationId xmlns:a16="http://schemas.microsoft.com/office/drawing/2014/main" id="{F3C43DC7-6BE0-958F-9D18-A6108C2CA628}"/>
                </a:ext>
              </a:extLst>
            </p:cNvPr>
            <p:cNvPicPr preferRelativeResize="0">
              <a:picLocks noChangeAspect="1"/>
            </p:cNvPicPr>
            <p:nvPr/>
          </p:nvPicPr>
          <p:blipFill>
            <a:blip r:embed="rId4">
              <a:alphaModFix/>
            </a:blip>
            <a:stretch>
              <a:fillRect/>
            </a:stretch>
          </p:blipFill>
          <p:spPr>
            <a:xfrm>
              <a:off x="-41619" y="1882255"/>
              <a:ext cx="3960000" cy="3960000"/>
            </a:xfrm>
            <a:prstGeom prst="rect">
              <a:avLst/>
            </a:prstGeom>
            <a:noFill/>
            <a:ln>
              <a:noFill/>
            </a:ln>
          </p:spPr>
        </p:pic>
        <p:sp>
          <p:nvSpPr>
            <p:cNvPr id="19" name="TextBox 18">
              <a:extLst>
                <a:ext uri="{FF2B5EF4-FFF2-40B4-BE49-F238E27FC236}">
                  <a16:creationId xmlns:a16="http://schemas.microsoft.com/office/drawing/2014/main" id="{9812424C-A038-93F1-6400-513521744C22}"/>
                </a:ext>
              </a:extLst>
            </p:cNvPr>
            <p:cNvSpPr txBox="1"/>
            <p:nvPr/>
          </p:nvSpPr>
          <p:spPr>
            <a:xfrm>
              <a:off x="590292" y="1607377"/>
              <a:ext cx="2124236" cy="400110"/>
            </a:xfrm>
            <a:prstGeom prst="rect">
              <a:avLst/>
            </a:prstGeom>
            <a:noFill/>
          </p:spPr>
          <p:txBody>
            <a:bodyPr wrap="none" rtlCol="0">
              <a:spAutoFit/>
            </a:bodyPr>
            <a:lstStyle/>
            <a:p>
              <a:r>
                <a:rPr lang="en-GB" sz="2000" dirty="0"/>
                <a:t>FIRST (FWHM~5")</a:t>
              </a:r>
            </a:p>
          </p:txBody>
        </p:sp>
      </p:grpSp>
      <p:grpSp>
        <p:nvGrpSpPr>
          <p:cNvPr id="23" name="Group 22">
            <a:extLst>
              <a:ext uri="{FF2B5EF4-FFF2-40B4-BE49-F238E27FC236}">
                <a16:creationId xmlns:a16="http://schemas.microsoft.com/office/drawing/2014/main" id="{7660F8BE-E151-D98C-6269-287658171E58}"/>
              </a:ext>
            </a:extLst>
          </p:cNvPr>
          <p:cNvGrpSpPr/>
          <p:nvPr/>
        </p:nvGrpSpPr>
        <p:grpSpPr>
          <a:xfrm>
            <a:off x="7927109" y="1447304"/>
            <a:ext cx="4255792" cy="4777242"/>
            <a:chOff x="7927109" y="1447304"/>
            <a:chExt cx="4255792" cy="4777242"/>
          </a:xfrm>
        </p:grpSpPr>
        <p:pic>
          <p:nvPicPr>
            <p:cNvPr id="16" name="Picture 15" descr="A close-up of a microscope&#10;&#10;AI-generated content may be incorrect.">
              <a:extLst>
                <a:ext uri="{FF2B5EF4-FFF2-40B4-BE49-F238E27FC236}">
                  <a16:creationId xmlns:a16="http://schemas.microsoft.com/office/drawing/2014/main" id="{4EA46957-2CE1-CAE5-43FB-8AF6D11EB46C}"/>
                </a:ext>
              </a:extLst>
            </p:cNvPr>
            <p:cNvPicPr>
              <a:picLocks noChangeAspect="1"/>
            </p:cNvPicPr>
            <p:nvPr/>
          </p:nvPicPr>
          <p:blipFill>
            <a:blip r:embed="rId5"/>
            <a:stretch>
              <a:fillRect/>
            </a:stretch>
          </p:blipFill>
          <p:spPr>
            <a:xfrm>
              <a:off x="7927109" y="1779546"/>
              <a:ext cx="2209800" cy="4445000"/>
            </a:xfrm>
            <a:prstGeom prst="rect">
              <a:avLst/>
            </a:prstGeom>
          </p:spPr>
        </p:pic>
        <p:pic>
          <p:nvPicPr>
            <p:cNvPr id="18" name="Picture 17" descr="A close-up of a microscope&#10;&#10;AI-generated content may be incorrect.">
              <a:extLst>
                <a:ext uri="{FF2B5EF4-FFF2-40B4-BE49-F238E27FC236}">
                  <a16:creationId xmlns:a16="http://schemas.microsoft.com/office/drawing/2014/main" id="{93A39886-8687-DADE-CACA-1A176D54A942}"/>
                </a:ext>
              </a:extLst>
            </p:cNvPr>
            <p:cNvPicPr>
              <a:picLocks noChangeAspect="1"/>
            </p:cNvPicPr>
            <p:nvPr/>
          </p:nvPicPr>
          <p:blipFill>
            <a:blip r:embed="rId6"/>
            <a:stretch>
              <a:fillRect/>
            </a:stretch>
          </p:blipFill>
          <p:spPr>
            <a:xfrm>
              <a:off x="9973101" y="1746435"/>
              <a:ext cx="2209800" cy="4445000"/>
            </a:xfrm>
            <a:prstGeom prst="rect">
              <a:avLst/>
            </a:prstGeom>
          </p:spPr>
        </p:pic>
        <p:sp>
          <p:nvSpPr>
            <p:cNvPr id="20" name="TextBox 19">
              <a:extLst>
                <a:ext uri="{FF2B5EF4-FFF2-40B4-BE49-F238E27FC236}">
                  <a16:creationId xmlns:a16="http://schemas.microsoft.com/office/drawing/2014/main" id="{687FDDB0-5DDE-C138-7240-4898F6A3451E}"/>
                </a:ext>
              </a:extLst>
            </p:cNvPr>
            <p:cNvSpPr txBox="1"/>
            <p:nvPr/>
          </p:nvSpPr>
          <p:spPr>
            <a:xfrm>
              <a:off x="8953764" y="1447304"/>
              <a:ext cx="2366289" cy="400110"/>
            </a:xfrm>
            <a:prstGeom prst="rect">
              <a:avLst/>
            </a:prstGeom>
            <a:noFill/>
          </p:spPr>
          <p:txBody>
            <a:bodyPr wrap="none" rtlCol="0">
              <a:spAutoFit/>
            </a:bodyPr>
            <a:lstStyle/>
            <a:p>
              <a:r>
                <a:rPr lang="en-GB" sz="2000" dirty="0"/>
                <a:t>JVLA (FWHM~0.25")</a:t>
              </a:r>
            </a:p>
          </p:txBody>
        </p:sp>
      </p:grpSp>
      <p:sp>
        <p:nvSpPr>
          <p:cNvPr id="21" name="Google Shape;265;g129a1d5ea69_0_59">
            <a:extLst>
              <a:ext uri="{FF2B5EF4-FFF2-40B4-BE49-F238E27FC236}">
                <a16:creationId xmlns:a16="http://schemas.microsoft.com/office/drawing/2014/main" id="{30179FC3-998D-256D-768F-089B10934E79}"/>
              </a:ext>
            </a:extLst>
          </p:cNvPr>
          <p:cNvSpPr txBox="1"/>
          <p:nvPr/>
        </p:nvSpPr>
        <p:spPr>
          <a:xfrm>
            <a:off x="208733" y="5879666"/>
            <a:ext cx="1729648" cy="402244"/>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750"/>
              </a:spcBef>
              <a:spcAft>
                <a:spcPts val="1600"/>
              </a:spcAft>
              <a:buClr>
                <a:srgbClr val="000000"/>
              </a:buClr>
              <a:buSzPts val="1400"/>
              <a:buFont typeface="Arial"/>
              <a:buNone/>
            </a:pPr>
            <a:r>
              <a:rPr lang="en-GB" u="none" strike="noStrike" cap="none" dirty="0">
                <a:ea typeface="Arial"/>
                <a:cs typeface="Arial"/>
                <a:sym typeface="Arial"/>
              </a:rPr>
              <a:t>Jarvis+19</a:t>
            </a:r>
            <a:endParaRPr u="none" strike="noStrike" cap="none" dirty="0">
              <a:ea typeface="Arial"/>
              <a:cs typeface="Arial"/>
              <a:sym typeface="Arial"/>
            </a:endParaRPr>
          </a:p>
        </p:txBody>
      </p:sp>
      <p:pic>
        <p:nvPicPr>
          <p:cNvPr id="5" name="Picture 2" descr="eso-logo-p3005.jpg">
            <a:extLst>
              <a:ext uri="{FF2B5EF4-FFF2-40B4-BE49-F238E27FC236}">
                <a16:creationId xmlns:a16="http://schemas.microsoft.com/office/drawing/2014/main" id="{00E1358A-0F88-952A-F5CB-16B6DF8781E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530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76E6D-0003-DB1C-9B6B-F979417A1CDF}"/>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9DF5AE7-B8C2-9366-7122-335298353E82}"/>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0B76E05-D60E-BAD5-523D-5FCCD4BBBA5C}"/>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sp>
        <p:nvSpPr>
          <p:cNvPr id="7" name="TextBox 6">
            <a:extLst>
              <a:ext uri="{FF2B5EF4-FFF2-40B4-BE49-F238E27FC236}">
                <a16:creationId xmlns:a16="http://schemas.microsoft.com/office/drawing/2014/main" id="{A845927D-4948-6FAD-63A5-708BD108C550}"/>
              </a:ext>
            </a:extLst>
          </p:cNvPr>
          <p:cNvSpPr txBox="1"/>
          <p:nvPr/>
        </p:nvSpPr>
        <p:spPr>
          <a:xfrm>
            <a:off x="8283232" y="204900"/>
            <a:ext cx="3053208" cy="461665"/>
          </a:xfrm>
          <a:prstGeom prst="rect">
            <a:avLst/>
          </a:prstGeom>
          <a:noFill/>
        </p:spPr>
        <p:txBody>
          <a:bodyPr wrap="none" rtlCol="0">
            <a:spAutoFit/>
          </a:bodyPr>
          <a:lstStyle/>
          <a:p>
            <a:r>
              <a:rPr lang="en-US" sz="2400" dirty="0"/>
              <a:t>Radio-ISM interaction</a:t>
            </a:r>
          </a:p>
        </p:txBody>
      </p:sp>
      <p:cxnSp>
        <p:nvCxnSpPr>
          <p:cNvPr id="9" name="Straight Connector 8">
            <a:extLst>
              <a:ext uri="{FF2B5EF4-FFF2-40B4-BE49-F238E27FC236}">
                <a16:creationId xmlns:a16="http://schemas.microsoft.com/office/drawing/2014/main" id="{389DEBC2-5F92-C31D-086F-77C61BB1ED52}"/>
              </a:ext>
            </a:extLst>
          </p:cNvPr>
          <p:cNvCxnSpPr>
            <a:cxnSpLocks/>
          </p:cNvCxnSpPr>
          <p:nvPr/>
        </p:nvCxnSpPr>
        <p:spPr>
          <a:xfrm>
            <a:off x="8283232" y="666565"/>
            <a:ext cx="2916762"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7" name="Group 16">
            <a:extLst>
              <a:ext uri="{FF2B5EF4-FFF2-40B4-BE49-F238E27FC236}">
                <a16:creationId xmlns:a16="http://schemas.microsoft.com/office/drawing/2014/main" id="{E1F761A8-0950-AA5C-CFF4-E6ABE01986BC}"/>
              </a:ext>
            </a:extLst>
          </p:cNvPr>
          <p:cNvGrpSpPr/>
          <p:nvPr/>
        </p:nvGrpSpPr>
        <p:grpSpPr>
          <a:xfrm>
            <a:off x="1753911" y="1599398"/>
            <a:ext cx="8684178" cy="4320000"/>
            <a:chOff x="1753911" y="1599398"/>
            <a:chExt cx="8684178" cy="4320000"/>
          </a:xfrm>
        </p:grpSpPr>
        <p:pic>
          <p:nvPicPr>
            <p:cNvPr id="8" name="Picture 7" descr="A close-up of a map&#10;&#10;AI-generated content may be incorrect.">
              <a:extLst>
                <a:ext uri="{FF2B5EF4-FFF2-40B4-BE49-F238E27FC236}">
                  <a16:creationId xmlns:a16="http://schemas.microsoft.com/office/drawing/2014/main" id="{3B4B20B0-AC4F-07DE-C4EB-2F851A9F80ED}"/>
                </a:ext>
              </a:extLst>
            </p:cNvPr>
            <p:cNvPicPr>
              <a:picLocks noChangeAspect="1"/>
            </p:cNvPicPr>
            <p:nvPr/>
          </p:nvPicPr>
          <p:blipFill>
            <a:blip r:embed="rId3"/>
            <a:stretch>
              <a:fillRect/>
            </a:stretch>
          </p:blipFill>
          <p:spPr>
            <a:xfrm>
              <a:off x="1753911" y="1599398"/>
              <a:ext cx="4309714" cy="4320000"/>
            </a:xfrm>
            <a:prstGeom prst="rect">
              <a:avLst/>
            </a:prstGeom>
          </p:spPr>
        </p:pic>
        <p:pic>
          <p:nvPicPr>
            <p:cNvPr id="11" name="Picture 10" descr="A group of images of a satellite&#10;&#10;AI-generated content may be incorrect.">
              <a:extLst>
                <a:ext uri="{FF2B5EF4-FFF2-40B4-BE49-F238E27FC236}">
                  <a16:creationId xmlns:a16="http://schemas.microsoft.com/office/drawing/2014/main" id="{858F6F8B-86F1-C68F-42A9-151CA516CF24}"/>
                </a:ext>
              </a:extLst>
            </p:cNvPr>
            <p:cNvPicPr>
              <a:picLocks noChangeAspect="1"/>
            </p:cNvPicPr>
            <p:nvPr/>
          </p:nvPicPr>
          <p:blipFill>
            <a:blip r:embed="rId4"/>
            <a:stretch>
              <a:fillRect/>
            </a:stretch>
          </p:blipFill>
          <p:spPr>
            <a:xfrm>
              <a:off x="6128375" y="1599398"/>
              <a:ext cx="4309714" cy="4320000"/>
            </a:xfrm>
            <a:prstGeom prst="rect">
              <a:avLst/>
            </a:prstGeom>
          </p:spPr>
        </p:pic>
      </p:grpSp>
      <p:sp>
        <p:nvSpPr>
          <p:cNvPr id="16" name="TextBox 15">
            <a:extLst>
              <a:ext uri="{FF2B5EF4-FFF2-40B4-BE49-F238E27FC236}">
                <a16:creationId xmlns:a16="http://schemas.microsoft.com/office/drawing/2014/main" id="{E452FFD1-EE2F-320E-4634-7373367059C6}"/>
              </a:ext>
            </a:extLst>
          </p:cNvPr>
          <p:cNvSpPr txBox="1"/>
          <p:nvPr/>
        </p:nvSpPr>
        <p:spPr>
          <a:xfrm>
            <a:off x="4191152" y="5058547"/>
            <a:ext cx="1269899" cy="400110"/>
          </a:xfrm>
          <a:prstGeom prst="rect">
            <a:avLst/>
          </a:prstGeom>
          <a:noFill/>
        </p:spPr>
        <p:txBody>
          <a:bodyPr wrap="none" rtlCol="0">
            <a:spAutoFit/>
          </a:bodyPr>
          <a:lstStyle/>
          <a:p>
            <a:r>
              <a:rPr lang="en-GB" sz="2000" dirty="0"/>
              <a:t>[OIII]5007</a:t>
            </a:r>
          </a:p>
        </p:txBody>
      </p:sp>
      <p:sp>
        <p:nvSpPr>
          <p:cNvPr id="18" name="Google Shape;265;g129a1d5ea69_0_59">
            <a:extLst>
              <a:ext uri="{FF2B5EF4-FFF2-40B4-BE49-F238E27FC236}">
                <a16:creationId xmlns:a16="http://schemas.microsoft.com/office/drawing/2014/main" id="{255528FD-AC98-FA00-F174-E5668E263418}"/>
              </a:ext>
            </a:extLst>
          </p:cNvPr>
          <p:cNvSpPr txBox="1"/>
          <p:nvPr/>
        </p:nvSpPr>
        <p:spPr>
          <a:xfrm>
            <a:off x="208733" y="5879666"/>
            <a:ext cx="1729648" cy="402244"/>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750"/>
              </a:spcBef>
              <a:spcAft>
                <a:spcPts val="1600"/>
              </a:spcAft>
              <a:buClr>
                <a:srgbClr val="000000"/>
              </a:buClr>
              <a:buSzPts val="1400"/>
              <a:buFont typeface="Arial"/>
              <a:buNone/>
            </a:pPr>
            <a:r>
              <a:rPr lang="en-GB" u="none" strike="noStrike" cap="none" dirty="0">
                <a:ea typeface="Arial"/>
                <a:cs typeface="Arial"/>
                <a:sym typeface="Arial"/>
              </a:rPr>
              <a:t>Jarvis+19</a:t>
            </a:r>
            <a:endParaRPr u="none" strike="noStrike" cap="none" dirty="0">
              <a:ea typeface="Arial"/>
              <a:cs typeface="Arial"/>
              <a:sym typeface="Arial"/>
            </a:endParaRPr>
          </a:p>
        </p:txBody>
      </p:sp>
      <p:pic>
        <p:nvPicPr>
          <p:cNvPr id="2" name="Picture 2" descr="eso-logo-p3005.jpg">
            <a:extLst>
              <a:ext uri="{FF2B5EF4-FFF2-40B4-BE49-F238E27FC236}">
                <a16:creationId xmlns:a16="http://schemas.microsoft.com/office/drawing/2014/main" id="{8E8236CC-3E24-3B54-A193-2783B0C24D2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1789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3BD35-008A-65D7-CB38-7174C8AEECFC}"/>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3FB69816-E5DF-0745-325C-F6802D85C800}"/>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6A61347-D40B-9CAD-6AB7-96E8D68C5DF5}"/>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sp>
        <p:nvSpPr>
          <p:cNvPr id="7" name="TextBox 6">
            <a:extLst>
              <a:ext uri="{FF2B5EF4-FFF2-40B4-BE49-F238E27FC236}">
                <a16:creationId xmlns:a16="http://schemas.microsoft.com/office/drawing/2014/main" id="{DF15CB4B-13E9-3BA7-7F2A-E4A3DDCD726A}"/>
              </a:ext>
            </a:extLst>
          </p:cNvPr>
          <p:cNvSpPr txBox="1"/>
          <p:nvPr/>
        </p:nvSpPr>
        <p:spPr>
          <a:xfrm>
            <a:off x="7441047" y="174410"/>
            <a:ext cx="3903313" cy="461665"/>
          </a:xfrm>
          <a:prstGeom prst="rect">
            <a:avLst/>
          </a:prstGeom>
          <a:noFill/>
        </p:spPr>
        <p:txBody>
          <a:bodyPr wrap="none" rtlCol="0">
            <a:spAutoFit/>
          </a:bodyPr>
          <a:lstStyle/>
          <a:p>
            <a:r>
              <a:rPr lang="en-US" sz="2400" dirty="0"/>
              <a:t>Radio-ISM interaction at z~2</a:t>
            </a:r>
          </a:p>
        </p:txBody>
      </p:sp>
      <p:cxnSp>
        <p:nvCxnSpPr>
          <p:cNvPr id="9" name="Straight Connector 8">
            <a:extLst>
              <a:ext uri="{FF2B5EF4-FFF2-40B4-BE49-F238E27FC236}">
                <a16:creationId xmlns:a16="http://schemas.microsoft.com/office/drawing/2014/main" id="{E1405FC6-F216-152C-6AAF-56E99A38DBFA}"/>
              </a:ext>
            </a:extLst>
          </p:cNvPr>
          <p:cNvCxnSpPr>
            <a:cxnSpLocks/>
          </p:cNvCxnSpPr>
          <p:nvPr/>
        </p:nvCxnSpPr>
        <p:spPr>
          <a:xfrm>
            <a:off x="7546848" y="666565"/>
            <a:ext cx="3653146"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Google Shape;265;g129a1d5ea69_0_59">
            <a:extLst>
              <a:ext uri="{FF2B5EF4-FFF2-40B4-BE49-F238E27FC236}">
                <a16:creationId xmlns:a16="http://schemas.microsoft.com/office/drawing/2014/main" id="{D730B377-DA4F-2AF7-C56F-70C79A06689E}"/>
              </a:ext>
            </a:extLst>
          </p:cNvPr>
          <p:cNvSpPr txBox="1"/>
          <p:nvPr/>
        </p:nvSpPr>
        <p:spPr>
          <a:xfrm>
            <a:off x="0" y="5764394"/>
            <a:ext cx="1729648" cy="402244"/>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750"/>
              </a:spcBef>
              <a:spcAft>
                <a:spcPts val="1600"/>
              </a:spcAft>
              <a:buClr>
                <a:srgbClr val="000000"/>
              </a:buClr>
              <a:buSzPts val="1400"/>
              <a:buFont typeface="Arial"/>
              <a:buNone/>
            </a:pPr>
            <a:r>
              <a:rPr lang="en-GB" dirty="0">
                <a:ea typeface="Arial"/>
                <a:cs typeface="Arial"/>
                <a:sym typeface="Arial"/>
              </a:rPr>
              <a:t>Ilha+25</a:t>
            </a:r>
            <a:endParaRPr u="none" strike="noStrike" cap="none" dirty="0">
              <a:ea typeface="Arial"/>
              <a:cs typeface="Arial"/>
              <a:sym typeface="Arial"/>
            </a:endParaRPr>
          </a:p>
        </p:txBody>
      </p:sp>
      <p:pic>
        <p:nvPicPr>
          <p:cNvPr id="5" name="Picture 4" descr="A graph showing the number of numbers and the number of objects&#10;&#10;AI-generated content may be incorrect.">
            <a:extLst>
              <a:ext uri="{FF2B5EF4-FFF2-40B4-BE49-F238E27FC236}">
                <a16:creationId xmlns:a16="http://schemas.microsoft.com/office/drawing/2014/main" id="{389011FC-470B-541C-B47E-680702872765}"/>
              </a:ext>
            </a:extLst>
          </p:cNvPr>
          <p:cNvPicPr>
            <a:picLocks noChangeAspect="1"/>
          </p:cNvPicPr>
          <p:nvPr/>
        </p:nvPicPr>
        <p:blipFill>
          <a:blip r:embed="rId3"/>
          <a:stretch>
            <a:fillRect/>
          </a:stretch>
        </p:blipFill>
        <p:spPr>
          <a:xfrm>
            <a:off x="311150" y="1115194"/>
            <a:ext cx="7772400" cy="4731928"/>
          </a:xfrm>
          <a:prstGeom prst="rect">
            <a:avLst/>
          </a:prstGeom>
        </p:spPr>
      </p:pic>
      <p:sp>
        <p:nvSpPr>
          <p:cNvPr id="2" name="TextBox 1">
            <a:extLst>
              <a:ext uri="{FF2B5EF4-FFF2-40B4-BE49-F238E27FC236}">
                <a16:creationId xmlns:a16="http://schemas.microsoft.com/office/drawing/2014/main" id="{0BFFC5DE-3013-338A-1F9C-FED95A17F6FA}"/>
              </a:ext>
            </a:extLst>
          </p:cNvPr>
          <p:cNvSpPr txBox="1"/>
          <p:nvPr/>
        </p:nvSpPr>
        <p:spPr>
          <a:xfrm>
            <a:off x="8394700" y="1145686"/>
            <a:ext cx="3253014" cy="2308324"/>
          </a:xfrm>
          <a:prstGeom prst="rect">
            <a:avLst/>
          </a:prstGeom>
          <a:noFill/>
        </p:spPr>
        <p:txBody>
          <a:bodyPr wrap="square" rtlCol="0">
            <a:spAutoFit/>
          </a:bodyPr>
          <a:lstStyle/>
          <a:p>
            <a:pPr>
              <a:buClr>
                <a:srgbClr val="0070C0"/>
              </a:buClr>
              <a:buSzPct val="150000"/>
            </a:pPr>
            <a:endParaRPr lang="en-GB" dirty="0"/>
          </a:p>
          <a:p>
            <a:pPr marL="285750" indent="-285750">
              <a:buClr>
                <a:srgbClr val="0070C0"/>
              </a:buClr>
              <a:buSzPct val="150000"/>
              <a:buFont typeface="Wingdings" pitchFamily="2" charset="2"/>
              <a:buChar char="q"/>
            </a:pPr>
            <a:r>
              <a:rPr lang="en-GB" dirty="0"/>
              <a:t>Strong correlation between the kinetic energy of the ionized outflows and the </a:t>
            </a:r>
            <a:r>
              <a:rPr lang="en-GB" dirty="0" err="1"/>
              <a:t>P</a:t>
            </a:r>
            <a:r>
              <a:rPr lang="en-GB" baseline="-25000" dirty="0" err="1"/>
              <a:t>jet</a:t>
            </a:r>
            <a:endParaRPr lang="en-GB" dirty="0"/>
          </a:p>
          <a:p>
            <a:pPr marL="285750" indent="-285750">
              <a:buClr>
                <a:srgbClr val="0070C0"/>
              </a:buClr>
              <a:buSzPct val="150000"/>
              <a:buFont typeface="Wingdings" pitchFamily="2" charset="2"/>
              <a:buChar char="q"/>
            </a:pPr>
            <a:endParaRPr lang="en-GB" dirty="0"/>
          </a:p>
          <a:p>
            <a:pPr marL="285750" indent="-285750">
              <a:buClr>
                <a:srgbClr val="0070C0"/>
              </a:buClr>
              <a:buSzPct val="150000"/>
              <a:buFont typeface="Wingdings" pitchFamily="2" charset="2"/>
              <a:buChar char="q"/>
            </a:pPr>
            <a:r>
              <a:rPr lang="en-GB" dirty="0"/>
              <a:t> In average a ~1% coupling between the jet and the ionized ISM</a:t>
            </a:r>
          </a:p>
        </p:txBody>
      </p:sp>
      <p:grpSp>
        <p:nvGrpSpPr>
          <p:cNvPr id="3" name="Group 2">
            <a:extLst>
              <a:ext uri="{FF2B5EF4-FFF2-40B4-BE49-F238E27FC236}">
                <a16:creationId xmlns:a16="http://schemas.microsoft.com/office/drawing/2014/main" id="{04937346-90B3-82AB-B1B4-932C9259E29D}"/>
              </a:ext>
            </a:extLst>
          </p:cNvPr>
          <p:cNvGrpSpPr/>
          <p:nvPr/>
        </p:nvGrpSpPr>
        <p:grpSpPr>
          <a:xfrm>
            <a:off x="8694575" y="3963621"/>
            <a:ext cx="2953139" cy="1061593"/>
            <a:chOff x="9416812" y="1615666"/>
            <a:chExt cx="2705538" cy="2136787"/>
          </a:xfrm>
        </p:grpSpPr>
        <p:sp>
          <p:nvSpPr>
            <p:cNvPr id="6" name="Rounded Rectangle 5">
              <a:extLst>
                <a:ext uri="{FF2B5EF4-FFF2-40B4-BE49-F238E27FC236}">
                  <a16:creationId xmlns:a16="http://schemas.microsoft.com/office/drawing/2014/main" id="{3FF8DABD-6073-6DCC-BD2B-D948222646AD}"/>
                </a:ext>
              </a:extLst>
            </p:cNvPr>
            <p:cNvSpPr/>
            <p:nvPr/>
          </p:nvSpPr>
          <p:spPr>
            <a:xfrm>
              <a:off x="9416812" y="1615666"/>
              <a:ext cx="2705538" cy="2136787"/>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BF1A2A96-4BDD-92F1-DE8B-A36C3445878F}"/>
                </a:ext>
              </a:extLst>
            </p:cNvPr>
            <p:cNvSpPr txBox="1"/>
            <p:nvPr/>
          </p:nvSpPr>
          <p:spPr>
            <a:xfrm>
              <a:off x="9586089" y="1721128"/>
              <a:ext cx="2494175" cy="923330"/>
            </a:xfrm>
            <a:prstGeom prst="rect">
              <a:avLst/>
            </a:prstGeom>
            <a:noFill/>
          </p:spPr>
          <p:txBody>
            <a:bodyPr wrap="square" rtlCol="0">
              <a:spAutoFit/>
            </a:bodyPr>
            <a:lstStyle/>
            <a:p>
              <a:pPr algn="ctr"/>
              <a:r>
                <a:rPr lang="en-GB" dirty="0"/>
                <a:t>Low-power jets as the driver of the galaxy scale outflows?</a:t>
              </a:r>
            </a:p>
          </p:txBody>
        </p:sp>
      </p:grpSp>
      <p:pic>
        <p:nvPicPr>
          <p:cNvPr id="11" name="Picture 2" descr="eso-logo-p3005.jpg">
            <a:extLst>
              <a:ext uri="{FF2B5EF4-FFF2-40B4-BE49-F238E27FC236}">
                <a16:creationId xmlns:a16="http://schemas.microsoft.com/office/drawing/2014/main" id="{0AE68D3B-23D4-10EB-E922-8105E5EA03F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2586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4CA8B-2315-A51E-598B-CFD44B530950}"/>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58AA6BAB-F0C4-82B9-33B1-1A5EC07770EF}"/>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510DDD3-BC24-3DDD-A50C-BE4647FFC3D2}"/>
              </a:ext>
            </a:extLst>
          </p:cNvPr>
          <p:cNvSpPr txBox="1"/>
          <p:nvPr/>
        </p:nvSpPr>
        <p:spPr>
          <a:xfrm>
            <a:off x="7319940" y="229913"/>
            <a:ext cx="3053208" cy="461665"/>
          </a:xfrm>
          <a:prstGeom prst="rect">
            <a:avLst/>
          </a:prstGeom>
          <a:noFill/>
        </p:spPr>
        <p:txBody>
          <a:bodyPr wrap="none" rtlCol="0">
            <a:spAutoFit/>
          </a:bodyPr>
          <a:lstStyle/>
          <a:p>
            <a:r>
              <a:rPr lang="en-US" sz="2400" dirty="0"/>
              <a:t>Radio-ISM interaction</a:t>
            </a:r>
          </a:p>
        </p:txBody>
      </p:sp>
      <p:cxnSp>
        <p:nvCxnSpPr>
          <p:cNvPr id="8" name="Straight Connector 7">
            <a:extLst>
              <a:ext uri="{FF2B5EF4-FFF2-40B4-BE49-F238E27FC236}">
                <a16:creationId xmlns:a16="http://schemas.microsoft.com/office/drawing/2014/main" id="{20ACE088-07DD-034D-D346-4128075D21D4}"/>
              </a:ext>
            </a:extLst>
          </p:cNvPr>
          <p:cNvCxnSpPr>
            <a:cxnSpLocks/>
          </p:cNvCxnSpPr>
          <p:nvPr/>
        </p:nvCxnSpPr>
        <p:spPr>
          <a:xfrm>
            <a:off x="7050795" y="765904"/>
            <a:ext cx="3591499"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B3C449D4-A90F-D1BF-DEA9-5699BD830AE6}"/>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sp>
        <p:nvSpPr>
          <p:cNvPr id="2" name="Content Placeholder 2">
            <a:extLst>
              <a:ext uri="{FF2B5EF4-FFF2-40B4-BE49-F238E27FC236}">
                <a16:creationId xmlns:a16="http://schemas.microsoft.com/office/drawing/2014/main" id="{80D52B55-58C7-BB8E-8A30-69C27227A514}"/>
              </a:ext>
            </a:extLst>
          </p:cNvPr>
          <p:cNvSpPr txBox="1">
            <a:spLocks/>
          </p:cNvSpPr>
          <p:nvPr/>
        </p:nvSpPr>
        <p:spPr>
          <a:xfrm>
            <a:off x="1677917" y="5216021"/>
            <a:ext cx="11828465" cy="4641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Girdhar et al. (2022); z~0.1 ‘radio quiet’ quasar, ~1kpc low power jet inclined into disk</a:t>
            </a:r>
          </a:p>
        </p:txBody>
      </p:sp>
      <p:grpSp>
        <p:nvGrpSpPr>
          <p:cNvPr id="11" name="Group 10">
            <a:extLst>
              <a:ext uri="{FF2B5EF4-FFF2-40B4-BE49-F238E27FC236}">
                <a16:creationId xmlns:a16="http://schemas.microsoft.com/office/drawing/2014/main" id="{B75E58CD-35D1-1D1B-DA2B-57B425CF1968}"/>
              </a:ext>
            </a:extLst>
          </p:cNvPr>
          <p:cNvGrpSpPr/>
          <p:nvPr/>
        </p:nvGrpSpPr>
        <p:grpSpPr>
          <a:xfrm>
            <a:off x="1434194" y="1933073"/>
            <a:ext cx="8758328" cy="3009582"/>
            <a:chOff x="1404698" y="2522603"/>
            <a:chExt cx="8758328" cy="3009582"/>
          </a:xfrm>
        </p:grpSpPr>
        <p:pic>
          <p:nvPicPr>
            <p:cNvPr id="6" name="Picture 5" descr="A red and blue and green colored map&#10;&#10;Description automatically generated with medium confidence">
              <a:extLst>
                <a:ext uri="{FF2B5EF4-FFF2-40B4-BE49-F238E27FC236}">
                  <a16:creationId xmlns:a16="http://schemas.microsoft.com/office/drawing/2014/main" id="{AAD966A2-8DC9-4E60-B094-FEAF75173286}"/>
                </a:ext>
              </a:extLst>
            </p:cNvPr>
            <p:cNvPicPr>
              <a:picLocks noChangeAspect="1"/>
            </p:cNvPicPr>
            <p:nvPr/>
          </p:nvPicPr>
          <p:blipFill rotWithShape="1">
            <a:blip r:embed="rId3"/>
            <a:srcRect l="10535" r="2748"/>
            <a:stretch/>
          </p:blipFill>
          <p:spPr>
            <a:xfrm rot="5400000">
              <a:off x="1452215" y="2936411"/>
              <a:ext cx="2534386" cy="2629419"/>
            </a:xfrm>
            <a:prstGeom prst="rect">
              <a:avLst/>
            </a:prstGeom>
            <a:ln w="38100">
              <a:solidFill>
                <a:schemeClr val="tx1"/>
              </a:solidFill>
            </a:ln>
          </p:spPr>
        </p:pic>
        <p:pic>
          <p:nvPicPr>
            <p:cNvPr id="7" name="Picture 6" descr="A screenshot of a computer&#10;&#10;Description automatically generated">
              <a:extLst>
                <a:ext uri="{FF2B5EF4-FFF2-40B4-BE49-F238E27FC236}">
                  <a16:creationId xmlns:a16="http://schemas.microsoft.com/office/drawing/2014/main" id="{1E27B47A-3827-34AF-0C73-940E2BB5D5AF}"/>
                </a:ext>
              </a:extLst>
            </p:cNvPr>
            <p:cNvPicPr>
              <a:picLocks noChangeAspect="1"/>
            </p:cNvPicPr>
            <p:nvPr/>
          </p:nvPicPr>
          <p:blipFill>
            <a:blip r:embed="rId4"/>
            <a:stretch>
              <a:fillRect/>
            </a:stretch>
          </p:blipFill>
          <p:spPr>
            <a:xfrm>
              <a:off x="4769558" y="2943273"/>
              <a:ext cx="2445105" cy="2533216"/>
            </a:xfrm>
            <a:prstGeom prst="rect">
              <a:avLst/>
            </a:prstGeom>
            <a:ln w="38100">
              <a:solidFill>
                <a:schemeClr val="accent2">
                  <a:lumMod val="75000"/>
                </a:schemeClr>
              </a:solidFill>
            </a:ln>
          </p:spPr>
        </p:pic>
        <p:cxnSp>
          <p:nvCxnSpPr>
            <p:cNvPr id="9" name="Straight Connector 8">
              <a:extLst>
                <a:ext uri="{FF2B5EF4-FFF2-40B4-BE49-F238E27FC236}">
                  <a16:creationId xmlns:a16="http://schemas.microsoft.com/office/drawing/2014/main" id="{C290B443-8412-555F-B53F-363150E65400}"/>
                </a:ext>
              </a:extLst>
            </p:cNvPr>
            <p:cNvCxnSpPr>
              <a:cxnSpLocks/>
            </p:cNvCxnSpPr>
            <p:nvPr/>
          </p:nvCxnSpPr>
          <p:spPr>
            <a:xfrm flipV="1">
              <a:off x="2730463" y="2954085"/>
              <a:ext cx="2033320" cy="1255796"/>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0AC7453-CE7C-9941-C7B1-E4218D15D480}"/>
                </a:ext>
              </a:extLst>
            </p:cNvPr>
            <p:cNvCxnSpPr>
              <a:cxnSpLocks/>
            </p:cNvCxnSpPr>
            <p:nvPr/>
          </p:nvCxnSpPr>
          <p:spPr>
            <a:xfrm>
              <a:off x="2294224" y="4781122"/>
              <a:ext cx="2469559" cy="695367"/>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BAC53C89-E421-B9CD-8C0E-4142C9E8BA33}"/>
                </a:ext>
              </a:extLst>
            </p:cNvPr>
            <p:cNvSpPr/>
            <p:nvPr/>
          </p:nvSpPr>
          <p:spPr>
            <a:xfrm>
              <a:off x="2078949" y="4128619"/>
              <a:ext cx="702383" cy="695367"/>
            </a:xfrm>
            <a:prstGeom prst="rect">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AC8C9497-8DB6-3842-FB40-9A93E1FB3E9B}"/>
                </a:ext>
              </a:extLst>
            </p:cNvPr>
            <p:cNvSpPr txBox="1"/>
            <p:nvPr/>
          </p:nvSpPr>
          <p:spPr>
            <a:xfrm>
              <a:off x="4811273" y="2522603"/>
              <a:ext cx="2199064" cy="369332"/>
            </a:xfrm>
            <a:prstGeom prst="rect">
              <a:avLst/>
            </a:prstGeom>
            <a:noFill/>
          </p:spPr>
          <p:txBody>
            <a:bodyPr wrap="none" rtlCol="0">
              <a:spAutoFit/>
            </a:bodyPr>
            <a:lstStyle/>
            <a:p>
              <a:r>
                <a:rPr lang="en-US" b="1" dirty="0"/>
                <a:t>[O III] Velocity Width</a:t>
              </a:r>
            </a:p>
          </p:txBody>
        </p:sp>
        <p:sp>
          <p:nvSpPr>
            <p:cNvPr id="18" name="TextBox 17">
              <a:extLst>
                <a:ext uri="{FF2B5EF4-FFF2-40B4-BE49-F238E27FC236}">
                  <a16:creationId xmlns:a16="http://schemas.microsoft.com/office/drawing/2014/main" id="{8432A91E-8FA9-6689-A1BB-F6C462FCB961}"/>
                </a:ext>
              </a:extLst>
            </p:cNvPr>
            <p:cNvSpPr txBox="1"/>
            <p:nvPr/>
          </p:nvSpPr>
          <p:spPr>
            <a:xfrm>
              <a:off x="1864545" y="2568137"/>
              <a:ext cx="1556260" cy="369332"/>
            </a:xfrm>
            <a:prstGeom prst="rect">
              <a:avLst/>
            </a:prstGeom>
            <a:noFill/>
          </p:spPr>
          <p:txBody>
            <a:bodyPr wrap="none" rtlCol="0">
              <a:spAutoFit/>
            </a:bodyPr>
            <a:lstStyle/>
            <a:p>
              <a:r>
                <a:rPr lang="en-US" b="1" dirty="0"/>
                <a:t>[OIII] Velocity</a:t>
              </a:r>
            </a:p>
          </p:txBody>
        </p:sp>
        <p:pic>
          <p:nvPicPr>
            <p:cNvPr id="19" name="Picture 18" descr="A screenshot of a computer generated image&#10;&#10;Description automatically generated">
              <a:extLst>
                <a:ext uri="{FF2B5EF4-FFF2-40B4-BE49-F238E27FC236}">
                  <a16:creationId xmlns:a16="http://schemas.microsoft.com/office/drawing/2014/main" id="{53CDAC4E-967C-2401-9A9E-B0EBFC51083E}"/>
                </a:ext>
              </a:extLst>
            </p:cNvPr>
            <p:cNvPicPr>
              <a:picLocks noChangeAspect="1"/>
            </p:cNvPicPr>
            <p:nvPr/>
          </p:nvPicPr>
          <p:blipFill>
            <a:blip r:embed="rId5"/>
            <a:stretch>
              <a:fillRect/>
            </a:stretch>
          </p:blipFill>
          <p:spPr>
            <a:xfrm>
              <a:off x="7648426" y="2954085"/>
              <a:ext cx="2514600" cy="2578100"/>
            </a:xfrm>
            <a:prstGeom prst="rect">
              <a:avLst/>
            </a:prstGeom>
            <a:ln w="38100">
              <a:solidFill>
                <a:schemeClr val="accent2">
                  <a:lumMod val="75000"/>
                </a:schemeClr>
              </a:solidFill>
            </a:ln>
          </p:spPr>
        </p:pic>
        <p:sp>
          <p:nvSpPr>
            <p:cNvPr id="20" name="TextBox 19">
              <a:extLst>
                <a:ext uri="{FF2B5EF4-FFF2-40B4-BE49-F238E27FC236}">
                  <a16:creationId xmlns:a16="http://schemas.microsoft.com/office/drawing/2014/main" id="{5C2C7D30-B48C-1623-E098-6092F82BCFD9}"/>
                </a:ext>
              </a:extLst>
            </p:cNvPr>
            <p:cNvSpPr txBox="1"/>
            <p:nvPr/>
          </p:nvSpPr>
          <p:spPr>
            <a:xfrm>
              <a:off x="7671665" y="2530155"/>
              <a:ext cx="2433102" cy="369332"/>
            </a:xfrm>
            <a:prstGeom prst="rect">
              <a:avLst/>
            </a:prstGeom>
            <a:noFill/>
          </p:spPr>
          <p:txBody>
            <a:bodyPr wrap="none" rtlCol="0">
              <a:spAutoFit/>
            </a:bodyPr>
            <a:lstStyle/>
            <a:p>
              <a:r>
                <a:rPr lang="en-US" b="1" dirty="0"/>
                <a:t>CO(3-2) Velocity Width</a:t>
              </a:r>
            </a:p>
          </p:txBody>
        </p:sp>
      </p:grpSp>
      <p:sp>
        <p:nvSpPr>
          <p:cNvPr id="21" name="Rectangle 20">
            <a:extLst>
              <a:ext uri="{FF2B5EF4-FFF2-40B4-BE49-F238E27FC236}">
                <a16:creationId xmlns:a16="http://schemas.microsoft.com/office/drawing/2014/main" id="{767634CF-4B8C-984C-4C14-7D83C40B91CD}"/>
              </a:ext>
            </a:extLst>
          </p:cNvPr>
          <p:cNvSpPr/>
          <p:nvPr/>
        </p:nvSpPr>
        <p:spPr>
          <a:xfrm>
            <a:off x="21458" y="5763729"/>
            <a:ext cx="12149084" cy="568002"/>
          </a:xfrm>
          <a:prstGeom prst="rect">
            <a:avLst/>
          </a:prstGeom>
          <a:solidFill>
            <a:schemeClr val="tx2">
              <a:lumMod val="10000"/>
              <a:lumOff val="9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Franklin Gothic Medium Cond" panose="020B0606030402020204" pitchFamily="34" charset="0"/>
              </a:rPr>
              <a:t>Also see, e.g., Nesvadba+08,17a,b; Couto+13; Riffel+14; Mahoney+16; Aalto+16; Husemann+19; Bischett+19; Venturi+21; Fernandez-Ontiveros+20; Smethurst+21; Zanchettin+21; Bianchin+22; Speranza+22; Audibert+23;  Zanchettin+23; Ulivi+24</a:t>
            </a:r>
          </a:p>
        </p:txBody>
      </p:sp>
      <p:pic>
        <p:nvPicPr>
          <p:cNvPr id="3" name="Picture 2" descr="eso-logo-p3005.jpg">
            <a:extLst>
              <a:ext uri="{FF2B5EF4-FFF2-40B4-BE49-F238E27FC236}">
                <a16:creationId xmlns:a16="http://schemas.microsoft.com/office/drawing/2014/main" id="{23F3642F-0A44-E1F5-3AB5-40176E0AF48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332DBD1D-D80A-ADA6-DCD0-EAD70397BFA8}"/>
              </a:ext>
            </a:extLst>
          </p:cNvPr>
          <p:cNvSpPr txBox="1"/>
          <p:nvPr/>
        </p:nvSpPr>
        <p:spPr>
          <a:xfrm>
            <a:off x="826527" y="1290376"/>
            <a:ext cx="10331165" cy="369332"/>
          </a:xfrm>
          <a:prstGeom prst="rect">
            <a:avLst/>
          </a:prstGeom>
          <a:noFill/>
        </p:spPr>
        <p:txBody>
          <a:bodyPr wrap="square" rtlCol="0">
            <a:spAutoFit/>
          </a:bodyPr>
          <a:lstStyle/>
          <a:p>
            <a:pPr marL="285750" indent="-285750">
              <a:buClr>
                <a:srgbClr val="0070C0"/>
              </a:buClr>
              <a:buSzPct val="150000"/>
              <a:buFont typeface="Wingdings" pitchFamily="2" charset="2"/>
              <a:buChar char="q"/>
            </a:pPr>
            <a:r>
              <a:rPr lang="en-GB" dirty="0"/>
              <a:t> The low-power jet inclined into the disk increase the turbulence of the ISM in multiple gas phases.</a:t>
            </a:r>
          </a:p>
        </p:txBody>
      </p:sp>
    </p:spTree>
    <p:extLst>
      <p:ext uri="{BB962C8B-B14F-4D97-AF65-F5344CB8AC3E}">
        <p14:creationId xmlns:p14="http://schemas.microsoft.com/office/powerpoint/2010/main" val="2157558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3DAF8-5070-FC46-2EC5-186C610510EF}"/>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5840DBE-8025-EDAF-E961-C3C2A1E2453D}"/>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639645E-DD5B-876C-D16A-87C363905652}"/>
              </a:ext>
            </a:extLst>
          </p:cNvPr>
          <p:cNvSpPr txBox="1"/>
          <p:nvPr/>
        </p:nvSpPr>
        <p:spPr>
          <a:xfrm>
            <a:off x="7319940" y="229913"/>
            <a:ext cx="3053208" cy="461665"/>
          </a:xfrm>
          <a:prstGeom prst="rect">
            <a:avLst/>
          </a:prstGeom>
          <a:noFill/>
        </p:spPr>
        <p:txBody>
          <a:bodyPr wrap="none" rtlCol="0">
            <a:spAutoFit/>
          </a:bodyPr>
          <a:lstStyle/>
          <a:p>
            <a:r>
              <a:rPr lang="en-US" sz="2400" dirty="0"/>
              <a:t>Radio-ISM interaction</a:t>
            </a:r>
          </a:p>
        </p:txBody>
      </p:sp>
      <p:cxnSp>
        <p:nvCxnSpPr>
          <p:cNvPr id="8" name="Straight Connector 7">
            <a:extLst>
              <a:ext uri="{FF2B5EF4-FFF2-40B4-BE49-F238E27FC236}">
                <a16:creationId xmlns:a16="http://schemas.microsoft.com/office/drawing/2014/main" id="{4D2E8E7C-28B3-4BD0-BD98-39BD52A741E0}"/>
              </a:ext>
            </a:extLst>
          </p:cNvPr>
          <p:cNvCxnSpPr>
            <a:cxnSpLocks/>
          </p:cNvCxnSpPr>
          <p:nvPr/>
        </p:nvCxnSpPr>
        <p:spPr>
          <a:xfrm>
            <a:off x="7050795" y="765904"/>
            <a:ext cx="3591499"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D84B315F-ABF3-4726-B607-8C531E0C12BE}"/>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sp>
        <p:nvSpPr>
          <p:cNvPr id="2" name="Content Placeholder 2">
            <a:extLst>
              <a:ext uri="{FF2B5EF4-FFF2-40B4-BE49-F238E27FC236}">
                <a16:creationId xmlns:a16="http://schemas.microsoft.com/office/drawing/2014/main" id="{E36395F3-50E7-65F8-43EB-ACA4B2F75EB8}"/>
              </a:ext>
            </a:extLst>
          </p:cNvPr>
          <p:cNvSpPr txBox="1">
            <a:spLocks/>
          </p:cNvSpPr>
          <p:nvPr/>
        </p:nvSpPr>
        <p:spPr>
          <a:xfrm>
            <a:off x="915913" y="1870020"/>
            <a:ext cx="11828465" cy="4641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Girdhar et al. (2022); z~0.1 ‘radio quiet’ quasar, ~1kpc low power jet inclined into disk</a:t>
            </a:r>
          </a:p>
        </p:txBody>
      </p:sp>
      <p:sp>
        <p:nvSpPr>
          <p:cNvPr id="21" name="Rectangle 20">
            <a:extLst>
              <a:ext uri="{FF2B5EF4-FFF2-40B4-BE49-F238E27FC236}">
                <a16:creationId xmlns:a16="http://schemas.microsoft.com/office/drawing/2014/main" id="{D0EC7639-7926-87E7-C0AA-0F75492E7265}"/>
              </a:ext>
            </a:extLst>
          </p:cNvPr>
          <p:cNvSpPr/>
          <p:nvPr/>
        </p:nvSpPr>
        <p:spPr>
          <a:xfrm>
            <a:off x="21458" y="5763729"/>
            <a:ext cx="12149084" cy="568002"/>
          </a:xfrm>
          <a:prstGeom prst="rect">
            <a:avLst/>
          </a:prstGeom>
          <a:solidFill>
            <a:schemeClr val="tx2">
              <a:lumMod val="10000"/>
              <a:lumOff val="9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Franklin Gothic Medium Cond" panose="020B0606030402020204" pitchFamily="34" charset="0"/>
              </a:rPr>
              <a:t>Also see, e.g., Nesvadba+08,17a,b; Couto+13; Riffel+14; Mahoney+16; Aalto+16; Husemann+19; Bischetti+19; Venturi+21; Fernandez-Ontiveros+20; Smethurst+21; Zanchettin+21; Bianchin+22; Speranza+22; Audibert+23;  Zanchettin+23; Ulivi+24</a:t>
            </a:r>
          </a:p>
        </p:txBody>
      </p:sp>
      <p:pic>
        <p:nvPicPr>
          <p:cNvPr id="3" name="Picture 2" descr="Diagram of a jet with different colors and shapes&#10;&#10;Description automatically generated with medium confidence">
            <a:extLst>
              <a:ext uri="{FF2B5EF4-FFF2-40B4-BE49-F238E27FC236}">
                <a16:creationId xmlns:a16="http://schemas.microsoft.com/office/drawing/2014/main" id="{9FDAE1DC-3CA4-999E-D421-3D7507CC0025}"/>
              </a:ext>
            </a:extLst>
          </p:cNvPr>
          <p:cNvPicPr>
            <a:picLocks noChangeAspect="1"/>
          </p:cNvPicPr>
          <p:nvPr/>
        </p:nvPicPr>
        <p:blipFill>
          <a:blip r:embed="rId3"/>
          <a:stretch>
            <a:fillRect/>
          </a:stretch>
        </p:blipFill>
        <p:spPr>
          <a:xfrm>
            <a:off x="1828778" y="2218217"/>
            <a:ext cx="3790432" cy="3420000"/>
          </a:xfrm>
          <a:prstGeom prst="rect">
            <a:avLst/>
          </a:prstGeom>
        </p:spPr>
      </p:pic>
      <p:pic>
        <p:nvPicPr>
          <p:cNvPr id="5" name="Google Shape;427;p37">
            <a:extLst>
              <a:ext uri="{FF2B5EF4-FFF2-40B4-BE49-F238E27FC236}">
                <a16:creationId xmlns:a16="http://schemas.microsoft.com/office/drawing/2014/main" id="{4AD1A10F-6DEC-7B8F-065E-32D6A425D2F4}"/>
              </a:ext>
            </a:extLst>
          </p:cNvPr>
          <p:cNvPicPr preferRelativeResize="0">
            <a:picLocks noChangeAspect="1"/>
          </p:cNvPicPr>
          <p:nvPr/>
        </p:nvPicPr>
        <p:blipFill rotWithShape="1">
          <a:blip r:embed="rId4">
            <a:alphaModFix/>
          </a:blip>
          <a:srcRect t="10737" b="8"/>
          <a:stretch/>
        </p:blipFill>
        <p:spPr>
          <a:xfrm>
            <a:off x="6197272" y="2343729"/>
            <a:ext cx="2536261" cy="3420000"/>
          </a:xfrm>
          <a:prstGeom prst="rect">
            <a:avLst/>
          </a:prstGeom>
          <a:noFill/>
          <a:ln>
            <a:noFill/>
          </a:ln>
        </p:spPr>
      </p:pic>
      <p:cxnSp>
        <p:nvCxnSpPr>
          <p:cNvPr id="6" name="Straight Arrow Connector 5">
            <a:extLst>
              <a:ext uri="{FF2B5EF4-FFF2-40B4-BE49-F238E27FC236}">
                <a16:creationId xmlns:a16="http://schemas.microsoft.com/office/drawing/2014/main" id="{7DA3D216-6732-6D2A-8928-9741B16D471E}"/>
              </a:ext>
            </a:extLst>
          </p:cNvPr>
          <p:cNvCxnSpPr>
            <a:cxnSpLocks/>
          </p:cNvCxnSpPr>
          <p:nvPr/>
        </p:nvCxnSpPr>
        <p:spPr>
          <a:xfrm flipV="1">
            <a:off x="4001817" y="2880360"/>
            <a:ext cx="3240231" cy="504943"/>
          </a:xfrm>
          <a:prstGeom prst="straightConnector1">
            <a:avLst/>
          </a:prstGeom>
          <a:ln w="317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7676748-7B97-5FEA-5270-2756C18E0D89}"/>
              </a:ext>
            </a:extLst>
          </p:cNvPr>
          <p:cNvSpPr txBox="1"/>
          <p:nvPr/>
        </p:nvSpPr>
        <p:spPr>
          <a:xfrm rot="16200000">
            <a:off x="7835595" y="4788153"/>
            <a:ext cx="1543050" cy="338554"/>
          </a:xfrm>
          <a:prstGeom prst="rect">
            <a:avLst/>
          </a:prstGeom>
          <a:noFill/>
        </p:spPr>
        <p:txBody>
          <a:bodyPr wrap="square">
            <a:spAutoFit/>
          </a:bodyPr>
          <a:lstStyle/>
          <a:p>
            <a:r>
              <a:rPr lang="en-GB" sz="1600" dirty="0"/>
              <a:t>Mukherjee+18</a:t>
            </a:r>
          </a:p>
        </p:txBody>
      </p:sp>
      <p:sp>
        <p:nvSpPr>
          <p:cNvPr id="11" name="TextBox 10">
            <a:extLst>
              <a:ext uri="{FF2B5EF4-FFF2-40B4-BE49-F238E27FC236}">
                <a16:creationId xmlns:a16="http://schemas.microsoft.com/office/drawing/2014/main" id="{30A52745-AE68-ABF3-93E4-D31FF1817FFD}"/>
              </a:ext>
            </a:extLst>
          </p:cNvPr>
          <p:cNvSpPr txBox="1"/>
          <p:nvPr/>
        </p:nvSpPr>
        <p:spPr>
          <a:xfrm>
            <a:off x="804231" y="1215556"/>
            <a:ext cx="7087068" cy="400110"/>
          </a:xfrm>
          <a:prstGeom prst="rect">
            <a:avLst/>
          </a:prstGeom>
          <a:noFill/>
        </p:spPr>
        <p:txBody>
          <a:bodyPr wrap="none" rtlCol="0">
            <a:spAutoFit/>
          </a:bodyPr>
          <a:lstStyle/>
          <a:p>
            <a:r>
              <a:rPr lang="en-GB" sz="2000" dirty="0"/>
              <a:t>Extreme gas kinematics: individual galaxies (spatially resolved)</a:t>
            </a:r>
          </a:p>
        </p:txBody>
      </p:sp>
      <p:grpSp>
        <p:nvGrpSpPr>
          <p:cNvPr id="15" name="Group 14">
            <a:extLst>
              <a:ext uri="{FF2B5EF4-FFF2-40B4-BE49-F238E27FC236}">
                <a16:creationId xmlns:a16="http://schemas.microsoft.com/office/drawing/2014/main" id="{ED7E13AC-F2CF-505F-1B68-64D73CB0898B}"/>
              </a:ext>
            </a:extLst>
          </p:cNvPr>
          <p:cNvGrpSpPr/>
          <p:nvPr/>
        </p:nvGrpSpPr>
        <p:grpSpPr>
          <a:xfrm>
            <a:off x="8973046" y="2437729"/>
            <a:ext cx="2953139" cy="2136787"/>
            <a:chOff x="9416812" y="1615666"/>
            <a:chExt cx="2705538" cy="2136787"/>
          </a:xfrm>
        </p:grpSpPr>
        <p:sp>
          <p:nvSpPr>
            <p:cNvPr id="10" name="Rounded Rectangle 9">
              <a:extLst>
                <a:ext uri="{FF2B5EF4-FFF2-40B4-BE49-F238E27FC236}">
                  <a16:creationId xmlns:a16="http://schemas.microsoft.com/office/drawing/2014/main" id="{5FE81239-7DF0-BD35-C00A-6CAB3102FC42}"/>
                </a:ext>
              </a:extLst>
            </p:cNvPr>
            <p:cNvSpPr/>
            <p:nvPr/>
          </p:nvSpPr>
          <p:spPr>
            <a:xfrm>
              <a:off x="9416812" y="1615666"/>
              <a:ext cx="2705538" cy="2136787"/>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Box 12">
              <a:extLst>
                <a:ext uri="{FF2B5EF4-FFF2-40B4-BE49-F238E27FC236}">
                  <a16:creationId xmlns:a16="http://schemas.microsoft.com/office/drawing/2014/main" id="{9743F219-A255-8320-245D-64D83D919CAC}"/>
                </a:ext>
              </a:extLst>
            </p:cNvPr>
            <p:cNvSpPr txBox="1"/>
            <p:nvPr/>
          </p:nvSpPr>
          <p:spPr>
            <a:xfrm>
              <a:off x="9586089" y="1721128"/>
              <a:ext cx="2494175" cy="2031325"/>
            </a:xfrm>
            <a:prstGeom prst="rect">
              <a:avLst/>
            </a:prstGeom>
            <a:noFill/>
          </p:spPr>
          <p:txBody>
            <a:bodyPr wrap="square" rtlCol="0">
              <a:spAutoFit/>
            </a:bodyPr>
            <a:lstStyle/>
            <a:p>
              <a:pPr algn="ctr"/>
              <a:r>
                <a:rPr lang="en-GB" dirty="0"/>
                <a:t>Low-power jets are ”trapped” in the disk for longer times: their impact is amplified, stirring of the ISM which may inhibit star-formation</a:t>
              </a:r>
            </a:p>
          </p:txBody>
        </p:sp>
      </p:grpSp>
      <p:pic>
        <p:nvPicPr>
          <p:cNvPr id="16" name="Picture 2" descr="eso-logo-p3005.jpg">
            <a:extLst>
              <a:ext uri="{FF2B5EF4-FFF2-40B4-BE49-F238E27FC236}">
                <a16:creationId xmlns:a16="http://schemas.microsoft.com/office/drawing/2014/main" id="{5D2AD9BF-B0F0-AF27-9E51-CD559496361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3699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AC8A7-671F-FA88-000F-FD4BA9A7AFD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80D8614-5F8F-66EA-E0E8-8F108FFC5E79}"/>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pic>
        <p:nvPicPr>
          <p:cNvPr id="3" name="Picture 2" descr="eso-logo-p3005.jpg">
            <a:extLst>
              <a:ext uri="{FF2B5EF4-FFF2-40B4-BE49-F238E27FC236}">
                <a16:creationId xmlns:a16="http://schemas.microsoft.com/office/drawing/2014/main" id="{BA5060BF-533A-3FAC-A177-02704D44C52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D86F40D2-2BE0-F209-F64A-0BC4E6F2F6F3}"/>
              </a:ext>
            </a:extLst>
          </p:cNvPr>
          <p:cNvSpPr/>
          <p:nvPr/>
        </p:nvSpPr>
        <p:spPr>
          <a:xfrm>
            <a:off x="1652588" y="1880532"/>
            <a:ext cx="9086850" cy="2554545"/>
          </a:xfrm>
          <a:prstGeom prst="rect">
            <a:avLst/>
          </a:prstGeom>
          <a:noFill/>
        </p:spPr>
        <p:txBody>
          <a:bodyPr wrap="square" lIns="91440" tIns="45720" rIns="91440" bIns="45720">
            <a:spAutoFit/>
          </a:bodyPr>
          <a:lstStyle/>
          <a:p>
            <a:pPr algn="ctr"/>
            <a:r>
              <a:rPr lang="en-US" altLang="en-US" sz="4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Do AGN triggered outflows affect the level of star formation in the host?</a:t>
            </a:r>
          </a:p>
          <a:p>
            <a:pPr algn="ctr"/>
            <a:endParaRPr lang="en-U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a:p>
            <a:pPr algn="ctr"/>
            <a:r>
              <a:rPr lang="en-US" sz="4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Direct measures</a:t>
            </a:r>
            <a:endParaRPr lang="en-GB" sz="4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2313622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49602-A6B7-6F32-4857-B3F3007DE8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2347D8A-FEF0-FD13-0D85-F8BF98603B55}"/>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cxnSp>
        <p:nvCxnSpPr>
          <p:cNvPr id="30" name="Straight Connector 29">
            <a:extLst>
              <a:ext uri="{FF2B5EF4-FFF2-40B4-BE49-F238E27FC236}">
                <a16:creationId xmlns:a16="http://schemas.microsoft.com/office/drawing/2014/main" id="{3E737308-0A43-A1AF-88AD-0F97D3207947}"/>
              </a:ext>
            </a:extLst>
          </p:cNvPr>
          <p:cNvCxnSpPr>
            <a:cxnSpLocks/>
          </p:cNvCxnSpPr>
          <p:nvPr/>
        </p:nvCxnSpPr>
        <p:spPr>
          <a:xfrm>
            <a:off x="4385538" y="666565"/>
            <a:ext cx="7414572" cy="12784"/>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eso-logo-p3005.jpg">
            <a:extLst>
              <a:ext uri="{FF2B5EF4-FFF2-40B4-BE49-F238E27FC236}">
                <a16:creationId xmlns:a16="http://schemas.microsoft.com/office/drawing/2014/main" id="{7DDF855D-E113-19FF-0264-DDCF9657A0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B6EE48B4-B122-1854-F1AF-E811BE259683}"/>
              </a:ext>
            </a:extLst>
          </p:cNvPr>
          <p:cNvSpPr txBox="1"/>
          <p:nvPr/>
        </p:nvSpPr>
        <p:spPr>
          <a:xfrm>
            <a:off x="3713594" y="176292"/>
            <a:ext cx="8458199" cy="400110"/>
          </a:xfrm>
          <a:prstGeom prst="rect">
            <a:avLst/>
          </a:prstGeom>
          <a:noFill/>
        </p:spPr>
        <p:txBody>
          <a:bodyPr wrap="square">
            <a:spAutoFit/>
          </a:bodyPr>
          <a:lstStyle/>
          <a:p>
            <a:pPr algn="ctr" eaLnBrk="1" hangingPunct="1"/>
            <a:r>
              <a:rPr lang="en-US" altLang="en-US" sz="2000" dirty="0"/>
              <a:t>Do AGN triggered outflows affect the level of star formation in the host?</a:t>
            </a:r>
          </a:p>
        </p:txBody>
      </p:sp>
      <p:pic>
        <p:nvPicPr>
          <p:cNvPr id="5" name="Picture 4">
            <a:extLst>
              <a:ext uri="{FF2B5EF4-FFF2-40B4-BE49-F238E27FC236}">
                <a16:creationId xmlns:a16="http://schemas.microsoft.com/office/drawing/2014/main" id="{200D26C9-3608-FF44-38A4-95179B547399}"/>
              </a:ext>
            </a:extLst>
          </p:cNvPr>
          <p:cNvPicPr>
            <a:picLocks noChangeAspect="1"/>
          </p:cNvPicPr>
          <p:nvPr/>
        </p:nvPicPr>
        <p:blipFill>
          <a:blip r:embed="rId4"/>
          <a:stretch>
            <a:fillRect/>
          </a:stretch>
        </p:blipFill>
        <p:spPr>
          <a:xfrm>
            <a:off x="4775589" y="1639000"/>
            <a:ext cx="2984096" cy="2880000"/>
          </a:xfrm>
          <a:prstGeom prst="rect">
            <a:avLst/>
          </a:prstGeom>
        </p:spPr>
      </p:pic>
      <p:pic>
        <p:nvPicPr>
          <p:cNvPr id="6" name="Picture 5">
            <a:extLst>
              <a:ext uri="{FF2B5EF4-FFF2-40B4-BE49-F238E27FC236}">
                <a16:creationId xmlns:a16="http://schemas.microsoft.com/office/drawing/2014/main" id="{6C856674-42F7-44A2-B25E-A130223EF0F1}"/>
              </a:ext>
            </a:extLst>
          </p:cNvPr>
          <p:cNvPicPr>
            <a:picLocks noChangeAspect="1"/>
          </p:cNvPicPr>
          <p:nvPr/>
        </p:nvPicPr>
        <p:blipFill>
          <a:blip r:embed="rId5"/>
          <a:stretch>
            <a:fillRect/>
          </a:stretch>
        </p:blipFill>
        <p:spPr>
          <a:xfrm>
            <a:off x="1666378" y="1639000"/>
            <a:ext cx="2984096" cy="2880000"/>
          </a:xfrm>
          <a:prstGeom prst="rect">
            <a:avLst/>
          </a:prstGeom>
        </p:spPr>
      </p:pic>
      <p:pic>
        <p:nvPicPr>
          <p:cNvPr id="7" name="Picture 6">
            <a:extLst>
              <a:ext uri="{FF2B5EF4-FFF2-40B4-BE49-F238E27FC236}">
                <a16:creationId xmlns:a16="http://schemas.microsoft.com/office/drawing/2014/main" id="{C80E923F-C689-A5B3-BCB9-363F008934C7}"/>
              </a:ext>
            </a:extLst>
          </p:cNvPr>
          <p:cNvPicPr>
            <a:picLocks noChangeAspect="1"/>
          </p:cNvPicPr>
          <p:nvPr/>
        </p:nvPicPr>
        <p:blipFill>
          <a:blip r:embed="rId6"/>
          <a:stretch>
            <a:fillRect/>
          </a:stretch>
        </p:blipFill>
        <p:spPr>
          <a:xfrm>
            <a:off x="7905706" y="1639000"/>
            <a:ext cx="2658993" cy="2880000"/>
          </a:xfrm>
          <a:prstGeom prst="rect">
            <a:avLst/>
          </a:prstGeom>
        </p:spPr>
      </p:pic>
      <p:sp>
        <p:nvSpPr>
          <p:cNvPr id="9" name="TextBox 8">
            <a:extLst>
              <a:ext uri="{FF2B5EF4-FFF2-40B4-BE49-F238E27FC236}">
                <a16:creationId xmlns:a16="http://schemas.microsoft.com/office/drawing/2014/main" id="{5AE3A087-4E03-64CD-59BE-FB7B137D730C}"/>
              </a:ext>
            </a:extLst>
          </p:cNvPr>
          <p:cNvSpPr txBox="1"/>
          <p:nvPr/>
        </p:nvSpPr>
        <p:spPr>
          <a:xfrm>
            <a:off x="3210357" y="4837702"/>
            <a:ext cx="6114559" cy="1200329"/>
          </a:xfrm>
          <a:prstGeom prst="rect">
            <a:avLst/>
          </a:prstGeom>
          <a:noFill/>
        </p:spPr>
        <p:txBody>
          <a:bodyPr wrap="none" rtlCol="0">
            <a:spAutoFit/>
          </a:bodyPr>
          <a:lstStyle/>
          <a:p>
            <a:r>
              <a:rPr lang="en-GB" dirty="0"/>
              <a:t>No clear sign of suppressed SF at the location of the outflow</a:t>
            </a:r>
          </a:p>
          <a:p>
            <a:pPr marL="742950" lvl="1" indent="-285750">
              <a:buFont typeface="Arial" panose="020B0604020202020204" pitchFamily="34" charset="0"/>
              <a:buChar char="•"/>
            </a:pPr>
            <a:r>
              <a:rPr lang="en-GB" dirty="0"/>
              <a:t>Impact on scales below our resolution (~2 kpc)</a:t>
            </a:r>
          </a:p>
          <a:p>
            <a:pPr marL="742950" lvl="1" indent="-285750">
              <a:buFont typeface="Arial" panose="020B0604020202020204" pitchFamily="34" charset="0"/>
              <a:buChar char="•"/>
            </a:pPr>
            <a:r>
              <a:rPr lang="en-GB" dirty="0"/>
              <a:t>An alternative tracer of “recent” star-formation?</a:t>
            </a:r>
          </a:p>
          <a:p>
            <a:pPr marL="742950" lvl="1" indent="-285750">
              <a:buFont typeface="Arial" panose="020B0604020202020204" pitchFamily="34" charset="0"/>
              <a:buChar char="•"/>
            </a:pPr>
            <a:endParaRPr lang="en-GB" dirty="0">
              <a:solidFill>
                <a:schemeClr val="bg1"/>
              </a:solidFill>
            </a:endParaRPr>
          </a:p>
        </p:txBody>
      </p:sp>
      <p:sp>
        <p:nvSpPr>
          <p:cNvPr id="11" name="TextBox 10">
            <a:extLst>
              <a:ext uri="{FF2B5EF4-FFF2-40B4-BE49-F238E27FC236}">
                <a16:creationId xmlns:a16="http://schemas.microsoft.com/office/drawing/2014/main" id="{73860580-86E4-CF29-D9FF-CA2A5766B57C}"/>
              </a:ext>
            </a:extLst>
          </p:cNvPr>
          <p:cNvSpPr txBox="1"/>
          <p:nvPr/>
        </p:nvSpPr>
        <p:spPr>
          <a:xfrm rot="16200000">
            <a:off x="9984160" y="3333374"/>
            <a:ext cx="1452257" cy="369332"/>
          </a:xfrm>
          <a:prstGeom prst="rect">
            <a:avLst/>
          </a:prstGeom>
          <a:noFill/>
        </p:spPr>
        <p:txBody>
          <a:bodyPr wrap="none" rtlCol="0">
            <a:spAutoFit/>
          </a:bodyPr>
          <a:lstStyle/>
          <a:p>
            <a:r>
              <a:rPr lang="en-GB" dirty="0"/>
              <a:t>Lamperti+21</a:t>
            </a:r>
          </a:p>
        </p:txBody>
      </p:sp>
    </p:spTree>
    <p:extLst>
      <p:ext uri="{BB962C8B-B14F-4D97-AF65-F5344CB8AC3E}">
        <p14:creationId xmlns:p14="http://schemas.microsoft.com/office/powerpoint/2010/main" val="3671260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0FFA7-F6AF-4A57-E0BC-AFCC72AF291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E0090B6-FF11-7FC2-2C58-42A8FA27B3FF}"/>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cxnSp>
        <p:nvCxnSpPr>
          <p:cNvPr id="30" name="Straight Connector 29">
            <a:extLst>
              <a:ext uri="{FF2B5EF4-FFF2-40B4-BE49-F238E27FC236}">
                <a16:creationId xmlns:a16="http://schemas.microsoft.com/office/drawing/2014/main" id="{289BA29E-A336-59C5-AF87-7B1EF9B8B8A9}"/>
              </a:ext>
            </a:extLst>
          </p:cNvPr>
          <p:cNvCxnSpPr>
            <a:cxnSpLocks/>
          </p:cNvCxnSpPr>
          <p:nvPr/>
        </p:nvCxnSpPr>
        <p:spPr>
          <a:xfrm>
            <a:off x="4385538" y="666565"/>
            <a:ext cx="7414572" cy="12784"/>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eso-logo-p3005.jpg">
            <a:extLst>
              <a:ext uri="{FF2B5EF4-FFF2-40B4-BE49-F238E27FC236}">
                <a16:creationId xmlns:a16="http://schemas.microsoft.com/office/drawing/2014/main" id="{1F91AF57-5D30-D415-4216-ECA01537FA8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43AED6CD-293E-7020-C8B0-0193445D8B30}"/>
              </a:ext>
            </a:extLst>
          </p:cNvPr>
          <p:cNvSpPr txBox="1"/>
          <p:nvPr/>
        </p:nvSpPr>
        <p:spPr>
          <a:xfrm>
            <a:off x="3713594" y="176292"/>
            <a:ext cx="8458199" cy="400110"/>
          </a:xfrm>
          <a:prstGeom prst="rect">
            <a:avLst/>
          </a:prstGeom>
          <a:noFill/>
        </p:spPr>
        <p:txBody>
          <a:bodyPr wrap="square">
            <a:spAutoFit/>
          </a:bodyPr>
          <a:lstStyle/>
          <a:p>
            <a:pPr algn="ctr" eaLnBrk="1" hangingPunct="1"/>
            <a:r>
              <a:rPr lang="en-US" altLang="en-US" sz="2000" dirty="0"/>
              <a:t>Do AGN triggered outflows affect the level of star formation in the host?</a:t>
            </a:r>
          </a:p>
        </p:txBody>
      </p:sp>
      <p:pic>
        <p:nvPicPr>
          <p:cNvPr id="8" name="Picture 7">
            <a:extLst>
              <a:ext uri="{FF2B5EF4-FFF2-40B4-BE49-F238E27FC236}">
                <a16:creationId xmlns:a16="http://schemas.microsoft.com/office/drawing/2014/main" id="{2BEA6641-5E65-EB01-364E-EBB317B6C11E}"/>
              </a:ext>
            </a:extLst>
          </p:cNvPr>
          <p:cNvPicPr>
            <a:picLocks noChangeAspect="1"/>
          </p:cNvPicPr>
          <p:nvPr/>
        </p:nvPicPr>
        <p:blipFill>
          <a:blip r:embed="rId4"/>
          <a:stretch>
            <a:fillRect/>
          </a:stretch>
        </p:blipFill>
        <p:spPr>
          <a:xfrm>
            <a:off x="698563" y="1080707"/>
            <a:ext cx="3837226" cy="2880000"/>
          </a:xfrm>
          <a:prstGeom prst="rect">
            <a:avLst/>
          </a:prstGeom>
        </p:spPr>
      </p:pic>
      <p:grpSp>
        <p:nvGrpSpPr>
          <p:cNvPr id="11" name="Group 10">
            <a:extLst>
              <a:ext uri="{FF2B5EF4-FFF2-40B4-BE49-F238E27FC236}">
                <a16:creationId xmlns:a16="http://schemas.microsoft.com/office/drawing/2014/main" id="{7AB53544-2278-E18A-8AD6-DFB218F208F7}"/>
              </a:ext>
            </a:extLst>
          </p:cNvPr>
          <p:cNvGrpSpPr/>
          <p:nvPr/>
        </p:nvGrpSpPr>
        <p:grpSpPr>
          <a:xfrm>
            <a:off x="5445104" y="1090941"/>
            <a:ext cx="4246943" cy="4127432"/>
            <a:chOff x="5445104" y="1090941"/>
            <a:chExt cx="4246943" cy="4127432"/>
          </a:xfrm>
        </p:grpSpPr>
        <p:sp>
          <p:nvSpPr>
            <p:cNvPr id="12" name="TextBox 11">
              <a:extLst>
                <a:ext uri="{FF2B5EF4-FFF2-40B4-BE49-F238E27FC236}">
                  <a16:creationId xmlns:a16="http://schemas.microsoft.com/office/drawing/2014/main" id="{D649A9F6-4A13-9026-7284-E2628FF72412}"/>
                </a:ext>
              </a:extLst>
            </p:cNvPr>
            <p:cNvSpPr txBox="1"/>
            <p:nvPr/>
          </p:nvSpPr>
          <p:spPr>
            <a:xfrm>
              <a:off x="5445104" y="1090941"/>
              <a:ext cx="4129720" cy="369332"/>
            </a:xfrm>
            <a:prstGeom prst="rect">
              <a:avLst/>
            </a:prstGeom>
            <a:noFill/>
          </p:spPr>
          <p:txBody>
            <a:bodyPr wrap="none" rtlCol="0">
              <a:spAutoFit/>
            </a:bodyPr>
            <a:lstStyle/>
            <a:p>
              <a:r>
                <a:rPr lang="en-GB" dirty="0"/>
                <a:t>We need an “instantaneous” SFR tracer </a:t>
              </a:r>
            </a:p>
          </p:txBody>
        </p:sp>
        <p:sp>
          <p:nvSpPr>
            <p:cNvPr id="13" name="TextBox 12">
              <a:extLst>
                <a:ext uri="{FF2B5EF4-FFF2-40B4-BE49-F238E27FC236}">
                  <a16:creationId xmlns:a16="http://schemas.microsoft.com/office/drawing/2014/main" id="{61CB1010-86C5-4A3B-8744-3582FC2C5CE9}"/>
                </a:ext>
              </a:extLst>
            </p:cNvPr>
            <p:cNvSpPr txBox="1"/>
            <p:nvPr/>
          </p:nvSpPr>
          <p:spPr>
            <a:xfrm>
              <a:off x="5457490" y="1894158"/>
              <a:ext cx="4234557" cy="369332"/>
            </a:xfrm>
            <a:prstGeom prst="rect">
              <a:avLst/>
            </a:prstGeom>
            <a:noFill/>
          </p:spPr>
          <p:txBody>
            <a:bodyPr wrap="none" rtlCol="0">
              <a:spAutoFit/>
            </a:bodyPr>
            <a:lstStyle/>
            <a:p>
              <a:r>
                <a:rPr lang="en-GB" dirty="0"/>
                <a:t>H</a:t>
              </a:r>
              <a:r>
                <a:rPr lang="en-GB" baseline="-25000" dirty="0"/>
                <a:t>⍺</a:t>
              </a:r>
              <a:r>
                <a:rPr lang="en-GB" dirty="0"/>
                <a:t> once removed the AGN contamination</a:t>
              </a:r>
            </a:p>
          </p:txBody>
        </p:sp>
        <p:pic>
          <p:nvPicPr>
            <p:cNvPr id="14" name="Picture 13" descr="Chart, surface chart&#10;&#10;Description automatically generated">
              <a:extLst>
                <a:ext uri="{FF2B5EF4-FFF2-40B4-BE49-F238E27FC236}">
                  <a16:creationId xmlns:a16="http://schemas.microsoft.com/office/drawing/2014/main" id="{C5C00164-0E97-17FC-D722-7208DF0416EB}"/>
                </a:ext>
              </a:extLst>
            </p:cNvPr>
            <p:cNvPicPr>
              <a:picLocks noChangeAspect="1"/>
            </p:cNvPicPr>
            <p:nvPr/>
          </p:nvPicPr>
          <p:blipFill>
            <a:blip r:embed="rId5"/>
            <a:stretch>
              <a:fillRect/>
            </a:stretch>
          </p:blipFill>
          <p:spPr>
            <a:xfrm>
              <a:off x="5496475" y="2338373"/>
              <a:ext cx="4026977" cy="2880000"/>
            </a:xfrm>
            <a:prstGeom prst="rect">
              <a:avLst/>
            </a:prstGeom>
          </p:spPr>
        </p:pic>
        <p:sp>
          <p:nvSpPr>
            <p:cNvPr id="18" name="Down Arrow 17">
              <a:extLst>
                <a:ext uri="{FF2B5EF4-FFF2-40B4-BE49-F238E27FC236}">
                  <a16:creationId xmlns:a16="http://schemas.microsoft.com/office/drawing/2014/main" id="{7736D955-B6E7-BB0C-1041-56847746A598}"/>
                </a:ext>
              </a:extLst>
            </p:cNvPr>
            <p:cNvSpPr/>
            <p:nvPr/>
          </p:nvSpPr>
          <p:spPr>
            <a:xfrm>
              <a:off x="7258050" y="1456108"/>
              <a:ext cx="316718" cy="363167"/>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94870ADF-5DAC-99AF-7F86-D62BB24A09C9}"/>
                </a:ext>
              </a:extLst>
            </p:cNvPr>
            <p:cNvSpPr txBox="1"/>
            <p:nvPr/>
          </p:nvSpPr>
          <p:spPr>
            <a:xfrm>
              <a:off x="7085957" y="2744209"/>
              <a:ext cx="417102" cy="369332"/>
            </a:xfrm>
            <a:prstGeom prst="rect">
              <a:avLst/>
            </a:prstGeom>
            <a:noFill/>
          </p:spPr>
          <p:txBody>
            <a:bodyPr wrap="none" rtlCol="0">
              <a:spAutoFit/>
            </a:bodyPr>
            <a:lstStyle/>
            <a:p>
              <a:r>
                <a:rPr lang="en-GB" dirty="0">
                  <a:solidFill>
                    <a:schemeClr val="bg1"/>
                  </a:solidFill>
                </a:rPr>
                <a:t>H</a:t>
              </a:r>
              <a:r>
                <a:rPr lang="en-GB" baseline="-25000" dirty="0">
                  <a:solidFill>
                    <a:schemeClr val="bg1"/>
                  </a:solidFill>
                </a:rPr>
                <a:t>⍺</a:t>
              </a:r>
            </a:p>
          </p:txBody>
        </p:sp>
        <p:cxnSp>
          <p:nvCxnSpPr>
            <p:cNvPr id="20" name="Straight Arrow Connector 19">
              <a:extLst>
                <a:ext uri="{FF2B5EF4-FFF2-40B4-BE49-F238E27FC236}">
                  <a16:creationId xmlns:a16="http://schemas.microsoft.com/office/drawing/2014/main" id="{6BBA5D71-A5A0-8A37-9EA7-3B0B921E6899}"/>
                </a:ext>
              </a:extLst>
            </p:cNvPr>
            <p:cNvCxnSpPr>
              <a:cxnSpLocks/>
            </p:cNvCxnSpPr>
            <p:nvPr/>
          </p:nvCxnSpPr>
          <p:spPr>
            <a:xfrm>
              <a:off x="7439025" y="3028950"/>
              <a:ext cx="723900" cy="28575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3F09FCA-9ADD-E0F9-1240-B07BAA147C43}"/>
                </a:ext>
              </a:extLst>
            </p:cNvPr>
            <p:cNvSpPr txBox="1"/>
            <p:nvPr/>
          </p:nvSpPr>
          <p:spPr>
            <a:xfrm rot="1332329">
              <a:off x="8112481" y="3692548"/>
              <a:ext cx="945195" cy="369332"/>
            </a:xfrm>
            <a:prstGeom prst="rect">
              <a:avLst/>
            </a:prstGeom>
            <a:noFill/>
          </p:spPr>
          <p:txBody>
            <a:bodyPr wrap="none" rtlCol="0">
              <a:spAutoFit/>
            </a:bodyPr>
            <a:lstStyle/>
            <a:p>
              <a:r>
                <a:rPr lang="en-GB" dirty="0">
                  <a:solidFill>
                    <a:schemeClr val="bg1"/>
                  </a:solidFill>
                </a:rPr>
                <a:t>Outflow</a:t>
              </a:r>
            </a:p>
          </p:txBody>
        </p:sp>
      </p:grpSp>
      <p:grpSp>
        <p:nvGrpSpPr>
          <p:cNvPr id="22" name="Group 21">
            <a:extLst>
              <a:ext uri="{FF2B5EF4-FFF2-40B4-BE49-F238E27FC236}">
                <a16:creationId xmlns:a16="http://schemas.microsoft.com/office/drawing/2014/main" id="{6A4F8D20-C34D-D039-D952-EDC29A762A25}"/>
              </a:ext>
            </a:extLst>
          </p:cNvPr>
          <p:cNvGrpSpPr/>
          <p:nvPr/>
        </p:nvGrpSpPr>
        <p:grpSpPr>
          <a:xfrm>
            <a:off x="2303741" y="2993191"/>
            <a:ext cx="2232048" cy="3182683"/>
            <a:chOff x="2228850" y="3401623"/>
            <a:chExt cx="2232048" cy="3182683"/>
          </a:xfrm>
        </p:grpSpPr>
        <p:pic>
          <p:nvPicPr>
            <p:cNvPr id="23" name="Picture 22">
              <a:extLst>
                <a:ext uri="{FF2B5EF4-FFF2-40B4-BE49-F238E27FC236}">
                  <a16:creationId xmlns:a16="http://schemas.microsoft.com/office/drawing/2014/main" id="{D47EDD95-6D53-B538-8F59-CB4B9E34D184}"/>
                </a:ext>
              </a:extLst>
            </p:cNvPr>
            <p:cNvPicPr>
              <a:picLocks noChangeAspect="1"/>
            </p:cNvPicPr>
            <p:nvPr/>
          </p:nvPicPr>
          <p:blipFill>
            <a:blip r:embed="rId6"/>
            <a:stretch>
              <a:fillRect/>
            </a:stretch>
          </p:blipFill>
          <p:spPr>
            <a:xfrm>
              <a:off x="2506649" y="4568306"/>
              <a:ext cx="1954249" cy="2016000"/>
            </a:xfrm>
            <a:prstGeom prst="rect">
              <a:avLst/>
            </a:prstGeom>
          </p:spPr>
        </p:pic>
        <p:sp>
          <p:nvSpPr>
            <p:cNvPr id="24" name="Rectangle 23">
              <a:extLst>
                <a:ext uri="{FF2B5EF4-FFF2-40B4-BE49-F238E27FC236}">
                  <a16:creationId xmlns:a16="http://schemas.microsoft.com/office/drawing/2014/main" id="{46B729C1-3B8C-9D0D-73B5-E395ACD104FE}"/>
                </a:ext>
              </a:extLst>
            </p:cNvPr>
            <p:cNvSpPr/>
            <p:nvPr/>
          </p:nvSpPr>
          <p:spPr>
            <a:xfrm>
              <a:off x="2228850" y="3401623"/>
              <a:ext cx="180975" cy="14287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id="{03D78378-942B-5470-ABE8-AC0B18F5417E}"/>
                </a:ext>
              </a:extLst>
            </p:cNvPr>
            <p:cNvCxnSpPr>
              <a:cxnSpLocks/>
            </p:cNvCxnSpPr>
            <p:nvPr/>
          </p:nvCxnSpPr>
          <p:spPr>
            <a:xfrm>
              <a:off x="2409825" y="3544498"/>
              <a:ext cx="96824" cy="10238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FCF5ACC9-A0C3-4288-B1E6-2A3E4DB0E183}"/>
              </a:ext>
            </a:extLst>
          </p:cNvPr>
          <p:cNvSpPr txBox="1"/>
          <p:nvPr/>
        </p:nvSpPr>
        <p:spPr>
          <a:xfrm rot="16200000">
            <a:off x="1235177" y="2497041"/>
            <a:ext cx="1681871" cy="261610"/>
          </a:xfrm>
          <a:prstGeom prst="rect">
            <a:avLst/>
          </a:prstGeom>
          <a:solidFill>
            <a:schemeClr val="bg1"/>
          </a:solidFill>
        </p:spPr>
        <p:txBody>
          <a:bodyPr wrap="none" rtlCol="0">
            <a:spAutoFit/>
          </a:bodyPr>
          <a:lstStyle/>
          <a:p>
            <a:r>
              <a:rPr lang="en-GB" sz="1100" b="1" dirty="0"/>
              <a:t>t</a:t>
            </a:r>
            <a:r>
              <a:rPr lang="en-GB" sz="1100" b="1" baseline="-25000" dirty="0"/>
              <a:t>0</a:t>
            </a:r>
            <a:r>
              <a:rPr lang="en-GB" sz="1100" b="1" dirty="0"/>
              <a:t>: AGN outflow triggered</a:t>
            </a:r>
          </a:p>
        </p:txBody>
      </p:sp>
      <p:sp>
        <p:nvSpPr>
          <p:cNvPr id="28" name="TextBox 27">
            <a:extLst>
              <a:ext uri="{FF2B5EF4-FFF2-40B4-BE49-F238E27FC236}">
                <a16:creationId xmlns:a16="http://schemas.microsoft.com/office/drawing/2014/main" id="{6265D441-C38C-7B9D-BF8C-127F154CC307}"/>
              </a:ext>
            </a:extLst>
          </p:cNvPr>
          <p:cNvSpPr txBox="1"/>
          <p:nvPr/>
        </p:nvSpPr>
        <p:spPr>
          <a:xfrm>
            <a:off x="1000083" y="3772234"/>
            <a:ext cx="1150636" cy="369332"/>
          </a:xfrm>
          <a:prstGeom prst="rect">
            <a:avLst/>
          </a:prstGeom>
          <a:noFill/>
        </p:spPr>
        <p:txBody>
          <a:bodyPr wrap="none" rtlCol="0">
            <a:spAutoFit/>
          </a:bodyPr>
          <a:lstStyle/>
          <a:p>
            <a:r>
              <a:rPr lang="en-GB" dirty="0"/>
              <a:t>Costa+20</a:t>
            </a:r>
          </a:p>
        </p:txBody>
      </p:sp>
      <p:sp>
        <p:nvSpPr>
          <p:cNvPr id="29" name="TextBox 28">
            <a:extLst>
              <a:ext uri="{FF2B5EF4-FFF2-40B4-BE49-F238E27FC236}">
                <a16:creationId xmlns:a16="http://schemas.microsoft.com/office/drawing/2014/main" id="{DED229FF-1226-3B65-A7F2-20677521ADCA}"/>
              </a:ext>
            </a:extLst>
          </p:cNvPr>
          <p:cNvSpPr txBox="1"/>
          <p:nvPr/>
        </p:nvSpPr>
        <p:spPr>
          <a:xfrm>
            <a:off x="8324021" y="5180487"/>
            <a:ext cx="1199431" cy="369332"/>
          </a:xfrm>
          <a:prstGeom prst="rect">
            <a:avLst/>
          </a:prstGeom>
          <a:noFill/>
        </p:spPr>
        <p:txBody>
          <a:bodyPr wrap="none" rtlCol="0">
            <a:spAutoFit/>
          </a:bodyPr>
          <a:lstStyle/>
          <a:p>
            <a:r>
              <a:rPr lang="en-GB" dirty="0"/>
              <a:t>Cresci+15</a:t>
            </a:r>
          </a:p>
        </p:txBody>
      </p:sp>
    </p:spTree>
    <p:extLst>
      <p:ext uri="{BB962C8B-B14F-4D97-AF65-F5344CB8AC3E}">
        <p14:creationId xmlns:p14="http://schemas.microsoft.com/office/powerpoint/2010/main" val="2275610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3A9FA-C302-4412-94D9-784C7E0C4DF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F223A5C-936B-AFB2-D3E3-9DCEF8312B27}"/>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pic>
        <p:nvPicPr>
          <p:cNvPr id="3" name="Picture 2" descr="eso-logo-p3005.jpg">
            <a:extLst>
              <a:ext uri="{FF2B5EF4-FFF2-40B4-BE49-F238E27FC236}">
                <a16:creationId xmlns:a16="http://schemas.microsoft.com/office/drawing/2014/main" id="{D92D89E1-D2C4-2A50-36E9-D4ED4492186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7AF7ADFD-D34A-081B-9B6D-8446EE95822C}"/>
              </a:ext>
            </a:extLst>
          </p:cNvPr>
          <p:cNvSpPr/>
          <p:nvPr/>
        </p:nvSpPr>
        <p:spPr>
          <a:xfrm>
            <a:off x="1652588" y="1880532"/>
            <a:ext cx="9086850" cy="2554545"/>
          </a:xfrm>
          <a:prstGeom prst="rect">
            <a:avLst/>
          </a:prstGeom>
          <a:noFill/>
        </p:spPr>
        <p:txBody>
          <a:bodyPr wrap="square" lIns="91440" tIns="45720" rIns="91440" bIns="45720">
            <a:spAutoFit/>
          </a:bodyPr>
          <a:lstStyle/>
          <a:p>
            <a:pPr algn="ctr"/>
            <a:r>
              <a:rPr lang="en-US" altLang="en-US" sz="4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Do AGN triggered outflows affect the level of star formation in the host?</a:t>
            </a:r>
          </a:p>
          <a:p>
            <a:pPr algn="ctr"/>
            <a:endParaRPr lang="en-U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a:p>
            <a:pPr algn="ctr"/>
            <a:r>
              <a:rPr lang="en-US" sz="4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Indirect measures</a:t>
            </a:r>
            <a:endParaRPr lang="en-GB" sz="4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3293874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4335E-CF3B-7107-E03E-B3BE21E4B5CF}"/>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477A4B2-FF74-B0FE-81DE-5BA591A94A68}"/>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290A884-75B2-C1A7-0F0B-454A11F2130C}"/>
              </a:ext>
            </a:extLst>
          </p:cNvPr>
          <p:cNvSpPr txBox="1"/>
          <p:nvPr/>
        </p:nvSpPr>
        <p:spPr>
          <a:xfrm>
            <a:off x="6709013" y="265329"/>
            <a:ext cx="4030270" cy="461665"/>
          </a:xfrm>
          <a:prstGeom prst="rect">
            <a:avLst/>
          </a:prstGeom>
          <a:noFill/>
        </p:spPr>
        <p:txBody>
          <a:bodyPr wrap="none" rtlCol="0">
            <a:spAutoFit/>
          </a:bodyPr>
          <a:lstStyle/>
          <a:p>
            <a:r>
              <a:rPr lang="en-US" sz="2400" dirty="0"/>
              <a:t>Cold molecular gas reservoir</a:t>
            </a:r>
          </a:p>
        </p:txBody>
      </p:sp>
      <p:cxnSp>
        <p:nvCxnSpPr>
          <p:cNvPr id="8" name="Straight Connector 7">
            <a:extLst>
              <a:ext uri="{FF2B5EF4-FFF2-40B4-BE49-F238E27FC236}">
                <a16:creationId xmlns:a16="http://schemas.microsoft.com/office/drawing/2014/main" id="{95476840-92A8-41AD-11F2-ACB48D212C16}"/>
              </a:ext>
            </a:extLst>
          </p:cNvPr>
          <p:cNvCxnSpPr>
            <a:cxnSpLocks/>
          </p:cNvCxnSpPr>
          <p:nvPr/>
        </p:nvCxnSpPr>
        <p:spPr>
          <a:xfrm flipV="1">
            <a:off x="6858861" y="711354"/>
            <a:ext cx="3730574" cy="1564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CD4C6433-D2BC-9E4E-2382-EAA6FA67C7B6}"/>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pic>
        <p:nvPicPr>
          <p:cNvPr id="5" name="Picture 4" descr="A graph of a number of individuals&#10;&#10;Description automatically generated with medium confidence">
            <a:extLst>
              <a:ext uri="{FF2B5EF4-FFF2-40B4-BE49-F238E27FC236}">
                <a16:creationId xmlns:a16="http://schemas.microsoft.com/office/drawing/2014/main" id="{D223D519-4976-C699-E19F-05BF276A0C87}"/>
              </a:ext>
            </a:extLst>
          </p:cNvPr>
          <p:cNvPicPr>
            <a:picLocks noChangeAspect="1"/>
          </p:cNvPicPr>
          <p:nvPr/>
        </p:nvPicPr>
        <p:blipFill>
          <a:blip r:embed="rId3"/>
          <a:stretch>
            <a:fillRect/>
          </a:stretch>
        </p:blipFill>
        <p:spPr>
          <a:xfrm>
            <a:off x="1041561" y="622310"/>
            <a:ext cx="3769915" cy="4320000"/>
          </a:xfrm>
          <a:prstGeom prst="rect">
            <a:avLst/>
          </a:prstGeom>
        </p:spPr>
      </p:pic>
      <p:sp>
        <p:nvSpPr>
          <p:cNvPr id="11" name="Google Shape;1251;g134438ad948_0_0">
            <a:extLst>
              <a:ext uri="{FF2B5EF4-FFF2-40B4-BE49-F238E27FC236}">
                <a16:creationId xmlns:a16="http://schemas.microsoft.com/office/drawing/2014/main" id="{C00DCEBB-3937-F213-349E-853516C7E6AD}"/>
              </a:ext>
            </a:extLst>
          </p:cNvPr>
          <p:cNvSpPr txBox="1"/>
          <p:nvPr/>
        </p:nvSpPr>
        <p:spPr>
          <a:xfrm>
            <a:off x="1711129" y="5945353"/>
            <a:ext cx="11930063" cy="430857"/>
          </a:xfrm>
          <a:prstGeom prst="rect">
            <a:avLst/>
          </a:prstGeom>
          <a:noFill/>
          <a:ln>
            <a:noFill/>
          </a:ln>
        </p:spPr>
        <p:txBody>
          <a:bodyPr spcFirstLastPara="1" wrap="square" lIns="91425" tIns="91425" rIns="91425" bIns="91425" anchor="t" anchorCtr="0">
            <a:spAutoFit/>
          </a:bodyPr>
          <a:lstStyle/>
          <a:p>
            <a:pPr algn="l"/>
            <a:r>
              <a:rPr lang="en-GB" sz="1600" u="none" strike="noStrike" cap="none" dirty="0">
                <a:solidFill>
                  <a:srgbClr val="000000"/>
                </a:solidFill>
                <a:ea typeface="Calibri"/>
                <a:cs typeface="Calibri"/>
                <a:sym typeface="Calibri"/>
              </a:rPr>
              <a:t>Also see e.g., Carniani+17; </a:t>
            </a:r>
            <a:r>
              <a:rPr lang="en-GB" sz="1600" b="0" i="0" dirty="0">
                <a:effectLst/>
              </a:rPr>
              <a:t>Brusa+18; Vietri+18;</a:t>
            </a:r>
            <a:r>
              <a:rPr lang="en-GB" sz="1600" dirty="0"/>
              <a:t> </a:t>
            </a:r>
            <a:r>
              <a:rPr lang="en-GB" sz="1600" b="0" i="0" dirty="0">
                <a:effectLst/>
              </a:rPr>
              <a:t>Perna+18; Loiaconoi+19; Bischetti</a:t>
            </a:r>
            <a:r>
              <a:rPr lang="en-GB" sz="1600" dirty="0"/>
              <a:t>+</a:t>
            </a:r>
            <a:r>
              <a:rPr lang="en-GB" sz="1600" b="0" i="0" dirty="0">
                <a:effectLst/>
              </a:rPr>
              <a:t>21; Frias Castillo+24</a:t>
            </a:r>
            <a:endParaRPr sz="1600" u="none" strike="noStrike" cap="none" dirty="0">
              <a:solidFill>
                <a:srgbClr val="000000"/>
              </a:solidFill>
              <a:ea typeface="Calibri"/>
              <a:cs typeface="Calibri"/>
              <a:sym typeface="Calibri"/>
            </a:endParaRPr>
          </a:p>
        </p:txBody>
      </p:sp>
      <p:sp>
        <p:nvSpPr>
          <p:cNvPr id="2" name="TextBox 1">
            <a:extLst>
              <a:ext uri="{FF2B5EF4-FFF2-40B4-BE49-F238E27FC236}">
                <a16:creationId xmlns:a16="http://schemas.microsoft.com/office/drawing/2014/main" id="{4FC860AC-940A-964A-B024-E36C2E84DA39}"/>
              </a:ext>
            </a:extLst>
          </p:cNvPr>
          <p:cNvSpPr txBox="1"/>
          <p:nvPr/>
        </p:nvSpPr>
        <p:spPr>
          <a:xfrm rot="16200000">
            <a:off x="218515" y="4085251"/>
            <a:ext cx="1276760" cy="369332"/>
          </a:xfrm>
          <a:prstGeom prst="rect">
            <a:avLst/>
          </a:prstGeom>
          <a:noFill/>
        </p:spPr>
        <p:txBody>
          <a:bodyPr wrap="none" rtlCol="0">
            <a:spAutoFit/>
          </a:bodyPr>
          <a:lstStyle/>
          <a:p>
            <a:r>
              <a:rPr lang="en-GB" dirty="0"/>
              <a:t>Bertola+24</a:t>
            </a:r>
          </a:p>
        </p:txBody>
      </p:sp>
      <p:sp>
        <p:nvSpPr>
          <p:cNvPr id="3" name="Rounded Rectangle 2">
            <a:extLst>
              <a:ext uri="{FF2B5EF4-FFF2-40B4-BE49-F238E27FC236}">
                <a16:creationId xmlns:a16="http://schemas.microsoft.com/office/drawing/2014/main" id="{2B3FD11D-3A15-F4E5-44FE-E67B3805101A}"/>
              </a:ext>
            </a:extLst>
          </p:cNvPr>
          <p:cNvSpPr/>
          <p:nvPr/>
        </p:nvSpPr>
        <p:spPr>
          <a:xfrm>
            <a:off x="3231525" y="5148000"/>
            <a:ext cx="6954975" cy="699623"/>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a:p>
            <a:pPr algn="ctr"/>
            <a:r>
              <a:rPr lang="en-GB" dirty="0">
                <a:solidFill>
                  <a:schemeClr val="tx1"/>
                </a:solidFill>
              </a:rPr>
              <a:t>The molecular gas fraction in AGN and non-AGN galaxies are statistically different: AGN activity depleting the cold gas reservoirs </a:t>
            </a:r>
          </a:p>
          <a:p>
            <a:pPr algn="ctr"/>
            <a:endParaRPr lang="en-GB" dirty="0">
              <a:solidFill>
                <a:schemeClr val="tx1"/>
              </a:solidFill>
            </a:endParaRPr>
          </a:p>
        </p:txBody>
      </p:sp>
      <p:sp>
        <p:nvSpPr>
          <p:cNvPr id="7" name="TextBox 6">
            <a:extLst>
              <a:ext uri="{FF2B5EF4-FFF2-40B4-BE49-F238E27FC236}">
                <a16:creationId xmlns:a16="http://schemas.microsoft.com/office/drawing/2014/main" id="{CA9A8883-F14B-BB29-FE79-A4EB1ACDA5F3}"/>
              </a:ext>
            </a:extLst>
          </p:cNvPr>
          <p:cNvSpPr txBox="1"/>
          <p:nvPr/>
        </p:nvSpPr>
        <p:spPr>
          <a:xfrm>
            <a:off x="6858861" y="1239381"/>
            <a:ext cx="4291578" cy="2862322"/>
          </a:xfrm>
          <a:prstGeom prst="rect">
            <a:avLst/>
          </a:prstGeom>
          <a:noFill/>
        </p:spPr>
        <p:txBody>
          <a:bodyPr wrap="square" rtlCol="0">
            <a:spAutoFit/>
          </a:bodyPr>
          <a:lstStyle/>
          <a:p>
            <a:pPr>
              <a:buClr>
                <a:srgbClr val="0070C0"/>
              </a:buClr>
              <a:buSzPct val="150000"/>
            </a:pPr>
            <a:endParaRPr lang="en-GB" dirty="0"/>
          </a:p>
          <a:p>
            <a:pPr>
              <a:buClr>
                <a:srgbClr val="0070C0"/>
              </a:buClr>
              <a:buSzPct val="150000"/>
            </a:pPr>
            <a:r>
              <a:rPr lang="en-GB" dirty="0"/>
              <a:t>How is AGN feedback acting:</a:t>
            </a:r>
          </a:p>
          <a:p>
            <a:pPr>
              <a:buClr>
                <a:srgbClr val="0070C0"/>
              </a:buClr>
              <a:buSzPct val="150000"/>
            </a:pPr>
            <a:endParaRPr lang="en-GB" dirty="0"/>
          </a:p>
          <a:p>
            <a:pPr marL="285750" indent="-285750">
              <a:buClr>
                <a:srgbClr val="0070C0"/>
              </a:buClr>
              <a:buSzPct val="150000"/>
              <a:buFont typeface="Wingdings" pitchFamily="2" charset="2"/>
              <a:buChar char="q"/>
            </a:pPr>
            <a:r>
              <a:rPr lang="en-GB" dirty="0"/>
              <a:t> The molecular gas is dissociated</a:t>
            </a:r>
          </a:p>
          <a:p>
            <a:pPr marL="285750" indent="-285750">
              <a:buClr>
                <a:srgbClr val="0070C0"/>
              </a:buClr>
              <a:buSzPct val="150000"/>
              <a:buFont typeface="Wingdings" pitchFamily="2" charset="2"/>
              <a:buChar char="q"/>
            </a:pPr>
            <a:endParaRPr lang="en-GB" dirty="0"/>
          </a:p>
          <a:p>
            <a:pPr marL="285750" indent="-285750">
              <a:buClr>
                <a:srgbClr val="0070C0"/>
              </a:buClr>
              <a:buSzPct val="150000"/>
              <a:buFont typeface="Wingdings" pitchFamily="2" charset="2"/>
              <a:buChar char="q"/>
            </a:pPr>
            <a:r>
              <a:rPr lang="en-GB" dirty="0"/>
              <a:t>The molecular gas is pushed outside the galaxy</a:t>
            </a:r>
          </a:p>
          <a:p>
            <a:pPr marL="285750" indent="-285750">
              <a:buClr>
                <a:srgbClr val="0070C0"/>
              </a:buClr>
              <a:buSzPct val="150000"/>
              <a:buFont typeface="Wingdings" pitchFamily="2" charset="2"/>
              <a:buChar char="q"/>
            </a:pPr>
            <a:endParaRPr lang="en-GB" dirty="0"/>
          </a:p>
          <a:p>
            <a:pPr marL="285750" indent="-285750">
              <a:buClr>
                <a:srgbClr val="0070C0"/>
              </a:buClr>
              <a:buSzPct val="150000"/>
              <a:buFont typeface="Wingdings" pitchFamily="2" charset="2"/>
              <a:buChar char="q"/>
            </a:pPr>
            <a:r>
              <a:rPr lang="en-GB" dirty="0"/>
              <a:t>The molecular gas is excited to higher temperature which are CO-dark</a:t>
            </a:r>
          </a:p>
        </p:txBody>
      </p:sp>
      <p:pic>
        <p:nvPicPr>
          <p:cNvPr id="10" name="Picture 9" descr="eso-logo-p3005.jpg">
            <a:extLst>
              <a:ext uri="{FF2B5EF4-FFF2-40B4-BE49-F238E27FC236}">
                <a16:creationId xmlns:a16="http://schemas.microsoft.com/office/drawing/2014/main" id="{FF75F885-01D4-6F4F-3787-F447771598D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028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C5D19-16E0-B1C6-7E0D-592DB32F2C13}"/>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ECB1848-97A7-5064-5C99-E0054C7B0F40}"/>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62B56AC-68D7-543C-007E-8C550362E64D}"/>
              </a:ext>
            </a:extLst>
          </p:cNvPr>
          <p:cNvSpPr txBox="1"/>
          <p:nvPr/>
        </p:nvSpPr>
        <p:spPr>
          <a:xfrm>
            <a:off x="6709013" y="265329"/>
            <a:ext cx="4030270" cy="461665"/>
          </a:xfrm>
          <a:prstGeom prst="rect">
            <a:avLst/>
          </a:prstGeom>
          <a:noFill/>
        </p:spPr>
        <p:txBody>
          <a:bodyPr wrap="none" rtlCol="0">
            <a:spAutoFit/>
          </a:bodyPr>
          <a:lstStyle/>
          <a:p>
            <a:r>
              <a:rPr lang="en-US" sz="2400" dirty="0"/>
              <a:t>Cold molecular gas reservoir</a:t>
            </a:r>
          </a:p>
        </p:txBody>
      </p:sp>
      <p:cxnSp>
        <p:nvCxnSpPr>
          <p:cNvPr id="8" name="Straight Connector 7">
            <a:extLst>
              <a:ext uri="{FF2B5EF4-FFF2-40B4-BE49-F238E27FC236}">
                <a16:creationId xmlns:a16="http://schemas.microsoft.com/office/drawing/2014/main" id="{C4B1250A-7C4F-548F-42BD-9E784D25EC3E}"/>
              </a:ext>
            </a:extLst>
          </p:cNvPr>
          <p:cNvCxnSpPr>
            <a:cxnSpLocks/>
          </p:cNvCxnSpPr>
          <p:nvPr/>
        </p:nvCxnSpPr>
        <p:spPr>
          <a:xfrm flipV="1">
            <a:off x="6858861" y="711354"/>
            <a:ext cx="3730574" cy="1564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8CAE09B2-EC19-5179-2D84-87BC2B646FEE}"/>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pic>
        <p:nvPicPr>
          <p:cNvPr id="5" name="Picture 4" descr="A graph of a number of individuals&#10;&#10;Description automatically generated with medium confidence">
            <a:extLst>
              <a:ext uri="{FF2B5EF4-FFF2-40B4-BE49-F238E27FC236}">
                <a16:creationId xmlns:a16="http://schemas.microsoft.com/office/drawing/2014/main" id="{6B701276-0B5B-3885-0F74-34C92E4E3E92}"/>
              </a:ext>
            </a:extLst>
          </p:cNvPr>
          <p:cNvPicPr>
            <a:picLocks noChangeAspect="1"/>
          </p:cNvPicPr>
          <p:nvPr/>
        </p:nvPicPr>
        <p:blipFill>
          <a:blip r:embed="rId3"/>
          <a:stretch>
            <a:fillRect/>
          </a:stretch>
        </p:blipFill>
        <p:spPr>
          <a:xfrm>
            <a:off x="1041561" y="622310"/>
            <a:ext cx="3769915" cy="4320000"/>
          </a:xfrm>
          <a:prstGeom prst="rect">
            <a:avLst/>
          </a:prstGeom>
        </p:spPr>
      </p:pic>
      <p:sp>
        <p:nvSpPr>
          <p:cNvPr id="11" name="Google Shape;1251;g134438ad948_0_0">
            <a:extLst>
              <a:ext uri="{FF2B5EF4-FFF2-40B4-BE49-F238E27FC236}">
                <a16:creationId xmlns:a16="http://schemas.microsoft.com/office/drawing/2014/main" id="{C9E5968C-14C5-C18C-7010-D0757F74D573}"/>
              </a:ext>
            </a:extLst>
          </p:cNvPr>
          <p:cNvSpPr txBox="1"/>
          <p:nvPr/>
        </p:nvSpPr>
        <p:spPr>
          <a:xfrm>
            <a:off x="1711129" y="5945353"/>
            <a:ext cx="11930063" cy="430857"/>
          </a:xfrm>
          <a:prstGeom prst="rect">
            <a:avLst/>
          </a:prstGeom>
          <a:noFill/>
          <a:ln>
            <a:noFill/>
          </a:ln>
        </p:spPr>
        <p:txBody>
          <a:bodyPr spcFirstLastPara="1" wrap="square" lIns="91425" tIns="91425" rIns="91425" bIns="91425" anchor="t" anchorCtr="0">
            <a:spAutoFit/>
          </a:bodyPr>
          <a:lstStyle/>
          <a:p>
            <a:pPr algn="l"/>
            <a:r>
              <a:rPr lang="en-GB" sz="1600" u="none" strike="noStrike" cap="none" dirty="0">
                <a:solidFill>
                  <a:srgbClr val="000000"/>
                </a:solidFill>
                <a:ea typeface="Calibri"/>
                <a:cs typeface="Calibri"/>
                <a:sym typeface="Calibri"/>
              </a:rPr>
              <a:t>Also see e.g., Carniani+17; </a:t>
            </a:r>
            <a:r>
              <a:rPr lang="en-GB" sz="1600" b="0" i="0" dirty="0">
                <a:effectLst/>
              </a:rPr>
              <a:t>Brusa+18; Vietri+18;</a:t>
            </a:r>
            <a:r>
              <a:rPr lang="en-GB" sz="1600" dirty="0"/>
              <a:t> </a:t>
            </a:r>
            <a:r>
              <a:rPr lang="en-GB" sz="1600" b="0" i="0" dirty="0">
                <a:effectLst/>
              </a:rPr>
              <a:t>Perna+18; Loiaconoi+19; Bischetti</a:t>
            </a:r>
            <a:r>
              <a:rPr lang="en-GB" sz="1600" dirty="0"/>
              <a:t>+</a:t>
            </a:r>
            <a:r>
              <a:rPr lang="en-GB" sz="1600" b="0" i="0" dirty="0">
                <a:effectLst/>
              </a:rPr>
              <a:t>21; Frias Castillo+24</a:t>
            </a:r>
            <a:endParaRPr sz="1600" u="none" strike="noStrike" cap="none" dirty="0">
              <a:solidFill>
                <a:srgbClr val="000000"/>
              </a:solidFill>
              <a:ea typeface="Calibri"/>
              <a:cs typeface="Calibri"/>
              <a:sym typeface="Calibri"/>
            </a:endParaRPr>
          </a:p>
        </p:txBody>
      </p:sp>
      <p:sp>
        <p:nvSpPr>
          <p:cNvPr id="2" name="TextBox 1">
            <a:extLst>
              <a:ext uri="{FF2B5EF4-FFF2-40B4-BE49-F238E27FC236}">
                <a16:creationId xmlns:a16="http://schemas.microsoft.com/office/drawing/2014/main" id="{C254B409-A12D-7344-B865-22B1B3120EAF}"/>
              </a:ext>
            </a:extLst>
          </p:cNvPr>
          <p:cNvSpPr txBox="1"/>
          <p:nvPr/>
        </p:nvSpPr>
        <p:spPr>
          <a:xfrm rot="16200000">
            <a:off x="218515" y="4085251"/>
            <a:ext cx="1276760" cy="369332"/>
          </a:xfrm>
          <a:prstGeom prst="rect">
            <a:avLst/>
          </a:prstGeom>
          <a:noFill/>
        </p:spPr>
        <p:txBody>
          <a:bodyPr wrap="none" rtlCol="0">
            <a:spAutoFit/>
          </a:bodyPr>
          <a:lstStyle/>
          <a:p>
            <a:r>
              <a:rPr lang="en-GB" dirty="0"/>
              <a:t>Bertola+24</a:t>
            </a:r>
          </a:p>
        </p:txBody>
      </p:sp>
      <p:sp>
        <p:nvSpPr>
          <p:cNvPr id="7" name="TextBox 6">
            <a:extLst>
              <a:ext uri="{FF2B5EF4-FFF2-40B4-BE49-F238E27FC236}">
                <a16:creationId xmlns:a16="http://schemas.microsoft.com/office/drawing/2014/main" id="{5C34712E-A10D-FD95-0821-C38E5FA18BF5}"/>
              </a:ext>
            </a:extLst>
          </p:cNvPr>
          <p:cNvSpPr txBox="1"/>
          <p:nvPr/>
        </p:nvSpPr>
        <p:spPr>
          <a:xfrm>
            <a:off x="6858861" y="1239381"/>
            <a:ext cx="4291578" cy="2862322"/>
          </a:xfrm>
          <a:prstGeom prst="rect">
            <a:avLst/>
          </a:prstGeom>
          <a:noFill/>
        </p:spPr>
        <p:txBody>
          <a:bodyPr wrap="square" rtlCol="0">
            <a:spAutoFit/>
          </a:bodyPr>
          <a:lstStyle/>
          <a:p>
            <a:pPr>
              <a:buClr>
                <a:srgbClr val="0070C0"/>
              </a:buClr>
              <a:buSzPct val="150000"/>
            </a:pPr>
            <a:endParaRPr lang="en-GB" dirty="0"/>
          </a:p>
          <a:p>
            <a:pPr>
              <a:buClr>
                <a:srgbClr val="0070C0"/>
              </a:buClr>
              <a:buSzPct val="150000"/>
            </a:pPr>
            <a:r>
              <a:rPr lang="en-GB" dirty="0"/>
              <a:t>How is AGN feedback acting:</a:t>
            </a:r>
          </a:p>
          <a:p>
            <a:pPr>
              <a:buClr>
                <a:srgbClr val="0070C0"/>
              </a:buClr>
              <a:buSzPct val="150000"/>
            </a:pPr>
            <a:endParaRPr lang="en-GB" dirty="0"/>
          </a:p>
          <a:p>
            <a:pPr marL="285750" indent="-285750">
              <a:buClr>
                <a:srgbClr val="0070C0"/>
              </a:buClr>
              <a:buSzPct val="150000"/>
              <a:buFont typeface="Wingdings" pitchFamily="2" charset="2"/>
              <a:buChar char="q"/>
            </a:pPr>
            <a:r>
              <a:rPr lang="en-GB" dirty="0"/>
              <a:t> The molecular gas is dissociated</a:t>
            </a:r>
          </a:p>
          <a:p>
            <a:pPr marL="285750" indent="-285750">
              <a:buClr>
                <a:srgbClr val="0070C0"/>
              </a:buClr>
              <a:buSzPct val="150000"/>
              <a:buFont typeface="Wingdings" pitchFamily="2" charset="2"/>
              <a:buChar char="q"/>
            </a:pPr>
            <a:endParaRPr lang="en-GB" dirty="0"/>
          </a:p>
          <a:p>
            <a:pPr marL="285750" indent="-285750">
              <a:buClr>
                <a:srgbClr val="0070C0"/>
              </a:buClr>
              <a:buSzPct val="150000"/>
              <a:buFont typeface="Wingdings" pitchFamily="2" charset="2"/>
              <a:buChar char="q"/>
            </a:pPr>
            <a:r>
              <a:rPr lang="en-GB" dirty="0"/>
              <a:t>The molecular gas is pushed outside the galaxy</a:t>
            </a:r>
          </a:p>
          <a:p>
            <a:pPr marL="285750" indent="-285750">
              <a:buClr>
                <a:srgbClr val="0070C0"/>
              </a:buClr>
              <a:buSzPct val="150000"/>
              <a:buFont typeface="Wingdings" pitchFamily="2" charset="2"/>
              <a:buChar char="q"/>
            </a:pPr>
            <a:endParaRPr lang="en-GB" dirty="0"/>
          </a:p>
          <a:p>
            <a:pPr marL="285750" indent="-285750">
              <a:buClr>
                <a:srgbClr val="0070C0"/>
              </a:buClr>
              <a:buSzPct val="150000"/>
              <a:buFont typeface="Wingdings" pitchFamily="2" charset="2"/>
              <a:buChar char="q"/>
            </a:pPr>
            <a:r>
              <a:rPr lang="en-GB" dirty="0">
                <a:solidFill>
                  <a:srgbClr val="FF0000"/>
                </a:solidFill>
              </a:rPr>
              <a:t>The molecular gas is excited to higher temperature which are CO-dark</a:t>
            </a:r>
          </a:p>
        </p:txBody>
      </p:sp>
      <p:pic>
        <p:nvPicPr>
          <p:cNvPr id="6" name="Picture 5" descr="eso-logo-p3005.jpg">
            <a:extLst>
              <a:ext uri="{FF2B5EF4-FFF2-40B4-BE49-F238E27FC236}">
                <a16:creationId xmlns:a16="http://schemas.microsoft.com/office/drawing/2014/main" id="{8DD8F388-6EC7-F6EF-E834-2284286CF01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ounded Rectangle 8">
            <a:extLst>
              <a:ext uri="{FF2B5EF4-FFF2-40B4-BE49-F238E27FC236}">
                <a16:creationId xmlns:a16="http://schemas.microsoft.com/office/drawing/2014/main" id="{C2F432F8-B128-E26D-2F0D-E7C28FD74C33}"/>
              </a:ext>
            </a:extLst>
          </p:cNvPr>
          <p:cNvSpPr/>
          <p:nvPr/>
        </p:nvSpPr>
        <p:spPr>
          <a:xfrm>
            <a:off x="3231525" y="5148000"/>
            <a:ext cx="6954975" cy="699623"/>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a:p>
            <a:pPr algn="ctr"/>
            <a:r>
              <a:rPr lang="en-GB" dirty="0">
                <a:solidFill>
                  <a:schemeClr val="tx1"/>
                </a:solidFill>
              </a:rPr>
              <a:t>The molecular gas fraction in AGN and non-AGN galaxies are statistically different: AGN activity depleting the cold gas reservoirs </a:t>
            </a:r>
          </a:p>
          <a:p>
            <a:pPr algn="ctr"/>
            <a:endParaRPr lang="en-GB" dirty="0">
              <a:solidFill>
                <a:schemeClr val="tx1"/>
              </a:solidFill>
            </a:endParaRPr>
          </a:p>
        </p:txBody>
      </p:sp>
    </p:spTree>
    <p:extLst>
      <p:ext uri="{BB962C8B-B14F-4D97-AF65-F5344CB8AC3E}">
        <p14:creationId xmlns:p14="http://schemas.microsoft.com/office/powerpoint/2010/main" val="1218713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525C5-A33E-4CF8-BEAD-016AEE08A887}"/>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8B135EA-0CA5-B065-3070-93E29D7AFC7B}"/>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BAD0C3E-833A-33BA-9045-D77E4A54431E}"/>
              </a:ext>
            </a:extLst>
          </p:cNvPr>
          <p:cNvSpPr txBox="1"/>
          <p:nvPr/>
        </p:nvSpPr>
        <p:spPr>
          <a:xfrm>
            <a:off x="5938092" y="242144"/>
            <a:ext cx="6162456" cy="461665"/>
          </a:xfrm>
          <a:prstGeom prst="rect">
            <a:avLst/>
          </a:prstGeom>
          <a:noFill/>
        </p:spPr>
        <p:txBody>
          <a:bodyPr wrap="none" rtlCol="0">
            <a:spAutoFit/>
          </a:bodyPr>
          <a:lstStyle/>
          <a:p>
            <a:r>
              <a:rPr lang="en-US" sz="2400" dirty="0"/>
              <a:t>Warm molecular gas in  AGN at Cosmic Noon</a:t>
            </a:r>
          </a:p>
        </p:txBody>
      </p:sp>
      <p:cxnSp>
        <p:nvCxnSpPr>
          <p:cNvPr id="8" name="Straight Connector 7">
            <a:extLst>
              <a:ext uri="{FF2B5EF4-FFF2-40B4-BE49-F238E27FC236}">
                <a16:creationId xmlns:a16="http://schemas.microsoft.com/office/drawing/2014/main" id="{069FE33B-59C7-386C-2316-D850328EA181}"/>
              </a:ext>
            </a:extLst>
          </p:cNvPr>
          <p:cNvCxnSpPr>
            <a:cxnSpLocks/>
          </p:cNvCxnSpPr>
          <p:nvPr/>
        </p:nvCxnSpPr>
        <p:spPr>
          <a:xfrm>
            <a:off x="5938092" y="765904"/>
            <a:ext cx="5905041"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07814BB6-ABC2-FD70-7868-F1FAD79D4EF1}"/>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 </a:t>
            </a:r>
          </a:p>
        </p:txBody>
      </p:sp>
      <p:sp>
        <p:nvSpPr>
          <p:cNvPr id="6" name="TextBox 5">
            <a:extLst>
              <a:ext uri="{FF2B5EF4-FFF2-40B4-BE49-F238E27FC236}">
                <a16:creationId xmlns:a16="http://schemas.microsoft.com/office/drawing/2014/main" id="{799404AB-A79D-73B8-BF02-30E8AA7F599C}"/>
              </a:ext>
            </a:extLst>
          </p:cNvPr>
          <p:cNvSpPr txBox="1"/>
          <p:nvPr/>
        </p:nvSpPr>
        <p:spPr>
          <a:xfrm>
            <a:off x="3531434" y="1639422"/>
            <a:ext cx="8311699" cy="707886"/>
          </a:xfrm>
          <a:prstGeom prst="rect">
            <a:avLst/>
          </a:prstGeom>
          <a:noFill/>
        </p:spPr>
        <p:txBody>
          <a:bodyPr wrap="none" rtlCol="0">
            <a:spAutoFit/>
          </a:bodyPr>
          <a:lstStyle/>
          <a:p>
            <a:r>
              <a:rPr lang="en-GB" sz="2000" dirty="0"/>
              <a:t>Warm molecular gas content and kinematics in AGN with ionized outflows</a:t>
            </a:r>
          </a:p>
          <a:p>
            <a:r>
              <a:rPr lang="en-GB" sz="2000" dirty="0"/>
              <a:t>MIRI-MRS follow-up in Cy-1 and Cy-2.</a:t>
            </a:r>
          </a:p>
        </p:txBody>
      </p:sp>
      <p:pic>
        <p:nvPicPr>
          <p:cNvPr id="3" name="Picture 2">
            <a:extLst>
              <a:ext uri="{FF2B5EF4-FFF2-40B4-BE49-F238E27FC236}">
                <a16:creationId xmlns:a16="http://schemas.microsoft.com/office/drawing/2014/main" id="{89E392B6-8654-ED36-8758-B20A2F4D4339}"/>
              </a:ext>
            </a:extLst>
          </p:cNvPr>
          <p:cNvPicPr>
            <a:picLocks noChangeAspect="1"/>
          </p:cNvPicPr>
          <p:nvPr/>
        </p:nvPicPr>
        <p:blipFill>
          <a:blip r:embed="rId3"/>
          <a:stretch>
            <a:fillRect/>
          </a:stretch>
        </p:blipFill>
        <p:spPr>
          <a:xfrm>
            <a:off x="717632" y="1297631"/>
            <a:ext cx="2036260" cy="2036260"/>
          </a:xfrm>
          <a:prstGeom prst="rect">
            <a:avLst/>
          </a:prstGeom>
        </p:spPr>
      </p:pic>
      <p:pic>
        <p:nvPicPr>
          <p:cNvPr id="9" name="Picture 8" descr="eso-logo-p3005.jpg">
            <a:extLst>
              <a:ext uri="{FF2B5EF4-FFF2-40B4-BE49-F238E27FC236}">
                <a16:creationId xmlns:a16="http://schemas.microsoft.com/office/drawing/2014/main" id="{0FF2B2FE-D1A7-5742-3CF9-F9203C14E8A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95FC9956-962C-7BB3-89C2-F48A985BA71F}"/>
              </a:ext>
            </a:extLst>
          </p:cNvPr>
          <p:cNvPicPr>
            <a:picLocks noChangeAspect="1"/>
          </p:cNvPicPr>
          <p:nvPr/>
        </p:nvPicPr>
        <p:blipFill>
          <a:blip r:embed="rId5"/>
          <a:stretch>
            <a:fillRect/>
          </a:stretch>
        </p:blipFill>
        <p:spPr>
          <a:xfrm>
            <a:off x="1154452" y="3474811"/>
            <a:ext cx="4783640" cy="2476846"/>
          </a:xfrm>
          <a:prstGeom prst="rect">
            <a:avLst/>
          </a:prstGeom>
        </p:spPr>
      </p:pic>
      <p:pic>
        <p:nvPicPr>
          <p:cNvPr id="15" name="Picture 14">
            <a:extLst>
              <a:ext uri="{FF2B5EF4-FFF2-40B4-BE49-F238E27FC236}">
                <a16:creationId xmlns:a16="http://schemas.microsoft.com/office/drawing/2014/main" id="{626DCFF7-4A7C-7AB7-2782-B10688C9E761}"/>
              </a:ext>
            </a:extLst>
          </p:cNvPr>
          <p:cNvPicPr>
            <a:picLocks noChangeAspect="1"/>
          </p:cNvPicPr>
          <p:nvPr/>
        </p:nvPicPr>
        <p:blipFill>
          <a:blip r:embed="rId6"/>
          <a:stretch>
            <a:fillRect/>
          </a:stretch>
        </p:blipFill>
        <p:spPr>
          <a:xfrm>
            <a:off x="7384648" y="2559782"/>
            <a:ext cx="3787975" cy="3630766"/>
          </a:xfrm>
          <a:prstGeom prst="rect">
            <a:avLst/>
          </a:prstGeom>
        </p:spPr>
      </p:pic>
      <p:sp>
        <p:nvSpPr>
          <p:cNvPr id="16" name="TextBox 15">
            <a:extLst>
              <a:ext uri="{FF2B5EF4-FFF2-40B4-BE49-F238E27FC236}">
                <a16:creationId xmlns:a16="http://schemas.microsoft.com/office/drawing/2014/main" id="{8211EC33-356E-2F1A-A4B3-55F6806EDDB6}"/>
              </a:ext>
            </a:extLst>
          </p:cNvPr>
          <p:cNvSpPr txBox="1"/>
          <p:nvPr/>
        </p:nvSpPr>
        <p:spPr>
          <a:xfrm rot="16200000">
            <a:off x="10715480" y="4964407"/>
            <a:ext cx="1283621" cy="369332"/>
          </a:xfrm>
          <a:prstGeom prst="rect">
            <a:avLst/>
          </a:prstGeom>
          <a:noFill/>
        </p:spPr>
        <p:txBody>
          <a:bodyPr wrap="none" rtlCol="0">
            <a:spAutoFit/>
          </a:bodyPr>
          <a:lstStyle/>
          <a:p>
            <a:r>
              <a:rPr lang="en-GB" dirty="0"/>
              <a:t>Kakkad+25</a:t>
            </a:r>
          </a:p>
        </p:txBody>
      </p:sp>
    </p:spTree>
    <p:extLst>
      <p:ext uri="{BB962C8B-B14F-4D97-AF65-F5344CB8AC3E}">
        <p14:creationId xmlns:p14="http://schemas.microsoft.com/office/powerpoint/2010/main" val="3779724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7106C-84B5-95A6-84A9-038D8E8B7B56}"/>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4B50CBE-879A-D8A9-124B-D0A9514EC2CC}"/>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9EB09B7-AD49-C1CA-4796-5F62863EB04D}"/>
              </a:ext>
            </a:extLst>
          </p:cNvPr>
          <p:cNvSpPr txBox="1"/>
          <p:nvPr/>
        </p:nvSpPr>
        <p:spPr>
          <a:xfrm>
            <a:off x="5938092" y="242144"/>
            <a:ext cx="6162456" cy="461665"/>
          </a:xfrm>
          <a:prstGeom prst="rect">
            <a:avLst/>
          </a:prstGeom>
          <a:noFill/>
        </p:spPr>
        <p:txBody>
          <a:bodyPr wrap="none" rtlCol="0">
            <a:spAutoFit/>
          </a:bodyPr>
          <a:lstStyle/>
          <a:p>
            <a:r>
              <a:rPr lang="en-US" sz="2400" dirty="0"/>
              <a:t>Warm molecular gas in  AGN at Cosmic Noon</a:t>
            </a:r>
          </a:p>
        </p:txBody>
      </p:sp>
      <p:cxnSp>
        <p:nvCxnSpPr>
          <p:cNvPr id="8" name="Straight Connector 7">
            <a:extLst>
              <a:ext uri="{FF2B5EF4-FFF2-40B4-BE49-F238E27FC236}">
                <a16:creationId xmlns:a16="http://schemas.microsoft.com/office/drawing/2014/main" id="{7F921B59-382C-69F3-CDA1-AAF0018FAAF9}"/>
              </a:ext>
            </a:extLst>
          </p:cNvPr>
          <p:cNvCxnSpPr>
            <a:cxnSpLocks/>
          </p:cNvCxnSpPr>
          <p:nvPr/>
        </p:nvCxnSpPr>
        <p:spPr>
          <a:xfrm>
            <a:off x="5938092" y="765904"/>
            <a:ext cx="5905041"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172C2814-BA9C-7FC5-09E0-945AED7E8FA4}"/>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 </a:t>
            </a:r>
          </a:p>
        </p:txBody>
      </p:sp>
      <p:pic>
        <p:nvPicPr>
          <p:cNvPr id="3" name="Picture 2">
            <a:extLst>
              <a:ext uri="{FF2B5EF4-FFF2-40B4-BE49-F238E27FC236}">
                <a16:creationId xmlns:a16="http://schemas.microsoft.com/office/drawing/2014/main" id="{7DE4EC54-94AB-09A2-FA13-68C5FB56B571}"/>
              </a:ext>
            </a:extLst>
          </p:cNvPr>
          <p:cNvPicPr>
            <a:picLocks noChangeAspect="1"/>
          </p:cNvPicPr>
          <p:nvPr/>
        </p:nvPicPr>
        <p:blipFill>
          <a:blip r:embed="rId3"/>
          <a:stretch>
            <a:fillRect/>
          </a:stretch>
        </p:blipFill>
        <p:spPr>
          <a:xfrm>
            <a:off x="717632" y="1297631"/>
            <a:ext cx="2036260" cy="2036260"/>
          </a:xfrm>
          <a:prstGeom prst="rect">
            <a:avLst/>
          </a:prstGeom>
        </p:spPr>
      </p:pic>
      <p:pic>
        <p:nvPicPr>
          <p:cNvPr id="9" name="Picture 8" descr="eso-logo-p3005.jpg">
            <a:extLst>
              <a:ext uri="{FF2B5EF4-FFF2-40B4-BE49-F238E27FC236}">
                <a16:creationId xmlns:a16="http://schemas.microsoft.com/office/drawing/2014/main" id="{F26A8AAC-3F55-E92E-6388-01DAFD34140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F7ABEE26-BEE4-D4A5-51C7-0EBED084C39A}"/>
              </a:ext>
            </a:extLst>
          </p:cNvPr>
          <p:cNvPicPr>
            <a:picLocks noChangeAspect="1"/>
          </p:cNvPicPr>
          <p:nvPr/>
        </p:nvPicPr>
        <p:blipFill>
          <a:blip r:embed="rId5"/>
          <a:stretch>
            <a:fillRect/>
          </a:stretch>
        </p:blipFill>
        <p:spPr>
          <a:xfrm>
            <a:off x="7464740" y="2531986"/>
            <a:ext cx="3831158" cy="3498014"/>
          </a:xfrm>
          <a:prstGeom prst="rect">
            <a:avLst/>
          </a:prstGeom>
        </p:spPr>
      </p:pic>
      <p:pic>
        <p:nvPicPr>
          <p:cNvPr id="10" name="Picture 9">
            <a:extLst>
              <a:ext uri="{FF2B5EF4-FFF2-40B4-BE49-F238E27FC236}">
                <a16:creationId xmlns:a16="http://schemas.microsoft.com/office/drawing/2014/main" id="{EA8EC00E-9595-F97C-0C71-EF655466C544}"/>
              </a:ext>
            </a:extLst>
          </p:cNvPr>
          <p:cNvPicPr>
            <a:picLocks noChangeAspect="1"/>
          </p:cNvPicPr>
          <p:nvPr/>
        </p:nvPicPr>
        <p:blipFill>
          <a:blip r:embed="rId6"/>
          <a:stretch>
            <a:fillRect/>
          </a:stretch>
        </p:blipFill>
        <p:spPr>
          <a:xfrm>
            <a:off x="3354565" y="2572873"/>
            <a:ext cx="3786377" cy="3457127"/>
          </a:xfrm>
          <a:prstGeom prst="rect">
            <a:avLst/>
          </a:prstGeom>
        </p:spPr>
      </p:pic>
      <p:sp>
        <p:nvSpPr>
          <p:cNvPr id="13" name="TextBox 12">
            <a:extLst>
              <a:ext uri="{FF2B5EF4-FFF2-40B4-BE49-F238E27FC236}">
                <a16:creationId xmlns:a16="http://schemas.microsoft.com/office/drawing/2014/main" id="{59F232BA-7704-EA6B-6EC7-FA2A6CC632B3}"/>
              </a:ext>
            </a:extLst>
          </p:cNvPr>
          <p:cNvSpPr txBox="1"/>
          <p:nvPr/>
        </p:nvSpPr>
        <p:spPr>
          <a:xfrm rot="16200000">
            <a:off x="10641544" y="4520137"/>
            <a:ext cx="1956305" cy="369332"/>
          </a:xfrm>
          <a:prstGeom prst="rect">
            <a:avLst/>
          </a:prstGeom>
          <a:noFill/>
        </p:spPr>
        <p:txBody>
          <a:bodyPr wrap="none" rtlCol="0">
            <a:spAutoFit/>
          </a:bodyPr>
          <a:lstStyle/>
          <a:p>
            <a:r>
              <a:rPr lang="en-GB" dirty="0"/>
              <a:t>Rueda Vargas +26</a:t>
            </a:r>
          </a:p>
        </p:txBody>
      </p:sp>
      <p:sp>
        <p:nvSpPr>
          <p:cNvPr id="17" name="Rounded Rectangle 16">
            <a:extLst>
              <a:ext uri="{FF2B5EF4-FFF2-40B4-BE49-F238E27FC236}">
                <a16:creationId xmlns:a16="http://schemas.microsoft.com/office/drawing/2014/main" id="{CD0CD193-7C56-FA46-9EB2-9D4E592744AC}"/>
              </a:ext>
            </a:extLst>
          </p:cNvPr>
          <p:cNvSpPr/>
          <p:nvPr/>
        </p:nvSpPr>
        <p:spPr>
          <a:xfrm>
            <a:off x="4234457" y="1350625"/>
            <a:ext cx="6954975" cy="699623"/>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r>
              <a:rPr lang="en-GB" dirty="0">
                <a:solidFill>
                  <a:schemeClr val="tx1"/>
                </a:solidFill>
              </a:rPr>
              <a:t>Warm molecular gas content increase with AGN bolometric luminosity and Eddington ratios.</a:t>
            </a:r>
          </a:p>
          <a:p>
            <a:pPr algn="ctr"/>
            <a:endParaRPr lang="en-GB" dirty="0">
              <a:solidFill>
                <a:schemeClr val="tx1"/>
              </a:solidFill>
            </a:endParaRPr>
          </a:p>
          <a:p>
            <a:pPr algn="ctr"/>
            <a:endParaRPr lang="en-GB" dirty="0">
              <a:solidFill>
                <a:schemeClr val="tx1"/>
              </a:solidFill>
            </a:endParaRPr>
          </a:p>
          <a:p>
            <a:pPr algn="ctr"/>
            <a:endParaRPr lang="en-GB" dirty="0"/>
          </a:p>
        </p:txBody>
      </p:sp>
    </p:spTree>
    <p:extLst>
      <p:ext uri="{BB962C8B-B14F-4D97-AF65-F5344CB8AC3E}">
        <p14:creationId xmlns:p14="http://schemas.microsoft.com/office/powerpoint/2010/main" val="8396000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6579F-6CBF-66F3-868A-2C869C9D6114}"/>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29A30BD-BE65-B694-8710-658049BF9DEE}"/>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AAA80718-66D8-3DC4-EEF6-997604542950}"/>
              </a:ext>
            </a:extLst>
          </p:cNvPr>
          <p:cNvSpPr txBox="1"/>
          <p:nvPr/>
        </p:nvSpPr>
        <p:spPr>
          <a:xfrm>
            <a:off x="5938092" y="242144"/>
            <a:ext cx="6162456" cy="461665"/>
          </a:xfrm>
          <a:prstGeom prst="rect">
            <a:avLst/>
          </a:prstGeom>
          <a:noFill/>
        </p:spPr>
        <p:txBody>
          <a:bodyPr wrap="none" rtlCol="0">
            <a:spAutoFit/>
          </a:bodyPr>
          <a:lstStyle/>
          <a:p>
            <a:r>
              <a:rPr lang="en-US" sz="2400" dirty="0"/>
              <a:t>Warm molecular gas in  AGN at Cosmic Noon</a:t>
            </a:r>
          </a:p>
        </p:txBody>
      </p:sp>
      <p:cxnSp>
        <p:nvCxnSpPr>
          <p:cNvPr id="8" name="Straight Connector 7">
            <a:extLst>
              <a:ext uri="{FF2B5EF4-FFF2-40B4-BE49-F238E27FC236}">
                <a16:creationId xmlns:a16="http://schemas.microsoft.com/office/drawing/2014/main" id="{C37ADD31-3478-7D20-9B7A-663E5326115F}"/>
              </a:ext>
            </a:extLst>
          </p:cNvPr>
          <p:cNvCxnSpPr>
            <a:cxnSpLocks/>
          </p:cNvCxnSpPr>
          <p:nvPr/>
        </p:nvCxnSpPr>
        <p:spPr>
          <a:xfrm>
            <a:off x="5938092" y="765904"/>
            <a:ext cx="5905041"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6EA5E202-A99E-811F-8373-E1DE88BC30A7}"/>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 </a:t>
            </a:r>
          </a:p>
        </p:txBody>
      </p:sp>
      <p:pic>
        <p:nvPicPr>
          <p:cNvPr id="3" name="Picture 2">
            <a:extLst>
              <a:ext uri="{FF2B5EF4-FFF2-40B4-BE49-F238E27FC236}">
                <a16:creationId xmlns:a16="http://schemas.microsoft.com/office/drawing/2014/main" id="{D9650211-36E8-DA42-9CD0-AD3630E8CAC9}"/>
              </a:ext>
            </a:extLst>
          </p:cNvPr>
          <p:cNvPicPr>
            <a:picLocks noChangeAspect="1"/>
          </p:cNvPicPr>
          <p:nvPr/>
        </p:nvPicPr>
        <p:blipFill>
          <a:blip r:embed="rId3"/>
          <a:stretch>
            <a:fillRect/>
          </a:stretch>
        </p:blipFill>
        <p:spPr>
          <a:xfrm>
            <a:off x="717632" y="1297631"/>
            <a:ext cx="2036260" cy="2036260"/>
          </a:xfrm>
          <a:prstGeom prst="rect">
            <a:avLst/>
          </a:prstGeom>
        </p:spPr>
      </p:pic>
      <p:pic>
        <p:nvPicPr>
          <p:cNvPr id="9" name="Picture 8" descr="eso-logo-p3005.jpg">
            <a:extLst>
              <a:ext uri="{FF2B5EF4-FFF2-40B4-BE49-F238E27FC236}">
                <a16:creationId xmlns:a16="http://schemas.microsoft.com/office/drawing/2014/main" id="{E85DA1AE-BFEF-F3C3-AD55-54067FE7F1C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F2208B0F-0D23-A676-45EA-6888E5D63529}"/>
              </a:ext>
            </a:extLst>
          </p:cNvPr>
          <p:cNvSpPr txBox="1"/>
          <p:nvPr/>
        </p:nvSpPr>
        <p:spPr>
          <a:xfrm rot="16200000">
            <a:off x="10641544" y="4520137"/>
            <a:ext cx="1956305" cy="369332"/>
          </a:xfrm>
          <a:prstGeom prst="rect">
            <a:avLst/>
          </a:prstGeom>
          <a:noFill/>
        </p:spPr>
        <p:txBody>
          <a:bodyPr wrap="none" rtlCol="0">
            <a:spAutoFit/>
          </a:bodyPr>
          <a:lstStyle/>
          <a:p>
            <a:r>
              <a:rPr lang="en-GB" dirty="0"/>
              <a:t>Rueda Vargas +26</a:t>
            </a:r>
          </a:p>
        </p:txBody>
      </p:sp>
      <p:sp>
        <p:nvSpPr>
          <p:cNvPr id="17" name="Rounded Rectangle 16">
            <a:extLst>
              <a:ext uri="{FF2B5EF4-FFF2-40B4-BE49-F238E27FC236}">
                <a16:creationId xmlns:a16="http://schemas.microsoft.com/office/drawing/2014/main" id="{805693F1-E890-4555-7119-72D234D6FBFE}"/>
              </a:ext>
            </a:extLst>
          </p:cNvPr>
          <p:cNvSpPr/>
          <p:nvPr/>
        </p:nvSpPr>
        <p:spPr>
          <a:xfrm>
            <a:off x="4234457" y="1350625"/>
            <a:ext cx="6954975" cy="699623"/>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r>
              <a:rPr lang="en-GB" dirty="0">
                <a:solidFill>
                  <a:schemeClr val="tx1"/>
                </a:solidFill>
              </a:rPr>
              <a:t>The detected warm molecular gas account for a small fraction of the "missing" cold molecular gas.</a:t>
            </a:r>
          </a:p>
          <a:p>
            <a:pPr algn="ctr"/>
            <a:endParaRPr lang="en-GB" dirty="0">
              <a:solidFill>
                <a:schemeClr val="tx1"/>
              </a:solidFill>
            </a:endParaRPr>
          </a:p>
          <a:p>
            <a:pPr algn="ctr"/>
            <a:endParaRPr lang="en-GB" dirty="0">
              <a:solidFill>
                <a:schemeClr val="tx1"/>
              </a:solidFill>
            </a:endParaRPr>
          </a:p>
          <a:p>
            <a:pPr algn="ctr"/>
            <a:endParaRPr lang="en-GB" dirty="0"/>
          </a:p>
        </p:txBody>
      </p:sp>
      <p:pic>
        <p:nvPicPr>
          <p:cNvPr id="6" name="Picture 5">
            <a:extLst>
              <a:ext uri="{FF2B5EF4-FFF2-40B4-BE49-F238E27FC236}">
                <a16:creationId xmlns:a16="http://schemas.microsoft.com/office/drawing/2014/main" id="{AE3E53E3-16DD-A95F-A6CD-DF0DF05D35C0}"/>
              </a:ext>
            </a:extLst>
          </p:cNvPr>
          <p:cNvPicPr>
            <a:picLocks noChangeAspect="1"/>
          </p:cNvPicPr>
          <p:nvPr/>
        </p:nvPicPr>
        <p:blipFill>
          <a:blip r:embed="rId5"/>
          <a:stretch>
            <a:fillRect/>
          </a:stretch>
        </p:blipFill>
        <p:spPr>
          <a:xfrm>
            <a:off x="5365884" y="2406687"/>
            <a:ext cx="4144229" cy="3783861"/>
          </a:xfrm>
          <a:prstGeom prst="rect">
            <a:avLst/>
          </a:prstGeom>
        </p:spPr>
      </p:pic>
    </p:spTree>
    <p:extLst>
      <p:ext uri="{BB962C8B-B14F-4D97-AF65-F5344CB8AC3E}">
        <p14:creationId xmlns:p14="http://schemas.microsoft.com/office/powerpoint/2010/main" val="14845628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151E8-BC98-0DC3-9F39-7F60CA55C52D}"/>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7CF3DDF-09FF-7D18-4291-2B2FE5A6ED83}"/>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7923E3C-70E8-0F81-8FAD-DD4EF7882EAD}"/>
              </a:ext>
            </a:extLst>
          </p:cNvPr>
          <p:cNvSpPr txBox="1"/>
          <p:nvPr/>
        </p:nvSpPr>
        <p:spPr>
          <a:xfrm>
            <a:off x="6896636" y="242144"/>
            <a:ext cx="3987951" cy="461665"/>
          </a:xfrm>
          <a:prstGeom prst="rect">
            <a:avLst/>
          </a:prstGeom>
          <a:noFill/>
        </p:spPr>
        <p:txBody>
          <a:bodyPr wrap="none" rtlCol="0">
            <a:spAutoFit/>
          </a:bodyPr>
          <a:lstStyle/>
          <a:p>
            <a:r>
              <a:rPr lang="en-US" sz="2400" dirty="0"/>
              <a:t>"Observational experiments"</a:t>
            </a:r>
          </a:p>
        </p:txBody>
      </p:sp>
      <p:cxnSp>
        <p:nvCxnSpPr>
          <p:cNvPr id="8" name="Straight Connector 7">
            <a:extLst>
              <a:ext uri="{FF2B5EF4-FFF2-40B4-BE49-F238E27FC236}">
                <a16:creationId xmlns:a16="http://schemas.microsoft.com/office/drawing/2014/main" id="{CF83B007-E3E7-BAD8-C3DF-3A3A2FAB4693}"/>
              </a:ext>
            </a:extLst>
          </p:cNvPr>
          <p:cNvCxnSpPr>
            <a:cxnSpLocks/>
          </p:cNvCxnSpPr>
          <p:nvPr/>
        </p:nvCxnSpPr>
        <p:spPr>
          <a:xfrm>
            <a:off x="7010400" y="765904"/>
            <a:ext cx="3924300"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C0BD8726-F044-2B22-0357-20F5D1A45C94}"/>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 </a:t>
            </a:r>
          </a:p>
        </p:txBody>
      </p:sp>
      <p:grpSp>
        <p:nvGrpSpPr>
          <p:cNvPr id="6" name="Group 5">
            <a:extLst>
              <a:ext uri="{FF2B5EF4-FFF2-40B4-BE49-F238E27FC236}">
                <a16:creationId xmlns:a16="http://schemas.microsoft.com/office/drawing/2014/main" id="{5AADD317-219A-D448-98E4-77305A13082F}"/>
              </a:ext>
            </a:extLst>
          </p:cNvPr>
          <p:cNvGrpSpPr/>
          <p:nvPr/>
        </p:nvGrpSpPr>
        <p:grpSpPr>
          <a:xfrm>
            <a:off x="445407" y="1755492"/>
            <a:ext cx="11107762" cy="2246769"/>
            <a:chOff x="425743" y="2365092"/>
            <a:chExt cx="11107762" cy="2246769"/>
          </a:xfrm>
        </p:grpSpPr>
        <p:sp>
          <p:nvSpPr>
            <p:cNvPr id="3" name="TextBox 2">
              <a:extLst>
                <a:ext uri="{FF2B5EF4-FFF2-40B4-BE49-F238E27FC236}">
                  <a16:creationId xmlns:a16="http://schemas.microsoft.com/office/drawing/2014/main" id="{97754CA3-7491-9671-F445-393B684EE35C}"/>
                </a:ext>
              </a:extLst>
            </p:cNvPr>
            <p:cNvSpPr txBox="1"/>
            <p:nvPr/>
          </p:nvSpPr>
          <p:spPr>
            <a:xfrm>
              <a:off x="425743" y="2565823"/>
              <a:ext cx="1823257" cy="1384995"/>
            </a:xfrm>
            <a:prstGeom prst="rect">
              <a:avLst/>
            </a:prstGeom>
            <a:noFill/>
            <a:ln w="38100">
              <a:solidFill>
                <a:srgbClr val="0070C0"/>
              </a:solidFill>
            </a:ln>
          </p:spPr>
          <p:txBody>
            <a:bodyPr wrap="square" rtlCol="0">
              <a:spAutoFit/>
            </a:bodyPr>
            <a:lstStyle/>
            <a:p>
              <a:pPr algn="ctr"/>
              <a:r>
                <a:rPr lang="en-US" sz="2800" dirty="0"/>
                <a:t>AGN Feedback Model</a:t>
              </a:r>
            </a:p>
          </p:txBody>
        </p:sp>
        <p:sp>
          <p:nvSpPr>
            <p:cNvPr id="7" name="Right Arrow 6">
              <a:extLst>
                <a:ext uri="{FF2B5EF4-FFF2-40B4-BE49-F238E27FC236}">
                  <a16:creationId xmlns:a16="http://schemas.microsoft.com/office/drawing/2014/main" id="{201EE649-6AD2-8497-96F1-C270534DF0DE}"/>
                </a:ext>
              </a:extLst>
            </p:cNvPr>
            <p:cNvSpPr/>
            <p:nvPr/>
          </p:nvSpPr>
          <p:spPr>
            <a:xfrm>
              <a:off x="7251365" y="3341156"/>
              <a:ext cx="1782908" cy="294640"/>
            </a:xfrm>
            <a:prstGeom prst="rightArrow">
              <a:avLst/>
            </a:prstGeom>
            <a:solidFill>
              <a:srgbClr val="00B0F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1B513E3-5434-1141-41A7-A418E6656090}"/>
                </a:ext>
              </a:extLst>
            </p:cNvPr>
            <p:cNvSpPr txBox="1"/>
            <p:nvPr/>
          </p:nvSpPr>
          <p:spPr>
            <a:xfrm>
              <a:off x="4160498" y="2365092"/>
              <a:ext cx="3035578" cy="2246769"/>
            </a:xfrm>
            <a:prstGeom prst="rect">
              <a:avLst/>
            </a:prstGeom>
            <a:noFill/>
            <a:ln w="38100">
              <a:solidFill>
                <a:srgbClr val="0070C0"/>
              </a:solidFill>
            </a:ln>
          </p:spPr>
          <p:txBody>
            <a:bodyPr wrap="square" rtlCol="0">
              <a:spAutoFit/>
            </a:bodyPr>
            <a:lstStyle/>
            <a:p>
              <a:pPr algn="ctr"/>
              <a:r>
                <a:rPr lang="en-US" sz="2800" dirty="0" err="1"/>
                <a:t>Idealised</a:t>
              </a:r>
              <a:r>
                <a:rPr lang="en-US" sz="2800" dirty="0"/>
                <a:t>, hydro-simulations, measure outflow properties “like an observer” </a:t>
              </a:r>
            </a:p>
          </p:txBody>
        </p:sp>
        <p:sp>
          <p:nvSpPr>
            <p:cNvPr id="10" name="TextBox 9">
              <a:extLst>
                <a:ext uri="{FF2B5EF4-FFF2-40B4-BE49-F238E27FC236}">
                  <a16:creationId xmlns:a16="http://schemas.microsoft.com/office/drawing/2014/main" id="{548011F3-DACB-1CEB-BCDF-3D6B47853D56}"/>
                </a:ext>
              </a:extLst>
            </p:cNvPr>
            <p:cNvSpPr txBox="1"/>
            <p:nvPr/>
          </p:nvSpPr>
          <p:spPr>
            <a:xfrm>
              <a:off x="9107574" y="2578901"/>
              <a:ext cx="2425931" cy="1815882"/>
            </a:xfrm>
            <a:prstGeom prst="rect">
              <a:avLst/>
            </a:prstGeom>
            <a:noFill/>
            <a:ln w="38100">
              <a:solidFill>
                <a:srgbClr val="0070C0"/>
              </a:solidFill>
            </a:ln>
          </p:spPr>
          <p:txBody>
            <a:bodyPr wrap="square" rtlCol="0">
              <a:spAutoFit/>
            </a:bodyPr>
            <a:lstStyle/>
            <a:p>
              <a:pPr algn="ctr"/>
              <a:r>
                <a:rPr lang="en-US" sz="2800" dirty="0"/>
                <a:t>What can we learn from observed properties?</a:t>
              </a:r>
            </a:p>
          </p:txBody>
        </p:sp>
        <p:sp>
          <p:nvSpPr>
            <p:cNvPr id="11" name="Right Arrow 10">
              <a:extLst>
                <a:ext uri="{FF2B5EF4-FFF2-40B4-BE49-F238E27FC236}">
                  <a16:creationId xmlns:a16="http://schemas.microsoft.com/office/drawing/2014/main" id="{683E596A-946D-A839-9314-4A74080DEBDD}"/>
                </a:ext>
              </a:extLst>
            </p:cNvPr>
            <p:cNvSpPr/>
            <p:nvPr/>
          </p:nvSpPr>
          <p:spPr>
            <a:xfrm>
              <a:off x="2281953" y="3304519"/>
              <a:ext cx="1823257" cy="294640"/>
            </a:xfrm>
            <a:prstGeom prst="rightArrow">
              <a:avLst/>
            </a:prstGeom>
            <a:solidFill>
              <a:srgbClr val="00B0F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5DDD5E0F-AC44-0BF3-FFA5-9129F94BA0E5}"/>
              </a:ext>
            </a:extLst>
          </p:cNvPr>
          <p:cNvSpPr txBox="1"/>
          <p:nvPr/>
        </p:nvSpPr>
        <p:spPr>
          <a:xfrm>
            <a:off x="2794612" y="5344031"/>
            <a:ext cx="6096000" cy="400110"/>
          </a:xfrm>
          <a:prstGeom prst="rect">
            <a:avLst/>
          </a:prstGeom>
          <a:noFill/>
        </p:spPr>
        <p:txBody>
          <a:bodyPr wrap="square">
            <a:spAutoFit/>
          </a:bodyPr>
          <a:lstStyle/>
          <a:p>
            <a:pPr marL="0" indent="0" algn="ctr">
              <a:buNone/>
            </a:pPr>
            <a:r>
              <a:rPr lang="en-US" sz="2000" dirty="0"/>
              <a:t>Ward, Costa, Harrison &amp; Mainieri (2024)</a:t>
            </a:r>
          </a:p>
        </p:txBody>
      </p:sp>
      <p:pic>
        <p:nvPicPr>
          <p:cNvPr id="15" name="Picture 2" descr="Team – Quasar Feedback Survey">
            <a:extLst>
              <a:ext uri="{FF2B5EF4-FFF2-40B4-BE49-F238E27FC236}">
                <a16:creationId xmlns:a16="http://schemas.microsoft.com/office/drawing/2014/main" id="{FEA991BE-A63A-943D-3EEA-B0C9E8FE4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1430" y="4728096"/>
            <a:ext cx="1154577" cy="152344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eso-logo-p3005.jpg">
            <a:extLst>
              <a:ext uri="{FF2B5EF4-FFF2-40B4-BE49-F238E27FC236}">
                <a16:creationId xmlns:a16="http://schemas.microsoft.com/office/drawing/2014/main" id="{80CC5CE8-911A-BCBD-CD7E-4781F609D22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1079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70122-689B-6DE0-EC44-DB937F0C1C95}"/>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3ECADDAB-C547-4502-7C96-BCC1E2B04839}"/>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935DFAF-D096-0818-920E-E50DC8E07465}"/>
              </a:ext>
            </a:extLst>
          </p:cNvPr>
          <p:cNvSpPr txBox="1"/>
          <p:nvPr/>
        </p:nvSpPr>
        <p:spPr>
          <a:xfrm>
            <a:off x="5938092" y="242144"/>
            <a:ext cx="4988738" cy="461665"/>
          </a:xfrm>
          <a:prstGeom prst="rect">
            <a:avLst/>
          </a:prstGeom>
          <a:noFill/>
        </p:spPr>
        <p:txBody>
          <a:bodyPr wrap="none" rtlCol="0">
            <a:spAutoFit/>
          </a:bodyPr>
          <a:lstStyle/>
          <a:p>
            <a:r>
              <a:rPr lang="en-US" sz="2400" dirty="0"/>
              <a:t>Inject quasar winds into galaxy disks</a:t>
            </a:r>
          </a:p>
        </p:txBody>
      </p:sp>
      <p:cxnSp>
        <p:nvCxnSpPr>
          <p:cNvPr id="8" name="Straight Connector 7">
            <a:extLst>
              <a:ext uri="{FF2B5EF4-FFF2-40B4-BE49-F238E27FC236}">
                <a16:creationId xmlns:a16="http://schemas.microsoft.com/office/drawing/2014/main" id="{1D049587-CC8D-E68E-7A09-DCA01DC600D0}"/>
              </a:ext>
            </a:extLst>
          </p:cNvPr>
          <p:cNvCxnSpPr>
            <a:cxnSpLocks/>
          </p:cNvCxnSpPr>
          <p:nvPr/>
        </p:nvCxnSpPr>
        <p:spPr>
          <a:xfrm>
            <a:off x="5938092" y="765904"/>
            <a:ext cx="4888404"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1A816B96-A68A-018B-187A-653E8276ABD3}"/>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pic>
        <p:nvPicPr>
          <p:cNvPr id="3" name="Picture 2" descr="A close-up of a chart&#10;&#10;Description automatically generated">
            <a:extLst>
              <a:ext uri="{FF2B5EF4-FFF2-40B4-BE49-F238E27FC236}">
                <a16:creationId xmlns:a16="http://schemas.microsoft.com/office/drawing/2014/main" id="{047A2DC6-30C5-E287-C0D2-808550C175CF}"/>
              </a:ext>
            </a:extLst>
          </p:cNvPr>
          <p:cNvPicPr>
            <a:picLocks noChangeAspect="1"/>
          </p:cNvPicPr>
          <p:nvPr/>
        </p:nvPicPr>
        <p:blipFill>
          <a:blip r:embed="rId3"/>
          <a:stretch>
            <a:fillRect/>
          </a:stretch>
        </p:blipFill>
        <p:spPr>
          <a:xfrm>
            <a:off x="598118" y="1447990"/>
            <a:ext cx="11196359" cy="2733501"/>
          </a:xfrm>
          <a:prstGeom prst="rect">
            <a:avLst/>
          </a:prstGeom>
        </p:spPr>
      </p:pic>
      <p:sp>
        <p:nvSpPr>
          <p:cNvPr id="5" name="TextBox 4">
            <a:extLst>
              <a:ext uri="{FF2B5EF4-FFF2-40B4-BE49-F238E27FC236}">
                <a16:creationId xmlns:a16="http://schemas.microsoft.com/office/drawing/2014/main" id="{85874C57-E46F-89B4-27B3-B43805DAAC6F}"/>
              </a:ext>
            </a:extLst>
          </p:cNvPr>
          <p:cNvSpPr txBox="1"/>
          <p:nvPr/>
        </p:nvSpPr>
        <p:spPr>
          <a:xfrm>
            <a:off x="262858" y="4471359"/>
            <a:ext cx="4032835" cy="1015663"/>
          </a:xfrm>
          <a:prstGeom prst="rect">
            <a:avLst/>
          </a:prstGeom>
          <a:noFill/>
        </p:spPr>
        <p:txBody>
          <a:bodyPr wrap="none" rtlCol="0">
            <a:spAutoFit/>
          </a:bodyPr>
          <a:lstStyle/>
          <a:p>
            <a:r>
              <a:rPr lang="en-US" sz="2000" b="1" dirty="0"/>
              <a:t>Inject AGN wind into static disk:</a:t>
            </a:r>
            <a:br>
              <a:rPr lang="en-US" sz="2000" dirty="0"/>
            </a:br>
            <a:r>
              <a:rPr lang="en-US" sz="2000" dirty="0"/>
              <a:t>(model from Costa+20)</a:t>
            </a:r>
          </a:p>
          <a:p>
            <a:endParaRPr lang="en-US" sz="2000"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C2A22DA-7B1A-03AD-C5FD-6A11E8081500}"/>
                  </a:ext>
                </a:extLst>
              </p:cNvPr>
              <p:cNvSpPr txBox="1"/>
              <p:nvPr/>
            </p:nvSpPr>
            <p:spPr>
              <a:xfrm>
                <a:off x="1086848" y="5249585"/>
                <a:ext cx="2335225" cy="474874"/>
              </a:xfrm>
              <a:prstGeom prst="rect">
                <a:avLst/>
              </a:prstGeom>
              <a:noFill/>
            </p:spPr>
            <p:txBody>
              <a:bodyPr wrap="square" lIns="0" tIns="0" rIns="0" bIns="0" rtlCol="0">
                <a:spAutoFit/>
              </a:bodyPr>
              <a:lstStyle/>
              <a:p>
                <a:pPr/>
                <a14:m>
                  <m:oMathPara xmlns:m="http://schemas.openxmlformats.org/officeDocument/2006/math">
                    <m:oMath>
                      <m:sSub>
                        <m:sSubPr>
                          <m:ctrlPr>
                            <a:rPr lang="en-GB" b="0" i="1" smtClean="0">
                              <a:latin typeface="Cambria Math" panose="02040503050406030204" pitchFamily="18" charset="0"/>
                            </a:rPr>
                          </m:ctrlPr>
                        </m:sSubPr>
                        <m:e>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𝐸</m:t>
                              </m:r>
                            </m:e>
                          </m:acc>
                        </m:e>
                        <m:sub>
                          <m:r>
                            <a:rPr lang="en-GB" b="0" i="1" smtClean="0">
                              <a:latin typeface="Cambria Math" panose="02040503050406030204" pitchFamily="18" charset="0"/>
                            </a:rPr>
                            <m:t>𝑤</m:t>
                          </m:r>
                        </m:sub>
                      </m:sSub>
                      <m:r>
                        <a:rPr lang="en-GB" b="0" i="1" smtClean="0">
                          <a:latin typeface="Cambria Math" panose="02040503050406030204" pitchFamily="18" charset="0"/>
                        </a:rPr>
                        <m:t>= </m:t>
                      </m:r>
                      <m:f>
                        <m:fPr>
                          <m:ctrlPr>
                            <a:rPr lang="en-GB" b="0" i="1" smtClean="0">
                              <a:latin typeface="Cambria Math" panose="02040503050406030204" pitchFamily="18" charset="0"/>
                            </a:rPr>
                          </m:ctrlPr>
                        </m:fPr>
                        <m:num>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𝑤</m:t>
                              </m:r>
                            </m:sub>
                          </m:sSub>
                        </m:num>
                        <m:den>
                          <m:r>
                            <a:rPr lang="en-GB" b="0" i="1" smtClean="0">
                              <a:latin typeface="Cambria Math" panose="02040503050406030204" pitchFamily="18" charset="0"/>
                            </a:rPr>
                            <m:t>2</m:t>
                          </m:r>
                          <m:r>
                            <a:rPr lang="en-GB" b="0" i="1" smtClean="0">
                              <a:latin typeface="Cambria Math" panose="02040503050406030204" pitchFamily="18" charset="0"/>
                            </a:rPr>
                            <m:t>𝑐</m:t>
                          </m:r>
                        </m:den>
                      </m:f>
                      <m:sSub>
                        <m:sSubPr>
                          <m:ctrlPr>
                            <a:rPr lang="en-GB" b="0" i="1" smtClean="0">
                              <a:latin typeface="Cambria Math" panose="02040503050406030204" pitchFamily="18" charset="0"/>
                            </a:rPr>
                          </m:ctrlPr>
                        </m:sSubPr>
                        <m:e>
                          <m:r>
                            <a:rPr lang="en-GB" b="0" i="1" smtClean="0">
                              <a:latin typeface="Cambria Math" panose="02040503050406030204" pitchFamily="18" charset="0"/>
                            </a:rPr>
                            <m:t>𝐿</m:t>
                          </m:r>
                        </m:e>
                        <m:sub>
                          <m:r>
                            <a:rPr lang="en-GB" b="0" i="1" smtClean="0">
                              <a:latin typeface="Cambria Math" panose="02040503050406030204" pitchFamily="18" charset="0"/>
                            </a:rPr>
                            <m:t>𝐴𝐺𝑁</m:t>
                          </m:r>
                        </m:sub>
                      </m:sSub>
                    </m:oMath>
                  </m:oMathPara>
                </a14:m>
                <a:endParaRPr lang="en-US" dirty="0"/>
              </a:p>
            </p:txBody>
          </p:sp>
        </mc:Choice>
        <mc:Fallback xmlns="">
          <p:sp>
            <p:nvSpPr>
              <p:cNvPr id="6" name="TextBox 5">
                <a:extLst>
                  <a:ext uri="{FF2B5EF4-FFF2-40B4-BE49-F238E27FC236}">
                    <a16:creationId xmlns:a16="http://schemas.microsoft.com/office/drawing/2014/main" id="{7C2A22DA-7B1A-03AD-C5FD-6A11E8081500}"/>
                  </a:ext>
                </a:extLst>
              </p:cNvPr>
              <p:cNvSpPr txBox="1">
                <a:spLocks noRot="1" noChangeAspect="1" noMove="1" noResize="1" noEditPoints="1" noAdjustHandles="1" noChangeArrowheads="1" noChangeShapeType="1" noTextEdit="1"/>
              </p:cNvSpPr>
              <p:nvPr/>
            </p:nvSpPr>
            <p:spPr>
              <a:xfrm>
                <a:off x="1086848" y="5249585"/>
                <a:ext cx="2335225" cy="474874"/>
              </a:xfrm>
              <a:prstGeom prst="rect">
                <a:avLst/>
              </a:prstGeom>
              <a:blipFill>
                <a:blip r:embed="rId4"/>
                <a:stretch>
                  <a:fillRect b="-15789"/>
                </a:stretch>
              </a:blipFill>
            </p:spPr>
            <p:txBody>
              <a:bodyPr/>
              <a:lstStyle/>
              <a:p>
                <a:r>
                  <a:rPr lang="en-GB">
                    <a:noFill/>
                  </a:rPr>
                  <a:t> </a:t>
                </a:r>
              </a:p>
            </p:txBody>
          </p:sp>
        </mc:Fallback>
      </mc:AlternateContent>
      <p:sp>
        <p:nvSpPr>
          <p:cNvPr id="7" name="TextBox 6">
            <a:extLst>
              <a:ext uri="{FF2B5EF4-FFF2-40B4-BE49-F238E27FC236}">
                <a16:creationId xmlns:a16="http://schemas.microsoft.com/office/drawing/2014/main" id="{129D0FFF-1C2E-30AE-259A-AAD61B148DA3}"/>
              </a:ext>
            </a:extLst>
          </p:cNvPr>
          <p:cNvSpPr txBox="1"/>
          <p:nvPr/>
        </p:nvSpPr>
        <p:spPr>
          <a:xfrm>
            <a:off x="5095289" y="4505320"/>
            <a:ext cx="2695667" cy="1323439"/>
          </a:xfrm>
          <a:prstGeom prst="rect">
            <a:avLst/>
          </a:prstGeom>
          <a:noFill/>
        </p:spPr>
        <p:txBody>
          <a:bodyPr wrap="square" rtlCol="0">
            <a:spAutoFit/>
          </a:bodyPr>
          <a:lstStyle/>
          <a:p>
            <a:r>
              <a:rPr lang="en-US" sz="2000" b="1" dirty="0"/>
              <a:t>Fiducial model:</a:t>
            </a:r>
          </a:p>
          <a:p>
            <a:r>
              <a:rPr lang="en-US" sz="2000" dirty="0"/>
              <a:t>L</a:t>
            </a:r>
            <a:r>
              <a:rPr lang="en-US" sz="2000" baseline="-25000" dirty="0"/>
              <a:t>AGN</a:t>
            </a:r>
            <a:r>
              <a:rPr lang="en-US" sz="2000" dirty="0"/>
              <a:t> = 10</a:t>
            </a:r>
            <a:r>
              <a:rPr lang="en-US" sz="2000" baseline="30000" dirty="0"/>
              <a:t>45</a:t>
            </a:r>
            <a:r>
              <a:rPr lang="en-US" sz="2000" dirty="0"/>
              <a:t> erg/s</a:t>
            </a:r>
          </a:p>
          <a:p>
            <a:r>
              <a:rPr lang="en-US" sz="2000" dirty="0" err="1"/>
              <a:t>V</a:t>
            </a:r>
            <a:r>
              <a:rPr lang="en-US" sz="2000" baseline="-25000" dirty="0" err="1"/>
              <a:t>w</a:t>
            </a:r>
            <a:r>
              <a:rPr lang="en-US" sz="2000" dirty="0"/>
              <a:t> = 10</a:t>
            </a:r>
            <a:r>
              <a:rPr lang="en-US" sz="2000" baseline="30000" dirty="0"/>
              <a:t>4</a:t>
            </a:r>
            <a:r>
              <a:rPr lang="en-US" sz="2000" dirty="0"/>
              <a:t> km/s</a:t>
            </a:r>
          </a:p>
          <a:p>
            <a:r>
              <a:rPr lang="en-US" sz="2000" dirty="0"/>
              <a:t>Disk: d=4kpc, h=1kpc</a:t>
            </a:r>
          </a:p>
        </p:txBody>
      </p:sp>
      <p:sp>
        <p:nvSpPr>
          <p:cNvPr id="9" name="TextBox 8">
            <a:extLst>
              <a:ext uri="{FF2B5EF4-FFF2-40B4-BE49-F238E27FC236}">
                <a16:creationId xmlns:a16="http://schemas.microsoft.com/office/drawing/2014/main" id="{6B37194D-6DB4-4636-1C6C-A831D46FAB6F}"/>
              </a:ext>
            </a:extLst>
          </p:cNvPr>
          <p:cNvSpPr txBox="1"/>
          <p:nvPr/>
        </p:nvSpPr>
        <p:spPr>
          <a:xfrm>
            <a:off x="8319319" y="4544393"/>
            <a:ext cx="3609823" cy="1015663"/>
          </a:xfrm>
          <a:prstGeom prst="rect">
            <a:avLst/>
          </a:prstGeom>
          <a:noFill/>
        </p:spPr>
        <p:txBody>
          <a:bodyPr wrap="square" rtlCol="0">
            <a:spAutoFit/>
          </a:bodyPr>
          <a:lstStyle/>
          <a:p>
            <a:r>
              <a:rPr lang="en-US" sz="2000" b="1" dirty="0"/>
              <a:t>Hydro-code: </a:t>
            </a:r>
            <a:r>
              <a:rPr lang="en-US" sz="2000" dirty="0"/>
              <a:t>AREPO:</a:t>
            </a:r>
          </a:p>
          <a:p>
            <a:r>
              <a:rPr lang="en-US" sz="2000" b="1" dirty="0"/>
              <a:t>Resolution: </a:t>
            </a:r>
            <a:r>
              <a:rPr lang="en-US" sz="2000" dirty="0"/>
              <a:t>reaches ~1pc</a:t>
            </a:r>
          </a:p>
          <a:p>
            <a:r>
              <a:rPr lang="en-US" sz="2000" b="1" dirty="0"/>
              <a:t>Includes primordial cooling</a:t>
            </a:r>
          </a:p>
        </p:txBody>
      </p:sp>
      <p:sp>
        <p:nvSpPr>
          <p:cNvPr id="10" name="TextBox 9">
            <a:extLst>
              <a:ext uri="{FF2B5EF4-FFF2-40B4-BE49-F238E27FC236}">
                <a16:creationId xmlns:a16="http://schemas.microsoft.com/office/drawing/2014/main" id="{059FDFC5-D08E-C1D2-D93F-67ECEDF65566}"/>
              </a:ext>
            </a:extLst>
          </p:cNvPr>
          <p:cNvSpPr txBox="1"/>
          <p:nvPr/>
        </p:nvSpPr>
        <p:spPr>
          <a:xfrm>
            <a:off x="-883920" y="5988480"/>
            <a:ext cx="6096000" cy="338554"/>
          </a:xfrm>
          <a:prstGeom prst="rect">
            <a:avLst/>
          </a:prstGeom>
          <a:noFill/>
        </p:spPr>
        <p:txBody>
          <a:bodyPr wrap="square">
            <a:spAutoFit/>
          </a:bodyPr>
          <a:lstStyle/>
          <a:p>
            <a:pPr marL="0" indent="0" algn="ctr">
              <a:buNone/>
            </a:pPr>
            <a:r>
              <a:rPr lang="en-US" sz="1600" dirty="0"/>
              <a:t>Ward, Costa, Harrison &amp; </a:t>
            </a:r>
            <a:r>
              <a:rPr lang="en-US" sz="1600" dirty="0" err="1"/>
              <a:t>Mainieri</a:t>
            </a:r>
            <a:r>
              <a:rPr lang="en-US" sz="1600" dirty="0"/>
              <a:t> (2024)</a:t>
            </a:r>
          </a:p>
        </p:txBody>
      </p:sp>
      <p:pic>
        <p:nvPicPr>
          <p:cNvPr id="2" name="Picture 1" descr="eso-logo-p3005.jpg">
            <a:extLst>
              <a:ext uri="{FF2B5EF4-FFF2-40B4-BE49-F238E27FC236}">
                <a16:creationId xmlns:a16="http://schemas.microsoft.com/office/drawing/2014/main" id="{45038214-F9ED-5F77-2721-82E46875471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50721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C842E-1016-B5DB-184A-BAB3DEC12A45}"/>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6DEB005-05E7-31F0-9164-7A2C296A0241}"/>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C863850-BD9E-1BAD-E5F7-196574137E1F}"/>
              </a:ext>
            </a:extLst>
          </p:cNvPr>
          <p:cNvSpPr txBox="1"/>
          <p:nvPr/>
        </p:nvSpPr>
        <p:spPr>
          <a:xfrm>
            <a:off x="5220337" y="242144"/>
            <a:ext cx="6806735" cy="461665"/>
          </a:xfrm>
          <a:prstGeom prst="rect">
            <a:avLst/>
          </a:prstGeom>
          <a:noFill/>
        </p:spPr>
        <p:txBody>
          <a:bodyPr wrap="none" rtlCol="0">
            <a:spAutoFit/>
          </a:bodyPr>
          <a:lstStyle/>
          <a:p>
            <a:r>
              <a:rPr lang="en-US" sz="2400" dirty="0"/>
              <a:t>Outflows “vents” through paths of least </a:t>
            </a:r>
            <a:r>
              <a:rPr lang="en-US" sz="2400" dirty="0" err="1"/>
              <a:t>resistence</a:t>
            </a:r>
            <a:endParaRPr lang="en-US" sz="2400" dirty="0"/>
          </a:p>
        </p:txBody>
      </p:sp>
      <p:cxnSp>
        <p:nvCxnSpPr>
          <p:cNvPr id="8" name="Straight Connector 7">
            <a:extLst>
              <a:ext uri="{FF2B5EF4-FFF2-40B4-BE49-F238E27FC236}">
                <a16:creationId xmlns:a16="http://schemas.microsoft.com/office/drawing/2014/main" id="{34B6DBAE-E3FA-1DC5-BE54-736BFA7668AD}"/>
              </a:ext>
            </a:extLst>
          </p:cNvPr>
          <p:cNvCxnSpPr>
            <a:cxnSpLocks/>
          </p:cNvCxnSpPr>
          <p:nvPr/>
        </p:nvCxnSpPr>
        <p:spPr>
          <a:xfrm>
            <a:off x="5299587" y="765904"/>
            <a:ext cx="6543546"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871841D8-9DE7-A229-367D-5482494CBC7B}"/>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 </a:t>
            </a:r>
          </a:p>
        </p:txBody>
      </p:sp>
      <p:pic>
        <p:nvPicPr>
          <p:cNvPr id="3" name="Picture 2">
            <a:extLst>
              <a:ext uri="{FF2B5EF4-FFF2-40B4-BE49-F238E27FC236}">
                <a16:creationId xmlns:a16="http://schemas.microsoft.com/office/drawing/2014/main" id="{D40D2735-9E59-954A-7298-59386A8E5DF3}"/>
              </a:ext>
            </a:extLst>
          </p:cNvPr>
          <p:cNvPicPr>
            <a:picLocks noChangeAspect="1"/>
          </p:cNvPicPr>
          <p:nvPr/>
        </p:nvPicPr>
        <p:blipFill>
          <a:blip r:embed="rId3"/>
          <a:stretch>
            <a:fillRect/>
          </a:stretch>
        </p:blipFill>
        <p:spPr>
          <a:xfrm>
            <a:off x="6978875" y="812414"/>
            <a:ext cx="5213125" cy="3909844"/>
          </a:xfrm>
          <a:prstGeom prst="rect">
            <a:avLst/>
          </a:prstGeom>
        </p:spPr>
      </p:pic>
      <p:pic>
        <p:nvPicPr>
          <p:cNvPr id="6" name="Picture 5" descr="A collage of different colored images&#10;&#10;Description automatically generated">
            <a:extLst>
              <a:ext uri="{FF2B5EF4-FFF2-40B4-BE49-F238E27FC236}">
                <a16:creationId xmlns:a16="http://schemas.microsoft.com/office/drawing/2014/main" id="{6904CC28-4E4F-7533-C244-67D464D6D62C}"/>
              </a:ext>
            </a:extLst>
          </p:cNvPr>
          <p:cNvPicPr>
            <a:picLocks noChangeAspect="1"/>
          </p:cNvPicPr>
          <p:nvPr/>
        </p:nvPicPr>
        <p:blipFill>
          <a:blip r:embed="rId4"/>
          <a:srcRect l="50790" t="59618"/>
          <a:stretch/>
        </p:blipFill>
        <p:spPr>
          <a:xfrm>
            <a:off x="4291547" y="1023768"/>
            <a:ext cx="2946694" cy="2312571"/>
          </a:xfrm>
          <a:prstGeom prst="rect">
            <a:avLst/>
          </a:prstGeom>
          <a:ln w="38100">
            <a:solidFill>
              <a:schemeClr val="tx1">
                <a:lumMod val="50000"/>
                <a:lumOff val="50000"/>
              </a:schemeClr>
            </a:solidFill>
          </a:ln>
        </p:spPr>
      </p:pic>
      <p:pic>
        <p:nvPicPr>
          <p:cNvPr id="7" name="Picture 6" descr="A collage of different colored images&#10;&#10;Description automatically generated">
            <a:extLst>
              <a:ext uri="{FF2B5EF4-FFF2-40B4-BE49-F238E27FC236}">
                <a16:creationId xmlns:a16="http://schemas.microsoft.com/office/drawing/2014/main" id="{16D2B7AD-25C7-3779-53DB-CB97D2A159BE}"/>
              </a:ext>
            </a:extLst>
          </p:cNvPr>
          <p:cNvPicPr>
            <a:picLocks noChangeAspect="1"/>
          </p:cNvPicPr>
          <p:nvPr/>
        </p:nvPicPr>
        <p:blipFill>
          <a:blip r:embed="rId4"/>
          <a:srcRect t="81215" r="50790"/>
          <a:stretch/>
        </p:blipFill>
        <p:spPr>
          <a:xfrm>
            <a:off x="435931" y="5091886"/>
            <a:ext cx="3255752" cy="1188618"/>
          </a:xfrm>
          <a:prstGeom prst="rect">
            <a:avLst/>
          </a:prstGeom>
        </p:spPr>
      </p:pic>
      <p:sp>
        <p:nvSpPr>
          <p:cNvPr id="11" name="TextBox 10">
            <a:extLst>
              <a:ext uri="{FF2B5EF4-FFF2-40B4-BE49-F238E27FC236}">
                <a16:creationId xmlns:a16="http://schemas.microsoft.com/office/drawing/2014/main" id="{EA6C8202-3D73-71F5-82B5-185DC502B05F}"/>
              </a:ext>
            </a:extLst>
          </p:cNvPr>
          <p:cNvSpPr txBox="1"/>
          <p:nvPr/>
        </p:nvSpPr>
        <p:spPr>
          <a:xfrm>
            <a:off x="4758112" y="4944419"/>
            <a:ext cx="6539153" cy="1477328"/>
          </a:xfrm>
          <a:prstGeom prst="rect">
            <a:avLst/>
          </a:prstGeom>
          <a:noFill/>
        </p:spPr>
        <p:txBody>
          <a:bodyPr wrap="square" rtlCol="0">
            <a:spAutoFit/>
          </a:bodyPr>
          <a:lstStyle/>
          <a:p>
            <a:pPr marL="285750" indent="-285750">
              <a:buClr>
                <a:srgbClr val="0070C0"/>
              </a:buClr>
              <a:buSzPct val="150000"/>
              <a:buFont typeface="Wingdings" pitchFamily="2" charset="2"/>
              <a:buChar char="q"/>
            </a:pPr>
            <a:r>
              <a:rPr lang="en-GB" dirty="0"/>
              <a:t> Large-scale collimated outflow (wind injected spherically on small scales)</a:t>
            </a:r>
          </a:p>
          <a:p>
            <a:pPr marL="285750" indent="-285750">
              <a:buClr>
                <a:srgbClr val="0070C0"/>
              </a:buClr>
              <a:buSzPct val="150000"/>
              <a:buFont typeface="Wingdings" pitchFamily="2" charset="2"/>
              <a:buChar char="q"/>
            </a:pPr>
            <a:endParaRPr lang="en-GB" dirty="0"/>
          </a:p>
          <a:p>
            <a:pPr marL="285750" indent="-285750">
              <a:buClr>
                <a:srgbClr val="0070C0"/>
              </a:buClr>
              <a:buSzPct val="150000"/>
              <a:buFont typeface="Wingdings" pitchFamily="2" charset="2"/>
              <a:buChar char="q"/>
            </a:pPr>
            <a:r>
              <a:rPr lang="en-GB" dirty="0"/>
              <a:t> Cold clumps inside hot diffuse outflow</a:t>
            </a:r>
          </a:p>
          <a:p>
            <a:pPr marL="285750" indent="-285750">
              <a:buClr>
                <a:srgbClr val="0070C0"/>
              </a:buClr>
              <a:buSzPct val="150000"/>
              <a:buFont typeface="Wingdings" pitchFamily="2" charset="2"/>
              <a:buChar char="q"/>
            </a:pPr>
            <a:endParaRPr lang="en-GB" dirty="0"/>
          </a:p>
        </p:txBody>
      </p:sp>
      <p:pic>
        <p:nvPicPr>
          <p:cNvPr id="2" name="Picture 1" descr="eso-logo-p3005.jpg">
            <a:extLst>
              <a:ext uri="{FF2B5EF4-FFF2-40B4-BE49-F238E27FC236}">
                <a16:creationId xmlns:a16="http://schemas.microsoft.com/office/drawing/2014/main" id="{772D86BA-39A0-FC0B-0A1E-96BC2CDBE17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A collage of different colored images&#10;&#10;Description automatically generated">
            <a:extLst>
              <a:ext uri="{FF2B5EF4-FFF2-40B4-BE49-F238E27FC236}">
                <a16:creationId xmlns:a16="http://schemas.microsoft.com/office/drawing/2014/main" id="{8421F6F1-01DE-C3B9-5FAC-C7DEECA76DDE}"/>
              </a:ext>
            </a:extLst>
          </p:cNvPr>
          <p:cNvPicPr>
            <a:picLocks noChangeAspect="1"/>
          </p:cNvPicPr>
          <p:nvPr/>
        </p:nvPicPr>
        <p:blipFill>
          <a:blip r:embed="rId4"/>
          <a:srcRect t="5009" r="57466" b="48576"/>
          <a:stretch/>
        </p:blipFill>
        <p:spPr>
          <a:xfrm>
            <a:off x="146250" y="765904"/>
            <a:ext cx="4145297" cy="4325982"/>
          </a:xfrm>
          <a:prstGeom prst="rect">
            <a:avLst/>
          </a:prstGeom>
        </p:spPr>
      </p:pic>
    </p:spTree>
    <p:extLst>
      <p:ext uri="{BB962C8B-B14F-4D97-AF65-F5344CB8AC3E}">
        <p14:creationId xmlns:p14="http://schemas.microsoft.com/office/powerpoint/2010/main" val="26731843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AFA4D-6990-216F-313B-4BE9E3855AE2}"/>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373755F-1707-7E1A-4356-83A5A5A66961}"/>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9C879B0-BD28-B3E6-64AB-5E6C101143B1}"/>
              </a:ext>
            </a:extLst>
          </p:cNvPr>
          <p:cNvSpPr txBox="1"/>
          <p:nvPr/>
        </p:nvSpPr>
        <p:spPr>
          <a:xfrm>
            <a:off x="5624052" y="242144"/>
            <a:ext cx="6685143" cy="461665"/>
          </a:xfrm>
          <a:prstGeom prst="rect">
            <a:avLst/>
          </a:prstGeom>
          <a:noFill/>
        </p:spPr>
        <p:txBody>
          <a:bodyPr wrap="square" rtlCol="0">
            <a:spAutoFit/>
          </a:bodyPr>
          <a:lstStyle/>
          <a:p>
            <a:r>
              <a:rPr lang="en-US" sz="2400" dirty="0"/>
              <a:t>Realistic ISM leads to very different predictions</a:t>
            </a:r>
          </a:p>
        </p:txBody>
      </p:sp>
      <p:cxnSp>
        <p:nvCxnSpPr>
          <p:cNvPr id="8" name="Straight Connector 7">
            <a:extLst>
              <a:ext uri="{FF2B5EF4-FFF2-40B4-BE49-F238E27FC236}">
                <a16:creationId xmlns:a16="http://schemas.microsoft.com/office/drawing/2014/main" id="{D10516B7-844D-1D27-7ECE-1252F7F87DF2}"/>
              </a:ext>
            </a:extLst>
          </p:cNvPr>
          <p:cNvCxnSpPr>
            <a:cxnSpLocks/>
          </p:cNvCxnSpPr>
          <p:nvPr/>
        </p:nvCxnSpPr>
        <p:spPr>
          <a:xfrm>
            <a:off x="5702710" y="765904"/>
            <a:ext cx="6140423"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D20E83A3-3BE8-A688-E2E0-19989932BD26}"/>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 </a:t>
            </a:r>
          </a:p>
        </p:txBody>
      </p:sp>
      <p:pic>
        <p:nvPicPr>
          <p:cNvPr id="2" name="Picture 1" descr="A diagram of a heat wave&#10;&#10;Description automatically generated">
            <a:extLst>
              <a:ext uri="{FF2B5EF4-FFF2-40B4-BE49-F238E27FC236}">
                <a16:creationId xmlns:a16="http://schemas.microsoft.com/office/drawing/2014/main" id="{3C7EAC15-F366-C67E-9A31-58EF68515ED0}"/>
              </a:ext>
            </a:extLst>
          </p:cNvPr>
          <p:cNvPicPr>
            <a:picLocks noChangeAspect="1"/>
          </p:cNvPicPr>
          <p:nvPr/>
        </p:nvPicPr>
        <p:blipFill>
          <a:blip r:embed="rId3"/>
          <a:srcRect r="63744"/>
          <a:stretch/>
        </p:blipFill>
        <p:spPr>
          <a:xfrm>
            <a:off x="3893166" y="1076972"/>
            <a:ext cx="2944394" cy="2961231"/>
          </a:xfrm>
          <a:prstGeom prst="rect">
            <a:avLst/>
          </a:prstGeom>
        </p:spPr>
      </p:pic>
      <p:pic>
        <p:nvPicPr>
          <p:cNvPr id="3" name="Picture 2" descr="A diagram of a heat wave&#10;&#10;Description automatically generated">
            <a:extLst>
              <a:ext uri="{FF2B5EF4-FFF2-40B4-BE49-F238E27FC236}">
                <a16:creationId xmlns:a16="http://schemas.microsoft.com/office/drawing/2014/main" id="{FCB617FE-437A-C44E-4081-194947E9E6A9}"/>
              </a:ext>
            </a:extLst>
          </p:cNvPr>
          <p:cNvPicPr>
            <a:picLocks noChangeAspect="1"/>
          </p:cNvPicPr>
          <p:nvPr/>
        </p:nvPicPr>
        <p:blipFill>
          <a:blip r:embed="rId3"/>
          <a:srcRect l="63744"/>
          <a:stretch/>
        </p:blipFill>
        <p:spPr>
          <a:xfrm>
            <a:off x="6837560" y="1076971"/>
            <a:ext cx="2944394" cy="2961231"/>
          </a:xfrm>
          <a:prstGeom prst="rect">
            <a:avLst/>
          </a:prstGeom>
        </p:spPr>
      </p:pic>
      <p:sp>
        <p:nvSpPr>
          <p:cNvPr id="5" name="Oval 4">
            <a:extLst>
              <a:ext uri="{FF2B5EF4-FFF2-40B4-BE49-F238E27FC236}">
                <a16:creationId xmlns:a16="http://schemas.microsoft.com/office/drawing/2014/main" id="{1AFCC9B3-4959-9394-7501-EA367AF576F3}"/>
              </a:ext>
            </a:extLst>
          </p:cNvPr>
          <p:cNvSpPr/>
          <p:nvPr/>
        </p:nvSpPr>
        <p:spPr>
          <a:xfrm>
            <a:off x="7949576" y="1235247"/>
            <a:ext cx="548640" cy="2357120"/>
          </a:xfrm>
          <a:prstGeom prst="ellipse">
            <a:avLst/>
          </a:prstGeom>
          <a:solidFill>
            <a:srgbClr val="D9D9D9">
              <a:alpha val="41176"/>
            </a:srgbClr>
          </a:solid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692CFDF-B7C0-7FDA-2C37-ECE3613C3399}"/>
              </a:ext>
            </a:extLst>
          </p:cNvPr>
          <p:cNvSpPr/>
          <p:nvPr/>
        </p:nvSpPr>
        <p:spPr>
          <a:xfrm>
            <a:off x="9973101" y="1682434"/>
            <a:ext cx="1582850" cy="871458"/>
          </a:xfrm>
          <a:prstGeom prst="rect">
            <a:avLst/>
          </a:prstGeom>
          <a:solidFill>
            <a:schemeClr val="bg1"/>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1251DD1-34B7-F90E-201D-5BB4E54773B4}"/>
              </a:ext>
            </a:extLst>
          </p:cNvPr>
          <p:cNvSpPr txBox="1"/>
          <p:nvPr/>
        </p:nvSpPr>
        <p:spPr>
          <a:xfrm>
            <a:off x="10122930" y="1748831"/>
            <a:ext cx="1154483" cy="738664"/>
          </a:xfrm>
          <a:prstGeom prst="rect">
            <a:avLst/>
          </a:prstGeom>
          <a:noFill/>
        </p:spPr>
        <p:txBody>
          <a:bodyPr wrap="none" rtlCol="0">
            <a:spAutoFit/>
          </a:bodyPr>
          <a:lstStyle/>
          <a:p>
            <a:pPr algn="ctr"/>
            <a:r>
              <a:rPr lang="en-US" sz="1400" dirty="0"/>
              <a:t>Well defined</a:t>
            </a:r>
          </a:p>
          <a:p>
            <a:pPr algn="ctr"/>
            <a:r>
              <a:rPr lang="en-US" sz="1400" dirty="0" err="1"/>
              <a:t>v</a:t>
            </a:r>
            <a:r>
              <a:rPr lang="en-US" sz="1400" baseline="-25000" dirty="0" err="1"/>
              <a:t>OF</a:t>
            </a:r>
            <a:endParaRPr lang="en-US" sz="1400" dirty="0"/>
          </a:p>
          <a:p>
            <a:pPr algn="ctr"/>
            <a:r>
              <a:rPr lang="en-US" sz="1400" dirty="0"/>
              <a:t>in all phases</a:t>
            </a:r>
          </a:p>
        </p:txBody>
      </p:sp>
      <p:cxnSp>
        <p:nvCxnSpPr>
          <p:cNvPr id="9" name="Straight Arrow Connector 8">
            <a:extLst>
              <a:ext uri="{FF2B5EF4-FFF2-40B4-BE49-F238E27FC236}">
                <a16:creationId xmlns:a16="http://schemas.microsoft.com/office/drawing/2014/main" id="{175B9CA0-622F-9B9E-3FCD-C72219DE31C2}"/>
              </a:ext>
            </a:extLst>
          </p:cNvPr>
          <p:cNvCxnSpPr>
            <a:cxnSpLocks/>
          </p:cNvCxnSpPr>
          <p:nvPr/>
        </p:nvCxnSpPr>
        <p:spPr>
          <a:xfrm flipV="1">
            <a:off x="8500467" y="1946787"/>
            <a:ext cx="1431316" cy="607108"/>
          </a:xfrm>
          <a:prstGeom prst="straightConnector1">
            <a:avLst/>
          </a:prstGeom>
          <a:ln w="38100">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11" name="Google Shape;685;p10">
            <a:extLst>
              <a:ext uri="{FF2B5EF4-FFF2-40B4-BE49-F238E27FC236}">
                <a16:creationId xmlns:a16="http://schemas.microsoft.com/office/drawing/2014/main" id="{DA21ED70-1A5B-2994-6EFA-B54259C009B4}"/>
              </a:ext>
            </a:extLst>
          </p:cNvPr>
          <p:cNvSpPr/>
          <p:nvPr/>
        </p:nvSpPr>
        <p:spPr>
          <a:xfrm rot="10800000">
            <a:off x="3702019" y="1502624"/>
            <a:ext cx="530942" cy="1495434"/>
          </a:xfrm>
          <a:prstGeom prst="rightBrace">
            <a:avLst>
              <a:gd name="adj1" fmla="val 75000"/>
              <a:gd name="adj2" fmla="val 52310"/>
            </a:avLst>
          </a:prstGeom>
          <a:noFill/>
          <a:ln w="381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 name="Google Shape;685;p10">
            <a:extLst>
              <a:ext uri="{FF2B5EF4-FFF2-40B4-BE49-F238E27FC236}">
                <a16:creationId xmlns:a16="http://schemas.microsoft.com/office/drawing/2014/main" id="{98AF428A-9B6F-AFC2-37AE-3DEAADE59266}"/>
              </a:ext>
            </a:extLst>
          </p:cNvPr>
          <p:cNvSpPr/>
          <p:nvPr/>
        </p:nvSpPr>
        <p:spPr>
          <a:xfrm rot="10800000">
            <a:off x="3776141" y="3111239"/>
            <a:ext cx="456820" cy="624944"/>
          </a:xfrm>
          <a:prstGeom prst="rightBrace">
            <a:avLst>
              <a:gd name="adj1" fmla="val 75000"/>
              <a:gd name="adj2" fmla="val 49058"/>
            </a:avLst>
          </a:prstGeom>
          <a:noFill/>
          <a:ln w="381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 name="TextBox 14">
            <a:extLst>
              <a:ext uri="{FF2B5EF4-FFF2-40B4-BE49-F238E27FC236}">
                <a16:creationId xmlns:a16="http://schemas.microsoft.com/office/drawing/2014/main" id="{2C262EB6-3CEC-5CAE-E36C-378C20B2D679}"/>
              </a:ext>
            </a:extLst>
          </p:cNvPr>
          <p:cNvSpPr txBox="1"/>
          <p:nvPr/>
        </p:nvSpPr>
        <p:spPr>
          <a:xfrm>
            <a:off x="914587" y="1748831"/>
            <a:ext cx="2397473" cy="923330"/>
          </a:xfrm>
          <a:prstGeom prst="rect">
            <a:avLst/>
          </a:prstGeom>
          <a:noFill/>
        </p:spPr>
        <p:txBody>
          <a:bodyPr wrap="square" rtlCol="0">
            <a:spAutoFit/>
          </a:bodyPr>
          <a:lstStyle/>
          <a:p>
            <a:pPr algn="ctr"/>
            <a:r>
              <a:rPr lang="en-US" dirty="0"/>
              <a:t>“Hot”</a:t>
            </a:r>
          </a:p>
          <a:p>
            <a:pPr algn="ctr"/>
            <a:r>
              <a:rPr lang="en-US" i="1" dirty="0"/>
              <a:t>(hot, invisible or X-ray emitting gas)</a:t>
            </a:r>
          </a:p>
        </p:txBody>
      </p:sp>
      <p:sp>
        <p:nvSpPr>
          <p:cNvPr id="16" name="TextBox 15">
            <a:extLst>
              <a:ext uri="{FF2B5EF4-FFF2-40B4-BE49-F238E27FC236}">
                <a16:creationId xmlns:a16="http://schemas.microsoft.com/office/drawing/2014/main" id="{365665C6-0ED0-3DA9-CB89-18085A14380A}"/>
              </a:ext>
            </a:extLst>
          </p:cNvPr>
          <p:cNvSpPr txBox="1"/>
          <p:nvPr/>
        </p:nvSpPr>
        <p:spPr>
          <a:xfrm>
            <a:off x="661525" y="2962046"/>
            <a:ext cx="2991246" cy="923330"/>
          </a:xfrm>
          <a:prstGeom prst="rect">
            <a:avLst/>
          </a:prstGeom>
          <a:noFill/>
        </p:spPr>
        <p:txBody>
          <a:bodyPr wrap="square" rtlCol="0">
            <a:spAutoFit/>
          </a:bodyPr>
          <a:lstStyle/>
          <a:p>
            <a:pPr algn="ctr"/>
            <a:r>
              <a:rPr lang="en-US" dirty="0"/>
              <a:t>“Cold”</a:t>
            </a:r>
            <a:br>
              <a:rPr lang="en-US" dirty="0"/>
            </a:br>
            <a:r>
              <a:rPr lang="en-US" i="1" dirty="0"/>
              <a:t>(warm ionized outflows, cold molecular outflows…)</a:t>
            </a:r>
          </a:p>
        </p:txBody>
      </p:sp>
      <p:cxnSp>
        <p:nvCxnSpPr>
          <p:cNvPr id="17" name="Straight Arrow Connector 16">
            <a:extLst>
              <a:ext uri="{FF2B5EF4-FFF2-40B4-BE49-F238E27FC236}">
                <a16:creationId xmlns:a16="http://schemas.microsoft.com/office/drawing/2014/main" id="{7A2C0D9F-949D-CCB0-6082-ABBEF4242928}"/>
              </a:ext>
            </a:extLst>
          </p:cNvPr>
          <p:cNvCxnSpPr>
            <a:cxnSpLocks/>
          </p:cNvCxnSpPr>
          <p:nvPr/>
        </p:nvCxnSpPr>
        <p:spPr>
          <a:xfrm flipH="1">
            <a:off x="3451315" y="2955182"/>
            <a:ext cx="1716384" cy="1429748"/>
          </a:xfrm>
          <a:prstGeom prst="straightConnector1">
            <a:avLst/>
          </a:prstGeom>
          <a:ln w="38100">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18" name="Rectangle 17">
            <a:extLst>
              <a:ext uri="{FF2B5EF4-FFF2-40B4-BE49-F238E27FC236}">
                <a16:creationId xmlns:a16="http://schemas.microsoft.com/office/drawing/2014/main" id="{E99DD1FE-7F26-3ED8-FAC5-CFBF42C4651B}"/>
              </a:ext>
            </a:extLst>
          </p:cNvPr>
          <p:cNvSpPr/>
          <p:nvPr/>
        </p:nvSpPr>
        <p:spPr>
          <a:xfrm>
            <a:off x="1497167" y="4468480"/>
            <a:ext cx="1940124" cy="728987"/>
          </a:xfrm>
          <a:prstGeom prst="rect">
            <a:avLst/>
          </a:prstGeom>
          <a:solidFill>
            <a:schemeClr val="bg1"/>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277A6494-3718-61BE-C582-16F304A38604}"/>
              </a:ext>
            </a:extLst>
          </p:cNvPr>
          <p:cNvSpPr txBox="1"/>
          <p:nvPr/>
        </p:nvSpPr>
        <p:spPr>
          <a:xfrm>
            <a:off x="1538758" y="4509807"/>
            <a:ext cx="1898533" cy="646331"/>
          </a:xfrm>
          <a:prstGeom prst="rect">
            <a:avLst/>
          </a:prstGeom>
          <a:noFill/>
        </p:spPr>
        <p:txBody>
          <a:bodyPr wrap="none" rtlCol="0">
            <a:spAutoFit/>
          </a:bodyPr>
          <a:lstStyle/>
          <a:p>
            <a:pPr algn="ctr"/>
            <a:r>
              <a:rPr lang="en-US" dirty="0"/>
              <a:t>No characteristic</a:t>
            </a:r>
          </a:p>
          <a:p>
            <a:pPr algn="ctr"/>
            <a:r>
              <a:rPr lang="en-US" dirty="0" err="1"/>
              <a:t>v</a:t>
            </a:r>
            <a:r>
              <a:rPr lang="en-US" baseline="-25000" dirty="0" err="1"/>
              <a:t>OF</a:t>
            </a:r>
            <a:endParaRPr lang="en-US" dirty="0"/>
          </a:p>
        </p:txBody>
      </p:sp>
      <p:pic>
        <p:nvPicPr>
          <p:cNvPr id="21" name="Picture 20" descr="A yellow and purple cloud&#10;&#10;Description automatically generated with medium confidence">
            <a:extLst>
              <a:ext uri="{FF2B5EF4-FFF2-40B4-BE49-F238E27FC236}">
                <a16:creationId xmlns:a16="http://schemas.microsoft.com/office/drawing/2014/main" id="{D26E4259-3227-BCD3-9797-FC3D5C0592D2}"/>
              </a:ext>
            </a:extLst>
          </p:cNvPr>
          <p:cNvPicPr>
            <a:picLocks noChangeAspect="1"/>
          </p:cNvPicPr>
          <p:nvPr/>
        </p:nvPicPr>
        <p:blipFill>
          <a:blip r:embed="rId4"/>
          <a:stretch>
            <a:fillRect/>
          </a:stretch>
        </p:blipFill>
        <p:spPr>
          <a:xfrm>
            <a:off x="4550228" y="4038395"/>
            <a:ext cx="2346959" cy="2318338"/>
          </a:xfrm>
          <a:prstGeom prst="rect">
            <a:avLst/>
          </a:prstGeom>
        </p:spPr>
      </p:pic>
      <p:pic>
        <p:nvPicPr>
          <p:cNvPr id="22" name="Picture 21" descr="A diagram of a heat wave with Crust in the background&#10;&#10;Description automatically generated with medium confidence">
            <a:extLst>
              <a:ext uri="{FF2B5EF4-FFF2-40B4-BE49-F238E27FC236}">
                <a16:creationId xmlns:a16="http://schemas.microsoft.com/office/drawing/2014/main" id="{9FA75266-5D86-6F22-A475-5B01D53EC327}"/>
              </a:ext>
            </a:extLst>
          </p:cNvPr>
          <p:cNvPicPr>
            <a:picLocks noChangeAspect="1"/>
          </p:cNvPicPr>
          <p:nvPr/>
        </p:nvPicPr>
        <p:blipFill>
          <a:blip r:embed="rId5"/>
          <a:srcRect l="49510" t="45570" b="13118"/>
          <a:stretch/>
        </p:blipFill>
        <p:spPr>
          <a:xfrm>
            <a:off x="6938613" y="4034864"/>
            <a:ext cx="2346960" cy="2325208"/>
          </a:xfrm>
          <a:prstGeom prst="rect">
            <a:avLst/>
          </a:prstGeom>
        </p:spPr>
      </p:pic>
      <p:pic>
        <p:nvPicPr>
          <p:cNvPr id="23" name="Picture 22" descr="A diagram of a heat wave with Crust in the background&#10;&#10;Description automatically generated with medium confidence">
            <a:extLst>
              <a:ext uri="{FF2B5EF4-FFF2-40B4-BE49-F238E27FC236}">
                <a16:creationId xmlns:a16="http://schemas.microsoft.com/office/drawing/2014/main" id="{DE96B483-CC40-2970-26FA-5C08D38DB151}"/>
              </a:ext>
            </a:extLst>
          </p:cNvPr>
          <p:cNvPicPr>
            <a:picLocks noChangeAspect="1"/>
          </p:cNvPicPr>
          <p:nvPr/>
        </p:nvPicPr>
        <p:blipFill>
          <a:blip r:embed="rId5"/>
          <a:srcRect l="27247" t="87242" r="28226" b="281"/>
          <a:stretch/>
        </p:blipFill>
        <p:spPr>
          <a:xfrm>
            <a:off x="9781954" y="5659379"/>
            <a:ext cx="1651950" cy="560483"/>
          </a:xfrm>
          <a:prstGeom prst="rect">
            <a:avLst/>
          </a:prstGeom>
        </p:spPr>
      </p:pic>
      <p:sp>
        <p:nvSpPr>
          <p:cNvPr id="25" name="TextBox 24">
            <a:extLst>
              <a:ext uri="{FF2B5EF4-FFF2-40B4-BE49-F238E27FC236}">
                <a16:creationId xmlns:a16="http://schemas.microsoft.com/office/drawing/2014/main" id="{5AFDFB89-13D4-3C05-8151-B98B3B4BD32D}"/>
              </a:ext>
            </a:extLst>
          </p:cNvPr>
          <p:cNvSpPr txBox="1"/>
          <p:nvPr/>
        </p:nvSpPr>
        <p:spPr>
          <a:xfrm>
            <a:off x="-1097280" y="5992790"/>
            <a:ext cx="6096000" cy="338554"/>
          </a:xfrm>
          <a:prstGeom prst="rect">
            <a:avLst/>
          </a:prstGeom>
          <a:noFill/>
        </p:spPr>
        <p:txBody>
          <a:bodyPr wrap="square">
            <a:spAutoFit/>
          </a:bodyPr>
          <a:lstStyle/>
          <a:p>
            <a:pPr marL="0" indent="0" algn="ctr">
              <a:buNone/>
            </a:pPr>
            <a:r>
              <a:rPr lang="en-US" sz="1600" dirty="0"/>
              <a:t>Ward, Costa, Harrison &amp; Mainieri (2024)</a:t>
            </a:r>
          </a:p>
        </p:txBody>
      </p:sp>
      <p:pic>
        <p:nvPicPr>
          <p:cNvPr id="20" name="Picture 19" descr="eso-logo-p3005.jpg">
            <a:extLst>
              <a:ext uri="{FF2B5EF4-FFF2-40B4-BE49-F238E27FC236}">
                <a16:creationId xmlns:a16="http://schemas.microsoft.com/office/drawing/2014/main" id="{8CE5B770-5166-7398-2854-E3574EA7088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1207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childTnLst>
                                </p:cTn>
                              </p:par>
                              <p:par>
                                <p:cTn id="10" presetID="10"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11" grpId="0" animBg="1"/>
      <p:bldP spid="13" grpId="0" animBg="1"/>
      <p:bldP spid="15" grpId="0"/>
      <p:bldP spid="16" grpId="0"/>
      <p:bldP spid="18" grpId="0" animBg="1"/>
      <p:bldP spid="1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2F03C-315F-F01A-9461-2902D1B8C37B}"/>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AA650DA-D4ED-9924-5FF0-92EA9A70893E}"/>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9BAA96B-7540-CC30-1E02-D1EC26C86C42}"/>
              </a:ext>
            </a:extLst>
          </p:cNvPr>
          <p:cNvSpPr txBox="1"/>
          <p:nvPr/>
        </p:nvSpPr>
        <p:spPr>
          <a:xfrm>
            <a:off x="6164826" y="242144"/>
            <a:ext cx="5791200" cy="461665"/>
          </a:xfrm>
          <a:prstGeom prst="rect">
            <a:avLst/>
          </a:prstGeom>
          <a:noFill/>
        </p:spPr>
        <p:txBody>
          <a:bodyPr wrap="square" rtlCol="0">
            <a:spAutoFit/>
          </a:bodyPr>
          <a:lstStyle/>
          <a:p>
            <a:r>
              <a:rPr lang="en-US" sz="2400" dirty="0"/>
              <a:t>Challenges in defining outflow velocities </a:t>
            </a:r>
          </a:p>
        </p:txBody>
      </p:sp>
      <p:cxnSp>
        <p:nvCxnSpPr>
          <p:cNvPr id="8" name="Straight Connector 7">
            <a:extLst>
              <a:ext uri="{FF2B5EF4-FFF2-40B4-BE49-F238E27FC236}">
                <a16:creationId xmlns:a16="http://schemas.microsoft.com/office/drawing/2014/main" id="{CF20F4BF-F90A-17E4-005D-DFEA65C164B1}"/>
              </a:ext>
            </a:extLst>
          </p:cNvPr>
          <p:cNvCxnSpPr>
            <a:cxnSpLocks/>
          </p:cNvCxnSpPr>
          <p:nvPr/>
        </p:nvCxnSpPr>
        <p:spPr>
          <a:xfrm>
            <a:off x="5938092" y="765904"/>
            <a:ext cx="5905041"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71367EE6-E8CA-9A3E-E44A-0DB2411D19BA}"/>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 </a:t>
            </a:r>
          </a:p>
        </p:txBody>
      </p:sp>
      <p:pic>
        <p:nvPicPr>
          <p:cNvPr id="2" name="Picture 1" descr="A graph of gas and hot gas&#10;&#10;Description automatically generated">
            <a:extLst>
              <a:ext uri="{FF2B5EF4-FFF2-40B4-BE49-F238E27FC236}">
                <a16:creationId xmlns:a16="http://schemas.microsoft.com/office/drawing/2014/main" id="{A70A99D0-1D20-0022-8F7E-2836430C043B}"/>
              </a:ext>
            </a:extLst>
          </p:cNvPr>
          <p:cNvPicPr>
            <a:picLocks noChangeAspect="1"/>
          </p:cNvPicPr>
          <p:nvPr/>
        </p:nvPicPr>
        <p:blipFill>
          <a:blip r:embed="rId3"/>
          <a:srcRect b="53067"/>
          <a:stretch/>
        </p:blipFill>
        <p:spPr>
          <a:xfrm>
            <a:off x="394507" y="2163286"/>
            <a:ext cx="4474069" cy="3218675"/>
          </a:xfrm>
          <a:prstGeom prst="rect">
            <a:avLst/>
          </a:prstGeom>
        </p:spPr>
      </p:pic>
      <p:sp>
        <p:nvSpPr>
          <p:cNvPr id="3" name="TextBox 2">
            <a:extLst>
              <a:ext uri="{FF2B5EF4-FFF2-40B4-BE49-F238E27FC236}">
                <a16:creationId xmlns:a16="http://schemas.microsoft.com/office/drawing/2014/main" id="{4B9C10B7-FC03-4000-1541-20E794D2C44B}"/>
              </a:ext>
            </a:extLst>
          </p:cNvPr>
          <p:cNvSpPr txBox="1"/>
          <p:nvPr/>
        </p:nvSpPr>
        <p:spPr>
          <a:xfrm>
            <a:off x="395013" y="1198514"/>
            <a:ext cx="5878399" cy="707886"/>
          </a:xfrm>
          <a:prstGeom prst="rect">
            <a:avLst/>
          </a:prstGeom>
          <a:noFill/>
        </p:spPr>
        <p:txBody>
          <a:bodyPr wrap="square" rtlCol="0">
            <a:spAutoFit/>
          </a:bodyPr>
          <a:lstStyle/>
          <a:p>
            <a:r>
              <a:rPr lang="en-US" sz="2000" b="1" dirty="0"/>
              <a:t>Clumpy disks: </a:t>
            </a:r>
            <a:r>
              <a:rPr lang="en-US" sz="2000" dirty="0"/>
              <a:t>No characteristic velocity</a:t>
            </a:r>
            <a:br>
              <a:rPr lang="en-US" sz="2000" dirty="0"/>
            </a:br>
            <a:r>
              <a:rPr lang="en-US" sz="2000" dirty="0"/>
              <a:t>A lot of </a:t>
            </a:r>
            <a:r>
              <a:rPr lang="en-US" sz="2000" b="1" dirty="0"/>
              <a:t>outflowing</a:t>
            </a:r>
            <a:r>
              <a:rPr lang="en-US" sz="2000" dirty="0"/>
              <a:t> mass at low velocities</a:t>
            </a:r>
          </a:p>
        </p:txBody>
      </p:sp>
      <p:pic>
        <p:nvPicPr>
          <p:cNvPr id="5" name="Picture 4" descr="A graph of a function&#10;&#10;Description automatically generated">
            <a:extLst>
              <a:ext uri="{FF2B5EF4-FFF2-40B4-BE49-F238E27FC236}">
                <a16:creationId xmlns:a16="http://schemas.microsoft.com/office/drawing/2014/main" id="{902CACAB-C0BA-48C2-D4E8-C719CDD4FEB3}"/>
              </a:ext>
            </a:extLst>
          </p:cNvPr>
          <p:cNvPicPr>
            <a:picLocks noChangeAspect="1"/>
          </p:cNvPicPr>
          <p:nvPr/>
        </p:nvPicPr>
        <p:blipFill>
          <a:blip r:embed="rId4"/>
          <a:stretch>
            <a:fillRect/>
          </a:stretch>
        </p:blipFill>
        <p:spPr>
          <a:xfrm>
            <a:off x="6260910" y="2953252"/>
            <a:ext cx="4007758" cy="3341385"/>
          </a:xfrm>
          <a:prstGeom prst="rect">
            <a:avLst/>
          </a:prstGeom>
        </p:spPr>
      </p:pic>
      <p:pic>
        <p:nvPicPr>
          <p:cNvPr id="6" name="Picture 5">
            <a:extLst>
              <a:ext uri="{FF2B5EF4-FFF2-40B4-BE49-F238E27FC236}">
                <a16:creationId xmlns:a16="http://schemas.microsoft.com/office/drawing/2014/main" id="{947444AC-3D30-720F-E435-F8B0F9BF809D}"/>
              </a:ext>
            </a:extLst>
          </p:cNvPr>
          <p:cNvPicPr>
            <a:picLocks noChangeAspect="1"/>
          </p:cNvPicPr>
          <p:nvPr/>
        </p:nvPicPr>
        <p:blipFill>
          <a:blip r:embed="rId5"/>
          <a:srcRect t="7538" b="8681"/>
          <a:stretch/>
        </p:blipFill>
        <p:spPr>
          <a:xfrm>
            <a:off x="7568810" y="921150"/>
            <a:ext cx="2933285" cy="1145306"/>
          </a:xfrm>
          <a:prstGeom prst="rect">
            <a:avLst/>
          </a:prstGeom>
        </p:spPr>
      </p:pic>
      <p:sp>
        <p:nvSpPr>
          <p:cNvPr id="7" name="TextBox 6">
            <a:extLst>
              <a:ext uri="{FF2B5EF4-FFF2-40B4-BE49-F238E27FC236}">
                <a16:creationId xmlns:a16="http://schemas.microsoft.com/office/drawing/2014/main" id="{1465D065-932E-4178-ABAD-2F6FF4D9FAA8}"/>
              </a:ext>
            </a:extLst>
          </p:cNvPr>
          <p:cNvSpPr txBox="1"/>
          <p:nvPr/>
        </p:nvSpPr>
        <p:spPr>
          <a:xfrm>
            <a:off x="6337087" y="2022714"/>
            <a:ext cx="5460406" cy="769441"/>
          </a:xfrm>
          <a:prstGeom prst="rect">
            <a:avLst/>
          </a:prstGeom>
          <a:noFill/>
        </p:spPr>
        <p:txBody>
          <a:bodyPr wrap="none" rtlCol="0">
            <a:spAutoFit/>
          </a:bodyPr>
          <a:lstStyle/>
          <a:p>
            <a:r>
              <a:rPr lang="en-US" sz="2400" dirty="0" err="1"/>
              <a:t>v</a:t>
            </a:r>
            <a:r>
              <a:rPr lang="en-US" sz="2000" baseline="-25000" dirty="0" err="1"/>
              <a:t>min</a:t>
            </a:r>
            <a:r>
              <a:rPr lang="en-US" sz="2000" dirty="0"/>
              <a:t> = 10 km/s (physical &amp; “complete”)</a:t>
            </a:r>
          </a:p>
          <a:p>
            <a:r>
              <a:rPr lang="en-US" sz="2000" dirty="0" err="1"/>
              <a:t>v</a:t>
            </a:r>
            <a:r>
              <a:rPr lang="en-US" sz="2000" baseline="-25000" dirty="0" err="1"/>
              <a:t>min</a:t>
            </a:r>
            <a:r>
              <a:rPr lang="en-US" sz="2000" dirty="0"/>
              <a:t> = 100 km/s (representative observational limit)</a:t>
            </a:r>
            <a:endParaRPr lang="en-US" sz="2400" dirty="0"/>
          </a:p>
        </p:txBody>
      </p:sp>
      <p:sp>
        <p:nvSpPr>
          <p:cNvPr id="10" name="Rectangle 9">
            <a:extLst>
              <a:ext uri="{FF2B5EF4-FFF2-40B4-BE49-F238E27FC236}">
                <a16:creationId xmlns:a16="http://schemas.microsoft.com/office/drawing/2014/main" id="{8A2C7E9B-57D5-E116-7BE4-801AD26AE49B}"/>
              </a:ext>
            </a:extLst>
          </p:cNvPr>
          <p:cNvSpPr/>
          <p:nvPr/>
        </p:nvSpPr>
        <p:spPr>
          <a:xfrm>
            <a:off x="8323283" y="3003334"/>
            <a:ext cx="165101" cy="2786155"/>
          </a:xfrm>
          <a:prstGeom prst="rect">
            <a:avLst/>
          </a:prstGeom>
          <a:solidFill>
            <a:srgbClr val="51C3F9">
              <a:alpha val="41961"/>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755A3C2-2B22-85E0-407C-25385DDDBFEC}"/>
              </a:ext>
            </a:extLst>
          </p:cNvPr>
          <p:cNvSpPr txBox="1"/>
          <p:nvPr/>
        </p:nvSpPr>
        <p:spPr>
          <a:xfrm>
            <a:off x="10108424" y="3657747"/>
            <a:ext cx="2104705" cy="1477328"/>
          </a:xfrm>
          <a:prstGeom prst="rect">
            <a:avLst/>
          </a:prstGeom>
          <a:noFill/>
        </p:spPr>
        <p:txBody>
          <a:bodyPr wrap="square" rtlCol="0">
            <a:spAutoFit/>
          </a:bodyPr>
          <a:lstStyle/>
          <a:p>
            <a:pPr algn="ctr"/>
            <a:r>
              <a:rPr lang="en-US" i="1" dirty="0"/>
              <a:t>Observationally,</a:t>
            </a:r>
          </a:p>
          <a:p>
            <a:pPr algn="ctr"/>
            <a:r>
              <a:rPr lang="en-US" i="1" dirty="0"/>
              <a:t>extremely hard to de-couple from host-galaxy dynamics</a:t>
            </a:r>
          </a:p>
        </p:txBody>
      </p:sp>
      <p:cxnSp>
        <p:nvCxnSpPr>
          <p:cNvPr id="13" name="Straight Arrow Connector 12">
            <a:extLst>
              <a:ext uri="{FF2B5EF4-FFF2-40B4-BE49-F238E27FC236}">
                <a16:creationId xmlns:a16="http://schemas.microsoft.com/office/drawing/2014/main" id="{BB787DDE-06CD-3383-22AD-3F7DF5E695CF}"/>
              </a:ext>
            </a:extLst>
          </p:cNvPr>
          <p:cNvCxnSpPr/>
          <p:nvPr/>
        </p:nvCxnSpPr>
        <p:spPr>
          <a:xfrm>
            <a:off x="8581024" y="4347946"/>
            <a:ext cx="1969733" cy="275998"/>
          </a:xfrm>
          <a:prstGeom prst="straightConnector1">
            <a:avLst/>
          </a:prstGeom>
          <a:ln w="38100">
            <a:solidFill>
              <a:srgbClr val="51C3F9"/>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EDD67AD-3E49-63D7-0FEE-BCE6A92C1373}"/>
              </a:ext>
            </a:extLst>
          </p:cNvPr>
          <p:cNvSpPr txBox="1"/>
          <p:nvPr/>
        </p:nvSpPr>
        <p:spPr>
          <a:xfrm>
            <a:off x="-1097280" y="5992790"/>
            <a:ext cx="6096000" cy="338554"/>
          </a:xfrm>
          <a:prstGeom prst="rect">
            <a:avLst/>
          </a:prstGeom>
          <a:noFill/>
        </p:spPr>
        <p:txBody>
          <a:bodyPr wrap="square">
            <a:spAutoFit/>
          </a:bodyPr>
          <a:lstStyle/>
          <a:p>
            <a:pPr marL="0" indent="0" algn="ctr">
              <a:buNone/>
            </a:pPr>
            <a:r>
              <a:rPr lang="en-US" sz="1600" dirty="0"/>
              <a:t>Ward, Costa, Harrison &amp; Mainieri (2024)</a:t>
            </a:r>
          </a:p>
        </p:txBody>
      </p:sp>
      <p:cxnSp>
        <p:nvCxnSpPr>
          <p:cNvPr id="16" name="Straight Arrow Connector 15">
            <a:extLst>
              <a:ext uri="{FF2B5EF4-FFF2-40B4-BE49-F238E27FC236}">
                <a16:creationId xmlns:a16="http://schemas.microsoft.com/office/drawing/2014/main" id="{9C60A9FA-D2B2-923F-DABB-7E0D9C43D2A0}"/>
              </a:ext>
            </a:extLst>
          </p:cNvPr>
          <p:cNvCxnSpPr>
            <a:cxnSpLocks/>
          </p:cNvCxnSpPr>
          <p:nvPr/>
        </p:nvCxnSpPr>
        <p:spPr>
          <a:xfrm flipH="1">
            <a:off x="2490257" y="1874110"/>
            <a:ext cx="645354" cy="78317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6" descr="A graph of gas and hot gas&#10;&#10;Description automatically generated">
            <a:extLst>
              <a:ext uri="{FF2B5EF4-FFF2-40B4-BE49-F238E27FC236}">
                <a16:creationId xmlns:a16="http://schemas.microsoft.com/office/drawing/2014/main" id="{92CBD22F-F209-FBB3-1841-8F14D078FBC7}"/>
              </a:ext>
            </a:extLst>
          </p:cNvPr>
          <p:cNvPicPr>
            <a:picLocks noChangeAspect="1"/>
          </p:cNvPicPr>
          <p:nvPr/>
        </p:nvPicPr>
        <p:blipFill>
          <a:blip r:embed="rId3"/>
          <a:srcRect l="14757" t="80370" r="49616" b="8519"/>
          <a:stretch/>
        </p:blipFill>
        <p:spPr>
          <a:xfrm>
            <a:off x="3135611" y="2329642"/>
            <a:ext cx="1594029" cy="762000"/>
          </a:xfrm>
          <a:prstGeom prst="rect">
            <a:avLst/>
          </a:prstGeom>
        </p:spPr>
      </p:pic>
      <p:sp>
        <p:nvSpPr>
          <p:cNvPr id="18" name="TextBox 17">
            <a:extLst>
              <a:ext uri="{FF2B5EF4-FFF2-40B4-BE49-F238E27FC236}">
                <a16:creationId xmlns:a16="http://schemas.microsoft.com/office/drawing/2014/main" id="{2802279D-60C9-4F34-1831-819EAFDDAB33}"/>
              </a:ext>
            </a:extLst>
          </p:cNvPr>
          <p:cNvSpPr txBox="1"/>
          <p:nvPr/>
        </p:nvSpPr>
        <p:spPr>
          <a:xfrm>
            <a:off x="2639113" y="5063726"/>
            <a:ext cx="554960" cy="369332"/>
          </a:xfrm>
          <a:prstGeom prst="rect">
            <a:avLst/>
          </a:prstGeom>
          <a:noFill/>
        </p:spPr>
        <p:txBody>
          <a:bodyPr wrap="square" rtlCol="0">
            <a:spAutoFit/>
          </a:bodyPr>
          <a:lstStyle/>
          <a:p>
            <a:r>
              <a:rPr lang="en-GB" dirty="0"/>
              <a:t>400</a:t>
            </a:r>
          </a:p>
        </p:txBody>
      </p:sp>
      <p:sp>
        <p:nvSpPr>
          <p:cNvPr id="19" name="TextBox 18">
            <a:extLst>
              <a:ext uri="{FF2B5EF4-FFF2-40B4-BE49-F238E27FC236}">
                <a16:creationId xmlns:a16="http://schemas.microsoft.com/office/drawing/2014/main" id="{904B1C34-21C0-2592-4E62-2C3E5A2974F9}"/>
              </a:ext>
            </a:extLst>
          </p:cNvPr>
          <p:cNvSpPr txBox="1"/>
          <p:nvPr/>
        </p:nvSpPr>
        <p:spPr>
          <a:xfrm>
            <a:off x="2091229" y="5063726"/>
            <a:ext cx="554960" cy="369332"/>
          </a:xfrm>
          <a:prstGeom prst="rect">
            <a:avLst/>
          </a:prstGeom>
          <a:noFill/>
        </p:spPr>
        <p:txBody>
          <a:bodyPr wrap="square" rtlCol="0">
            <a:spAutoFit/>
          </a:bodyPr>
          <a:lstStyle/>
          <a:p>
            <a:r>
              <a:rPr lang="en-GB" dirty="0"/>
              <a:t>100</a:t>
            </a:r>
          </a:p>
        </p:txBody>
      </p:sp>
      <p:sp>
        <p:nvSpPr>
          <p:cNvPr id="20" name="TextBox 19">
            <a:extLst>
              <a:ext uri="{FF2B5EF4-FFF2-40B4-BE49-F238E27FC236}">
                <a16:creationId xmlns:a16="http://schemas.microsoft.com/office/drawing/2014/main" id="{206ECC84-228E-49BA-0931-69EA68DE11FC}"/>
              </a:ext>
            </a:extLst>
          </p:cNvPr>
          <p:cNvSpPr txBox="1"/>
          <p:nvPr/>
        </p:nvSpPr>
        <p:spPr>
          <a:xfrm>
            <a:off x="1003729" y="5063726"/>
            <a:ext cx="554960" cy="369332"/>
          </a:xfrm>
          <a:prstGeom prst="rect">
            <a:avLst/>
          </a:prstGeom>
          <a:noFill/>
        </p:spPr>
        <p:txBody>
          <a:bodyPr wrap="square" rtlCol="0">
            <a:spAutoFit/>
          </a:bodyPr>
          <a:lstStyle/>
          <a:p>
            <a:r>
              <a:rPr lang="en-GB" dirty="0"/>
              <a:t>10</a:t>
            </a:r>
          </a:p>
        </p:txBody>
      </p:sp>
      <p:sp>
        <p:nvSpPr>
          <p:cNvPr id="21" name="TextBox 20">
            <a:extLst>
              <a:ext uri="{FF2B5EF4-FFF2-40B4-BE49-F238E27FC236}">
                <a16:creationId xmlns:a16="http://schemas.microsoft.com/office/drawing/2014/main" id="{B6120E91-71CC-42EF-0D87-C2B1C52A9261}"/>
              </a:ext>
            </a:extLst>
          </p:cNvPr>
          <p:cNvSpPr txBox="1"/>
          <p:nvPr/>
        </p:nvSpPr>
        <p:spPr>
          <a:xfrm>
            <a:off x="3321710" y="5376572"/>
            <a:ext cx="1583862" cy="369332"/>
          </a:xfrm>
          <a:prstGeom prst="rect">
            <a:avLst/>
          </a:prstGeom>
          <a:noFill/>
        </p:spPr>
        <p:txBody>
          <a:bodyPr wrap="square" rtlCol="0">
            <a:spAutoFit/>
          </a:bodyPr>
          <a:lstStyle/>
          <a:p>
            <a:r>
              <a:rPr lang="en-GB" dirty="0"/>
              <a:t>velocity (km/s</a:t>
            </a:r>
          </a:p>
        </p:txBody>
      </p:sp>
      <p:sp>
        <p:nvSpPr>
          <p:cNvPr id="22" name="TextBox 21">
            <a:extLst>
              <a:ext uri="{FF2B5EF4-FFF2-40B4-BE49-F238E27FC236}">
                <a16:creationId xmlns:a16="http://schemas.microsoft.com/office/drawing/2014/main" id="{2C137122-7CC0-A452-2C7A-61E508ACB38C}"/>
              </a:ext>
            </a:extLst>
          </p:cNvPr>
          <p:cNvSpPr txBox="1"/>
          <p:nvPr/>
        </p:nvSpPr>
        <p:spPr>
          <a:xfrm>
            <a:off x="9592362" y="6018638"/>
            <a:ext cx="2555571" cy="369332"/>
          </a:xfrm>
          <a:prstGeom prst="rect">
            <a:avLst/>
          </a:prstGeom>
          <a:noFill/>
        </p:spPr>
        <p:txBody>
          <a:bodyPr wrap="none" rtlCol="0">
            <a:spAutoFit/>
          </a:bodyPr>
          <a:lstStyle/>
          <a:p>
            <a:r>
              <a:rPr lang="en-GB" dirty="0"/>
              <a:t>See also Marconcini+23</a:t>
            </a:r>
          </a:p>
        </p:txBody>
      </p:sp>
      <p:pic>
        <p:nvPicPr>
          <p:cNvPr id="9" name="Picture 8" descr="eso-logo-p3005.jpg">
            <a:extLst>
              <a:ext uri="{FF2B5EF4-FFF2-40B4-BE49-F238E27FC236}">
                <a16:creationId xmlns:a16="http://schemas.microsoft.com/office/drawing/2014/main" id="{5A01364A-61F2-EA77-EBE3-249CE6B7AF4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033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22" grpId="0"/>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B7DFE15-FBA5-2B1F-E6F9-25AC56277EAD}"/>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A3D237F-B497-53CE-5478-D60EB14E6C53}"/>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E7914D3-96F9-86AF-6CC2-4A597E261990}"/>
              </a:ext>
            </a:extLst>
          </p:cNvPr>
          <p:cNvSpPr txBox="1"/>
          <p:nvPr/>
        </p:nvSpPr>
        <p:spPr>
          <a:xfrm>
            <a:off x="5938092" y="242144"/>
            <a:ext cx="5258812" cy="461665"/>
          </a:xfrm>
          <a:prstGeom prst="rect">
            <a:avLst/>
          </a:prstGeom>
          <a:noFill/>
        </p:spPr>
        <p:txBody>
          <a:bodyPr wrap="none" rtlCol="0">
            <a:spAutoFit/>
          </a:bodyPr>
          <a:lstStyle/>
          <a:p>
            <a:r>
              <a:rPr lang="en-US" sz="2400" dirty="0"/>
              <a:t>Challenges interpreting kinetic powers</a:t>
            </a:r>
          </a:p>
        </p:txBody>
      </p:sp>
      <p:cxnSp>
        <p:nvCxnSpPr>
          <p:cNvPr id="8" name="Straight Connector 7">
            <a:extLst>
              <a:ext uri="{FF2B5EF4-FFF2-40B4-BE49-F238E27FC236}">
                <a16:creationId xmlns:a16="http://schemas.microsoft.com/office/drawing/2014/main" id="{A073A68E-EF52-3C24-9CA9-0379E702A2CF}"/>
              </a:ext>
            </a:extLst>
          </p:cNvPr>
          <p:cNvCxnSpPr>
            <a:cxnSpLocks/>
          </p:cNvCxnSpPr>
          <p:nvPr/>
        </p:nvCxnSpPr>
        <p:spPr>
          <a:xfrm>
            <a:off x="5938092" y="765904"/>
            <a:ext cx="5258812"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319B534F-CD88-D557-214C-42B10FC68776}"/>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 </a:t>
            </a:r>
          </a:p>
        </p:txBody>
      </p:sp>
      <p:grpSp>
        <p:nvGrpSpPr>
          <p:cNvPr id="19" name="Group 18">
            <a:extLst>
              <a:ext uri="{FF2B5EF4-FFF2-40B4-BE49-F238E27FC236}">
                <a16:creationId xmlns:a16="http://schemas.microsoft.com/office/drawing/2014/main" id="{3C3786CB-F051-EA1A-7BF0-F19C4D09F940}"/>
              </a:ext>
            </a:extLst>
          </p:cNvPr>
          <p:cNvGrpSpPr/>
          <p:nvPr/>
        </p:nvGrpSpPr>
        <p:grpSpPr>
          <a:xfrm>
            <a:off x="527416" y="1966750"/>
            <a:ext cx="5264448" cy="3240000"/>
            <a:chOff x="1115590" y="1789918"/>
            <a:chExt cx="5264448" cy="3240000"/>
          </a:xfrm>
        </p:grpSpPr>
        <p:pic>
          <p:nvPicPr>
            <p:cNvPr id="17" name="Picture 16" descr="A diagram of a graph&#10;&#10;Description automatically generated">
              <a:extLst>
                <a:ext uri="{FF2B5EF4-FFF2-40B4-BE49-F238E27FC236}">
                  <a16:creationId xmlns:a16="http://schemas.microsoft.com/office/drawing/2014/main" id="{FE163D6C-4E05-5E6A-FF1D-6503198A0D6F}"/>
                </a:ext>
              </a:extLst>
            </p:cNvPr>
            <p:cNvPicPr>
              <a:picLocks noChangeAspect="1"/>
            </p:cNvPicPr>
            <p:nvPr/>
          </p:nvPicPr>
          <p:blipFill>
            <a:blip r:embed="rId3"/>
            <a:srcRect t="62285" b="-1"/>
            <a:stretch/>
          </p:blipFill>
          <p:spPr>
            <a:xfrm>
              <a:off x="1115590" y="1789918"/>
              <a:ext cx="5264448" cy="3240000"/>
            </a:xfrm>
            <a:prstGeom prst="rect">
              <a:avLst/>
            </a:prstGeom>
          </p:spPr>
        </p:pic>
        <p:sp>
          <p:nvSpPr>
            <p:cNvPr id="18" name="Down Arrow 17">
              <a:extLst>
                <a:ext uri="{FF2B5EF4-FFF2-40B4-BE49-F238E27FC236}">
                  <a16:creationId xmlns:a16="http://schemas.microsoft.com/office/drawing/2014/main" id="{F7998A8A-D7E6-29D8-C8D3-C9A06A6B9B0C}"/>
                </a:ext>
              </a:extLst>
            </p:cNvPr>
            <p:cNvSpPr/>
            <p:nvPr/>
          </p:nvSpPr>
          <p:spPr>
            <a:xfrm>
              <a:off x="5921262" y="1954787"/>
              <a:ext cx="337436" cy="206675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4D74EB1D-B987-FDFF-F2CD-782A7B54CD67}"/>
              </a:ext>
            </a:extLst>
          </p:cNvPr>
          <p:cNvSpPr txBox="1"/>
          <p:nvPr/>
        </p:nvSpPr>
        <p:spPr>
          <a:xfrm>
            <a:off x="6523475" y="1885961"/>
            <a:ext cx="5809304" cy="2246769"/>
          </a:xfrm>
          <a:prstGeom prst="rect">
            <a:avLst/>
          </a:prstGeom>
          <a:noFill/>
        </p:spPr>
        <p:txBody>
          <a:bodyPr wrap="square" rtlCol="0">
            <a:spAutoFit/>
          </a:bodyPr>
          <a:lstStyle/>
          <a:p>
            <a:r>
              <a:rPr lang="en-US" sz="2000" dirty="0"/>
              <a:t>Low measured kinetics coupling efficiencies:</a:t>
            </a:r>
          </a:p>
          <a:p>
            <a:pPr marL="285750" indent="-285750">
              <a:buFontTx/>
              <a:buChar char="-"/>
            </a:pPr>
            <a:r>
              <a:rPr lang="en-US" sz="2000" dirty="0"/>
              <a:t>Energy losses (gravitational work, radiative cooling)</a:t>
            </a:r>
          </a:p>
          <a:p>
            <a:pPr marL="285750" indent="-285750">
              <a:buFontTx/>
              <a:buChar char="-"/>
            </a:pPr>
            <a:r>
              <a:rPr lang="en-US" sz="2000" dirty="0"/>
              <a:t>Missing phases</a:t>
            </a:r>
          </a:p>
          <a:p>
            <a:pPr marL="285750" indent="-285750">
              <a:buFontTx/>
              <a:buChar char="-"/>
            </a:pPr>
            <a:endParaRPr lang="en-US" sz="2000" dirty="0"/>
          </a:p>
          <a:p>
            <a:r>
              <a:rPr lang="en-US" sz="2000" dirty="0"/>
              <a:t>Observed kinetic coupling efficiencies may </a:t>
            </a:r>
          </a:p>
          <a:p>
            <a:r>
              <a:rPr lang="en-US" sz="2000" dirty="0"/>
              <a:t>provide limited information on potential impact! </a:t>
            </a:r>
          </a:p>
        </p:txBody>
      </p:sp>
      <p:sp>
        <p:nvSpPr>
          <p:cNvPr id="21" name="TextBox 20">
            <a:extLst>
              <a:ext uri="{FF2B5EF4-FFF2-40B4-BE49-F238E27FC236}">
                <a16:creationId xmlns:a16="http://schemas.microsoft.com/office/drawing/2014/main" id="{C0A8EC96-6FA6-515F-6266-C299F5D18DB5}"/>
              </a:ext>
            </a:extLst>
          </p:cNvPr>
          <p:cNvSpPr txBox="1"/>
          <p:nvPr/>
        </p:nvSpPr>
        <p:spPr>
          <a:xfrm>
            <a:off x="6324602" y="4537435"/>
            <a:ext cx="5339981" cy="1015663"/>
          </a:xfrm>
          <a:prstGeom prst="rect">
            <a:avLst/>
          </a:prstGeom>
          <a:solidFill>
            <a:schemeClr val="tx2">
              <a:lumMod val="10000"/>
              <a:lumOff val="90000"/>
            </a:schemeClr>
          </a:solidFill>
        </p:spPr>
        <p:txBody>
          <a:bodyPr wrap="square" rtlCol="0">
            <a:spAutoFit/>
          </a:bodyPr>
          <a:lstStyle/>
          <a:p>
            <a:pPr algn="ctr"/>
            <a:r>
              <a:rPr lang="en-US" sz="2000" dirty="0"/>
              <a:t>Note:  “Feedback Efficiencies” in cosmological feedback models are NOT the same as kinetic coupling efficiencies.</a:t>
            </a:r>
            <a:endParaRPr lang="en-US" dirty="0"/>
          </a:p>
        </p:txBody>
      </p:sp>
      <p:sp>
        <p:nvSpPr>
          <p:cNvPr id="22" name="TextBox 21">
            <a:extLst>
              <a:ext uri="{FF2B5EF4-FFF2-40B4-BE49-F238E27FC236}">
                <a16:creationId xmlns:a16="http://schemas.microsoft.com/office/drawing/2014/main" id="{C6FA48FC-6F9A-52FF-7F97-BA313DA87C92}"/>
              </a:ext>
            </a:extLst>
          </p:cNvPr>
          <p:cNvSpPr txBox="1"/>
          <p:nvPr/>
        </p:nvSpPr>
        <p:spPr>
          <a:xfrm>
            <a:off x="-1097280" y="5992790"/>
            <a:ext cx="6096000" cy="338554"/>
          </a:xfrm>
          <a:prstGeom prst="rect">
            <a:avLst/>
          </a:prstGeom>
          <a:noFill/>
        </p:spPr>
        <p:txBody>
          <a:bodyPr wrap="square">
            <a:spAutoFit/>
          </a:bodyPr>
          <a:lstStyle/>
          <a:p>
            <a:pPr marL="0" indent="0" algn="ctr">
              <a:buNone/>
            </a:pPr>
            <a:r>
              <a:rPr lang="en-US" sz="1600" dirty="0"/>
              <a:t>Ward, Costa, Harrison &amp; Mainieri (2024)</a:t>
            </a:r>
          </a:p>
        </p:txBody>
      </p:sp>
      <p:sp>
        <p:nvSpPr>
          <p:cNvPr id="23" name="TextBox 22">
            <a:extLst>
              <a:ext uri="{FF2B5EF4-FFF2-40B4-BE49-F238E27FC236}">
                <a16:creationId xmlns:a16="http://schemas.microsoft.com/office/drawing/2014/main" id="{700F22BD-27C1-6800-926B-6432368EAE05}"/>
              </a:ext>
            </a:extLst>
          </p:cNvPr>
          <p:cNvSpPr txBox="1"/>
          <p:nvPr/>
        </p:nvSpPr>
        <p:spPr>
          <a:xfrm>
            <a:off x="1296387" y="1028044"/>
            <a:ext cx="5611536" cy="400110"/>
          </a:xfrm>
          <a:prstGeom prst="rect">
            <a:avLst/>
          </a:prstGeom>
          <a:noFill/>
        </p:spPr>
        <p:txBody>
          <a:bodyPr wrap="none" rtlCol="0">
            <a:spAutoFit/>
          </a:bodyPr>
          <a:lstStyle/>
          <a:p>
            <a:r>
              <a:rPr lang="en-GB" sz="2000" dirty="0"/>
              <a:t>How efficiently the AGN wind couples to the ISM?</a:t>
            </a:r>
          </a:p>
        </p:txBody>
      </p:sp>
      <p:sp>
        <p:nvSpPr>
          <p:cNvPr id="24" name="TextBox 23">
            <a:extLst>
              <a:ext uri="{FF2B5EF4-FFF2-40B4-BE49-F238E27FC236}">
                <a16:creationId xmlns:a16="http://schemas.microsoft.com/office/drawing/2014/main" id="{82161080-714B-FA37-A494-F0C06478197C}"/>
              </a:ext>
            </a:extLst>
          </p:cNvPr>
          <p:cNvSpPr txBox="1"/>
          <p:nvPr/>
        </p:nvSpPr>
        <p:spPr>
          <a:xfrm>
            <a:off x="2185257" y="2131619"/>
            <a:ext cx="2813463" cy="369332"/>
          </a:xfrm>
          <a:prstGeom prst="rect">
            <a:avLst/>
          </a:prstGeom>
          <a:noFill/>
        </p:spPr>
        <p:txBody>
          <a:bodyPr wrap="none" rtlCol="0">
            <a:spAutoFit/>
          </a:bodyPr>
          <a:lstStyle/>
          <a:p>
            <a:r>
              <a:rPr lang="en-GB" b="1" dirty="0">
                <a:solidFill>
                  <a:srgbClr val="FFC000"/>
                </a:solidFill>
              </a:rPr>
              <a:t>Injected energy rate 1.7%</a:t>
            </a:r>
          </a:p>
        </p:txBody>
      </p:sp>
      <p:sp>
        <p:nvSpPr>
          <p:cNvPr id="25" name="TextBox 24">
            <a:extLst>
              <a:ext uri="{FF2B5EF4-FFF2-40B4-BE49-F238E27FC236}">
                <a16:creationId xmlns:a16="http://schemas.microsoft.com/office/drawing/2014/main" id="{CD3EA6BF-9EC5-044E-A169-EB3AF26A0A44}"/>
              </a:ext>
            </a:extLst>
          </p:cNvPr>
          <p:cNvSpPr txBox="1"/>
          <p:nvPr/>
        </p:nvSpPr>
        <p:spPr>
          <a:xfrm>
            <a:off x="4036652" y="2613462"/>
            <a:ext cx="1255472" cy="369332"/>
          </a:xfrm>
          <a:prstGeom prst="rect">
            <a:avLst/>
          </a:prstGeom>
          <a:noFill/>
        </p:spPr>
        <p:txBody>
          <a:bodyPr wrap="none" rtlCol="0">
            <a:spAutoFit/>
          </a:bodyPr>
          <a:lstStyle/>
          <a:p>
            <a:r>
              <a:rPr lang="en-GB" b="1" dirty="0">
                <a:solidFill>
                  <a:srgbClr val="FF0000"/>
                </a:solidFill>
              </a:rPr>
              <a:t>Hot phase</a:t>
            </a:r>
          </a:p>
        </p:txBody>
      </p:sp>
      <p:sp>
        <p:nvSpPr>
          <p:cNvPr id="26" name="TextBox 25">
            <a:extLst>
              <a:ext uri="{FF2B5EF4-FFF2-40B4-BE49-F238E27FC236}">
                <a16:creationId xmlns:a16="http://schemas.microsoft.com/office/drawing/2014/main" id="{10DF1C26-CA34-F222-222D-F65B0105E4D8}"/>
              </a:ext>
            </a:extLst>
          </p:cNvPr>
          <p:cNvSpPr txBox="1"/>
          <p:nvPr/>
        </p:nvSpPr>
        <p:spPr>
          <a:xfrm>
            <a:off x="4036652" y="3754628"/>
            <a:ext cx="1372492" cy="369332"/>
          </a:xfrm>
          <a:prstGeom prst="rect">
            <a:avLst/>
          </a:prstGeom>
          <a:noFill/>
        </p:spPr>
        <p:txBody>
          <a:bodyPr wrap="none" rtlCol="0">
            <a:spAutoFit/>
          </a:bodyPr>
          <a:lstStyle/>
          <a:p>
            <a:r>
              <a:rPr lang="en-GB" b="1" dirty="0">
                <a:solidFill>
                  <a:srgbClr val="0070C0"/>
                </a:solidFill>
              </a:rPr>
              <a:t>Cold phase</a:t>
            </a:r>
          </a:p>
        </p:txBody>
      </p:sp>
      <p:pic>
        <p:nvPicPr>
          <p:cNvPr id="29" name="Picture 28" descr="A math equations on a white background&#10;&#10;Description automatically generated">
            <a:extLst>
              <a:ext uri="{FF2B5EF4-FFF2-40B4-BE49-F238E27FC236}">
                <a16:creationId xmlns:a16="http://schemas.microsoft.com/office/drawing/2014/main" id="{2412E105-FC2B-BC51-43A9-AC157BB74134}"/>
              </a:ext>
            </a:extLst>
          </p:cNvPr>
          <p:cNvPicPr>
            <a:picLocks noChangeAspect="1"/>
          </p:cNvPicPr>
          <p:nvPr/>
        </p:nvPicPr>
        <p:blipFill>
          <a:blip r:embed="rId4"/>
          <a:stretch>
            <a:fillRect/>
          </a:stretch>
        </p:blipFill>
        <p:spPr>
          <a:xfrm>
            <a:off x="1791988" y="3027034"/>
            <a:ext cx="1800000" cy="665493"/>
          </a:xfrm>
          <a:prstGeom prst="rect">
            <a:avLst/>
          </a:prstGeom>
        </p:spPr>
      </p:pic>
      <p:pic>
        <p:nvPicPr>
          <p:cNvPr id="2" name="Picture 1" descr="eso-logo-p3005.jpg">
            <a:extLst>
              <a:ext uri="{FF2B5EF4-FFF2-40B4-BE49-F238E27FC236}">
                <a16:creationId xmlns:a16="http://schemas.microsoft.com/office/drawing/2014/main" id="{A4936D68-4ABF-43E5-6BCA-914B922C8EB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0465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C9FC3-3BD2-8596-6D11-8427B6A82F0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E81FE97-04CB-7A8F-DB40-DFC2E4657404}"/>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cxnSp>
        <p:nvCxnSpPr>
          <p:cNvPr id="30" name="Straight Connector 29">
            <a:extLst>
              <a:ext uri="{FF2B5EF4-FFF2-40B4-BE49-F238E27FC236}">
                <a16:creationId xmlns:a16="http://schemas.microsoft.com/office/drawing/2014/main" id="{B734B708-EAD9-2608-714D-1A4E66867905}"/>
              </a:ext>
            </a:extLst>
          </p:cNvPr>
          <p:cNvCxnSpPr>
            <a:cxnSpLocks/>
          </p:cNvCxnSpPr>
          <p:nvPr/>
        </p:nvCxnSpPr>
        <p:spPr>
          <a:xfrm>
            <a:off x="4385538" y="666565"/>
            <a:ext cx="7414572" cy="12784"/>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eso-logo-p3005.jpg">
            <a:extLst>
              <a:ext uri="{FF2B5EF4-FFF2-40B4-BE49-F238E27FC236}">
                <a16:creationId xmlns:a16="http://schemas.microsoft.com/office/drawing/2014/main" id="{79216AC9-1FDB-C7DC-FD9E-E729DB6CAC3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DDEAAD6B-827D-CC52-2361-E8C7EA33F12D}"/>
              </a:ext>
            </a:extLst>
          </p:cNvPr>
          <p:cNvSpPr txBox="1"/>
          <p:nvPr/>
        </p:nvSpPr>
        <p:spPr>
          <a:xfrm>
            <a:off x="6992923" y="56966"/>
            <a:ext cx="6109854" cy="523220"/>
          </a:xfrm>
          <a:prstGeom prst="rect">
            <a:avLst/>
          </a:prstGeom>
          <a:noFill/>
        </p:spPr>
        <p:txBody>
          <a:bodyPr wrap="square">
            <a:spAutoFit/>
          </a:bodyPr>
          <a:lstStyle/>
          <a:p>
            <a:pPr algn="ctr"/>
            <a:r>
              <a:rPr lang="en-US" altLang="en-US" sz="2800" dirty="0"/>
              <a:t>CGM</a:t>
            </a:r>
          </a:p>
        </p:txBody>
      </p:sp>
      <p:pic>
        <p:nvPicPr>
          <p:cNvPr id="6" name="Picture 5">
            <a:extLst>
              <a:ext uri="{FF2B5EF4-FFF2-40B4-BE49-F238E27FC236}">
                <a16:creationId xmlns:a16="http://schemas.microsoft.com/office/drawing/2014/main" id="{9F41E1A9-E177-082A-5C1A-58F1FE070A94}"/>
              </a:ext>
            </a:extLst>
          </p:cNvPr>
          <p:cNvPicPr>
            <a:picLocks noChangeAspect="1"/>
          </p:cNvPicPr>
          <p:nvPr/>
        </p:nvPicPr>
        <p:blipFill>
          <a:blip r:embed="rId4"/>
          <a:stretch>
            <a:fillRect/>
          </a:stretch>
        </p:blipFill>
        <p:spPr>
          <a:xfrm>
            <a:off x="2857499" y="1160626"/>
            <a:ext cx="6084871" cy="4881270"/>
          </a:xfrm>
          <a:prstGeom prst="rect">
            <a:avLst/>
          </a:prstGeom>
        </p:spPr>
      </p:pic>
    </p:spTree>
    <p:extLst>
      <p:ext uri="{BB962C8B-B14F-4D97-AF65-F5344CB8AC3E}">
        <p14:creationId xmlns:p14="http://schemas.microsoft.com/office/powerpoint/2010/main" val="1838535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6D9D7-BAB4-E2AB-C869-7E73029CAB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9794284-883B-A570-0D6F-58FFD09C50A4}"/>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cxnSp>
        <p:nvCxnSpPr>
          <p:cNvPr id="30" name="Straight Connector 29">
            <a:extLst>
              <a:ext uri="{FF2B5EF4-FFF2-40B4-BE49-F238E27FC236}">
                <a16:creationId xmlns:a16="http://schemas.microsoft.com/office/drawing/2014/main" id="{3825C2B7-293D-C093-F33E-E3D7031D9B82}"/>
              </a:ext>
            </a:extLst>
          </p:cNvPr>
          <p:cNvCxnSpPr>
            <a:cxnSpLocks/>
          </p:cNvCxnSpPr>
          <p:nvPr/>
        </p:nvCxnSpPr>
        <p:spPr>
          <a:xfrm>
            <a:off x="5633884" y="679349"/>
            <a:ext cx="6166226"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eso-logo-p3005.jpg">
            <a:extLst>
              <a:ext uri="{FF2B5EF4-FFF2-40B4-BE49-F238E27FC236}">
                <a16:creationId xmlns:a16="http://schemas.microsoft.com/office/drawing/2014/main" id="{EFE39191-5808-C74D-63AE-19C4F38C18E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3E3340B6-4967-0344-D1BD-0BE9EB4DEB31}"/>
              </a:ext>
            </a:extLst>
          </p:cNvPr>
          <p:cNvSpPr txBox="1"/>
          <p:nvPr/>
        </p:nvSpPr>
        <p:spPr>
          <a:xfrm>
            <a:off x="4417195" y="56966"/>
            <a:ext cx="8599603" cy="523220"/>
          </a:xfrm>
          <a:prstGeom prst="rect">
            <a:avLst/>
          </a:prstGeom>
          <a:noFill/>
        </p:spPr>
        <p:txBody>
          <a:bodyPr wrap="square">
            <a:spAutoFit/>
          </a:bodyPr>
          <a:lstStyle/>
          <a:p>
            <a:pPr algn="ctr"/>
            <a:r>
              <a:rPr lang="en-US" altLang="en-US" sz="2800" dirty="0"/>
              <a:t>The imprint of AGN-feedback in the CGM</a:t>
            </a:r>
          </a:p>
        </p:txBody>
      </p:sp>
      <p:pic>
        <p:nvPicPr>
          <p:cNvPr id="7" name="Picture 6">
            <a:extLst>
              <a:ext uri="{FF2B5EF4-FFF2-40B4-BE49-F238E27FC236}">
                <a16:creationId xmlns:a16="http://schemas.microsoft.com/office/drawing/2014/main" id="{07823ECF-37A1-28F8-71E6-4BF8A0BC9954}"/>
              </a:ext>
            </a:extLst>
          </p:cNvPr>
          <p:cNvPicPr>
            <a:picLocks noChangeAspect="1"/>
          </p:cNvPicPr>
          <p:nvPr/>
        </p:nvPicPr>
        <p:blipFill>
          <a:blip r:embed="rId4"/>
          <a:stretch>
            <a:fillRect/>
          </a:stretch>
        </p:blipFill>
        <p:spPr>
          <a:xfrm>
            <a:off x="940004" y="1324498"/>
            <a:ext cx="4318603" cy="4618235"/>
          </a:xfrm>
          <a:prstGeom prst="rect">
            <a:avLst/>
          </a:prstGeom>
        </p:spPr>
      </p:pic>
      <p:sp>
        <p:nvSpPr>
          <p:cNvPr id="8" name="TextBox 7">
            <a:extLst>
              <a:ext uri="{FF2B5EF4-FFF2-40B4-BE49-F238E27FC236}">
                <a16:creationId xmlns:a16="http://schemas.microsoft.com/office/drawing/2014/main" id="{55B9D80B-C753-8A54-F54F-4A96EDED9C66}"/>
              </a:ext>
            </a:extLst>
          </p:cNvPr>
          <p:cNvSpPr txBox="1"/>
          <p:nvPr/>
        </p:nvSpPr>
        <p:spPr>
          <a:xfrm rot="16200000">
            <a:off x="528519" y="5054805"/>
            <a:ext cx="1192305" cy="369332"/>
          </a:xfrm>
          <a:prstGeom prst="rect">
            <a:avLst/>
          </a:prstGeom>
          <a:noFill/>
        </p:spPr>
        <p:txBody>
          <a:bodyPr wrap="square">
            <a:spAutoFit/>
          </a:bodyPr>
          <a:lstStyle/>
          <a:p>
            <a:r>
              <a:rPr lang="en-US" b="0" i="0" u="none" strike="noStrike" dirty="0">
                <a:effectLst/>
                <a:latin typeface="Roboto Condensed" panose="020F0502020204030204" pitchFamily="34" charset="0"/>
              </a:rPr>
              <a:t>Costa+22</a:t>
            </a:r>
            <a:endParaRPr lang="en-US" dirty="0"/>
          </a:p>
        </p:txBody>
      </p:sp>
      <p:grpSp>
        <p:nvGrpSpPr>
          <p:cNvPr id="9" name="Group 8">
            <a:extLst>
              <a:ext uri="{FF2B5EF4-FFF2-40B4-BE49-F238E27FC236}">
                <a16:creationId xmlns:a16="http://schemas.microsoft.com/office/drawing/2014/main" id="{FAEDFE64-17DE-DB02-8CE0-B48384F083C1}"/>
              </a:ext>
            </a:extLst>
          </p:cNvPr>
          <p:cNvGrpSpPr/>
          <p:nvPr/>
        </p:nvGrpSpPr>
        <p:grpSpPr>
          <a:xfrm>
            <a:off x="5771535" y="2471510"/>
            <a:ext cx="6292647" cy="2767961"/>
            <a:chOff x="254884" y="2056756"/>
            <a:chExt cx="11340216" cy="4305300"/>
          </a:xfrm>
        </p:grpSpPr>
        <p:pic>
          <p:nvPicPr>
            <p:cNvPr id="10" name="Picture 9">
              <a:extLst>
                <a:ext uri="{FF2B5EF4-FFF2-40B4-BE49-F238E27FC236}">
                  <a16:creationId xmlns:a16="http://schemas.microsoft.com/office/drawing/2014/main" id="{40AE15D1-FE7C-81BA-979D-32F033E313F4}"/>
                </a:ext>
              </a:extLst>
            </p:cNvPr>
            <p:cNvPicPr>
              <a:picLocks noChangeAspect="1"/>
            </p:cNvPicPr>
            <p:nvPr/>
          </p:nvPicPr>
          <p:blipFill>
            <a:blip r:embed="rId5"/>
            <a:stretch>
              <a:fillRect/>
            </a:stretch>
          </p:blipFill>
          <p:spPr>
            <a:xfrm>
              <a:off x="254884" y="2056756"/>
              <a:ext cx="5852516" cy="4305299"/>
            </a:xfrm>
            <a:prstGeom prst="rect">
              <a:avLst/>
            </a:prstGeom>
          </p:spPr>
        </p:pic>
        <p:pic>
          <p:nvPicPr>
            <p:cNvPr id="11" name="Picture 10">
              <a:extLst>
                <a:ext uri="{FF2B5EF4-FFF2-40B4-BE49-F238E27FC236}">
                  <a16:creationId xmlns:a16="http://schemas.microsoft.com/office/drawing/2014/main" id="{5F9BAAA0-C5EF-FD2F-C0EF-8787C2ED76EE}"/>
                </a:ext>
              </a:extLst>
            </p:cNvPr>
            <p:cNvPicPr>
              <a:picLocks noChangeAspect="1"/>
            </p:cNvPicPr>
            <p:nvPr/>
          </p:nvPicPr>
          <p:blipFill>
            <a:blip r:embed="rId6"/>
            <a:stretch>
              <a:fillRect/>
            </a:stretch>
          </p:blipFill>
          <p:spPr>
            <a:xfrm>
              <a:off x="6096000" y="2056756"/>
              <a:ext cx="5499100" cy="4305300"/>
            </a:xfrm>
            <a:prstGeom prst="rect">
              <a:avLst/>
            </a:prstGeom>
          </p:spPr>
        </p:pic>
      </p:grpSp>
      <p:sp>
        <p:nvSpPr>
          <p:cNvPr id="12" name="TextBox 11">
            <a:extLst>
              <a:ext uri="{FF2B5EF4-FFF2-40B4-BE49-F238E27FC236}">
                <a16:creationId xmlns:a16="http://schemas.microsoft.com/office/drawing/2014/main" id="{A7E30502-9A30-FE23-E0FA-38C274CB82C5}"/>
              </a:ext>
            </a:extLst>
          </p:cNvPr>
          <p:cNvSpPr txBox="1"/>
          <p:nvPr/>
        </p:nvSpPr>
        <p:spPr>
          <a:xfrm>
            <a:off x="6236112" y="1248847"/>
            <a:ext cx="5339981" cy="1015663"/>
          </a:xfrm>
          <a:prstGeom prst="rect">
            <a:avLst/>
          </a:prstGeom>
          <a:solidFill>
            <a:schemeClr val="tx2">
              <a:lumMod val="10000"/>
              <a:lumOff val="90000"/>
            </a:schemeClr>
          </a:solidFill>
        </p:spPr>
        <p:txBody>
          <a:bodyPr wrap="square" rtlCol="0">
            <a:spAutoFit/>
          </a:bodyPr>
          <a:lstStyle/>
          <a:p>
            <a:pPr algn="ctr"/>
            <a:r>
              <a:rPr lang="en-US" sz="2000" dirty="0"/>
              <a:t>AGN driven outflows are a necessary ingredient to reproduce the observed Ly⍺ halos around quasars on 100 kpc scales.</a:t>
            </a:r>
            <a:endParaRPr lang="en-US" dirty="0"/>
          </a:p>
        </p:txBody>
      </p:sp>
    </p:spTree>
    <p:extLst>
      <p:ext uri="{BB962C8B-B14F-4D97-AF65-F5344CB8AC3E}">
        <p14:creationId xmlns:p14="http://schemas.microsoft.com/office/powerpoint/2010/main" val="36637041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C7631-2122-6FCE-1CC4-2F6CA41826D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75F5247-B0E7-59B3-DB2F-8C2F486738C5}"/>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cxnSp>
        <p:nvCxnSpPr>
          <p:cNvPr id="30" name="Straight Connector 29">
            <a:extLst>
              <a:ext uri="{FF2B5EF4-FFF2-40B4-BE49-F238E27FC236}">
                <a16:creationId xmlns:a16="http://schemas.microsoft.com/office/drawing/2014/main" id="{9AC33523-C9C5-890A-B27C-882D5CEC624F}"/>
              </a:ext>
            </a:extLst>
          </p:cNvPr>
          <p:cNvCxnSpPr>
            <a:cxnSpLocks/>
          </p:cNvCxnSpPr>
          <p:nvPr/>
        </p:nvCxnSpPr>
        <p:spPr>
          <a:xfrm>
            <a:off x="5633884" y="679349"/>
            <a:ext cx="6166226"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eso-logo-p3005.jpg">
            <a:extLst>
              <a:ext uri="{FF2B5EF4-FFF2-40B4-BE49-F238E27FC236}">
                <a16:creationId xmlns:a16="http://schemas.microsoft.com/office/drawing/2014/main" id="{BABD365F-8A95-C0C1-2BC0-D30B91558B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4970EE0B-2A4B-A827-7B21-DB94DD92ED1B}"/>
              </a:ext>
            </a:extLst>
          </p:cNvPr>
          <p:cNvSpPr txBox="1"/>
          <p:nvPr/>
        </p:nvSpPr>
        <p:spPr>
          <a:xfrm>
            <a:off x="4417195" y="56966"/>
            <a:ext cx="8599603" cy="523220"/>
          </a:xfrm>
          <a:prstGeom prst="rect">
            <a:avLst/>
          </a:prstGeom>
          <a:noFill/>
        </p:spPr>
        <p:txBody>
          <a:bodyPr wrap="square">
            <a:spAutoFit/>
          </a:bodyPr>
          <a:lstStyle/>
          <a:p>
            <a:pPr algn="ctr"/>
            <a:r>
              <a:rPr lang="en-US" altLang="en-US" sz="2800" dirty="0"/>
              <a:t>The imprint of AGN-feedback in the CGM</a:t>
            </a:r>
          </a:p>
        </p:txBody>
      </p:sp>
      <p:sp>
        <p:nvSpPr>
          <p:cNvPr id="8" name="TextBox 7">
            <a:extLst>
              <a:ext uri="{FF2B5EF4-FFF2-40B4-BE49-F238E27FC236}">
                <a16:creationId xmlns:a16="http://schemas.microsoft.com/office/drawing/2014/main" id="{0625D859-CC20-6AA9-50B7-ADB2C2B5C0FC}"/>
              </a:ext>
            </a:extLst>
          </p:cNvPr>
          <p:cNvSpPr txBox="1"/>
          <p:nvPr/>
        </p:nvSpPr>
        <p:spPr>
          <a:xfrm rot="16200000">
            <a:off x="745171" y="3729846"/>
            <a:ext cx="1867306" cy="369332"/>
          </a:xfrm>
          <a:prstGeom prst="rect">
            <a:avLst/>
          </a:prstGeom>
          <a:noFill/>
        </p:spPr>
        <p:txBody>
          <a:bodyPr wrap="square">
            <a:spAutoFit/>
          </a:bodyPr>
          <a:lstStyle/>
          <a:p>
            <a:r>
              <a:rPr lang="en-US" b="0" i="0" u="none" strike="noStrike" dirty="0">
                <a:effectLst/>
                <a:latin typeface="Roboto Condensed" panose="020F0502020204030204" pitchFamily="34" charset="0"/>
              </a:rPr>
              <a:t>Rueda Varga+25</a:t>
            </a:r>
            <a:endParaRPr lang="en-US" dirty="0"/>
          </a:p>
        </p:txBody>
      </p:sp>
      <p:pic>
        <p:nvPicPr>
          <p:cNvPr id="2" name="Picture 1">
            <a:extLst>
              <a:ext uri="{FF2B5EF4-FFF2-40B4-BE49-F238E27FC236}">
                <a16:creationId xmlns:a16="http://schemas.microsoft.com/office/drawing/2014/main" id="{45CE3B24-11A5-7952-C7C3-C0C198E8F2FA}"/>
              </a:ext>
            </a:extLst>
          </p:cNvPr>
          <p:cNvPicPr>
            <a:picLocks noChangeAspect="1"/>
          </p:cNvPicPr>
          <p:nvPr/>
        </p:nvPicPr>
        <p:blipFill>
          <a:blip r:embed="rId4"/>
          <a:stretch>
            <a:fillRect/>
          </a:stretch>
        </p:blipFill>
        <p:spPr>
          <a:xfrm>
            <a:off x="2756184" y="857431"/>
            <a:ext cx="6918320" cy="1972733"/>
          </a:xfrm>
          <a:prstGeom prst="rect">
            <a:avLst/>
          </a:prstGeom>
        </p:spPr>
      </p:pic>
      <p:pic>
        <p:nvPicPr>
          <p:cNvPr id="12" name="Picture 11">
            <a:extLst>
              <a:ext uri="{FF2B5EF4-FFF2-40B4-BE49-F238E27FC236}">
                <a16:creationId xmlns:a16="http://schemas.microsoft.com/office/drawing/2014/main" id="{FEB2B16D-3F32-1F0E-FA9F-F00E875C6317}"/>
              </a:ext>
            </a:extLst>
          </p:cNvPr>
          <p:cNvPicPr>
            <a:picLocks noChangeAspect="1"/>
          </p:cNvPicPr>
          <p:nvPr/>
        </p:nvPicPr>
        <p:blipFill>
          <a:blip r:embed="rId5"/>
          <a:stretch>
            <a:fillRect/>
          </a:stretch>
        </p:blipFill>
        <p:spPr>
          <a:xfrm>
            <a:off x="1988418" y="3048209"/>
            <a:ext cx="4276756" cy="1921794"/>
          </a:xfrm>
          <a:prstGeom prst="rect">
            <a:avLst/>
          </a:prstGeom>
        </p:spPr>
      </p:pic>
      <p:pic>
        <p:nvPicPr>
          <p:cNvPr id="14" name="Picture 13">
            <a:extLst>
              <a:ext uri="{FF2B5EF4-FFF2-40B4-BE49-F238E27FC236}">
                <a16:creationId xmlns:a16="http://schemas.microsoft.com/office/drawing/2014/main" id="{4ADCFB61-6605-09DE-E3F3-E0D4E1D3F7A4}"/>
              </a:ext>
            </a:extLst>
          </p:cNvPr>
          <p:cNvPicPr>
            <a:picLocks noChangeAspect="1"/>
          </p:cNvPicPr>
          <p:nvPr/>
        </p:nvPicPr>
        <p:blipFill>
          <a:blip r:embed="rId6"/>
          <a:stretch>
            <a:fillRect/>
          </a:stretch>
        </p:blipFill>
        <p:spPr>
          <a:xfrm>
            <a:off x="6265174" y="3048208"/>
            <a:ext cx="4276757" cy="1921795"/>
          </a:xfrm>
          <a:prstGeom prst="rect">
            <a:avLst/>
          </a:prstGeom>
        </p:spPr>
      </p:pic>
      <p:cxnSp>
        <p:nvCxnSpPr>
          <p:cNvPr id="17" name="Straight Connector 16">
            <a:extLst>
              <a:ext uri="{FF2B5EF4-FFF2-40B4-BE49-F238E27FC236}">
                <a16:creationId xmlns:a16="http://schemas.microsoft.com/office/drawing/2014/main" id="{FD26B1BF-8038-BA2B-16FF-96ED1A6433C9}"/>
              </a:ext>
            </a:extLst>
          </p:cNvPr>
          <p:cNvCxnSpPr/>
          <p:nvPr/>
        </p:nvCxnSpPr>
        <p:spPr>
          <a:xfrm flipH="1">
            <a:off x="6265174" y="2201662"/>
            <a:ext cx="2138378" cy="1047565"/>
          </a:xfrm>
          <a:prstGeom prst="line">
            <a:avLst/>
          </a:prstGeom>
          <a:ln w="38100">
            <a:solidFill>
              <a:srgbClr val="00B0F0"/>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840F06CB-1A5E-9350-4CD0-03DC8E64A25D}"/>
              </a:ext>
            </a:extLst>
          </p:cNvPr>
          <p:cNvSpPr txBox="1"/>
          <p:nvPr/>
        </p:nvSpPr>
        <p:spPr>
          <a:xfrm>
            <a:off x="3763500" y="3682434"/>
            <a:ext cx="1307389" cy="369332"/>
          </a:xfrm>
          <a:prstGeom prst="rect">
            <a:avLst/>
          </a:prstGeom>
          <a:noFill/>
        </p:spPr>
        <p:txBody>
          <a:bodyPr wrap="square" rtlCol="0">
            <a:spAutoFit/>
          </a:bodyPr>
          <a:lstStyle/>
          <a:p>
            <a:r>
              <a:rPr lang="en-US" dirty="0"/>
              <a:t>[OIII]</a:t>
            </a:r>
          </a:p>
        </p:txBody>
      </p:sp>
      <p:sp>
        <p:nvSpPr>
          <p:cNvPr id="19" name="TextBox 18">
            <a:extLst>
              <a:ext uri="{FF2B5EF4-FFF2-40B4-BE49-F238E27FC236}">
                <a16:creationId xmlns:a16="http://schemas.microsoft.com/office/drawing/2014/main" id="{BF161452-AD6E-8E9B-1262-E37BF7829777}"/>
              </a:ext>
            </a:extLst>
          </p:cNvPr>
          <p:cNvSpPr txBox="1"/>
          <p:nvPr/>
        </p:nvSpPr>
        <p:spPr>
          <a:xfrm>
            <a:off x="3257104" y="3729846"/>
            <a:ext cx="530151" cy="369332"/>
          </a:xfrm>
          <a:prstGeom prst="rect">
            <a:avLst/>
          </a:prstGeom>
          <a:noFill/>
        </p:spPr>
        <p:txBody>
          <a:bodyPr wrap="square" rtlCol="0">
            <a:spAutoFit/>
          </a:bodyPr>
          <a:lstStyle/>
          <a:p>
            <a:r>
              <a:rPr lang="en-US" dirty="0"/>
              <a:t>Hβ</a:t>
            </a:r>
          </a:p>
        </p:txBody>
      </p:sp>
      <p:grpSp>
        <p:nvGrpSpPr>
          <p:cNvPr id="23" name="Group 22">
            <a:extLst>
              <a:ext uri="{FF2B5EF4-FFF2-40B4-BE49-F238E27FC236}">
                <a16:creationId xmlns:a16="http://schemas.microsoft.com/office/drawing/2014/main" id="{40772C91-AAEC-F2BC-41BF-F17F1A9515DE}"/>
              </a:ext>
            </a:extLst>
          </p:cNvPr>
          <p:cNvGrpSpPr/>
          <p:nvPr/>
        </p:nvGrpSpPr>
        <p:grpSpPr>
          <a:xfrm>
            <a:off x="2756184" y="5188047"/>
            <a:ext cx="7454129" cy="742796"/>
            <a:chOff x="9581888" y="2106873"/>
            <a:chExt cx="2705538" cy="2842371"/>
          </a:xfrm>
        </p:grpSpPr>
        <p:sp>
          <p:nvSpPr>
            <p:cNvPr id="24" name="Rounded Rectangle 23">
              <a:extLst>
                <a:ext uri="{FF2B5EF4-FFF2-40B4-BE49-F238E27FC236}">
                  <a16:creationId xmlns:a16="http://schemas.microsoft.com/office/drawing/2014/main" id="{9A725267-505B-830C-642B-54445E6C3AA6}"/>
                </a:ext>
              </a:extLst>
            </p:cNvPr>
            <p:cNvSpPr/>
            <p:nvPr/>
          </p:nvSpPr>
          <p:spPr>
            <a:xfrm>
              <a:off x="9581888" y="2812457"/>
              <a:ext cx="2705538" cy="2136787"/>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a:p>
              <a:pPr algn="ctr"/>
              <a:r>
                <a:rPr lang="en-GB" dirty="0">
                  <a:solidFill>
                    <a:schemeClr val="tx1"/>
                  </a:solidFill>
                </a:rPr>
                <a:t>Galaxy scale ionized outflows detected at the centre of all nebulae.</a:t>
              </a:r>
            </a:p>
            <a:p>
              <a:pPr algn="ctr"/>
              <a:endParaRPr lang="en-GB" dirty="0"/>
            </a:p>
          </p:txBody>
        </p:sp>
        <p:sp>
          <p:nvSpPr>
            <p:cNvPr id="25" name="TextBox 24">
              <a:extLst>
                <a:ext uri="{FF2B5EF4-FFF2-40B4-BE49-F238E27FC236}">
                  <a16:creationId xmlns:a16="http://schemas.microsoft.com/office/drawing/2014/main" id="{F28E05D3-A146-DD17-F437-F5C994301727}"/>
                </a:ext>
              </a:extLst>
            </p:cNvPr>
            <p:cNvSpPr txBox="1"/>
            <p:nvPr/>
          </p:nvSpPr>
          <p:spPr>
            <a:xfrm>
              <a:off x="9581888" y="2106873"/>
              <a:ext cx="2494175" cy="743394"/>
            </a:xfrm>
            <a:prstGeom prst="rect">
              <a:avLst/>
            </a:prstGeom>
            <a:noFill/>
          </p:spPr>
          <p:txBody>
            <a:bodyPr wrap="square" rtlCol="0">
              <a:spAutoFit/>
            </a:bodyPr>
            <a:lstStyle/>
            <a:p>
              <a:pPr algn="ctr"/>
              <a:endParaRPr lang="en-GB" dirty="0"/>
            </a:p>
          </p:txBody>
        </p:sp>
      </p:grpSp>
    </p:spTree>
    <p:extLst>
      <p:ext uri="{BB962C8B-B14F-4D97-AF65-F5344CB8AC3E}">
        <p14:creationId xmlns:p14="http://schemas.microsoft.com/office/powerpoint/2010/main" val="150839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07C6A-E012-C829-EDA1-821115EC6F8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A47BBF9-5E0A-530E-5120-66DDF70B0677}"/>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cxnSp>
        <p:nvCxnSpPr>
          <p:cNvPr id="30" name="Straight Connector 29">
            <a:extLst>
              <a:ext uri="{FF2B5EF4-FFF2-40B4-BE49-F238E27FC236}">
                <a16:creationId xmlns:a16="http://schemas.microsoft.com/office/drawing/2014/main" id="{C0E7E61C-5BF9-B559-D488-64ADF360B5A9}"/>
              </a:ext>
            </a:extLst>
          </p:cNvPr>
          <p:cNvCxnSpPr>
            <a:cxnSpLocks/>
          </p:cNvCxnSpPr>
          <p:nvPr/>
        </p:nvCxnSpPr>
        <p:spPr>
          <a:xfrm>
            <a:off x="5633884" y="679349"/>
            <a:ext cx="6166226"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eso-logo-p3005.jpg">
            <a:extLst>
              <a:ext uri="{FF2B5EF4-FFF2-40B4-BE49-F238E27FC236}">
                <a16:creationId xmlns:a16="http://schemas.microsoft.com/office/drawing/2014/main" id="{0A9AF365-5414-24B4-5053-E3ED85974B4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98C496E-3A92-3F55-8BA9-6D468CFF52EE}"/>
              </a:ext>
            </a:extLst>
          </p:cNvPr>
          <p:cNvSpPr txBox="1"/>
          <p:nvPr/>
        </p:nvSpPr>
        <p:spPr>
          <a:xfrm>
            <a:off x="4417195" y="56966"/>
            <a:ext cx="8599603" cy="523220"/>
          </a:xfrm>
          <a:prstGeom prst="rect">
            <a:avLst/>
          </a:prstGeom>
          <a:noFill/>
        </p:spPr>
        <p:txBody>
          <a:bodyPr wrap="square">
            <a:spAutoFit/>
          </a:bodyPr>
          <a:lstStyle/>
          <a:p>
            <a:pPr algn="ctr"/>
            <a:r>
              <a:rPr lang="en-US" altLang="en-US" sz="2800" dirty="0"/>
              <a:t>The imprint of AGN-feedback in the CGM</a:t>
            </a:r>
          </a:p>
        </p:txBody>
      </p:sp>
      <p:grpSp>
        <p:nvGrpSpPr>
          <p:cNvPr id="23" name="Group 22">
            <a:extLst>
              <a:ext uri="{FF2B5EF4-FFF2-40B4-BE49-F238E27FC236}">
                <a16:creationId xmlns:a16="http://schemas.microsoft.com/office/drawing/2014/main" id="{95440C3B-4C0C-AF8B-E848-F5051751CD62}"/>
              </a:ext>
            </a:extLst>
          </p:cNvPr>
          <p:cNvGrpSpPr/>
          <p:nvPr/>
        </p:nvGrpSpPr>
        <p:grpSpPr>
          <a:xfrm>
            <a:off x="2547840" y="5199937"/>
            <a:ext cx="7454129" cy="742796"/>
            <a:chOff x="9581888" y="2106873"/>
            <a:chExt cx="2705538" cy="2842371"/>
          </a:xfrm>
        </p:grpSpPr>
        <p:sp>
          <p:nvSpPr>
            <p:cNvPr id="24" name="Rounded Rectangle 23">
              <a:extLst>
                <a:ext uri="{FF2B5EF4-FFF2-40B4-BE49-F238E27FC236}">
                  <a16:creationId xmlns:a16="http://schemas.microsoft.com/office/drawing/2014/main" id="{DAED4640-F71B-E9DE-AE35-55281AEE9809}"/>
                </a:ext>
              </a:extLst>
            </p:cNvPr>
            <p:cNvSpPr/>
            <p:nvPr/>
          </p:nvSpPr>
          <p:spPr>
            <a:xfrm>
              <a:off x="9581888" y="2349279"/>
              <a:ext cx="2705538" cy="259996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a:p>
              <a:pPr algn="ctr"/>
              <a:r>
                <a:rPr lang="en-GB" dirty="0">
                  <a:solidFill>
                    <a:schemeClr val="tx1"/>
                  </a:solidFill>
                </a:rPr>
                <a:t>Positive correlation between outflow power and nebulae properties (extension and luminosity)</a:t>
              </a:r>
            </a:p>
            <a:p>
              <a:pPr algn="ctr"/>
              <a:endParaRPr lang="en-GB" dirty="0"/>
            </a:p>
          </p:txBody>
        </p:sp>
        <p:sp>
          <p:nvSpPr>
            <p:cNvPr id="25" name="TextBox 24">
              <a:extLst>
                <a:ext uri="{FF2B5EF4-FFF2-40B4-BE49-F238E27FC236}">
                  <a16:creationId xmlns:a16="http://schemas.microsoft.com/office/drawing/2014/main" id="{B2FFFDE6-2209-82F8-027C-788ABAF45797}"/>
                </a:ext>
              </a:extLst>
            </p:cNvPr>
            <p:cNvSpPr txBox="1"/>
            <p:nvPr/>
          </p:nvSpPr>
          <p:spPr>
            <a:xfrm>
              <a:off x="9581888" y="2106873"/>
              <a:ext cx="2494175" cy="743394"/>
            </a:xfrm>
            <a:prstGeom prst="rect">
              <a:avLst/>
            </a:prstGeom>
            <a:noFill/>
          </p:spPr>
          <p:txBody>
            <a:bodyPr wrap="square" rtlCol="0">
              <a:spAutoFit/>
            </a:bodyPr>
            <a:lstStyle/>
            <a:p>
              <a:pPr algn="ctr"/>
              <a:endParaRPr lang="en-GB" dirty="0"/>
            </a:p>
          </p:txBody>
        </p:sp>
      </p:grpSp>
      <p:pic>
        <p:nvPicPr>
          <p:cNvPr id="4" name="Picture 3">
            <a:extLst>
              <a:ext uri="{FF2B5EF4-FFF2-40B4-BE49-F238E27FC236}">
                <a16:creationId xmlns:a16="http://schemas.microsoft.com/office/drawing/2014/main" id="{9FD3CD36-4F58-818E-7094-A67369C09632}"/>
              </a:ext>
            </a:extLst>
          </p:cNvPr>
          <p:cNvPicPr>
            <a:picLocks noChangeAspect="1"/>
          </p:cNvPicPr>
          <p:nvPr/>
        </p:nvPicPr>
        <p:blipFill>
          <a:blip r:embed="rId4"/>
          <a:stretch>
            <a:fillRect/>
          </a:stretch>
        </p:blipFill>
        <p:spPr>
          <a:xfrm>
            <a:off x="1152765" y="1463792"/>
            <a:ext cx="4364139" cy="3522935"/>
          </a:xfrm>
          <a:prstGeom prst="rect">
            <a:avLst/>
          </a:prstGeom>
          <a:ln w="19050">
            <a:solidFill>
              <a:schemeClr val="tx1"/>
            </a:solidFill>
          </a:ln>
        </p:spPr>
      </p:pic>
      <p:sp>
        <p:nvSpPr>
          <p:cNvPr id="6" name="TextBox 5">
            <a:extLst>
              <a:ext uri="{FF2B5EF4-FFF2-40B4-BE49-F238E27FC236}">
                <a16:creationId xmlns:a16="http://schemas.microsoft.com/office/drawing/2014/main" id="{1889F613-C273-D539-E7C6-AE3A54BC2D5B}"/>
              </a:ext>
            </a:extLst>
          </p:cNvPr>
          <p:cNvSpPr txBox="1"/>
          <p:nvPr/>
        </p:nvSpPr>
        <p:spPr>
          <a:xfrm rot="16200000">
            <a:off x="-120805" y="3823499"/>
            <a:ext cx="1867306" cy="369332"/>
          </a:xfrm>
          <a:prstGeom prst="rect">
            <a:avLst/>
          </a:prstGeom>
          <a:noFill/>
        </p:spPr>
        <p:txBody>
          <a:bodyPr wrap="square">
            <a:spAutoFit/>
          </a:bodyPr>
          <a:lstStyle/>
          <a:p>
            <a:r>
              <a:rPr lang="en-US" b="0" i="0" u="none" strike="noStrike" dirty="0">
                <a:effectLst/>
                <a:latin typeface="Roboto Condensed" panose="020F0502020204030204" pitchFamily="34" charset="0"/>
              </a:rPr>
              <a:t>Rueda Varga+25</a:t>
            </a:r>
            <a:endParaRPr lang="en-US" dirty="0"/>
          </a:p>
        </p:txBody>
      </p:sp>
      <p:sp>
        <p:nvSpPr>
          <p:cNvPr id="7" name="Oval 6">
            <a:extLst>
              <a:ext uri="{FF2B5EF4-FFF2-40B4-BE49-F238E27FC236}">
                <a16:creationId xmlns:a16="http://schemas.microsoft.com/office/drawing/2014/main" id="{CAE63C10-7F31-1997-196D-77C5560C095E}"/>
              </a:ext>
            </a:extLst>
          </p:cNvPr>
          <p:cNvSpPr/>
          <p:nvPr/>
        </p:nvSpPr>
        <p:spPr>
          <a:xfrm>
            <a:off x="4262336" y="2736939"/>
            <a:ext cx="731520" cy="731520"/>
          </a:xfrm>
          <a:prstGeom prst="ellipse">
            <a:avLst/>
          </a:prstGeom>
          <a:noFill/>
          <a:ln w="762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C19AA8C1-00E7-7F28-5E15-75AC35A72E60}"/>
              </a:ext>
            </a:extLst>
          </p:cNvPr>
          <p:cNvGrpSpPr/>
          <p:nvPr/>
        </p:nvGrpSpPr>
        <p:grpSpPr>
          <a:xfrm>
            <a:off x="7120241" y="1016280"/>
            <a:ext cx="3193510" cy="2832090"/>
            <a:chOff x="8114855" y="57802"/>
            <a:chExt cx="3424002" cy="3371198"/>
          </a:xfrm>
        </p:grpSpPr>
        <p:pic>
          <p:nvPicPr>
            <p:cNvPr id="10" name="Picture 9">
              <a:extLst>
                <a:ext uri="{FF2B5EF4-FFF2-40B4-BE49-F238E27FC236}">
                  <a16:creationId xmlns:a16="http://schemas.microsoft.com/office/drawing/2014/main" id="{6F602C89-AA99-E4C8-70CE-B0C05B94841C}"/>
                </a:ext>
              </a:extLst>
            </p:cNvPr>
            <p:cNvPicPr>
              <a:picLocks noChangeAspect="1"/>
            </p:cNvPicPr>
            <p:nvPr/>
          </p:nvPicPr>
          <p:blipFill>
            <a:blip r:embed="rId5"/>
            <a:stretch>
              <a:fillRect/>
            </a:stretch>
          </p:blipFill>
          <p:spPr>
            <a:xfrm>
              <a:off x="8114855" y="57802"/>
              <a:ext cx="2884518" cy="3371198"/>
            </a:xfrm>
            <a:prstGeom prst="rect">
              <a:avLst/>
            </a:prstGeom>
            <a:ln w="12700">
              <a:noFill/>
            </a:ln>
          </p:spPr>
        </p:pic>
        <p:pic>
          <p:nvPicPr>
            <p:cNvPr id="11" name="Picture 10">
              <a:extLst>
                <a:ext uri="{FF2B5EF4-FFF2-40B4-BE49-F238E27FC236}">
                  <a16:creationId xmlns:a16="http://schemas.microsoft.com/office/drawing/2014/main" id="{59F9C650-218C-F6D7-359E-E2A092FE341C}"/>
                </a:ext>
              </a:extLst>
            </p:cNvPr>
            <p:cNvPicPr>
              <a:picLocks noChangeAspect="1"/>
            </p:cNvPicPr>
            <p:nvPr/>
          </p:nvPicPr>
          <p:blipFill>
            <a:blip r:embed="rId6"/>
            <a:stretch>
              <a:fillRect/>
            </a:stretch>
          </p:blipFill>
          <p:spPr>
            <a:xfrm>
              <a:off x="10999373" y="57802"/>
              <a:ext cx="539484" cy="3371198"/>
            </a:xfrm>
            <a:prstGeom prst="rect">
              <a:avLst/>
            </a:prstGeom>
            <a:ln w="12700">
              <a:noFill/>
            </a:ln>
          </p:spPr>
        </p:pic>
      </p:grpSp>
      <p:cxnSp>
        <p:nvCxnSpPr>
          <p:cNvPr id="16" name="Straight Connector 15">
            <a:extLst>
              <a:ext uri="{FF2B5EF4-FFF2-40B4-BE49-F238E27FC236}">
                <a16:creationId xmlns:a16="http://schemas.microsoft.com/office/drawing/2014/main" id="{78B75A38-9F2D-B96A-05CB-43A9AB5EBAC6}"/>
              </a:ext>
            </a:extLst>
          </p:cNvPr>
          <p:cNvCxnSpPr>
            <a:cxnSpLocks/>
          </p:cNvCxnSpPr>
          <p:nvPr/>
        </p:nvCxnSpPr>
        <p:spPr>
          <a:xfrm flipV="1">
            <a:off x="4993856" y="1250582"/>
            <a:ext cx="2369411" cy="1852117"/>
          </a:xfrm>
          <a:prstGeom prst="line">
            <a:avLst/>
          </a:prstGeom>
          <a:ln w="38100">
            <a:solidFill>
              <a:srgbClr val="0070C0"/>
            </a:solidFill>
          </a:ln>
        </p:spPr>
        <p:style>
          <a:lnRef idx="2">
            <a:schemeClr val="accent1"/>
          </a:lnRef>
          <a:fillRef idx="0">
            <a:schemeClr val="accent1"/>
          </a:fillRef>
          <a:effectRef idx="1">
            <a:schemeClr val="accent1"/>
          </a:effectRef>
          <a:fontRef idx="minor">
            <a:schemeClr val="tx1"/>
          </a:fontRef>
        </p:style>
      </p:cxnSp>
      <p:sp>
        <p:nvSpPr>
          <p:cNvPr id="28" name="Title 1">
            <a:extLst>
              <a:ext uri="{FF2B5EF4-FFF2-40B4-BE49-F238E27FC236}">
                <a16:creationId xmlns:a16="http://schemas.microsoft.com/office/drawing/2014/main" id="{E07DFD38-225D-D75C-8F34-102FA24BD3FB}"/>
              </a:ext>
            </a:extLst>
          </p:cNvPr>
          <p:cNvSpPr>
            <a:spLocks noGrp="1"/>
          </p:cNvSpPr>
          <p:nvPr>
            <p:ph type="title"/>
          </p:nvPr>
        </p:nvSpPr>
        <p:spPr>
          <a:xfrm>
            <a:off x="7120241" y="3959132"/>
            <a:ext cx="3740025" cy="851763"/>
          </a:xfrm>
          <a:ln>
            <a:solidFill>
              <a:schemeClr val="accent2">
                <a:lumMod val="50000"/>
              </a:schemeClr>
            </a:solidFill>
          </a:ln>
        </p:spPr>
        <p:txBody>
          <a:bodyPr>
            <a:normAutofit fontScale="90000"/>
          </a:bodyPr>
          <a:lstStyle/>
          <a:p>
            <a:pPr algn="ctr"/>
            <a:r>
              <a:rPr lang="en-US" sz="1800" dirty="0">
                <a:solidFill>
                  <a:srgbClr val="333333"/>
                </a:solidFill>
                <a:latin typeface="+mn-lt"/>
              </a:rPr>
              <a:t>ALTERNATIVE POWERING MECHANISMS OF THE L</a:t>
            </a:r>
            <a:r>
              <a:rPr lang="en-US" sz="1800" cap="none" dirty="0">
                <a:solidFill>
                  <a:srgbClr val="333333"/>
                </a:solidFill>
                <a:latin typeface="+mn-lt"/>
              </a:rPr>
              <a:t>y</a:t>
            </a:r>
            <a:r>
              <a:rPr lang="en-US" sz="1800" dirty="0">
                <a:solidFill>
                  <a:srgbClr val="333333"/>
                </a:solidFill>
                <a:latin typeface="+mn-lt"/>
              </a:rPr>
              <a:t>-⍺ NEBULAE </a:t>
            </a:r>
            <a:endParaRPr lang="en-US" sz="1800" dirty="0">
              <a:solidFill>
                <a:schemeClr val="accent2">
                  <a:lumMod val="50000"/>
                </a:schemeClr>
              </a:solidFill>
              <a:latin typeface="+mn-lt"/>
            </a:endParaRPr>
          </a:p>
        </p:txBody>
      </p:sp>
    </p:spTree>
    <p:extLst>
      <p:ext uri="{BB962C8B-B14F-4D97-AF65-F5344CB8AC3E}">
        <p14:creationId xmlns:p14="http://schemas.microsoft.com/office/powerpoint/2010/main" val="368326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24A34-810D-7C56-1D69-E9AE9CD70F13}"/>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100B071-3A6E-BB9C-BA9D-7D98F1D85025}"/>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4984C64-B1D5-DED2-31D1-ADD8CF4F2E47}"/>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grpSp>
        <p:nvGrpSpPr>
          <p:cNvPr id="2" name="Group 1">
            <a:extLst>
              <a:ext uri="{FF2B5EF4-FFF2-40B4-BE49-F238E27FC236}">
                <a16:creationId xmlns:a16="http://schemas.microsoft.com/office/drawing/2014/main" id="{F4100462-11E5-1537-764E-9DC6198AE8A5}"/>
              </a:ext>
            </a:extLst>
          </p:cNvPr>
          <p:cNvGrpSpPr/>
          <p:nvPr/>
        </p:nvGrpSpPr>
        <p:grpSpPr>
          <a:xfrm>
            <a:off x="6096000" y="1114985"/>
            <a:ext cx="4610590" cy="4834113"/>
            <a:chOff x="808586" y="2060482"/>
            <a:chExt cx="4445680" cy="4401536"/>
          </a:xfrm>
        </p:grpSpPr>
        <p:grpSp>
          <p:nvGrpSpPr>
            <p:cNvPr id="14" name="Group 13">
              <a:extLst>
                <a:ext uri="{FF2B5EF4-FFF2-40B4-BE49-F238E27FC236}">
                  <a16:creationId xmlns:a16="http://schemas.microsoft.com/office/drawing/2014/main" id="{91BEBA75-3871-1C75-257E-16742FC94F83}"/>
                </a:ext>
              </a:extLst>
            </p:cNvPr>
            <p:cNvGrpSpPr/>
            <p:nvPr/>
          </p:nvGrpSpPr>
          <p:grpSpPr>
            <a:xfrm>
              <a:off x="934266" y="4858785"/>
              <a:ext cx="4320000" cy="1603233"/>
              <a:chOff x="9409460" y="2039877"/>
              <a:chExt cx="2794181" cy="2216047"/>
            </a:xfrm>
          </p:grpSpPr>
          <p:sp>
            <p:nvSpPr>
              <p:cNvPr id="15" name="Rounded Rectangle 14">
                <a:extLst>
                  <a:ext uri="{FF2B5EF4-FFF2-40B4-BE49-F238E27FC236}">
                    <a16:creationId xmlns:a16="http://schemas.microsoft.com/office/drawing/2014/main" id="{9551B8F3-DEF5-878C-F46B-2F3D030E8C49}"/>
                  </a:ext>
                </a:extLst>
              </p:cNvPr>
              <p:cNvSpPr/>
              <p:nvPr/>
            </p:nvSpPr>
            <p:spPr>
              <a:xfrm>
                <a:off x="9409460" y="2039877"/>
                <a:ext cx="2794181" cy="2216047"/>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TextBox 15">
                <a:extLst>
                  <a:ext uri="{FF2B5EF4-FFF2-40B4-BE49-F238E27FC236}">
                    <a16:creationId xmlns:a16="http://schemas.microsoft.com/office/drawing/2014/main" id="{B667C74D-F7C6-E2A0-C728-4E82CE4D0F12}"/>
                  </a:ext>
                </a:extLst>
              </p:cNvPr>
              <p:cNvSpPr txBox="1"/>
              <p:nvPr/>
            </p:nvSpPr>
            <p:spPr>
              <a:xfrm>
                <a:off x="9498103" y="2105278"/>
                <a:ext cx="2705538" cy="2042018"/>
              </a:xfrm>
              <a:prstGeom prst="rect">
                <a:avLst/>
              </a:prstGeom>
              <a:noFill/>
            </p:spPr>
            <p:txBody>
              <a:bodyPr wrap="square" rtlCol="0">
                <a:spAutoFit/>
              </a:bodyPr>
              <a:lstStyle/>
              <a:p>
                <a:r>
                  <a:rPr lang="en-GB" b="1" dirty="0"/>
                  <a:t>SKA low + mid</a:t>
                </a:r>
              </a:p>
              <a:p>
                <a:pPr marL="285750" indent="-285750">
                  <a:buFont typeface="Arial" panose="020B0604020202020204" pitchFamily="34" charset="0"/>
                  <a:buChar char="•"/>
                </a:pPr>
                <a:r>
                  <a:rPr lang="en-GB" dirty="0"/>
                  <a:t>Continuum: collimated jets resolved at the same level of simulations</a:t>
                </a:r>
              </a:p>
              <a:p>
                <a:pPr marL="285750" indent="-285750">
                  <a:buFont typeface="Arial" panose="020B0604020202020204" pitchFamily="34" charset="0"/>
                  <a:buChar char="•"/>
                </a:pPr>
                <a:r>
                  <a:rPr lang="en-GB" dirty="0"/>
                  <a:t>HI: spatially resolved atomic gas out to intermediate redshift</a:t>
                </a:r>
              </a:p>
            </p:txBody>
          </p:sp>
        </p:grpSp>
        <p:grpSp>
          <p:nvGrpSpPr>
            <p:cNvPr id="10" name="Group 9">
              <a:extLst>
                <a:ext uri="{FF2B5EF4-FFF2-40B4-BE49-F238E27FC236}">
                  <a16:creationId xmlns:a16="http://schemas.microsoft.com/office/drawing/2014/main" id="{B6867136-90B4-7E7A-8843-1AD7A598C72D}"/>
                </a:ext>
              </a:extLst>
            </p:cNvPr>
            <p:cNvGrpSpPr/>
            <p:nvPr/>
          </p:nvGrpSpPr>
          <p:grpSpPr>
            <a:xfrm>
              <a:off x="808586" y="2060482"/>
              <a:ext cx="4320000" cy="2251443"/>
              <a:chOff x="740062" y="1969982"/>
              <a:chExt cx="4320000" cy="2251443"/>
            </a:xfrm>
          </p:grpSpPr>
          <p:pic>
            <p:nvPicPr>
              <p:cNvPr id="18" name="Picture 17" descr="A satellite dishes in the desert&#10;&#10;AI-generated content may be incorrect.">
                <a:extLst>
                  <a:ext uri="{FF2B5EF4-FFF2-40B4-BE49-F238E27FC236}">
                    <a16:creationId xmlns:a16="http://schemas.microsoft.com/office/drawing/2014/main" id="{9A8D9232-00BB-4712-954C-0F3560E24402}"/>
                  </a:ext>
                </a:extLst>
              </p:cNvPr>
              <p:cNvPicPr>
                <a:picLocks noChangeAspect="1"/>
              </p:cNvPicPr>
              <p:nvPr/>
            </p:nvPicPr>
            <p:blipFill>
              <a:blip r:embed="rId3"/>
              <a:stretch>
                <a:fillRect/>
              </a:stretch>
            </p:blipFill>
            <p:spPr>
              <a:xfrm>
                <a:off x="740062" y="1977269"/>
                <a:ext cx="4320000" cy="2244156"/>
              </a:xfrm>
              <a:prstGeom prst="rect">
                <a:avLst/>
              </a:prstGeom>
            </p:spPr>
          </p:pic>
          <p:pic>
            <p:nvPicPr>
              <p:cNvPr id="8" name="Picture 7" descr="A logo with stars and a white background&#10;&#10;AI-generated content may be incorrect.">
                <a:extLst>
                  <a:ext uri="{FF2B5EF4-FFF2-40B4-BE49-F238E27FC236}">
                    <a16:creationId xmlns:a16="http://schemas.microsoft.com/office/drawing/2014/main" id="{7E576EC6-0018-2E67-1A78-E1F3ED0A6B02}"/>
                  </a:ext>
                </a:extLst>
              </p:cNvPr>
              <p:cNvPicPr>
                <a:picLocks noChangeAspect="1"/>
              </p:cNvPicPr>
              <p:nvPr/>
            </p:nvPicPr>
            <p:blipFill>
              <a:blip r:embed="rId4"/>
              <a:stretch>
                <a:fillRect/>
              </a:stretch>
            </p:blipFill>
            <p:spPr>
              <a:xfrm>
                <a:off x="3620062" y="1969982"/>
                <a:ext cx="1440000" cy="609280"/>
              </a:xfrm>
              <a:prstGeom prst="rect">
                <a:avLst/>
              </a:prstGeom>
            </p:spPr>
          </p:pic>
        </p:grpSp>
      </p:grpSp>
      <p:grpSp>
        <p:nvGrpSpPr>
          <p:cNvPr id="31" name="Group 30">
            <a:extLst>
              <a:ext uri="{FF2B5EF4-FFF2-40B4-BE49-F238E27FC236}">
                <a16:creationId xmlns:a16="http://schemas.microsoft.com/office/drawing/2014/main" id="{99265C4B-3846-32CC-52B8-4E86ED9DC416}"/>
              </a:ext>
            </a:extLst>
          </p:cNvPr>
          <p:cNvGrpSpPr/>
          <p:nvPr/>
        </p:nvGrpSpPr>
        <p:grpSpPr>
          <a:xfrm>
            <a:off x="9350477" y="295782"/>
            <a:ext cx="2202426" cy="541215"/>
            <a:chOff x="9350477" y="295782"/>
            <a:chExt cx="2202426" cy="541215"/>
          </a:xfrm>
        </p:grpSpPr>
        <p:cxnSp>
          <p:nvCxnSpPr>
            <p:cNvPr id="32" name="Straight Connector 31">
              <a:extLst>
                <a:ext uri="{FF2B5EF4-FFF2-40B4-BE49-F238E27FC236}">
                  <a16:creationId xmlns:a16="http://schemas.microsoft.com/office/drawing/2014/main" id="{0560EF6E-7611-4D6B-C8E3-D25CFE4552AE}"/>
                </a:ext>
              </a:extLst>
            </p:cNvPr>
            <p:cNvCxnSpPr>
              <a:cxnSpLocks/>
            </p:cNvCxnSpPr>
            <p:nvPr/>
          </p:nvCxnSpPr>
          <p:spPr>
            <a:xfrm>
              <a:off x="9350477" y="836997"/>
              <a:ext cx="2202426" cy="0"/>
            </a:xfrm>
            <a:prstGeom prst="line">
              <a:avLst/>
            </a:prstGeom>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977C4254-706F-9D66-45AA-38AFD9CB60AF}"/>
                </a:ext>
              </a:extLst>
            </p:cNvPr>
            <p:cNvSpPr txBox="1"/>
            <p:nvPr/>
          </p:nvSpPr>
          <p:spPr>
            <a:xfrm>
              <a:off x="9470653" y="295782"/>
              <a:ext cx="1718458" cy="523220"/>
            </a:xfrm>
            <a:prstGeom prst="rect">
              <a:avLst/>
            </a:prstGeom>
            <a:noFill/>
          </p:spPr>
          <p:txBody>
            <a:bodyPr wrap="square">
              <a:spAutoFit/>
            </a:bodyPr>
            <a:lstStyle/>
            <a:p>
              <a:pPr algn="ctr"/>
              <a:r>
                <a:rPr lang="en-US" altLang="en-US" sz="2800" dirty="0"/>
                <a:t>Future</a:t>
              </a:r>
            </a:p>
          </p:txBody>
        </p:sp>
      </p:grpSp>
      <p:pic>
        <p:nvPicPr>
          <p:cNvPr id="3" name="Picture 2" descr="eso-logo-p3005.jpg">
            <a:extLst>
              <a:ext uri="{FF2B5EF4-FFF2-40B4-BE49-F238E27FC236}">
                <a16:creationId xmlns:a16="http://schemas.microsoft.com/office/drawing/2014/main" id="{B724EDC6-979E-14DB-30B8-860C00E7BA9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5D578204-CDA7-3921-DF63-57AE140E530D}"/>
              </a:ext>
            </a:extLst>
          </p:cNvPr>
          <p:cNvPicPr>
            <a:picLocks noChangeAspect="1"/>
          </p:cNvPicPr>
          <p:nvPr/>
        </p:nvPicPr>
        <p:blipFill>
          <a:blip r:embed="rId6"/>
          <a:stretch>
            <a:fillRect/>
          </a:stretch>
        </p:blipFill>
        <p:spPr>
          <a:xfrm>
            <a:off x="922065" y="1114985"/>
            <a:ext cx="4258052" cy="2837592"/>
          </a:xfrm>
          <a:prstGeom prst="rect">
            <a:avLst/>
          </a:prstGeom>
        </p:spPr>
      </p:pic>
      <p:sp>
        <p:nvSpPr>
          <p:cNvPr id="9" name="TextBox 8">
            <a:extLst>
              <a:ext uri="{FF2B5EF4-FFF2-40B4-BE49-F238E27FC236}">
                <a16:creationId xmlns:a16="http://schemas.microsoft.com/office/drawing/2014/main" id="{97CF61E8-C077-3F90-B427-5A5CE20BFA9B}"/>
              </a:ext>
            </a:extLst>
          </p:cNvPr>
          <p:cNvSpPr txBox="1"/>
          <p:nvPr/>
        </p:nvSpPr>
        <p:spPr>
          <a:xfrm>
            <a:off x="922065" y="1114985"/>
            <a:ext cx="811056" cy="584775"/>
          </a:xfrm>
          <a:prstGeom prst="rect">
            <a:avLst/>
          </a:prstGeom>
          <a:noFill/>
        </p:spPr>
        <p:txBody>
          <a:bodyPr wrap="none" rtlCol="0">
            <a:spAutoFit/>
          </a:bodyPr>
          <a:lstStyle/>
          <a:p>
            <a:r>
              <a:rPr lang="en-GB" sz="3200" b="1" dirty="0"/>
              <a:t>ELT</a:t>
            </a:r>
          </a:p>
        </p:txBody>
      </p:sp>
      <p:sp>
        <p:nvSpPr>
          <p:cNvPr id="13" name="Rounded Rectangle 12">
            <a:extLst>
              <a:ext uri="{FF2B5EF4-FFF2-40B4-BE49-F238E27FC236}">
                <a16:creationId xmlns:a16="http://schemas.microsoft.com/office/drawing/2014/main" id="{17B409DB-089F-78A4-8B59-DD0EE21360FF}"/>
              </a:ext>
            </a:extLst>
          </p:cNvPr>
          <p:cNvSpPr/>
          <p:nvPr/>
        </p:nvSpPr>
        <p:spPr>
          <a:xfrm>
            <a:off x="922065" y="4144250"/>
            <a:ext cx="4320000" cy="180484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dirty="0">
                <a:solidFill>
                  <a:schemeClr val="tx1"/>
                </a:solidFill>
              </a:rPr>
              <a:t>ELT</a:t>
            </a:r>
          </a:p>
          <a:p>
            <a:pPr marL="285750" indent="-285750">
              <a:buFont typeface="Arial" panose="020B0604020202020204" pitchFamily="34" charset="0"/>
              <a:buChar char="•"/>
            </a:pPr>
            <a:r>
              <a:rPr lang="en-GB" dirty="0">
                <a:solidFill>
                  <a:schemeClr val="tx1"/>
                </a:solidFill>
              </a:rPr>
              <a:t>Diffraction limited IFS observations (MICADO and HARMONI) to trace ionized gas kinematics on sub-kpc scales at z&gt;2</a:t>
            </a:r>
          </a:p>
        </p:txBody>
      </p:sp>
    </p:spTree>
    <p:extLst>
      <p:ext uri="{BB962C8B-B14F-4D97-AF65-F5344CB8AC3E}">
        <p14:creationId xmlns:p14="http://schemas.microsoft.com/office/powerpoint/2010/main" val="96810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3C957-656C-A029-40FD-B85FD8F12D47}"/>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DD49328-7E8C-5752-FE6A-27EA6924ABA8}"/>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1E22B27-31F4-49B6-120C-83235F31486D}"/>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 Illuminating the Active Universe</a:t>
            </a:r>
          </a:p>
        </p:txBody>
      </p:sp>
      <p:grpSp>
        <p:nvGrpSpPr>
          <p:cNvPr id="2" name="Group 1">
            <a:extLst>
              <a:ext uri="{FF2B5EF4-FFF2-40B4-BE49-F238E27FC236}">
                <a16:creationId xmlns:a16="http://schemas.microsoft.com/office/drawing/2014/main" id="{01766A1E-E2A6-3C0B-ECD2-DEF9E20CAF47}"/>
              </a:ext>
            </a:extLst>
          </p:cNvPr>
          <p:cNvGrpSpPr/>
          <p:nvPr/>
        </p:nvGrpSpPr>
        <p:grpSpPr>
          <a:xfrm>
            <a:off x="6096000" y="1114985"/>
            <a:ext cx="4610590" cy="4834113"/>
            <a:chOff x="808586" y="2060482"/>
            <a:chExt cx="4445680" cy="4401536"/>
          </a:xfrm>
        </p:grpSpPr>
        <p:grpSp>
          <p:nvGrpSpPr>
            <p:cNvPr id="14" name="Group 13">
              <a:extLst>
                <a:ext uri="{FF2B5EF4-FFF2-40B4-BE49-F238E27FC236}">
                  <a16:creationId xmlns:a16="http://schemas.microsoft.com/office/drawing/2014/main" id="{DA3A8C85-5F1C-03B4-3FA8-8BF6DFA7CF5F}"/>
                </a:ext>
              </a:extLst>
            </p:cNvPr>
            <p:cNvGrpSpPr/>
            <p:nvPr/>
          </p:nvGrpSpPr>
          <p:grpSpPr>
            <a:xfrm>
              <a:off x="934266" y="4858785"/>
              <a:ext cx="4320000" cy="1603233"/>
              <a:chOff x="9409460" y="2039877"/>
              <a:chExt cx="2794181" cy="2216047"/>
            </a:xfrm>
          </p:grpSpPr>
          <p:sp>
            <p:nvSpPr>
              <p:cNvPr id="15" name="Rounded Rectangle 14">
                <a:extLst>
                  <a:ext uri="{FF2B5EF4-FFF2-40B4-BE49-F238E27FC236}">
                    <a16:creationId xmlns:a16="http://schemas.microsoft.com/office/drawing/2014/main" id="{0F285B94-246F-3659-856D-56D4ACABBFC7}"/>
                  </a:ext>
                </a:extLst>
              </p:cNvPr>
              <p:cNvSpPr/>
              <p:nvPr/>
            </p:nvSpPr>
            <p:spPr>
              <a:xfrm>
                <a:off x="9409460" y="2039877"/>
                <a:ext cx="2794181" cy="2216047"/>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TextBox 15">
                <a:extLst>
                  <a:ext uri="{FF2B5EF4-FFF2-40B4-BE49-F238E27FC236}">
                    <a16:creationId xmlns:a16="http://schemas.microsoft.com/office/drawing/2014/main" id="{96FF9896-6FEF-8F0B-F4A6-802862A93F1C}"/>
                  </a:ext>
                </a:extLst>
              </p:cNvPr>
              <p:cNvSpPr txBox="1"/>
              <p:nvPr/>
            </p:nvSpPr>
            <p:spPr>
              <a:xfrm>
                <a:off x="9498103" y="2105278"/>
                <a:ext cx="2705538" cy="2042018"/>
              </a:xfrm>
              <a:prstGeom prst="rect">
                <a:avLst/>
              </a:prstGeom>
              <a:noFill/>
            </p:spPr>
            <p:txBody>
              <a:bodyPr wrap="square" rtlCol="0">
                <a:spAutoFit/>
              </a:bodyPr>
              <a:lstStyle/>
              <a:p>
                <a:r>
                  <a:rPr lang="en-GB" b="1" dirty="0"/>
                  <a:t>SKA low + mid</a:t>
                </a:r>
              </a:p>
              <a:p>
                <a:pPr marL="285750" indent="-285750">
                  <a:buFont typeface="Arial" panose="020B0604020202020204" pitchFamily="34" charset="0"/>
                  <a:buChar char="•"/>
                </a:pPr>
                <a:r>
                  <a:rPr lang="en-GB" dirty="0"/>
                  <a:t>Continuum: collimated jets resolved at the same level of simulations</a:t>
                </a:r>
              </a:p>
              <a:p>
                <a:pPr marL="285750" indent="-285750">
                  <a:buFont typeface="Arial" panose="020B0604020202020204" pitchFamily="34" charset="0"/>
                  <a:buChar char="•"/>
                </a:pPr>
                <a:r>
                  <a:rPr lang="en-GB" dirty="0"/>
                  <a:t>HI: spatially resolved atomic gas out to intermediate redshift</a:t>
                </a:r>
              </a:p>
            </p:txBody>
          </p:sp>
        </p:grpSp>
        <p:grpSp>
          <p:nvGrpSpPr>
            <p:cNvPr id="10" name="Group 9">
              <a:extLst>
                <a:ext uri="{FF2B5EF4-FFF2-40B4-BE49-F238E27FC236}">
                  <a16:creationId xmlns:a16="http://schemas.microsoft.com/office/drawing/2014/main" id="{9B1392DF-13E7-439E-D024-130CFFC0E2AA}"/>
                </a:ext>
              </a:extLst>
            </p:cNvPr>
            <p:cNvGrpSpPr/>
            <p:nvPr/>
          </p:nvGrpSpPr>
          <p:grpSpPr>
            <a:xfrm>
              <a:off x="808586" y="2060482"/>
              <a:ext cx="4320000" cy="2251443"/>
              <a:chOff x="740062" y="1969982"/>
              <a:chExt cx="4320000" cy="2251443"/>
            </a:xfrm>
          </p:grpSpPr>
          <p:pic>
            <p:nvPicPr>
              <p:cNvPr id="18" name="Picture 17" descr="A satellite dishes in the desert&#10;&#10;AI-generated content may be incorrect.">
                <a:extLst>
                  <a:ext uri="{FF2B5EF4-FFF2-40B4-BE49-F238E27FC236}">
                    <a16:creationId xmlns:a16="http://schemas.microsoft.com/office/drawing/2014/main" id="{7D3DF66C-90D3-F6D0-8AB3-DDBBE0108342}"/>
                  </a:ext>
                </a:extLst>
              </p:cNvPr>
              <p:cNvPicPr>
                <a:picLocks noChangeAspect="1"/>
              </p:cNvPicPr>
              <p:nvPr/>
            </p:nvPicPr>
            <p:blipFill>
              <a:blip r:embed="rId3"/>
              <a:stretch>
                <a:fillRect/>
              </a:stretch>
            </p:blipFill>
            <p:spPr>
              <a:xfrm>
                <a:off x="740062" y="1977269"/>
                <a:ext cx="4320000" cy="2244156"/>
              </a:xfrm>
              <a:prstGeom prst="rect">
                <a:avLst/>
              </a:prstGeom>
            </p:spPr>
          </p:pic>
          <p:pic>
            <p:nvPicPr>
              <p:cNvPr id="8" name="Picture 7" descr="A logo with stars and a white background&#10;&#10;AI-generated content may be incorrect.">
                <a:extLst>
                  <a:ext uri="{FF2B5EF4-FFF2-40B4-BE49-F238E27FC236}">
                    <a16:creationId xmlns:a16="http://schemas.microsoft.com/office/drawing/2014/main" id="{750CC8EF-A72A-22C7-073F-77CBF9B6BDE2}"/>
                  </a:ext>
                </a:extLst>
              </p:cNvPr>
              <p:cNvPicPr>
                <a:picLocks noChangeAspect="1"/>
              </p:cNvPicPr>
              <p:nvPr/>
            </p:nvPicPr>
            <p:blipFill>
              <a:blip r:embed="rId4"/>
              <a:stretch>
                <a:fillRect/>
              </a:stretch>
            </p:blipFill>
            <p:spPr>
              <a:xfrm>
                <a:off x="3620062" y="1969982"/>
                <a:ext cx="1440000" cy="609280"/>
              </a:xfrm>
              <a:prstGeom prst="rect">
                <a:avLst/>
              </a:prstGeom>
            </p:spPr>
          </p:pic>
        </p:grpSp>
      </p:grpSp>
      <p:grpSp>
        <p:nvGrpSpPr>
          <p:cNvPr id="31" name="Group 30">
            <a:extLst>
              <a:ext uri="{FF2B5EF4-FFF2-40B4-BE49-F238E27FC236}">
                <a16:creationId xmlns:a16="http://schemas.microsoft.com/office/drawing/2014/main" id="{01874828-DA6E-9C8E-42B4-EFC080190B5B}"/>
              </a:ext>
            </a:extLst>
          </p:cNvPr>
          <p:cNvGrpSpPr/>
          <p:nvPr/>
        </p:nvGrpSpPr>
        <p:grpSpPr>
          <a:xfrm>
            <a:off x="9350477" y="295782"/>
            <a:ext cx="2202426" cy="541215"/>
            <a:chOff x="9350477" y="295782"/>
            <a:chExt cx="2202426" cy="541215"/>
          </a:xfrm>
        </p:grpSpPr>
        <p:cxnSp>
          <p:nvCxnSpPr>
            <p:cNvPr id="32" name="Straight Connector 31">
              <a:extLst>
                <a:ext uri="{FF2B5EF4-FFF2-40B4-BE49-F238E27FC236}">
                  <a16:creationId xmlns:a16="http://schemas.microsoft.com/office/drawing/2014/main" id="{161D1A6D-D242-B276-448D-4F84F0C72AF6}"/>
                </a:ext>
              </a:extLst>
            </p:cNvPr>
            <p:cNvCxnSpPr>
              <a:cxnSpLocks/>
            </p:cNvCxnSpPr>
            <p:nvPr/>
          </p:nvCxnSpPr>
          <p:spPr>
            <a:xfrm>
              <a:off x="9350477" y="836997"/>
              <a:ext cx="2202426" cy="0"/>
            </a:xfrm>
            <a:prstGeom prst="line">
              <a:avLst/>
            </a:prstGeom>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127749C0-E716-7BA9-A8E1-321D680B873C}"/>
                </a:ext>
              </a:extLst>
            </p:cNvPr>
            <p:cNvSpPr txBox="1"/>
            <p:nvPr/>
          </p:nvSpPr>
          <p:spPr>
            <a:xfrm>
              <a:off x="9470653" y="295782"/>
              <a:ext cx="1718458" cy="523220"/>
            </a:xfrm>
            <a:prstGeom prst="rect">
              <a:avLst/>
            </a:prstGeom>
            <a:noFill/>
          </p:spPr>
          <p:txBody>
            <a:bodyPr wrap="square">
              <a:spAutoFit/>
            </a:bodyPr>
            <a:lstStyle/>
            <a:p>
              <a:pPr algn="ctr"/>
              <a:r>
                <a:rPr lang="en-US" altLang="en-US" sz="2800" dirty="0"/>
                <a:t>Future</a:t>
              </a:r>
            </a:p>
          </p:txBody>
        </p:sp>
      </p:grpSp>
      <p:pic>
        <p:nvPicPr>
          <p:cNvPr id="3" name="Picture 2" descr="eso-logo-p3005.jpg">
            <a:extLst>
              <a:ext uri="{FF2B5EF4-FFF2-40B4-BE49-F238E27FC236}">
                <a16:creationId xmlns:a16="http://schemas.microsoft.com/office/drawing/2014/main" id="{BFB493FC-CA93-AB0C-FF20-F56B7B9A7F8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9E2A842A-18D0-F332-7FEF-595350CA963B}"/>
              </a:ext>
            </a:extLst>
          </p:cNvPr>
          <p:cNvPicPr>
            <a:picLocks noChangeAspect="1"/>
          </p:cNvPicPr>
          <p:nvPr/>
        </p:nvPicPr>
        <p:blipFill>
          <a:blip r:embed="rId6"/>
          <a:stretch>
            <a:fillRect/>
          </a:stretch>
        </p:blipFill>
        <p:spPr>
          <a:xfrm>
            <a:off x="177365" y="1660006"/>
            <a:ext cx="5753217" cy="3060711"/>
          </a:xfrm>
          <a:prstGeom prst="rect">
            <a:avLst/>
          </a:prstGeom>
        </p:spPr>
      </p:pic>
      <p:sp>
        <p:nvSpPr>
          <p:cNvPr id="7" name="TextBox 6">
            <a:extLst>
              <a:ext uri="{FF2B5EF4-FFF2-40B4-BE49-F238E27FC236}">
                <a16:creationId xmlns:a16="http://schemas.microsoft.com/office/drawing/2014/main" id="{5C5FCFB5-02C2-1FC9-074D-64F9CA6FAF03}"/>
              </a:ext>
            </a:extLst>
          </p:cNvPr>
          <p:cNvSpPr txBox="1"/>
          <p:nvPr/>
        </p:nvSpPr>
        <p:spPr>
          <a:xfrm>
            <a:off x="164910" y="4859440"/>
            <a:ext cx="6096000" cy="338554"/>
          </a:xfrm>
          <a:prstGeom prst="rect">
            <a:avLst/>
          </a:prstGeom>
          <a:noFill/>
        </p:spPr>
        <p:txBody>
          <a:bodyPr wrap="square">
            <a:spAutoFit/>
          </a:bodyPr>
          <a:lstStyle/>
          <a:p>
            <a:pPr marL="0" indent="0" algn="ctr">
              <a:buNone/>
            </a:pPr>
            <a:r>
              <a:rPr lang="en-US" sz="1600" dirty="0" err="1"/>
              <a:t>Maccagni</a:t>
            </a:r>
            <a:r>
              <a:rPr lang="en-US" sz="1600" dirty="0"/>
              <a:t>, Mainieri et al. 2026, SKAO science book</a:t>
            </a:r>
          </a:p>
        </p:txBody>
      </p:sp>
    </p:spTree>
    <p:extLst>
      <p:ext uri="{BB962C8B-B14F-4D97-AF65-F5344CB8AC3E}">
        <p14:creationId xmlns:p14="http://schemas.microsoft.com/office/powerpoint/2010/main" val="28905124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E79F6-2866-31BE-9282-F96A1662971C}"/>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3DDF87E5-67DD-2A16-DAB1-0059348D5EB0}"/>
              </a:ext>
            </a:extLst>
          </p:cNvPr>
          <p:cNvCxnSpPr/>
          <p:nvPr/>
        </p:nvCxnSpPr>
        <p:spPr>
          <a:xfrm>
            <a:off x="2548719" y="828000"/>
            <a:ext cx="74243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F64DD2F-0959-A227-983B-64E00B5FF0A4}"/>
              </a:ext>
            </a:extLst>
          </p:cNvPr>
          <p:cNvSpPr txBox="1"/>
          <p:nvPr/>
        </p:nvSpPr>
        <p:spPr>
          <a:xfrm>
            <a:off x="7993034" y="304239"/>
            <a:ext cx="2931444" cy="461665"/>
          </a:xfrm>
          <a:prstGeom prst="rect">
            <a:avLst/>
          </a:prstGeom>
          <a:noFill/>
        </p:spPr>
        <p:txBody>
          <a:bodyPr wrap="none" rtlCol="0">
            <a:spAutoFit/>
          </a:bodyPr>
          <a:lstStyle/>
          <a:p>
            <a:r>
              <a:rPr lang="en-US" sz="2400" dirty="0"/>
              <a:t>Take away messages</a:t>
            </a:r>
          </a:p>
        </p:txBody>
      </p:sp>
      <p:cxnSp>
        <p:nvCxnSpPr>
          <p:cNvPr id="8" name="Straight Connector 7">
            <a:extLst>
              <a:ext uri="{FF2B5EF4-FFF2-40B4-BE49-F238E27FC236}">
                <a16:creationId xmlns:a16="http://schemas.microsoft.com/office/drawing/2014/main" id="{1EAE56A5-E109-2BA4-CFB9-93F647DD6BA3}"/>
              </a:ext>
            </a:extLst>
          </p:cNvPr>
          <p:cNvCxnSpPr>
            <a:cxnSpLocks/>
          </p:cNvCxnSpPr>
          <p:nvPr/>
        </p:nvCxnSpPr>
        <p:spPr>
          <a:xfrm>
            <a:off x="8082116" y="765904"/>
            <a:ext cx="3114788"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A6495D10-EF94-FD78-CB8D-6C6DEDEDCB34}"/>
              </a:ext>
            </a:extLst>
          </p:cNvPr>
          <p:cNvSpPr/>
          <p:nvPr/>
        </p:nvSpPr>
        <p:spPr>
          <a:xfrm>
            <a:off x="0" y="6356733"/>
            <a:ext cx="12192000" cy="5012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Vincenzo Mainieri </a:t>
            </a:r>
            <a:r>
              <a:rPr lang="en-GB" sz="1600"/>
              <a:t>– Illuminating the Active Universe</a:t>
            </a:r>
            <a:endParaRPr lang="en-GB" sz="1600" dirty="0"/>
          </a:p>
        </p:txBody>
      </p:sp>
      <p:pic>
        <p:nvPicPr>
          <p:cNvPr id="5" name="Picture 2" descr="An illustration of an active galactic nucleus.">
            <a:extLst>
              <a:ext uri="{FF2B5EF4-FFF2-40B4-BE49-F238E27FC236}">
                <a16:creationId xmlns:a16="http://schemas.microsoft.com/office/drawing/2014/main" id="{8BD1195A-9416-D7E3-281F-1E1DB0FFD3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038" r="9161"/>
          <a:stretch/>
        </p:blipFill>
        <p:spPr bwMode="auto">
          <a:xfrm>
            <a:off x="9034718" y="1227569"/>
            <a:ext cx="2646219" cy="2156691"/>
          </a:xfrm>
          <a:prstGeom prst="rect">
            <a:avLst/>
          </a:prstGeom>
          <a:noFill/>
          <a:ln w="28575">
            <a:solidFill>
              <a:schemeClr val="bg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 name="Picture 2" descr="eso-logo-p3005.jpg">
            <a:extLst>
              <a:ext uri="{FF2B5EF4-FFF2-40B4-BE49-F238E27FC236}">
                <a16:creationId xmlns:a16="http://schemas.microsoft.com/office/drawing/2014/main" id="{17984547-8ACE-E0CE-C503-53418DB8976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365" y="166186"/>
            <a:ext cx="635483"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59F048E6-0B6C-ADF1-2D3E-72FBC371F2F6}"/>
              </a:ext>
            </a:extLst>
          </p:cNvPr>
          <p:cNvSpPr txBox="1"/>
          <p:nvPr/>
        </p:nvSpPr>
        <p:spPr>
          <a:xfrm>
            <a:off x="511063" y="1227569"/>
            <a:ext cx="8190485" cy="4247317"/>
          </a:xfrm>
          <a:prstGeom prst="rect">
            <a:avLst/>
          </a:prstGeom>
          <a:noFill/>
        </p:spPr>
        <p:txBody>
          <a:bodyPr wrap="square" rtlCol="0">
            <a:spAutoFit/>
          </a:bodyPr>
          <a:lstStyle/>
          <a:p>
            <a:pPr marL="285750" indent="-285750">
              <a:buClr>
                <a:srgbClr val="0070C0"/>
              </a:buClr>
              <a:buSzPct val="150000"/>
              <a:buFont typeface="Wingdings" pitchFamily="2" charset="2"/>
              <a:buChar char="q"/>
            </a:pPr>
            <a:r>
              <a:rPr lang="en-GB" dirty="0"/>
              <a:t> AGN feedback is a multi-phase, multi-timescale, and multi-spatial problem.</a:t>
            </a:r>
          </a:p>
          <a:p>
            <a:pPr marL="285750" indent="-285750">
              <a:buClr>
                <a:srgbClr val="0070C0"/>
              </a:buClr>
              <a:buSzPct val="150000"/>
              <a:buFont typeface="Wingdings" pitchFamily="2" charset="2"/>
              <a:buChar char="q"/>
            </a:pPr>
            <a:endParaRPr lang="en-GB" dirty="0"/>
          </a:p>
          <a:p>
            <a:pPr marL="285750" indent="-285750">
              <a:buClr>
                <a:srgbClr val="0070C0"/>
              </a:buClr>
              <a:buSzPct val="150000"/>
              <a:buFont typeface="Wingdings" pitchFamily="2" charset="2"/>
              <a:buChar char="q"/>
            </a:pPr>
            <a:r>
              <a:rPr lang="en-GB" dirty="0"/>
              <a:t>Observational evidence that AGN radiation/winds/jets may affect the ISM in multiple way: it does not have to be necessarily ejective.</a:t>
            </a:r>
          </a:p>
          <a:p>
            <a:pPr marL="285750" indent="-285750">
              <a:buClr>
                <a:srgbClr val="0070C0"/>
              </a:buClr>
              <a:buSzPct val="150000"/>
              <a:buFont typeface="Wingdings" pitchFamily="2" charset="2"/>
              <a:buChar char="q"/>
            </a:pPr>
            <a:endParaRPr lang="en-GB" dirty="0"/>
          </a:p>
          <a:p>
            <a:pPr marL="285750" indent="-285750">
              <a:buClr>
                <a:srgbClr val="0070C0"/>
              </a:buClr>
              <a:buSzPct val="150000"/>
              <a:buFont typeface="Wingdings" pitchFamily="2" charset="2"/>
              <a:buChar char="q"/>
            </a:pPr>
            <a:r>
              <a:rPr lang="en-GB" dirty="0"/>
              <a:t>AGN are events in the life of a galaxy: the single AGN feedback episode may have localized impact; the cumulative effect of multiple such events can have a more global impact.</a:t>
            </a:r>
          </a:p>
          <a:p>
            <a:pPr marL="285750" indent="-285750">
              <a:buClr>
                <a:srgbClr val="0070C0"/>
              </a:buClr>
              <a:buSzPct val="150000"/>
              <a:buFont typeface="Wingdings" pitchFamily="2" charset="2"/>
              <a:buChar char="q"/>
            </a:pPr>
            <a:endParaRPr lang="en-GB" dirty="0"/>
          </a:p>
          <a:p>
            <a:pPr marL="285750" indent="-285750">
              <a:buClr>
                <a:srgbClr val="0070C0"/>
              </a:buClr>
              <a:buSzPct val="150000"/>
              <a:buFont typeface="Wingdings" pitchFamily="2" charset="2"/>
              <a:buChar char="q"/>
            </a:pPr>
            <a:endParaRPr lang="en-GB" dirty="0"/>
          </a:p>
          <a:p>
            <a:pPr marL="285750" indent="-285750">
              <a:buClr>
                <a:srgbClr val="0070C0"/>
              </a:buClr>
              <a:buSzPct val="150000"/>
              <a:buFont typeface="Wingdings" pitchFamily="2" charset="2"/>
              <a:buChar char="q"/>
            </a:pPr>
            <a:endParaRPr lang="en-GB" dirty="0"/>
          </a:p>
          <a:p>
            <a:pPr marL="285750" indent="-285750">
              <a:buClr>
                <a:srgbClr val="0070C0"/>
              </a:buClr>
              <a:buSzPct val="150000"/>
              <a:buFont typeface="Wingdings" pitchFamily="2" charset="2"/>
              <a:buChar char="q"/>
            </a:pPr>
            <a:endParaRPr lang="en-GB" dirty="0"/>
          </a:p>
          <a:p>
            <a:pPr marL="285750" indent="-285750">
              <a:buClr>
                <a:srgbClr val="0070C0"/>
              </a:buClr>
              <a:buSzPct val="150000"/>
              <a:buFont typeface="Wingdings" pitchFamily="2" charset="2"/>
              <a:buChar char="q"/>
            </a:pPr>
            <a:r>
              <a:rPr lang="en-GB" dirty="0"/>
              <a:t>Observed outflow properties can not trivially be used to determine outflow impact and driving mechanisms.</a:t>
            </a:r>
          </a:p>
          <a:p>
            <a:pPr>
              <a:buClr>
                <a:srgbClr val="0070C0"/>
              </a:buClr>
              <a:buSzPct val="150000"/>
            </a:pPr>
            <a:endParaRPr lang="en-GB" dirty="0"/>
          </a:p>
        </p:txBody>
      </p:sp>
      <p:sp>
        <p:nvSpPr>
          <p:cNvPr id="7" name="TextBox 6">
            <a:extLst>
              <a:ext uri="{FF2B5EF4-FFF2-40B4-BE49-F238E27FC236}">
                <a16:creationId xmlns:a16="http://schemas.microsoft.com/office/drawing/2014/main" id="{E9D0F177-726F-D865-F7B5-74C44E518252}"/>
              </a:ext>
            </a:extLst>
          </p:cNvPr>
          <p:cNvSpPr txBox="1"/>
          <p:nvPr/>
        </p:nvSpPr>
        <p:spPr>
          <a:xfrm>
            <a:off x="2548719" y="3738377"/>
            <a:ext cx="8386916" cy="646331"/>
          </a:xfrm>
          <a:prstGeom prst="rect">
            <a:avLst/>
          </a:prstGeom>
          <a:noFill/>
        </p:spPr>
        <p:txBody>
          <a:bodyPr wrap="square" rtlCol="0">
            <a:spAutoFit/>
          </a:bodyPr>
          <a:lstStyle/>
          <a:p>
            <a:r>
              <a:rPr lang="en-GB" dirty="0">
                <a:solidFill>
                  <a:srgbClr val="FF0000"/>
                </a:solidFill>
              </a:rPr>
              <a:t>Large spatially resolved surveys  across </a:t>
            </a:r>
            <a:r>
              <a:rPr lang="en-GB" dirty="0" err="1">
                <a:solidFill>
                  <a:srgbClr val="FF0000"/>
                </a:solidFill>
              </a:rPr>
              <a:t>wl</a:t>
            </a:r>
            <a:r>
              <a:rPr lang="en-GB" dirty="0">
                <a:solidFill>
                  <a:srgbClr val="FF0000"/>
                </a:solidFill>
              </a:rPr>
              <a:t>: JVLA (SKA), ALMA (WSU), opt-IR IFUs from the ground (ELT), JWST, X-ray (AXIS, Athena)</a:t>
            </a:r>
          </a:p>
        </p:txBody>
      </p:sp>
      <p:sp>
        <p:nvSpPr>
          <p:cNvPr id="9" name="TextBox 8">
            <a:extLst>
              <a:ext uri="{FF2B5EF4-FFF2-40B4-BE49-F238E27FC236}">
                <a16:creationId xmlns:a16="http://schemas.microsoft.com/office/drawing/2014/main" id="{2F6CA2DC-8283-314B-1937-B7B344EF5789}"/>
              </a:ext>
            </a:extLst>
          </p:cNvPr>
          <p:cNvSpPr txBox="1"/>
          <p:nvPr/>
        </p:nvSpPr>
        <p:spPr>
          <a:xfrm>
            <a:off x="2548719" y="5346452"/>
            <a:ext cx="7983794" cy="646331"/>
          </a:xfrm>
          <a:prstGeom prst="rect">
            <a:avLst/>
          </a:prstGeom>
          <a:noFill/>
        </p:spPr>
        <p:txBody>
          <a:bodyPr wrap="square" rtlCol="0">
            <a:spAutoFit/>
          </a:bodyPr>
          <a:lstStyle/>
          <a:p>
            <a:r>
              <a:rPr lang="en-GB" dirty="0">
                <a:solidFill>
                  <a:srgbClr val="FF0000"/>
                </a:solidFill>
              </a:rPr>
              <a:t>Carefully-constructed simulations to test “specific” models and reconstruct “observational experiments”</a:t>
            </a:r>
          </a:p>
        </p:txBody>
      </p:sp>
    </p:spTree>
    <p:extLst>
      <p:ext uri="{BB962C8B-B14F-4D97-AF65-F5344CB8AC3E}">
        <p14:creationId xmlns:p14="http://schemas.microsoft.com/office/powerpoint/2010/main" val="26554177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13903</TotalTime>
  <Words>3379</Words>
  <Application>Microsoft Macintosh PowerPoint</Application>
  <PresentationFormat>Widescreen</PresentationFormat>
  <Paragraphs>395</Paragraphs>
  <Slides>38</Slides>
  <Notes>37</Notes>
  <HiddenSlides>1</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38</vt:i4>
      </vt:variant>
    </vt:vector>
  </HeadingPairs>
  <TitlesOfParts>
    <vt:vector size="50" baseType="lpstr">
      <vt:lpstr>Aptos</vt:lpstr>
      <vt:lpstr>Aptos Display</vt:lpstr>
      <vt:lpstr>Arial</vt:lpstr>
      <vt:lpstr>Calibri</vt:lpstr>
      <vt:lpstr>Cambria Math</vt:lpstr>
      <vt:lpstr>Franklin Gothic Medium Cond</vt:lpstr>
      <vt:lpstr>Roboto</vt:lpstr>
      <vt:lpstr>Roboto Condensed</vt:lpstr>
      <vt:lpstr>Times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ALTERNATIVE POWERING MECHANISMS OF THE Ly-⍺ NEBULAE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Vincenzo Mainieri</dc:creator>
  <cp:lastModifiedBy>Vincenzo Mainieri</cp:lastModifiedBy>
  <cp:revision>314</cp:revision>
  <dcterms:created xsi:type="dcterms:W3CDTF">2024-10-17T14:29:49Z</dcterms:created>
  <dcterms:modified xsi:type="dcterms:W3CDTF">2026-09-17T07:26:15Z</dcterms:modified>
</cp:coreProperties>
</file>